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</p:sldIdLst>
  <p:sldSz cy="10287000" cx="18288000"/>
  <p:notesSz cx="6858000" cy="9144000"/>
  <p:embeddedFontLst>
    <p:embeddedFont>
      <p:font typeface="Poppins"/>
      <p:regular r:id="rId120"/>
      <p:bold r:id="rId121"/>
      <p:italic r:id="rId122"/>
      <p:boldItalic r:id="rId123"/>
    </p:embeddedFont>
    <p:embeddedFont>
      <p:font typeface="Helvetica Neue"/>
      <p:regular r:id="rId124"/>
      <p:bold r:id="rId125"/>
      <p:italic r:id="rId126"/>
      <p:boldItalic r:id="rId127"/>
    </p:embeddedFont>
    <p:embeddedFont>
      <p:font typeface="Poppins SemiBold"/>
      <p:regular r:id="rId128"/>
      <p:bold r:id="rId129"/>
      <p:italic r:id="rId130"/>
      <p:boldItalic r:id="rId1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2" roundtripDataSignature="AMtx7miRwXbNPd2Ij09elQvfolkPHsWX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9B1240E-DC4A-4F7A-BB6F-5CEC070610FD}">
  <a:tblStyle styleId="{89B1240E-DC4A-4F7A-BB6F-5CEC070610F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CFD7E7"/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E8ECF4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font" Target="fonts/PoppinsSemiBold-bold.fntdata"/><Relationship Id="rId128" Type="http://schemas.openxmlformats.org/officeDocument/2006/relationships/font" Target="fonts/PoppinsSemiBold-regular.fntdata"/><Relationship Id="rId127" Type="http://schemas.openxmlformats.org/officeDocument/2006/relationships/font" Target="fonts/HelveticaNeue-boldItalic.fntdata"/><Relationship Id="rId126" Type="http://schemas.openxmlformats.org/officeDocument/2006/relationships/font" Target="fonts/HelveticaNeue-italic.fntdata"/><Relationship Id="rId26" Type="http://schemas.openxmlformats.org/officeDocument/2006/relationships/slide" Target="slides/slide21.xml"/><Relationship Id="rId121" Type="http://schemas.openxmlformats.org/officeDocument/2006/relationships/font" Target="fonts/Poppins-bold.fntdata"/><Relationship Id="rId25" Type="http://schemas.openxmlformats.org/officeDocument/2006/relationships/slide" Target="slides/slide20.xml"/><Relationship Id="rId120" Type="http://schemas.openxmlformats.org/officeDocument/2006/relationships/font" Target="fonts/Poppins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font" Target="fonts/HelveticaNeue-bold.fntdata"/><Relationship Id="rId29" Type="http://schemas.openxmlformats.org/officeDocument/2006/relationships/slide" Target="slides/slide24.xml"/><Relationship Id="rId124" Type="http://schemas.openxmlformats.org/officeDocument/2006/relationships/font" Target="fonts/HelveticaNeue-regular.fntdata"/><Relationship Id="rId123" Type="http://schemas.openxmlformats.org/officeDocument/2006/relationships/font" Target="fonts/Poppins-boldItalic.fntdata"/><Relationship Id="rId122" Type="http://schemas.openxmlformats.org/officeDocument/2006/relationships/font" Target="fonts/Poppins-italic.fntdata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2" Type="http://customschemas.google.com/relationships/presentationmetadata" Target="metadata"/><Relationship Id="rId131" Type="http://schemas.openxmlformats.org/officeDocument/2006/relationships/font" Target="fonts/PoppinsSemiBold-boldItalic.fntdata"/><Relationship Id="rId130" Type="http://schemas.openxmlformats.org/officeDocument/2006/relationships/font" Target="fonts/PoppinsSemiBold-italic.fntdata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We’re going to dive into MNT - this is a massive section because we will be chatting about MNT for each of these cases. I interwove the </a:t>
            </a:r>
            <a:r>
              <a:rPr lang="en-US"/>
              <a:t>nutraceutical</a:t>
            </a:r>
            <a:r>
              <a:rPr lang="en-US"/>
              <a:t> and supplement pertinent components from Domain V into these MNT slides because it will help with studying. These will be seen as a blue subset title.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lang="en-US"/>
              <a:t>Let’s jump in!</a:t>
            </a:r>
            <a:endParaRPr/>
          </a:p>
        </p:txBody>
      </p:sp>
      <p:sp>
        <p:nvSpPr>
          <p:cNvPr id="63" name="Google Shape;63;p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 complaints rarely exist in isolation,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 ask what's driving the symptom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not just what the symptom is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recurring mechanisms show up across almost every GI condition in this section: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inflammation, dysbiosis, barrier dysfunction, motility disturbance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why MNT strategies overlap so much between conditions, the tools are similar even when the diagnosis differs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Watch for overlapping diagnoses! A client with IBS may also have undiagnosed SIBO or celiac disease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Elimination diets are a diagnostic tool, not a lifestyle. Always pair with a reintroduction plan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Bottom line: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treat the mechanism, not just the label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GI Disorders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 disorders affect the entire digestive tract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esophagus → colon + accessory organs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Range of conditions: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Functional (IBS)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Inflammatory, autoimmune, infectious, malabsorptive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impact: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Digestion, absorption, motility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Immune function + nutrient status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consequences: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Poor quality of life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MNT matters: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Directly influences symptoms + disease course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p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GI Nutrition Goals -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goals apply across all GI conditions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Preserve nutritional adequacy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Restore digestion &amp; absorption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Reduce inflammation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Normalize bowel 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 Support gut barrier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 Modulate microbiome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overgrowth, support diversity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7) Maintain fluids &amp; electrolytes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Replace losses, prevent dehydration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8) Minimize symptoms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9) Support during stress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 protein needs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 muscle loss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10) Individualize long-term care &amp; maintenance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GERD / LPR (Laryngopharyngeal Reflux) (aka Silent reflux)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mechanism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relaxation + delayed gastric emptying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Biggest triggers: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High-fat meals, alcohol, chocolate, peppermint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Late eating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Smaller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food within 3 hours of bed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loss if needed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Lifestyle matters: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Elevate head of bed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tight clothing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Alginate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DGL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Melatonin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Watch long-term PPI use: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B12, magnesium depletion</a:t>
            </a:r>
            <a:endParaRPr/>
          </a:p>
        </p:txBody>
      </p:sp>
      <p:sp>
        <p:nvSpPr>
          <p:cNvPr id="108" name="Google Shape;108;p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Functional Dyspepsia / Gastritis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mucosal inflammation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 pylori, NSAIDs,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irritants (alcohol, spicy, coffee if symptomatic)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Lower fat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 root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NSAIDs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stress regulation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carnosine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DGL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L-glutamine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Probiotics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Labs to watch: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Iron, B12 (chronic gastritis)</a:t>
            </a:r>
            <a:endParaRPr/>
          </a:p>
        </p:txBody>
      </p:sp>
      <p:sp>
        <p:nvSpPr>
          <p:cNvPr id="121" name="Google Shape;121;p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IBS-D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visceral sensitivity + dysbiosis + FODMAPs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Low-FODMAP (short-term → reintroduce)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Emphasize soluble fiber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 caffeine + alcohol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 address: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 + sleep (gut–brain axis)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Psyllium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Peppermint oil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PHGG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Rule out pathology: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CBC, CRP, celiac if needed</a:t>
            </a:r>
            <a:endParaRPr/>
          </a:p>
        </p:txBody>
      </p:sp>
      <p:sp>
        <p:nvSpPr>
          <p:cNvPr id="134" name="Google Shape;134;p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IBS-C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slow transit + low fiber/fluids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Gradual fiber increase + hydration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 meals + movement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food tools: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Kiwi, prunes (as tolerated)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Psyllium/PHGG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citrate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Probiotics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not improving: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TSH, CBC, CMP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IBD (Crohn’s &amp; UC)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 + malabsorption + catabolism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↑ calories + 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Low-residue foods during flares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Mediterranean-style in remission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Watch common issues: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loss, ileal B12 deficiency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Steroid-related bone loss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Iron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B12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+ calcium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Omega-3s, curcumin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labs: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CBC, ferritin, CRP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B12, zinc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Albumin trends</a:t>
            </a:r>
            <a:endParaRPr/>
          </a:p>
        </p:txBody>
      </p:sp>
      <p:sp>
        <p:nvSpPr>
          <p:cNvPr id="158" name="Google Shape;158;p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Celiac Disease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autoimmune + villous atrophy → malabsorption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Lifelong strict gluten-free diet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 cross-contamination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Early focus: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 repletion during healing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deficiencies: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Iron, folate, B12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+ calcium (bone health)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labs: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tTG-IgA (compliance)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CBC, ferritin,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density if long-standing</a:t>
            </a:r>
            <a:endParaRPr/>
          </a:p>
        </p:txBody>
      </p:sp>
      <p:sp>
        <p:nvSpPr>
          <p:cNvPr id="171" name="Google Shape;171;p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Pancreatitis / Pancreatic Insufficiency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enzyme deficiency + fat malabsorption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PERT with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frequent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Moderate fat + enzymes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alcohol completely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deficiencies: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Fat-soluble vitamins (A, D, E, K)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B12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MCT oil: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Easier energy source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Less bile dependence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labs: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Fecal elastase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Fat-soluble vitamins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Glucose/HbA1c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Diarrhea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fluid, electrolyte, and nutrient loss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Oral rehydration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Soluble fiber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Identify/remove triggers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nutrients: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+ potassium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Probiotics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labs: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Electrolytes, magnesium, zinc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Optional: functional stool test to assess for dysbiosis or pathogenic bacteria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Constipation (General)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slow transit + dehydration + low movement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Gradual fiber increase + hydration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 physical activity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Scheduled toileting habits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Psyllium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citrate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Probiotics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Persistent constipation: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TSH, CBC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p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4" name="Google Shape;234;p8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Allergies &amp; Intolerances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Distinguish allergy vs intolerance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allergies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Immune-mediated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Risk of anaphylaxis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Long-term avoidance can create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intolerances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Enzyme deficiency, malabsorption, fermentation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Often dose-dependent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mechanisms: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Histamine, FODMAPs, microbiome, gut-brain axis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 goals: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 reactions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Maintain nutrient adequacy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symptoms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unnecessary restriction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Nutritional drivers for food allergies -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Immune-mediated hypersensitivity: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once sensitized, reactions aren't dose-dependent, even trace exposure triggers symptoms, elimination has to be complete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Anaphylaxis risk: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cross-contact is the overlooked exposure route, a shared cutting board or fryer oil matters as much as direct ingestion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elimination of major food groups: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milk, eggs, wheat, nuts, fish are nutrient-dense staples, removing them long-term creates predictable gaps in calcium, vitamin D, protein, iron, zinc, B vitamins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Pediatric growth risk: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high-yield pairing, elimination during active growth threatens weight gain, bone mineralization, development, growth monitoring is a core nutrition task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278296ae315c1341_0_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Intestinal inflammation/barrier dysfunction: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know FPIES and EGIDs by name, may require elemental or hypoallergenic formulas, not just avoidance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fear and limited variety: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psychosocial driver too, avoidance of social eating compounds deficiency risk from elimination itself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depletion: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iron, zinc, vitamin D, calcium, recurrent GI symptoms drive ongoing losses even after the trigger food is removed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Processed "free-from" foods: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allergen-free doesn't mean nutrient-dense, often lower in protein/fiber, higher in refined carbs/sodium, push toward whole-food substitutions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h278296ae315c1341_0_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8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Allergy Summary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in terms of the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consequence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the allergy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Immune response = strict elimination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Anaphylaxis risk =&gt; zero tolerance + safety education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removing major foods = nutrient replacement needed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Kids are especially vulnerable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growth closely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 inflammation → ↑ protein + micronutrient needs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fear/restriction → risk of deficiencies + poor variety</a:t>
            </a:r>
            <a:endParaRPr/>
          </a:p>
        </p:txBody>
      </p:sp>
      <p:sp>
        <p:nvSpPr>
          <p:cNvPr id="267" name="Google Shape;267;p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Allergies MNT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 the major allergens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Milk, egg, peanut/tree nuts, wheat, soy, fish/shellfish, sesame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Strict elimination only for confirmed allergens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self-challenge testing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Education is huge: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Labels + cross-contamination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 replace nutrients from removed foods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Dairy → calcium +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Fish → omega-3s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Wheat → fiber + B vitamins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kids: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growth closely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Labs to 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iron studies, calcium adequacy</a:t>
            </a:r>
            <a:endParaRPr/>
          </a:p>
        </p:txBody>
      </p:sp>
      <p:sp>
        <p:nvSpPr>
          <p:cNvPr id="278" name="Google Shape;278;p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The nutritional drivers for food intolerances will fall into a few different buckets: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Digestion bucket (1, 2, 4):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enzyme deficiency, carbohydrate malabsorption, and reduced digestive capacity all share the same logic, something isn't breaking down or absorbing properly, and the undigested load causes symptoms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Fermentation bucket (3):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FODMAP sensitivity is its own category, the colon microbiota ferments what didn't get absorbed upstream, this is the IBS connection point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Modulation bucket (5, 6, 7):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bioactive chemical sensitivity, motility pattern, and gut-brain axis all shape how severely a person reacts, same trigger food, different presentation depending on these 3 factors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 tip: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tolerance is rarely all-or-nothing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here, unlike true allergy, most of these are dose and context dependent, that's the key distinction</a:t>
            </a:r>
            <a:endParaRPr b="1"/>
          </a:p>
        </p:txBody>
      </p:sp>
      <p:sp>
        <p:nvSpPr>
          <p:cNvPr id="291" name="Google Shape;291;p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Just another way of looking at the nutritional drivers for food intolerances</a:t>
            </a:r>
            <a:endParaRPr/>
          </a:p>
        </p:txBody>
      </p:sp>
      <p:sp>
        <p:nvSpPr>
          <p:cNvPr id="301" name="Google Shape;301;p9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food intolerances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Unlike allergies, most intolerances are</a:t>
            </a:r>
            <a:r>
              <a:rPr lang="en-US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dose-dependent</a:t>
            </a:r>
            <a:endParaRPr b="1" sz="11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 approach: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Elimination → reintroduction → personalization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 = identify tolerance threshold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lifelong unnecessary restriction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 root contributors: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Stress, dysbiosis, motility, digestive capacity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Lactase → lactose intolerance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PHGG → FODMAP tolerance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DAO → histamine intolerance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Probiotics → broader gut tolerance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testing pearl: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Rule out celiac </a:t>
            </a:r>
            <a: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gluten elimination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Labs are often symptom-guided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Check nutrients if restriction becomes broad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p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When talking about MNT for food intolerances, eliminations diets are considered the best practice.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However, elimination diets are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diagnostic tools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not forever diets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Follow the 3 phases: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Elimination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Reintroduction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Personalization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Reintroduction is critical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 = identify tolerance, not create fear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Long-term restriction has risks: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Reduced microbiome diversity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Disordered eating patterns</a:t>
            </a:r>
            <a:endParaRPr/>
          </a:p>
        </p:txBody>
      </p:sp>
      <p:sp>
        <p:nvSpPr>
          <p:cNvPr id="324" name="Google Shape;324;p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9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4" name="Google Shape;334;p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Autoimmune Disorders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Autoimmune disease = loss of immune tolerance to self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Shared themes across conditions: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Tissue damage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Flare/remission patterns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is foundational, but adjunctive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not replace medical treatment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can influence: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Inflammatory burden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Immune regulation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Symptom severity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 status + quality of life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Applies broadly: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RA, lupus, MS, Hashimoto’s, IBD, psoriasis, celiac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Autoimmunity - Primary Nutrition Mechanisms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Autoimmune conditions share common nutrition mechanisms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inflammation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↑ oxidative stress + protein breakdown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Raises calorie/protein needs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 of immune tolerance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patients react to dietary antigens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 barrier dysfunction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permeability → immune activation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Dysbiosis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Reduced diversity + altered SCFAs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 effects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Steroids, NSAIDs, immunosuppressants affect nutrients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Malabsorption/metabolic changes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in GI + endocrine autoimmune disease</a:t>
            </a:r>
            <a:endParaRPr/>
          </a:p>
        </p:txBody>
      </p:sp>
      <p:sp>
        <p:nvSpPr>
          <p:cNvPr id="344" name="Google Shape;344;p9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Nutrition Goals (Autoimmune)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goal = lower overall inflammatory burden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Immune regulation + tolerance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 barrier + microbiome health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 common complications: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Muscle loss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+ cardiovascular issues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 quality of life: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Fatigue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Functional capacity</a:t>
            </a:r>
            <a:endParaRPr/>
          </a:p>
        </p:txBody>
      </p:sp>
      <p:sp>
        <p:nvSpPr>
          <p:cNvPr id="355" name="Google Shape;355;p9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9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Rheumatoid Arthritis (RA)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systemic inflammation + oxidative stress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Steroids/NSAIDs increase: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loss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 complications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Mediterranean-style anti-inflammatory diet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protein (~1.2 g/kg)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management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→ joint 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+ calcium → bone protection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Curcumin → inflammatory signaling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CRP, ESR,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density if long-term steroids</a:t>
            </a:r>
            <a:endParaRPr/>
          </a:p>
        </p:txBody>
      </p:sp>
      <p:sp>
        <p:nvSpPr>
          <p:cNvPr id="365" name="Google Shape;365;p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9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Lupus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systemic inflammation + cardiovascular risk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Kidney involvement changes nutrition needs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Moderate protein if nephritis present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Steroid use increases: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loss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Sodium/fluid concerns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Anti-inflammatory, heart-protective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Sodium awareness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protection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→ 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+ calcium → bone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→ fatigue/BP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Renal labs, urinalysis, lipids,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8" name="Google Shape;378;p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Multiple Sclerosis (MS)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neuroinflammation + oxidative stress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Fatigue and reduced mobility affect intake + activity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Anti-inflammatory, plant-forward diet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 under-eating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Emphasize omega-3s + antioxidants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+ B12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B12, CRP, lipids</a:t>
            </a:r>
            <a:endParaRPr/>
          </a:p>
        </p:txBody>
      </p:sp>
      <p:sp>
        <p:nvSpPr>
          <p:cNvPr id="391" name="Google Shape;391;p1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0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Hashimoto’s 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autoimmune destruction + impaired hormone production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nutrition theme: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Cofactor depletion affects thyroid conversion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protein + selenium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 diet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Gluten elimination if symptomatic/celiac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gut health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Selenium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+ iron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TSH, Free T4/T3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TPO/Tg antibodies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Ferritin,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4" name="Google Shape;404;p1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0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Graves’ Disease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hypermetabolism + muscle/bone loss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needs from: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Elevated metabolic rate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Oxidative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Higher calories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excess iodine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Protect bone health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 + 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Thyroid labs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calcium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density if prolonged disease</a:t>
            </a:r>
            <a:endParaRPr/>
          </a:p>
        </p:txBody>
      </p:sp>
      <p:sp>
        <p:nvSpPr>
          <p:cNvPr id="417" name="Google Shape;417;p10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0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T1D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absolute insulin deficiency and autoimmunity together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 challenge: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Glycemic variability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Consistent carbohydrate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Glycemic index awareness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protein + fiber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Long-term focus: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Cardiovascular risk reduction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Fiber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HbA1c, lipids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Urine microalbumin</a:t>
            </a:r>
            <a:endParaRPr/>
          </a:p>
        </p:txBody>
      </p:sp>
      <p:sp>
        <p:nvSpPr>
          <p:cNvPr id="430" name="Google Shape;430;p10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0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Psoriasis / Psoriatic Arthritis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systemic inflammation + metabolic risk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Obesity and insulin resistance can worsen symptoms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management if indicated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ultra-processed foods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Antioxidant-rich foods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CRP,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Lipids, HbA1c</a:t>
            </a:r>
            <a:endParaRPr/>
          </a:p>
        </p:txBody>
      </p:sp>
      <p:sp>
        <p:nvSpPr>
          <p:cNvPr id="443" name="Google Shape;443;p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0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6" name="Google Shape;456;p10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 also include Celiac, Crohn’s and Ulcerative Colitis in this summary list because they are also autoimmune conditions, but we already covered them in the GI conditions list.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0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en-US"/>
              <a:t>Let’s jump into a complex topic that has a lot of connecting themes across all conditions - mental health!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b="1" lang="en-US"/>
              <a:t>Mental health is influenced by: </a:t>
            </a:r>
            <a:endParaRPr/>
          </a:p>
          <a:p>
            <a:pPr indent="-171450" lvl="0" marL="4000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Neurotransmitters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Inflammation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Gut–brain axis function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Blood sugar stability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Nutrition impacts mood, energy, sleep, and cognition </a:t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b="1" lang="en-US"/>
              <a:t>MNT supports: </a:t>
            </a:r>
            <a:endParaRPr/>
          </a:p>
          <a:p>
            <a:pPr indent="-171450" lvl="0" marL="4000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Neurotransmitter production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Glucose stability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Nutrient adequacy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/>
              <a:t>Reduced inflammation 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/>
              <a:t>Nutrition is adjunctive, not replacement therapy</a:t>
            </a:r>
            <a:endParaRPr/>
          </a:p>
        </p:txBody>
      </p:sp>
      <p:sp>
        <p:nvSpPr>
          <p:cNvPr id="468" name="Google Shape;468;p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Mental Health: Nutrition Mechanisms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Mental health conditions share common nutrition mechanisms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Neurotransmitter dysregulation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inflammation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Oxidative stress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Gut–brain axis dysfunction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sugar instability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deficiencies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 effects</a:t>
            </a:r>
            <a:endParaRPr/>
          </a:p>
        </p:txBody>
      </p:sp>
      <p:sp>
        <p:nvSpPr>
          <p:cNvPr id="478" name="Google Shape;478;p10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Core nutritional priorities for mental health conditions: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Support neurotransmitter production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Reduce inflammation + oxidative stress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Stabilize blood sugar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Also focus on: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Correcting deficiencies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Supporting the gut microbiome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Preserving metabolic health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Clinically, improving: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Sleep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Energy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Stress resilience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Treatment response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9" name="Google Shape;489;p1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Depressive Disorder (MDD)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 + neurotransmitter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Mediterranean-style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at each meal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Stable meal timing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ultra-processed foods + alcohol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clinical pearl: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Correct low intake first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Undereating worsens mood + fatigue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EPA-dominant omega-3s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Methylfolate (adjunct)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Magnesium, zinc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Saffron → emerging evidence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iron markers, B12/folate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CRP, glucose markers</a:t>
            </a:r>
            <a:endParaRPr/>
          </a:p>
        </p:txBody>
      </p:sp>
      <p:sp>
        <p:nvSpPr>
          <p:cNvPr id="499" name="Google Shape;499;p1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Anxiety / Panic Disorders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 physiology + blood sugar instability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HPA-axis dysregulation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Caffeine sensitivity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magnesium/zinc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Gut–brain dysfunction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 meals/snacks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Pair carbs with protein/fat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caffeine + alcohol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Emphasize magnesium-rich foods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 support matters: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Soluble fiber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Fermented foods if tolerated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L-theanine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Inositol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+ probiotics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magnesium, ferritin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Glucose markers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TSH if hyperthyroid-like symptoms or Grave’s</a:t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1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Bipolar Disorder (I/II)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circadian rhythm + metabolic stability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Irregular eating/sleep can destabilize mood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 effects are major: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gain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Dyslipidemia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Consistent meals + sleep timing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Mediterranean-style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Stable glycemic load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fasting/extreme diets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HbA1c, lipids, weight/waist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CMP + thyroid if on lithium</a:t>
            </a:r>
            <a:endParaRPr/>
          </a:p>
        </p:txBody>
      </p:sp>
      <p:sp>
        <p:nvSpPr>
          <p:cNvPr id="525" name="Google Shape;525;p1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ADHD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dopamine support + blood sugar stability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protein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Iron/zinc insufficiency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Skipping breakfast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Sleep deficits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Stimulant meds may reduce appetite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intake + growth in kids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Protein-forward breakfast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Distribute protein throughout day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ultra-processed snacks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nutrient-dense snacks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Iron + 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Ferritin, iron, zinc,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 if high refined carb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Growth/weight trends</a:t>
            </a:r>
            <a:endParaRPr/>
          </a:p>
        </p:txBody>
      </p:sp>
      <p:sp>
        <p:nvSpPr>
          <p:cNvPr id="538" name="Google Shape;538;p1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Schizophrenia / Psychotic Disorders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metabolic risk + inflammation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Antipsychotics commonly cause: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gain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Dyslipidemia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Diet quality is often poor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omega-3 intake is common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Early metabolic protection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Mediterranean-style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sugary drinks + ultra-processed foods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Practical support matters: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Meal structure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access + basic food skills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+ magnesium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HbA1c, lipids, BP, weight/waist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CMP, vitamin D</a:t>
            </a:r>
            <a:endParaRPr/>
          </a:p>
        </p:txBody>
      </p:sp>
      <p:sp>
        <p:nvSpPr>
          <p:cNvPr id="551" name="Google Shape;551;p1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PTSD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HPA-axis dysregulation + sleep disruption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patterns: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Appetite dysregulation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alcohol use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 meal timing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sugar stabilization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Sleep-supportive 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lifestyle focus: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Caffeine timing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 reduction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Hydration/electrolytes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glycinate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L-theanine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ferritin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 if stress eating/metabolic risk</a:t>
            </a:r>
            <a:endParaRPr/>
          </a:p>
        </p:txBody>
      </p:sp>
      <p:sp>
        <p:nvSpPr>
          <p:cNvPr id="564" name="Google Shape;564;p1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Eating Disorders (AN, BN, BED, ARFID)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rehabilitation + safety first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risks: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Energy/protein deficiency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 abnormalities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loss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depletion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Refeeding syndrome is high yield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Requires clinical supervision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Structured meal plan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Gradual caloric increase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Normalize carbs + fats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Coordinate with therapy team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 symptoms during refeeding are common and expected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Thiamine early in refeeding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Electrolytes monitored medically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 + vitamin D → bone protection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closely: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Electrolytes, Mg, phosphate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CBC, glucose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DXA if prolonged illness</a:t>
            </a:r>
            <a:endParaRPr/>
          </a:p>
        </p:txBody>
      </p:sp>
      <p:sp>
        <p:nvSpPr>
          <p:cNvPr id="577" name="Google Shape;577;p1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Sleep Disorders / Insomnia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circadian rhythm + nervous system regulation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Cortisol dysregulation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Caffeine/alcohol timing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magnesium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sugar instability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Consistent meal timing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long fasting if waking overnight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Balanced evening meal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 alcohol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glycinate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Glycine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L-theanine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Melatonin→ circadian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ferritin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 if nighttime waking relates to glucose swings</a:t>
            </a:r>
            <a:endParaRPr/>
          </a:p>
        </p:txBody>
      </p:sp>
      <p:sp>
        <p:nvSpPr>
          <p:cNvPr id="590" name="Google Shape;590;p1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3" name="Google Shape;603;p1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Let’s dive into MNT for Insulin Resistance &amp; Type 2 Diabetes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 = impaired insulin signaling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 time: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Higher insulin + glucose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β-cell stress can progress to T2DM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risks: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Cardiovascular disease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Metabolic syndrome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therapy is foundational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Improve insulin sensitivity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Stabilize blood sugar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cardiometabolic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Preserve lean mass</a:t>
            </a:r>
            <a:endParaRPr/>
          </a:p>
        </p:txBody>
      </p:sp>
      <p:sp>
        <p:nvSpPr>
          <p:cNvPr id="614" name="Google Shape;614;p1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1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10 mechanisms here, we can group them into 3 buckets to make this easier to remember: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signaling failure, fuel overload, and amplifiers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Signaling failure: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impaired insulin signaling (reduced glucose uptake in muscle/fat) and hepatic insulin resistance (excess gluconeogenesis, drives fasting hyperglycemia)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Fuel overload: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post-prandial hyperglycemia from high glycemic-load meals, ectopic fat in liver and muscle causing lipotoxicity, reduced GLUT-4 translocation with inactivity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Amplifiers: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chronic low-grade inflammation (cytokines block insulin receptor signaling), oxidative stress (impairs β-cell function), altered gut microbiome (reduced SCFA production)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modifiable contributors worth flagging separately: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status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(magnesium, vitamin D, chromium) and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medications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(steroids, antipsychotics both worsen insulin resistance)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 tip: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hepatic vs. peripheral insulin resistance is a common distinction tested, fasting hyperglycemia points hepatic, post-meal spikes point peripheral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4" name="Google Shape;624;p1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Nutrition Goals (IR &amp; T2DM)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Improve Insulin Sensitivity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Stabilize Glycemia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Reduce Visceral Fat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Preserve β-Cell 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 Reduce 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 Optimize Macronutrients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7) Support Cardiometabolic Health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8) Prevent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9) Support Sustainable Weight Management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10) Lifestyle Integration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4" name="Google Shape;634;p1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Remember that IR is a spectrum - you will see common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themes woven between all of these conditions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glycemic load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Visceral fat/inflammation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Inactivity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Poor sleep + chronic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carb quality more than elimination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 carb distribution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at every meal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 or lower-carb whole-food approach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Fiber is very high yield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Especially soluble fiber (psyllium, legumes, oats)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Exercise matters: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Resistance training improves GLUT-4 activity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Berberine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Chromium, ALA, omega-3s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Fasting insulin, HOMA-IR, HbA1c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TG/HDL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magnesium</a:t>
            </a:r>
            <a:endParaRPr/>
          </a:p>
        </p:txBody>
      </p:sp>
      <p:sp>
        <p:nvSpPr>
          <p:cNvPr id="646" name="Google Shape;646;p1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Type 2 Diabetes Mellitus (T2D)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 + β-cell dysfunction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concerns: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hyperglycemia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Sarcopenic obesity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Cardiometabolic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Metformin-related B12 depletion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Individualized carbohydrate targets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Pair carbs with protein + fat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fiber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Mediterranean, lower-carb, or DASH-style patterns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loss of even 5–10% improves outcomes significantly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Meal timing matters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Especially with glucose-lowering medications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supplements: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Berberine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Soluble fiber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 for neuropathy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B12 with metformin use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HbA1c, glucose/CGM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Lipids, kidney function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Urine albumin, B12, magnesium</a:t>
            </a:r>
            <a:endParaRPr/>
          </a:p>
        </p:txBody>
      </p:sp>
      <p:sp>
        <p:nvSpPr>
          <p:cNvPr id="659" name="Google Shape;659;p1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2" name="Google Shape;672;p1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Let’s talk about both reactive and fasting hypoglycemia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/>
              <a:t>It’s important to note that Hypoglycemia can be related to insulin resistance, but insulin resistance is not the sole or primary cause in many cases.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Reactive hyperinsulinemia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Skipped meals/fasting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sugar loads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protein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 effects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Eat every 3–4 hours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Never eat carbs alone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Pair carbs with protein + fat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low-glycemic-load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Liquid sugars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Aggressive fasting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Extreme carb restriction without adaptation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 situations: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Reactive hypoglycemia → meal composition/timing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Diabetes-related → coordinate with meds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Exercise-induced → pre/post workout fueling</a:t>
            </a:r>
            <a:endParaRPr b="1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For hypoglycemia, focus on stabilizing glucose absorption and stress response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Magnesium → glucose regulation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Chromium → glucose tolerance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Fiber → slower absorption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Protein → stabilize blood sugar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 vitamins support hepatic glucose metabolism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ALA may help if insulin resistance overlaps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Important clinical pearl: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HbA1c can appear normal despite symptomatic hypoglycemia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CGM or symptom pattern tracking can be very helpful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Rule out underlying contributors: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Thyroid dysfunction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Adrenal issues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Liver dysfunction</a:t>
            </a:r>
            <a:endParaRPr/>
          </a:p>
        </p:txBody>
      </p:sp>
      <p:sp>
        <p:nvSpPr>
          <p:cNvPr id="684" name="Google Shape;684;p1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7" name="Google Shape;697;p1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CVD, dyslipidemias, and hypertension: </a:t>
            </a: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/>
              <a:t>CVD remains a leading global cause of morbidity and mortality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modifiable risk factors: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Dyslipidemia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Hypertension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/>
              <a:t>MNT is foundational for both prevention and disease management</a:t>
            </a:r>
            <a:endParaRPr/>
          </a:p>
        </p:txBody>
      </p:sp>
      <p:sp>
        <p:nvSpPr>
          <p:cNvPr id="709" name="Google Shape;709;p1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CVD Primary Nutrition Mechanisms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conditions share common metabolic drivers including: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Atherogenic particles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Endothelial dysfunction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 + oxidative stress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 imbalance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 + visceral fat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Altered lipid metabolism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 microbiome involvement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Medication–nutrient interactions</a:t>
            </a:r>
            <a:endParaRPr/>
          </a:p>
        </p:txBody>
      </p:sp>
      <p:sp>
        <p:nvSpPr>
          <p:cNvPr id="719" name="Google Shape;719;p1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core nutrition goals for CVD center around: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Improve lipids + blood pressure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Reduce inflammation + insulin resistance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Support endothelial and cardiovascular health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Focus on: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Visceral fat reduction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Fiber, omega-3s, magnesium, potassium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Long-term sustainable dietary patterns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Nutrition should integrate with: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Medications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Exercise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Sleep + stress management</a:t>
            </a:r>
            <a:endParaRPr/>
          </a:p>
        </p:txBody>
      </p:sp>
      <p:sp>
        <p:nvSpPr>
          <p:cNvPr id="729" name="Google Shape;729;p1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drivers for CVD: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Elevated LDL-C/ApoB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Inflammation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Insulin resistance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Oxidative stress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Mediterranean or Portfolio-style pattern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Replace saturated fats with MUFA/PUFA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Increase soluble fiber + fatty fish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Reduce: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Refined carbs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Trans fats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Ultra-processed foods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Omega-3s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Soluble fiber + plant sterols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CoQ10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ApoB, lipid panel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hs-CRP, glucose markers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BP, waist circumference</a:t>
            </a:r>
            <a:endParaRPr/>
          </a:p>
        </p:txBody>
      </p:sp>
      <p:sp>
        <p:nvSpPr>
          <p:cNvPr id="740" name="Google Shape;740;p1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Hypercholesterolemia (Elevated LDL-C / ApoB)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drivers: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High saturated fat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Low soluble fiber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Genetics (familial hypercholesterolemia)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Hypothyroidism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Replace saturated fats with unsaturated fats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Use Portfolio diet strategies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interventions: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Soluble fiber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Plant sterols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Soy protein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Weight loss can improve lipid patterns if overweight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LDL-C, non-HDL-C, ApoB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Lp(a) at least once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TSH for secondary causes</a:t>
            </a:r>
            <a:endParaRPr/>
          </a:p>
        </p:txBody>
      </p:sp>
      <p:sp>
        <p:nvSpPr>
          <p:cNvPr id="753" name="Google Shape;753;p1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Hypertriglyceridemia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 + excess carbohydrate load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Refined carbs/sugars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Obesity/NAFLD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added sugars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 or eliminate alcohol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loss is highly effective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Improving glycemic control often lowers TGs significantly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Soluble fiber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Niacin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TGs, glucose markers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ALT/AST for fatty liver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ApoB</a:t>
            </a:r>
            <a:endParaRPr/>
          </a:p>
        </p:txBody>
      </p:sp>
      <p:sp>
        <p:nvSpPr>
          <p:cNvPr id="766" name="Google Shape;766;p1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HDL-C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HDL is commonly linked to: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Inactivity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Smoking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refined carb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Biggest intervention: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Often more effective than supplements for raising HDL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Replace refined carbs with unsaturated fats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loss if needed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Smoking cessation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Monounsaturated fats (MUFAs) (olive oil, nuts, avocado)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Anthocyanins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Clinical pearl: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HDL function and overall metabolic health, not just raising the number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 HDL alongside: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TGs and ApoB</a:t>
            </a:r>
            <a:endParaRPr/>
          </a:p>
        </p:txBody>
      </p:sp>
      <p:sp>
        <p:nvSpPr>
          <p:cNvPr id="779" name="Google Shape;779;p1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Hypertension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vascular tone + sodium/potassium balance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Excess sodium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potassium/magnesium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Obesity/sleep apnea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 excess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DASH-style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Sodium reduction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 potassium-rich foods if kidney function allows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loss has a major BP impact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Potassium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+ garlic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BP trends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Electrolytes/kidney function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Albumin-creatinine ratio</a:t>
            </a:r>
            <a:endParaRPr/>
          </a:p>
        </p:txBody>
      </p:sp>
      <p:sp>
        <p:nvSpPr>
          <p:cNvPr id="791" name="Google Shape;791;p1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1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4" name="Google Shape;804;p1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Let’s dive into MNT for endocrine disorders - these involve the thyroid, pancreas, adrenal, pituitary, gonads, etc.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Remember that hormones regulate: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Metabolism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Energy balance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Stress response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Electrolytes and growth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Because hormones affect the whole body, nutrition consequences are widespread!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MNT is foundational, but adjunctive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Supports metabolic control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Symptom management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Long-term outcomes</a:t>
            </a:r>
            <a:endParaRPr/>
          </a:p>
        </p:txBody>
      </p:sp>
      <p:sp>
        <p:nvSpPr>
          <p:cNvPr id="815" name="Google Shape;815;p1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endocrine disorders, we’ll see - 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Altered Energy Metabolism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Impaired Glucose Regulation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Disrupted Protein Turnover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Electrolyte &amp; Mineral Imbalance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 Micronutrient Cofactor Depletion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 Hormone–Gut Interactions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7) Stress &amp; HPA-Axis Dysregulation</a:t>
            </a:r>
            <a:endParaRPr/>
          </a:p>
        </p:txBody>
      </p:sp>
      <p:sp>
        <p:nvSpPr>
          <p:cNvPr id="825" name="Google Shape;825;p1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Nutrition Goals (Endocrine Disorders)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 goal = restore metabolic balance and support hormone function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Hormone synthesis and signaling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sugar stability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Lean mass preservation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 common complications: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Bone/mineral imbalance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 and oxidative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Also support: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Healthy body composition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 effectiveness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Symptom control and quality of life</a:t>
            </a:r>
            <a:endParaRPr/>
          </a:p>
        </p:txBody>
      </p:sp>
      <p:sp>
        <p:nvSpPr>
          <p:cNvPr id="836" name="Google Shape;836;p1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Hypothyroidism (Including Hashimoto’s)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 is an autoimmune condition - hypothyroidism is often seen alongside HT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issues: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Fatigue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Constipation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insufficiency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Autoimmune inflammation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clinical pearl: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under-eating can worsen symptoms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calories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 whole-food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iodine sufficiency, avoid excess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Gluten elimination is not universal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 evidence with celiac or clear symptom correlation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Selenium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+ iron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Iodine (assess w/ labs - more is not better especially for HT)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Thyroid labs + antibodies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Ferritin, vitamin D, lipids</a:t>
            </a:r>
            <a:endParaRPr/>
          </a:p>
        </p:txBody>
      </p:sp>
      <p:sp>
        <p:nvSpPr>
          <p:cNvPr id="846" name="Google Shape;846;p1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Hyperthyroidism (Graves’ Disease)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hypermetabolism + catabolism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concerns: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Muscle wasting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loss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Oxidative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 symptoms can contribute to malabsorption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calories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excess iodine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Bone-protective 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 + 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Thyroid labs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density if prolonged disease</a:t>
            </a:r>
            <a:endParaRPr/>
          </a:p>
        </p:txBody>
      </p:sp>
      <p:sp>
        <p:nvSpPr>
          <p:cNvPr id="861" name="Google Shape;861;p1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Adrenal Insufficiency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cortisol + impaired stress response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concerns: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Hypoglycemia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Fatigue/weight loss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Sodium wasting in primary adrenal insufficiency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 meals/snacks every 3–4 hours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prolonged fasting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carbohydrate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Hydration + sodium support if medically indicated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Sodium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C + B vitamins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Cortisol, ACTH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Electrolytes/glucose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pressure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4" name="Google Shape;874;p1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Cushing’s Syndrome (Hypercortisolism)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effects: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Muscle wasting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Insulin resistance/hyperglycemia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Hypertension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loss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Higher protein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Low-glycemic-load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Sodium reduction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Bone-protective 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 + 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Glucose/HbA1c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and bone density</a:t>
            </a:r>
            <a:endParaRPr/>
          </a:p>
        </p:txBody>
      </p:sp>
      <p:sp>
        <p:nvSpPr>
          <p:cNvPr id="887" name="Google Shape;887;p1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PMOS (formerly PCOS) -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 likely still be reflected as PCOS on the exam because this is the bank of questions from 2024 (before the name change)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inflammation and visceral adiposity are common drivers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Low-glycemic-load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with each meal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Mediterranean-style anti-inflammatory diet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 5–10% weight loss can significantly improve symptoms and ovulation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Inositol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Glucose/insulin markers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Lipids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Testosterone levels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</a:t>
            </a:r>
            <a:endParaRPr/>
          </a:p>
        </p:txBody>
      </p:sp>
      <p:sp>
        <p:nvSpPr>
          <p:cNvPr id="900" name="Google Shape;900;p1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Hypogonadism (Low Estrogen/Testosterone)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concerns: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Loss of lean mass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density decline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fat mass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Fatigue/low energy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calories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Resistance training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Bone-protective 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Testosterone or estradiol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D, lipids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density if indicated</a:t>
            </a:r>
            <a:endParaRPr/>
          </a:p>
        </p:txBody>
      </p:sp>
      <p:sp>
        <p:nvSpPr>
          <p:cNvPr id="913" name="Google Shape;913;p1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Hyperparathyroidism / Calcium Disorders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deficiency is a common contributor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clinical pearl: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 is usually normalized, not aggressively restricted unless medically indicated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repletion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calcium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Hydration for kidney stone prevention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Calcium, PTH, phosphorus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and bone density</a:t>
            </a:r>
            <a:endParaRPr/>
          </a:p>
        </p:txBody>
      </p:sp>
      <p:sp>
        <p:nvSpPr>
          <p:cNvPr id="926" name="Google Shape;926;p1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9" name="Google Shape;939;p1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1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Let’s dive into MNT for obesity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Remember that obesity is a chronic, multifactorial metabolic disease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drivers include: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Appetite signaling dysregulation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Insulin resistance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Inflammation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Altered energy balance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MNT focuses on: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Improving metabolic health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Reducing cardiometabolic risk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Supporting sustainable weight management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/>
              <a:t>Body composition matters, not just scale weight</a:t>
            </a:r>
            <a:endParaRPr/>
          </a:p>
        </p:txBody>
      </p:sp>
      <p:sp>
        <p:nvSpPr>
          <p:cNvPr id="951" name="Google Shape;951;p1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1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Obesity is driven by both biology and environment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mechanisms: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Insulin resistance + hyperinsulinemia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Inflammation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Leptin resistance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Stress/sleep disruption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Gut microbiome changes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Sarcopenic obesity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Rx - some can promote weight gain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 goals: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Sustainable calorie deficit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Preserve lean mass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Improve insulin sensitivity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Reduce visceral fat + inflammation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Improve satiety and cardiometabolic markers</a:t>
            </a:r>
            <a:endParaRPr/>
          </a:p>
        </p:txBody>
      </p:sp>
      <p:sp>
        <p:nvSpPr>
          <p:cNvPr id="961" name="Google Shape;961;p1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1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2" name="Google Shape;972;p1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Obesity MNT Interventions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Energy Strategy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Moderate calorie deficit works better than severe restriction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Protein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for satiety + lean mass preservation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Carb Quality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low-glycemic, fiber-rich carbs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liquid calories/refined sugars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Fat Quality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 Fiber &amp; Volume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+ fiber are the strongest satiety tools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 Dietary Patterns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Mediterranean has strongest cardiometabolic evidence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But,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best diet = sustainable diet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7) Lifestyle Synergy involving exercise, daily movement, stress &amp; sleep</a:t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3" name="Google Shape;983;p1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Obesity: Key Nutrients &amp; Supplementation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Supplements are adjuncts, not replacements for lifestyle change!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Highest-yield tools: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→ satiety + lean mass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Soluble fiber → fullness, glycemia, LDL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deficiencies/needs: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may help inflammation and triglycerides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Probiotics are emerging for gut–appetite signaling, but evidence is still evolving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Important clinical pearl:</a:t>
            </a:r>
            <a:endParaRPr sz="11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Coordinate supplementation with medications or bariatric care when relevant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1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3" name="Google Shape;993;p15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Labs to monitor: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anthropometrics (weight, BMI, waist circumference), glycemia (fasting glucose, HbA1c), lipids (TG, HDL-C, LDL-C, ± ApoB), inflammation (hs-CRP optional), nutrients (25-OH vitamin D, magnesium, iron if fatigue present), liver enzymes (ALT/AST for NAFLD risk), blood pressure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Waist circumference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matters arguably more than BMI, captures visceral fat risk that BMI alone can miss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 populations: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Older adults: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prioritize protein and resistance training, sarcopenia prevention comes first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Prediabetes/T2D: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low-glycemic-load patterns, protein at every meal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PMOS/PCOS: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low-GL, higher protein, inositol as a case-dependent add-on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Bariatric candidates: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pre-op optimization is required, post-op protocols are non-negotiable, not optional follow-up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We’re going to jump into cognitive &amp; neurodegenerative disorders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disorders share common nutrition-sensitive mechanisms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 include: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Alzheimer’s disease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Parkinson’s disease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Vascular dementia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</a:t>
            </a:r>
            <a:r>
              <a:rPr lang="en-US" sz="11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does not cure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neurodegeneration, but it can: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Slow progression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symptom burden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function and quality of life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priorities often include: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 reduction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Oxidative stress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Maintaining muscle and nutrient status</a:t>
            </a:r>
            <a:endParaRPr/>
          </a:p>
        </p:txBody>
      </p:sp>
      <p:sp>
        <p:nvSpPr>
          <p:cNvPr id="1004" name="Google Shape;1004;p1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8 mechanisms here, but they cluster into 3 groups: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cellular energy failure, inflammation/barrier breakdown, and metabolic/vascular dysfunction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Cellular energy failure (2, 3):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oxidative stress and mitochondrial dysfunction go together, ROS damages membranes and DNA, while impaired ATP production leaves neurons without the energy to repair themselves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Inflammation/barrier breakdown (1, 6, 8):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neuroinflammation, BBB disruption, and gut-brain axis dysregulation are connected, a leaky barrier lets inflammatory mediators in, and dysbiosis can drive that inflammatory signal upstream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Metabolic/vascular dysfunction (4, 5):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brain insulin resistance and cerebrovascular dysfunction both reduce fuel delivery to neurons, one through glucose uptake, the other through blood flow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deficiencies (7)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cut across all 3 groups, B vitamins, vitamin D, omega-3s, and magnesium support energy production, anti-inflammatory pathways, and vascular health simultaneously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goals tie directly back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these mechanisms, reduce inflammation and oxidative stress, support mitochondrial output and blood flow, stabilize glucose, correct micronutrient gaps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goals extend beyond mechanism-matching: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maintaining lean mass/functional status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optimizing swallowing and intake safety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become priorities as disease progresses, especially in later-stage dementia or 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Bottom line: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</a:t>
            </a:r>
            <a: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can't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reverse neurodegeneration, but it directly targets the mechanisms driving progression, that's the clinical rationale for MNT here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4" name="Google Shape;1014;p1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1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MNT for MCI / Early Cognitive Decline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early neuroinflammation + metabolic dysfunction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drivers: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Oxidative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Impaired brain glucose use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insufficiency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Vascular risk factors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MIND or Mediterranean-style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Stable blood sugar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protein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focus: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Cardiometabolic health strongly influences brain health</a:t>
            </a:r>
            <a:endParaRPr/>
          </a:p>
        </p:txBody>
      </p:sp>
      <p:sp>
        <p:nvSpPr>
          <p:cNvPr id="1025" name="Google Shape;1025;p1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Alzheimer’s Disease (AD)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concerns: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Oxidative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Progressive weight loss/malnutrition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MIND/Mediterranean pattern early 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Prevent weight loss with adequate calories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 large glucose spikes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Later stages may require: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Texture modification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Feeding support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vitamins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MCT oil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B12, folate,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Homocysteine, HbA1c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trends</a:t>
            </a:r>
            <a:endParaRPr/>
          </a:p>
        </p:txBody>
      </p:sp>
      <p:sp>
        <p:nvSpPr>
          <p:cNvPr id="1038" name="Google Shape;1038;p1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Vascular Dementia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drivers: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Hypertension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Dyslipidemia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Diabetes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Endothelial dysfunction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DASH–Mediterranean style pattern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Sodium reduction if hypertensive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Glycemic and weight management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Emphasize: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Omega-3s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Fiber-rich foods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Omega-3s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Soluble fiber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Magnesium + potassium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BP, lipids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Glucose markers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Electrolytes/kidney function</a:t>
            </a:r>
            <a:endParaRPr/>
          </a:p>
        </p:txBody>
      </p:sp>
      <p:sp>
        <p:nvSpPr>
          <p:cNvPr id="1051" name="Google Shape;1051;p1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4" name="Google Shape;1064;p1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For Parkinson’s Disease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Common complications: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Constipation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Dysphagia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Weight loss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Important clinical pearl: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Protein can interfere with levodopa absorption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Some patients benefit from protein redistribution later in the day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Adequate calories + protein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High-fiber foods + hydration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Antioxidant-rich pattern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Vitamin D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B12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Magnesium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CoQ10 → mixed emerging data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Vitamin D, B12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Weight/BMI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Bone density if risk present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Lewy Body Dementia -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Common issues: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Glycemic instability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Weight loss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Swallowing difficulty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Regular meals for blood sugar stability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Adequate calories + protein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Texture modification if needed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Hydration/electrolyte support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Omega-3s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Magnesium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Vitamin 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Glucose markers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Vitamin D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Weight trends</a:t>
            </a:r>
            <a:endParaRPr/>
          </a:p>
        </p:txBody>
      </p:sp>
      <p:sp>
        <p:nvSpPr>
          <p:cNvPr id="1077" name="Google Shape;1077;p1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6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ALS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concerns: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Dysphagia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Aspiration risk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Severe weight loss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High-calorie, high-protein intake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Prevent weight loss aggressively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Early nutrition support planning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Texture modification and swallowing safety are critical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Protein → preserve muscle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Omega-3s + antioxidants → inflammation/oxidative stress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Vitamin D → bone and immune support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Weight/BMI closely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CMP, vitamin D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Swallow evaluations</a:t>
            </a:r>
            <a:endParaRPr/>
          </a:p>
        </p:txBody>
      </p:sp>
      <p:sp>
        <p:nvSpPr>
          <p:cNvPr id="1090" name="Google Shape;1090;p1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1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3" name="Google Shape;1103;p1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/>
              <a:t>Notes to remember for this topic: 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What protects the heart protects the brain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Protein adequacy is critical in older adults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B-vitamin deficiencies mimic cognitive decline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Weight loss predicts worse outcomes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Nutrition priorities shift from prevention → safety as disease progresses</a:t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hepatic (liver) disorders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Remember that the liver is central to metabolism and nutrient regulation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Key liver functions affected in disease: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Macronutrient metabolism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Detoxification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Bile production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Protein synthesis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Nutrient storage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Liver disease commonly causes: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Malnutrition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Altered glucose/lipid metabolism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Inflammation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Muscle wasting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MNT is foundational for: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Slowing progression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Managing complications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Improving quality of life and survival</a:t>
            </a:r>
            <a:endParaRPr/>
          </a:p>
        </p:txBody>
      </p:sp>
      <p:sp>
        <p:nvSpPr>
          <p:cNvPr id="1115" name="Google Shape;1115;p1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16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are 7 mechanisms here that cluster into 3 groups: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metabolic dysfunction, tissue injury, and downstream complications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Metabolic dysfunction (1, 2, 3):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carbohydrate, protein, and lipid metabolism all fail together in liver disease, this is why sarcopenia can coexist with obesity, protein synthesis drops even as fat accumulates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Tissue injury (4, 6):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chronic inflammation drives fibrosis and cirrhosis progression, cholestasis compounds this by blocking fat and fat-soluble vitamin absorption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Downstream complications (5, 7):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micronutrient deficiencies and portal hypertension/ascites are consequences of advanced disease, sodium and fluid management become critical here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Sarcopenia despite obesity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a key teaching point, don't assume a higher BMI means adequate nutrition status in liver disease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Thiamine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deserves special emphasis in alcohol-related liver disease, deficiency risk is high and consequences are serious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goals map directly to these mechanisms: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stabilize glucose, preserve lean mass, reduce hepatic fat, limit inflammation, and manage the complications that follow as disease advances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Bottom line: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liver disease nutrition isn't just about the liver, it's whole-body, muscle, bone, and micronutrient status all depend on hepatic function</a:t>
            </a:r>
            <a:endParaRPr/>
          </a:p>
        </p:txBody>
      </p:sp>
      <p:sp>
        <p:nvSpPr>
          <p:cNvPr id="1125" name="Google Shape;1125;p1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6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NAFLD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drivers: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Visceral adiposity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Excess refined carbs/fructose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Chronic inflammation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Most effective intervention: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7–10% weight loss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Mediterranean or low-glycemic-load pattern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Reduce sugar-sweetened beverages/fructose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Adequate protein + exercise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Alcohol minimization is important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Omega-3s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Vitamin E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Magnesium + fiber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ALT/AST, TGs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Glucose markers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Ferritin, vitamin 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highlight>
                  <a:srgbClr val="FFFF00"/>
                </a:highlight>
              </a:rPr>
              <a:t>Big takeaway:</a:t>
            </a:r>
            <a:endParaRPr>
              <a:highlight>
                <a:srgbClr val="FFFF00"/>
              </a:highlight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NAFLD is strongly tied to metabolic dysfunction and insulin resistance</a:t>
            </a:r>
            <a:endParaRPr/>
          </a:p>
        </p:txBody>
      </p:sp>
      <p:sp>
        <p:nvSpPr>
          <p:cNvPr id="1136" name="Google Shape;1136;p1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1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Alcohol-Associated Liver Disease (ALD)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malnutrition + sarcopenia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alcohol use commonly causes: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Protein-calorie malnutrition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Oxidative 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B-vitamin depletion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Absolute alcohol abstinence is essential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calorie and protein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Frequent meals/snacks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Aggressive micronutrient repletion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Thiamine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+ folate/B-complex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AST/ALT pattern (AST&gt;ALT common)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INR, albumin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and muscle mass</a:t>
            </a:r>
            <a:endParaRPr/>
          </a:p>
        </p:txBody>
      </p:sp>
      <p:sp>
        <p:nvSpPr>
          <p:cNvPr id="1149" name="Google Shape;1149;p1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p1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Chronic Viral Hepatitis (B &amp; C)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issues: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Reduced appetite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Muscle loss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calories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Nutrient-dense anti-inflammatory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Strict alcohol avoidance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+ 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Liver enzymes, bilirubin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Albumin,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Viral load medically</a:t>
            </a:r>
            <a:endParaRPr/>
          </a:p>
        </p:txBody>
      </p:sp>
      <p:sp>
        <p:nvSpPr>
          <p:cNvPr id="1162" name="Google Shape;1162;p1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1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cirrhosis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Major issues: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Impaired glycogen storage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Protein catabolism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Ascites and early satiety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Important clinical pearl: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Avoid prolonged fasting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Late-evening carbohydrate snack is high yield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High protein intake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Frequent meals/snacks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Sodium restriction if ascites present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Protein restriction is generally NOT recommended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BCAAs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Zinc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Vitamin D + magnesium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INR (International Normalized Ratio) , albumin, sodium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Weight and muscle mass trends</a:t>
            </a:r>
            <a:endParaRPr/>
          </a:p>
        </p:txBody>
      </p:sp>
      <p:sp>
        <p:nvSpPr>
          <p:cNvPr id="1175" name="Google Shape;1175;p1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Hepatic Encephalopathy (HE)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Important outdated concept:</a:t>
            </a:r>
            <a:endParaRPr sz="11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Protein restriction is generally NOT recommended</a:t>
            </a:r>
            <a:endParaRPr sz="1100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Muscle helps clear ammonia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Sarcopenia worsens HE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protein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Frequent meals/snacks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Emphasize plant and dairy proteins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BCAAs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Fiber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Ammonia trends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Albumin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Muscle mass and electrolytes</a:t>
            </a:r>
            <a:endParaRPr/>
          </a:p>
        </p:txBody>
      </p:sp>
      <p:sp>
        <p:nvSpPr>
          <p:cNvPr id="1188" name="Google Shape;1188;p1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Cholestatic Liver Disease (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 Biliary Cholangitis (PBC) and Primary Sclerosing Cholangitis (PSC))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concerns: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Fat-soluble vitamin deficiencies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loss/malnutrition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Bone disease risk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Moderate fat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Consider MCTs for easier absorption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Adequate calories + protein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Vitamins A, D, E, K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MCT oil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Calcium + 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Pruritus (itchy skin condition) can reduce appetite and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Albumin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and muscle mass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Electrolytes and fat-soluble vitamin status</a:t>
            </a:r>
            <a:endParaRPr/>
          </a:p>
        </p:txBody>
      </p:sp>
      <p:sp>
        <p:nvSpPr>
          <p:cNvPr id="1201" name="Google Shape;1201;p1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1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4" name="Google Shape;1214;p1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Lets talk about how to best support those after a GB removal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After gallbladder removal, bile is no longer stored/concentrated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Bile drips continuously into the intestine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Common symptoms: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Fat intolerance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Diarrhea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Bloating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Urgency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Main mechanisms: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Less bile available during high-fat meals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Faster intestinal transit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Possible bile acid diarrhea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Some patients develop: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Fat-soluble vitamin insufficiency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Microbiome shifts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highlight>
                  <a:srgbClr val="FFFF00"/>
                </a:highlight>
              </a:rPr>
              <a:t>These cases are important to catch because more times than not, they are not educated on any nutritional or digestion-related changes associated with this procedure. 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7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After cholecystectomy (GB removal) - the primary MNT interventions include: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Immediate Post-Op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 with lower-fat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 frequent meals are better tolerated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large greasy meals initially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Fat Reintroduction over a period of weeks, spaced amongst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Long-Term Adaptation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patients eventually tolerate moderate fat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high fat meal </a:t>
            </a:r>
            <a: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still trigger symptoms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Soluble fiber is high yield because it helps bind bile acids and reduce diarrhea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 excess refined sugars if diarrhea persists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adequate 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5" name="Google Shape;1225;p1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1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6" name="Google Shape;1236;p17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Key nutrients include: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Soluble fiber is one of the highest-yield interventions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Digestive enzymes and bile salts (short term)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/>
              <a:t>Use caution with bile salts if diarrhea is severe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Monitoring for fat-soluble vitamin insufficiency</a:t>
            </a:r>
            <a:endParaRPr/>
          </a:p>
          <a:p>
            <a:pPr indent="-29845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Especially vitamin D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Magnesium may help GI motility and cramping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Probiotics may support microbiome adaptation after surgery</a:t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8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Common symptoms may include: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Post-meal diarrhea 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Bloating/cramping which can be indicative of fat maldigestion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Fat intolerance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Steatorrhea which can uggest more significant fat malabsorption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Watch for long-term fat-soluble vitamin (D, E, K, A) deficiency if symptoms persist</a:t>
            </a:r>
            <a:br>
              <a:rPr lang="en-US"/>
            </a:br>
            <a:endParaRPr/>
          </a:p>
        </p:txBody>
      </p:sp>
      <p:sp>
        <p:nvSpPr>
          <p:cNvPr id="1246" name="Google Shape;1246;p1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18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6" name="Google Shape;1256;p1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h278296ae315c1341_0_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Alright, for our last section, let’s talk about MNT for neurodivergence!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Neurodivergence reflects natural variation in neurodevelopment and cognition but is not considered a disease state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Nutrition challenges may still occur due to: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Sensory sensitivities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Executive function differences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Medication effects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Gut–brain interactions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Co-occurring conditions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MNT goals are supportive: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Improve health and function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Reduce nutrition-related barriers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Support quality of life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Important clinical pearl: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Avoid framing nutrition as a “cure” for neurodivergence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8" name="Google Shape;1268;h278296ae315c1341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18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Once again, we have several mechanisms that can cluster into 3 groups: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internal processing differences, external/behavioral patterns, and physiologic effects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Internal processing (1, 2):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sensory processing and interoception differences shape food choice and hunger awareness from the inside, this isn't behavioral resistance, it's a different sensory and body-awareness experience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External/behavioral (3, 4):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executive function challenges affect planning and preparation, which often leads to restricted variety, these 2 reinforce each other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Physiologic effects (5, 7, 8):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gut-brain axis differences, medication effects, and stress/autonomic dysregulation all directly impact digestion and nutrient status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Medication effects deserve emphasis: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stimulants suppress appetite, antipsychotics can drive weight gain and metabolic changes, both affect magnesium, zinc, and iron status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point: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this is a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neurodiversity-affirming approach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the goal is adequacy and safety within the client's real sensory and executive experience, not forcing conformity to a "normal" eating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goals reflect that framing directly, respecting preferences and autonomy sits right alongside correcting deficiencies, they're not in conflict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1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Autism Spectrum Condition (ASC)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sensory needs + nutrition adequacy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nutrition challenges: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Restricted “safe foods”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Texture/smell sensitivities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 symptoms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Micronutrient inadequacy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 clinical pearl: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Adequacy comes before variety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Sensory-safe foods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chaining for gradual expansion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Structured but flexible routines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unnecessary restrictive diets unless clearly indicated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+ fiber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Zinc/iron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Ferritin, vitamin D, B12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Growth and weight trends in children</a:t>
            </a:r>
            <a:endParaRPr/>
          </a:p>
        </p:txBody>
      </p:sp>
      <p:sp>
        <p:nvSpPr>
          <p:cNvPr id="1289" name="Google Shape;1289;p1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8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MNT for ADHD -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Common nutrition challenges: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Meal skipping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Appetite suppression from stimulants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Irregular eating patterns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Sleep disruption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Core MNT: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Protein-forward breakfast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Regular meals/snacks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Pair carbs with protein/fat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Simplify systems: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Meal templates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Reminders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Easy nutrient-dense snacks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High-yield supports: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Protein + iron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Omega-3s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Magnesium 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Zinc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Monitor: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Ferritin, vitamin D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Weight trends on stimulants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HbA1c if intake is chaotic</a:t>
            </a:r>
            <a:endParaRPr/>
          </a:p>
        </p:txBody>
      </p:sp>
      <p:sp>
        <p:nvSpPr>
          <p:cNvPr id="1302" name="Google Shape;1302;p18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8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Sensory Processing Differences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Think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sensory safety first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challenges: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Texture, smell, or temperature aversions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Mixed-texture intolerance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Anxiety around food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Respect sensory boundaries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Consistent presentation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Separate foods if preferred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preferred foods as nutrient delivery tools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Gentle exposure works better than pressure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Multivitamin may help fill gaps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Ferritin, vitamin D, B12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Weight trends</a:t>
            </a:r>
            <a:endParaRPr/>
          </a:p>
        </p:txBody>
      </p:sp>
      <p:sp>
        <p:nvSpPr>
          <p:cNvPr id="1315" name="Google Shape;1315;p1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8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100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Dyslexia / Dyspraxia (DCD)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Nutrition challenges are usually secondary: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Fatigue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Meal skipping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Executive function difficulties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repeatable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 supports and routines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 intake during busy school/work days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Address stress-related under-eating when present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Protein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vitamins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Ferritin if fatigue present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B12/folate</a:t>
            </a:r>
            <a:endParaRPr/>
          </a:p>
        </p:txBody>
      </p:sp>
      <p:sp>
        <p:nvSpPr>
          <p:cNvPr id="1328" name="Google Shape;1328;p1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18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1100"/>
              <a:t>MNT for </a:t>
            </a: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Tourette Syndrome / Tic Disorders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Symptoms are often worsened by: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Stress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Sleep disruption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Blood sugar instability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Excess stimulants/caffeine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Core MNT: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 meals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Stable glucose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Sleep-supportive nutrition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Anti-inflammatory pattern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High-yield supports: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Omega-3s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Vitamin D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Monitor: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Magnesium and vitamin D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Sleep and symptom patterns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HbA1c if intake is inconsistent</a:t>
            </a:r>
            <a:endParaRPr/>
          </a:p>
        </p:txBody>
      </p:sp>
      <p:sp>
        <p:nvSpPr>
          <p:cNvPr id="1341" name="Google Shape;1341;p18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19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4" name="Google Shape;1354;p19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19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6" name="Google Shape;1366;p19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Q1: A.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Protein restriction is outdated for hepatic encephalopathy, current evidence supports adequate protein, plant and dairy sources are better tolerated than red meat due to lower ammoniagenic potential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Q2: D.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Post-cholecystectomy fat malabsorption responds best to smaller, distributed fat portions plus soluble fiber, not blanket fat restriction, which is overly restrictive and unnecessary long-term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Q3: B.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Reactive hypoglycemia happens when an exaggerated insulin response overshoots and drops glucose too low, this is a classic insulin resistance pattern, not exclusive to type 1 diabetes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9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6" name="Google Shape;1376;p19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Q4: A.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Unintentional weight loss in Alzheimer's is a red flag, priority shifts from cognitive-focused strategies to preventing further decline, adequate energy and protein come first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Q5: D.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Neurodiversity-affirming care meets the client where they are, build adequacy from preferred foods first, forcing exposure or removing safe foods undermines trust and intake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Q6: B.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Modest 5-10% weight loss produces meaningful cardiometabolic improvement, this is the evidence-based benchmark, not severe restriction or BMI alone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19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6" name="Google Shape;1386;p19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1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7" name="Google Shape;1397;p1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6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7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3" name="Google Shape;13;p197"/>
          <p:cNvSpPr txBox="1"/>
          <p:nvPr>
            <p:ph idx="1" type="body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97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8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7" name="Google Shape;17;p19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8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9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1" name="Google Shape;21;p199"/>
          <p:cNvSpPr txBox="1"/>
          <p:nvPr>
            <p:ph idx="1" type="body"/>
          </p:nvPr>
        </p:nvSpPr>
        <p:spPr>
          <a:xfrm>
            <a:off x="722312" y="2906713"/>
            <a:ext cx="7772401" cy="15002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199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0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5" name="Google Shape;25;p20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1pPr>
            <a:lvl2pPr indent="-4064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–"/>
              <a:defRPr sz="2800"/>
            </a:lvl2pPr>
            <a:lvl3pPr indent="-4064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3pPr>
            <a:lvl4pPr indent="-4064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–"/>
              <a:defRPr sz="2800"/>
            </a:lvl4pPr>
            <a:lvl5pPr indent="-4064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800"/>
              <a:buChar char="»"/>
              <a:defRPr sz="2800"/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00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1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9" name="Google Shape;29;p201"/>
          <p:cNvSpPr txBox="1"/>
          <p:nvPr>
            <p:ph idx="1" type="body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01"/>
          <p:cNvSpPr txBox="1"/>
          <p:nvPr>
            <p:ph idx="2" type="body"/>
          </p:nvPr>
        </p:nvSpPr>
        <p:spPr>
          <a:xfrm>
            <a:off x="4645025" y="1535111"/>
            <a:ext cx="4041775" cy="639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01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2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4" name="Google Shape;34;p202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3"/>
          <p:cNvSpPr txBox="1"/>
          <p:nvPr>
            <p:ph type="title"/>
          </p:nvPr>
        </p:nvSpPr>
        <p:spPr>
          <a:xfrm>
            <a:off x="457200" y="273050"/>
            <a:ext cx="3008316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20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03"/>
          <p:cNvSpPr txBox="1"/>
          <p:nvPr>
            <p:ph idx="2" type="body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203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4"/>
          <p:cNvSpPr txBox="1"/>
          <p:nvPr>
            <p:ph type="title"/>
          </p:nvPr>
        </p:nvSpPr>
        <p:spPr>
          <a:xfrm>
            <a:off x="1792288" y="4800600"/>
            <a:ext cx="5486404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204"/>
          <p:cNvSpPr/>
          <p:nvPr>
            <p:ph idx="2" type="pic"/>
          </p:nvPr>
        </p:nvSpPr>
        <p:spPr>
          <a:xfrm>
            <a:off x="1792288" y="612775"/>
            <a:ext cx="5486404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204"/>
          <p:cNvSpPr txBox="1"/>
          <p:nvPr>
            <p:ph idx="1" type="body"/>
          </p:nvPr>
        </p:nvSpPr>
        <p:spPr>
          <a:xfrm>
            <a:off x="1792288" y="5367337"/>
            <a:ext cx="5486404" cy="80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  <a:defRPr sz="1400"/>
            </a:lvl5pPr>
            <a:lvl6pPr indent="-342900" lvl="5" marL="2743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4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5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95"/>
          <p:cNvSpPr txBox="1"/>
          <p:nvPr>
            <p:ph idx="1" type="body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31800" lvl="2" marL="1371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31800" lvl="3" marL="18288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31800" lvl="4" marL="22860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»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31800" lvl="5" marL="27432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31800" lvl="6" marL="32004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31800" lvl="7" marL="36576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31800" lvl="8" marL="411480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5"/>
          <p:cNvSpPr txBox="1"/>
          <p:nvPr>
            <p:ph idx="12" type="sldNum"/>
          </p:nvPr>
        </p:nvSpPr>
        <p:spPr>
          <a:xfrm>
            <a:off x="8428181" y="6414762"/>
            <a:ext cx="258620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watch?v=xWVk8lcBmd0" TargetMode="Externa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watch?v=EOOl0_OGhcE" TargetMode="Externa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.pn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1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1.pn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.pn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.pn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.pn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1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1.png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Relationship Id="rId3" Type="http://schemas.openxmlformats.org/officeDocument/2006/relationships/image" Target="../media/image1.png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Relationship Id="rId3" Type="http://schemas.openxmlformats.org/officeDocument/2006/relationships/image" Target="../media/image1.png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Relationship Id="rId3" Type="http://schemas.openxmlformats.org/officeDocument/2006/relationships/image" Target="../media/image1.png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B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-1543050" y="-558221"/>
            <a:ext cx="3086100" cy="11299906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1227773" y="4163619"/>
            <a:ext cx="110239" cy="28190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-2777871" y="-207073"/>
            <a:ext cx="3806574" cy="208323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1543050" y="-1"/>
            <a:ext cx="3515334" cy="319471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1848442" y="8986256"/>
            <a:ext cx="14601579" cy="6075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583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CNS EXAM PREP COURSE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"/>
          <p:cNvSpPr txBox="1"/>
          <p:nvPr/>
        </p:nvSpPr>
        <p:spPr>
          <a:xfrm>
            <a:off x="17258512" y="9210674"/>
            <a:ext cx="153964" cy="342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14240805" y="-207074"/>
            <a:ext cx="3086123" cy="11299906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1848443" y="4163619"/>
            <a:ext cx="9853200" cy="3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3283"/>
              </a:lnSpc>
              <a:spcBef>
                <a:spcPts val="0"/>
              </a:spcBef>
              <a:spcAft>
                <a:spcPts val="0"/>
              </a:spcAft>
              <a:buClr>
                <a:srgbClr val="1C5739"/>
              </a:buClr>
              <a:buSzPts val="6700"/>
              <a:buFont typeface="Poppins SemiBold"/>
              <a:buNone/>
            </a:pPr>
            <a:r>
              <a:rPr b="1" i="0" lang="en-US" sz="6000" u="none" cap="none" strike="noStrike">
                <a:solidFill>
                  <a:srgbClr val="1C573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VI Medical Nutrition Therapy </a:t>
            </a:r>
            <a:endParaRPr b="1" i="0" sz="6000" u="none" cap="none" strike="noStrike">
              <a:solidFill>
                <a:srgbClr val="1C5739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l">
              <a:lnSpc>
                <a:spcPct val="143283"/>
              </a:lnSpc>
              <a:spcBef>
                <a:spcPts val="0"/>
              </a:spcBef>
              <a:spcAft>
                <a:spcPts val="0"/>
              </a:spcAft>
              <a:buClr>
                <a:srgbClr val="1C5739"/>
              </a:buClr>
              <a:buSzPts val="6700"/>
              <a:buFont typeface="Poppins SemiBold"/>
              <a:buNone/>
            </a:pPr>
            <a:r>
              <a:rPr b="1" i="0" lang="en-US" sz="4300" u="none" cap="none" strike="noStrike">
                <a:solidFill>
                  <a:srgbClr val="1C573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(+ </a:t>
            </a:r>
            <a:r>
              <a:rPr b="1" lang="en-US" sz="4300">
                <a:solidFill>
                  <a:srgbClr val="1C573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Nutraceuticals</a:t>
            </a:r>
            <a:r>
              <a:rPr b="1" i="0" lang="en-US" sz="4300" u="none" cap="none" strike="noStrike">
                <a:solidFill>
                  <a:srgbClr val="1C5739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from Domain V)</a:t>
            </a:r>
            <a:endParaRPr b="0" i="0" sz="4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" name="Google Shape;57;p1"/>
          <p:cNvGrpSpPr/>
          <p:nvPr/>
        </p:nvGrpSpPr>
        <p:grpSpPr>
          <a:xfrm>
            <a:off x="11608604" y="-86308"/>
            <a:ext cx="6670201" cy="10912575"/>
            <a:chOff x="-1" y="-2"/>
            <a:chExt cx="6670200" cy="10912574"/>
          </a:xfrm>
        </p:grpSpPr>
        <p:pic>
          <p:nvPicPr>
            <p:cNvPr descr="student-849828_1280.jpg" id="58" name="Google Shape;58;p1"/>
            <p:cNvPicPr preferRelativeResize="0"/>
            <p:nvPr/>
          </p:nvPicPr>
          <p:blipFill rotWithShape="1">
            <a:blip r:embed="rId5">
              <a:alphaModFix/>
            </a:blip>
            <a:srcRect b="0" l="28766" r="28766" t="0"/>
            <a:stretch/>
          </p:blipFill>
          <p:spPr>
            <a:xfrm>
              <a:off x="0" y="-2"/>
              <a:ext cx="6670101" cy="104670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"/>
            <p:cNvSpPr txBox="1"/>
            <p:nvPr/>
          </p:nvSpPr>
          <p:spPr>
            <a:xfrm>
              <a:off x="-1" y="10543272"/>
              <a:ext cx="6670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6200" lIns="76200" spcFirstLastPara="1" rIns="76200" wrap="square" tIns="762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Helvetica Neue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p1"/>
          <p:cNvSpPr txBox="1"/>
          <p:nvPr>
            <p:ph idx="4294967295" type="sldNum"/>
          </p:nvPr>
        </p:nvSpPr>
        <p:spPr>
          <a:xfrm>
            <a:off x="8505421" y="6414761"/>
            <a:ext cx="181378" cy="248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FBFB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69"/>
          <p:cNvGrpSpPr/>
          <p:nvPr/>
        </p:nvGrpSpPr>
        <p:grpSpPr>
          <a:xfrm>
            <a:off x="1999655" y="1603512"/>
            <a:ext cx="1493855" cy="6325037"/>
            <a:chOff x="-1" y="-1"/>
            <a:chExt cx="1493853" cy="6325035"/>
          </a:xfrm>
        </p:grpSpPr>
        <p:sp>
          <p:nvSpPr>
            <p:cNvPr id="66" name="Google Shape;66;p69"/>
            <p:cNvSpPr/>
            <p:nvPr/>
          </p:nvSpPr>
          <p:spPr>
            <a:xfrm>
              <a:off x="4" y="-1"/>
              <a:ext cx="1493848" cy="6325035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13664" y="0"/>
                    <a:pt x="16411" y="269"/>
                    <a:pt x="18437" y="747"/>
                  </a:cubicBezTo>
                  <a:cubicBezTo>
                    <a:pt x="20462" y="1225"/>
                    <a:pt x="21600" y="1874"/>
                    <a:pt x="21600" y="2551"/>
                  </a:cubicBezTo>
                  <a:lnTo>
                    <a:pt x="21600" y="19049"/>
                  </a:lnTo>
                  <a:cubicBezTo>
                    <a:pt x="21600" y="19726"/>
                    <a:pt x="20462" y="20375"/>
                    <a:pt x="18437" y="20853"/>
                  </a:cubicBezTo>
                  <a:cubicBezTo>
                    <a:pt x="16411" y="21331"/>
                    <a:pt x="13664" y="21600"/>
                    <a:pt x="10800" y="21600"/>
                  </a:cubicBezTo>
                  <a:cubicBezTo>
                    <a:pt x="7936" y="21600"/>
                    <a:pt x="5189" y="21331"/>
                    <a:pt x="3163" y="20853"/>
                  </a:cubicBezTo>
                  <a:cubicBezTo>
                    <a:pt x="1138" y="20375"/>
                    <a:pt x="0" y="19726"/>
                    <a:pt x="0" y="19049"/>
                  </a:cubicBezTo>
                  <a:lnTo>
                    <a:pt x="0" y="2551"/>
                  </a:lnTo>
                  <a:cubicBezTo>
                    <a:pt x="0" y="1874"/>
                    <a:pt x="1138" y="1225"/>
                    <a:pt x="3163" y="747"/>
                  </a:cubicBezTo>
                  <a:cubicBezTo>
                    <a:pt x="5189" y="269"/>
                    <a:pt x="7936" y="0"/>
                    <a:pt x="10800" y="0"/>
                  </a:cubicBezTo>
                  <a:close/>
                </a:path>
              </a:pathLst>
            </a:cu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69"/>
            <p:cNvSpPr txBox="1"/>
            <p:nvPr/>
          </p:nvSpPr>
          <p:spPr>
            <a:xfrm>
              <a:off x="-1" y="1037287"/>
              <a:ext cx="1493849" cy="425042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0" i="0" lang="en-US" sz="3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en-US" sz="3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VI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" name="Google Shape;68;p69"/>
          <p:cNvSpPr/>
          <p:nvPr/>
        </p:nvSpPr>
        <p:spPr>
          <a:xfrm>
            <a:off x="-1543050" y="-558221"/>
            <a:ext cx="3086100" cy="11299906"/>
          </a:xfrm>
          <a:prstGeom prst="rect">
            <a:avLst/>
          </a:prstGeom>
          <a:solidFill>
            <a:srgbClr val="66BB6A"/>
          </a:solid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69"/>
          <p:cNvSpPr txBox="1"/>
          <p:nvPr/>
        </p:nvSpPr>
        <p:spPr>
          <a:xfrm>
            <a:off x="3896194" y="797351"/>
            <a:ext cx="7880796" cy="8741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433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Medical Nutrition Therapy (MNT)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gastrointestinal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food allergies and intolerances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autoimmune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mental health/mood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insulin resistance and type 2 diabetes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cardiovascular disease, dyslipidemias, and hypertension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endocrine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obesity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cognitive and neurodegenerative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hepatic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0603" lvl="0" marL="230603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Char char="•"/>
            </a:pPr>
            <a:r>
              <a:rPr b="0" i="0" lang="en-US" sz="23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MNT for neurodivergence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433FF"/>
              </a:buClr>
              <a:buSzPts val="23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rgbClr val="0433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433FF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0433FF"/>
                </a:solidFill>
                <a:latin typeface="Arial"/>
                <a:ea typeface="Arial"/>
                <a:cs typeface="Arial"/>
                <a:sym typeface="Arial"/>
              </a:rPr>
              <a:t>**Headings on slides highlighted in blue represent a new topic within the domain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69"/>
          <p:cNvSpPr txBox="1"/>
          <p:nvPr/>
        </p:nvSpPr>
        <p:spPr>
          <a:xfrm>
            <a:off x="17258506" y="9210674"/>
            <a:ext cx="153963" cy="342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octor-5710152_1280.jpg" id="71" name="Google Shape;71;p69"/>
          <p:cNvPicPr preferRelativeResize="0"/>
          <p:nvPr/>
        </p:nvPicPr>
        <p:blipFill rotWithShape="1">
          <a:blip r:embed="rId3">
            <a:alphaModFix/>
          </a:blip>
          <a:srcRect b="0" l="8993" r="37774" t="0"/>
          <a:stretch/>
        </p:blipFill>
        <p:spPr>
          <a:xfrm>
            <a:off x="12179675" y="1351283"/>
            <a:ext cx="5975659" cy="7480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7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77" name="Google Shape;77;p7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8" name="Google Shape;78;p7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" name="Google Shape;79;p70"/>
          <p:cNvSpPr txBox="1"/>
          <p:nvPr/>
        </p:nvSpPr>
        <p:spPr>
          <a:xfrm>
            <a:off x="1072147" y="1152817"/>
            <a:ext cx="16800356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GI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7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70"/>
          <p:cNvSpPr txBox="1"/>
          <p:nvPr/>
        </p:nvSpPr>
        <p:spPr>
          <a:xfrm>
            <a:off x="1581445" y="3739981"/>
            <a:ext cx="147282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 symptoms are often the </a:t>
            </a:r>
            <a:r>
              <a:rPr i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presenting complaint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be sure to look upstream (motility, mucosal integrity, microbiome, enzyme/acid status)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Shared drivers across most GI conditions: 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inflammation, dysbiosis, barrier dysfunction, and motility disturbance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MNT priorities repeat across GI conditions: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identify triggers, reduce symptom burden, correct nutrient deficits, support gut lining and microbiome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Elimination and reintroduction should always be 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time-limited and structured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not indefinite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b="1" lang="en-US" sz="3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Comorbid overlap is common:</a:t>
            </a:r>
            <a:r>
              <a:rPr lang="en-US" sz="3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GERD + dyspepsia, IBS + SIBO, IBD + malabsorption, always screen broadly</a:t>
            </a:r>
            <a:endParaRPr sz="28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7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7" name="Google Shape;87;p7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8" name="Google Shape;88;p7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71"/>
          <p:cNvSpPr txBox="1"/>
          <p:nvPr/>
        </p:nvSpPr>
        <p:spPr>
          <a:xfrm>
            <a:off x="1254300" y="597925"/>
            <a:ext cx="152886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Primary Nutrition Mechanisms for All GI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7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1" name="Google Shape;91;p71"/>
          <p:cNvGraphicFramePr/>
          <p:nvPr/>
        </p:nvGraphicFramePr>
        <p:xfrm>
          <a:off x="849740" y="334743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4545625"/>
                <a:gridCol w="5629100"/>
                <a:gridCol w="5922150"/>
              </a:tblGrid>
              <a:tr h="42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Primary Mechanism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What Is Impaired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Nutrition Consequences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6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Altered motility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Gastric emptying, intestinal transit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Diarrhea, constipation, early satiety, poor intake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6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Impaired digestion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Enzyme secretion (gastric, pancreatic, bile)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Fat, protein, carb maldigestion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2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Nutrient uptake at intestinal mucosa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Micronutrient deficiencies, weight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6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Mucosal injury / villous atrophy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Surface area &amp; brush-border enzymes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Iron, B12, fat-soluble vitamin deficiency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2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Intestinal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Barrier integrity, transporters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Protein loss, anemia, catabolism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6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Increased intestinal permeability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Tight junction integrity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activation, food sensitivities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2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Dysbiosis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Microbial balance &amp; fermentation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Gas, bloating, toxin production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2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Protein-losing enteropathy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Plasma protein retention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Hypoalbuminemia, edema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6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Fluid &amp; electrolyte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Water and mineral 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Dehydration, hypokalemia, hypomagnesemia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2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Reduced intake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Appetite, tolerance, fear of food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Energy and protein insufficiency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2"/>
          <p:cNvSpPr/>
          <p:nvPr/>
        </p:nvSpPr>
        <p:spPr>
          <a:xfrm rot="10800000">
            <a:off x="328322" y="-465684"/>
            <a:ext cx="18288005" cy="10287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97" name="Google Shape;97;p7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8" name="Google Shape;98;p7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9" name="Google Shape;99;p7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72"/>
          <p:cNvSpPr txBox="1"/>
          <p:nvPr/>
        </p:nvSpPr>
        <p:spPr>
          <a:xfrm>
            <a:off x="1254303" y="597922"/>
            <a:ext cx="16800356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Core Nutrition Goals for All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GI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7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2"/>
          <p:cNvSpPr txBox="1"/>
          <p:nvPr/>
        </p:nvSpPr>
        <p:spPr>
          <a:xfrm>
            <a:off x="420817" y="3253247"/>
            <a:ext cx="6435000" cy="64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Preserve Nutritional Adequacy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energy, protein, and micronutrient deficiencies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Maintain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lean body mass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Adjust texture, volume, and timing to support intake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Restore Digestion &amp; Absorption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Optimize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enzyme activity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(acid, bile, pancreatic enzymes)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nutrient bioavailability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Match food form to digestive capacity (liquid, soft, elemental if needed)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Reduce Inflammation &amp; Mucosal Injury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 antigenic, irritant, and inflammatory load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enterocyte repair and regeneration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oxidative stress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Normalize Bowel Function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Regulate stool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frequency, form, and urgency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Balance soluble vs insoluble fiber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motility without irritation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2"/>
          <p:cNvSpPr txBox="1"/>
          <p:nvPr/>
        </p:nvSpPr>
        <p:spPr>
          <a:xfrm>
            <a:off x="7149426" y="2836550"/>
            <a:ext cx="5479200" cy="5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905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Support Intestinal Barrier Integrity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Strengthen tight junctions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permeability (“leaky gut” physiology)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immune tolerance at the gut interface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Modulate the Gut Microbiome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pathogenic overgrowth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 beneficial microbial diversity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fermentation patterns and SCFA production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Maintain Fluid &amp; Electrolyte Balance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dehydration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Replace potassium, sodium, magnesium, zinc losses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acid–base balance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2"/>
          <p:cNvSpPr txBox="1"/>
          <p:nvPr/>
        </p:nvSpPr>
        <p:spPr>
          <a:xfrm>
            <a:off x="13119146" y="2786317"/>
            <a:ext cx="4804200" cy="70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196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 Minimize Symptom Burden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pain, bloating, reflux, nausea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quality of life and dietary compliance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unnecessary dietary restriction long term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Support Healing During Catabolic Stress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protein needs during inflammation, infection, or surgery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sarcopenia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immune response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10. Enable Long-Term Diet Individualization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•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phased nutrition therapy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rabicPeriod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Symptom control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rabicPeriod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Healing &amp; repletion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rabicPeriod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Food reintroduction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AutoNum type="arabicPeriod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Personalization &amp; maintenance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2"/>
          <p:cNvSpPr/>
          <p:nvPr/>
        </p:nvSpPr>
        <p:spPr>
          <a:xfrm>
            <a:off x="-2449979" y="152400"/>
            <a:ext cx="3256200" cy="3256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73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111" name="Google Shape;111;p73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2" name="Google Shape;112;p73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73"/>
          <p:cNvSpPr txBox="1"/>
          <p:nvPr/>
        </p:nvSpPr>
        <p:spPr>
          <a:xfrm>
            <a:off x="1292155" y="1073759"/>
            <a:ext cx="16981341" cy="1108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b="0" i="0" lang="en-US" sz="6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GERD / LPR (Reflux)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7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73"/>
          <p:cNvSpPr txBox="1"/>
          <p:nvPr/>
        </p:nvSpPr>
        <p:spPr>
          <a:xfrm>
            <a:off x="745225" y="3265840"/>
            <a:ext cx="7211100" cy="55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 esophageal sphincter (LES) relaxation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Delayed gastric emptying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High-fat meals, alcohol, chocolate, peppermint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Late evening intake, abdominal pressure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Long-term acid suppression (PPI/H2) → nutrient depletion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Small, frequent meals; avoid meals ≥3 hours before lying down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high-fat and fried foods; individual trigger elimination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if indicated; elevate head of bed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tight clothing; chew thoroughly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3"/>
          <p:cNvSpPr txBox="1"/>
          <p:nvPr/>
        </p:nvSpPr>
        <p:spPr>
          <a:xfrm>
            <a:off x="10203098" y="3265850"/>
            <a:ext cx="6783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3"/>
          <p:cNvSpPr txBox="1"/>
          <p:nvPr/>
        </p:nvSpPr>
        <p:spPr>
          <a:xfrm>
            <a:off x="9126595" y="8009250"/>
            <a:ext cx="81267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9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502708" lvl="0" marL="642408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Vitamin B12, magnesium</a:t>
            </a:r>
            <a:endParaRPr b="1" i="0" sz="19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502708" lvl="0" marL="642408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Iron studies if chronic gastritis is suspected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8" name="Google Shape;118;p73"/>
          <p:cNvGraphicFramePr/>
          <p:nvPr/>
        </p:nvGraphicFramePr>
        <p:xfrm>
          <a:off x="9126605" y="396882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75925"/>
                <a:gridCol w="3171375"/>
                <a:gridCol w="2861550"/>
              </a:tblGrid>
              <a:tr h="48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51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Vitamin B12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500–1000 mcg/day (oral or sublingual)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PPI-associated depletion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51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Magnesium (glycinate)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PPI-associated depletion, LES tone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8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Alginate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After meals &amp; bedtime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Forms reflux barrier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51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DGL (deglycyrrhizinated licorice)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380 mg before meals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Mucosal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85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Melatonin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3–6 mg at bedtime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LES support, symptom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74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124" name="Google Shape;124;p74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5" name="Google Shape;125;p74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74"/>
          <p:cNvSpPr txBox="1"/>
          <p:nvPr/>
        </p:nvSpPr>
        <p:spPr>
          <a:xfrm>
            <a:off x="1313200" y="495909"/>
            <a:ext cx="16981200" cy="22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b="0" i="0" lang="en-US" sz="6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Functional Dyspepsia / Gastritis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4"/>
          <p:cNvSpPr txBox="1"/>
          <p:nvPr/>
        </p:nvSpPr>
        <p:spPr>
          <a:xfrm>
            <a:off x="1102329" y="3511583"/>
            <a:ext cx="6273000" cy="4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Gastric mucosal inflammation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H. pylori infection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NSAID use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Stress-related acid dysregulation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Small meals; avoid irritants (alcohol, spicy foods, coffee if symptomatic)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 fat intake; avoid NSAIDs when possible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stress reduction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4"/>
          <p:cNvSpPr txBox="1"/>
          <p:nvPr/>
        </p:nvSpPr>
        <p:spPr>
          <a:xfrm>
            <a:off x="10203098" y="3265850"/>
            <a:ext cx="6720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4"/>
          <p:cNvSpPr txBox="1"/>
          <p:nvPr/>
        </p:nvSpPr>
        <p:spPr>
          <a:xfrm>
            <a:off x="9566056" y="7958378"/>
            <a:ext cx="81267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CBC, iron studies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Vitamin B12 (chronic gastritis)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H. pylori testing (medical)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1" name="Google Shape;131;p74"/>
          <p:cNvGraphicFramePr/>
          <p:nvPr/>
        </p:nvGraphicFramePr>
        <p:xfrm>
          <a:off x="8856484" y="396882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106825"/>
                <a:gridCol w="2598575"/>
                <a:gridCol w="3271825"/>
              </a:tblGrid>
              <a:tr h="912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8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Zinc carnosine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75 mg twice daily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Gastric mucosal repair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8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L-glutamine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5–10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Enterocyte fuel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8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DGL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380 mg before meals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Mucosal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12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Probiotics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10–20 billion CFU/day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Adjunct for H. pylori therapy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75"/>
          <p:cNvGrpSpPr/>
          <p:nvPr/>
        </p:nvGrpSpPr>
        <p:grpSpPr>
          <a:xfrm>
            <a:off x="-528025" y="-23"/>
            <a:ext cx="19048500" cy="2494822"/>
            <a:chOff x="-3" y="-2"/>
            <a:chExt cx="19048500" cy="3086123"/>
          </a:xfrm>
        </p:grpSpPr>
        <p:sp>
          <p:nvSpPr>
            <p:cNvPr id="137" name="Google Shape;137;p75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8" name="Google Shape;138;p75"/>
            <p:cNvSpPr txBox="1"/>
            <p:nvPr/>
          </p:nvSpPr>
          <p:spPr>
            <a:xfrm>
              <a:off x="-3" y="1"/>
              <a:ext cx="19048500" cy="138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75"/>
          <p:cNvSpPr txBox="1"/>
          <p:nvPr/>
        </p:nvSpPr>
        <p:spPr>
          <a:xfrm>
            <a:off x="1306800" y="1035397"/>
            <a:ext cx="169812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b="0" i="0" lang="en-US" sz="6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IBS-D </a:t>
            </a:r>
            <a:r>
              <a:rPr lang="en-US" sz="6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b="0" i="0" lang="en-US" sz="6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Diarrhea-Predominant</a:t>
            </a:r>
            <a:r>
              <a:rPr lang="en-US" sz="6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sz="63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7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5"/>
          <p:cNvSpPr txBox="1"/>
          <p:nvPr/>
        </p:nvSpPr>
        <p:spPr>
          <a:xfrm>
            <a:off x="531675" y="2987450"/>
            <a:ext cx="6764100" cy="58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Visceral hypersensitivity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FODMAP fermentation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Dysbiosis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Stress-gut axis dysregulation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0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Low-FODMAP elimination (2–6 weeks) → reintroduction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Soluble fiber emphasis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caffeine and alcohol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Stress and sleep support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sz="20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CBC, CRP (rule-out)</a:t>
            </a:r>
            <a:endParaRPr sz="20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Celiac serology if indicated</a:t>
            </a:r>
            <a:endParaRPr sz="20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5"/>
          <p:cNvSpPr txBox="1"/>
          <p:nvPr/>
        </p:nvSpPr>
        <p:spPr>
          <a:xfrm>
            <a:off x="9527053" y="2849675"/>
            <a:ext cx="6577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3" name="Google Shape;143;p75"/>
          <p:cNvGraphicFramePr/>
          <p:nvPr/>
        </p:nvGraphicFramePr>
        <p:xfrm>
          <a:off x="7664784" y="351067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20075"/>
                <a:gridCol w="4690925"/>
                <a:gridCol w="2418700"/>
              </a:tblGrid>
              <a:tr h="422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22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Psyllium husk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5–10 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Stool normalization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Peppermint oil (enteric-coated)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180–225 mg 2–3×/day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Antispasmodic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565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PHGG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5–10 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Soluble fiber, microbiome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15–30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Losses with chronic diarrhea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Probiotics (strain-specific)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Examples: Bifidobacterium infantis 35624 ~1×10⁸ CFU/day or multi-strain Bifidobacterium-dominant products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↓ pain, bloating; modest stool benefit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6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Calcium (carbonate or citrate)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500–1,000 mg/day (divided)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↓ stool frequency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6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L-glutamine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5–10 g/day (divided)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Gut barrier repair; ↓ stool frequency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6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Curcumin (bioavailable)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500–1,000 mg/day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↓ inflammation, pain</a:t>
                      </a:r>
                      <a:endParaRPr sz="20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65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Magnesium glycinate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200–300 mg/day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Gut–brain calming (not laxative)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76"/>
          <p:cNvGrpSpPr/>
          <p:nvPr/>
        </p:nvGrpSpPr>
        <p:grpSpPr>
          <a:xfrm>
            <a:off x="-528020" y="-487238"/>
            <a:ext cx="19048500" cy="3086123"/>
            <a:chOff x="-3" y="-2"/>
            <a:chExt cx="19048500" cy="3086123"/>
          </a:xfrm>
        </p:grpSpPr>
        <p:sp>
          <p:nvSpPr>
            <p:cNvPr id="149" name="Google Shape;149;p76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50" name="Google Shape;150;p76"/>
            <p:cNvSpPr txBox="1"/>
            <p:nvPr/>
          </p:nvSpPr>
          <p:spPr>
            <a:xfrm>
              <a:off x="-3" y="1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76"/>
          <p:cNvSpPr txBox="1"/>
          <p:nvPr/>
        </p:nvSpPr>
        <p:spPr>
          <a:xfrm>
            <a:off x="1047150" y="853925"/>
            <a:ext cx="17473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b="0" i="0" lang="en-US" sz="6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IBS</a:t>
            </a:r>
            <a:r>
              <a:rPr lang="en-US" sz="6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-C</a:t>
            </a:r>
            <a:r>
              <a:rPr b="0" i="0" lang="en-US" sz="6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(Constipation-Predominant</a:t>
            </a:r>
            <a:r>
              <a:rPr lang="en-US" sz="63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b="0" i="0" sz="63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2" name="Google Shape;152;p7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6"/>
          <p:cNvSpPr txBox="1"/>
          <p:nvPr/>
        </p:nvSpPr>
        <p:spPr>
          <a:xfrm>
            <a:off x="653704" y="2843408"/>
            <a:ext cx="6273000" cy="58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Slow colonic transit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fiber/fluid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Pelvic floor dysfunction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Gradual fiber titration + fluids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meals and movement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Kiwi, prunes as tolerated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"/>
              <a:buNone/>
            </a:pPr>
            <a:r>
              <a:rPr b="1"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TSH, CBC, CMP if refractory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Functional stool testing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6"/>
          <p:cNvSpPr txBox="1"/>
          <p:nvPr/>
        </p:nvSpPr>
        <p:spPr>
          <a:xfrm>
            <a:off x="10173340" y="2843400"/>
            <a:ext cx="629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3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3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5" name="Google Shape;155;p76"/>
          <p:cNvGraphicFramePr/>
          <p:nvPr/>
        </p:nvGraphicFramePr>
        <p:xfrm>
          <a:off x="9363222" y="3493417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995975"/>
                <a:gridCol w="2617400"/>
                <a:gridCol w="2304450"/>
              </a:tblGrid>
              <a:tr h="67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3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23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Typical Dose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Purpose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</a:tr>
              <a:tr h="67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Psyllium or PHGG</a:t>
                      </a:r>
                      <a:endParaRPr sz="23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/>
                        <a:t>5–15 g/day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/>
                        <a:t>Stool bulk/softening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</a:tr>
              <a:tr h="433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Magnesium citrate</a:t>
                      </a:r>
                      <a:endParaRPr sz="23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/>
                        <a:t>200–400 mg/day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/>
                        <a:t>Osmotic laxative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</a:tr>
              <a:tr h="23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Probiotics</a:t>
                      </a:r>
                      <a:endParaRPr sz="23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/>
                        <a:t>10–20 billion CFU/day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300" u="none" cap="none" strike="noStrike"/>
                        <a:t>Transit support</a:t>
                      </a:r>
                      <a:endParaRPr sz="2300" u="none" cap="none" strike="noStrike"/>
                    </a:p>
                  </a:txBody>
                  <a:tcPr marT="12700" marB="12700" marR="12700" marL="12700" anchor="ctr"/>
                </a:tc>
              </a:tr>
              <a:tr h="67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highlight>
                            <a:srgbClr val="FFFF00"/>
                          </a:highlight>
                        </a:rPr>
                        <a:t>Peppermint oil (enteric-coated)</a:t>
                      </a:r>
                      <a:endParaRPr sz="23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180–225 mg, 2–3×/day</a:t>
                      </a:r>
                      <a:endParaRPr sz="23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↓ pain, bloating</a:t>
                      </a:r>
                      <a:endParaRPr sz="2300"/>
                    </a:p>
                  </a:txBody>
                  <a:tcPr marT="12700" marB="12700" marR="12700" marL="12700" anchor="ctr"/>
                </a:tc>
              </a:tr>
              <a:tr h="67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highlight>
                            <a:srgbClr val="FFFF00"/>
                          </a:highlight>
                        </a:rPr>
                        <a:t>Aloe vera (inner fillet)</a:t>
                      </a:r>
                      <a:endParaRPr sz="23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50–200 mg/day (standardized)</a:t>
                      </a:r>
                      <a:endParaRPr sz="23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Laxative effect</a:t>
                      </a:r>
                      <a:endParaRPr sz="23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(short term use only)</a:t>
                      </a:r>
                      <a:endParaRPr sz="2300"/>
                    </a:p>
                  </a:txBody>
                  <a:tcPr marT="12700" marB="12700" marR="12700" marL="12700" anchor="ctr"/>
                </a:tc>
              </a:tr>
              <a:tr h="67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highlight>
                            <a:srgbClr val="FFFF00"/>
                          </a:highlight>
                        </a:rPr>
                        <a:t>Digestive enzymes (targeted)</a:t>
                      </a:r>
                      <a:endParaRPr sz="23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Per product</a:t>
                      </a:r>
                      <a:endParaRPr sz="23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↓ gas with meals</a:t>
                      </a:r>
                      <a:endParaRPr sz="2300"/>
                    </a:p>
                  </a:txBody>
                  <a:tcPr marT="12700" marB="12700" marR="12700" marL="12700" anchor="ctr"/>
                </a:tc>
              </a:tr>
              <a:tr h="67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highlight>
                            <a:srgbClr val="FFFF00"/>
                          </a:highlight>
                        </a:rPr>
                        <a:t>L-glutamine</a:t>
                      </a:r>
                      <a:endParaRPr sz="23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5–10 g/day</a:t>
                      </a:r>
                      <a:endParaRPr sz="23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Gut barrier support</a:t>
                      </a:r>
                      <a:endParaRPr sz="2300"/>
                    </a:p>
                  </a:txBody>
                  <a:tcPr marT="12700" marB="12700" marR="12700" marL="12700" anchor="ctr"/>
                </a:tc>
              </a:tr>
              <a:tr h="67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>
                          <a:highlight>
                            <a:srgbClr val="FFFF00"/>
                          </a:highlight>
                        </a:rPr>
                        <a:t>Curcumin (bioavailable)</a:t>
                      </a:r>
                      <a:endParaRPr sz="23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500–1,000 mg/day</a:t>
                      </a:r>
                      <a:endParaRPr sz="23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300"/>
                        <a:t>↓ inflammation &amp; pain</a:t>
                      </a:r>
                      <a:endParaRPr sz="2300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77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161" name="Google Shape;161;p77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62" name="Google Shape;162;p77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77"/>
          <p:cNvSpPr txBox="1"/>
          <p:nvPr/>
        </p:nvSpPr>
        <p:spPr>
          <a:xfrm>
            <a:off x="1313200" y="495900"/>
            <a:ext cx="12842700" cy="30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i="0" lang="en-US" sz="6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Inflammatory Bowel Disease (IBD:</a:t>
            </a:r>
            <a:r>
              <a:rPr lang="en-US" sz="6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0" lang="en-US" sz="6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Crohn’s &amp; UC)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Times"/>
              <a:buNone/>
            </a:pPr>
            <a:r>
              <a:t/>
            </a:r>
            <a:endParaRPr i="0" sz="6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7"/>
          <p:cNvSpPr txBox="1"/>
          <p:nvPr/>
        </p:nvSpPr>
        <p:spPr>
          <a:xfrm>
            <a:off x="1102329" y="3511583"/>
            <a:ext cx="6273000" cy="53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inflammation → catabolism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Malabsorption (ileal disease)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Steroid-related bone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energy and protein (1.2–1.5 g/kg)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Low-residue during flares if strictures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Mediterranean-style pattern during remission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Lactose reduction if secondary intolerance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7"/>
          <p:cNvSpPr txBox="1"/>
          <p:nvPr/>
        </p:nvSpPr>
        <p:spPr>
          <a:xfrm>
            <a:off x="10203098" y="3265850"/>
            <a:ext cx="6929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7"/>
          <p:cNvSpPr txBox="1"/>
          <p:nvPr/>
        </p:nvSpPr>
        <p:spPr>
          <a:xfrm>
            <a:off x="9235995" y="7996398"/>
            <a:ext cx="8126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CBC, ferritin, CRP/ESR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D, B12, zinc, magnesium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Albumin (trend)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8" name="Google Shape;168;p77"/>
          <p:cNvGraphicFramePr/>
          <p:nvPr/>
        </p:nvGraphicFramePr>
        <p:xfrm>
          <a:off x="9126390" y="3800461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695800"/>
                <a:gridCol w="3407400"/>
                <a:gridCol w="2663150"/>
              </a:tblGrid>
              <a:tr h="64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Iron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Oral 18–45 mg/day or IV if active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Anemia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Vitamin B12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1000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Ileal disease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Immune &amp; bone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4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Steroid use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Losses, wound healing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2–4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Anti-inflammatory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Curcumin (UC)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1–3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Adjunct remission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78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174" name="Google Shape;174;p78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75" name="Google Shape;175;p78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78"/>
          <p:cNvSpPr txBox="1"/>
          <p:nvPr/>
        </p:nvSpPr>
        <p:spPr>
          <a:xfrm>
            <a:off x="1460514" y="930513"/>
            <a:ext cx="16981200" cy="25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i="0" lang="en-US" sz="6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Celiac Disease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Times"/>
              <a:buNone/>
            </a:pPr>
            <a:r>
              <a:t/>
            </a:r>
            <a:endParaRPr i="0" sz="6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8"/>
          <p:cNvSpPr txBox="1"/>
          <p:nvPr/>
        </p:nvSpPr>
        <p:spPr>
          <a:xfrm>
            <a:off x="1102324" y="3511575"/>
            <a:ext cx="8126700" cy="60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Autoimmune villous atrophy from gluten exposure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Global malabsorption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b="1" lang="en-US" sz="2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Lifelong strict gluten-free diet: </a:t>
            </a:r>
            <a:r>
              <a:rPr lang="en-US" sz="2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complete elimination of wheat, barley, rye, and their derivatives (including cross-contaminated oats, malt, and hidden sources like sauces, soy sauce, and processed foods), with </a:t>
            </a:r>
            <a:r>
              <a:rPr b="1" lang="en-US" sz="2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no safe </a:t>
            </a:r>
            <a:r>
              <a:rPr lang="en-US" sz="2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threshold for occasional intake, since even trace exposure triggers mucosal damage.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cross-contamination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Nutrient repletion during healing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8"/>
          <p:cNvSpPr txBox="1"/>
          <p:nvPr/>
        </p:nvSpPr>
        <p:spPr>
          <a:xfrm>
            <a:off x="10203097" y="3265850"/>
            <a:ext cx="7139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8"/>
          <p:cNvSpPr txBox="1"/>
          <p:nvPr/>
        </p:nvSpPr>
        <p:spPr>
          <a:xfrm>
            <a:off x="9713370" y="7979423"/>
            <a:ext cx="8126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tTG-IgA, total IgA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CBC, ferritin, 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 if long-standing disease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1" name="Google Shape;181;p78"/>
          <p:cNvGraphicFramePr/>
          <p:nvPr/>
        </p:nvGraphicFramePr>
        <p:xfrm>
          <a:off x="9797765" y="3907567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852825"/>
                <a:gridCol w="2452125"/>
                <a:gridCol w="2553900"/>
              </a:tblGrid>
              <a:tr h="66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Iron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18–45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Common deficiency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9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Folate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400–800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Mucosal recovery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64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Vitamin B12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500–1000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9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Bone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Bone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9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Healing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79"/>
          <p:cNvGrpSpPr/>
          <p:nvPr/>
        </p:nvGrpSpPr>
        <p:grpSpPr>
          <a:xfrm>
            <a:off x="-528020" y="-13"/>
            <a:ext cx="19048500" cy="3086123"/>
            <a:chOff x="-3" y="-2"/>
            <a:chExt cx="19048500" cy="3086123"/>
          </a:xfrm>
        </p:grpSpPr>
        <p:sp>
          <p:nvSpPr>
            <p:cNvPr id="187" name="Google Shape;187;p79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88" name="Google Shape;188;p79"/>
            <p:cNvSpPr txBox="1"/>
            <p:nvPr/>
          </p:nvSpPr>
          <p:spPr>
            <a:xfrm>
              <a:off x="-3" y="1"/>
              <a:ext cx="19048500" cy="12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79"/>
          <p:cNvSpPr txBox="1"/>
          <p:nvPr/>
        </p:nvSpPr>
        <p:spPr>
          <a:xfrm>
            <a:off x="1306804" y="1143249"/>
            <a:ext cx="16981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i="0" lang="en-US" sz="6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Pancreatitis / Pancreatic Insufficiency</a:t>
            </a:r>
            <a:endParaRPr i="0" sz="6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9"/>
          <p:cNvSpPr txBox="1"/>
          <p:nvPr/>
        </p:nvSpPr>
        <p:spPr>
          <a:xfrm>
            <a:off x="1102329" y="3511583"/>
            <a:ext cx="6273000" cy="55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Pancreatic enzyme deficiency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 malabsorption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Poor intake due to pain/nausea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Pancreatic enzyme replacement with meals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Small frequent meals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Moderate fat with enzymes; alcohol avoidance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79"/>
          <p:cNvSpPr txBox="1"/>
          <p:nvPr/>
        </p:nvSpPr>
        <p:spPr>
          <a:xfrm>
            <a:off x="10072260" y="3349850"/>
            <a:ext cx="7097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9"/>
          <p:cNvSpPr txBox="1"/>
          <p:nvPr/>
        </p:nvSpPr>
        <p:spPr>
          <a:xfrm>
            <a:off x="9713370" y="7979423"/>
            <a:ext cx="8126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Fecal elastase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Fat-soluble vitamins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HbA1c/glucose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4" name="Google Shape;194;p79"/>
          <p:cNvGraphicFramePr/>
          <p:nvPr/>
        </p:nvGraphicFramePr>
        <p:xfrm>
          <a:off x="9697794" y="396882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200225"/>
                <a:gridCol w="2364275"/>
                <a:gridCol w="2282125"/>
              </a:tblGrid>
              <a:tr h="512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Pancreatic enzymes (PERT)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meal (Rx-based)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Digestion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0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Vitamins A, D, E, K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deficiency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 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MCT oil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mL 2–3×/day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Energy without bile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B12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500–1000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Malabsorption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80"/>
          <p:cNvGrpSpPr/>
          <p:nvPr/>
        </p:nvGrpSpPr>
        <p:grpSpPr>
          <a:xfrm>
            <a:off x="-528025" y="-24"/>
            <a:ext cx="19048500" cy="2814853"/>
            <a:chOff x="-3" y="-2"/>
            <a:chExt cx="19048500" cy="3086123"/>
          </a:xfrm>
        </p:grpSpPr>
        <p:sp>
          <p:nvSpPr>
            <p:cNvPr id="200" name="Google Shape;200;p80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01" name="Google Shape;201;p80"/>
            <p:cNvSpPr txBox="1"/>
            <p:nvPr/>
          </p:nvSpPr>
          <p:spPr>
            <a:xfrm>
              <a:off x="-3" y="1"/>
              <a:ext cx="19048500" cy="12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" name="Google Shape;202;p80"/>
          <p:cNvSpPr txBox="1"/>
          <p:nvPr/>
        </p:nvSpPr>
        <p:spPr>
          <a:xfrm>
            <a:off x="1397379" y="846334"/>
            <a:ext cx="16981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i="0" lang="en-US" sz="6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Chronic Diarrhea (General)</a:t>
            </a:r>
            <a:endParaRPr i="0" sz="6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8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80"/>
          <p:cNvSpPr txBox="1"/>
          <p:nvPr/>
        </p:nvSpPr>
        <p:spPr>
          <a:xfrm>
            <a:off x="653699" y="3010350"/>
            <a:ext cx="7845600" cy="51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Electrolyte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Malabsorption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effects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Excessive alcohol intake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Oral rehydration solutions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b="1" lang="en-US" sz="2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Soluble fiber:</a:t>
            </a:r>
            <a:r>
              <a:rPr lang="en-US" sz="2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dissolves in water to form a gel that softens stool and slows transit, found in psyllium, oats, chia and flax seeds, beans and lentils, apples, citrus, and carrots.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Identify and remove triggers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0"/>
          <p:cNvSpPr txBox="1"/>
          <p:nvPr/>
        </p:nvSpPr>
        <p:spPr>
          <a:xfrm>
            <a:off x="10152497" y="3010350"/>
            <a:ext cx="70854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0"/>
          <p:cNvSpPr txBox="1"/>
          <p:nvPr/>
        </p:nvSpPr>
        <p:spPr>
          <a:xfrm>
            <a:off x="9351495" y="8071023"/>
            <a:ext cx="81267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CMP/electrolytes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Magnesium, zinc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US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Functional labs like a stool test to look for dysbiosis</a:t>
            </a:r>
            <a:endParaRPr sz="24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7" name="Google Shape;207;p80"/>
          <p:cNvGraphicFramePr/>
          <p:nvPr/>
        </p:nvGraphicFramePr>
        <p:xfrm>
          <a:off x="9229499" y="351779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138175"/>
                <a:gridCol w="2769725"/>
                <a:gridCol w="2462775"/>
              </a:tblGrid>
              <a:tr h="81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Reduces stool losses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Repletion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Potassium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Food-based or Rx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Electrolyte balance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Probiotics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10–20 billion CFU/day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Gut balance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6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highlight>
                            <a:srgbClr val="FFFF00"/>
                          </a:highlight>
                        </a:rPr>
                        <a:t>Fiber</a:t>
                      </a:r>
                      <a:endParaRPr sz="2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Working up to RDA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Add bulk to stool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81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213" name="Google Shape;213;p81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14" name="Google Shape;214;p81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81"/>
          <p:cNvSpPr txBox="1"/>
          <p:nvPr/>
        </p:nvSpPr>
        <p:spPr>
          <a:xfrm>
            <a:off x="1397379" y="846334"/>
            <a:ext cx="16981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i="0" lang="en-US" sz="6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Constipation (General)</a:t>
            </a:r>
            <a:endParaRPr i="0" sz="63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81"/>
          <p:cNvSpPr txBox="1"/>
          <p:nvPr/>
        </p:nvSpPr>
        <p:spPr>
          <a:xfrm>
            <a:off x="1102329" y="3511583"/>
            <a:ext cx="6273000" cy="57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fiber/fluid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Sedentary lifestyle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Fiber titration + hydration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Physical activity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Scheduled toileting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350" lvl="0" marL="298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81"/>
          <p:cNvSpPr txBox="1"/>
          <p:nvPr/>
        </p:nvSpPr>
        <p:spPr>
          <a:xfrm>
            <a:off x="10203098" y="3265850"/>
            <a:ext cx="6846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81"/>
          <p:cNvSpPr txBox="1"/>
          <p:nvPr/>
        </p:nvSpPr>
        <p:spPr>
          <a:xfrm>
            <a:off x="9713370" y="7979423"/>
            <a:ext cx="81267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TSH, CBC if persistent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0" name="Google Shape;220;p81"/>
          <p:cNvGraphicFramePr/>
          <p:nvPr/>
        </p:nvGraphicFramePr>
        <p:xfrm>
          <a:off x="9459954" y="388350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183550"/>
                <a:gridCol w="2782100"/>
                <a:gridCol w="2059775"/>
              </a:tblGrid>
              <a:tr h="100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Psyllium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Stool bulk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0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 citrate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Osmotic laxative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0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Probiotics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10–20 billion CFU/day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Motility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82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226" name="Google Shape;226;p82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27" name="Google Shape;227;p82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p82"/>
          <p:cNvSpPr txBox="1"/>
          <p:nvPr/>
        </p:nvSpPr>
        <p:spPr>
          <a:xfrm>
            <a:off x="1306654" y="821834"/>
            <a:ext cx="16981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300"/>
              <a:buFont typeface="Poppins"/>
              <a:buNone/>
            </a:pPr>
            <a:r>
              <a:rPr b="0" i="0" lang="en-US" sz="6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 - GI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8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0" name="Google Shape;230;p82"/>
          <p:cNvGraphicFramePr/>
          <p:nvPr/>
        </p:nvGraphicFramePr>
        <p:xfrm>
          <a:off x="791615" y="248186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06650"/>
                <a:gridCol w="4742650"/>
                <a:gridCol w="4557075"/>
                <a:gridCol w="2643375"/>
                <a:gridCol w="2691400"/>
              </a:tblGrid>
              <a:tr h="101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GI 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Core MNT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Key Nutrients </a:t>
                      </a:r>
                      <a:br>
                        <a:rPr b="1" lang="en-US" sz="2400" u="none" cap="none" strike="noStrike"/>
                      </a:br>
                      <a:r>
                        <a:rPr b="1" lang="en-US" sz="2400" u="none" cap="none" strike="noStrike"/>
                        <a:t>at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1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GERD / LPR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LES relaxation, delayed emptying, high-fat meals, acid suppression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Meal timing, fat reduction, trigger avoidance, weight management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B12, Mg, Ca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B12, Mg, iron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1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Functional Dyspepsia / Gastritis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Gastric inflammation, H. pylori, NSAIDs, stress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Mucosal protection, gentle meals, irritant avoidance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B12, iron, zinc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CBC, ferritin, B12, H. pylori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54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Peptic Ulcer Disease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H. pylori, NSAIDs, mucosal erosion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Acid control, mucosal healing, avoid irritants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Iron, B12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CBC, ferritin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1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IBS-D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Visceral hypersensitivity, FODMAP fermentation, dysbiosis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Low-FODMAP, soluble fiber, stress modulation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Mg, zinc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CBC, CRP (rule-out)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1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IBS-C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Slow transit, low fiber/fluid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Fiber titration, hydration, motility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TSH, CMP if refractory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54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IBD – Crohn’s Disease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Inflammation, ileal malabsor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Reduce inflammation, prevent malnutrition, support remission 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Iron, vitamin B12, vitamin D, zinc, magnesium, calcium, folate 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 u="none" cap="none" strike="noStrike"/>
                        <a:t>CBC, ferritin, CRP/ESR, vitamin D, B12, zinc, albumin, iron studies 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231" name="Google Shape;231;p82"/>
          <p:cNvSpPr/>
          <p:nvPr/>
        </p:nvSpPr>
        <p:spPr>
          <a:xfrm>
            <a:off x="15847150" y="367775"/>
            <a:ext cx="1710600" cy="1877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p8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237" name="Google Shape;237;p8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38" name="Google Shape;238;p8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83"/>
          <p:cNvSpPr txBox="1"/>
          <p:nvPr/>
        </p:nvSpPr>
        <p:spPr>
          <a:xfrm>
            <a:off x="1072146" y="710874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Food Allergies </a:t>
            </a:r>
            <a:r>
              <a:rPr lang="en-US" sz="6800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&amp;</a:t>
            </a: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 Intolerances</a:t>
            </a:r>
            <a:endParaRPr b="0" i="0" sz="2200" u="none" cap="none" strike="noStrike">
              <a:solidFill>
                <a:srgbClr val="0433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8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3"/>
          <p:cNvSpPr txBox="1"/>
          <p:nvPr/>
        </p:nvSpPr>
        <p:spPr>
          <a:xfrm>
            <a:off x="529973" y="3256075"/>
            <a:ext cx="8971800" cy="71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Mechanisms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Food Allergies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Immune activation (IgE or non-IgE)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Mast cell degranulation and histamine release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Intestinal inflammation (especially in non-IgE conditions)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Risk of acute anaphylaxis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avoidance → nutrient gaps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Food Intolerances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Enzyme deficiencies (e.g., lactase)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Malabsorption (e.g., fructose)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Fermentation of poorly absorbed carbohydrates (FODMAPs)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Sensitivity to bioactive food chemicals (histamine, sulfites)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Gut-brain and microbiome interactions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83"/>
          <p:cNvSpPr txBox="1"/>
          <p:nvPr/>
        </p:nvSpPr>
        <p:spPr>
          <a:xfrm>
            <a:off x="10336845" y="3336869"/>
            <a:ext cx="7290300" cy="60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Core Nutrition Goals (Allergy &amp; Intolerance)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0631" lvl="0" marL="24063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adverse reactions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ensure safety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0631" lvl="0" marL="24063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Maintain nutritional adequacy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despite food exclusions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0631" lvl="0" marL="24063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Minimize symptom burden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(GI and systemic)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0631" lvl="0" marL="24063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unnecessary long-term restriction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0631" lvl="0" marL="24063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gut integrity and tolerance when possible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40631" lvl="0" marL="240631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 dietary variety and quality of life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Note: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Allergy = immune response </a:t>
            </a:r>
            <a:r>
              <a:rPr i="1" lang="en-US" sz="2400">
                <a:latin typeface="Calibri"/>
                <a:ea typeface="Calibri"/>
                <a:cs typeface="Calibri"/>
                <a:sym typeface="Calibri"/>
              </a:rPr>
              <a:t>vs.</a:t>
            </a:r>
            <a:endParaRPr i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Intolerance = digestion/fermentation issue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84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248" name="Google Shape;248;p84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9" name="Google Shape;249;p84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0" name="Google Shape;250;p84"/>
          <p:cNvSpPr txBox="1"/>
          <p:nvPr/>
        </p:nvSpPr>
        <p:spPr>
          <a:xfrm>
            <a:off x="1393150" y="535138"/>
            <a:ext cx="13383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Food Allergies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Nutrition Drivers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8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84"/>
          <p:cNvSpPr txBox="1"/>
          <p:nvPr/>
        </p:nvSpPr>
        <p:spPr>
          <a:xfrm>
            <a:off x="792397" y="3700775"/>
            <a:ext cx="7985100" cy="43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Immune-mediated hypersensitivity: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IgE, non-IgE, or mixed response, trace exposure can trigger, not dose-dependent once sensitized → requires complete elimination, no unsupervised tolerance testing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Anaphylaxis risk: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cross-contact during food prep is a major exposure route, not just ingestion → strict label reading, avoid hidden ingredients and cross-contamination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4"/>
          <p:cNvSpPr txBox="1"/>
          <p:nvPr/>
        </p:nvSpPr>
        <p:spPr>
          <a:xfrm>
            <a:off x="9554124" y="3700775"/>
            <a:ext cx="8187600" cy="47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elimination of major food groups: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common allergens (milk, eggs, wheat, nuts, fish) are nutrient-dense staples, long-term avoidance risks calcium/vitamin D, protein, iron, zinc, B vitamins → planned nutrient substitution, routine reassessment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Impaired growth and development (pediatric):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elimination during growth phases risks poor weight gain, reduced bone mineralization, delayed development → growth monitoring is a nutrition priority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h278296ae315c1341_0_50"/>
          <p:cNvGrpSpPr/>
          <p:nvPr/>
        </p:nvGrpSpPr>
        <p:grpSpPr>
          <a:xfrm>
            <a:off x="-380180" y="-14"/>
            <a:ext cx="19048500" cy="3086100"/>
            <a:chOff x="-1" y="-1"/>
            <a:chExt cx="19048500" cy="3086100"/>
          </a:xfrm>
        </p:grpSpPr>
        <p:sp>
          <p:nvSpPr>
            <p:cNvPr id="259" name="Google Shape;259;h278296ae315c1341_0_50"/>
            <p:cNvSpPr/>
            <p:nvPr/>
          </p:nvSpPr>
          <p:spPr>
            <a:xfrm>
              <a:off x="-1" y="-1"/>
              <a:ext cx="19048500" cy="308610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60" name="Google Shape;260;h278296ae315c1341_0_50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h278296ae315c1341_0_50"/>
          <p:cNvSpPr txBox="1"/>
          <p:nvPr/>
        </p:nvSpPr>
        <p:spPr>
          <a:xfrm>
            <a:off x="1393150" y="535138"/>
            <a:ext cx="13383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Poppins"/>
              <a:buNone/>
            </a:pPr>
            <a:r>
              <a:rPr b="1" lang="en-US" sz="6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MNT for Food Allergies: </a:t>
            </a:r>
            <a:r>
              <a:rPr lang="en-US" sz="6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Nutrition Drivers (Continued)</a:t>
            </a:r>
            <a:endParaRPr b="1" sz="6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2" name="Google Shape;262;h278296ae315c1341_0_50"/>
          <p:cNvSpPr/>
          <p:nvPr/>
        </p:nvSpPr>
        <p:spPr>
          <a:xfrm>
            <a:off x="-2602379" y="0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h278296ae315c1341_0_50"/>
          <p:cNvSpPr txBox="1"/>
          <p:nvPr/>
        </p:nvSpPr>
        <p:spPr>
          <a:xfrm>
            <a:off x="792397" y="3700775"/>
            <a:ext cx="7985100" cy="56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Intestinal inflammation/barrier dysfunction (non-IgE):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conditions like FPIES (Food Protein-Induced Enterocolitis Syndrome) and EGIDs (Eosinophilic Gastrointestinal Disorder) cause mucosal inflammation, vomiting, diarrhea, protein loss → increased nutrient needs, risk of protein-energy malnutrition, may require elemental/hypoallergenic formula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food variety and food fear: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over-restriction, avoidance of social eating, reduced diversity → micronutrient deficiency risk, negative psychosocial effects on intake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h278296ae315c1341_0_50"/>
          <p:cNvSpPr txBox="1"/>
          <p:nvPr/>
        </p:nvSpPr>
        <p:spPr>
          <a:xfrm>
            <a:off x="9554124" y="3700775"/>
            <a:ext cx="8187600" cy="38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Micronutrient depletion from recurrent reactions/inflammation: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iron, zinc, vitamin D, calcium losses from vomiting, diarrhea, inflammation → periodic lab monitoring, targeted supplementation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Dependence on processed "free-from" foods:</a:t>
            </a: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often lower protein and fiber, higher refined carbs and sodium → emphasize whole-food substitutions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8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270" name="Google Shape;270;p8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71" name="Google Shape;271;p8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2" name="Google Shape;272;p87"/>
          <p:cNvSpPr txBox="1"/>
          <p:nvPr/>
        </p:nvSpPr>
        <p:spPr>
          <a:xfrm>
            <a:off x="1321575" y="535150"/>
            <a:ext cx="140757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Nutrition Drivers for Food Allergies 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8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74" name="Google Shape;274;p87"/>
          <p:cNvGraphicFramePr/>
          <p:nvPr/>
        </p:nvGraphicFramePr>
        <p:xfrm>
          <a:off x="3056225" y="347980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5604825"/>
                <a:gridCol w="6570725"/>
              </a:tblGrid>
              <a:tr h="64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Primary Driver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Nutrition Implication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Immune-mediated response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Mandatory elimination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Anaphylaxis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Zero tolerance, strict safety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Loss of nutrient-dense foods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Planned nutrient replacement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97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Pediatric growth vulnerability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Close growth monitoring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GI inflammation (non-IgE)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Increased nutrient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Food fear &amp; restriction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Risk of deficiencies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97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Chronic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Higher protein/micronutrient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Processed substitutes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Risk of poor diet quality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275" name="Google Shape;275;p87"/>
          <p:cNvSpPr/>
          <p:nvPr/>
        </p:nvSpPr>
        <p:spPr>
          <a:xfrm>
            <a:off x="15847150" y="367775"/>
            <a:ext cx="1710600" cy="1877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8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281" name="Google Shape;281;p8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82" name="Google Shape;282;p8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Google Shape;283;p88"/>
          <p:cNvSpPr txBox="1"/>
          <p:nvPr/>
        </p:nvSpPr>
        <p:spPr>
          <a:xfrm>
            <a:off x="1320026" y="1157057"/>
            <a:ext cx="16800357" cy="17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Food Allergies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8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88"/>
          <p:cNvSpPr txBox="1"/>
          <p:nvPr/>
        </p:nvSpPr>
        <p:spPr>
          <a:xfrm>
            <a:off x="1413086" y="3235635"/>
            <a:ext cx="7467000" cy="59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Common Food Allergens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Milk, egg, peanut, tree nuts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Wheat, soy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Fish, shellfish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Sesame (increasing prevalence)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Strict elimination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of confirmed allergens (no “challenge” unless medically supervised)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Label reading and cross-contamination education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Substitute nutritionally equivalent foods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Emergency preparedness education (epinephrine is medical, not nutritional)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Growth and nutrient monitoring (especially in children)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88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7" name="Google Shape;287;p88"/>
          <p:cNvGraphicFramePr/>
          <p:nvPr/>
        </p:nvGraphicFramePr>
        <p:xfrm>
          <a:off x="9361581" y="39965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858725"/>
                <a:gridCol w="1752400"/>
                <a:gridCol w="4897425"/>
              </a:tblGrid>
              <a:tr h="673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Eliminated Food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Nutrients at Risk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Nutrition Strategy / Supplement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73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Dairy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Calcium, vitamin D, 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Fortified plant milks; Ca citrate 500–600 mg/day; vitamin D 1000–2000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34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Egg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Protein, B12, biotin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Adequate protein variety; MVI if intake limited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34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Wheat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Fiber, iron, B vitamins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Whole-food gluten-free grains; GF MVI if needed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34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Nuts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Healthy fats, 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Seeds, olive oil, avocado; Mg 200–400 mg/day if low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34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Fish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Omega-3s, 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Algae-based DHA/EPA 250–1000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288" name="Google Shape;288;p88"/>
          <p:cNvSpPr txBox="1"/>
          <p:nvPr/>
        </p:nvSpPr>
        <p:spPr>
          <a:xfrm>
            <a:off x="9361574" y="8119325"/>
            <a:ext cx="76875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Growth parameters (children), Vitamin D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Iron studies if multiple foods are eliminated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Calcium intake assessment (dietary ± labs)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3" name="Google Shape;293;p89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294" name="Google Shape;294;p8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95" name="Google Shape;295;p89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89"/>
          <p:cNvSpPr txBox="1"/>
          <p:nvPr/>
        </p:nvSpPr>
        <p:spPr>
          <a:xfrm>
            <a:off x="1345425" y="581338"/>
            <a:ext cx="152211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Food Intolerances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Nutrition Drivers</a:t>
            </a:r>
            <a:endParaRPr b="0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8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89"/>
          <p:cNvSpPr txBox="1"/>
          <p:nvPr/>
        </p:nvSpPr>
        <p:spPr>
          <a:xfrm>
            <a:off x="817278" y="3256075"/>
            <a:ext cx="16277400" cy="68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Enzyme deficiency/insufficiency: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most common is lactase deficiency, also limited DAO activity affecting histamine degradation → incomplete digestion causes gas, bloating, diarrhea, tolerance depends on dose and food matrix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Carbohydrate malabsorption: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poor absorption of lactose, fructose, or polyols (sorbitol, mannitol) leads to osmotic effects and fermentation → symptoms worsen with higher loads, requires portion control and food pairing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Fermentation by gut microbiota (FODMAP sensitivity):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rapid colonic fermentation produces gas and distension, common in IBS and functional GI disorders → temporary low-FODMAP elimination helps, but long-term restriction reduces microbiome diversity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digestive/absorptive capacity: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reduced gastric acid, bile, or pancreatic enzymes, often secondary to GI disease, surgery, aging, or medications (PPIs, metformin) → larger/higher-fat meals worsen tolerance, smaller meals and modified food forms help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Sensitivity to bioactive food components: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histamine, sulfites, salicylates, caffeine → symptoms are cumulative-dose dependent, freshness and processing matter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Altered gut motility: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rapid transit drives diarrhea-predominant intolerance, slow transit drives bloating and constipation → meal timing, fiber type, and hydration should follow the symptom pattern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Gut-brain axis dysregulation: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heightened visceral sensitivity, stress-mediated symptom amplification → same food tolerated differently based on stress/sleep, behavioral strategies are legitimate nutrition adjuncts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9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304" name="Google Shape;304;p9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05" name="Google Shape;305;p9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6" name="Google Shape;306;p92"/>
          <p:cNvSpPr txBox="1"/>
          <p:nvPr/>
        </p:nvSpPr>
        <p:spPr>
          <a:xfrm>
            <a:off x="1345426" y="801457"/>
            <a:ext cx="1680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Nutrition Drivers for Food Intolerances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9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8" name="Google Shape;308;p92"/>
          <p:cNvGraphicFramePr/>
          <p:nvPr/>
        </p:nvGraphicFramePr>
        <p:xfrm>
          <a:off x="1901825" y="382270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6497675"/>
                <a:gridCol w="7611825"/>
              </a:tblGrid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Primary Driver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Nutrition Implication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Enzyme deficiency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Dose-dependent symptoms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03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Carbohydrate 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Portion control required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Fermentation (FODMAPs)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Temporary elimination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03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Reduced digestive capacity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Smaller meals, food form matters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Bioactive compounds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Cumulative load effect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Altered motility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Fiber type &amp; timing critical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Gut–brain axis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Stress affects tolerance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Dysbiosis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Microbiome-targeted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Secondary intolerance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Treat underlying cause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Over-restriction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Reintroduction essential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93"/>
          <p:cNvGrpSpPr/>
          <p:nvPr/>
        </p:nvGrpSpPr>
        <p:grpSpPr>
          <a:xfrm>
            <a:off x="-380180" y="-465664"/>
            <a:ext cx="19048500" cy="3086120"/>
            <a:chOff x="-1" y="-1"/>
            <a:chExt cx="19048500" cy="3086120"/>
          </a:xfrm>
        </p:grpSpPr>
        <p:sp>
          <p:nvSpPr>
            <p:cNvPr id="314" name="Google Shape;314;p9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15" name="Google Shape;315;p93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93"/>
          <p:cNvSpPr txBox="1"/>
          <p:nvPr/>
        </p:nvSpPr>
        <p:spPr>
          <a:xfrm>
            <a:off x="1413076" y="602170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Food Intolerances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93"/>
          <p:cNvSpPr/>
          <p:nvPr/>
        </p:nvSpPr>
        <p:spPr>
          <a:xfrm>
            <a:off x="-2602379" y="-550650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93"/>
          <p:cNvSpPr txBox="1"/>
          <p:nvPr/>
        </p:nvSpPr>
        <p:spPr>
          <a:xfrm>
            <a:off x="653824" y="3187125"/>
            <a:ext cx="8226300" cy="53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Common Intolerances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Lactose intolerance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FODMAP intolerance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Fructose malabsorption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Histamine intolerance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Sulfite sensitivity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Non-celiac gluten sensitivity (NCGS)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Dose-based restriction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not absolute avoidance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Structured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elimination → reintroduction → personalization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Identify tolerance thresholds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digestive capacity (meal spacing, food form)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Address contributing factors (stress, dysbiosis, motility)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93"/>
          <p:cNvSpPr txBox="1"/>
          <p:nvPr/>
        </p:nvSpPr>
        <p:spPr>
          <a:xfrm>
            <a:off x="9998895" y="2705544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93"/>
          <p:cNvSpPr txBox="1"/>
          <p:nvPr/>
        </p:nvSpPr>
        <p:spPr>
          <a:xfrm>
            <a:off x="9683374" y="7579225"/>
            <a:ext cx="7828800" cy="21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Relevant Labs &amp; Monitoring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Usually symptom-driven, not lab-diagnosed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D, iron, and B12 if dietary restriction is broad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Celiac serology before gluten elimination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Hydrogen breath tests (medical, selected cases)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1" name="Google Shape;321;p93"/>
          <p:cNvGraphicFramePr/>
          <p:nvPr/>
        </p:nvGraphicFramePr>
        <p:xfrm>
          <a:off x="9695891" y="336524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673425"/>
                <a:gridCol w="1534100"/>
                <a:gridCol w="2323150"/>
                <a:gridCol w="2298125"/>
              </a:tblGrid>
              <a:tr h="46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Condition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Lactose intolerance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Lactase enzyme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3000–9000 FCC units with dairy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Improves lactose digestion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FODMAP intolerance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PHGG (soluble fiber)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5–10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Improves tolerance, microbiome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Fructose malabsorption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Glucose with meals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Food-based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Enhances fructose 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01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Histamine intolerance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DAO enzyme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With meals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Histamine breakdown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01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Multiple intolerances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Probiotics (targeted)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10–20 billion CFU/day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Gut tolerance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94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327" name="Google Shape;327;p94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28" name="Google Shape;328;p94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9" name="Google Shape;329;p94"/>
          <p:cNvSpPr txBox="1"/>
          <p:nvPr/>
        </p:nvSpPr>
        <p:spPr>
          <a:xfrm>
            <a:off x="1320026" y="1157057"/>
            <a:ext cx="16800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Elimination Diets: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Best Practice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0" name="Google Shape;330;p9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94"/>
          <p:cNvSpPr txBox="1"/>
          <p:nvPr/>
        </p:nvSpPr>
        <p:spPr>
          <a:xfrm>
            <a:off x="1320036" y="3538056"/>
            <a:ext cx="11652600" cy="58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Elimination diets are diagnostic tools, not permanent diets.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Phases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Elimination (2–6 weeks)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remove suspected triggers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Reintroduction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test foods one at a time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Personalization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expand diet to tolerance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Risks of Poorly Managed Elimination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deficiencies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Disordered eating patterns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microbiome diversity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Social and psychological burden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95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337" name="Google Shape;337;p9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38" name="Google Shape;338;p95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" name="Google Shape;339;p95"/>
          <p:cNvSpPr txBox="1"/>
          <p:nvPr/>
        </p:nvSpPr>
        <p:spPr>
          <a:xfrm>
            <a:off x="1072146" y="1152817"/>
            <a:ext cx="16800357" cy="9504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Autoimmune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9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95"/>
          <p:cNvSpPr txBox="1"/>
          <p:nvPr/>
        </p:nvSpPr>
        <p:spPr>
          <a:xfrm>
            <a:off x="1819473" y="3921425"/>
            <a:ext cx="151530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Autoimmune disease: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immune system loses tolerance to self-tissues, driving chronic inflammation, tissue damage, and fluctuating disease activity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organs differ by condition, but the pathophysiologic and nutritional challenges overlap significantly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4CCCC"/>
                </a:highlight>
                <a:latin typeface="Calibri"/>
                <a:ea typeface="Calibri"/>
                <a:cs typeface="Calibri"/>
                <a:sym typeface="Calibri"/>
              </a:rPr>
              <a:t>MNT does </a:t>
            </a:r>
            <a:r>
              <a:rPr b="1" lang="en-US" sz="3000">
                <a:solidFill>
                  <a:schemeClr val="dk1"/>
                </a:solidFill>
                <a:highlight>
                  <a:srgbClr val="F4CCCC"/>
                </a:highlight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US" sz="3000">
                <a:solidFill>
                  <a:schemeClr val="dk1"/>
                </a:solidFill>
                <a:highlight>
                  <a:srgbClr val="F4CCCC"/>
                </a:highlight>
                <a:latin typeface="Calibri"/>
                <a:ea typeface="Calibri"/>
                <a:cs typeface="Calibri"/>
                <a:sym typeface="Calibri"/>
              </a:rPr>
              <a:t> replace medical treatment</a:t>
            </a:r>
            <a:endParaRPr sz="3000">
              <a:solidFill>
                <a:schemeClr val="dk1"/>
              </a:solidFill>
              <a:highlight>
                <a:srgbClr val="F4CC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MNT does meaningfully influence: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inflammatory burden, immune regulation, symptom severity, nutrient status, quality of life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96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347" name="Google Shape;347;p9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48" name="Google Shape;348;p96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9" name="Google Shape;349;p96"/>
          <p:cNvSpPr txBox="1"/>
          <p:nvPr/>
        </p:nvSpPr>
        <p:spPr>
          <a:xfrm>
            <a:off x="1072146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Autoimmune Disorders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Primary Nutrition Mechanisms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9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96"/>
          <p:cNvSpPr txBox="1"/>
          <p:nvPr/>
        </p:nvSpPr>
        <p:spPr>
          <a:xfrm>
            <a:off x="792536" y="3856185"/>
            <a:ext cx="7652400" cy="5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systemic inflammation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Elevated cytokines increase oxidative stress and protein catabolism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Raises energy and protein requirements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Loss of immune tolerance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antigen recognition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Heightened sensitivity to dietary antigens in some individuals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Intestinal barrier dysfunction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permeability allows immune activation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Strong gut–immune axis involvement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96"/>
          <p:cNvSpPr txBox="1"/>
          <p:nvPr/>
        </p:nvSpPr>
        <p:spPr>
          <a:xfrm>
            <a:off x="9588836" y="3856185"/>
            <a:ext cx="76524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 startAt="4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Gut microbiome dysbiosis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microbial diversity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short-chain fatty acid production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 startAt="4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effects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Steroids, immunosuppressants, NSAIDs alter nutrient needs and absorption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 startAt="4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Malabsorption or altered metabolism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Common in autoimmune GI and endocrine conditions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9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358" name="Google Shape;358;p9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59" name="Google Shape;359;p9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0" name="Google Shape;360;p97"/>
          <p:cNvSpPr txBox="1"/>
          <p:nvPr/>
        </p:nvSpPr>
        <p:spPr>
          <a:xfrm>
            <a:off x="1072146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Autoimmune Disorders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b="1" sz="6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Core Nutrition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9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97"/>
          <p:cNvSpPr txBox="1"/>
          <p:nvPr/>
        </p:nvSpPr>
        <p:spPr>
          <a:xfrm>
            <a:off x="1362286" y="3972235"/>
            <a:ext cx="7652400" cy="52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Across autoimmune conditions, MNT aims to: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inflammatory burden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immune regulation and tolerance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Preserve lean body mass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micronutrient deficiencies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gut barrier integrity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Modulate the gut microbiome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Protect bone and cardiovascular health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fatigue, pain, and functional capacity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98"/>
          <p:cNvGrpSpPr/>
          <p:nvPr/>
        </p:nvGrpSpPr>
        <p:grpSpPr>
          <a:xfrm>
            <a:off x="-380180" y="-465664"/>
            <a:ext cx="19048500" cy="3086120"/>
            <a:chOff x="-1" y="-1"/>
            <a:chExt cx="19048500" cy="3086120"/>
          </a:xfrm>
        </p:grpSpPr>
        <p:sp>
          <p:nvSpPr>
            <p:cNvPr id="368" name="Google Shape;368;p9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69" name="Google Shape;369;p98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0" name="Google Shape;370;p98"/>
          <p:cNvSpPr txBox="1"/>
          <p:nvPr/>
        </p:nvSpPr>
        <p:spPr>
          <a:xfrm>
            <a:off x="1072146" y="1152818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Rheumatoid Arthritis (RA)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98"/>
          <p:cNvSpPr/>
          <p:nvPr/>
        </p:nvSpPr>
        <p:spPr>
          <a:xfrm>
            <a:off x="-2602379" y="-465675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98"/>
          <p:cNvSpPr txBox="1"/>
          <p:nvPr/>
        </p:nvSpPr>
        <p:spPr>
          <a:xfrm>
            <a:off x="1299050" y="2943275"/>
            <a:ext cx="7290300" cy="49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systemic inflammation and cytokine activity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oxidative stress and protein catabolism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Steroid and NSAID use → bone and GI risk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 (Mediterranean-style)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(≈1.2 g/kg/day)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management to reduce joint load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protection if steroid use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98"/>
          <p:cNvSpPr txBox="1"/>
          <p:nvPr/>
        </p:nvSpPr>
        <p:spPr>
          <a:xfrm>
            <a:off x="10055733" y="2620444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74" name="Google Shape;374;p98"/>
          <p:cNvGraphicFramePr/>
          <p:nvPr/>
        </p:nvGraphicFramePr>
        <p:xfrm>
          <a:off x="9227913" y="339444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535800"/>
                <a:gridCol w="2547500"/>
                <a:gridCol w="3167325"/>
              </a:tblGrid>
              <a:tr h="50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2–4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Reduce joint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&amp; bone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5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Steroid bone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0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Muscle &amp;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0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Curcumin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500–2000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NF-κB inhibition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375" name="Google Shape;375;p98"/>
          <p:cNvSpPr txBox="1"/>
          <p:nvPr/>
        </p:nvSpPr>
        <p:spPr>
          <a:xfrm>
            <a:off x="9344533" y="7473663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CRP, ESR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CBC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 (DXA if steroid exposure)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99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381" name="Google Shape;381;p9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82" name="Google Shape;382;p99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3" name="Google Shape;383;p99"/>
          <p:cNvSpPr txBox="1"/>
          <p:nvPr/>
        </p:nvSpPr>
        <p:spPr>
          <a:xfrm>
            <a:off x="1072146" y="623146"/>
            <a:ext cx="16800357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Systemic Lupus Erythematosus (SLE)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9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99"/>
          <p:cNvSpPr txBox="1"/>
          <p:nvPr/>
        </p:nvSpPr>
        <p:spPr>
          <a:xfrm>
            <a:off x="1260686" y="3591235"/>
            <a:ext cx="6729600" cy="6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Immune complex inflammation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Renal involvement (in some patients)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Cardiovascular risk from inflammation and steroids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Anti-inflammatory, heart-protective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Moderate protein if nephritis is present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control with steroid use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and CV risk reduction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99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99"/>
          <p:cNvSpPr txBox="1"/>
          <p:nvPr/>
        </p:nvSpPr>
        <p:spPr>
          <a:xfrm>
            <a:off x="9879645" y="8035994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CRP, ESR, CMP (renal function)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D, Lipids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Urinalysis (protein)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88" name="Google Shape;388;p99"/>
          <p:cNvGraphicFramePr/>
          <p:nvPr/>
        </p:nvGraphicFramePr>
        <p:xfrm>
          <a:off x="9994900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98250"/>
                <a:gridCol w="2893025"/>
                <a:gridCol w="3193925"/>
              </a:tblGrid>
              <a:tr h="552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56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2–4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Reduce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52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regulation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56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56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Fatigue, BP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10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394" name="Google Shape;394;p10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95" name="Google Shape;395;p10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6" name="Google Shape;396;p100"/>
          <p:cNvSpPr txBox="1"/>
          <p:nvPr/>
        </p:nvSpPr>
        <p:spPr>
          <a:xfrm>
            <a:off x="1072146" y="1067821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Multiple Sclerosis (MS)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0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00"/>
          <p:cNvSpPr txBox="1"/>
          <p:nvPr/>
        </p:nvSpPr>
        <p:spPr>
          <a:xfrm>
            <a:off x="1260686" y="3591235"/>
            <a:ext cx="6729600" cy="65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Neuroinflammation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Oxidative stress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Fatigue and reduced mobility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Anti-inflammatory, plant-forward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to prevent fatigue-related under-eating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Emphasize omega-3s and antioxidants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00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00"/>
          <p:cNvSpPr txBox="1"/>
          <p:nvPr/>
        </p:nvSpPr>
        <p:spPr>
          <a:xfrm>
            <a:off x="9803445" y="7947094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B12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CRP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01" name="Google Shape;401;p100"/>
          <p:cNvGraphicFramePr/>
          <p:nvPr/>
        </p:nvGraphicFramePr>
        <p:xfrm>
          <a:off x="9737191" y="406153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673775"/>
                <a:gridCol w="2673925"/>
                <a:gridCol w="3841950"/>
              </a:tblGrid>
              <a:tr h="56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7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Disease activity modulation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64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2–3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Anti-inflammatory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7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Muscle and nerve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7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B12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500–1000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Neurologic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" name="Google Shape;406;p10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407" name="Google Shape;407;p10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8" name="Google Shape;408;p10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101"/>
          <p:cNvSpPr txBox="1"/>
          <p:nvPr/>
        </p:nvSpPr>
        <p:spPr>
          <a:xfrm>
            <a:off x="1249946" y="1321821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Hashimoto’s Thyroiditis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0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01"/>
          <p:cNvSpPr txBox="1"/>
          <p:nvPr/>
        </p:nvSpPr>
        <p:spPr>
          <a:xfrm>
            <a:off x="1260686" y="3591235"/>
            <a:ext cx="6729600" cy="6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Autoimmune thyroid destruction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Impaired thyroid hormone production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cofactor depletion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and selenium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Gluten elimination, symptomatic or celiac 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gut health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01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01"/>
          <p:cNvSpPr txBox="1"/>
          <p:nvPr/>
        </p:nvSpPr>
        <p:spPr>
          <a:xfrm>
            <a:off x="9778045" y="7921694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TSH, Free T4, Free T3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TPO &amp; Tg antibodies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4" name="Google Shape;414;p101"/>
          <p:cNvGraphicFramePr/>
          <p:nvPr/>
        </p:nvGraphicFramePr>
        <p:xfrm>
          <a:off x="9690099" y="411065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483225"/>
                <a:gridCol w="2598050"/>
                <a:gridCol w="3979950"/>
              </a:tblGrid>
              <a:tr h="587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87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Selenium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100–200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Thyroid antibody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Thyroid hormone conversion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87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Iron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As needed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T4→T3 conversion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modulation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oogle Shape;419;p10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420" name="Google Shape;420;p10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1" name="Google Shape;421;p10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2" name="Google Shape;422;p102"/>
          <p:cNvSpPr txBox="1"/>
          <p:nvPr/>
        </p:nvSpPr>
        <p:spPr>
          <a:xfrm>
            <a:off x="1249946" y="1321821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Graves’ Disease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0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02"/>
          <p:cNvSpPr txBox="1"/>
          <p:nvPr/>
        </p:nvSpPr>
        <p:spPr>
          <a:xfrm>
            <a:off x="1260686" y="3591235"/>
            <a:ext cx="6729600" cy="71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Hypermetabolism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Muscle and bone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Oxidative stress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energy and protein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excess iodine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bone health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 pattern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02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02"/>
          <p:cNvSpPr txBox="1"/>
          <p:nvPr/>
        </p:nvSpPr>
        <p:spPr>
          <a:xfrm>
            <a:off x="9778045" y="7921694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TSH, Free T4/T3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Calcium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 (if prolonged)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27" name="Google Shape;427;p102"/>
          <p:cNvGraphicFramePr/>
          <p:nvPr/>
        </p:nvGraphicFramePr>
        <p:xfrm>
          <a:off x="9817100" y="40854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23250"/>
                <a:gridCol w="2772375"/>
                <a:gridCol w="3523225"/>
              </a:tblGrid>
              <a:tr h="51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1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1.2–1.5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Prevent muscle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8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8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&amp; immune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8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Muscle symptoms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oogle Shape;432;p103"/>
          <p:cNvGrpSpPr/>
          <p:nvPr/>
        </p:nvGrpSpPr>
        <p:grpSpPr>
          <a:xfrm>
            <a:off x="-380175" y="-465674"/>
            <a:ext cx="19048500" cy="2835218"/>
            <a:chOff x="-1" y="-1"/>
            <a:chExt cx="19048500" cy="3086120"/>
          </a:xfrm>
        </p:grpSpPr>
        <p:sp>
          <p:nvSpPr>
            <p:cNvPr id="433" name="Google Shape;433;p10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4" name="Google Shape;434;p103"/>
            <p:cNvSpPr txBox="1"/>
            <p:nvPr/>
          </p:nvSpPr>
          <p:spPr>
            <a:xfrm>
              <a:off x="-1" y="2"/>
              <a:ext cx="19048500" cy="12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5" name="Google Shape;435;p103"/>
          <p:cNvSpPr txBox="1"/>
          <p:nvPr/>
        </p:nvSpPr>
        <p:spPr>
          <a:xfrm>
            <a:off x="1260671" y="602158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Type 1 Diabetes Mellitus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03"/>
          <p:cNvSpPr/>
          <p:nvPr/>
        </p:nvSpPr>
        <p:spPr>
          <a:xfrm>
            <a:off x="-2502504" y="-502537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03"/>
          <p:cNvSpPr txBox="1"/>
          <p:nvPr/>
        </p:nvSpPr>
        <p:spPr>
          <a:xfrm>
            <a:off x="998136" y="2620460"/>
            <a:ext cx="6729600" cy="4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Autoimmune beta-cell destruction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Absolute insulin deficiency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variability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Consistent carbohydrate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index awareness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and fiber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Cardiovascular risk reduction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03"/>
          <p:cNvSpPr txBox="1"/>
          <p:nvPr/>
        </p:nvSpPr>
        <p:spPr>
          <a:xfrm>
            <a:off x="9859495" y="2477244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03"/>
          <p:cNvSpPr txBox="1"/>
          <p:nvPr/>
        </p:nvSpPr>
        <p:spPr>
          <a:xfrm>
            <a:off x="9300695" y="7062069"/>
            <a:ext cx="72903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Magnesium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Urine microalbumin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40" name="Google Shape;440;p103"/>
          <p:cNvGraphicFramePr/>
          <p:nvPr/>
        </p:nvGraphicFramePr>
        <p:xfrm>
          <a:off x="9478615" y="325124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557825"/>
                <a:gridCol w="2436500"/>
                <a:gridCol w="3776100"/>
              </a:tblGrid>
              <a:tr h="547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4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Insulin sensitivity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47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CV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47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25–38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Glycemic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48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2000–4000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&amp; metabolic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Google Shape;445;p106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446" name="Google Shape;446;p10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47" name="Google Shape;447;p106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8" name="Google Shape;448;p106"/>
          <p:cNvSpPr txBox="1"/>
          <p:nvPr/>
        </p:nvSpPr>
        <p:spPr>
          <a:xfrm>
            <a:off x="1249946" y="866046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i="0" lang="en-US" sz="6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Psoriasis / Psoriatic Arthritis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0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06"/>
          <p:cNvSpPr txBox="1"/>
          <p:nvPr/>
        </p:nvSpPr>
        <p:spPr>
          <a:xfrm>
            <a:off x="1260686" y="3591235"/>
            <a:ext cx="6729600" cy="83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Systemic inflammation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 and obesity risk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Weight-neutral or weight-loss anti-inflammatory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control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ultra-processed foods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06"/>
          <p:cNvSpPr txBox="1"/>
          <p:nvPr/>
        </p:nvSpPr>
        <p:spPr>
          <a:xfrm>
            <a:off x="10217495" y="3086094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06"/>
          <p:cNvSpPr txBox="1"/>
          <p:nvPr/>
        </p:nvSpPr>
        <p:spPr>
          <a:xfrm>
            <a:off x="9658695" y="7670919"/>
            <a:ext cx="72903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CRP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53" name="Google Shape;453;p106"/>
          <p:cNvGraphicFramePr/>
          <p:nvPr/>
        </p:nvGraphicFramePr>
        <p:xfrm>
          <a:off x="9716800" y="386009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809275"/>
                <a:gridCol w="2597800"/>
                <a:gridCol w="3590725"/>
              </a:tblGrid>
              <a:tr h="52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0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2–4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Reduce skin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0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modulation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Skin integrity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0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Antioxidants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Food-based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Oxidative stress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07"/>
          <p:cNvSpPr/>
          <p:nvPr/>
        </p:nvSpPr>
        <p:spPr>
          <a:xfrm rot="10800000">
            <a:off x="328322" y="-465684"/>
            <a:ext cx="18288005" cy="10287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9" name="Google Shape;459;p10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460" name="Google Shape;460;p10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61" name="Google Shape;461;p10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2" name="Google Shape;462;p107"/>
          <p:cNvSpPr txBox="1"/>
          <p:nvPr/>
        </p:nvSpPr>
        <p:spPr>
          <a:xfrm>
            <a:off x="1072171" y="496333"/>
            <a:ext cx="1680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b="1" sz="6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Autoimmune Disorders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0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64" name="Google Shape;464;p107"/>
          <p:cNvGraphicFramePr/>
          <p:nvPr/>
        </p:nvGraphicFramePr>
        <p:xfrm>
          <a:off x="169574" y="315381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02550"/>
                <a:gridCol w="4233225"/>
                <a:gridCol w="5039150"/>
                <a:gridCol w="2891675"/>
                <a:gridCol w="3082250"/>
              </a:tblGrid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Autoimmune 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Core MNT Interventions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Key Nutrients at Risk /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Rheumatoid Arthritis (RA)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Chronic inflammation, oxidative stress, steroid use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Anti-inflammatory/Mediterranean pattern; adequate protein; 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vitamin D, calcium,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CRP, ESR, vitamin D, CBC, DXA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6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Systemic Lupus Erythematosus (SLE)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Immune complex inflammation; renal &amp; CV risk; steroids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Anti-inflammatory, heart-protective diet; sodium moderation; bone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Vitamin D, calcium, omega-3s,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CRP, ESR, CMP, urinalysis, vitamin D, lipids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Multiple Sclerosis (MS)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Neuroinflammation; oxidative stress; fatigue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Anti-inflammatory, plant-forward diet; adequate energy &amp; antioxidants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Vitamin D, omega-3s, B12,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Vitamin D, B12, CRP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Hashimoto’s Thyroiditis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Autoimmune thyroid destruction; impaired hormone conversion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Anti-inflammatory diet; micronutrient repletion; gut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Selenium, zinc, iron,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TSH, Free T4/T3, TPO Ab, ferritin,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Graves’ Disease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Hypermetabolism; muscle &amp; bone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Increased energy/protein; avoid excess iodine; 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Protein, calcium, vitamin D,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TSH, Free T4/T3, calcium,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Type 1 Diabetes Mellitus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Autoimmune beta-cell loss; glycemic variability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Consistent carb intake; fiber emphasis; CV risk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Magnesium, fiber, vitamin D, omega-3s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HbA1c, lipids, vitamin D, urine microalbumin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Celiac Disease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Gluten-induced villous atrophy; 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Lifelong gluten-free diet; nutrient repletion; fiber restoration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Iron, folate, B12, vitamin D, calcium, zinc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tTG-IgA, CBC, ferritin, vitamin D, DXA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1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Crohn’s Disease (IBD)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Intestinal inflammation; malabsorption; protein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↑ energy/protein; flare-specific diet; anti-inflammatory pattern in remission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Protein, iron, B12, vitamin D, zinc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CBC, ferritin, CRP, B12,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Ulcerative Colitis (IBD)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Colonic inflammation; blood loss; steroids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Anti-inflammatory pattern; repletion; 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Iron, folate, vitamin D, calcium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CBC, ferritin, CRP,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Psoriasis / Psoriatic Arthritis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Systemic inflammation; insulin resistance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Anti-inflammatory diet; weight management if needed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vitamin D, zinc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CRP, vitamin D, lipids, HbA1c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465" name="Google Shape;465;p107"/>
          <p:cNvSpPr/>
          <p:nvPr/>
        </p:nvSpPr>
        <p:spPr>
          <a:xfrm>
            <a:off x="16083625" y="689188"/>
            <a:ext cx="1710600" cy="1877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10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471" name="Google Shape;471;p10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72" name="Google Shape;472;p10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3" name="Google Shape;473;p108"/>
          <p:cNvSpPr txBox="1"/>
          <p:nvPr/>
        </p:nvSpPr>
        <p:spPr>
          <a:xfrm>
            <a:off x="1109469" y="488707"/>
            <a:ext cx="16800357" cy="22812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Mental Health &amp; Mood Disorders</a:t>
            </a:r>
            <a:endParaRPr b="0" i="0" sz="2200" u="none" cap="none" strike="noStrike">
              <a:solidFill>
                <a:srgbClr val="0433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0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08"/>
          <p:cNvSpPr txBox="1"/>
          <p:nvPr/>
        </p:nvSpPr>
        <p:spPr>
          <a:xfrm>
            <a:off x="1819486" y="3921435"/>
            <a:ext cx="140280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major depressive disorder, anxiety disorders, bipolar disorder, schizophrenia spectrum disorders, PTSD, ADHD, eating disorders, and sleep-related conditions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Driven by complex interactions between neurochemistry, inflammation, metabolism, stress physiology, and the gut-brain axis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Commonly affects appetite, energy regulation, sleep, cognition, and overall nutritional status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MNT is an 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 adjunctive component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care, not a replacement for treatment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Supports: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neurotransmitter synthesis, reduced inflammation/oxidative stress, stable blood glucose, corrected nutrient deficiencies, improved function and quality of life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480;p109"/>
          <p:cNvGrpSpPr/>
          <p:nvPr/>
        </p:nvGrpSpPr>
        <p:grpSpPr>
          <a:xfrm>
            <a:off x="-380180" y="-262564"/>
            <a:ext cx="19048500" cy="3086120"/>
            <a:chOff x="-1" y="-1"/>
            <a:chExt cx="19048500" cy="3086120"/>
          </a:xfrm>
        </p:grpSpPr>
        <p:sp>
          <p:nvSpPr>
            <p:cNvPr id="481" name="Google Shape;481;p10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82" name="Google Shape;482;p109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3" name="Google Shape;483;p109"/>
          <p:cNvSpPr txBox="1"/>
          <p:nvPr/>
        </p:nvSpPr>
        <p:spPr>
          <a:xfrm>
            <a:off x="997525" y="374475"/>
            <a:ext cx="187437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Mental Health/Mood Disorders-Primary Nutrition Mechanisms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0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09"/>
          <p:cNvSpPr txBox="1"/>
          <p:nvPr/>
        </p:nvSpPr>
        <p:spPr>
          <a:xfrm>
            <a:off x="653699" y="3063025"/>
            <a:ext cx="8251500" cy="6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Across mental health conditions, nutrition is affected by several shared mechanisms: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Neurotransmitter dysregulation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○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Serotonin, dopamine, GABA, and norepinephrine synthesis depend on amino acids, B vitamins, iron, zinc, and magnesium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low-grade inflammation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○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Elevated cytokines (IL-6, TNF-α) alter neurotransmission and neuroplasticity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Oxidative stress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○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free radical damage affects neuronal membranes and signaling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09"/>
          <p:cNvSpPr txBox="1"/>
          <p:nvPr/>
        </p:nvSpPr>
        <p:spPr>
          <a:xfrm>
            <a:off x="9293750" y="3063025"/>
            <a:ext cx="8251500" cy="60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b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Gut–brain axis dysfunction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○"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Dysbiosis alters neurotransmitter production, immune signaling, and vagal tone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b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Blood sugar instability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○"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Glycemic swings worsen anxiety, irritability, fatigue, and concentration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b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Micronutrient deficiencies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○"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 deficiencies worsen mood, cognition, and stress resilience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b="1"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Medication–nutrient interactions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4818" lvl="1" marL="899968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○"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SSRIs, antipsychotics, mood stabilizers, stimulants affect appetite, weight, and nutrient status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1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492" name="Google Shape;492;p11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93" name="Google Shape;493;p11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4" name="Google Shape;494;p110"/>
          <p:cNvSpPr txBox="1"/>
          <p:nvPr/>
        </p:nvSpPr>
        <p:spPr>
          <a:xfrm>
            <a:off x="1246596" y="535144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Mental Health/Mood Disorders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Core Nutrition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1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10"/>
          <p:cNvSpPr txBox="1"/>
          <p:nvPr/>
        </p:nvSpPr>
        <p:spPr>
          <a:xfrm>
            <a:off x="1246602" y="3832043"/>
            <a:ext cx="152487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07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neurotransmitter synthesis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neuroinflammation and oxidative stress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Stabilize blood glucose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Correct nutrient deficiencies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gut microbiome diversity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Preserve lean mass and metabolic health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energy, sleep, and stress tolerance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Enhance response to mental health treatment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Google Shape;501;p11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502" name="Google Shape;502;p11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03" name="Google Shape;503;p11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4" name="Google Shape;504;p111"/>
          <p:cNvSpPr txBox="1"/>
          <p:nvPr/>
        </p:nvSpPr>
        <p:spPr>
          <a:xfrm>
            <a:off x="1227271" y="506821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Major Depressive Disorder (MDD)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1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11"/>
          <p:cNvSpPr txBox="1"/>
          <p:nvPr/>
        </p:nvSpPr>
        <p:spPr>
          <a:xfrm>
            <a:off x="1086330" y="3217615"/>
            <a:ext cx="8010600" cy="67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Neuroinflammation + oxidative stress affecting neuroplasticity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omega-3 intake (membrane fluidity signaling)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deficits impairing monoamine synthesis (serotonin/dopamine)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sugar instability → fatigue, irritability, mood lability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appetite or emotional eating → malnutrition or diet quality decline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Mediterranean/whole-food anti-inflammatory pattern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at each meal; stable meal timing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fatty fish; fiber + polyphenols; reduce ultra-processed foods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alcohol; caffeine moderation if anxiety/insomnia co-present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Treat low intake first (energy/protein adequacy)</a:t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11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11"/>
          <p:cNvSpPr txBox="1"/>
          <p:nvPr/>
        </p:nvSpPr>
        <p:spPr>
          <a:xfrm>
            <a:off x="9778045" y="7921694"/>
            <a:ext cx="72903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7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25(OH) vitamin D, CBC, Ferritin/iron/Tsat (fatigue)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B12, folate, CRP (inflammatory burden)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HbA1c/fasting glucose if metabolic risk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09" name="Google Shape;509;p111"/>
          <p:cNvGraphicFramePr/>
          <p:nvPr/>
        </p:nvGraphicFramePr>
        <p:xfrm>
          <a:off x="9529476" y="394044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211625"/>
                <a:gridCol w="3636375"/>
                <a:gridCol w="2650150"/>
              </a:tblGrid>
              <a:tr h="622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>
                          <a:highlight>
                            <a:srgbClr val="FFFF00"/>
                          </a:highlight>
                        </a:rPr>
                        <a:t>Omega-3 (EPA-dominant)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1–2 g EPA/day</a:t>
                      </a:r>
                      <a:r>
                        <a:rPr lang="en-US" sz="1900" u="none" cap="none" strike="noStrike"/>
                        <a:t> (often 1–4 g total EPA+DHA)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Mood,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3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2000–5000 IU/day (adjust to labs)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Mood/immune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>
                          <a:highlight>
                            <a:srgbClr val="FFFF00"/>
                          </a:highlight>
                        </a:rPr>
                        <a:t>Methylfolate*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1–15 mg/day (often 7.5–15 mg adjunct)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Augment antidepressant response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2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>
                          <a:highlight>
                            <a:srgbClr val="FFFF00"/>
                          </a:highlight>
                        </a:rPr>
                        <a:t>Magnesium (glycinate)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Sleep, anxiety overlap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6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Neurotransmission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6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>
                          <a:highlight>
                            <a:srgbClr val="FFFF00"/>
                          </a:highlight>
                        </a:rPr>
                        <a:t>Saffron extract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28–30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Adjunct mood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514;p11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515" name="Google Shape;515;p11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16" name="Google Shape;516;p11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7" name="Google Shape;517;p112"/>
          <p:cNvSpPr txBox="1"/>
          <p:nvPr/>
        </p:nvSpPr>
        <p:spPr>
          <a:xfrm>
            <a:off x="1172346" y="484146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Generalized Anxiety Disorder / Panic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1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12"/>
          <p:cNvSpPr txBox="1"/>
          <p:nvPr/>
        </p:nvSpPr>
        <p:spPr>
          <a:xfrm>
            <a:off x="1086330" y="3217615"/>
            <a:ext cx="8010600" cy="108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HPA-axis dysregulation (stress hormones)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Hypoglycemia-like swings mimicking anxiety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Stimulant/caffeine sensitivity; alcohol rebound anxiety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magnesium/zinc status (common)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Gut dysbiosis affecting GABA/serotonin signaling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meals/snacks; pair carbs with protein/fat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caffeine (especially energy drinks); limit alcohol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magnesium-rich foods; hydration; reduce highly refined carbs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Gut support: soluble fiber, fermented foods if tolerated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12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12"/>
          <p:cNvSpPr txBox="1"/>
          <p:nvPr/>
        </p:nvSpPr>
        <p:spPr>
          <a:xfrm>
            <a:off x="9778045" y="7921694"/>
            <a:ext cx="7290300" cy="3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D, magnesium (serum ± RBC if available)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Ferritin/iron (restlessness, fatigue)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HbA1c/fasting glucose if symptoms tied to meals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TSH if anxiety + weight loss/palpitations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75988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9876" lvl="0" marL="34022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22" name="Google Shape;522;p112"/>
          <p:cNvGraphicFramePr/>
          <p:nvPr/>
        </p:nvGraphicFramePr>
        <p:xfrm>
          <a:off x="9540087" y="393655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729175"/>
                <a:gridCol w="2377650"/>
                <a:gridCol w="2325800"/>
              </a:tblGrid>
              <a:tr h="394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9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Magnesium (glycinate or threonate)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Anxiolytic, sleep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9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L-theanine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100–200 mg 1–2×/day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Calm/focus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1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Omega-3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Stress/inflammation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9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Inositol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2–12 g/day (divided)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Panic/anxiety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9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Probiotics (targeted)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10–20B CFU/day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Gut–brain modulation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11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528" name="Google Shape;528;p11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29" name="Google Shape;529;p11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0" name="Google Shape;530;p113"/>
          <p:cNvSpPr txBox="1"/>
          <p:nvPr/>
        </p:nvSpPr>
        <p:spPr>
          <a:xfrm>
            <a:off x="1249946" y="866046"/>
            <a:ext cx="16800357" cy="229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Bipolar Disorder (I/II)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Times"/>
              <a:buNone/>
            </a:pPr>
            <a:r>
              <a:t/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1" name="Google Shape;531;p11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13"/>
          <p:cNvSpPr txBox="1"/>
          <p:nvPr/>
        </p:nvSpPr>
        <p:spPr>
          <a:xfrm>
            <a:off x="1086330" y="3217615"/>
            <a:ext cx="8010600" cy="112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Circadian rhythm disruption; irregular eating/sleep destabilizes mood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Inflammation/oxidative stress (variable by phase)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metabolic effects (weight gain, dyslipidemia, insulin resistance)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Possible micronutrient deficits due to poor intake during episodes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Routine:</a:t>
            </a: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consistent meals + sleep timing (high priority)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Mediterranean pattern; adequate protein; stable glycemic load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and cardiometabolic risk reduction (especially with atypical antipsychotics)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extreme diets/fasting; alcohol reduction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13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113"/>
          <p:cNvSpPr txBox="1"/>
          <p:nvPr/>
        </p:nvSpPr>
        <p:spPr>
          <a:xfrm>
            <a:off x="9778045" y="7921694"/>
            <a:ext cx="7290300" cy="3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HbA1c/fasting glucose, lipids, weight/waist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CMP (esp if on mood stabilizers; medical)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Thyroid panel if on lithium (medical)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9876" lvl="0" marL="34022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5" name="Google Shape;535;p113"/>
          <p:cNvGraphicFramePr/>
          <p:nvPr/>
        </p:nvGraphicFramePr>
        <p:xfrm>
          <a:off x="9519402" y="403376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48575"/>
                <a:gridCol w="2916150"/>
                <a:gridCol w="2811775"/>
              </a:tblGrid>
              <a:tr h="59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16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Omega-3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1–2 g/day (sometimes higher)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Mood stabilization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Sleep/stress resilience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9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General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16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N-acetylcysteine (NAC)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1000–2400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Oxidative stress (adjunct)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114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541" name="Google Shape;541;p114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42" name="Google Shape;542;p114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" name="Google Shape;543;p114"/>
          <p:cNvSpPr txBox="1"/>
          <p:nvPr/>
        </p:nvSpPr>
        <p:spPr>
          <a:xfrm>
            <a:off x="1449210" y="1189850"/>
            <a:ext cx="16800357" cy="229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ADHD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Times"/>
              <a:buNone/>
            </a:pPr>
            <a:r>
              <a:t/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4" name="Google Shape;544;p11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114"/>
          <p:cNvSpPr txBox="1"/>
          <p:nvPr/>
        </p:nvSpPr>
        <p:spPr>
          <a:xfrm>
            <a:off x="1086330" y="3217615"/>
            <a:ext cx="8010600" cy="112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Dopamine/norepinephrine pathway nutrient needs (iron, zinc, protein)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Breakfast skipping → worsened attention/irritability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refined sugar patterns → energy swings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appetite suppression → low intake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 deficits worsen executive function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Protein-forward breakfast; protein distribution across the day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Omega-3-rich foods; reduce ultra-processed snacks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Ensure iron/zinc adequacy before “nootropics.”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 nutrient-dense snacks if on stimulants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114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14"/>
          <p:cNvSpPr txBox="1"/>
          <p:nvPr/>
        </p:nvSpPr>
        <p:spPr>
          <a:xfrm>
            <a:off x="9577750" y="8108125"/>
            <a:ext cx="81528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Ferritin/iron/Tsat, Zinc (or dietary assessment; labs vary), Vitamin D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if diet high in refined carbs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Growth/weight trends (kids, stimulant use)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48" name="Google Shape;548;p114"/>
          <p:cNvGraphicFramePr/>
          <p:nvPr/>
        </p:nvGraphicFramePr>
        <p:xfrm>
          <a:off x="9577761" y="403376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491950"/>
                <a:gridCol w="2829975"/>
                <a:gridCol w="2830900"/>
              </a:tblGrid>
              <a:tr h="71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62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Omega-3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Attention/behavior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62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Neurotransmission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Iron (if low ferritin)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18–45 mg/day or per clinician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Dopamine pathway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62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Sleep, regulation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~1.0–1.2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Neurotransmitter precursors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" name="Google Shape;553;p115"/>
          <p:cNvGrpSpPr/>
          <p:nvPr/>
        </p:nvGrpSpPr>
        <p:grpSpPr>
          <a:xfrm>
            <a:off x="-313655" y="-421264"/>
            <a:ext cx="19048500" cy="3086120"/>
            <a:chOff x="-1" y="-1"/>
            <a:chExt cx="19048500" cy="3086120"/>
          </a:xfrm>
        </p:grpSpPr>
        <p:sp>
          <p:nvSpPr>
            <p:cNvPr id="554" name="Google Shape;554;p11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55" name="Google Shape;555;p115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6" name="Google Shape;556;p115"/>
          <p:cNvSpPr txBox="1"/>
          <p:nvPr/>
        </p:nvSpPr>
        <p:spPr>
          <a:xfrm>
            <a:off x="1487710" y="683489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i="0" lang="en-US" sz="6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Schizophrenia / Psychotic Disorders</a:t>
            </a:r>
            <a:endParaRPr i="0" sz="6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15"/>
          <p:cNvSpPr/>
          <p:nvPr/>
        </p:nvSpPr>
        <p:spPr>
          <a:xfrm>
            <a:off x="-2535854" y="-421250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15"/>
          <p:cNvSpPr txBox="1"/>
          <p:nvPr/>
        </p:nvSpPr>
        <p:spPr>
          <a:xfrm>
            <a:off x="1058305" y="2872440"/>
            <a:ext cx="8010600" cy="116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Elevated inflammation/oxidative stress (often)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cardiometabolic risk (antipsychotics → weight gain, dyslipidemia, insulin resistance)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diet quality and low omega-3 intake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Negative symptoms → poor self-care, limited food access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Metabolic protection plan early (meal structure, fiber, protein)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Mediterranean-style pattern; minimize sugary drinks/ultra-processed foods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Weight, blood pressure, lipid, and glucose monitoring support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Practical food skills + access planning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15"/>
          <p:cNvSpPr txBox="1"/>
          <p:nvPr/>
        </p:nvSpPr>
        <p:spPr>
          <a:xfrm>
            <a:off x="10308820" y="2991694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15"/>
          <p:cNvSpPr txBox="1"/>
          <p:nvPr/>
        </p:nvSpPr>
        <p:spPr>
          <a:xfrm>
            <a:off x="9949284" y="7547048"/>
            <a:ext cx="7290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levant Labs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HbA1c/fasting glucose, lipids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CMP, weight/waist, BP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CRP (optional)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61" name="Google Shape;561;p115"/>
          <p:cNvGraphicFramePr/>
          <p:nvPr/>
        </p:nvGraphicFramePr>
        <p:xfrm>
          <a:off x="10006835" y="376569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41275"/>
                <a:gridCol w="2624075"/>
                <a:gridCol w="3470850"/>
              </a:tblGrid>
              <a:tr h="82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Nutrient/</a:t>
                      </a:r>
                      <a:endParaRPr b="1" sz="2400" u="none" cap="none" strike="noStrike">
                        <a:highlight>
                          <a:srgbClr val="FFFF00"/>
                        </a:highlight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 (some protocols higher)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Membrane/inflammation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33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Deficiency common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NAC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1200–2400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Oxidative stress/negative symptoms (adjunct)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33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Sleep/stress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116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567" name="Google Shape;567;p11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68" name="Google Shape;568;p116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9" name="Google Shape;569;p116"/>
          <p:cNvSpPr txBox="1"/>
          <p:nvPr/>
        </p:nvSpPr>
        <p:spPr>
          <a:xfrm>
            <a:off x="1399394" y="1202205"/>
            <a:ext cx="16800357" cy="18902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PTSD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1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16"/>
          <p:cNvSpPr txBox="1"/>
          <p:nvPr/>
        </p:nvSpPr>
        <p:spPr>
          <a:xfrm>
            <a:off x="1086330" y="3217615"/>
            <a:ext cx="8010600" cy="10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HPA-axis dysregulation; sleep disturbance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Inflammation and oxidative stress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Higher substance use risk (alcohol)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Appetite dysregulation (restriction or overeating)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 timing; blood sugar stabilization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 diet; omega-3 rich intake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Sleep-supportive nutrition (caffeine timing, evening routine)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alcohol; ensure hydration/electrolytes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16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16"/>
          <p:cNvSpPr txBox="1"/>
          <p:nvPr/>
        </p:nvSpPr>
        <p:spPr>
          <a:xfrm>
            <a:off x="9977309" y="7892223"/>
            <a:ext cx="7290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Ferritin/iron (fatigue)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if stress eating/metabolic risk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CRP (optional)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74" name="Google Shape;574;p116"/>
          <p:cNvGraphicFramePr/>
          <p:nvPr/>
        </p:nvGraphicFramePr>
        <p:xfrm>
          <a:off x="9890916" y="393941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505325"/>
                <a:gridCol w="2507075"/>
                <a:gridCol w="2998125"/>
              </a:tblGrid>
              <a:tr h="826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>
                          <a:highlight>
                            <a:srgbClr val="FFFF00"/>
                          </a:highlight>
                        </a:rPr>
                        <a:t>Nutrient/</a:t>
                      </a:r>
                      <a:endParaRPr b="1" sz="2300" u="none" cap="none" strike="noStrike">
                        <a:highlight>
                          <a:srgbClr val="FFFF00"/>
                        </a:highlight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>
                          <a:highlight>
                            <a:srgbClr val="FFFF00"/>
                          </a:highlight>
                        </a:rPr>
                        <a:t>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b="1" lang="en-US" sz="23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3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Omega-3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Stress/inflammation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6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Magnesium glycinate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Sleep, nervous system tone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3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Resilience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6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>
                          <a:highlight>
                            <a:srgbClr val="FFFF00"/>
                          </a:highlight>
                        </a:rPr>
                        <a:t>L-theanine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100–200 mg 1–2×/day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300"/>
                        <a:buFont typeface="Times"/>
                        <a:buNone/>
                      </a:pPr>
                      <a:r>
                        <a:rPr lang="en-US" sz="2300" u="none" cap="none" strike="noStrike"/>
                        <a:t>Hyperarousal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Google Shape;579;p11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580" name="Google Shape;580;p11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81" name="Google Shape;581;p11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2" name="Google Shape;582;p117"/>
          <p:cNvSpPr txBox="1"/>
          <p:nvPr/>
        </p:nvSpPr>
        <p:spPr>
          <a:xfrm>
            <a:off x="1072150" y="433850"/>
            <a:ext cx="17384100" cy="19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Eating Disorders (AN, BN, BED, ARFID): Nutrition-Forward Clinical Care</a:t>
            </a:r>
            <a:endParaRPr b="0" i="0" sz="6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1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17"/>
          <p:cNvSpPr txBox="1"/>
          <p:nvPr/>
        </p:nvSpPr>
        <p:spPr>
          <a:xfrm>
            <a:off x="653705" y="3336865"/>
            <a:ext cx="8010600" cy="65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Categories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AN: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Anorexia Nervosa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BN: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Bulimia Nervosa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BED: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Binge Eating Disorder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ARFID: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Avoidant/Restrictive Food Intake Disorder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Energy/protein insufficiency or dysregulated intake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Electrolyte abnormalities (purging/restriction)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GI dysmotility from restriction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loss (amenorrhea/low energy availability)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risk of micronutrient deficiencies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0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Refeeding under clinical supervision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(risk of refeeding syndrome)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Structured meal plan; gradual caloric advancement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Normalize carbs/fats; fear-food exposure with therapy team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protection; GI symptom management during refeeding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17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17"/>
          <p:cNvSpPr txBox="1"/>
          <p:nvPr/>
        </p:nvSpPr>
        <p:spPr>
          <a:xfrm>
            <a:off x="9977309" y="7892223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CMP (electrolytes, glucose), Mg, phosphate, CBC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D, EKG if severe (medical)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DXA if prolonged illness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87" name="Google Shape;587;p117"/>
          <p:cNvGraphicFramePr/>
          <p:nvPr/>
        </p:nvGraphicFramePr>
        <p:xfrm>
          <a:off x="9438766" y="389308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599725"/>
                <a:gridCol w="3044750"/>
                <a:gridCol w="2880950"/>
              </a:tblGrid>
              <a:tr h="74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>
                          <a:highlight>
                            <a:srgbClr val="FFFF00"/>
                          </a:highlight>
                        </a:rPr>
                        <a:t>Nutrient/</a:t>
                      </a:r>
                      <a:endParaRPr b="1" sz="2200" u="none" cap="none" strike="noStrike">
                        <a:highlight>
                          <a:srgbClr val="FFFF00"/>
                        </a:highlight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>
                          <a:highlight>
                            <a:srgbClr val="FFFF00"/>
                          </a:highlight>
                        </a:rPr>
                        <a:t>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Thiamine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100–300 mg/day (early refeeding)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Prevent refeeding complications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Multivitamin/mineral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Daily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Broad repletion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Phosphate / Mg / K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Per labs (medical)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Refeeding electrolyte shifts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05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Bone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05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Bone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oogle Shape;592;p11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593" name="Google Shape;593;p11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594" name="Google Shape;594;p11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5" name="Google Shape;595;p118"/>
          <p:cNvSpPr txBox="1"/>
          <p:nvPr/>
        </p:nvSpPr>
        <p:spPr>
          <a:xfrm>
            <a:off x="1072146" y="597921"/>
            <a:ext cx="16800357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Sleep Disorders / Insomnia (often comorbid with mood/anxiety)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11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18"/>
          <p:cNvSpPr txBox="1"/>
          <p:nvPr/>
        </p:nvSpPr>
        <p:spPr>
          <a:xfrm>
            <a:off x="362700" y="3359025"/>
            <a:ext cx="8485200" cy="6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Circadian disruption, cortisol dysregulation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Caffeine/alcohol timing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magnesium status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Under-eating or late-night high sugar intake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 timing; avoid long fasting if it triggers waking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Caffeine cut-off (early afternoon)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Evening meal: balanced carbs + protein (supports tryptophan transport)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alcohol (fragments sleep)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sz="22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Vitamin D, iron/ferritin if restless legs suspected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HbA1c if nocturnal waking is tied to glucose instability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118"/>
          <p:cNvSpPr txBox="1"/>
          <p:nvPr/>
        </p:nvSpPr>
        <p:spPr>
          <a:xfrm>
            <a:off x="10070170" y="3256069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99" name="Google Shape;599;p118"/>
          <p:cNvGraphicFramePr/>
          <p:nvPr/>
        </p:nvGraphicFramePr>
        <p:xfrm>
          <a:off x="9145588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066875"/>
                <a:gridCol w="2819300"/>
                <a:gridCol w="2599175"/>
              </a:tblGrid>
              <a:tr h="67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Nutrient/Supplement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7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Magnesium glycinate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200–400 mg at night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Sleep onset/quality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Glycine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3 g at bedtime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Sleep quality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L-theanine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100–200 mg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Calm mind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Melatonin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0.3–3 mg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Circadian support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Ashwagandha (standardized)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300–600 mg/day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↓ cortisol; sleep quality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Phosphatidylserine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100–200 mg evening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↓ evening cortisol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5-HTP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50–100 mg at bedtime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↑ serotonin/melatonin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Valerian root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400–600 mg at bedtime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↑ slow-wave sleep (mixed evidence)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438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Black cohosh or isoflavones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Per standardized product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↓ night sweats → better sleep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600" name="Google Shape;600;p118"/>
          <p:cNvSpPr txBox="1"/>
          <p:nvPr/>
        </p:nvSpPr>
        <p:spPr>
          <a:xfrm>
            <a:off x="9202625" y="9515500"/>
            <a:ext cx="801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Note: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Start slow, avoid stacking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" name="Google Shape;605;p12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606" name="Google Shape;606;p12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07" name="Google Shape;607;p12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8" name="Google Shape;608;p120"/>
          <p:cNvSpPr txBox="1"/>
          <p:nvPr/>
        </p:nvSpPr>
        <p:spPr>
          <a:xfrm>
            <a:off x="1072146" y="597921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endParaRPr b="1" sz="6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Mental Health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12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0" name="Google Shape;610;p120"/>
          <p:cNvGraphicFramePr/>
          <p:nvPr/>
        </p:nvGraphicFramePr>
        <p:xfrm>
          <a:off x="366247" y="318833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155525"/>
                <a:gridCol w="4933150"/>
                <a:gridCol w="5197175"/>
                <a:gridCol w="2852500"/>
                <a:gridCol w="2510050"/>
              </a:tblGrid>
              <a:tr h="56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Mental Health 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Core MNT Interventions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Key Nutrients at Risk /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Major Depressive Disorder (MDD)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Neuroinflammation, oxidative stress, low omega-3s, micronutrient deficiencies, blood sugar instability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Anti-inflammatory/Mediterranean pattern; protein at meals; glycemic stability; reduce ultra-processed foods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 (EPA), vitamin D, folate, B12, magnesium, zinc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Vitamin D, ferritin/iron, B12/folate, CRP, HbA1c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Anxiety Disorders (GAD, Panic)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HPA-axis dysregulation, hypoglycemia-like swings, caffeine sensitivity, low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Regular meals/snacks; caffeine/alcohol reduction; gut support; stress-supportive nutrition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Magnesium, omega-3s, zinc, B vitamins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Vitamin D, Mg, ferritin, glucose/HbA1c, TSH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Bipolar Disorder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Circadian disruption, inflammation, medication-induced metabolic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Consistent meal &amp; sleep timing; avoid extreme diets; cardiometabolic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vitamin D,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HbA1c, lipids, vitamin D, CMP, thyroid (if lithium)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ADHD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Dopamine pathway nutrient needs, meal skipping, stimulant appetite suppression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Protein-forward breakfast; protein distribution; omega-3 intake; nutrient-dense snacks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Iron, zinc, omega-3s, magnesium, protein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Ferritin/iron, zinc, vitamin D, growth/weight trends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Schizophrenia / Psychotic Disorders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High inflammation &amp; oxidative stress; antipsychotic metabolic effects; poor diet quality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Mediterranean-style pattern; metabolic risk reduction; fiber/protein emphasis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vitamin D, antioxidants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HbA1c, lipids, CMP, weight/waist,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PTSD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HPA-axis dysregulation, sleep disturbance, inflammation, alcohol use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Regular meals; blood sugar stabilization; anti-inflammatory diet; alcohol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magnesium,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Vitamin D, ferritin, HbA1c, CRP (optional)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5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Eating Disorders (AN, BN, BED, ARFID)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Energy/protein deficiency or dysregulation; electrolyte imbalance; bone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Structured refeeding; gradual caloric advancement; micronutrient repletion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Thiamine, electrolytes (P, Mg, K), calcium,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CMP, Mg, phosphate, CBC, vitamin D, DXA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6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Sleep Disorders / Insomnia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Circadian disruption, cortisol dysregulation, caffeine/alcohol timing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Regular meal timing; evening balanced meals; caffeine cut-off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Magnesium, glycine, melatonin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Ferritin (RLS), vitamin D, HbA1c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611" name="Google Shape;611;p120"/>
          <p:cNvSpPr/>
          <p:nvPr/>
        </p:nvSpPr>
        <p:spPr>
          <a:xfrm>
            <a:off x="16083625" y="689188"/>
            <a:ext cx="1710600" cy="1877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" name="Google Shape;616;p12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617" name="Google Shape;617;p12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18" name="Google Shape;618;p12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9" name="Google Shape;619;p121"/>
          <p:cNvSpPr txBox="1"/>
          <p:nvPr/>
        </p:nvSpPr>
        <p:spPr>
          <a:xfrm>
            <a:off x="1072200" y="581338"/>
            <a:ext cx="14775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Insulin Resistance </a:t>
            </a:r>
            <a:r>
              <a:rPr lang="en-US" sz="6800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&amp; </a:t>
            </a:r>
            <a:endParaRPr sz="6800">
              <a:solidFill>
                <a:srgbClr val="0433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Type 2 Diabetes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12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21"/>
          <p:cNvSpPr txBox="1"/>
          <p:nvPr/>
        </p:nvSpPr>
        <p:spPr>
          <a:xfrm>
            <a:off x="1819486" y="3921435"/>
            <a:ext cx="140280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934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a metabolic state in which insulin signaling is impaired, leading to elevated insulin and glucose levels. Over time, β-cell stress and failure can progress to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type 2 diabetes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characterized by chronic hyperglycemia and increased cardiometabolic risk.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29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4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Nutrition therapy is foundational for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improving insulin sensitivity, stabilizing glycemia, reducing cardiometabolic risk, and preserving lean mass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Google Shape;626;p12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627" name="Google Shape;627;p12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28" name="Google Shape;628;p12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9" name="Google Shape;629;p122"/>
          <p:cNvSpPr txBox="1"/>
          <p:nvPr/>
        </p:nvSpPr>
        <p:spPr>
          <a:xfrm>
            <a:off x="1072146" y="606683"/>
            <a:ext cx="16800357" cy="18727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35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200"/>
              <a:buFont typeface="Poppins"/>
              <a:buNone/>
            </a:pPr>
            <a:r>
              <a:rPr b="0" i="0" lang="en-US" sz="6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Insulin Resistance and Type 2 Diabetes-Primary Nutrition Mechanisms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12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31" name="Google Shape;631;p122"/>
          <p:cNvGraphicFramePr/>
          <p:nvPr/>
        </p:nvGraphicFramePr>
        <p:xfrm>
          <a:off x="1385737" y="360307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7522875"/>
                <a:gridCol w="8231750"/>
              </a:tblGrid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Mechanism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Nutrition-Relevant Impact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Impaired insulin signaling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Reduced glucose uptake in muscle and adipose tissue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5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Hepatic insulin resistance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Excess hepatic gluconeogenesis → fasting hyperglycemia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31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Post-prandial hyperglycemia &amp; hyperinsulinemia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High glycemic load meals overwhelm insulin response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Ectopic fat accumulation (liver, muscle)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Lipotoxicity worsens insulin sensitivity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Chronic low-grade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Cytokines interfere with insulin receptor signaling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Oxidative stress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β-cell dysfunction and insulin secretion impairment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Reduced GLUT-4 translocation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Physical inactivity decreases glucose disposal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Altered gut microbiome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Impaired SCFA production affects insulin sensitivity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Micronutrient insufficiency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Mg, vitamin D, chromium affect glucose metabolism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72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Medication-induced metabolic effects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Steroids, antipsychotics increase insulin resistance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p12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637" name="Google Shape;637;p12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38" name="Google Shape;638;p12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9" name="Google Shape;639;p123"/>
          <p:cNvSpPr txBox="1"/>
          <p:nvPr/>
        </p:nvSpPr>
        <p:spPr>
          <a:xfrm>
            <a:off x="1072146" y="804106"/>
            <a:ext cx="17121339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Insulin Resistance and Type 2 Diabetes-Core Nutrition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12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23"/>
          <p:cNvSpPr txBox="1"/>
          <p:nvPr/>
        </p:nvSpPr>
        <p:spPr>
          <a:xfrm>
            <a:off x="1022430" y="3298735"/>
            <a:ext cx="4632900" cy="60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Improve Insulin Sensitivity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circulating insulin and glucose demand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Enhance peripheral glucose uptake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Stabilize Glycemic Response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Minimize fasting and 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postprandial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hyperglycemia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glycemic variability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Reduce Visceral &amp; Ectopic Fat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Promote fat loss while preserving lean mass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hepatic and muscular insulin sensitivity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123"/>
          <p:cNvSpPr txBox="1"/>
          <p:nvPr/>
        </p:nvSpPr>
        <p:spPr>
          <a:xfrm>
            <a:off x="5881948" y="3311435"/>
            <a:ext cx="4632900" cy="62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Preserve β-Cell Function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glucose toxicity and oxidative stress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Delay disease progression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Reduce Inflammatory Burden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 cytokine-mediated insulin interference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metabolic signaling pathways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 Optimize Macronutrient Distribution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Balance carbohydrates with protein and fat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Match intake to metabolic capacity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123"/>
          <p:cNvSpPr txBox="1"/>
          <p:nvPr/>
        </p:nvSpPr>
        <p:spPr>
          <a:xfrm>
            <a:off x="10915822" y="3236711"/>
            <a:ext cx="6920400" cy="6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Support Cardiometabolic Health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lipids, blood pressure, and endothelial function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cardiovascular risk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8. Prevent Micronutrient Deficiencies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Maintain adequate magnesium, vitamin D, B-vitamins, and zinc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Monitor medication-related depletions (e.g., B12 with metformin)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Promote Sustainable Weight Management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Achieve 5–10% weight loss when appropriate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long-term adherence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10. Support Lifestyle Integration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•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Align nutrition with physical activity, sleep, and stress management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124"/>
          <p:cNvGrpSpPr/>
          <p:nvPr/>
        </p:nvGrpSpPr>
        <p:grpSpPr>
          <a:xfrm>
            <a:off x="-380180" y="-313214"/>
            <a:ext cx="19048500" cy="3086120"/>
            <a:chOff x="-1" y="-1"/>
            <a:chExt cx="19048500" cy="3086120"/>
          </a:xfrm>
        </p:grpSpPr>
        <p:sp>
          <p:nvSpPr>
            <p:cNvPr id="649" name="Google Shape;649;p124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50" name="Google Shape;650;p124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1" name="Google Shape;651;p124"/>
          <p:cNvSpPr txBox="1"/>
          <p:nvPr/>
        </p:nvSpPr>
        <p:spPr>
          <a:xfrm>
            <a:off x="1072146" y="284721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Insulin Resistance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(IR / Prediabetes)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24"/>
          <p:cNvSpPr/>
          <p:nvPr/>
        </p:nvSpPr>
        <p:spPr>
          <a:xfrm>
            <a:off x="-2602379" y="-313200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124"/>
          <p:cNvSpPr txBox="1"/>
          <p:nvPr/>
        </p:nvSpPr>
        <p:spPr>
          <a:xfrm>
            <a:off x="964264" y="2942992"/>
            <a:ext cx="8010600" cy="70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Impaired insulin receptor signaling in muscle and adipose tissue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hepatic glucose output (early hepatic IR)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glycemic load diets → hyperinsulinemia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Visceral adiposity → inflammatory cytokine release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Physical inactivity → reduced GLUT-4 translocation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 deprivation and chronic stress (↑ cortisol)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Early micronutrient insufficiency (Mg, vitamin D, chromium)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700"/>
              <a:buFont typeface="Times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9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Carbohydrate quality &gt; quantity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low–moderate glycemic load</a:t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Even carbohydrate distribution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across meals</a:t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at every meal (≈1.0–1.2 g/kg/day)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Emphasize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Mediterranean-style or lower-carb whole-food pattern</a:t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soluble fiber (legumes, oats, psyllium)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ultra-processed foods and added sugars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reduction target: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5–7%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if overweight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Combine nutrition with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resistance + aerobic exercise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24"/>
          <p:cNvSpPr txBox="1"/>
          <p:nvPr/>
        </p:nvSpPr>
        <p:spPr>
          <a:xfrm>
            <a:off x="10296945" y="2924756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124"/>
          <p:cNvSpPr txBox="1"/>
          <p:nvPr/>
        </p:nvSpPr>
        <p:spPr>
          <a:xfrm>
            <a:off x="9777075" y="8334780"/>
            <a:ext cx="7290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Fasting glucose, Fasting insulin (IR assessment)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HOMA-IR (calculated), HbA1c, Lipid panel (TG/HDL pattern),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25-OH vitamin D, Magnesium (serum ± RBC), hs-CRP (optional)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56" name="Google Shape;656;p124"/>
          <p:cNvGraphicFramePr/>
          <p:nvPr/>
        </p:nvGraphicFramePr>
        <p:xfrm>
          <a:off x="9777072" y="350096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816300"/>
                <a:gridCol w="2622450"/>
                <a:gridCol w="2571775"/>
              </a:tblGrid>
              <a:tr h="361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b="1" lang="en-US" sz="21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b="1" lang="en-US" sz="21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b="1" lang="en-US" sz="21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7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Magnesium (glycinate/citrate)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Insulin signaling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7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2000–5000 IU/day (to labs)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Insulin sensitivity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61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Inflammation, TG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61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Chromium picolinate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200–600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Glucose tolerance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73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Berberine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500 mg 2–3×/day with meals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AMPK activation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259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Soluble fiber (psyllium/PHGG)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5–10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Blunts post-prandial glucose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Alpha-lipoic acid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300–600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Insulin sensitivity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>
                          <a:highlight>
                            <a:srgbClr val="FFFF00"/>
                          </a:highlight>
                        </a:rPr>
                        <a:t>Green tea extract (EGCG)</a:t>
                      </a:r>
                      <a:endParaRPr sz="21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/>
                        <a:t>300–500 mg/day</a:t>
                      </a:r>
                      <a:endParaRPr sz="21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/>
                        <a:t>Weight/IR support</a:t>
                      </a:r>
                      <a:endParaRPr sz="2100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Google Shape;661;p125"/>
          <p:cNvGrpSpPr/>
          <p:nvPr/>
        </p:nvGrpSpPr>
        <p:grpSpPr>
          <a:xfrm>
            <a:off x="-380180" y="-822964"/>
            <a:ext cx="19048500" cy="3086120"/>
            <a:chOff x="-1" y="-1"/>
            <a:chExt cx="19048500" cy="3086120"/>
          </a:xfrm>
        </p:grpSpPr>
        <p:sp>
          <p:nvSpPr>
            <p:cNvPr id="662" name="Google Shape;662;p12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63" name="Google Shape;663;p125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4" name="Google Shape;664;p125"/>
          <p:cNvSpPr txBox="1"/>
          <p:nvPr/>
        </p:nvSpPr>
        <p:spPr>
          <a:xfrm>
            <a:off x="1072146" y="597921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Type 2 Diabetes Mellitus (T2D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5" name="Google Shape;665;p12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125"/>
          <p:cNvSpPr txBox="1"/>
          <p:nvPr/>
        </p:nvSpPr>
        <p:spPr>
          <a:xfrm>
            <a:off x="653701" y="2435167"/>
            <a:ext cx="7917300" cy="7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Progressive insulin resistance + β-cell dysfunction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fasting and </a:t>
            </a:r>
            <a:r>
              <a:rPr lang="en-US" sz="2200">
                <a:latin typeface="Calibri"/>
                <a:ea typeface="Calibri"/>
                <a:cs typeface="Calibri"/>
                <a:sym typeface="Calibri"/>
              </a:rPr>
              <a:t>postprandial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hyperglycemia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Glucotoxicity and lipotoxicity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Incretin dysfunction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Sarcopenic obesity (low muscle mass)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Medication-related nutrient depletion (e.g., metformin → B12)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cardiometabolic risk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500"/>
              <a:buFont typeface="Times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1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Individualized carbohydrate targets (often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30–45 g/meal initially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Low-glycemic-load foods with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+ fat pairing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(≈1.0–1.2 g/kg/day; higher in older adults)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Fiber goal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≥25–38 g/day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Emphasize Mediterranean, lower-carb, or DASH-Med patterns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goal: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5–10%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(if appropriate)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Coordinate meals with medications to reduce hypoglycemia risk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reduction if hypertension is present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Consistent meal timing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125"/>
          <p:cNvSpPr txBox="1"/>
          <p:nvPr/>
        </p:nvSpPr>
        <p:spPr>
          <a:xfrm>
            <a:off x="10337358" y="2767144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125"/>
          <p:cNvSpPr txBox="1"/>
          <p:nvPr/>
        </p:nvSpPr>
        <p:spPr>
          <a:xfrm>
            <a:off x="9337050" y="7601787"/>
            <a:ext cx="729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(primary outcome), Fasting glucose ± CGM metrics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 panel (TG, HDL, LDL ± ApoB), Urine albumin-to-creatinine ratio, eGFR / CMP, Vitamin B12 (metformin users), Magnesium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D, Blood pressure, weight, waist circumference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69" name="Google Shape;669;p125"/>
          <p:cNvGraphicFramePr/>
          <p:nvPr/>
        </p:nvGraphicFramePr>
        <p:xfrm>
          <a:off x="9337050" y="3375546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830650"/>
                <a:gridCol w="2292875"/>
                <a:gridCol w="3447000"/>
              </a:tblGrid>
              <a:tr h="5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Insulin action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Glycemic &amp; immune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CV risk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Alpha-lipoic acid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600–1200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Neuropathy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Berberine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500 mg 2–3×/day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HbA1c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Chromium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200–1000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Glycemic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Soluble 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5–15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Post-prandial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5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Vitamin B12*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500–1000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Metformin depletion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oogle Shape;674;p126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675" name="Google Shape;675;p12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76" name="Google Shape;676;p126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7" name="Google Shape;677;p126"/>
          <p:cNvSpPr txBox="1"/>
          <p:nvPr/>
        </p:nvSpPr>
        <p:spPr>
          <a:xfrm>
            <a:off x="1072146" y="597921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Hypoglycemia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(Reactive &amp; Fasting)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2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26"/>
          <p:cNvSpPr txBox="1"/>
          <p:nvPr/>
        </p:nvSpPr>
        <p:spPr>
          <a:xfrm>
            <a:off x="1036514" y="3068167"/>
            <a:ext cx="7917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"/>
              <a:buNone/>
            </a:pPr>
            <a:r>
              <a:t/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126"/>
          <p:cNvSpPr txBox="1"/>
          <p:nvPr/>
        </p:nvSpPr>
        <p:spPr>
          <a:xfrm>
            <a:off x="755726" y="3084308"/>
            <a:ext cx="8478900" cy="71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insulin relative to glucose availability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◦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Reactive (post-prandial) hyperinsulinemia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◦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Medication-induced (insulin, sulfonylureas)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Impaired counter-regulatory response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◦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glucagon, cortisol, or epinephrine signaling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glycemic load meals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◦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Rapid glucose rise → exaggerated insulin release → crash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Inadequate hepatic glycogen stores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◦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Prolonged fasting, low-carb intake without adaptation, alcohol use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Disordered meal timing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◦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Skipped meals, long fasting windows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Malnutrition or low protein intake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◦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Inadequate substrate for gluconeogenesis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•"/>
            </a:pPr>
            <a:r>
              <a:rPr b="1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Endocrine or metabolic contributors</a:t>
            </a:r>
            <a:endParaRPr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◦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Adrenal insufficiency, hypothyroidism, liver disease (medical evaluation)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126"/>
          <p:cNvSpPr txBox="1"/>
          <p:nvPr/>
        </p:nvSpPr>
        <p:spPr>
          <a:xfrm>
            <a:off x="9660341" y="3266798"/>
            <a:ext cx="8059800" cy="71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MNT Interventions - Foundational Strategies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Frequent, evenly spaced meals/snacks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(every 3–4 hours)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Never consume carbohydrates alone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◦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Always pair with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+ fat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Low–glycemic load dietary pattern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◦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Emphasize fiber, intact carbohydrates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large simple-sugar loads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◦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Especially liquids (juice, soda, sweetened coffee)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alcohol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especially without food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prolonged fasting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or aggressive carb restriction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Macronutrient Pattern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Protein: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~1.0–1.2 g/kg/day (higher if under-eating)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Carbohydrates: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Moderate, evenly distributed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Fat: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Adequate to slow gastric emptying and glucose absorption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" name="Google Shape;686;p12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687" name="Google Shape;687;p12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88" name="Google Shape;688;p12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9" name="Google Shape;689;p127"/>
          <p:cNvSpPr txBox="1"/>
          <p:nvPr/>
        </p:nvSpPr>
        <p:spPr>
          <a:xfrm>
            <a:off x="1072146" y="597921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Hypoglycemia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(Reactive &amp; Fasting)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2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127"/>
          <p:cNvSpPr txBox="1"/>
          <p:nvPr/>
        </p:nvSpPr>
        <p:spPr>
          <a:xfrm>
            <a:off x="1036514" y="3068167"/>
            <a:ext cx="7917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"/>
              <a:buNone/>
            </a:pPr>
            <a:r>
              <a:t/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127"/>
          <p:cNvSpPr txBox="1"/>
          <p:nvPr/>
        </p:nvSpPr>
        <p:spPr>
          <a:xfrm>
            <a:off x="2553775" y="3350857"/>
            <a:ext cx="5586452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93" name="Google Shape;693;p127"/>
          <p:cNvGraphicFramePr/>
          <p:nvPr/>
        </p:nvGraphicFramePr>
        <p:xfrm>
          <a:off x="1269115" y="414519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414975"/>
                <a:gridCol w="2303525"/>
                <a:gridCol w="3491700"/>
              </a:tblGrid>
              <a:tr h="566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7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 (glycinate)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Glucose regulation, stress response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7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Chromium picolinate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200–600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Improves glucose tolerance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66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Fiber (psyllium/PHGG)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5–10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Slows carbohydrate 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7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 (dietary or supplemental)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Stabilizes glucose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66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B-complex (esp. B6)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RDA–moderate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Hepatic glucose metabolism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66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Alpha-lipoic acid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300–600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Insulin sensitivity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694" name="Google Shape;694;p127"/>
          <p:cNvSpPr txBox="1"/>
          <p:nvPr/>
        </p:nvSpPr>
        <p:spPr>
          <a:xfrm>
            <a:off x="11294352" y="3874100"/>
            <a:ext cx="6307500" cy="46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Fasting glucose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Continuous glucose monitoring (CGM)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or finger-stick patterns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(may be normal or low)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Fasting insulin &amp; C-peptide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(context-dependent)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CMP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(liver function)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Cortisol / ACTH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if adrenal concerns (medical)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Thyroid panel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if symptoms suggest hypothyroidism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Magnesium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699;p12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700" name="Google Shape;700;p12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01" name="Google Shape;701;p12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2" name="Google Shape;702;p128"/>
          <p:cNvSpPr txBox="1"/>
          <p:nvPr/>
        </p:nvSpPr>
        <p:spPr>
          <a:xfrm>
            <a:off x="1072146" y="597921"/>
            <a:ext cx="16800357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 -  Prediabetes, Diabetes Type 2 and Hypoglycemia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2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128"/>
          <p:cNvSpPr txBox="1"/>
          <p:nvPr/>
        </p:nvSpPr>
        <p:spPr>
          <a:xfrm>
            <a:off x="1036514" y="3068167"/>
            <a:ext cx="7917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imes"/>
              <a:buNone/>
            </a:pPr>
            <a:r>
              <a:t/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05" name="Google Shape;705;p128"/>
          <p:cNvGraphicFramePr/>
          <p:nvPr/>
        </p:nvGraphicFramePr>
        <p:xfrm>
          <a:off x="381200" y="318210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885975"/>
                <a:gridCol w="4447225"/>
                <a:gridCol w="4737500"/>
                <a:gridCol w="2907875"/>
                <a:gridCol w="3730100"/>
              </a:tblGrid>
              <a:tr h="749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Core MNT Interventions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Key Nutrients / Supplement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954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Prediabetes / Insulin Resistance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Impaired insulin signaling; hyperinsulinemia; visceral adiposity; high glycemic load diet; physical inactivity;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Low–moderate glycemic load diet; carbohydrate distribution; protein at each meal; Mediterranean or lower-carb whole-food pattern; ↑ fiber; weight loss (5–7%); resistance + aerobic exercise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Magnesium, vitamin D, omega-3s, chromium, soluble fiber, berberine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Fasting glucose, fasting insulin, HOMA-IR, HbA1c, lipid panel, vitamin D, Mg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2171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Type 2 Diabetes Mellitus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Insulin resistance + β-cell dysfunction; chronic hyperglycemia; glucotoxicity/lipotoxicity; sarcopenic obesity; medication effects (e.g., metformin → B12)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Individualized carb targets; low-GL foods paired with protein/fat; consistent meal timing; adequate protein (≈1.0–1.2 g/kg); fiber ≥25–38 g/day; weight loss (5–10%); CV risk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Magnesium, vitamin D, omega-3s, soluble fiber, alpha-lipoic acid (neuropathy), berberine, </a:t>
                      </a:r>
                      <a:r>
                        <a:rPr b="1" lang="en-US" sz="2200" u="none" cap="none" strike="noStrike"/>
                        <a:t>vitamin B12</a:t>
                      </a:r>
                      <a:r>
                        <a:rPr lang="en-US" sz="2200" u="none" cap="none" strike="noStrike"/>
                        <a:t> (metformin)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HbA1c, fasting glucose/CGM, lipid panel, urine albumin-creatinine ratio, eGFR/CMP, B12, vitamin D, Mg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942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Hypoglycemia (Reactive or Fasting)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Excess insulin relative to glucose; post-prandial insulin overshoot (early IR); medication-induced insulin excess; skipped meals/fasting; low glycogen stores; impaired counter-regulation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Frequent meals/snacks (q3–4 hrs); never eat carbs alone (pair with protein/fat); low-GL pattern; avoid liquid sugars; limit alcohol; avoid prolonged fasting; coordinate food with meds/exercise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Magnesium, chromium, soluble fiber, adequate protein, B-complex; alpha-lipoic acid (context-dependent)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Fasting glucose, CGM or SMBG patterns, HbA1c (often normal/low), fasting insulin/C-peptide (case-dependent), CMP, Mg, cortisol/TSH if indicated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706" name="Google Shape;706;p128"/>
          <p:cNvSpPr/>
          <p:nvPr/>
        </p:nvSpPr>
        <p:spPr>
          <a:xfrm>
            <a:off x="16577400" y="689188"/>
            <a:ext cx="1710600" cy="18777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1" name="Google Shape;711;p129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712" name="Google Shape;712;p12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13" name="Google Shape;713;p129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129"/>
          <p:cNvSpPr txBox="1"/>
          <p:nvPr/>
        </p:nvSpPr>
        <p:spPr>
          <a:xfrm>
            <a:off x="1167096" y="597919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Cardiovascular Disease, Dyslipidemias, and Hypertension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2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129"/>
          <p:cNvSpPr txBox="1"/>
          <p:nvPr/>
        </p:nvSpPr>
        <p:spPr>
          <a:xfrm>
            <a:off x="1819486" y="3921435"/>
            <a:ext cx="140280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934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Cardiovascular disease</a:t>
            </a: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including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coronary artery disease, stroke, peripheral arterial disease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and related conditions</a:t>
            </a: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i="0" lang="en-US" sz="3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remains a leading cause of morbidity and mortality worldwide.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Dyslipidemias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(abnormal levels of LDL-C, HDL-C, triglycerides, and ApoB) and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hypertension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are major modifiable risk factors.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64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4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Medical Nutrition Therapy (MNT)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a cornerstone of both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prevention and secondary management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targeting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atherosclerosis, endothelial dysfunction, inflammation, insulin resistance, and blood pressure regulation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1" name="Google Shape;721;p130"/>
          <p:cNvGrpSpPr/>
          <p:nvPr/>
        </p:nvGrpSpPr>
        <p:grpSpPr>
          <a:xfrm>
            <a:off x="-380175" y="-28"/>
            <a:ext cx="19048500" cy="3844071"/>
            <a:chOff x="-1" y="-1"/>
            <a:chExt cx="19048500" cy="3086120"/>
          </a:xfrm>
        </p:grpSpPr>
        <p:sp>
          <p:nvSpPr>
            <p:cNvPr id="722" name="Google Shape;722;p13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23" name="Google Shape;723;p130"/>
            <p:cNvSpPr txBox="1"/>
            <p:nvPr/>
          </p:nvSpPr>
          <p:spPr>
            <a:xfrm>
              <a:off x="-1" y="2"/>
              <a:ext cx="19048500" cy="90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4" name="Google Shape;724;p130"/>
          <p:cNvSpPr txBox="1"/>
          <p:nvPr/>
        </p:nvSpPr>
        <p:spPr>
          <a:xfrm>
            <a:off x="1072146" y="221780"/>
            <a:ext cx="16800357" cy="2812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35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200"/>
              <a:buFont typeface="Poppins"/>
              <a:buNone/>
            </a:pPr>
            <a:r>
              <a:rPr b="0" i="0" lang="en-US" sz="6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Cardiovascular Disease, Dyslipidemias, and Hypertension- Primary Nutrition Mechanisms &amp; Core Nutrition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13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130"/>
          <p:cNvSpPr txBox="1"/>
          <p:nvPr/>
        </p:nvSpPr>
        <p:spPr>
          <a:xfrm>
            <a:off x="1363280" y="4103025"/>
            <a:ext cx="154176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Shared Primary Nutrition Mechanisms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Atherogenic lipoprotein burden</a:t>
            </a: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(LDL-C, ApoB, TG-rich particles)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Endothelial dysfunction</a:t>
            </a: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nitric oxide impairment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low-grade inflammation &amp; oxidative stress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sodium and low potassium intake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 &amp; visceral adiposity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lipid metabolism</a:t>
            </a: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(hepatic overproduction, impaired clearance)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Gut microbiome metabolites</a:t>
            </a: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(SCFAs, TMAO)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Times"/>
              <a:buChar char="•"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Medication–nutrient interactions</a:t>
            </a: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(statins, diuretics, ACE inhibitors)</a:t>
            </a:r>
            <a:endParaRPr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" name="Google Shape;731;p13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732" name="Google Shape;732;p13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33" name="Google Shape;733;p13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4" name="Google Shape;734;p131"/>
          <p:cNvSpPr txBox="1"/>
          <p:nvPr/>
        </p:nvSpPr>
        <p:spPr>
          <a:xfrm>
            <a:off x="1072146" y="606683"/>
            <a:ext cx="1680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35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200"/>
              <a:buFont typeface="Poppins"/>
              <a:buNone/>
            </a:pPr>
            <a:r>
              <a:rPr b="0" i="0" lang="en-US" sz="6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Cardiovascular Disease, Dyslipidemias, and Hypertension</a:t>
            </a:r>
            <a:r>
              <a:rPr lang="en-US" sz="6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2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Core Nutrition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13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131"/>
          <p:cNvSpPr txBox="1"/>
          <p:nvPr/>
        </p:nvSpPr>
        <p:spPr>
          <a:xfrm>
            <a:off x="653711" y="3450785"/>
            <a:ext cx="7652400" cy="6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Improve Lipid Profile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Lower LDL-C, non-HDL-C, ApoB, and triglycerides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Support HDL function and lipid transport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Reduce Blood Pressure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Improve vascular tone and endothelial function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Support sodium–potassium balance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Reduce Inflammatory Burden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Lower cytokine activity and oxidative stress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Reduce vascular inflammation and plaque progression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Improve Insulin Sensitivity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Reduce hyperinsulinemia and metabolic syndrome risk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Improve glucose utilization and metabolic flexibility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Support Endothelial Function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Enhance nitric oxide production and vascular flexibility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Improve circulation and tissue perfusion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131"/>
          <p:cNvSpPr txBox="1"/>
          <p:nvPr/>
        </p:nvSpPr>
        <p:spPr>
          <a:xfrm>
            <a:off x="8499673" y="3256075"/>
            <a:ext cx="8929800" cy="68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Reduce Atherosclerotic Progression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Limit plaque formation and vascular injury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Reduce long-term ASCVD risk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Promote Healthy Body Composition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Reduce visceral adiposity while preserving lean mass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Improve cardiometabolic function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Preserve Nutritional Adequacy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Ensure adequate fiber, magnesium, potassium, omega-3s, and antioxidants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Address medication-related nutrient concerns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9. Support Medication &amp; Lifestyle Integration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Coordinate nutrition with antihypertensives, statins, and glucose-lowering therapies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Align with exercise, sleep, and stress management</a:t>
            </a:r>
            <a:endParaRPr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10. Promote Long-Term Sustainability</a:t>
            </a:r>
            <a:b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Emphasize realistic, culturally appropriate dietary patterns</a:t>
            </a:r>
            <a:b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Focus on adherence over perfection</a:t>
            </a:r>
            <a:endParaRPr b="1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2" name="Google Shape;742;p132"/>
          <p:cNvGrpSpPr/>
          <p:nvPr/>
        </p:nvGrpSpPr>
        <p:grpSpPr>
          <a:xfrm>
            <a:off x="-380180" y="-302389"/>
            <a:ext cx="19048500" cy="3086120"/>
            <a:chOff x="-1" y="-1"/>
            <a:chExt cx="19048500" cy="3086120"/>
          </a:xfrm>
        </p:grpSpPr>
        <p:sp>
          <p:nvSpPr>
            <p:cNvPr id="743" name="Google Shape;743;p13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44" name="Google Shape;744;p132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5" name="Google Shape;745;p132"/>
          <p:cNvSpPr txBox="1"/>
          <p:nvPr/>
        </p:nvSpPr>
        <p:spPr>
          <a:xfrm>
            <a:off x="1072150" y="597923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Cardiovascular Disease (ASCVD)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46" name="Google Shape;746;p13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132"/>
          <p:cNvSpPr txBox="1"/>
          <p:nvPr/>
        </p:nvSpPr>
        <p:spPr>
          <a:xfrm>
            <a:off x="911974" y="3060882"/>
            <a:ext cx="7764600" cy="65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Atherogenic lipoprotein exposure (LDL-C, ApoB)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Endothelial dysfunction and impaired nitric oxide signaling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inflammation and oxidative stress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 and visceral adiposity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Post–cardiac event catabolism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effects (statins, antiplatelets)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0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7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b="1" i="0" lang="en-US" sz="23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Mediterranean dietary pattern</a:t>
            </a:r>
            <a:endParaRPr i="0" sz="21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Replace saturated fat with MUFA/PUFA (olive oil, nuts, seeds)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≥2 servings fatty fish/week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viscous fiber (oats, legumes, psyllium)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refined carbohydrates, trans fats, ultra-processed foods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management and glycemic control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moderation if BP elevated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132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132"/>
          <p:cNvSpPr txBox="1"/>
          <p:nvPr/>
        </p:nvSpPr>
        <p:spPr>
          <a:xfrm>
            <a:off x="8934798" y="8271144"/>
            <a:ext cx="7290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19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 panel (LDL-C, HDL-C, TG), ApoB (preferred risk marker)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hs-CRP, HbA1c / fasting glucose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Char char="●"/>
            </a:pPr>
            <a:r>
              <a:rPr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pressure, Weight, waist circumference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50" name="Google Shape;750;p132"/>
          <p:cNvGraphicFramePr/>
          <p:nvPr/>
        </p:nvGraphicFramePr>
        <p:xfrm>
          <a:off x="8989644" y="390606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863475"/>
                <a:gridCol w="2043825"/>
                <a:gridCol w="4052275"/>
              </a:tblGrid>
              <a:tr h="73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3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1–4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↓ TGs, anti-inflammatory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49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Soluble 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5–15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↓ LDL-C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6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Plant sterols/stanols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↓ intestinal cholesterol 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3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Vascular tone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32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CoQ10*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100–200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Statin-associated myalgias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5" name="Google Shape;755;p13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756" name="Google Shape;756;p13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57" name="Google Shape;757;p13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8" name="Google Shape;758;p133"/>
          <p:cNvSpPr txBox="1"/>
          <p:nvPr/>
        </p:nvSpPr>
        <p:spPr>
          <a:xfrm>
            <a:off x="1072146" y="597921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Hypercholesterolemia (Elevated LDL-C / ApoB)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9" name="Google Shape;759;p13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133"/>
          <p:cNvSpPr txBox="1"/>
          <p:nvPr/>
        </p:nvSpPr>
        <p:spPr>
          <a:xfrm>
            <a:off x="911974" y="3231789"/>
            <a:ext cx="6964800" cy="58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saturated fat intake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soluble fiber intake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Genetic dyslipidemia (e.g., FH)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Hepatic cholesterol overproduction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Hypothyroidism (secondary cause)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100"/>
              <a:buFont typeface="Times"/>
              <a:buNone/>
            </a:pPr>
            <a:r>
              <a:t/>
            </a:r>
            <a:endParaRPr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Replace saturated fat with olive oil, nuts, seeds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Calibri"/>
              <a:buChar char="●"/>
            </a:pPr>
            <a:r>
              <a:rPr i="0" lang="en-US" sz="23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Portfolio diet</a:t>
            </a: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components: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○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Soluble fiber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○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Plant sterols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○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Soy protein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refined carbohydrates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if overweight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133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133"/>
          <p:cNvSpPr txBox="1"/>
          <p:nvPr/>
        </p:nvSpPr>
        <p:spPr>
          <a:xfrm>
            <a:off x="9308418" y="8096788"/>
            <a:ext cx="72903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LDL-C, Non-HDL-C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ApoB, Lipoprotein(a) (once)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TSH (rule out secondary causes)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63" name="Google Shape;763;p133"/>
          <p:cNvGraphicFramePr/>
          <p:nvPr/>
        </p:nvGraphicFramePr>
        <p:xfrm>
          <a:off x="9330825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106175"/>
                <a:gridCol w="2229325"/>
                <a:gridCol w="3893300"/>
              </a:tblGrid>
              <a:tr h="802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02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Soluble 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↓ LDL-C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Plant sterols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↓ cholesterol 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1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Soy 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25–50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LDL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1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Overall CV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" name="Google Shape;768;p134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769" name="Google Shape;769;p134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70" name="Google Shape;770;p134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1" name="Google Shape;771;p134"/>
          <p:cNvSpPr txBox="1"/>
          <p:nvPr/>
        </p:nvSpPr>
        <p:spPr>
          <a:xfrm>
            <a:off x="1143102" y="535133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Hypertriglyceridemia &amp; Disl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ipidemia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13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134"/>
          <p:cNvSpPr txBox="1"/>
          <p:nvPr/>
        </p:nvSpPr>
        <p:spPr>
          <a:xfrm>
            <a:off x="472575" y="3256075"/>
            <a:ext cx="8168400" cy="69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refined carbohydrates and sugars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Alcohol intake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Obesity and fatty liver (NAFLD)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400"/>
              <a:buFont typeface="Times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added sugars and refined carbs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Eliminate or strictly limit alcohol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(highly effective)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omega-3 intake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glycemic control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sz="22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Triglycerides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HbA1c / fasting glucose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ALT/AST (NAFLD)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●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ApoB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134"/>
          <p:cNvSpPr txBox="1"/>
          <p:nvPr/>
        </p:nvSpPr>
        <p:spPr>
          <a:xfrm>
            <a:off x="9917583" y="3336869"/>
            <a:ext cx="729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6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i="0" sz="26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75" name="Google Shape;775;p134"/>
          <p:cNvGraphicFramePr/>
          <p:nvPr/>
        </p:nvGraphicFramePr>
        <p:xfrm>
          <a:off x="9317049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558700"/>
                <a:gridCol w="3578700"/>
                <a:gridCol w="2030850"/>
              </a:tblGrid>
              <a:tr h="36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200" u="none" cap="none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22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Typical Dose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Purpose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</a:tr>
              <a:tr h="56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22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/>
                        <a:t>2–4 g/day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/>
                        <a:t>↓ Triglycerides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</a:tr>
              <a:tr h="56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Soluble fiber (psyllium)</a:t>
                      </a:r>
                      <a:endParaRPr sz="22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/>
                        <a:t>25–38 g/day (diet + supplement)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/>
                        <a:t>Metabolic support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</a:tr>
              <a:tr h="364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Niacin*</a:t>
                      </a:r>
                      <a:endParaRPr sz="2200" u="none" cap="none" strike="noStrike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/>
                        <a:t>500–2000 mg/day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200" u="none" cap="none" strike="noStrike"/>
                        <a:t>↓ TGs, ↑ HDL</a:t>
                      </a:r>
                      <a:endParaRPr sz="2200" u="none" cap="none" strike="noStrike"/>
                    </a:p>
                  </a:txBody>
                  <a:tcPr marT="12700" marB="12700" marR="12700" marL="12700" anchor="ctr"/>
                </a:tc>
              </a:tr>
              <a:tr h="509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Plant sterols/stanols</a:t>
                      </a:r>
                      <a:endParaRPr sz="22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1.6–2.5 g/day with meals</a:t>
                      </a:r>
                      <a:endParaRPr sz="22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↓ LDL-C</a:t>
                      </a:r>
                      <a:endParaRPr sz="2200"/>
                    </a:p>
                  </a:txBody>
                  <a:tcPr marT="12700" marB="12700" marR="12700" marL="12700" anchor="ctr"/>
                </a:tc>
              </a:tr>
              <a:tr h="509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Red yeast rice (RYR)</a:t>
                      </a:r>
                      <a:endParaRPr sz="22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~3–10 mg monacolin K/day (dose varies by brand)</a:t>
                      </a:r>
                      <a:endParaRPr sz="22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/>
                        <a:t>↓ LDL-C </a:t>
                      </a:r>
                      <a:endParaRPr sz="2200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776" name="Google Shape;776;p134"/>
          <p:cNvSpPr txBox="1"/>
          <p:nvPr/>
        </p:nvSpPr>
        <p:spPr>
          <a:xfrm>
            <a:off x="9317046" y="7467800"/>
            <a:ext cx="80532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Safety &amp; timing notes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separation: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Fiber and minerals can impair absorption of some drugs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separate by ~2 hours.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Liver enzymes: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Check baseline and follow-up if using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RYR or niacin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Pregnancy: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Avoid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RYR and high-dose niacin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Stop rules: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If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meaningful lipid change</a:t>
            </a: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after the expected window with good adherence, discontinue.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1" name="Google Shape;781;p135"/>
          <p:cNvGrpSpPr/>
          <p:nvPr/>
        </p:nvGrpSpPr>
        <p:grpSpPr>
          <a:xfrm>
            <a:off x="-380180" y="-608839"/>
            <a:ext cx="19048500" cy="3086120"/>
            <a:chOff x="-1" y="-1"/>
            <a:chExt cx="19048500" cy="3086120"/>
          </a:xfrm>
        </p:grpSpPr>
        <p:sp>
          <p:nvSpPr>
            <p:cNvPr id="782" name="Google Shape;782;p13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83" name="Google Shape;783;p135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4" name="Google Shape;784;p135"/>
          <p:cNvSpPr txBox="1"/>
          <p:nvPr/>
        </p:nvSpPr>
        <p:spPr>
          <a:xfrm>
            <a:off x="1246502" y="1067821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Low HDL-C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13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35"/>
          <p:cNvSpPr txBox="1"/>
          <p:nvPr/>
        </p:nvSpPr>
        <p:spPr>
          <a:xfrm>
            <a:off x="776750" y="2780500"/>
            <a:ext cx="6132300" cy="59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Physical inactivity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Smoking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refined carbohydrate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aerobic and resistance exercise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Replace refined carbs with unsaturated fats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reduction if indicated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Smoking cessation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"/>
              <a:buNone/>
            </a:pPr>
            <a:r>
              <a:rPr b="1"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2031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HDL-C (interpret with ApoB and TGs)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135"/>
          <p:cNvSpPr txBox="1"/>
          <p:nvPr/>
        </p:nvSpPr>
        <p:spPr>
          <a:xfrm>
            <a:off x="10126895" y="2477269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88" name="Google Shape;788;p135"/>
          <p:cNvGraphicFramePr/>
          <p:nvPr/>
        </p:nvGraphicFramePr>
        <p:xfrm>
          <a:off x="7128964" y="309708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404700"/>
                <a:gridCol w="2205350"/>
                <a:gridCol w="2814250"/>
                <a:gridCol w="3493550"/>
              </a:tblGrid>
              <a:tr h="38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 (Adults)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Mechanism for HDL Support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Clinical Notes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59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Omega-3 fatty acids (EPA/DHA)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1–2 g/day (up to 4 g/day if TG elevated)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Improves HDL function and particle quality; ↓ TGs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Raises HDL modestly; strongest benefit when TGs are high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4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Monounsaturated fats (food-based)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Replace saturated/refined carbs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Increases HDL production and function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Olive oil, avocado, nuts—primary strategy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4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Niacin (vitamin B3)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500–2000 mg/day (extended-release)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↑ HDL synthesis; ↓ TGs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Use cautiously</a:t>
                      </a:r>
                      <a:r>
                        <a:rPr lang="en-US" sz="2000" u="none" cap="none" strike="noStrike"/>
                        <a:t>; monitor LFTs, glucose; limited outcome benefit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4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Soluble fiber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5–15 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Improves lipid metabolism via insulin sensitivity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Psyllium, oats, legumes; indirect HDL benefit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4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200–400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Improves insulin sensitivity affecting HDL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Often low in metabolic syndrome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4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2000–5000 IU/day (to labs)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Low levels associated with low HDL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Correct deficiency rather than “raise HDL”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4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Anthocyanins (berry extracts)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150–320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Improves HDL function and cholesterol efflux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Adjunct via diet or standardized extracts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648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Exercise (not a supplement, but essential)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≥150 min/wk aerobic + resistance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Most effective HDL-raising intervention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"/>
                        <a:buNone/>
                      </a:pPr>
                      <a:r>
                        <a:rPr lang="en-US" sz="2000" u="none" cap="none" strike="noStrike"/>
                        <a:t>Often ↑ HDL more than supplements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3" name="Google Shape;793;p136"/>
          <p:cNvGrpSpPr/>
          <p:nvPr/>
        </p:nvGrpSpPr>
        <p:grpSpPr>
          <a:xfrm>
            <a:off x="-315580" y="-478164"/>
            <a:ext cx="19048500" cy="3086120"/>
            <a:chOff x="-1" y="-1"/>
            <a:chExt cx="19048500" cy="3086120"/>
          </a:xfrm>
        </p:grpSpPr>
        <p:sp>
          <p:nvSpPr>
            <p:cNvPr id="794" name="Google Shape;794;p13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795" name="Google Shape;795;p136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6" name="Google Shape;796;p136"/>
          <p:cNvSpPr txBox="1"/>
          <p:nvPr/>
        </p:nvSpPr>
        <p:spPr>
          <a:xfrm>
            <a:off x="1246502" y="1067821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Hypertension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7" name="Google Shape;797;p136"/>
          <p:cNvSpPr/>
          <p:nvPr/>
        </p:nvSpPr>
        <p:spPr>
          <a:xfrm>
            <a:off x="-2602379" y="0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136"/>
          <p:cNvSpPr txBox="1"/>
          <p:nvPr/>
        </p:nvSpPr>
        <p:spPr>
          <a:xfrm>
            <a:off x="263925" y="2807025"/>
            <a:ext cx="4325100" cy="6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sodium intake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potassium, magnesium, and calcium intake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Endothelial dysfunction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Obesity and sleep apnea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Alcohol excess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1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DASH diet principles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reduction (goal </a:t>
            </a: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&lt;1500–2300 mg/day</a:t>
            </a: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potassium-rich foods (if renal function allows)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(5–10% → significant BP reduction)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alcohol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and fiber intake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136"/>
          <p:cNvSpPr txBox="1"/>
          <p:nvPr/>
        </p:nvSpPr>
        <p:spPr>
          <a:xfrm>
            <a:off x="9839233" y="2807032"/>
            <a:ext cx="729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None/>
            </a:pPr>
            <a:r>
              <a:rPr b="1" lang="en-US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Supplementation &amp; Nutraceuticals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136"/>
          <p:cNvSpPr txBox="1"/>
          <p:nvPr/>
        </p:nvSpPr>
        <p:spPr>
          <a:xfrm>
            <a:off x="5073305" y="2807025"/>
            <a:ext cx="3858000" cy="68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pressure (home &amp; office), CMP (Na, K, Cr)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Urine albumin-creatinine ratio, HbA1c, Lipid panel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Safety &amp; medication timing</a:t>
            </a:r>
            <a:endParaRPr sz="16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"/>
              <a:buChar char="•"/>
            </a:pPr>
            <a:r>
              <a:rPr b="1"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Additive effects:</a:t>
            </a: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Monitor BP closely when combining nutraceuticals with antihypertensives (risk of hypotension).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imes"/>
              <a:buChar char="•"/>
            </a:pPr>
            <a:r>
              <a:rPr b="1"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Kidney disease:</a:t>
            </a: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Avoid potassium supplements; limit magnesium without supervision.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</a:pPr>
            <a:r>
              <a:rPr b="1"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Pregnancy: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Use food-based strategies; </a:t>
            </a: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supplements only with provider guidance.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01" name="Google Shape;801;p136"/>
          <p:cNvGraphicFramePr/>
          <p:nvPr/>
        </p:nvGraphicFramePr>
        <p:xfrm>
          <a:off x="9277853" y="351951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111125"/>
                <a:gridCol w="2537800"/>
                <a:gridCol w="2764150"/>
              </a:tblGrid>
              <a:tr h="709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82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Potassium (from foods preferred) *</a:t>
                      </a:r>
                      <a:r>
                        <a:rPr i="1" lang="en-US" sz="2000">
                          <a:highlight>
                            <a:srgbClr val="FFFF00"/>
                          </a:highlight>
                        </a:rPr>
                        <a:t>watch for rx contraindications</a:t>
                      </a:r>
                      <a:endParaRPr i="1"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Food-based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BP lowering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57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Magnesium (elemental)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200–400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Vascular relaxation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709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1000–1200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BP modulation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709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/>
                        <a:t>2-3</a:t>
                      </a:r>
                      <a:r>
                        <a:rPr lang="en-US" sz="2000" u="none" cap="none" strike="noStrike"/>
                        <a:t> 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Modest BP reduction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57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Garlic extract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600–1200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Adjunct BP support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82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Beetroot / dietary nitrates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~250–500 mL beet juice or 300–600 mg nitrate/day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↑ nitric oxide → vasodilation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558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CoQ10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100–200 mg/day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Endothelial &amp; mitochondrial support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457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Hibiscus (tea or extract)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2–3 cups tea/day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Mild BP reduction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457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Vitamin D (if deficient)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2,000–4,000 IU/day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Small BP effect if deficient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6" name="Google Shape;806;p13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07" name="Google Shape;807;p13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08" name="Google Shape;808;p13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9" name="Google Shape;809;p137"/>
          <p:cNvSpPr txBox="1"/>
          <p:nvPr/>
        </p:nvSpPr>
        <p:spPr>
          <a:xfrm>
            <a:off x="1072146" y="171133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 - Cardiovascular Disease, Dyslipidemias, &amp; Hypertension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13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11" name="Google Shape;811;p137"/>
          <p:cNvGraphicFramePr/>
          <p:nvPr/>
        </p:nvGraphicFramePr>
        <p:xfrm>
          <a:off x="380920" y="319955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38300"/>
                <a:gridCol w="4042025"/>
                <a:gridCol w="4677525"/>
                <a:gridCol w="3419875"/>
                <a:gridCol w="2648425"/>
              </a:tblGrid>
              <a:tr h="585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Core MNT Interventions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Key Nutrients / Supplement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25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Atherosclerotic CVD (ASCVD)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Atherogenic lipoproteins (LDL/ApoB); endothelial dysfunction; inflammation; insulin resistance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Mediterranean or Portfolio diet; replace saturated fat with MUFA/PUFA; ↑ viscous fiber; fatty fish ≥2×/wk; weight &amp; glycemic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soluble fiber, plant sterols, magnesium, CoQ10 (statin users)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Lipid panel, </a:t>
                      </a:r>
                      <a:r>
                        <a:rPr b="1" lang="en-US" sz="1800" u="none" cap="none" strike="noStrike"/>
                        <a:t>ApoB</a:t>
                      </a:r>
                      <a:r>
                        <a:rPr lang="en-US" sz="1800" u="none" cap="none" strike="noStrike"/>
                        <a:t>, hs-CRP, HbA1c, BP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Hypercholesterolemia (↑ LDL-C / ApoB)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High saturated fat; low soluble fiber; genetics (FH); hypothyroidism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Saturated fat replacement; Portfolio components (fiber, sterols, soy); weight loss if indicated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Soluble fiber, plant sterols, soy protein, omega-3s (adjunct)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LDL-C, non–HDL-C, </a:t>
                      </a:r>
                      <a:r>
                        <a:rPr b="1" lang="en-US" sz="1800" u="none" cap="none" strike="noStrike"/>
                        <a:t>ApoB</a:t>
                      </a:r>
                      <a:r>
                        <a:rPr lang="en-US" sz="1800" u="none" cap="none" strike="noStrike"/>
                        <a:t>, Lp(a), TSH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Hypertriglyceridemia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Excess refined carbs/sugars; insulin resistance; alcohol; NAFLD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Reduce sugars/refined carbs; alcohol avoidance; weight loss; glycemic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 (2–4 g), fiber, niacin*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Triglycerides, HbA1c, ALT/AST, ApoB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Low HDL-C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Insulin resistance; inactivity; smoking; refined carbs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Exercise (aerobic + resistance); carb quality improvement; unsaturated fats; weight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MUFAs (food-based), magnesium, niacin* (select)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HDL-C†, TG, ApoB, HbA1c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Metabolic Syndrome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Visceral adiposity; insulin resistance;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Weight loss (5–10%); low–GL diet; fiber ≥25–38 g; activity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Magnesium, omega-3s, fiber,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HbA1c, TG/HDL ratio, BP, waist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Hypertension (HTN)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Excess sodium; low K/Mg/Ca; endothelial dysfunction; obesity; alcohol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DASH or DASH–Med; sodium &lt;1500–2300 mg; ↑ potassium foods; weight loss; limit alcohol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Potassium‡, magnesium, calcium, omega-3s, garlic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BP, CMP (Na/K/Cr), UACR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Heart Failure (nutrition support)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Sodium/fluid retention; catabolism; micronutrient losses (diuretics)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Sodium control; adequate energy/protein; fluid management (as prescribed)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Thiamine, magnesium, potassium‡, omega-3s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CMP, BNP (medical), weight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Post-MI / Secondary Prevention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Inflammation; oxidative stress; catabolic state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Mediterranean pattern; protein adequacy; fiber; omega-3s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fiber, magnesium, CoQ10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Lipids, ApoB, hs-CRP, HbA1c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69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b="1" lang="en-US" sz="1800" u="none" cap="none" strike="noStrike"/>
                        <a:t>NAFLD / Cardiometabolic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Insulin resistance; hepatic fat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Weight loss; reduce fructose/refined carbs; Mediterranean pattern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Omega-3s, fiber, vitamin E*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"/>
                        <a:buNone/>
                      </a:pPr>
                      <a:r>
                        <a:rPr lang="en-US" sz="1800" u="none" cap="none" strike="noStrike"/>
                        <a:t>ALT/AST, TG, HbA1c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812" name="Google Shape;812;p137"/>
          <p:cNvSpPr/>
          <p:nvPr/>
        </p:nvSpPr>
        <p:spPr>
          <a:xfrm>
            <a:off x="17124600" y="333595"/>
            <a:ext cx="1163400" cy="1149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oogle Shape;817;p13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18" name="Google Shape;818;p13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19" name="Google Shape;819;p13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0" name="Google Shape;820;p138"/>
          <p:cNvSpPr txBox="1"/>
          <p:nvPr/>
        </p:nvSpPr>
        <p:spPr>
          <a:xfrm>
            <a:off x="1072146" y="1152818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Endocrine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13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138"/>
          <p:cNvSpPr txBox="1"/>
          <p:nvPr/>
        </p:nvSpPr>
        <p:spPr>
          <a:xfrm>
            <a:off x="1819486" y="3921435"/>
            <a:ext cx="14028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Involves dysfunction of hormone-producing glands: thyroid, pancreas, adrenal, pituitary, parathyroid, gonads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Hormones act as 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metabolic regulators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so disruptions have system-wide nutritional consequences: altered metabolism, growth, energy balance, electrolyte regulation, stress response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MNT does 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replace medical treatment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MNT does meaningfully improve: 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hormone balance, metabolic control, symptom burden, long-term outcomes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7" name="Google Shape;827;p139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28" name="Google Shape;828;p13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29" name="Google Shape;829;p139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0" name="Google Shape;830;p139"/>
          <p:cNvSpPr txBox="1"/>
          <p:nvPr/>
        </p:nvSpPr>
        <p:spPr>
          <a:xfrm>
            <a:off x="1072146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Endocrine Disorders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6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Primary Nutrition Mechanisms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13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139"/>
          <p:cNvSpPr txBox="1"/>
          <p:nvPr/>
        </p:nvSpPr>
        <p:spPr>
          <a:xfrm>
            <a:off x="1545498" y="3398367"/>
            <a:ext cx="6820200" cy="6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Despite diverse diagnoses, endocrine disorders share several </a:t>
            </a: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nutrition-relevant mechanisms</a:t>
            </a: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energy metabolism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Hyper- or hypometabolism (e.g., thyroid disorders)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Changes in basal metabolic rate and energy needs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Impaired glucose regulation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 or deficiency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glycemic variability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Disrupted protein turnover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Catabolism in hypercortisolism or hyperthyroidism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lean mass in hypogonadism or aging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139"/>
          <p:cNvSpPr txBox="1"/>
          <p:nvPr/>
        </p:nvSpPr>
        <p:spPr>
          <a:xfrm>
            <a:off x="9194711" y="3672355"/>
            <a:ext cx="8759100" cy="60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Electrolyte and mineral imbalance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Sodium, potassium, calcium, magnesium shifts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metabolism disruption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AutoNum type="arabicPeriod" startAt="5"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cofactor depletion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Nutrients required for hormone synthesis and activation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Medication-induced nutrient losses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AutoNum type="arabicPeriod" startAt="5"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Hormone–gut interactions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Thyroid, cortisol, and insulin influence GI motility and absorption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Gut microbiome affects hormone metabolism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AutoNum type="arabicPeriod" startAt="5"/>
            </a:pPr>
            <a:r>
              <a:rPr b="1"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Stress and HPA-axis dysregulation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stress alters cortisol rhythms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◦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Impacts glucose, fat distribution, and appetite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8" name="Google Shape;838;p14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39" name="Google Shape;839;p14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40" name="Google Shape;840;p14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1" name="Google Shape;841;p140"/>
          <p:cNvSpPr txBox="1"/>
          <p:nvPr/>
        </p:nvSpPr>
        <p:spPr>
          <a:xfrm>
            <a:off x="1072146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Endocrine Disorders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b="1" sz="6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Core Nutrition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14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140"/>
          <p:cNvSpPr txBox="1"/>
          <p:nvPr/>
        </p:nvSpPr>
        <p:spPr>
          <a:xfrm>
            <a:off x="1545498" y="3398367"/>
            <a:ext cx="10114500" cy="6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MNT for endocrine disorders consistently aims to: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Restore metabolic balance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hormone synthesis, activation, and signaling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Stabilize blood glucose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Preserve lean body mass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micronutrient deficiencies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bone and mineral homeostasis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inflammation and oxidative stress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Optimize body composition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Enhance medication effectiveness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quality of life and symptom control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8" name="Google Shape;848;p14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49" name="Google Shape;849;p14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50" name="Google Shape;850;p14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1" name="Google Shape;851;p141"/>
          <p:cNvSpPr txBox="1"/>
          <p:nvPr/>
        </p:nvSpPr>
        <p:spPr>
          <a:xfrm>
            <a:off x="1227552" y="548200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Hypothyroidism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(including Hashimoto’s)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2" name="Google Shape;852;p14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141"/>
          <p:cNvSpPr txBox="1"/>
          <p:nvPr/>
        </p:nvSpPr>
        <p:spPr>
          <a:xfrm>
            <a:off x="391575" y="3256075"/>
            <a:ext cx="5580300" cy="60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basal metabolic rate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Impaired thyroid hormone synthesis and T4→T3 conversion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Autoimmune inflammation (Hashimoto’s)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cofactor insufficiency (iodine, selenium, iron, zinc)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Constipation and reduced GI motility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1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intake (avoid chronic under-eating)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(~1.0–1.2 g/kg/day)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Anti-inflammatory, whole-food dietary pattern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Ensure iodine sufficiency (avoid excess)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Gluten elimination </a:t>
            </a:r>
            <a:r>
              <a:rPr lang="en-US" sz="2100">
                <a:latin typeface="Calibri"/>
                <a:ea typeface="Calibri"/>
                <a:cs typeface="Calibri"/>
                <a:sym typeface="Calibri"/>
              </a:rPr>
              <a:t>sometimes helpful for Hashi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gut health and regular bowel patterns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141"/>
          <p:cNvSpPr txBox="1"/>
          <p:nvPr/>
        </p:nvSpPr>
        <p:spPr>
          <a:xfrm>
            <a:off x="10087820" y="3086094"/>
            <a:ext cx="72903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2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22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141"/>
          <p:cNvSpPr txBox="1"/>
          <p:nvPr/>
        </p:nvSpPr>
        <p:spPr>
          <a:xfrm>
            <a:off x="6305200" y="3256075"/>
            <a:ext cx="32562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5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TSH, Free T4, Free T3, TPO &amp; Tg antibodies</a:t>
            </a:r>
            <a:endParaRPr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●"/>
            </a:pPr>
            <a:r>
              <a:rPr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Ferritin, Vitamin D, Lipid panel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Reminders: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There is no conventional treatment for Hashimoto’s - rx typically does not impact thyroid antibody levels. Support w/ anti-inflammatory practices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56" name="Google Shape;856;p141"/>
          <p:cNvGraphicFramePr/>
          <p:nvPr/>
        </p:nvGraphicFramePr>
        <p:xfrm>
          <a:off x="9768673" y="367319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35125"/>
                <a:gridCol w="3058500"/>
                <a:gridCol w="3134975"/>
              </a:tblGrid>
              <a:tr h="45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721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Selenium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100–200 mcg/day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T4→T3 conversion, antibodies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5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15–30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Thyroid hormone synthesis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707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Iron (if deficient)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As needed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Thyroid hormone production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707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2000–5000 IU/day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Immune modulation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456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200–400 mg/day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000" u="none" cap="none" strike="noStrike"/>
                        <a:t>Fatigue, metabolism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360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Iodine (ONLY if deficient)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150 mcg/day (RDA level)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Hormone synthesis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360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Vitamin B12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1,000 mcg/day oral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Improve energy, support anemia if present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360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Ashwagandha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300–600 mg/day (standardized)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Support mood symptoms (improve stress tolerance)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  <a:tr h="360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highlight>
                            <a:srgbClr val="FFFF00"/>
                          </a:highlight>
                        </a:rPr>
                        <a:t>Omega-3 (EPA+DHA)</a:t>
                      </a:r>
                      <a:endParaRPr sz="2000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1–2 g/day</a:t>
                      </a:r>
                      <a:endParaRPr sz="2000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Inflammation, metabolic support</a:t>
                      </a:r>
                      <a:endParaRPr sz="2000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857" name="Google Shape;857;p141"/>
          <p:cNvSpPr txBox="1"/>
          <p:nvPr/>
        </p:nvSpPr>
        <p:spPr>
          <a:xfrm>
            <a:off x="9125175" y="7291550"/>
            <a:ext cx="14079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</a:t>
            </a:r>
            <a:endParaRPr sz="15000"/>
          </a:p>
        </p:txBody>
      </p:sp>
      <p:sp>
        <p:nvSpPr>
          <p:cNvPr id="858" name="Google Shape;858;p141"/>
          <p:cNvSpPr txBox="1"/>
          <p:nvPr/>
        </p:nvSpPr>
        <p:spPr>
          <a:xfrm>
            <a:off x="7180525" y="8450125"/>
            <a:ext cx="2293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9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(secondary / supportive options)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3" name="Google Shape;863;p14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64" name="Google Shape;864;p14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65" name="Google Shape;865;p14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6" name="Google Shape;866;p142"/>
          <p:cNvSpPr txBox="1"/>
          <p:nvPr/>
        </p:nvSpPr>
        <p:spPr>
          <a:xfrm>
            <a:off x="1246502" y="768925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Hyperthyroidism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(Graves’ Disease)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7" name="Google Shape;867;p14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142"/>
          <p:cNvSpPr txBox="1"/>
          <p:nvPr/>
        </p:nvSpPr>
        <p:spPr>
          <a:xfrm>
            <a:off x="1061425" y="3241550"/>
            <a:ext cx="8079600" cy="4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Hypermetabolism and increased energy expenditure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Muscle and bone catabolism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oxidative stress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Diarrhea and malabsorption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energy and protein intake (1.2–1.5 g/kg/day)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Avoid excess i</a:t>
            </a: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odine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Bone-protective nutrition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 die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tary pattern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142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142"/>
          <p:cNvSpPr txBox="1"/>
          <p:nvPr/>
        </p:nvSpPr>
        <p:spPr>
          <a:xfrm>
            <a:off x="10100425" y="8010743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TSH, Free T4/T3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Calcium. 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 (DXA if prolonged)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71" name="Google Shape;871;p142"/>
          <p:cNvGraphicFramePr/>
          <p:nvPr/>
        </p:nvGraphicFramePr>
        <p:xfrm>
          <a:off x="10040457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30900"/>
                <a:gridCol w="2784675"/>
                <a:gridCol w="2894800"/>
              </a:tblGrid>
              <a:tr h="54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5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Prevent muscle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5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48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50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Muscle, CV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14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77" name="Google Shape;877;p14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78" name="Google Shape;878;p14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9" name="Google Shape;879;p143"/>
          <p:cNvSpPr txBox="1"/>
          <p:nvPr/>
        </p:nvSpPr>
        <p:spPr>
          <a:xfrm>
            <a:off x="1246502" y="768925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Adrenal Insufficiency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(Primary or Secondary)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0" name="Google Shape;880;p14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143"/>
          <p:cNvSpPr txBox="1"/>
          <p:nvPr/>
        </p:nvSpPr>
        <p:spPr>
          <a:xfrm>
            <a:off x="1061422" y="3241560"/>
            <a:ext cx="6964800" cy="53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 cortisol → impaired gluconeogenesis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Hypoglycemia risk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wasting (primary AI)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Fatigue and weight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meals/snacks (q3–4 hours)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carbohydrate intake (avoid fasting)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Liberal sodium intake if advised medically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Stress-supportive nutrition and hydration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143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143"/>
          <p:cNvSpPr txBox="1"/>
          <p:nvPr/>
        </p:nvSpPr>
        <p:spPr>
          <a:xfrm>
            <a:off x="9876253" y="7936019"/>
            <a:ext cx="7290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Cortisol, ACTH (medical), CMP (Na, K, glucose)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HbA1c, Blood pressure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84" name="Google Shape;884;p143"/>
          <p:cNvGraphicFramePr/>
          <p:nvPr/>
        </p:nvGraphicFramePr>
        <p:xfrm>
          <a:off x="9948159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843100"/>
                <a:gridCol w="2779850"/>
                <a:gridCol w="2978675"/>
              </a:tblGrid>
              <a:tr h="509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09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Sodium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Food-based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Replace losses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89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500–2000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Adrenal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89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B-complex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RDA–moderate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Energy metabolism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89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Fatigue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9" name="Google Shape;889;p144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890" name="Google Shape;890;p144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891" name="Google Shape;891;p144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2" name="Google Shape;892;p144"/>
          <p:cNvSpPr txBox="1"/>
          <p:nvPr/>
        </p:nvSpPr>
        <p:spPr>
          <a:xfrm>
            <a:off x="1246502" y="768925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Cushing’s Syndrome (Hypercortisolism)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3" name="Google Shape;893;p14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144"/>
          <p:cNvSpPr txBox="1"/>
          <p:nvPr/>
        </p:nvSpPr>
        <p:spPr>
          <a:xfrm>
            <a:off x="1061422" y="3241560"/>
            <a:ext cx="6964800" cy="58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catabolism and muscle wasting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 and hyperglycemia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Hypertension and sodium retention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(1.2–1.5 g/kg/day)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control (low–glycemic-load pattern)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reduction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Bone-protective nutrition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144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144"/>
          <p:cNvSpPr txBox="1"/>
          <p:nvPr/>
        </p:nvSpPr>
        <p:spPr>
          <a:xfrm>
            <a:off x="10091104" y="7732819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Fasting glucose, HbA1c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CMP (Na, K)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97" name="Google Shape;897;p144"/>
          <p:cNvGraphicFramePr/>
          <p:nvPr/>
        </p:nvGraphicFramePr>
        <p:xfrm>
          <a:off x="10171838" y="40092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01700"/>
                <a:gridCol w="2737700"/>
                <a:gridCol w="2689575"/>
              </a:tblGrid>
              <a:tr h="5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1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Preserve lean mass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1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10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&amp; immune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1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BP, glucose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2" name="Google Shape;902;p145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03" name="Google Shape;903;p14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04" name="Google Shape;904;p145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5" name="Google Shape;905;p145"/>
          <p:cNvSpPr txBox="1"/>
          <p:nvPr/>
        </p:nvSpPr>
        <p:spPr>
          <a:xfrm>
            <a:off x="1246502" y="768925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Polycystic Ovary Syndrome (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PMOS, formerly PCOS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6" name="Google Shape;906;p14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145"/>
          <p:cNvSpPr txBox="1"/>
          <p:nvPr/>
        </p:nvSpPr>
        <p:spPr>
          <a:xfrm>
            <a:off x="1061422" y="3241560"/>
            <a:ext cx="6964800" cy="6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Hyperandrogenism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low-grade inflammation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gain and visceral adiposity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Low–glycemic–load dietary pattern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with each meal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reduction if indicated (5–10%)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Anti-inflammatory, Mediterranean-style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85725" lvl="0" marL="377825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145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145"/>
          <p:cNvSpPr txBox="1"/>
          <p:nvPr/>
        </p:nvSpPr>
        <p:spPr>
          <a:xfrm>
            <a:off x="10181209" y="7722882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Fasting glucose, insulin, HbA1c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 panel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&amp; free testosterone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10" name="Google Shape;910;p145"/>
          <p:cNvGraphicFramePr/>
          <p:nvPr/>
        </p:nvGraphicFramePr>
        <p:xfrm>
          <a:off x="10102850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487825"/>
                <a:gridCol w="1990325"/>
                <a:gridCol w="2969000"/>
              </a:tblGrid>
              <a:tr h="5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8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Inositol (myo-/D-chiro)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2–4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Insulin sensitivity, ovulation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Glucose regulation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1–3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86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Metabolic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5" name="Google Shape;915;p146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16" name="Google Shape;916;p14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17" name="Google Shape;917;p146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8" name="Google Shape;918;p146"/>
          <p:cNvSpPr txBox="1"/>
          <p:nvPr/>
        </p:nvSpPr>
        <p:spPr>
          <a:xfrm>
            <a:off x="1246502" y="768925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Hypogonadism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(Low Estrogen/Testosterone)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19" name="Google Shape;919;p14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146"/>
          <p:cNvSpPr txBox="1"/>
          <p:nvPr/>
        </p:nvSpPr>
        <p:spPr>
          <a:xfrm>
            <a:off x="1061422" y="3241560"/>
            <a:ext cx="6964800" cy="49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anabolic signaling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Loss of lean mass and bone density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fat mass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Fatigue and low energy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5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5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and protein intake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Resistance training support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Bone-protective nutrition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●"/>
            </a:pP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 diet</a:t>
            </a:r>
            <a:endParaRPr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146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146"/>
          <p:cNvSpPr txBox="1"/>
          <p:nvPr/>
        </p:nvSpPr>
        <p:spPr>
          <a:xfrm>
            <a:off x="10181209" y="7722882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 &amp; free testosterone or estradiol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 (DXA if indicated)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23" name="Google Shape;923;p146"/>
          <p:cNvGraphicFramePr/>
          <p:nvPr/>
        </p:nvGraphicFramePr>
        <p:xfrm>
          <a:off x="10083800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564175"/>
                <a:gridCol w="2739825"/>
                <a:gridCol w="3337050"/>
              </a:tblGrid>
              <a:tr h="481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81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1.2–1.5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Lean mass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6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Hormone signaling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6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Sex hormone synthesis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6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Anti-inflammatory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8" name="Google Shape;928;p14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29" name="Google Shape;929;p14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30" name="Google Shape;930;p14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1" name="Google Shape;931;p147"/>
          <p:cNvSpPr txBox="1"/>
          <p:nvPr/>
        </p:nvSpPr>
        <p:spPr>
          <a:xfrm>
            <a:off x="1246502" y="768925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Hyperparathyroidism / Calcium Disorders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2" name="Google Shape;932;p14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147"/>
          <p:cNvSpPr txBox="1"/>
          <p:nvPr/>
        </p:nvSpPr>
        <p:spPr>
          <a:xfrm>
            <a:off x="1061422" y="3241560"/>
            <a:ext cx="6964800" cy="4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calcium–phosphorus balance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resorption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 deficiency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Normalize calcium intake (not restriction unless advised)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 repletion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for bone matrix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Hydration (stone prevention)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147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147"/>
          <p:cNvSpPr txBox="1"/>
          <p:nvPr/>
        </p:nvSpPr>
        <p:spPr>
          <a:xfrm>
            <a:off x="10258153" y="7593413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Serum calcium, PTH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Phosphorus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36" name="Google Shape;936;p147"/>
          <p:cNvGraphicFramePr/>
          <p:nvPr/>
        </p:nvGraphicFramePr>
        <p:xfrm>
          <a:off x="10083800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968850"/>
                <a:gridCol w="3167475"/>
                <a:gridCol w="2660200"/>
              </a:tblGrid>
              <a:tr h="63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Suppress PTH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82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1000–1200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82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Mineral balance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48"/>
          <p:cNvSpPr/>
          <p:nvPr/>
        </p:nvSpPr>
        <p:spPr>
          <a:xfrm rot="10800000">
            <a:off x="328322" y="-516484"/>
            <a:ext cx="18288005" cy="10287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942" name="Google Shape;942;p14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43" name="Google Shape;943;p14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44" name="Google Shape;944;p14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5" name="Google Shape;945;p148"/>
          <p:cNvSpPr txBox="1"/>
          <p:nvPr/>
        </p:nvSpPr>
        <p:spPr>
          <a:xfrm>
            <a:off x="1246502" y="286325"/>
            <a:ext cx="16800357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 - Endocrine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14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47" name="Google Shape;947;p148"/>
          <p:cNvGraphicFramePr/>
          <p:nvPr/>
        </p:nvGraphicFramePr>
        <p:xfrm>
          <a:off x="114994" y="242570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68825"/>
                <a:gridCol w="4150375"/>
                <a:gridCol w="4934050"/>
                <a:gridCol w="2722725"/>
                <a:gridCol w="3334275"/>
              </a:tblGrid>
              <a:tr h="63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Endocrine 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Core MNT Interventions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Key Nutrients / Supplement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Hypothyroidism (incl. Hashimoto’s)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↓ metabolic rate; impaired T4→T3 conversion; autoimmune inflammation; constipation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Adequate energy &amp; protein; anti-inflammatory diet; ensure iodine sufficiency (avoid excess); gut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Selenium, zinc, iron (if low), vitamin D,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TSH, Free T4/T3, TPO/Tg Ab, ferritin, vitamin D, lipids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Hyperthyroidism (Graves’)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Hypermetabolism; muscle &amp; bone loss; oxidative stress; diarrhea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↑ energy &amp; protein (1.2–1.5 g/kg); avoid excess iodine; 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Protein, calcium, vitamin D,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TSH, Free T4/T3, calcium, vitamin D, DXA (if prolonged)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3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Adrenal Insufficiency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Low cortisol → hypoglycemia risk; sodium loss; fatigue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Regular meals/snacks; adequate carbs; liberal sodium (if advised); hydration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Sodium (food-based), vitamin C, B-complex,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Cortisol/ACTH, CMP (Na/K/glucose), BP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50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Cushing’s Syndrome (Hypercortisolism)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 catabolism; insulin resistance; HTN; bone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↑ protein; low-glycemic-load diet; sodium reduction; bone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Protein, calcium, vitamin D,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HbA1c, CMP (Na/K), vitamin D, DXA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Polycystic Ovary Syndrome (PCOS)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Insulin resistance; hyperandrogenism; 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Low-glycemic-load/Mediterranean pattern; protein with meals; weight loss if indicated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Inositol, magnesium, omega-3s,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Fasting glucose/insulin, HbA1c, lipids, testosterone,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3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Hypogonadism (Low Estrogen/Testosterone)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↓ anabolic signaling; lean mass &amp; bone loss; fatigue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Adequate energy &amp; protein; resistance training support; 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Protein, vitamin D, zinc, omega-3s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Total/free testosterone or estradiol, vitamin D, lipids, DXA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42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Hyperparathyroidism / Calcium Disorders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Altered Ca–P balance; bone resorption; vitamin D deficiency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Normalize calcium intake; vitamin D repletion; hydration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Vitamin D, calcium,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Serum calcium, PTH, phosphorus, vitamin D, DXA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Growth Hormone Deficiency (adult)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↓ lean mass; ↑ fat mass; dyslipidemia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Adequate protein; cardiometabolic risk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Protein, omega-3s,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IGF-1, lipids, body composition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37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Endocrine-Related Hypoglycemia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Excess insulin vs glucose; impaired counter-regulation; meal skipping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Frequent meals/snacks; pair carbs with protein/fat; avoid fasting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Magnesium, chromium, soluble fiber, protein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Fasting glucose, CGM/SMBG patterns, insulin/C-peptide (case-based)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948" name="Google Shape;948;p148"/>
          <p:cNvSpPr/>
          <p:nvPr/>
        </p:nvSpPr>
        <p:spPr>
          <a:xfrm>
            <a:off x="17124600" y="1275795"/>
            <a:ext cx="1163400" cy="1149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49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54" name="Google Shape;954;p14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55" name="Google Shape;955;p149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6" name="Google Shape;956;p149"/>
          <p:cNvSpPr txBox="1"/>
          <p:nvPr/>
        </p:nvSpPr>
        <p:spPr>
          <a:xfrm>
            <a:off x="1503946" y="1152818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Obesity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14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149"/>
          <p:cNvSpPr txBox="1"/>
          <p:nvPr/>
        </p:nvSpPr>
        <p:spPr>
          <a:xfrm>
            <a:off x="1819486" y="3921435"/>
            <a:ext cx="140280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934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Obesity is a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chronic, relapsing, multifactorial disease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characterized by excess adiposity that impairs health. It reflects dysregulation of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energy balance, appetite signaling, insulin sensitivity, inflammation, and body composition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not simply willpower. 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29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4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Medical Nutrition Therapy (MNT)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foundational for improving metabolic health, reducing cardiometabolic risk, and supporting sustainable weight management.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3" name="Google Shape;963;p15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64" name="Google Shape;964;p15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65" name="Google Shape;965;p15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6" name="Google Shape;966;p150"/>
          <p:cNvSpPr txBox="1"/>
          <p:nvPr/>
        </p:nvSpPr>
        <p:spPr>
          <a:xfrm>
            <a:off x="1453146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Obesity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Primary Nutrition Mechanisms &amp; Core Nutrition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15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150"/>
          <p:cNvSpPr txBox="1"/>
          <p:nvPr/>
        </p:nvSpPr>
        <p:spPr>
          <a:xfrm>
            <a:off x="905086" y="3210235"/>
            <a:ext cx="7719300" cy="64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Mechanisms (Drivers)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Positive energy balance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over time (environment + biology)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 &amp; hyperinsulinemia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→ fat storage bias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Adipose tissue inflammation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(↑ cytokines, oxidative stress)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Leptin resistance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→ impaired satiety signaling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gut microbiome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→ energy harvest, appetite hormones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 debt &amp; stress (↑ cortisol)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→ appetite dysregulation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Sarcopenic obesity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→ low muscle mass lowers resting energy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effects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(steroids, antipsychotics, some antidepressants)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150"/>
          <p:cNvSpPr txBox="1"/>
          <p:nvPr/>
        </p:nvSpPr>
        <p:spPr>
          <a:xfrm>
            <a:off x="9929861" y="3256085"/>
            <a:ext cx="7719300" cy="44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Times"/>
              <a:buNone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Core Nutrition Goals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Times"/>
              <a:buAutoNum type="arabicPeriod"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a sustainable energy deficit</a:t>
            </a: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while preserving lean mass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AutoNum type="arabicPeriod"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insulin sensitivity and glycemic stability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AutoNum type="arabicPeriod"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visceral fat and inflammation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AutoNum type="arabicPeriod"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Enhance satiety and appetite regulation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Times"/>
              <a:buAutoNum type="arabicPeriod"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cardiometabolic risk factors</a:t>
            </a:r>
            <a:r>
              <a:rPr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(lipids, BP, glucose)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AutoNum type="arabicPeriod"/>
            </a:pPr>
            <a:r>
              <a:rPr b="1" i="0" lang="en-US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long-term adherence and quality of life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oogle Shape;974;p15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75" name="Google Shape;975;p15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76" name="Google Shape;976;p15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7" name="Google Shape;977;p151"/>
          <p:cNvSpPr txBox="1"/>
          <p:nvPr/>
        </p:nvSpPr>
        <p:spPr>
          <a:xfrm>
            <a:off x="1238209" y="1396084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Obesity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(MNT) Interventions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15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151"/>
          <p:cNvSpPr txBox="1"/>
          <p:nvPr/>
        </p:nvSpPr>
        <p:spPr>
          <a:xfrm>
            <a:off x="625686" y="3184835"/>
            <a:ext cx="8202600" cy="6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1) Energy &amp; Portion Strategy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Individualize calorie targets (often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300–750 kcal/day deficit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severe restriction that increases hunger and lean mass loss.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portion frameworks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(plate method, volumetrics).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2) Protein Adequacy (Lean Mass Protection)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~1.0–1.5 g/kg/day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(higher with resistance training/older adults).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Distribute protein across meals to improve satiety and thermogenesis.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3) Carbohydrate Quality &amp; Timing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Prioritize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low–low-glycemic-load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carbs (vegetables, legumes, intact grains).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Pair carbs with protein/fat; limit refined sugars and liquid calories.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4) Fat Quality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Emphasize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MUFAs/PUFAs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(olive oil, nuts, seeds, fatty fish).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industrial trans fats; moderate saturated fat within whole-food patterns.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151"/>
          <p:cNvSpPr txBox="1"/>
          <p:nvPr/>
        </p:nvSpPr>
        <p:spPr>
          <a:xfrm>
            <a:off x="9617286" y="3210235"/>
            <a:ext cx="7719300" cy="68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5) Fiber &amp; Volume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Target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25–38 g/day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fiber; emphasize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soluble/viscous fiber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High-volume, low-energy-density foods (vegetables, soups) for satiety.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6) Dietary Patterns with Evidence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Mediterranean</a:t>
            </a:r>
            <a:r>
              <a:rPr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(strong cardiometabolic outcomes)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Higher-protein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approaches (satiety/lean mass)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Lower-carbohydrate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patterns (glycemia control; nutrient-dense)</a:t>
            </a:r>
            <a:b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Pattern choice should fit preferences and be sustainable.</a:t>
            </a:r>
            <a:endParaRPr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7) Lifestyle Synergy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Char char="•"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Resistance + aerobic activity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(muscle preservation, insulin sensitivity)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 7–9 h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 stress management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Address </a:t>
            </a:r>
            <a:r>
              <a:rPr b="1"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medication contributors</a:t>
            </a: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when possible (with prescriber)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5" name="Google Shape;985;p15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86" name="Google Shape;986;p15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87" name="Google Shape;987;p15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8" name="Google Shape;988;p152"/>
          <p:cNvSpPr txBox="1"/>
          <p:nvPr/>
        </p:nvSpPr>
        <p:spPr>
          <a:xfrm>
            <a:off x="1238209" y="65749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Obesity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Key Nutrients &amp; Supplementation (Adjunctive)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15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90" name="Google Shape;990;p152"/>
          <p:cNvGraphicFramePr/>
          <p:nvPr/>
        </p:nvGraphicFramePr>
        <p:xfrm>
          <a:off x="1416706" y="338241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5126750"/>
                <a:gridCol w="4317175"/>
                <a:gridCol w="6464100"/>
              </a:tblGrid>
              <a:tr h="610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Rationale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4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Protein (dietary/supplemental)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To target intake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Satiety, thermogenesis, lean mass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4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Soluble fiber (psyllium/PHGG)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Satiety, glycemia, LDL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10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Insulin sensitivity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4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 (to labs)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Deficiency common; metabolic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10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Inflammation, TGs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4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1000–1200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 metabolism/bone (context-dependent)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10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Probiotics (targeted)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10–20B CFU/day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Gut–appetite signaling (adjunct)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5" name="Google Shape;995;p15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996" name="Google Shape;996;p15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997" name="Google Shape;997;p15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8" name="Google Shape;998;p153"/>
          <p:cNvSpPr txBox="1"/>
          <p:nvPr/>
        </p:nvSpPr>
        <p:spPr>
          <a:xfrm>
            <a:off x="1238209" y="657497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Obesity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Continued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9" name="Google Shape;999;p15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153"/>
          <p:cNvSpPr txBox="1"/>
          <p:nvPr/>
        </p:nvSpPr>
        <p:spPr>
          <a:xfrm>
            <a:off x="653698" y="3757475"/>
            <a:ext cx="73629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Relevant Labs &amp; Monitoring: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Anthropometrics: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weight, BMI,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waist circumference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Glycemia: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fasting glucose,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Lipids: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TG, HDL-C, LDL-C (± ApoB)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Inflammation: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hs-CRP (optional)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Nutrients: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25-OH vitamin D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magnesium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iron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(if fatigue)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Liver: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ALT/AST (NAFLD risk)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pressure</a:t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153"/>
          <p:cNvSpPr txBox="1"/>
          <p:nvPr/>
        </p:nvSpPr>
        <p:spPr>
          <a:xfrm>
            <a:off x="9203175" y="3757475"/>
            <a:ext cx="8047800" cy="48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latin typeface="Calibri"/>
                <a:ea typeface="Calibri"/>
                <a:cs typeface="Calibri"/>
                <a:sym typeface="Calibri"/>
              </a:rPr>
              <a:t>Special Populations &amp; Considerations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Older adults: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prioritize protein/resistance training to prevent sarcopenia.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Prediabetes/T2D: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emphasize low–glycemic-load patterns and protein at meals.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PMOS/PCOS: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low–GL, higher protein; consider inositol (case-dependent).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Bariatric candidates: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pre-op nutrition optimization; post-op protocols required.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6" name="Google Shape;1006;p155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007" name="Google Shape;1007;p15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08" name="Google Shape;1008;p155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9" name="Google Shape;1009;p155"/>
          <p:cNvSpPr txBox="1"/>
          <p:nvPr/>
        </p:nvSpPr>
        <p:spPr>
          <a:xfrm>
            <a:off x="1238209" y="657497"/>
            <a:ext cx="16800357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Cognitive and Neurodegenerative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15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155"/>
          <p:cNvSpPr txBox="1"/>
          <p:nvPr/>
        </p:nvSpPr>
        <p:spPr>
          <a:xfrm>
            <a:off x="1648048" y="3853175"/>
            <a:ext cx="15435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4191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mild cognitive impairment (MCI), Alzheimer's disease (AD), vascular dementia, Parkinson's disease (PD), Lewy body dementia, and amyotrophic lateral sclerosis (ALS)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 conditions share common pathophysiologic drivers that are 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nutrition-sensitive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MNT does </a:t>
            </a:r>
            <a:r>
              <a:rPr b="1"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cure these conditions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MNT can: slow progression, reduce symptom burden, support function, improve quality of life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156"/>
          <p:cNvGrpSpPr/>
          <p:nvPr/>
        </p:nvGrpSpPr>
        <p:grpSpPr>
          <a:xfrm>
            <a:off x="-380175" y="-25"/>
            <a:ext cx="19048500" cy="2754671"/>
            <a:chOff x="-1" y="-1"/>
            <a:chExt cx="19048500" cy="3086120"/>
          </a:xfrm>
        </p:grpSpPr>
        <p:sp>
          <p:nvSpPr>
            <p:cNvPr id="1017" name="Google Shape;1017;p15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18" name="Google Shape;1018;p156"/>
            <p:cNvSpPr txBox="1"/>
            <p:nvPr/>
          </p:nvSpPr>
          <p:spPr>
            <a:xfrm>
              <a:off x="-1" y="2"/>
              <a:ext cx="19048500" cy="125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9" name="Google Shape;1019;p156"/>
          <p:cNvSpPr txBox="1"/>
          <p:nvPr/>
        </p:nvSpPr>
        <p:spPr>
          <a:xfrm>
            <a:off x="1161249" y="2130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Cognitive and Neurodegenerative Disorders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Mechanisms &amp; 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15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156"/>
          <p:cNvSpPr txBox="1"/>
          <p:nvPr/>
        </p:nvSpPr>
        <p:spPr>
          <a:xfrm>
            <a:off x="453049" y="3162025"/>
            <a:ext cx="7967400" cy="6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</a:rPr>
              <a:t>Primary Mechanisms: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Neuroinflammation:</a:t>
            </a:r>
            <a:r>
              <a:rPr lang="en-US" sz="2000">
                <a:solidFill>
                  <a:schemeClr val="dk1"/>
                </a:solidFill>
              </a:rPr>
              <a:t> elevated cytokines (IL-6, TNF-α) impair synaptic signaling and plasticity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Oxidative stress:</a:t>
            </a:r>
            <a:r>
              <a:rPr lang="en-US" sz="2000">
                <a:solidFill>
                  <a:schemeClr val="dk1"/>
                </a:solidFill>
              </a:rPr>
              <a:t> reactive oxygen species damage neuronal membranes and DNA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Mitochondrial dysfunction:</a:t>
            </a:r>
            <a:r>
              <a:rPr lang="en-US" sz="2000">
                <a:solidFill>
                  <a:schemeClr val="dk1"/>
                </a:solidFill>
              </a:rPr>
              <a:t> impaired ATP production reduces neuronal resilience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Impaired glucose utilization ("brain insulin resistance"):</a:t>
            </a:r>
            <a:r>
              <a:rPr lang="en-US" sz="2000">
                <a:solidFill>
                  <a:schemeClr val="dk1"/>
                </a:solidFill>
              </a:rPr>
              <a:t> reduced cerebral glucose uptake, ketones may compensate in some contexts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Cerebrovascular dysfunction:</a:t>
            </a:r>
            <a:r>
              <a:rPr lang="en-US" sz="2000">
                <a:solidFill>
                  <a:schemeClr val="dk1"/>
                </a:solidFill>
              </a:rPr>
              <a:t> endothelial dysfunction and atherosclerosis reduce cerebral perfusion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Blood-brain barrier disruption:</a:t>
            </a:r>
            <a:r>
              <a:rPr lang="en-US" sz="2000">
                <a:solidFill>
                  <a:schemeClr val="dk1"/>
                </a:solidFill>
              </a:rPr>
              <a:t> increased permeability lets inflammatory mediators enter the brain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Micronutrient deficiencies:</a:t>
            </a:r>
            <a:r>
              <a:rPr lang="en-US" sz="2000">
                <a:solidFill>
                  <a:schemeClr val="dk1"/>
                </a:solidFill>
              </a:rPr>
              <a:t> B vitamins, vitamin D, omega-3s, magnesium commonly low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-US" sz="2000">
                <a:solidFill>
                  <a:schemeClr val="dk1"/>
                </a:solidFill>
              </a:rPr>
              <a:t>Gut-brain axis dysregulation:</a:t>
            </a:r>
            <a:r>
              <a:rPr lang="en-US" sz="2000">
                <a:solidFill>
                  <a:schemeClr val="dk1"/>
                </a:solidFill>
              </a:rPr>
              <a:t> dysbiosis alters neuroactive metabolites and immune signaling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1022" name="Google Shape;1022;p156"/>
          <p:cNvSpPr txBox="1"/>
          <p:nvPr/>
        </p:nvSpPr>
        <p:spPr>
          <a:xfrm>
            <a:off x="9225327" y="3162025"/>
            <a:ext cx="8411400" cy="30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</a:rPr>
              <a:t>Core Nutrition Goals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Reduce neuroinflammation and oxidative stress, preserve neuronal membrane integrity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Support mitochondrial energy production and cerebral blood flow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Stabilize glucose and insulin signaling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Prevent or correct micronutrient deficiencies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Maintain lean mass and functional status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Optimize swallowing, intake, and safety in later stages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7" name="Google Shape;1027;p15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028" name="Google Shape;1028;p15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29" name="Google Shape;1029;p15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0" name="Google Shape;1030;p158"/>
          <p:cNvSpPr txBox="1"/>
          <p:nvPr/>
        </p:nvSpPr>
        <p:spPr>
          <a:xfrm>
            <a:off x="1220125" y="450138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Mild Cognitive Impairment (MCI)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1" name="Google Shape;1031;p15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158"/>
          <p:cNvSpPr txBox="1"/>
          <p:nvPr/>
        </p:nvSpPr>
        <p:spPr>
          <a:xfrm>
            <a:off x="1061422" y="3241560"/>
            <a:ext cx="6964800" cy="497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Early neuroinflammation and oxidative stress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Impaired cerebral glucose utilization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insufficiency (B vitamins, vitamin 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Vascular risk factors (BP, lipids, insulin resistance)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MIND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Mediterranean die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emphasis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stability (protein + fiber with carbs)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(~1.0–1.2 g/kg/day)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158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4" name="Google Shape;1034;p158"/>
          <p:cNvSpPr txBox="1"/>
          <p:nvPr/>
        </p:nvSpPr>
        <p:spPr>
          <a:xfrm>
            <a:off x="9774169" y="7901254"/>
            <a:ext cx="7290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B12, folate, Homocysteine, 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/ fasting glucose, Lipid panel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35" name="Google Shape;1035;p158"/>
          <p:cNvGraphicFramePr/>
          <p:nvPr/>
        </p:nvGraphicFramePr>
        <p:xfrm>
          <a:off x="9698160" y="398902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290275"/>
                <a:gridCol w="2183400"/>
                <a:gridCol w="2604500"/>
              </a:tblGrid>
              <a:tr h="40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0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B-complex (B6, folate, B12)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RDA–therapeutic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↓ homocysteine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Neuroimmune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3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Synaptic signaling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Polyphenols (berries, cocoa)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Food-based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Antioxidant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0" name="Google Shape;1040;p159"/>
          <p:cNvGrpSpPr/>
          <p:nvPr/>
        </p:nvGrpSpPr>
        <p:grpSpPr>
          <a:xfrm>
            <a:off x="-380175" y="-23"/>
            <a:ext cx="19048500" cy="2612709"/>
            <a:chOff x="-1" y="-1"/>
            <a:chExt cx="19048500" cy="3086120"/>
          </a:xfrm>
        </p:grpSpPr>
        <p:sp>
          <p:nvSpPr>
            <p:cNvPr id="1041" name="Google Shape;1041;p15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42" name="Google Shape;1042;p159"/>
            <p:cNvSpPr txBox="1"/>
            <p:nvPr/>
          </p:nvSpPr>
          <p:spPr>
            <a:xfrm>
              <a:off x="-1" y="2"/>
              <a:ext cx="19048500" cy="132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3" name="Google Shape;1043;p159"/>
          <p:cNvSpPr txBox="1"/>
          <p:nvPr/>
        </p:nvSpPr>
        <p:spPr>
          <a:xfrm>
            <a:off x="1246502" y="768925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i="0" lang="en-US" sz="6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MNT for Alzheimer’s Disease (AD)</a:t>
            </a:r>
            <a:endParaRPr i="0" sz="6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15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159"/>
          <p:cNvSpPr txBox="1"/>
          <p:nvPr/>
        </p:nvSpPr>
        <p:spPr>
          <a:xfrm>
            <a:off x="1061422" y="3002335"/>
            <a:ext cx="6964800" cy="10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Amyloid and tau pathology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Neuroinflammation and oxidative stress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“Brain insulin resistance”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and reduced intake as disease progresses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MIND/Mediterranean diet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(early stages)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and protein to prevent weight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control; avoid large glucose spikes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Texture modification and feeding support in later stages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85725" lvl="0" marL="377825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159"/>
          <p:cNvSpPr txBox="1"/>
          <p:nvPr/>
        </p:nvSpPr>
        <p:spPr>
          <a:xfrm>
            <a:off x="10312920" y="2882319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159"/>
          <p:cNvSpPr txBox="1"/>
          <p:nvPr/>
        </p:nvSpPr>
        <p:spPr>
          <a:xfrm>
            <a:off x="9570670" y="7960024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B12, folate, 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Homocysteine, HbA1c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trends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48" name="Google Shape;1048;p159"/>
          <p:cNvGraphicFramePr/>
          <p:nvPr/>
        </p:nvGraphicFramePr>
        <p:xfrm>
          <a:off x="9579238" y="343495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653450"/>
                <a:gridCol w="2126700"/>
                <a:gridCol w="2388225"/>
              </a:tblGrid>
              <a:tr h="431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1–3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Membrane integrity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B-complex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RDA–therapeutic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Methylation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&amp; cognition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 (threonate/glycinate)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Synaptic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MCT oil*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mL 1–3×/day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Alternative brain fuel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3" name="Google Shape;1053;p160"/>
          <p:cNvGrpSpPr/>
          <p:nvPr/>
        </p:nvGrpSpPr>
        <p:grpSpPr>
          <a:xfrm>
            <a:off x="-380180" y="-311014"/>
            <a:ext cx="19048500" cy="3086120"/>
            <a:chOff x="-1" y="-1"/>
            <a:chExt cx="19048500" cy="3086120"/>
          </a:xfrm>
        </p:grpSpPr>
        <p:sp>
          <p:nvSpPr>
            <p:cNvPr id="1054" name="Google Shape;1054;p16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55" name="Google Shape;1055;p160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6" name="Google Shape;1056;p160"/>
          <p:cNvSpPr txBox="1"/>
          <p:nvPr/>
        </p:nvSpPr>
        <p:spPr>
          <a:xfrm>
            <a:off x="1297809" y="1230686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Vascular Dementia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7" name="Google Shape;1057;p16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p160"/>
          <p:cNvSpPr txBox="1"/>
          <p:nvPr/>
        </p:nvSpPr>
        <p:spPr>
          <a:xfrm>
            <a:off x="1061422" y="3241560"/>
            <a:ext cx="6964800" cy="9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Cerebrovascular disease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Hypertension, dyslipidemia, diabetes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Endothelial dysfunction and inflammation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DASH–Mediterranean hybrid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reduction if hypertensive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and glycemic management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Emphasize omega-3s and fiber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350" lvl="0" marL="2984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85725" lvl="0" marL="377825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160"/>
          <p:cNvSpPr txBox="1"/>
          <p:nvPr/>
        </p:nvSpPr>
        <p:spPr>
          <a:xfrm>
            <a:off x="10288995" y="3086094"/>
            <a:ext cx="7290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160"/>
          <p:cNvSpPr txBox="1"/>
          <p:nvPr/>
        </p:nvSpPr>
        <p:spPr>
          <a:xfrm>
            <a:off x="9854586" y="7599425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pressure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Lipid panel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/ fasting glucose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CMP (Na, K, Cr)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61" name="Google Shape;1061;p160"/>
          <p:cNvGraphicFramePr/>
          <p:nvPr/>
        </p:nvGraphicFramePr>
        <p:xfrm>
          <a:off x="9851229" y="3682931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265625"/>
                <a:gridCol w="2351450"/>
                <a:gridCol w="2145450"/>
              </a:tblGrid>
              <a:tr h="498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77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Vascular health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Soluble 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Lipids, glucose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Vascular tone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Potassium (food-based)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700"/>
                        <a:buFont typeface="Times"/>
                        <a:buNone/>
                      </a:pPr>
                      <a:r>
                        <a:rPr lang="en-US" sz="2700" u="none" cap="none" strike="noStrike"/>
                        <a:t>2400-3600 mg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BP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6" name="Google Shape;1066;p16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067" name="Google Shape;1067;p16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68" name="Google Shape;1068;p16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9" name="Google Shape;1069;p161"/>
          <p:cNvSpPr txBox="1"/>
          <p:nvPr/>
        </p:nvSpPr>
        <p:spPr>
          <a:xfrm>
            <a:off x="1246502" y="1179379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Parkinson’s Disease (PD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16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161"/>
          <p:cNvSpPr txBox="1"/>
          <p:nvPr/>
        </p:nvSpPr>
        <p:spPr>
          <a:xfrm>
            <a:off x="1471876" y="3369827"/>
            <a:ext cx="6964800" cy="55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Dopaminergic neuron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Mitochondrial dysfunction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Oxidative stress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Constipation and dysphagia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Protein–Levodopa interaction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and protein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redistribution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(larger protein intake later in the day if needed)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High-fiber foods and fluids for constipation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Antioxidant-rich diet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2" name="Google Shape;1072;p161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161"/>
          <p:cNvSpPr txBox="1"/>
          <p:nvPr/>
        </p:nvSpPr>
        <p:spPr>
          <a:xfrm>
            <a:off x="10055866" y="7518903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B12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Weight/BMI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Bone density (DXA if risk)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74" name="Google Shape;1074;p161"/>
          <p:cNvGraphicFramePr/>
          <p:nvPr/>
        </p:nvGraphicFramePr>
        <p:xfrm>
          <a:off x="10142406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97750"/>
                <a:gridCol w="2651850"/>
                <a:gridCol w="3078225"/>
              </a:tblGrid>
              <a:tr h="412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12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Anti-inflammatory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&amp; neuro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B12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500–1000 mcg/day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Neurologic function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9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CoQ10*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100–300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Mitochondrial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12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Constipation, muscle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9" name="Google Shape;1079;p16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080" name="Google Shape;1080;p16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81" name="Google Shape;1081;p16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2" name="Google Shape;1082;p162"/>
          <p:cNvSpPr txBox="1"/>
          <p:nvPr/>
        </p:nvSpPr>
        <p:spPr>
          <a:xfrm>
            <a:off x="1246502" y="1179379"/>
            <a:ext cx="16800357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Lewy Body Dementia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16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p162"/>
          <p:cNvSpPr txBox="1"/>
          <p:nvPr/>
        </p:nvSpPr>
        <p:spPr>
          <a:xfrm>
            <a:off x="1471876" y="3369827"/>
            <a:ext cx="6964800" cy="4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Mixed neurodegeneration and autonomic dysfunction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Glycemic instability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and swallowing difficulty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meals for glycemic stability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and protein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Texture modification as needed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Hydration and electrolyte balance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5" name="Google Shape;1085;p162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p162"/>
          <p:cNvSpPr txBox="1"/>
          <p:nvPr/>
        </p:nvSpPr>
        <p:spPr>
          <a:xfrm>
            <a:off x="10030213" y="7672823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/ fasting glucose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trends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87" name="Google Shape;1087;p162"/>
          <p:cNvGraphicFramePr/>
          <p:nvPr/>
        </p:nvGraphicFramePr>
        <p:xfrm>
          <a:off x="10025573" y="397931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829925"/>
                <a:gridCol w="2862025"/>
                <a:gridCol w="2943975"/>
              </a:tblGrid>
              <a:tr h="658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58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20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Autonomic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20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&amp; bone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2" name="Google Shape;1092;p16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093" name="Google Shape;1093;p16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094" name="Google Shape;1094;p16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5" name="Google Shape;1095;p163"/>
          <p:cNvSpPr txBox="1"/>
          <p:nvPr/>
        </p:nvSpPr>
        <p:spPr>
          <a:xfrm>
            <a:off x="1008980" y="53513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Amyotrophic Lateral Sclerosis (ALS)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16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p163"/>
          <p:cNvSpPr txBox="1"/>
          <p:nvPr/>
        </p:nvSpPr>
        <p:spPr>
          <a:xfrm>
            <a:off x="1471876" y="3369827"/>
            <a:ext cx="6964800" cy="59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Severe hypermetabolism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Progressive muscle wasting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Dysphagia and aspiration risk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oxidative stress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High-energy, high-protein nutrition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Early nutrition support planning (oral → enteral)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Texture modification and swallowing safety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weight loss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163"/>
          <p:cNvSpPr txBox="1"/>
          <p:nvPr/>
        </p:nvSpPr>
        <p:spPr>
          <a:xfrm>
            <a:off x="10336845" y="3336869"/>
            <a:ext cx="729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6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26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163"/>
          <p:cNvSpPr txBox="1"/>
          <p:nvPr/>
        </p:nvSpPr>
        <p:spPr>
          <a:xfrm>
            <a:off x="10030213" y="7672823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Weight/BMI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CMP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Swallow evaluation (clinical)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00" name="Google Shape;1100;p163"/>
          <p:cNvGraphicFramePr/>
          <p:nvPr/>
        </p:nvGraphicFramePr>
        <p:xfrm>
          <a:off x="10115486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921425"/>
                <a:gridCol w="2758825"/>
                <a:gridCol w="2749125"/>
              </a:tblGrid>
              <a:tr h="4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2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</a:tr>
              <a:tr h="46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2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1.2–1.5 g/kg/day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Preserve muscle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</a:tr>
              <a:tr h="72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2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Anti-inflammatory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</a:tr>
              <a:tr h="72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Antioxidants</a:t>
                      </a:r>
                      <a:endParaRPr sz="2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Food-based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Oxidative stress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</a:tr>
              <a:tr h="721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2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&amp; immune</a:t>
                      </a:r>
                      <a:endParaRPr sz="2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165"/>
          <p:cNvSpPr/>
          <p:nvPr/>
        </p:nvSpPr>
        <p:spPr>
          <a:xfrm rot="10800000">
            <a:off x="328322" y="-516484"/>
            <a:ext cx="18288005" cy="10287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106" name="Google Shape;1106;p165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07" name="Google Shape;1107;p16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08" name="Google Shape;1108;p165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9" name="Google Shape;1109;p165"/>
          <p:cNvSpPr txBox="1"/>
          <p:nvPr/>
        </p:nvSpPr>
        <p:spPr>
          <a:xfrm>
            <a:off x="1072155" y="213011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Cognitive &amp; Neurodegenerative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16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11" name="Google Shape;1111;p165"/>
          <p:cNvGraphicFramePr/>
          <p:nvPr/>
        </p:nvGraphicFramePr>
        <p:xfrm>
          <a:off x="429437" y="2890041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649975"/>
                <a:gridCol w="4103900"/>
                <a:gridCol w="4069900"/>
                <a:gridCol w="5098500"/>
                <a:gridCol w="2506850"/>
              </a:tblGrid>
              <a:tr h="354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Core MNT Interventions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Key Nutrients / Supplement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44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Mild Cognitive Impairment (MCI)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Early neuroinflammation; oxidative stress; vascular risk; micronutrient insufficiency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MIND/Mediterranean diet; glycemic stability; adequate protein (≈1.0–1.2 g/kg); CV risk reduction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Omega-3s; B-complex (B6/folate/B12); vitamin D; magnesium; polyphenols; </a:t>
                      </a:r>
                      <a:r>
                        <a:rPr b="1" lang="en-US" sz="1900" u="none" cap="none" strike="noStrike"/>
                        <a:t>potassium (food-based 2,600–3,400 mg/day)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B12, folate, homocysteine, vitamin D, HbA1c, lipids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44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Alzheimer’s Disease (AD)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Amyloid/tau pathology; neuroinflammation; “brain insulin resistance”; weight loss with progression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MIND/Mediterranean (early); adequate energy/protein; glycemic control; texture modification later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Omega-3s; B-complex; vitamin D; magnesium (threonate/glycinate); MCTs*; </a:t>
                      </a:r>
                      <a:r>
                        <a:rPr b="1" lang="en-US" sz="1900" u="none" cap="none" strike="noStrike"/>
                        <a:t>potassium (food-based)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B12, folate, homocysteine, vitamin D, HbA1c, weight trends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Vascular Dementia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Cerebrovascular disease; HTN; dyslipidemia; insulin resistance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DASH–Mediterranean hybrid; sodium moderation; weight &amp; glucose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Omega-3s; soluble fiber; magnesium; </a:t>
                      </a:r>
                      <a:r>
                        <a:rPr b="1" lang="en-US" sz="1900" u="none" cap="none" strike="noStrike"/>
                        <a:t>potassium (food-based)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BP, lipids, HbA1c, CMP (Na/K/Cr)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42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Parkinson’s Disease (PD)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Dopaminergic loss; mitochondrial dysfunction; constipation; protein–levodopa interaction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Adequate energy/protein; protein redistribution if needed; fiber &amp; fluids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Omega-3s; vitamin D; B12; CoQ10*; magnesium; </a:t>
                      </a:r>
                      <a:r>
                        <a:rPr b="1" lang="en-US" sz="1900" u="none" cap="none" strike="noStrike"/>
                        <a:t>potassium (food-based)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Vitamin D, B12, weight/BMI, DXA (if risk)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9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Lewy Body Dementia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Autonomic dysfunction; glycemic instability; weight loss; dysphagia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Regular meals; adequate energy/protein; hydration; texture modification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Omega-3s; magnesium; vitamin D; </a:t>
                      </a:r>
                      <a:r>
                        <a:rPr b="1" lang="en-US" sz="1900" u="none" cap="none" strike="noStrike"/>
                        <a:t>potassium (food-based)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HbA1c, vitamin D, weight trends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44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Amyotrophic Lateral Sclerosis (ALS)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Hypermetabolism; muscle wasting; dysphagia/aspiration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High-energy, high-protein</a:t>
                      </a:r>
                      <a:r>
                        <a:rPr lang="en-US" sz="1900" u="none" cap="none" strike="noStrike"/>
                        <a:t>; early nutrition support planning; texture safety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 (1.2–1.5 g/kg); omega-3s; antioxidants (food-based); vitamin D; </a:t>
                      </a:r>
                      <a:r>
                        <a:rPr b="1" lang="en-US" sz="1900" u="none" cap="none" strike="noStrike"/>
                        <a:t>potassium (food-based)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Weight/BMI, CMP, vitamin D, swallow eval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24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b="1" lang="en-US" sz="1900" u="none" cap="none" strike="noStrike"/>
                        <a:t>General Cognitive Decline (Aging)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Sarcopenia; low intake; vascular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 adequacy; Mediterranean/MIND; resistance exercise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Protein; omega-3s; vitamin D; magnesium; </a:t>
                      </a:r>
                      <a:r>
                        <a:rPr b="1" lang="en-US" sz="1900" u="none" cap="none" strike="noStrike"/>
                        <a:t>potassium (food-based)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Times"/>
                        <a:buNone/>
                      </a:pPr>
                      <a:r>
                        <a:rPr lang="en-US" sz="1900" u="none" cap="none" strike="noStrike"/>
                        <a:t>Vitamin D, B12, HbA1c, lipids, body composition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1112" name="Google Shape;1112;p165"/>
          <p:cNvSpPr/>
          <p:nvPr/>
        </p:nvSpPr>
        <p:spPr>
          <a:xfrm>
            <a:off x="16695150" y="730945"/>
            <a:ext cx="1163400" cy="1149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7" name="Google Shape;1117;p166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18" name="Google Shape;1118;p16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19" name="Google Shape;1119;p166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0" name="Google Shape;1120;p166"/>
          <p:cNvSpPr txBox="1"/>
          <p:nvPr/>
        </p:nvSpPr>
        <p:spPr>
          <a:xfrm>
            <a:off x="1392129" y="1152818"/>
            <a:ext cx="16800357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Hepatic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16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p166"/>
          <p:cNvSpPr txBox="1"/>
          <p:nvPr/>
        </p:nvSpPr>
        <p:spPr>
          <a:xfrm>
            <a:off x="1648049" y="3853175"/>
            <a:ext cx="14813100" cy="52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807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liver is central to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macronutrient metabolism, detoxification, bile production, nutrient storage, and protein synthesis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Hepatic disorders disrupt these functions, leading to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malnutrition, altered glucose and lipid metabolism, inflammation, and impaired detoxification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64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Medical Nutrition Therapy (MNT)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essential for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preventing disease progression, managing complications, and improving survival and quality of life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64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07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Char char="•"/>
            </a:pP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Nutrition therapy does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replace medical treatment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but it is a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cornerstone of care</a:t>
            </a:r>
            <a:r>
              <a:rPr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across the full spectrum of liver disease.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031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15" lvl="0" marL="12031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" name="Google Shape;1127;p16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28" name="Google Shape;1128;p16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29" name="Google Shape;1129;p16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0" name="Google Shape;1130;p167"/>
          <p:cNvSpPr txBox="1"/>
          <p:nvPr/>
        </p:nvSpPr>
        <p:spPr>
          <a:xfrm>
            <a:off x="1417783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Hepatic Disorders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Mechanisms &amp; Nutrition 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1" name="Google Shape;1131;p16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167"/>
          <p:cNvSpPr txBox="1"/>
          <p:nvPr/>
        </p:nvSpPr>
        <p:spPr>
          <a:xfrm>
            <a:off x="548750" y="3256075"/>
            <a:ext cx="9593100" cy="69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 Mechanisms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Impaired carbohydrate metabolism:</a:t>
            </a:r>
            <a:r>
              <a:rPr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reduced glycogen storage, fasting hypoglycemia risk, insulin resistance (especially NAFLD)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Altered protein metabolism: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reduced hepatic protein synthesis, increased muscle catabolism, sarcopenia common even with obesity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Disordered lipid metabolism: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hepatic fat accumulation, altered VLDL secretion, dyslipidemia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Chronic inflammation and oxidative stress: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cytokine-mediated tissue injury, progression to fibrosis and cirrhosis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Micronutrient deficiencies: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fat-soluble vitamins (A, D, E, K), zinc, magnesium, selenium, </a:t>
            </a:r>
            <a:r>
              <a:rPr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B vitamins (especially thiamine in alcohol-related disease)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Bile acid and fat malabsorption: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cholestasis reduces fat and fat-soluble vitamin absorption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Portal hypertension and ascites: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sodium and fluid imbalance, early satiety and reduced intake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p167"/>
          <p:cNvSpPr txBox="1"/>
          <p:nvPr/>
        </p:nvSpPr>
        <p:spPr>
          <a:xfrm>
            <a:off x="10861461" y="3256075"/>
            <a:ext cx="6957600" cy="48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Core Nutrition Goals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Prevent and treat malnutrition and sarcopenia, preserve lean body mass</a:t>
            </a:r>
            <a:endParaRPr sz="24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Optimize glucose regulation, reduce hepatic fat accumulation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 inflammation and oxidative stress, support detoxification and liver regeneration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 complications (ascites, encephalopathy, varices)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 micronutrient deficiencies, improve survival and quality of life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8" name="Google Shape;1138;p169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39" name="Google Shape;1139;p16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40" name="Google Shape;1140;p169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1" name="Google Shape;1141;p169"/>
          <p:cNvSpPr txBox="1"/>
          <p:nvPr/>
        </p:nvSpPr>
        <p:spPr>
          <a:xfrm>
            <a:off x="1292305" y="506824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Nonalcoholic Fatty Liver Disease (NAFLD / MASLD)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16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3" name="Google Shape;1143;p169"/>
          <p:cNvSpPr txBox="1"/>
          <p:nvPr/>
        </p:nvSpPr>
        <p:spPr>
          <a:xfrm>
            <a:off x="653700" y="3086100"/>
            <a:ext cx="8727600" cy="59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Insulin resistance and hyperinsulinemia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energy intake and visceral adiposity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Hepatic triglyceride accumulation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low-grade inflammation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 fructose and refined carbohydrate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loss 7–10%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(most effective intervention)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Mediterranean or low–low-glycemic-load pattern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refined carbs, sugar-sweetened beverages, fructose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(≈1.0–1.2 g/kg/day)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Physical activity (aerobic + resistance)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Alcohol minimization or avoidance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169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p169"/>
          <p:cNvSpPr txBox="1"/>
          <p:nvPr/>
        </p:nvSpPr>
        <p:spPr>
          <a:xfrm>
            <a:off x="9748026" y="8071382"/>
            <a:ext cx="7290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ALT, AST, Triglycerides, HbA1c / fasting glucose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 (iron overload risk), 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46" name="Google Shape;1146;p169"/>
          <p:cNvGraphicFramePr/>
          <p:nvPr/>
        </p:nvGraphicFramePr>
        <p:xfrm>
          <a:off x="9763180" y="3889256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552775"/>
                <a:gridCol w="2085875"/>
                <a:gridCol w="3374125"/>
              </a:tblGrid>
              <a:tr h="41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1–4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↓ hepatic fat, TGs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E*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400–800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Oxidative stress (non-diabetic)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Insulin sensitivity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Metabolic &amp; immune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1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Soluble 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Glycemic &amp; lipid control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1" name="Google Shape;1151;p17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52" name="Google Shape;1152;p17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53" name="Google Shape;1153;p17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4" name="Google Shape;1154;p170"/>
          <p:cNvSpPr txBox="1"/>
          <p:nvPr/>
        </p:nvSpPr>
        <p:spPr>
          <a:xfrm>
            <a:off x="1272155" y="813524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Alcohol-Associated Liver Disease (ALD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17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p170"/>
          <p:cNvSpPr txBox="1"/>
          <p:nvPr/>
        </p:nvSpPr>
        <p:spPr>
          <a:xfrm>
            <a:off x="1240996" y="3267214"/>
            <a:ext cx="7635900" cy="61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alcohol intake displacing nutrients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Protein-calorie malnutrition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Oxidative stress and inflammation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Thiamine and B-vitamin depletion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Sarcopenia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Absolute alcohol abstinence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intake (often ↑ needs)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High-protein diet (1.2–1.5 g/kg/day)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Frequent meals/snacks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repletion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170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170"/>
          <p:cNvSpPr txBox="1"/>
          <p:nvPr/>
        </p:nvSpPr>
        <p:spPr>
          <a:xfrm>
            <a:off x="9748026" y="8071382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AST/ALT (AST&gt;ALT common), INR, albumin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Magnesium, Thiamine (clinical)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&amp; muscle mass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59" name="Google Shape;1159;p170"/>
          <p:cNvGraphicFramePr/>
          <p:nvPr/>
        </p:nvGraphicFramePr>
        <p:xfrm>
          <a:off x="9823133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334300"/>
                <a:gridCol w="2281800"/>
                <a:gridCol w="3019775"/>
              </a:tblGrid>
              <a:tr h="52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Thiamine (B1)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100–300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Prevent Wernicke’s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1.2–1.5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Prevent muscle loss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2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25–50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Ammonia metabolism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0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Neuromuscular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0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Folate/B-complex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RDA–therapeutic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Deficiency correction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4" name="Google Shape;1164;p171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65" name="Google Shape;1165;p17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66" name="Google Shape;1166;p171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7" name="Google Shape;1167;p171"/>
          <p:cNvSpPr txBox="1"/>
          <p:nvPr/>
        </p:nvSpPr>
        <p:spPr>
          <a:xfrm>
            <a:off x="1241005" y="548199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Chronic Viral Hepatitis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(B &amp; C)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8" name="Google Shape;1168;p17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171"/>
          <p:cNvSpPr txBox="1"/>
          <p:nvPr/>
        </p:nvSpPr>
        <p:spPr>
          <a:xfrm>
            <a:off x="568750" y="3267225"/>
            <a:ext cx="8308200" cy="68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Categories of chronic viral hepatitis:</a:t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B:</a:t>
            </a: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DNA virus, vaccine-preventable, chronicity risk depends on age at exposure (higher in infants/young children)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C:</a:t>
            </a: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RNA virus, no vaccine, spread mainly through blood exposure, more often becomes chronic, but curable with antiviral therapy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Chronic hepatic inflammation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Increased resting energy expenditure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appetite and intake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Micronutrient deficiencies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1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energy and protein intake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Anti-inflammatory, nutrient-dense diet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alcohol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●"/>
            </a:pPr>
            <a:r>
              <a:rPr i="0" lang="en-US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immune function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171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171"/>
          <p:cNvSpPr txBox="1"/>
          <p:nvPr/>
        </p:nvSpPr>
        <p:spPr>
          <a:xfrm>
            <a:off x="9706801" y="7866232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ALT, AST, Bilirubin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Albumin, 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Viral load (medical)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72" name="Google Shape;1172;p171"/>
          <p:cNvGraphicFramePr/>
          <p:nvPr/>
        </p:nvGraphicFramePr>
        <p:xfrm>
          <a:off x="9706806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549575"/>
                <a:gridCol w="2714250"/>
                <a:gridCol w="3838475"/>
              </a:tblGrid>
              <a:tr h="498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98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1.0–1.2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Maintain lean mass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1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modulation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1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Immune &amp; hepatic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71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Anti-inflammatory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" name="Google Shape;1177;p172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78" name="Google Shape;1178;p172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79" name="Google Shape;1179;p172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0" name="Google Shape;1180;p172"/>
          <p:cNvSpPr txBox="1"/>
          <p:nvPr/>
        </p:nvSpPr>
        <p:spPr>
          <a:xfrm>
            <a:off x="1272155" y="813524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Cirrhosis (Compensated &amp; Decompensated)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81" name="Google Shape;1181;p17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p172"/>
          <p:cNvSpPr txBox="1"/>
          <p:nvPr/>
        </p:nvSpPr>
        <p:spPr>
          <a:xfrm>
            <a:off x="1240996" y="3267214"/>
            <a:ext cx="7635900" cy="51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Impaired glycogen storage → fasting hypoglycemia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 catabolism and sarcopenia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Portal hypertension → early satiety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Ascites → sodium/fluid imbalance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High-protein intake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(1.2–1.5 g/kg/day)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Frequent meals +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late-evening carb snack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Energy intake ≈30–35 kcal/kg/day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Sodium restriction (≤2 g/day) if ascites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prolonged fasting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p172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172"/>
          <p:cNvSpPr txBox="1"/>
          <p:nvPr/>
        </p:nvSpPr>
        <p:spPr>
          <a:xfrm>
            <a:off x="10238163" y="7625189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INR, albumin, Sodium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Bilirubin, Ammonia (context-dependent)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trends, muscle mass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85" name="Google Shape;1185;p172"/>
          <p:cNvGraphicFramePr/>
          <p:nvPr/>
        </p:nvGraphicFramePr>
        <p:xfrm>
          <a:off x="10238163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645800"/>
                <a:gridCol w="2647775"/>
                <a:gridCol w="2996850"/>
              </a:tblGrid>
              <a:tr h="45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1.2–1.5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Survival benefit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1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BCAAs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0.25–0.45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Muscle &amp; HE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25–50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Ammonia clearance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58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&amp; immune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1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Muscle function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0" name="Google Shape;1190;p174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191" name="Google Shape;1191;p174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192" name="Google Shape;1192;p174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174"/>
          <p:cNvSpPr txBox="1"/>
          <p:nvPr/>
        </p:nvSpPr>
        <p:spPr>
          <a:xfrm>
            <a:off x="1272155" y="813524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Hepatic Encephalopathy (HE)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4" name="Google Shape;1194;p17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174"/>
          <p:cNvSpPr txBox="1"/>
          <p:nvPr/>
        </p:nvSpPr>
        <p:spPr>
          <a:xfrm>
            <a:off x="1240996" y="3267214"/>
            <a:ext cx="7635900" cy="44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Hyperammonemia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amino acid metabolism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Muscle loss reduces ammonia clearance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Do NOT restrict protein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Emphasize plant and dairy proteins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Frequent meals/snacks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Optimize zinc and fiber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174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174"/>
          <p:cNvSpPr txBox="1"/>
          <p:nvPr/>
        </p:nvSpPr>
        <p:spPr>
          <a:xfrm>
            <a:off x="10238163" y="7618568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Ammonia (trend-based)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Albumin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&amp; muscle mass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Electrolytes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98" name="Google Shape;1198;p174"/>
          <p:cNvGraphicFramePr/>
          <p:nvPr/>
        </p:nvGraphicFramePr>
        <p:xfrm>
          <a:off x="10263563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342775"/>
                <a:gridCol w="2742675"/>
                <a:gridCol w="3332825"/>
              </a:tblGrid>
              <a:tr h="753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85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1.2–1.5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Prevent catabolism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53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BCAAs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0.25–0.45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Neurocognitive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85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25–50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Urea cycle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85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25–38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↓ ammonia 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175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204" name="Google Shape;1204;p17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05" name="Google Shape;1205;p175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06" name="Google Shape;1206;p175"/>
          <p:cNvSpPr txBox="1"/>
          <p:nvPr/>
        </p:nvSpPr>
        <p:spPr>
          <a:xfrm>
            <a:off x="1272155" y="813524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Cholestatic Liver Disease 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(PBC, PSC)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07" name="Google Shape;1207;p17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p175"/>
          <p:cNvSpPr txBox="1"/>
          <p:nvPr/>
        </p:nvSpPr>
        <p:spPr>
          <a:xfrm>
            <a:off x="451525" y="3336875"/>
            <a:ext cx="9310800" cy="51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lang="en-US" sz="2400">
                <a:latin typeface="Calibri"/>
                <a:ea typeface="Calibri"/>
                <a:cs typeface="Calibri"/>
                <a:sym typeface="Calibri"/>
              </a:rPr>
              <a:t>Primary Biliary Cholangitis (PBC) &amp; Primary Sclerosing Cholangitis (PSC) 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Reduced bile flow → fat malabsorption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Deficiency of fat-soluble vitamins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Pruritus affecting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Moderate fat intake; consider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MCTs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Supplement fat-soluble vitamins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and energy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Manage pruritus nutrition triggers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175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p175"/>
          <p:cNvSpPr txBox="1"/>
          <p:nvPr/>
        </p:nvSpPr>
        <p:spPr>
          <a:xfrm>
            <a:off x="10238163" y="7618569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Ammonia (trend-based)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Albumin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&amp; muscle mass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Electrolytes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11" name="Google Shape;1211;p175"/>
          <p:cNvGraphicFramePr/>
          <p:nvPr/>
        </p:nvGraphicFramePr>
        <p:xfrm>
          <a:off x="9983150" y="397922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27950"/>
                <a:gridCol w="2602550"/>
                <a:gridCol w="2469975"/>
              </a:tblGrid>
              <a:tr h="40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Vitamins A, D, E, K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As indicated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MCT oil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5–15 mL 1–3×/day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Energy 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Calcium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1000–1500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protection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1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Bone &amp; immune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6" name="Google Shape;1216;p176"/>
          <p:cNvGrpSpPr/>
          <p:nvPr/>
        </p:nvGrpSpPr>
        <p:grpSpPr>
          <a:xfrm>
            <a:off x="-380180" y="-14"/>
            <a:ext cx="19048500" cy="3086120"/>
            <a:chOff x="-1" y="-1"/>
            <a:chExt cx="19048500" cy="3086120"/>
          </a:xfrm>
        </p:grpSpPr>
        <p:sp>
          <p:nvSpPr>
            <p:cNvPr id="1217" name="Google Shape;1217;p17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18" name="Google Shape;1218;p176"/>
            <p:cNvSpPr txBox="1"/>
            <p:nvPr/>
          </p:nvSpPr>
          <p:spPr>
            <a:xfrm>
              <a:off x="-1" y="2"/>
              <a:ext cx="19048500" cy="121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9" name="Google Shape;1219;p176"/>
          <p:cNvSpPr txBox="1"/>
          <p:nvPr/>
        </p:nvSpPr>
        <p:spPr>
          <a:xfrm>
            <a:off x="1191587" y="523629"/>
            <a:ext cx="16800300" cy="35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Cholecystectomy</a:t>
            </a:r>
            <a:r>
              <a:rPr b="1" lang="en-US" sz="6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i="0" lang="en-US" sz="6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Primary Nutrition Drivers &amp; Core Nutrition Goals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6800"/>
              <a:buFont typeface="Times"/>
              <a:buNone/>
            </a:pPr>
            <a:r>
              <a:t/>
            </a:r>
            <a:endParaRPr i="0" sz="6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p17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176"/>
          <p:cNvSpPr txBox="1"/>
          <p:nvPr/>
        </p:nvSpPr>
        <p:spPr>
          <a:xfrm>
            <a:off x="1369262" y="3299448"/>
            <a:ext cx="7635900" cy="67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Loss of bile storage/concentration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Less bile available during high-fat meals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Altered bile acid delivery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Continuous bile flow → rapid intestinal transit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 malabsorption (variable)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Steatorrhea, bloating, urgency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Bile acid–induced diarrhea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Excess bile acids reaching the colon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Gut microbiome changes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Bile acids alter microbial composition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Risk of fat-soluble vitamin insufficiency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◦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Vitamins A, D, E, K (subset of patients)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176"/>
          <p:cNvSpPr txBox="1"/>
          <p:nvPr/>
        </p:nvSpPr>
        <p:spPr>
          <a:xfrm>
            <a:off x="9474459" y="3263013"/>
            <a:ext cx="7635900" cy="53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Core Nutrition Goals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GI symptoms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(diarrhea, bloating, pain)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efficient fat digestion and absorption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Prevent nutrient deficiencies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Gradually restore dietary fat tolerance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gut and bile acid balance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These cases are important to catch because more times than not, they are not educated on any nutritional or digestion-related changes associated with this procedure. 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2032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7" name="Google Shape;1227;p177"/>
          <p:cNvGrpSpPr/>
          <p:nvPr/>
        </p:nvGrpSpPr>
        <p:grpSpPr>
          <a:xfrm>
            <a:off x="-380180" y="-615489"/>
            <a:ext cx="19048500" cy="3086120"/>
            <a:chOff x="-1" y="-1"/>
            <a:chExt cx="19048500" cy="3086120"/>
          </a:xfrm>
        </p:grpSpPr>
        <p:sp>
          <p:nvSpPr>
            <p:cNvPr id="1228" name="Google Shape;1228;p17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29" name="Google Shape;1229;p177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0" name="Google Shape;1230;p177"/>
          <p:cNvSpPr txBox="1"/>
          <p:nvPr/>
        </p:nvSpPr>
        <p:spPr>
          <a:xfrm>
            <a:off x="1349116" y="662024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Cholecystectomy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Interventions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1" name="Google Shape;1231;p17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p177"/>
          <p:cNvSpPr txBox="1"/>
          <p:nvPr/>
        </p:nvSpPr>
        <p:spPr>
          <a:xfrm>
            <a:off x="548725" y="2911500"/>
            <a:ext cx="8551800" cy="6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1) Immediate Post-Op (First 1–4 Weeks)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Low-fat diet</a:t>
            </a: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initially (≈20–30% kcal from fat)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Small, frequent meals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(q3–4 hours)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large, greasy meals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fried foods, heavy sauces, high-fat dairy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2) Fat Reintroduction (Weeks 4–12)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Gradually increase fat as tolerated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Prioritize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 quality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○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Olive oil, avocado, nuts, seeds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○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Fatty fish (small portions initially)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Distribute fat evenly across meals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3) Long-Term Adaptation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Most patients tolerate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moderate fat intake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very large fat boluses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Maintain regular meal timing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177"/>
          <p:cNvSpPr txBox="1"/>
          <p:nvPr/>
        </p:nvSpPr>
        <p:spPr>
          <a:xfrm>
            <a:off x="9459771" y="2772312"/>
            <a:ext cx="7635900" cy="83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Carbohydrates &amp; Fiber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Emphasize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soluble fiber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(oats, psyllium, legumes)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○"/>
            </a:pPr>
            <a:r>
              <a:rPr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Binds bile acids → reduces diarrhea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 excess refined sugars (can worsen diarrhea)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Adequate protein to support healing and satiety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Typical target: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~1.0–1.2 g/kg/day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Labs: </a:t>
            </a:r>
            <a:endParaRPr b="1" sz="24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Vitamin D (25-OH)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Fat-soluble vitamins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(A, E, K) if symptoms persist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CMP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(liver enzymes, electrolytes)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Lipid panel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(dietary fat changes)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Stool fat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(if steatorrhea suspected)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Weight trends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symptom diary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1" marL="9144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239" name="Google Shape;1239;p17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40" name="Google Shape;1240;p17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1" name="Google Shape;1241;p178"/>
          <p:cNvSpPr txBox="1"/>
          <p:nvPr/>
        </p:nvSpPr>
        <p:spPr>
          <a:xfrm>
            <a:off x="1272155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Cholecystectomy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Key Nutrients &amp; Supplementation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17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43" name="Google Shape;1243;p178"/>
          <p:cNvGraphicFramePr/>
          <p:nvPr/>
        </p:nvGraphicFramePr>
        <p:xfrm>
          <a:off x="2396363" y="3678471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5298500"/>
                <a:gridCol w="3707725"/>
                <a:gridCol w="4489050"/>
              </a:tblGrid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 / Supplement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Soluble fiber (psyllium/PHGG)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5–10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Bile acid binding; ↓ diarrhea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6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Digestive enzymes (lipase-containing)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product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Support fat digestion (short-term)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Ox bile / bile salts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Case-dependent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 tolerance in select patients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966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 (to labs)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Commonly low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Fat-soluble vitamins (A, E, K)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As indicated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Malabsorption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GI motility, cramps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2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Probiotics (targeted)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10–20B CFU/day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Gut adaptation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8" name="Google Shape;1248;p18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249" name="Google Shape;1249;p18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50" name="Google Shape;1250;p18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1" name="Google Shape;1251;p180"/>
          <p:cNvSpPr txBox="1"/>
          <p:nvPr/>
        </p:nvSpPr>
        <p:spPr>
          <a:xfrm>
            <a:off x="1297809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Cholecystectomy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Common Symptoms &amp; Nutrition Responses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18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53" name="Google Shape;1253;p180"/>
          <p:cNvGraphicFramePr/>
          <p:nvPr/>
        </p:nvGraphicFramePr>
        <p:xfrm>
          <a:off x="2786112" y="378373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4740250"/>
                <a:gridCol w="3606150"/>
                <a:gridCol w="4369350"/>
              </a:tblGrid>
              <a:tr h="670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Symptom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Likely Driver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Nutrition Strategy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13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Post-meal diarrhea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Bile acid excess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Soluble fiber; smaller meals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32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Bloating/cramping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 maldigestion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Reduce fat bolus; enzymes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32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Fat intolerance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Inadequate bile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Gradual fat reintroduction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13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Steatorrhea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Fat 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Enzymes; MCTs short-term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13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Fat-soluble vitamin deficiency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Chronic malabsorption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Targeted supplementation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181"/>
          <p:cNvSpPr/>
          <p:nvPr/>
        </p:nvSpPr>
        <p:spPr>
          <a:xfrm rot="10800000">
            <a:off x="381077" y="-1147554"/>
            <a:ext cx="18288000" cy="10287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59" name="Google Shape;1259;p181"/>
          <p:cNvGrpSpPr/>
          <p:nvPr/>
        </p:nvGrpSpPr>
        <p:grpSpPr>
          <a:xfrm>
            <a:off x="-380255" y="-497952"/>
            <a:ext cx="19048500" cy="3086120"/>
            <a:chOff x="-1" y="-1"/>
            <a:chExt cx="19048500" cy="3086120"/>
          </a:xfrm>
        </p:grpSpPr>
        <p:sp>
          <p:nvSpPr>
            <p:cNvPr id="1260" name="Google Shape;1260;p181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61" name="Google Shape;1261;p181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2" name="Google Shape;1262;p181"/>
          <p:cNvSpPr txBox="1"/>
          <p:nvPr/>
        </p:nvSpPr>
        <p:spPr>
          <a:xfrm>
            <a:off x="1350559" y="521743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Hepatic Disorders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3" name="Google Shape;1263;p181"/>
          <p:cNvSpPr/>
          <p:nvPr/>
        </p:nvSpPr>
        <p:spPr>
          <a:xfrm>
            <a:off x="-2549629" y="-631075"/>
            <a:ext cx="3256200" cy="3256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64" name="Google Shape;1264;p181"/>
          <p:cNvGraphicFramePr/>
          <p:nvPr/>
        </p:nvGraphicFramePr>
        <p:xfrm>
          <a:off x="207420" y="2757981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3672400"/>
                <a:gridCol w="3650100"/>
                <a:gridCol w="4156150"/>
                <a:gridCol w="3534025"/>
                <a:gridCol w="2860500"/>
              </a:tblGrid>
              <a:tr h="430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Condition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Primary Nutrition Drivers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Core MNT Interventions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Key Nutrients / Supplement Focus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Relevant Labs</a:t>
                      </a:r>
                      <a:endParaRPr sz="2000" u="none" cap="none" strike="noStrike"/>
                    </a:p>
                  </a:txBody>
                  <a:tcPr marT="12700" marB="12700" marR="12700" marL="12700" anchor="ctr"/>
                </a:tc>
              </a:tr>
              <a:tr h="819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NAFLD / MASLD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Insulin resistance; visceral adiposity; hepatic fat accumulation; inflammation; high fructose intake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Weight loss </a:t>
                      </a:r>
                      <a:r>
                        <a:rPr b="1" lang="en-US" sz="1700" u="none" cap="none" strike="noStrike"/>
                        <a:t>7–10%</a:t>
                      </a:r>
                      <a:r>
                        <a:rPr lang="en-US" sz="1700" u="none" cap="none" strike="noStrike"/>
                        <a:t>; Mediterranean/low-GL pattern; reduce refined carbs/fructose; adequate protein; physical activity; avoid alcohol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Omega-3s; soluble fiber; magnesium; vitamin D; vitamin E* (select cases)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ALT, AST, TG, HbA1c/fasting glucose, ferritin,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9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Alcohol-Associated Liver Disease (ALD)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Alcohol displacing nutrients; protein-calorie malnutrition; oxidative stress; thiamine deficiency; sarcopenia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Absolute alcohol abstinence</a:t>
                      </a:r>
                      <a:r>
                        <a:rPr lang="en-US" sz="1700" u="none" cap="none" strike="noStrike"/>
                        <a:t>; high-protein (1.2–1.5 g/kg); adequate energy; frequent meals; micronutrient repletion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Thiamine (B1); protein; zinc; magnesium; folate/B-complex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AST/ALT (AST&gt;ALT), INR, albumin, Mg, weight/muscle mass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2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Chronic Viral Hepatitis (B/C)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Chronic inflammation; ↑ energy needs; reduced intake; micronutrient deficits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Adequate energy/protein; anti-inflammatory pattern; avoid alcohol; support immunity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Protein; vitamin D; zinc; omega-3s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ALT, AST, bilirubin, albumin, vitamin D, viral load (medical)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35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Cirrhosis (compensated/decompensated)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Impaired glycogen storage; sarcopenia; portal HTN → early satiety; ascites → Na imbalance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High protein (1.2–1.5 g/kg)</a:t>
                      </a:r>
                      <a:r>
                        <a:rPr lang="en-US" sz="1700" u="none" cap="none" strike="noStrike"/>
                        <a:t>; frequent meals + </a:t>
                      </a:r>
                      <a:r>
                        <a:rPr b="1" lang="en-US" sz="1700" u="none" cap="none" strike="noStrike"/>
                        <a:t>late-evening carb snack</a:t>
                      </a:r>
                      <a:r>
                        <a:rPr lang="en-US" sz="1700" u="none" cap="none" strike="noStrike"/>
                        <a:t>; energy 30–35 kcal/kg; Na ≤2 g/day if ascites; avoid fasting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Protein; BCAAs; zinc; vitamin D;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INR, albumin, Na, bilirubin, ammonia†, weight/muscle mass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9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Hepatic Encephalopathy (HE)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Hyperammonemia; altered AA metabolism; muscle loss ↓ ammonia clearance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Do NOT restrict protein</a:t>
                      </a:r>
                      <a:r>
                        <a:rPr lang="en-US" sz="1700" u="none" cap="none" strike="noStrike"/>
                        <a:t>; emphasize plant/dairy protein; frequent meals; fiber; manage constipation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Protein; BCAAs; zinc; soluble fiber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Ammonia†, albumin, electrolytes, weight/muscle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2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Cholestatic Liver Disease (PBC/PSC)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Reduced bile flow → fat malabsorption; fat-soluble vitamin loss; pruritus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Moderate fat; consider </a:t>
                      </a:r>
                      <a:r>
                        <a:rPr b="1" lang="en-US" sz="1700" u="none" cap="none" strike="noStrike"/>
                        <a:t>MCTs</a:t>
                      </a:r>
                      <a:r>
                        <a:rPr lang="en-US" sz="1700" u="none" cap="none" strike="noStrike"/>
                        <a:t>; supplement fat-soluble vitamins; adequate protein/energy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Vitamins </a:t>
                      </a:r>
                      <a:r>
                        <a:rPr b="1" lang="en-US" sz="1700" u="none" cap="none" strike="noStrike"/>
                        <a:t>A, D, E, K</a:t>
                      </a:r>
                      <a:r>
                        <a:rPr lang="en-US" sz="1700" u="none" cap="none" strike="noStrike"/>
                        <a:t>; calcium; vitamin D; MCT oil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ALP, bilirubin, fat-soluble vitamin levels, Ca, DXA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19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Acute Liver Failure (nutrition support)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Hypermetabolism; rapid muscle breakdown; hypoglycemia risk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Early enteral nutrition if possible; adequate protein unless contraindicated; tight glucose monitoring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Protein (individualized); thiamine; electrolytes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CMP, INR, glucose, electrolytes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1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b="1" lang="en-US" sz="1700" u="none" cap="none" strike="noStrike"/>
                        <a:t>Cholecystectomy (post-op)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Continuous bile flow; reduced bile concentration; fat intolerance; bile-acid diarrhea; fat-soluble vitamin risk (subset)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Short-term low-fat; small frequent meals; </a:t>
                      </a:r>
                      <a:r>
                        <a:rPr b="1" lang="en-US" sz="1700" u="none" cap="none" strike="noStrike"/>
                        <a:t>gradual fat reintroduction</a:t>
                      </a:r>
                      <a:r>
                        <a:rPr lang="en-US" sz="1700" u="none" cap="none" strike="noStrike"/>
                        <a:t>; soluble fiber for bile binding; distribute fat evenly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Soluble fiber (psyllium/PHGG); digestive enzymes (short-term); ox bile (select); vitamins D ± A/E/K; probiotics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Times"/>
                        <a:buNone/>
                      </a:pPr>
                      <a:r>
                        <a:rPr lang="en-US" sz="1700" u="none" cap="none" strike="noStrike"/>
                        <a:t>Vitamin D; fat-soluble vitamins if symptoms; CMP; stool fat (if steatorrhea); weight trends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1265" name="Google Shape;1265;p181"/>
          <p:cNvSpPr/>
          <p:nvPr/>
        </p:nvSpPr>
        <p:spPr>
          <a:xfrm>
            <a:off x="17177350" y="99870"/>
            <a:ext cx="1163400" cy="1149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0" name="Google Shape;1270;h278296ae315c1341_0_2"/>
          <p:cNvGrpSpPr/>
          <p:nvPr/>
        </p:nvGrpSpPr>
        <p:grpSpPr>
          <a:xfrm>
            <a:off x="-380180" y="-14"/>
            <a:ext cx="19048500" cy="3086100"/>
            <a:chOff x="-1" y="-1"/>
            <a:chExt cx="19048500" cy="3086100"/>
          </a:xfrm>
        </p:grpSpPr>
        <p:sp>
          <p:nvSpPr>
            <p:cNvPr id="1271" name="Google Shape;1271;h278296ae315c1341_0_2"/>
            <p:cNvSpPr/>
            <p:nvPr/>
          </p:nvSpPr>
          <p:spPr>
            <a:xfrm>
              <a:off x="-1" y="-1"/>
              <a:ext cx="19048500" cy="308610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72" name="Google Shape;1272;h278296ae315c1341_0_2"/>
            <p:cNvSpPr txBox="1"/>
            <p:nvPr/>
          </p:nvSpPr>
          <p:spPr>
            <a:xfrm>
              <a:off x="-1" y="2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3" name="Google Shape;1273;h278296ae315c1341_0_2"/>
          <p:cNvSpPr txBox="1"/>
          <p:nvPr/>
        </p:nvSpPr>
        <p:spPr>
          <a:xfrm>
            <a:off x="1392129" y="1152818"/>
            <a:ext cx="16800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0433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0433FF"/>
                </a:solidFill>
                <a:latin typeface="Poppins"/>
                <a:ea typeface="Poppins"/>
                <a:cs typeface="Poppins"/>
                <a:sym typeface="Poppins"/>
              </a:rPr>
              <a:t>MNT for Neurodivergence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h278296ae315c1341_0_2"/>
          <p:cNvSpPr/>
          <p:nvPr/>
        </p:nvSpPr>
        <p:spPr>
          <a:xfrm>
            <a:off x="-2602379" y="0"/>
            <a:ext cx="3256200" cy="32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h278296ae315c1341_0_2"/>
          <p:cNvSpPr txBox="1"/>
          <p:nvPr/>
        </p:nvSpPr>
        <p:spPr>
          <a:xfrm>
            <a:off x="1648048" y="3853175"/>
            <a:ext cx="156318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-293436" lvl="0" marL="28073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Neurodivergence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refers to natural variations in neurodevelopment and cognition, including (but not limited to)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autism spectrum condition, ADHD, dyslexia, dyspraxia, Tourette syndrome, and sensory processing differences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4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Neurodivergence is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a disease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but nutrition-related challenges can arise from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sensory processing, executive function differences, gut–brain interactions, medication effects, and co-occurring medical conditions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436" lvl="0" marL="280736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"/>
              <a:buChar char="•"/>
            </a:pP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Medical Nutrition Therapy (MNT)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aims to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health, function, and quality of life</a:t>
            </a: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 to “treat” neurodivergence.</a:t>
            </a:r>
            <a:endParaRPr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" name="Google Shape;1280;p183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281" name="Google Shape;1281;p183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82" name="Google Shape;1282;p183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3" name="Google Shape;1283;p183"/>
          <p:cNvSpPr txBox="1"/>
          <p:nvPr/>
        </p:nvSpPr>
        <p:spPr>
          <a:xfrm>
            <a:off x="1263862" y="68291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1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Neurodivergence</a:t>
            </a:r>
            <a:r>
              <a:rPr b="1"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Mechanisms &amp; Nutrition G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18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183"/>
          <p:cNvSpPr txBox="1"/>
          <p:nvPr/>
        </p:nvSpPr>
        <p:spPr>
          <a:xfrm>
            <a:off x="653700" y="3256075"/>
            <a:ext cx="9007200" cy="6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 Mechanisms</a:t>
            </a:r>
            <a:endParaRPr b="1"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Across neurodivergent individuals, nutrition is influenced by: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b="1"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Sensory processing differences: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texture, smell, color, temperature sensitivity, strong food preferences or aversions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b="1"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Interoception differences: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reduced hunger/fullness awareness, irregular meal timing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b="1"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Executive function challenges: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difficulty with planning, shopping, cooking, or remembering meals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b="1"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Restricted dietary patterns: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limited food variety → micronutrient risk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b="1"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Gut-brain axis differences: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higher prevalence of constipation, diarrhea, and IBS-like symptoms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b="1" lang="en-US" sz="23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Medication effects:</a:t>
            </a:r>
            <a:r>
              <a:rPr lang="en-US" sz="23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appetite suppression (stimulants), weight gain/metabolic effects (antipsychotics), nutrient depletions (magnesium, zinc, iron)</a:t>
            </a:r>
            <a:endParaRPr sz="23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AutoNum type="arabicPeriod"/>
            </a:pPr>
            <a:r>
              <a:rPr b="1"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Stress and autonomic dysregulation:</a:t>
            </a:r>
            <a:r>
              <a:rPr lang="en-U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affects digestion, appetite, and glucose stability</a:t>
            </a:r>
            <a:endParaRPr b="1" sz="2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6" name="Google Shape;1286;p183"/>
          <p:cNvSpPr txBox="1"/>
          <p:nvPr/>
        </p:nvSpPr>
        <p:spPr>
          <a:xfrm>
            <a:off x="10382475" y="3437800"/>
            <a:ext cx="6865800" cy="40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Core Nutrition Goals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Ensure nutrition adequacy and safety, respect sensory preferences and autonomy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 and correct nutrient deficiencies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energy, focus, and emotional regulation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Stabilize blood glucose, support gut comfort and regularity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 food-related stress, build sustainable, realistic routines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1" name="Google Shape;1291;p185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292" name="Google Shape;1292;p185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293" name="Google Shape;1293;p185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4" name="Google Shape;1294;p185"/>
          <p:cNvSpPr txBox="1"/>
          <p:nvPr/>
        </p:nvSpPr>
        <p:spPr>
          <a:xfrm>
            <a:off x="827005" y="450137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Autism Spectrum Condition (ASC)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95" name="Google Shape;1295;p185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185"/>
          <p:cNvSpPr txBox="1"/>
          <p:nvPr/>
        </p:nvSpPr>
        <p:spPr>
          <a:xfrm>
            <a:off x="827001" y="3288100"/>
            <a:ext cx="8381100" cy="57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Sensory sensitivities (texture, smell, temperature)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Restricted food variety (“safe foods”)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Interoception differences (hunger/fullness awareness)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GI issues (constipation, diarrhea, reflux)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Higher risk of micronutrient inadequacy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Caregiver feeding stress or prior feeding trauma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Adequacy before variety</a:t>
            </a: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(ensure enough calories/protein first)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Sensory-safe foods and predictable textures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Food chaining (small, related expansions)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Structured but flexible meal/snack timing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Gradual fiber and fluid support for constipation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Avoid unnecessary elimination diets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185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185"/>
          <p:cNvSpPr txBox="1"/>
          <p:nvPr/>
        </p:nvSpPr>
        <p:spPr>
          <a:xfrm>
            <a:off x="9904669" y="7621066"/>
            <a:ext cx="7290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CBC, ferritin, Vitamin D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B12, folate, Magnesium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Zinc (interpret cautiously)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Growth/weight trends (children)</a:t>
            </a:r>
            <a:endParaRPr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9" name="Google Shape;1299;p185"/>
          <p:cNvGraphicFramePr/>
          <p:nvPr/>
        </p:nvGraphicFramePr>
        <p:xfrm>
          <a:off x="9858683" y="3987799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643125"/>
                <a:gridCol w="2159700"/>
                <a:gridCol w="3246600"/>
              </a:tblGrid>
              <a:tr h="35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~1.0–1.2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Growth, neurotransmitters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77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Neuronal membrane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77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Immune &amp; neuro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Sensory regulation, stool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Taste, appetite, immunity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>
                          <a:highlight>
                            <a:srgbClr val="FFFF00"/>
                          </a:highlight>
                        </a:rPr>
                        <a:t>Iron*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As needed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Cognitive &amp; energy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54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>
                          <a:highlight>
                            <a:srgbClr val="FFFF00"/>
                          </a:highlight>
                        </a:rPr>
                        <a:t>Soluble fiber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5–10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100"/>
                        <a:buFont typeface="Times"/>
                        <a:buNone/>
                      </a:pPr>
                      <a:r>
                        <a:rPr lang="en-US" sz="2100" u="none" cap="none" strike="noStrike"/>
                        <a:t>Constipation relief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4" name="Google Shape;1304;p186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305" name="Google Shape;1305;p186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06" name="Google Shape;1306;p186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7" name="Google Shape;1307;p186"/>
          <p:cNvSpPr txBox="1"/>
          <p:nvPr/>
        </p:nvSpPr>
        <p:spPr>
          <a:xfrm>
            <a:off x="1394930" y="520449"/>
            <a:ext cx="16800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Attention-Deficit/Hyperactivity Disorder (ADHD)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08" name="Google Shape;1308;p186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6"/>
          <p:cNvSpPr txBox="1"/>
          <p:nvPr/>
        </p:nvSpPr>
        <p:spPr>
          <a:xfrm>
            <a:off x="547751" y="3288100"/>
            <a:ext cx="8660400" cy="55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Dopamine/norepinephrine pathway nutrient needs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Meal skipping and appetite suppression (stimulants)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Blood glucose instability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 disruption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Executive function challenges affecting meal planning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Protein-forward breakfast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meals/snacks (especially mid-day)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Pair carbs with protein/fat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Simple meal templates and reminders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Nutrient-dense snacks when appetite is low</a:t>
            </a:r>
            <a:endParaRPr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186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186"/>
          <p:cNvSpPr txBox="1"/>
          <p:nvPr/>
        </p:nvSpPr>
        <p:spPr>
          <a:xfrm>
            <a:off x="9904669" y="7621065"/>
            <a:ext cx="7290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7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Ferritin/iron studies, Vitamin D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Magnesium, Zinc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trends (esp. on stimulants)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●"/>
            </a:pPr>
            <a:r>
              <a:rPr i="0" lang="en-US" sz="2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if intake is irregular</a:t>
            </a:r>
            <a:endParaRPr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12" name="Google Shape;1312;p186"/>
          <p:cNvGraphicFramePr/>
          <p:nvPr/>
        </p:nvGraphicFramePr>
        <p:xfrm>
          <a:off x="9725345" y="3931294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773350"/>
                <a:gridCol w="2266100"/>
                <a:gridCol w="3349650"/>
              </a:tblGrid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b="1" lang="en-US" sz="22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~1.0–1.2 g/kg/day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Neurotransmitter precursors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Omega-3s (EPA/DHA)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Attention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Iron*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As needed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Dopamine synthesis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Zinc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15–30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Executive function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395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Sleep, regulation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4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Times"/>
                        <a:buNone/>
                      </a:pPr>
                      <a:r>
                        <a:rPr lang="en-US" sz="2200" u="none" cap="none" strike="noStrike"/>
                        <a:t>Neuroimmune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7" name="Google Shape;1317;p187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318" name="Google Shape;1318;p187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19" name="Google Shape;1319;p187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0" name="Google Shape;1320;p187"/>
          <p:cNvSpPr txBox="1"/>
          <p:nvPr/>
        </p:nvSpPr>
        <p:spPr>
          <a:xfrm>
            <a:off x="613091" y="597921"/>
            <a:ext cx="17718467" cy="1890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Sensory Processing Differences (Standalone or Comorbid)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187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p187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187"/>
          <p:cNvSpPr txBox="1"/>
          <p:nvPr/>
        </p:nvSpPr>
        <p:spPr>
          <a:xfrm>
            <a:off x="10084243" y="7547978"/>
            <a:ext cx="72903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3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18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CBC, Ferritin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B12/folate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alibri"/>
              <a:buChar char="●"/>
            </a:pPr>
            <a:r>
              <a:rPr i="0" lang="en-US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Weight trends</a:t>
            </a:r>
            <a:endParaRPr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187"/>
          <p:cNvSpPr txBox="1"/>
          <p:nvPr/>
        </p:nvSpPr>
        <p:spPr>
          <a:xfrm>
            <a:off x="1211950" y="3598453"/>
            <a:ext cx="6274800" cy="53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Strong texture, smell, or temperature aversions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Mixed-texture intolerance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Anxiety-driven food avoidance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Limited food repertoire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16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Respect sensory boundaries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Offer consistent food presentation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Separate foods rather than mixed dishes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Use preferred foods as nutrient “vehicles.”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Char char="●"/>
            </a:pPr>
            <a:r>
              <a:rPr i="0" lang="en-US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Gentle exposure without pressure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25" name="Google Shape;1325;p187"/>
          <p:cNvGraphicFramePr/>
          <p:nvPr/>
        </p:nvGraphicFramePr>
        <p:xfrm>
          <a:off x="10162977" y="4133850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775975"/>
                <a:gridCol w="2498325"/>
                <a:gridCol w="3211475"/>
              </a:tblGrid>
              <a:tr h="41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10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Satiety, stability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410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Sensory modulation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5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Nervous system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5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General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635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Multivitamin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As indicated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Safety net for restriction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0" name="Google Shape;1330;p188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331" name="Google Shape;1331;p188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32" name="Google Shape;1332;p188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3" name="Google Shape;1333;p188"/>
          <p:cNvSpPr txBox="1"/>
          <p:nvPr/>
        </p:nvSpPr>
        <p:spPr>
          <a:xfrm>
            <a:off x="946585" y="1067821"/>
            <a:ext cx="17718466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Dyslexia / Dyspraxia (DCD)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p188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188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6" name="Google Shape;1336;p188"/>
          <p:cNvSpPr txBox="1"/>
          <p:nvPr/>
        </p:nvSpPr>
        <p:spPr>
          <a:xfrm>
            <a:off x="10262296" y="7599284"/>
            <a:ext cx="72903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Ferritin (if fatigue)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B12/folate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188"/>
          <p:cNvSpPr txBox="1"/>
          <p:nvPr/>
        </p:nvSpPr>
        <p:spPr>
          <a:xfrm>
            <a:off x="1211951" y="3598453"/>
            <a:ext cx="6409800" cy="4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 intrinsic metabolic disorder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Secondary issues: stress, fatigue, meal skipping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Executive function challenges around food prep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Simple, repeatable meals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Visual aids and routine building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Ensure regular intake during school/work days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Address stress-related under-eating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38" name="Google Shape;1338;p188"/>
          <p:cNvGraphicFramePr/>
          <p:nvPr/>
        </p:nvGraphicFramePr>
        <p:xfrm>
          <a:off x="10262296" y="400842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811825"/>
                <a:gridCol w="2550500"/>
                <a:gridCol w="2928125"/>
              </a:tblGrid>
              <a:tr h="53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3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Energy &amp;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33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Cognitive support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Stress tolerance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2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B-complex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RDA–moderate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Energy metabolism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3" name="Google Shape;1343;p189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344" name="Google Shape;1344;p189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45" name="Google Shape;1345;p189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6" name="Google Shape;1346;p189"/>
          <p:cNvSpPr txBox="1"/>
          <p:nvPr/>
        </p:nvSpPr>
        <p:spPr>
          <a:xfrm>
            <a:off x="946585" y="785634"/>
            <a:ext cx="177186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MNT for Tourette Syndrome </a:t>
            </a:r>
            <a:r>
              <a:rPr lang="en-US" sz="6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&amp; </a:t>
            </a:r>
            <a:endParaRPr sz="6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Tic Disorders</a:t>
            </a:r>
            <a:endParaRPr b="0" i="0" sz="68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47" name="Google Shape;1347;p189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8" name="Google Shape;1348;p189"/>
          <p:cNvSpPr txBox="1"/>
          <p:nvPr/>
        </p:nvSpPr>
        <p:spPr>
          <a:xfrm>
            <a:off x="10336845" y="3336869"/>
            <a:ext cx="7290444" cy="52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rPr b="1" i="0" lang="en-US" sz="2800" u="none" cap="none" strike="noStrike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rPr>
              <a:t>Key Nutrients &amp; Supplementation</a:t>
            </a:r>
            <a:endParaRPr i="0" sz="1400" u="none" cap="none" strike="noStrike">
              <a:solidFill>
                <a:srgbClr val="0433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189"/>
          <p:cNvSpPr txBox="1"/>
          <p:nvPr/>
        </p:nvSpPr>
        <p:spPr>
          <a:xfrm>
            <a:off x="10262296" y="7599284"/>
            <a:ext cx="72903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Relevant Labs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Magnesium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Vitamin D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HbA1c (if irregular intake)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 and symptom logs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p189"/>
          <p:cNvSpPr txBox="1"/>
          <p:nvPr/>
        </p:nvSpPr>
        <p:spPr>
          <a:xfrm>
            <a:off x="1211951" y="3598453"/>
            <a:ext cx="5126100" cy="51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Primary Nutrition Drivers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Neuromotor excitability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Stress-sensitive symptom expression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Sleep disruption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Possible magnesium insufficiency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MNT Interventions</a:t>
            </a:r>
            <a:endParaRPr i="0" sz="24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meals to stabilize glucose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Reduce caffeine and stimulant excess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sleep-friendly nutrition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Anti-inflammatory dietary pattern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51" name="Google Shape;1351;p189"/>
          <p:cNvGraphicFramePr/>
          <p:nvPr/>
        </p:nvGraphicFramePr>
        <p:xfrm>
          <a:off x="10252130" y="411086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1580625"/>
                <a:gridCol w="2472150"/>
                <a:gridCol w="3407100"/>
              </a:tblGrid>
              <a:tr h="506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>
                          <a:highlight>
                            <a:srgbClr val="FFFF00"/>
                          </a:highlight>
                        </a:rPr>
                        <a:t>Nutrient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Typical Dose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b="1" lang="en-US" sz="24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8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Magnesium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200–400 mg/day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Neuromuscular regulation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06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Omega-3s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1–2 g/day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Neuroinflammation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78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Vitamin D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2000–5000 IU/day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Neuroimmune balance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506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>
                          <a:highlight>
                            <a:srgbClr val="FFFF00"/>
                          </a:highlight>
                        </a:rPr>
                        <a:t>Protein</a:t>
                      </a:r>
                      <a:endParaRPr sz="14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Per needs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"/>
                        <a:buNone/>
                      </a:pPr>
                      <a:r>
                        <a:rPr lang="en-US" sz="2400" u="none" cap="none" strike="noStrike"/>
                        <a:t>Stability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190"/>
          <p:cNvSpPr/>
          <p:nvPr/>
        </p:nvSpPr>
        <p:spPr>
          <a:xfrm rot="10800000">
            <a:off x="328322" y="-773018"/>
            <a:ext cx="18288005" cy="10287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357" name="Google Shape;1357;p190"/>
          <p:cNvGrpSpPr/>
          <p:nvPr/>
        </p:nvGrpSpPr>
        <p:grpSpPr>
          <a:xfrm>
            <a:off x="-380180" y="-14"/>
            <a:ext cx="19048357" cy="3086121"/>
            <a:chOff x="-1" y="-1"/>
            <a:chExt cx="19048355" cy="3086120"/>
          </a:xfrm>
        </p:grpSpPr>
        <p:sp>
          <p:nvSpPr>
            <p:cNvPr id="1358" name="Google Shape;1358;p190"/>
            <p:cNvSpPr/>
            <p:nvPr/>
          </p:nvSpPr>
          <p:spPr>
            <a:xfrm>
              <a:off x="-1" y="-1"/>
              <a:ext cx="19048355" cy="3086120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59" name="Google Shape;1359;p190"/>
            <p:cNvSpPr txBox="1"/>
            <p:nvPr/>
          </p:nvSpPr>
          <p:spPr>
            <a:xfrm>
              <a:off x="-1" y="2"/>
              <a:ext cx="19048355" cy="12116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0" name="Google Shape;1360;p190"/>
          <p:cNvSpPr txBox="1"/>
          <p:nvPr/>
        </p:nvSpPr>
        <p:spPr>
          <a:xfrm>
            <a:off x="946585" y="785634"/>
            <a:ext cx="17718466" cy="950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82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Font typeface="Poppins"/>
              <a:buNone/>
            </a:pPr>
            <a:r>
              <a:rPr b="0" i="0" lang="en-US" sz="6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Summary Table - Neurodivergence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1" name="Google Shape;1361;p190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62" name="Google Shape;1362;p190"/>
          <p:cNvGraphicFramePr/>
          <p:nvPr/>
        </p:nvGraphicFramePr>
        <p:xfrm>
          <a:off x="458222" y="2840878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{89B1240E-DC4A-4F7A-BB6F-5CEC070610FD}</a:tableStyleId>
              </a:tblPr>
              <a:tblGrid>
                <a:gridCol w="2014125"/>
                <a:gridCol w="4301750"/>
                <a:gridCol w="4662250"/>
                <a:gridCol w="2937350"/>
                <a:gridCol w="3456075"/>
              </a:tblGrid>
              <a:tr h="5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Condition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Primary Nutrition Drivers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Core MNT Interventions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Key Nutrients / Supplement Focus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Relevant Labs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93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Autism Spectrum Condition (ASC)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Sensory sensitivities; restricted food variety; GI issues (constipation/diarrhea); interoception differences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Adequacy before variety; sensory-safe foods; food chaining; structured but flexible meals; gradual fiber/hydration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Protein; omega-3s; vitamin D; magnesium; zinc; iron*; soluble fiber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CBC, ferritin, vitamin D, B12/folate, Mg, Zn†, growth/weight trends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3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ADHD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Dopamine pathway nutrient needs; appetite suppression (stimulants); meal skipping; glycemic instability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Protein-forward breakfast; regular meals/snacks; pair carbs with protein/fat; simple meal templates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Protein; omega-3s; iron*; zinc; magnesium;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Ferritin/iron studies, vitamin D, Mg, Zn†, weight trends, HbA1c (if irregular intake)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1093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Sensory Processing Differences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Texture/smell/temperature aversions; anxiety-linked avoidance; limited repertoire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Respect sensory boundaries; consistent presentation; separate foods; preferred foods as nutrient vehicles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Protein; omega-3s; magnesium; vitamin D; multivitamin (as safety net)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CBC, ferritin, vitamin D, B12/folate, weight trends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3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Dyslexia / Dyspraxia (DCD)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No intrinsic metabolic issue; stress/fatigue; executive-function challenges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Simple, repeatable meals; visual cues; routine building; prevent under-eating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Protein; omega-3s; magnesium; B-complex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Vitamin D, ferritin (if fatigue), B12/folate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3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Tourette Syndrome / Tic Disorders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Neuromotor excitability; stress sensitivity; sleep disruption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Regular meals; limit caffeine; sleep-supportive nutrition; anti-inflammatory pattern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Magnesium; omega-3s; vitamin D; protein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Mg, vitamin D, HbA1c (if irregular intake), symptom logs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3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Neurodivergence + GI Comorbidity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Gut–brain axis dysregulation; constipation/diarrhea; food avoidance due to symptoms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Gradual fiber titration; hydration; identify triggers (avoid blanket elimination); regular timing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Soluble fiber; magnesium; targeted probiotics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CMP, Mg, iron studies, vitamin D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  <a:tr h="83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b="1" lang="en-US" sz="2000" u="none" cap="none" strike="noStrike"/>
                        <a:t>Neurodivergence (General/Aging)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Irregular intake; low variety; medication effects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Nutrition safety; routine meals; blood sugar stability; realistic expansion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Protein; omega-3s; vitamin D; magnesium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"/>
                        <a:buNone/>
                      </a:pPr>
                      <a:r>
                        <a:rPr lang="en-US" sz="2000" u="none" cap="none" strike="noStrike"/>
                        <a:t>Vitamin D, B12, HbA1c, weight trends</a:t>
                      </a:r>
                      <a:endParaRPr sz="1400" u="none" cap="none" strike="noStrike"/>
                    </a:p>
                  </a:txBody>
                  <a:tcPr marT="12700" marB="12700" marR="12700" marL="12700" anchor="ctr"/>
                </a:tc>
              </a:tr>
            </a:tbl>
          </a:graphicData>
        </a:graphic>
      </p:graphicFrame>
      <p:sp>
        <p:nvSpPr>
          <p:cNvPr id="1363" name="Google Shape;1363;p190"/>
          <p:cNvSpPr/>
          <p:nvPr/>
        </p:nvSpPr>
        <p:spPr>
          <a:xfrm>
            <a:off x="16666375" y="685895"/>
            <a:ext cx="1163400" cy="1149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8" name="Google Shape;1368;p191"/>
          <p:cNvGrpSpPr/>
          <p:nvPr/>
        </p:nvGrpSpPr>
        <p:grpSpPr>
          <a:xfrm>
            <a:off x="-528020" y="-468613"/>
            <a:ext cx="19048500" cy="3086123"/>
            <a:chOff x="-3" y="-2"/>
            <a:chExt cx="19048500" cy="3086123"/>
          </a:xfrm>
        </p:grpSpPr>
        <p:sp>
          <p:nvSpPr>
            <p:cNvPr id="1369" name="Google Shape;1369;p191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70" name="Google Shape;1370;p191"/>
            <p:cNvSpPr txBox="1"/>
            <p:nvPr/>
          </p:nvSpPr>
          <p:spPr>
            <a:xfrm>
              <a:off x="-3" y="1"/>
              <a:ext cx="19048500" cy="112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1" name="Google Shape;1371;p191"/>
          <p:cNvSpPr txBox="1"/>
          <p:nvPr/>
        </p:nvSpPr>
        <p:spPr>
          <a:xfrm>
            <a:off x="1474894" y="1057695"/>
            <a:ext cx="17367796" cy="11406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97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400"/>
              <a:buFont typeface="Poppins"/>
              <a:buNone/>
            </a:pPr>
            <a:r>
              <a:rPr b="0" i="0" lang="en-US" sz="7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Sample Quiz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2" name="Google Shape;1372;p191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191"/>
          <p:cNvSpPr txBox="1"/>
          <p:nvPr/>
        </p:nvSpPr>
        <p:spPr>
          <a:xfrm>
            <a:off x="396099" y="2838200"/>
            <a:ext cx="17479800" cy="75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 62-year-old male with decompensated cirrhosis and hepatic encephalopathy is referred for nutrition therapy. His physician suggests reducing dietary protein to prevent worsening confusion. Which is the most appropriate nutritional response?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 Provide high-protein intake with emphasis on plant and dairy proteins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Restrict protein to &lt;0.6 g/kg/day and emphasize carbohydrates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C. Eliminate animal protein entirely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Delay nutrition intervention until ammonia normalizes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A 45-year-old woman reports urgent diarrhea and bloating after fatty meals following cholecystectomy. Which nutrition intervention is first-line?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 Long-term very-low-fat diet (&lt;10% kcal)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Increase insoluble fiber intake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C. Eliminate carbohydrates to reduce bile secretion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Distribute moderate fat intake across meals and add soluble fiber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Which statement best explains the relationship between hypoglycemia and insulin resistance?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 Hypoglycemia only occurs in individuals with type 1 diabetes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Reactive hypoglycemia may occur due to exaggerated insulin response in insulin resistance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C. Insulin resistance always prevents hypoglycemia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Hypoglycemia is caused by insufficient carbohydrate intake only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8" name="Google Shape;1378;p192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1379" name="Google Shape;1379;p192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80" name="Google Shape;1380;p192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1" name="Google Shape;1381;p192"/>
          <p:cNvSpPr txBox="1"/>
          <p:nvPr/>
        </p:nvSpPr>
        <p:spPr>
          <a:xfrm>
            <a:off x="1474894" y="1057695"/>
            <a:ext cx="17367796" cy="11406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97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400"/>
              <a:buFont typeface="Poppins"/>
              <a:buNone/>
            </a:pPr>
            <a:r>
              <a:rPr b="0" i="0" lang="en-US" sz="7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Sample Quiz Questions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192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3" name="Google Shape;1383;p192"/>
          <p:cNvSpPr txBox="1"/>
          <p:nvPr/>
        </p:nvSpPr>
        <p:spPr>
          <a:xfrm>
            <a:off x="440724" y="3256075"/>
            <a:ext cx="17847300" cy="6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A patient with early Alzheimer's disease has unintentionally lost 8% of body weight in 6 months. Which nutrition priority is most critical?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 Adequate energy and protein intake to prevent further weight loss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Strict ketogenic diet to improve cognition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C. Aggressive calorie restriction to reduce amyloid burden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Elimination of all saturated fat immediately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Which nutrition strategy best reflects a neurodiversity-affirming MNT approach for an autistic client with restricted intake?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 Force exposure to new foods at every meal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Remove preferred foods to increase motivation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C. Eliminate processed foods regardless of sensory impact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Ensure nutrition adequacy using preferred foods before expanding variety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Which statement best reflects evidence-based MNT for obesity?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A. Severe caloric restriction is required for sustained weight loss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B. A 5-10% weight loss can significantly improve cardiometabolic markers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C. Weight loss without resistance training preserves lean mass</a:t>
            </a:r>
            <a:b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D. BMI is the strongest predictor of obesity-related mortality</a:t>
            </a:r>
            <a:endParaRPr b="1"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93"/>
          <p:cNvSpPr/>
          <p:nvPr/>
        </p:nvSpPr>
        <p:spPr>
          <a:xfrm rot="10800000">
            <a:off x="-2" y="-3"/>
            <a:ext cx="18288005" cy="10287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389" name="Google Shape;1389;p193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1390" name="Google Shape;1390;p193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91" name="Google Shape;1391;p193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2" name="Google Shape;1392;p193"/>
          <p:cNvSpPr txBox="1"/>
          <p:nvPr/>
        </p:nvSpPr>
        <p:spPr>
          <a:xfrm>
            <a:off x="1474894" y="1057695"/>
            <a:ext cx="17367796" cy="11406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97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400"/>
              <a:buFont typeface="Poppins"/>
              <a:buNone/>
            </a:pPr>
            <a:r>
              <a:rPr b="0" i="0" lang="en-US" sz="7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References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3" name="Google Shape;1393;p193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193"/>
          <p:cNvSpPr txBox="1"/>
          <p:nvPr/>
        </p:nvSpPr>
        <p:spPr>
          <a:xfrm>
            <a:off x="1148671" y="3207733"/>
            <a:ext cx="16558582" cy="8675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Academy of Nutrition and Dietetics.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Nutrition Care Manual.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*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Academy of Nutrition and Dietetics Evidence Analysis Library (EAL).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U.S. Department of Health and Human Services &amp; USDA.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Dietary Guidelines for Americans 2020–2025.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Institute of Medicine (National Academies).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Dietary Reference Intakes.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Lacy BE,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ACG Clinical Guideline: Management of Irritable Bowel Syndrome.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Am J Gastroenterol.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Bharucha AE,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American Gastroenterological Association Technical Review on Constipation.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Gastroenterology.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Ford AC,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Efficacy of dietary interventions in functional GI disorders.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Gut.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Gibson PR, Shepherd SJ.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Evidence-based dietary management of functional GI symptoms.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J Gastroenterol Hepatol.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ESPEN.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ESPEN guideline on clinical nutrition in liver disease.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Clin Nutr.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Plauth M,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ESPEN guidelines for nutrition in chronic liver disease.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Clin Nutr.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Chalasani N,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AASLD Practice Guidance on NAFLD/MASLD.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Hepatology.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European Association for the Study of the Liver (EASL).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Clinical Practice Guidelines: NAFLD.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Cordain L,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Bile acid diarrhea after cholecystectomy.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Curr Gastroenterol Rep.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Wedlake L,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Systematic review: bile acid malabsorption and diarrhea.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Aliment Pharmacol Ther.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American Thyroid Association.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Guidelines for the Treatment of Hypothyroidism.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Thyroid.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Endocrine Society.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Clinical Practice Guidelines for Adrenal Insufficiency.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Teede HJ,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International Evidence-Based Guideline for the Assessment and Management of PCOS.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Melmed S,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Williams Textbook of Endocrinology.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American Diabetes Association.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Standards of Care in Diabetes—2024.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Diabetes Care.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Evert AB,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Nutrition Therapy for Adults With Diabetes or Prediabetes.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Diabetes Care.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Kraft JR.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Diabetes Epidemic &amp; You.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(Historical insulin response context)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200"/>
              <a:buFont typeface="Times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194"/>
          <p:cNvSpPr/>
          <p:nvPr/>
        </p:nvSpPr>
        <p:spPr>
          <a:xfrm rot="10800000">
            <a:off x="-2" y="-3"/>
            <a:ext cx="18288005" cy="102870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400" name="Google Shape;1400;p194"/>
          <p:cNvGrpSpPr/>
          <p:nvPr/>
        </p:nvGrpSpPr>
        <p:grpSpPr>
          <a:xfrm>
            <a:off x="-528020" y="-13"/>
            <a:ext cx="19048363" cy="3086124"/>
            <a:chOff x="-3" y="-2"/>
            <a:chExt cx="19048361" cy="3086123"/>
          </a:xfrm>
        </p:grpSpPr>
        <p:sp>
          <p:nvSpPr>
            <p:cNvPr id="1401" name="Google Shape;1401;p194"/>
            <p:cNvSpPr/>
            <p:nvPr/>
          </p:nvSpPr>
          <p:spPr>
            <a:xfrm>
              <a:off x="-3" y="-2"/>
              <a:ext cx="19048361" cy="3086123"/>
            </a:xfrm>
            <a:prstGeom prst="rect">
              <a:avLst/>
            </a:prstGeom>
            <a:solidFill>
              <a:srgbClr val="66BB6A"/>
            </a:solidFill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t/>
              </a:r>
              <a:endParaRPr b="0" i="0" sz="6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402" name="Google Shape;1402;p194"/>
            <p:cNvSpPr txBox="1"/>
            <p:nvPr/>
          </p:nvSpPr>
          <p:spPr>
            <a:xfrm>
              <a:off x="-3" y="1"/>
              <a:ext cx="19048361" cy="12116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3582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6700"/>
                <a:buFont typeface="Poppins"/>
                <a:buNone/>
              </a:pPr>
              <a:r>
                <a:rPr b="0" i="0" lang="en-US" sz="67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3" name="Google Shape;1403;p194"/>
          <p:cNvSpPr txBox="1"/>
          <p:nvPr/>
        </p:nvSpPr>
        <p:spPr>
          <a:xfrm>
            <a:off x="1474894" y="1057695"/>
            <a:ext cx="17367796" cy="11406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97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400"/>
              <a:buFont typeface="Poppins"/>
              <a:buNone/>
            </a:pPr>
            <a:r>
              <a:rPr b="0" i="0" lang="en-US" sz="7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References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p194"/>
          <p:cNvSpPr/>
          <p:nvPr/>
        </p:nvSpPr>
        <p:spPr>
          <a:xfrm>
            <a:off x="-2602379" y="0"/>
            <a:ext cx="3256089" cy="32560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p194"/>
          <p:cNvSpPr txBox="1"/>
          <p:nvPr/>
        </p:nvSpPr>
        <p:spPr>
          <a:xfrm>
            <a:off x="1148671" y="3207733"/>
            <a:ext cx="16558582" cy="7355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American Heart Association.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Dietary Recommendations for Cardiovascular Health.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Grundy SM,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2018 AHA/ACC Guideline on the Management of Blood Cholesterol.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Whelton PK,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2017 ACC/AHA Guideline for High Blood Pressure in Adults.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Jenkins DJA,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Effects of a Portfolio Diet on LDL-C.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JAMA.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Endocrine Society.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Pharmacological Management of Obesity Guidelines.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Jensen MD,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AHA/ACC/TOS Guideline for the Management of Overweight and Obesity.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Hall KD,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Energy balance and obesity pathophysiology.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Am J Clin Nutr.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Morris MC,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MIND diet associated with reduced incidence of Alzheimer’s disease.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Alzheimers Dement.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Livingston G,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Dementia prevention, intervention, and care.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Lancet.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Gomez-Pinilla F.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Brain foods: the effects of nutrients on brain function.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Nat Rev Neurosci.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BarichellaM,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Nutrition and Parkinson’s disease.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Nutr Neurosci.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National Institute for Health and Care Excellence (NICE).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Autism spectrum disorder guidelines.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Sharp WG,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Feeding problems and nutrient intake in autism spectrum disorders.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J Autism Dev Disord.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Cortese S,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Dietary interventions and ADHD.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Am J Psychiatry.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Taylor MJ,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Omega-3 fatty acids for ADHD.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J Am Acad Child Adolesc Psychiatry.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Kuschner ES, et al.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Feeding and eating problems in autism.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 Child Adolesc Psychiatr Clin N Am.</a:t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