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Lst>
  <p:sldSz cx="18288000" cy="1028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116.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126.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12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a:r>
              <a:t>Carbohydrates are the body’s primary and most immediate energy source. Once we ingest carbs, they are broken down into glucose, which enters the bloodstream. Glucose can be used immediately for ATP production or stored as glycogen in the liver and muscles.</a:t>
            </a:r>
          </a:p>
          <a:p>
            <a:pPr/>
          </a:p>
          <a:p>
            <a:pPr/>
            <a:r>
              <a:t>The body keeps blood glucose levels very stable because the brain, red blood cells, and nervous tissue rely heavily on glucose. Several pathways are involved in carbohydrate metabolism, including glycolysis, the TCA cycle, glycogenesis, glycogenolysis, the pentose phosphate pathway, and gluconeogenesis. Hormones like insulin and glucagon play a major regulatory role.”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a:r>
              <a:t>Lipids are the most energy-dense nutrient at 9 calories per gram. They are vital for energy storage, insulation, hormone production, and cell membrane structure.</a:t>
            </a:r>
          </a:p>
          <a:p>
            <a:pPr/>
          </a:p>
          <a:p>
            <a:pPr/>
            <a:r>
              <a:t>Key processes include lipid digestion and absorption, fatty acid transport, beta-oxidation, lipogenesis, and ketogenesis. These pathways work together to store fat during times of abundance and mobilize fat during fasting.”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“Fat digestion begins in the small intestine. Bile salts emulsify large fat droplets into smaller micelles, increasing the surface area for pancreatic lipase.</a:t>
            </a:r>
          </a:p>
          <a:p>
            <a:pPr/>
          </a:p>
          <a:p>
            <a:pPr/>
            <a:r>
              <a:t>Inside intestinal cells, fatty acids are reassembled into triglycerides and packaged into chylomicrons, which enter the lymphatic system before reaching the bloodstream. Chylomicrons deliver dietary fat to tissues.”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lnSpc>
                <a:spcPct val="40000"/>
              </a:lnSpc>
            </a:pPr>
            <a:r>
              <a:t>Fat metabolism happens in three major steps:</a:t>
            </a:r>
          </a:p>
          <a:p>
            <a:pPr>
              <a:lnSpc>
                <a:spcPct val="40000"/>
              </a:lnSpc>
            </a:pPr>
          </a:p>
          <a:p>
            <a:pPr>
              <a:lnSpc>
                <a:spcPct val="40000"/>
              </a:lnSpc>
            </a:pPr>
            <a:r>
              <a:t>Mobilization – breaking down stored fat</a:t>
            </a:r>
          </a:p>
          <a:p>
            <a:pPr>
              <a:lnSpc>
                <a:spcPct val="40000"/>
              </a:lnSpc>
            </a:pPr>
          </a:p>
          <a:p>
            <a:pPr>
              <a:lnSpc>
                <a:spcPct val="40000"/>
              </a:lnSpc>
            </a:pPr>
            <a:r>
              <a:t>β-Oxidation – chopping fatty acids into acetyl-CoA units</a:t>
            </a:r>
          </a:p>
          <a:p>
            <a:pPr>
              <a:lnSpc>
                <a:spcPct val="40000"/>
              </a:lnSpc>
            </a:pPr>
          </a:p>
          <a:p>
            <a:pPr>
              <a:lnSpc>
                <a:spcPct val="40000"/>
              </a:lnSpc>
            </a:pPr>
            <a:r>
              <a:t>TCA Cycle Entry – acetyl-CoA is oxidized for ATP</a:t>
            </a:r>
          </a:p>
          <a:p>
            <a:pPr>
              <a:lnSpc>
                <a:spcPct val="40000"/>
              </a:lnSpc>
            </a:pPr>
          </a:p>
          <a:p>
            <a:pPr>
              <a:lnSpc>
                <a:spcPct val="40000"/>
              </a:lnSpc>
            </a:pPr>
            <a:r>
              <a:t>Acetyl-CoA needs oxaloacetate (OAA) to enter the TCA cycle.</a:t>
            </a:r>
          </a:p>
          <a:p>
            <a:pPr>
              <a:lnSpc>
                <a:spcPct val="40000"/>
              </a:lnSpc>
            </a:pPr>
          </a:p>
          <a:p>
            <a:pPr>
              <a:lnSpc>
                <a:spcPct val="40000"/>
              </a:lnSpc>
            </a:pPr>
            <a:r>
              <a:t>OAA comes primarily from:</a:t>
            </a:r>
          </a:p>
          <a:p>
            <a:pPr>
              <a:lnSpc>
                <a:spcPct val="40000"/>
              </a:lnSpc>
            </a:pPr>
          </a:p>
          <a:p>
            <a:pPr>
              <a:lnSpc>
                <a:spcPct val="40000"/>
              </a:lnSpc>
            </a:pPr>
            <a:r>
              <a:t>Carbohydrate metabolism (pyruvate → OAA via pyruvate carboxylase)</a:t>
            </a:r>
          </a:p>
          <a:p>
            <a:pPr>
              <a:lnSpc>
                <a:spcPct val="40000"/>
              </a:lnSpc>
            </a:pPr>
          </a:p>
          <a:p>
            <a:pPr>
              <a:lnSpc>
                <a:spcPct val="40000"/>
              </a:lnSpc>
            </a:pPr>
            <a:r>
              <a:t>Some amino acids (aspartate → OAA)</a:t>
            </a:r>
          </a:p>
          <a:p>
            <a:pPr>
              <a:lnSpc>
                <a:spcPct val="40000"/>
              </a:lnSpc>
            </a:pPr>
          </a:p>
          <a:p>
            <a:pPr>
              <a:lnSpc>
                <a:spcPct val="40000"/>
              </a:lnSpc>
            </a:pPr>
            <a:r>
              <a:t>If carbs are too low:</a:t>
            </a:r>
          </a:p>
          <a:p>
            <a:pPr>
              <a:lnSpc>
                <a:spcPct val="40000"/>
              </a:lnSpc>
            </a:pPr>
          </a:p>
          <a:p>
            <a:pPr>
              <a:lnSpc>
                <a:spcPct val="40000"/>
              </a:lnSpc>
            </a:pPr>
            <a:r>
              <a:t>OAA drops</a:t>
            </a:r>
          </a:p>
          <a:p>
            <a:pPr>
              <a:lnSpc>
                <a:spcPct val="40000"/>
              </a:lnSpc>
            </a:pPr>
          </a:p>
          <a:p>
            <a:pPr>
              <a:lnSpc>
                <a:spcPct val="40000"/>
              </a:lnSpc>
            </a:pPr>
            <a:r>
              <a:t>Acetyl-CoA cannot enter the TCA cycle</a:t>
            </a:r>
          </a:p>
          <a:p>
            <a:pPr>
              <a:lnSpc>
                <a:spcPct val="40000"/>
              </a:lnSpc>
            </a:pPr>
          </a:p>
          <a:p>
            <a:pPr>
              <a:lnSpc>
                <a:spcPct val="40000"/>
              </a:lnSpc>
            </a:pPr>
            <a:r>
              <a:t>Acetyl-CoA is diverted → ketone body production</a:t>
            </a:r>
          </a:p>
          <a:p>
            <a:pPr>
              <a:lnSpc>
                <a:spcPct val="40000"/>
              </a:lnSpc>
            </a:pPr>
          </a:p>
          <a:p>
            <a:pPr>
              <a:lnSpc>
                <a:spcPct val="40000"/>
              </a:lnSpc>
            </a:pPr>
            <a:r>
              <a:t>This explains:</a:t>
            </a:r>
          </a:p>
          <a:p>
            <a:pPr>
              <a:lnSpc>
                <a:spcPct val="40000"/>
              </a:lnSpc>
            </a:pPr>
          </a:p>
          <a:p>
            <a:pPr>
              <a:lnSpc>
                <a:spcPct val="40000"/>
              </a:lnSpc>
            </a:pPr>
            <a:r>
              <a:t>Why fasting increases ketones</a:t>
            </a:r>
          </a:p>
          <a:p>
            <a:pPr>
              <a:lnSpc>
                <a:spcPct val="40000"/>
              </a:lnSpc>
            </a:pPr>
          </a:p>
          <a:p>
            <a:pPr>
              <a:lnSpc>
                <a:spcPct val="40000"/>
              </a:lnSpc>
            </a:pPr>
            <a:r>
              <a:t>Why low-carb diets enhance fat oxidation</a:t>
            </a:r>
          </a:p>
          <a:p>
            <a:pPr>
              <a:lnSpc>
                <a:spcPct val="40000"/>
              </a:lnSpc>
            </a:pPr>
          </a:p>
          <a:p>
            <a:pPr>
              <a:lnSpc>
                <a:spcPct val="40000"/>
              </a:lnSpc>
            </a:pPr>
            <a:r>
              <a:t>Why extreme carb deficits slow the TCA cycle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r>
              <a:t>“Beta-oxidation occurs in the mitochondria and breaks down fatty acids two carbons at a time into acetyl-CoA.</a:t>
            </a:r>
          </a:p>
          <a:p>
            <a:pPr/>
          </a:p>
          <a:p>
            <a:pPr/>
            <a:r>
              <a:t>This is a highly efficient process. For example, a typical fatty acid like palmitate yields about 106 ATP—much more than glucose. Beta-oxidation is especially important during fasting, endurance exercise, or low-carbohydrate diets.”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r>
              <a:t>“Lipogenesis is the creation of fat from excess carbohydrates and protein. It occurs mainly in the liver and adipose tissue.</a:t>
            </a:r>
          </a:p>
          <a:p>
            <a:pPr/>
          </a:p>
          <a:p>
            <a:pPr/>
            <a:r>
              <a:t>When insulin levels are high, such as after a high-carbohydrate meal, the body stores extra glucose as fat. Fatty acid synthase is a key enzyme in this process.”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a:p>
          <a:p>
            <a:pPr>
              <a:defRPr sz="1600"/>
            </a:pPr>
            <a:r>
              <a:t>“When carbohydrate intake is low, or during prolonged fasting, the liver converts acetyl-CoA into ketone bodies.</a:t>
            </a:r>
          </a:p>
          <a:p>
            <a:pPr>
              <a:defRPr sz="1600"/>
            </a:pPr>
          </a:p>
          <a:p>
            <a:pPr>
              <a:defRPr sz="1600"/>
            </a:pPr>
            <a:r>
              <a:t>These ketones—acetoacetate, beta-hydroxybutyrate, and acetone—provide an alternative energy source for the brain, heart, and muscles. Ketogenesis is a crucial survival mechanism during starvation.”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p>
            <a:pPr>
              <a:lnSpc>
                <a:spcPct val="50000"/>
              </a:lnSpc>
            </a:pPr>
            <a:r>
              <a:t>Proteins are broken into amino acids, used for:</a:t>
            </a:r>
          </a:p>
          <a:p>
            <a:pPr>
              <a:lnSpc>
                <a:spcPct val="50000"/>
              </a:lnSpc>
            </a:pPr>
          </a:p>
          <a:p>
            <a:pPr>
              <a:lnSpc>
                <a:spcPct val="50000"/>
              </a:lnSpc>
            </a:pPr>
            <a:r>
              <a:t>Muscle &amp; tissue growth</a:t>
            </a:r>
          </a:p>
          <a:p>
            <a:pPr>
              <a:lnSpc>
                <a:spcPct val="50000"/>
              </a:lnSpc>
            </a:pPr>
          </a:p>
          <a:p>
            <a:pPr>
              <a:lnSpc>
                <a:spcPct val="50000"/>
              </a:lnSpc>
            </a:pPr>
            <a:r>
              <a:t>Enzymes, hormones, immune function</a:t>
            </a:r>
          </a:p>
          <a:p>
            <a:pPr>
              <a:lnSpc>
                <a:spcPct val="50000"/>
              </a:lnSpc>
            </a:pPr>
          </a:p>
          <a:p>
            <a:pPr>
              <a:lnSpc>
                <a:spcPct val="50000"/>
              </a:lnSpc>
            </a:pPr>
            <a:r>
              <a:t>Energy production when needed</a:t>
            </a:r>
          </a:p>
          <a:p>
            <a:pPr>
              <a:lnSpc>
                <a:spcPct val="50000"/>
              </a:lnSpc>
            </a:pPr>
          </a:p>
          <a:p>
            <a:pPr>
              <a:lnSpc>
                <a:spcPct val="50000"/>
              </a:lnSpc>
            </a:pPr>
            <a:r>
              <a:t>Not a primary energy source unless fasting, illness, or low-carb states.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r>
              <a:t>Stomach: HCl denatures proteins, pepsin begins the breakdown</a:t>
            </a:r>
          </a:p>
          <a:p>
            <a:pPr/>
            <a:r>
              <a:t>Small intestine: Pancreatic enzymes (trypsin, chymotrypsin) complete digestion</a:t>
            </a:r>
          </a:p>
          <a:p>
            <a:pPr/>
            <a:r>
              <a:t>Amino acids absorbed into the bloodstream → liver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Shape 283"/>
          <p:cNvSpPr/>
          <p:nvPr>
            <p:ph type="sldImg"/>
          </p:nvPr>
        </p:nvSpPr>
        <p:spPr>
          <a:prstGeom prst="rect">
            <a:avLst/>
          </a:prstGeom>
        </p:spPr>
        <p:txBody>
          <a:bodyPr/>
          <a:lstStyle/>
          <a:p>
            <a:pPr/>
          </a:p>
        </p:txBody>
      </p:sp>
      <p:sp>
        <p:nvSpPr>
          <p:cNvPr id="284" name="Shape 284"/>
          <p:cNvSpPr/>
          <p:nvPr>
            <p:ph type="body" sz="quarter" idx="1"/>
          </p:nvPr>
        </p:nvSpPr>
        <p:spPr>
          <a:prstGeom prst="rect">
            <a:avLst/>
          </a:prstGeom>
        </p:spPr>
        <p:txBody>
          <a:bodyPr/>
          <a:lstStyle/>
          <a:p>
            <a:pPr>
              <a:lnSpc>
                <a:spcPct val="50000"/>
              </a:lnSpc>
            </a:pPr>
            <a:r>
              <a:t>Only ~90–100 grams at a time</a:t>
            </a:r>
          </a:p>
          <a:p>
            <a:pPr>
              <a:lnSpc>
                <a:spcPct val="50000"/>
              </a:lnSpc>
            </a:pPr>
          </a:p>
          <a:p>
            <a:pPr>
              <a:lnSpc>
                <a:spcPct val="50000"/>
              </a:lnSpc>
            </a:pPr>
            <a:r>
              <a:t>Constantly turning over</a:t>
            </a:r>
          </a:p>
          <a:p>
            <a:pPr>
              <a:lnSpc>
                <a:spcPct val="50000"/>
              </a:lnSpc>
            </a:pPr>
          </a:p>
          <a:p>
            <a:pPr>
              <a:lnSpc>
                <a:spcPct val="50000"/>
              </a:lnSpc>
            </a:pPr>
            <a:r>
              <a:t>Much smaller than carbohydrate or fat stores</a:t>
            </a:r>
          </a:p>
          <a:p>
            <a:pPr>
              <a:lnSpc>
                <a:spcPct val="50000"/>
              </a:lnSpc>
            </a:pPr>
          </a:p>
          <a:p>
            <a:pPr>
              <a:lnSpc>
                <a:spcPct val="50000"/>
              </a:lnSpc>
            </a:pPr>
            <a:r>
              <a:t>Must be continually replenished because the body does not store excess amino acids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a:lnSpc>
                <a:spcPct val="40000"/>
              </a:lnSpc>
            </a:pPr>
            <a:r>
              <a:t>Amino acid entry into the TCA cycle affects:</a:t>
            </a:r>
          </a:p>
          <a:p>
            <a:pPr>
              <a:lnSpc>
                <a:spcPct val="40000"/>
              </a:lnSpc>
            </a:pPr>
          </a:p>
          <a:p>
            <a:pPr>
              <a:lnSpc>
                <a:spcPct val="40000"/>
              </a:lnSpc>
            </a:pPr>
            <a:r>
              <a:t>ATP production</a:t>
            </a:r>
          </a:p>
          <a:p>
            <a:pPr>
              <a:lnSpc>
                <a:spcPct val="40000"/>
              </a:lnSpc>
            </a:pPr>
          </a:p>
          <a:p>
            <a:pPr>
              <a:lnSpc>
                <a:spcPct val="40000"/>
              </a:lnSpc>
            </a:pPr>
            <a:r>
              <a:t>Ketone formation</a:t>
            </a:r>
          </a:p>
          <a:p>
            <a:pPr>
              <a:lnSpc>
                <a:spcPct val="40000"/>
              </a:lnSpc>
            </a:pPr>
          </a:p>
          <a:p>
            <a:pPr>
              <a:lnSpc>
                <a:spcPct val="40000"/>
              </a:lnSpc>
            </a:pPr>
            <a:r>
              <a:t>Glucose synthesis (gluconeogenesis)</a:t>
            </a:r>
          </a:p>
          <a:p>
            <a:pPr>
              <a:lnSpc>
                <a:spcPct val="40000"/>
              </a:lnSpc>
            </a:pPr>
          </a:p>
          <a:p>
            <a:pPr>
              <a:lnSpc>
                <a:spcPct val="40000"/>
              </a:lnSpc>
            </a:pPr>
            <a:r>
              <a:t>Hormone synthesis</a:t>
            </a:r>
          </a:p>
          <a:p>
            <a:pPr>
              <a:lnSpc>
                <a:spcPct val="40000"/>
              </a:lnSpc>
            </a:pPr>
          </a:p>
          <a:p>
            <a:pPr>
              <a:lnSpc>
                <a:spcPct val="40000"/>
              </a:lnSpc>
            </a:pPr>
            <a:r>
              <a:t>Detoxification (requires ATP)</a:t>
            </a:r>
          </a:p>
          <a:p>
            <a:pPr>
              <a:lnSpc>
                <a:spcPct val="40000"/>
              </a:lnSpc>
            </a:pPr>
          </a:p>
          <a:p>
            <a:pPr>
              <a:lnSpc>
                <a:spcPct val="40000"/>
              </a:lnSpc>
            </a:pPr>
            <a:r>
              <a:t>Brain neurotransmitters</a:t>
            </a:r>
          </a:p>
          <a:p>
            <a:pPr>
              <a:lnSpc>
                <a:spcPct val="40000"/>
              </a:lnSpc>
            </a:pPr>
          </a:p>
          <a:p>
            <a:pPr>
              <a:lnSpc>
                <a:spcPct val="40000"/>
              </a:lnSpc>
            </a:pPr>
            <a:r>
              <a:t>Muscle recovery &amp; metabolism</a:t>
            </a:r>
          </a:p>
          <a:p>
            <a:pPr>
              <a:lnSpc>
                <a:spcPct val="40000"/>
              </a:lnSpc>
            </a:pPr>
          </a:p>
          <a:p>
            <a:pPr>
              <a:lnSpc>
                <a:spcPct val="40000"/>
              </a:lnSpc>
            </a:pPr>
            <a:r>
              <a:t>Proteins are not just structural—they are major metabolic fuels.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Shape 141"/>
          <p:cNvSpPr/>
          <p:nvPr>
            <p:ph type="sldImg"/>
          </p:nvPr>
        </p:nvSpPr>
        <p:spPr>
          <a:prstGeom prst="rect">
            <a:avLst/>
          </a:prstGeom>
        </p:spPr>
        <p:txBody>
          <a:bodyPr/>
          <a:lstStyle/>
          <a:p>
            <a:pPr/>
          </a:p>
        </p:txBody>
      </p:sp>
      <p:sp>
        <p:nvSpPr>
          <p:cNvPr id="142" name="Shape 142"/>
          <p:cNvSpPr/>
          <p:nvPr>
            <p:ph type="body" sz="quarter" idx="1"/>
          </p:nvPr>
        </p:nvSpPr>
        <p:spPr>
          <a:prstGeom prst="rect">
            <a:avLst/>
          </a:prstGeom>
        </p:spPr>
        <p:txBody>
          <a:bodyPr/>
          <a:lstStyle/>
          <a:p>
            <a:pPr/>
            <a:r>
              <a:t>“Glycolysis is the first major step in glucose metabolism. It takes place in the cytosol and does not require oxygen, which is why it can function in all cell types.</a:t>
            </a:r>
          </a:p>
          <a:p>
            <a:pPr/>
          </a:p>
          <a:p>
            <a:pPr/>
            <a:r>
              <a:t>Glycolysis splits one molecule of glucose into two molecules of pyruvate. This process generates a small but rapid amount of ATP — specifically a net of 2 ATP — along with 2 NADH. Important regulatory enzymes include hexokinase or glucokinase, phosphofructokinase-1 (PFK-1), and pyruvate kinase. PFK-1 is the rate-limiting step and is tightly regulated because it determines the flow of glucose through the pathway.”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r>
              <a:t>Amino acids cannot be used for energy until their nitrogen (amino group) is removed or transferred. This requires two major biochemical processes.</a:t>
            </a:r>
          </a:p>
          <a:p>
            <a:pPr/>
            <a:r>
              <a:t>Convert amino acids into TCA cycle intermediates - This allows amino acids to be used for energy production.</a:t>
            </a:r>
          </a:p>
          <a:p>
            <a:pPr/>
            <a:r>
              <a:t>Transamination: swap amino groups between amino acids—important for synthesis</a:t>
            </a:r>
          </a:p>
          <a:p>
            <a:pPr/>
            <a:r>
              <a:t>Deamination: removal of NH₃ group → toxic ammonia</a:t>
            </a:r>
          </a:p>
          <a:p>
            <a:pPr/>
            <a:r>
              <a:t>Ammonia enters urea cycle to be detoxified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a:p>
        </p:txBody>
      </p:sp>
      <p:sp>
        <p:nvSpPr>
          <p:cNvPr id="312" name="Shape 312"/>
          <p:cNvSpPr/>
          <p:nvPr>
            <p:ph type="body" sz="quarter" idx="1"/>
          </p:nvPr>
        </p:nvSpPr>
        <p:spPr>
          <a:prstGeom prst="rect">
            <a:avLst/>
          </a:prstGeom>
        </p:spPr>
        <p:txBody>
          <a:bodyPr/>
          <a:lstStyle/>
          <a:p>
            <a:pPr/>
            <a:r>
              <a:t>The urea cycle is the body’s primary biochemical pathway for removing toxic ammonia generated during protein and amino acid metabolism.</a:t>
            </a:r>
          </a:p>
          <a:p>
            <a:pPr/>
            <a:r>
              <a:t>It takes place mainly in the liver, partly in the mitochondria and partly in the cytosol.</a:t>
            </a:r>
          </a:p>
          <a:p>
            <a:pPr/>
          </a:p>
          <a:p>
            <a:pPr/>
            <a:r>
              <a:t>The urea cycle converts:</a:t>
            </a:r>
          </a:p>
          <a:p>
            <a:pPr/>
          </a:p>
          <a:p>
            <a:pPr/>
            <a:r>
              <a:t>Ammonia (NH₃) → Urea → urine (safe for excretion)</a:t>
            </a:r>
          </a:p>
          <a:p>
            <a:pPr/>
          </a:p>
          <a:p>
            <a:pPr/>
            <a:r>
              <a:t>This prevents ammonia from accumulating in the blood, where it would quickly become life-threatening.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a:r>
              <a:t>B-vitamins act as coenzymes in metabolic pathways (glycolysis, TCA, AA metabolism)</a:t>
            </a:r>
          </a:p>
          <a:p>
            <a:pPr/>
          </a:p>
          <a:p>
            <a:pPr/>
            <a:r>
              <a:t>Vitamin C roles: collagen synthesis, immune support, antioxidant</a:t>
            </a:r>
          </a:p>
          <a:p>
            <a:pPr/>
          </a:p>
          <a:p>
            <a:pPr/>
            <a:r>
              <a:t>Excess water-soluble vitamins generally excreted, not stored.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B-vitamins act as coenzymes in metabolic pathways (glycolysis, TCA, AA metabolism)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hape 415"/>
          <p:cNvSpPr/>
          <p:nvPr>
            <p:ph type="sldImg"/>
          </p:nvPr>
        </p:nvSpPr>
        <p:spPr>
          <a:prstGeom prst="rect">
            <a:avLst/>
          </a:prstGeom>
        </p:spPr>
        <p:txBody>
          <a:bodyPr/>
          <a:lstStyle/>
          <a:p>
            <a:pPr/>
          </a:p>
        </p:txBody>
      </p:sp>
      <p:sp>
        <p:nvSpPr>
          <p:cNvPr id="416" name="Shape 416"/>
          <p:cNvSpPr/>
          <p:nvPr>
            <p:ph type="body" sz="quarter" idx="1"/>
          </p:nvPr>
        </p:nvSpPr>
        <p:spPr>
          <a:prstGeom prst="rect">
            <a:avLst/>
          </a:prstGeom>
        </p:spPr>
        <p:txBody>
          <a:bodyPr/>
          <a:lstStyle/>
          <a:p>
            <a:pPr>
              <a:defRPr sz="1600"/>
            </a:pPr>
          </a:p>
          <a:p>
            <a:pPr>
              <a:defRPr sz="1600"/>
            </a:pPr>
            <a:r>
              <a:t>Vitamin A: vision, gene expression</a:t>
            </a:r>
          </a:p>
          <a:p>
            <a:pPr>
              <a:defRPr sz="1600"/>
            </a:pPr>
          </a:p>
          <a:p>
            <a:pPr>
              <a:defRPr sz="1600"/>
            </a:pPr>
            <a:r>
              <a:t>Vitamin D: calcium absorption, bone health</a:t>
            </a:r>
          </a:p>
          <a:p>
            <a:pPr>
              <a:defRPr sz="1600"/>
            </a:pPr>
          </a:p>
          <a:p>
            <a:pPr>
              <a:defRPr sz="1600"/>
            </a:pPr>
            <a:r>
              <a:t>Vitamin E: antioxidant</a:t>
            </a:r>
          </a:p>
          <a:p>
            <a:pPr>
              <a:defRPr sz="1600"/>
            </a:pPr>
          </a:p>
          <a:p>
            <a:pPr>
              <a:defRPr sz="1600"/>
            </a:pPr>
            <a:r>
              <a:t>Vitamin K: blood clotting</a:t>
            </a:r>
          </a:p>
          <a:p>
            <a:pPr>
              <a:defRPr sz="1600"/>
            </a:pPr>
          </a:p>
          <a:p>
            <a:pPr>
              <a:defRPr sz="1600"/>
            </a:pPr>
            <a:r>
              <a:t>Stored in liver and fatty tissue; toxicity more likely than water-soluble vitamins.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a:r>
              <a:t>After absorption, retinol is re-esterified and enters chylomicrons for transport to the liver.</a:t>
            </a:r>
          </a:p>
          <a:p>
            <a:pPr/>
          </a:p>
          <a:p>
            <a:pPr/>
            <a:r>
              <a:t>The liver stores large amounts of vitamin A as retinyl esters and releases retinol bound to RBP (retinol-binding protein).</a:t>
            </a:r>
          </a:p>
          <a:p>
            <a:pPr/>
          </a:p>
          <a:p>
            <a:pPr/>
            <a:r>
              <a:t>In the metabolic pathway, retinol is oxidized to retinal, and then to retinoic acid, the hormonally active form.</a:t>
            </a:r>
          </a:p>
          <a:p>
            <a:pPr/>
          </a:p>
          <a:p>
            <a:pPr/>
            <a:r>
              <a:t>Retinoic acid regulates gene expression through nuclear receptors RAR and RXR, influencing cell differentiation, immune function, and epithelial integrity.</a:t>
            </a:r>
          </a:p>
          <a:p>
            <a:pPr/>
          </a:p>
          <a:p>
            <a:pPr/>
            <a:r>
              <a:t>The retinoid cycle in the eye is a separate biochemical pathway where 11-cis retinal converts light into nerve signals.</a:t>
            </a:r>
          </a:p>
          <a:p>
            <a:pPr/>
          </a:p>
          <a:p>
            <a:pPr/>
            <a:r>
              <a:t>Vitamin A deficiency impairs immunity, disrupts epithelial tissue, and leads to night blindness because the retinoid cycle cannot regenerate 11-cis retinal.</a:t>
            </a:r>
          </a:p>
          <a:p>
            <a:pPr/>
          </a:p>
          <a:p>
            <a:pPr/>
            <a:r>
              <a:t>Excess intake may cause toxicity because the liver stores significant amounts.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Shape 435"/>
          <p:cNvSpPr/>
          <p:nvPr>
            <p:ph type="sldImg"/>
          </p:nvPr>
        </p:nvSpPr>
        <p:spPr>
          <a:prstGeom prst="rect">
            <a:avLst/>
          </a:prstGeom>
        </p:spPr>
        <p:txBody>
          <a:bodyPr/>
          <a:lstStyle/>
          <a:p>
            <a:pPr/>
          </a:p>
        </p:txBody>
      </p:sp>
      <p:sp>
        <p:nvSpPr>
          <p:cNvPr id="436" name="Shape 436"/>
          <p:cNvSpPr/>
          <p:nvPr>
            <p:ph type="body" sz="quarter" idx="1"/>
          </p:nvPr>
        </p:nvSpPr>
        <p:spPr>
          <a:prstGeom prst="rect">
            <a:avLst/>
          </a:prstGeom>
        </p:spPr>
        <p:txBody>
          <a:bodyPr/>
          <a:lstStyle/>
          <a:p>
            <a:pPr/>
            <a:r>
              <a:t>Vitamin D functions more like a steroid hormone than a traditional vitamin.</a:t>
            </a:r>
          </a:p>
          <a:p>
            <a:pPr/>
          </a:p>
          <a:p>
            <a:pPr/>
            <a:r>
              <a:t>It is obtained from sunlight (conversion of 7-dehydrocholesterol) or dietary sources and absorbed with fats.</a:t>
            </a:r>
          </a:p>
          <a:p>
            <a:pPr/>
          </a:p>
          <a:p>
            <a:pPr/>
            <a:r>
              <a:t>The first step of activation occurs in the liver, where vitamin D is converted to 25-hydroxyvitamin D, the major circulating form used to assess status.</a:t>
            </a:r>
          </a:p>
          <a:p>
            <a:pPr/>
          </a:p>
          <a:p>
            <a:pPr/>
            <a:r>
              <a:t>The second step happens in the kidney, generating 1,25-dihydroxyvitamin D (calcitriol), the biologically active hormone.</a:t>
            </a:r>
          </a:p>
          <a:p>
            <a:pPr/>
          </a:p>
          <a:p>
            <a:pPr/>
            <a:r>
              <a:t>Calcitriol binds the Vitamin D receptor (VDR), forming a VDR–RXR complex that influences transcription of calcium-binding proteins and hundreds of genes related to immunity, muscle function, growth, and inflammation.</a:t>
            </a:r>
          </a:p>
          <a:p>
            <a:pPr/>
          </a:p>
          <a:p>
            <a:pPr/>
            <a:r>
              <a:t>Vitamin D enhances intestinal absorption of calcium and phosphate, helps maintain bone mineralization, and regulates PTH.</a:t>
            </a:r>
          </a:p>
          <a:p>
            <a:pPr/>
          </a:p>
          <a:p>
            <a:pPr/>
            <a:r>
              <a:t>Deficiency leads to rickets in children, osteomalacia in adults, muscle weakness, and increased fracture risk.</a:t>
            </a:r>
          </a:p>
          <a:p>
            <a:pPr/>
          </a:p>
          <a:p>
            <a:pPr/>
            <a:r>
              <a:t>Activation depends on kidney function; patients with kidney disease cannot fully activate vitamin 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Shape 445"/>
          <p:cNvSpPr/>
          <p:nvPr>
            <p:ph type="sldImg"/>
          </p:nvPr>
        </p:nvSpPr>
        <p:spPr>
          <a:prstGeom prst="rect">
            <a:avLst/>
          </a:prstGeom>
        </p:spPr>
        <p:txBody>
          <a:bodyPr/>
          <a:lstStyle/>
          <a:p>
            <a:pPr/>
          </a:p>
        </p:txBody>
      </p:sp>
      <p:sp>
        <p:nvSpPr>
          <p:cNvPr id="446" name="Shape 446"/>
          <p:cNvSpPr/>
          <p:nvPr>
            <p:ph type="body" sz="quarter" idx="1"/>
          </p:nvPr>
        </p:nvSpPr>
        <p:spPr>
          <a:prstGeom prst="rect">
            <a:avLst/>
          </a:prstGeom>
        </p:spPr>
        <p:txBody>
          <a:bodyPr/>
          <a:lstStyle/>
          <a:p>
            <a:pPr/>
            <a:r>
              <a:t>Vitamin E (α-tocopherol) is the primary lipid-soluble antioxidant in human tissues.</a:t>
            </a:r>
          </a:p>
          <a:p>
            <a:pPr/>
          </a:p>
          <a:p>
            <a:pPr/>
            <a:r>
              <a:t>It is absorbed with dietary fat into chylomicrons and transported to the liver, where α-TTP selects α-tocopherol and loads it into VLDL for systemic release.</a:t>
            </a:r>
          </a:p>
          <a:p>
            <a:pPr/>
          </a:p>
          <a:p>
            <a:pPr/>
            <a:r>
              <a:t>Its central biochemical role is preventing lipid peroxidation in cell membranes and lipoproteins.</a:t>
            </a:r>
          </a:p>
          <a:p>
            <a:pPr/>
          </a:p>
          <a:p>
            <a:pPr/>
            <a:r>
              <a:t>When a free radical attacks a fatty acid, vitamin E donates an electron or hydrogen to neutralize it.</a:t>
            </a:r>
          </a:p>
          <a:p>
            <a:pPr/>
          </a:p>
          <a:p>
            <a:pPr/>
            <a:r>
              <a:t>This converts vitamin E to a tocopheroxyl radical, which must be regenerated by vitamin C or glutathione enzymes.</a:t>
            </a:r>
          </a:p>
          <a:p>
            <a:pPr/>
          </a:p>
          <a:p>
            <a:pPr/>
            <a:r>
              <a:t>Vitamin E protects PUFAs, mitochondrial membranes, RBCs, and LDL particles from oxidative damage.</a:t>
            </a:r>
          </a:p>
          <a:p>
            <a:pPr/>
          </a:p>
          <a:p>
            <a:pPr/>
            <a:r>
              <a:t>It also modulates signaling pathways such as PKC and reduces inflammatory responses.</a:t>
            </a:r>
          </a:p>
          <a:p>
            <a:pPr/>
          </a:p>
          <a:p>
            <a:pPr/>
            <a:r>
              <a:t>Deficiency is rare but can occur in fat-malabsorption conditions, causing neuromuscular problems and hemolytic anemia due to fragile RBC membranes.</a:t>
            </a:r>
          </a:p>
          <a:p>
            <a:pPr/>
          </a:p>
          <a:p>
            <a:pPr/>
            <a:r>
              <a:t>Adequate vitamin E is especially important with high-PUFA diets because PUFAs are highly vulnerable to oxidation.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Shape 455"/>
          <p:cNvSpPr/>
          <p:nvPr>
            <p:ph type="sldImg"/>
          </p:nvPr>
        </p:nvSpPr>
        <p:spPr>
          <a:prstGeom prst="rect">
            <a:avLst/>
          </a:prstGeom>
        </p:spPr>
        <p:txBody>
          <a:bodyPr/>
          <a:lstStyle/>
          <a:p>
            <a:pPr/>
          </a:p>
        </p:txBody>
      </p:sp>
      <p:sp>
        <p:nvSpPr>
          <p:cNvPr id="456" name="Shape 456"/>
          <p:cNvSpPr/>
          <p:nvPr>
            <p:ph type="body" sz="quarter" idx="1"/>
          </p:nvPr>
        </p:nvSpPr>
        <p:spPr>
          <a:prstGeom prst="rect">
            <a:avLst/>
          </a:prstGeom>
        </p:spPr>
        <p:txBody>
          <a:bodyPr/>
          <a:lstStyle/>
          <a:p>
            <a:pPr>
              <a:lnSpc>
                <a:spcPct val="50000"/>
              </a:lnSpc>
            </a:pPr>
            <a:r>
              <a:t>Vitamin K includes phylloquinone (K₁ from plants) and menaquinones (K₂ from bacteria and fermented foods).</a:t>
            </a:r>
          </a:p>
          <a:p>
            <a:pPr>
              <a:lnSpc>
                <a:spcPct val="50000"/>
              </a:lnSpc>
            </a:pPr>
          </a:p>
          <a:p>
            <a:pPr>
              <a:lnSpc>
                <a:spcPct val="50000"/>
              </a:lnSpc>
            </a:pPr>
            <a:r>
              <a:t>Like all fat-soluble vitamins, it requires bile and dietary fat for absorption and travels in chylomicrons to the liver.</a:t>
            </a:r>
          </a:p>
          <a:p>
            <a:pPr>
              <a:lnSpc>
                <a:spcPct val="50000"/>
              </a:lnSpc>
            </a:pPr>
          </a:p>
          <a:p>
            <a:pPr>
              <a:lnSpc>
                <a:spcPct val="50000"/>
              </a:lnSpc>
            </a:pPr>
            <a:r>
              <a:t>The Vitamin K cycle is the major biochemical pathway:</a:t>
            </a:r>
          </a:p>
          <a:p>
            <a:pPr>
              <a:lnSpc>
                <a:spcPct val="50000"/>
              </a:lnSpc>
            </a:pPr>
          </a:p>
          <a:p>
            <a:pPr>
              <a:lnSpc>
                <a:spcPct val="50000"/>
              </a:lnSpc>
            </a:pPr>
            <a:r>
              <a:t>Vitamin K is reduced to its hydroquinone form.</a:t>
            </a:r>
          </a:p>
          <a:p>
            <a:pPr>
              <a:lnSpc>
                <a:spcPct val="50000"/>
              </a:lnSpc>
            </a:pPr>
          </a:p>
          <a:p>
            <a:pPr>
              <a:lnSpc>
                <a:spcPct val="50000"/>
              </a:lnSpc>
            </a:pPr>
            <a:r>
              <a:t>Hydroquinone acts as a cofactor for γ-glutamyl carboxylase, an enzyme that adds CO₂ to glutamate residues on specific proteins.</a:t>
            </a:r>
          </a:p>
          <a:p>
            <a:pPr>
              <a:lnSpc>
                <a:spcPct val="50000"/>
              </a:lnSpc>
            </a:pPr>
          </a:p>
          <a:p>
            <a:pPr>
              <a:lnSpc>
                <a:spcPct val="50000"/>
              </a:lnSpc>
            </a:pPr>
            <a:r>
              <a:t>These modified proteins (Gla-proteins) can now bind calcium.</a:t>
            </a:r>
          </a:p>
          <a:p>
            <a:pPr>
              <a:lnSpc>
                <a:spcPct val="50000"/>
              </a:lnSpc>
            </a:pPr>
          </a:p>
          <a:p>
            <a:pPr>
              <a:lnSpc>
                <a:spcPct val="50000"/>
              </a:lnSpc>
            </a:pPr>
            <a:r>
              <a:t>This pathway is critical for activation of coagulation proteins II, VII, IX, X, and proteins C and S.</a:t>
            </a:r>
          </a:p>
          <a:p>
            <a:pPr>
              <a:lnSpc>
                <a:spcPct val="50000"/>
              </a:lnSpc>
            </a:pPr>
          </a:p>
          <a:p>
            <a:pPr>
              <a:lnSpc>
                <a:spcPct val="50000"/>
              </a:lnSpc>
            </a:pPr>
            <a:r>
              <a:t>Vitamin K is also required for osteocalcin and matrix Gla-protein, which regulate bone mineralization and prevent vascular calcification.</a:t>
            </a:r>
          </a:p>
          <a:p>
            <a:pPr>
              <a:lnSpc>
                <a:spcPct val="50000"/>
              </a:lnSpc>
            </a:pPr>
          </a:p>
          <a:p>
            <a:pPr>
              <a:lnSpc>
                <a:spcPct val="50000"/>
              </a:lnSpc>
            </a:pPr>
            <a:r>
              <a:t>The oxidized form of vitamin K is recycled by VKORC1, which is inhibited by warfarin, explaining drug–nutrient interactions.</a:t>
            </a:r>
          </a:p>
          <a:p>
            <a:pPr>
              <a:lnSpc>
                <a:spcPct val="50000"/>
              </a:lnSpc>
            </a:pPr>
          </a:p>
          <a:p>
            <a:pPr>
              <a:lnSpc>
                <a:spcPct val="50000"/>
              </a:lnSpc>
            </a:pPr>
            <a:r>
              <a:t>Deficiency leads to poor blood clotting and bone abnormalities but is rare in adults unless fat malabsorption or liver disease is present.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Shape 471"/>
          <p:cNvSpPr/>
          <p:nvPr>
            <p:ph type="sldImg"/>
          </p:nvPr>
        </p:nvSpPr>
        <p:spPr>
          <a:prstGeom prst="rect">
            <a:avLst/>
          </a:prstGeom>
        </p:spPr>
        <p:txBody>
          <a:bodyPr/>
          <a:lstStyle/>
          <a:p>
            <a:pPr/>
          </a:p>
        </p:txBody>
      </p:sp>
      <p:sp>
        <p:nvSpPr>
          <p:cNvPr id="472" name="Shape 472"/>
          <p:cNvSpPr/>
          <p:nvPr>
            <p:ph type="body" sz="quarter" idx="1"/>
          </p:nvPr>
        </p:nvSpPr>
        <p:spPr>
          <a:prstGeom prst="rect">
            <a:avLst/>
          </a:prstGeom>
        </p:spPr>
        <p:txBody>
          <a:bodyPr/>
          <a:lstStyle/>
          <a:p>
            <a:pPr/>
            <a:r>
              <a:t>Minerals are essential inorganic elements that play foundational roles in human metabolism. Although needed in much smaller amounts than macronutrients, minerals are critical for enzyme activation, energy production, nerve function, cellular signaling, and structural integrity of tissues such as bone and teeth.</a:t>
            </a:r>
          </a:p>
          <a:p>
            <a:pPr/>
          </a:p>
          <a:p>
            <a:pPr/>
            <a:r>
              <a:t>Unlike macronutrients, minerals do not provide energy directly, nor do they undergo catabolic or anabolic changes. Instead, they act as cofactors, structural components, and regulators that allow biochemical pathways to function efficiently and precisely. Without minerals, most metabolic reactions would slow dramatically or stop altogether.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a:p>
        </p:txBody>
      </p:sp>
      <p:sp>
        <p:nvSpPr>
          <p:cNvPr id="151" name="Shape 151"/>
          <p:cNvSpPr/>
          <p:nvPr>
            <p:ph type="body" sz="quarter" idx="1"/>
          </p:nvPr>
        </p:nvSpPr>
        <p:spPr>
          <a:prstGeom prst="rect">
            <a:avLst/>
          </a:prstGeom>
        </p:spPr>
        <p:txBody>
          <a:bodyPr/>
          <a:lstStyle/>
          <a:p>
            <a:pPr/>
            <a:r>
              <a:t>“After glycolysis, pyruvate has two possible fates depending on oxygen availability.</a:t>
            </a:r>
          </a:p>
          <a:p>
            <a:pPr/>
          </a:p>
          <a:p>
            <a:pPr/>
            <a:r>
              <a:t>In aerobic conditions, pyruvate is transported into mitochondria and converted into acetyl-CoA. This feeds into the TCA cycle and later oxidative phosphorylation, producing around 30–32 ATP per glucose. This is a very efficient process and is used during lower-intensity, long-duration activity.</a:t>
            </a:r>
          </a:p>
          <a:p>
            <a:pPr/>
          </a:p>
          <a:p>
            <a:pPr/>
            <a:r>
              <a:t>In anaerobic conditions, such as high-intensity exercise or tissues with low oxygen—like red blood cells—pyruvate is converted into lactate. This reaction regenerates NAD⁺, which is required for glycolysis to continue. Although anaerobic metabolism is much less efficient (only 2 ATP), it allows rapid energy production.</a:t>
            </a:r>
          </a:p>
          <a:p>
            <a:pPr/>
          </a:p>
          <a:p>
            <a:pPr/>
            <a:r>
              <a:t>Lactate produced can travel to the liver via the bloodstream and be converted back into glucose through the Cori Cycle.”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Shape 480"/>
          <p:cNvSpPr/>
          <p:nvPr>
            <p:ph type="sldImg"/>
          </p:nvPr>
        </p:nvSpPr>
        <p:spPr>
          <a:prstGeom prst="rect">
            <a:avLst/>
          </a:prstGeom>
        </p:spPr>
        <p:txBody>
          <a:bodyPr/>
          <a:lstStyle/>
          <a:p>
            <a:pPr/>
          </a:p>
        </p:txBody>
      </p:sp>
      <p:sp>
        <p:nvSpPr>
          <p:cNvPr id="481" name="Shape 481"/>
          <p:cNvSpPr/>
          <p:nvPr>
            <p:ph type="body" sz="quarter" idx="1"/>
          </p:nvPr>
        </p:nvSpPr>
        <p:spPr>
          <a:prstGeom prst="rect">
            <a:avLst/>
          </a:prstGeom>
        </p:spPr>
        <p:txBody>
          <a:bodyPr/>
          <a:lstStyle/>
          <a:p>
            <a:pPr>
              <a:lnSpc>
                <a:spcPct val="50000"/>
              </a:lnSpc>
            </a:pPr>
            <a:r>
              <a:t>“Calcium is far more than a structural mineral. It plays a dynamic biochemical role in virtually every cell.”</a:t>
            </a:r>
          </a:p>
          <a:p>
            <a:pPr>
              <a:lnSpc>
                <a:spcPct val="50000"/>
              </a:lnSpc>
            </a:pPr>
          </a:p>
          <a:p>
            <a:pPr>
              <a:lnSpc>
                <a:spcPct val="50000"/>
              </a:lnSpc>
            </a:pPr>
            <a:r>
              <a:t>Metabolic Roles</a:t>
            </a:r>
          </a:p>
          <a:p>
            <a:pPr>
              <a:lnSpc>
                <a:spcPct val="50000"/>
              </a:lnSpc>
            </a:pPr>
          </a:p>
          <a:p>
            <a:pPr>
              <a:lnSpc>
                <a:spcPct val="50000"/>
              </a:lnSpc>
            </a:pPr>
            <a:r>
              <a:t>Acts as a second messenger in hormone signaling (e.g., insulin release).</a:t>
            </a:r>
          </a:p>
          <a:p>
            <a:pPr>
              <a:lnSpc>
                <a:spcPct val="50000"/>
              </a:lnSpc>
            </a:pPr>
          </a:p>
          <a:p>
            <a:pPr>
              <a:lnSpc>
                <a:spcPct val="50000"/>
              </a:lnSpc>
            </a:pPr>
            <a:r>
              <a:t>Drives muscle contraction by binding troponin C.</a:t>
            </a:r>
          </a:p>
          <a:p>
            <a:pPr>
              <a:lnSpc>
                <a:spcPct val="50000"/>
              </a:lnSpc>
            </a:pPr>
          </a:p>
          <a:p>
            <a:pPr>
              <a:lnSpc>
                <a:spcPct val="50000"/>
              </a:lnSpc>
            </a:pPr>
            <a:r>
              <a:t>Supports nerve transmission by triggering neurotransmitter release.</a:t>
            </a:r>
          </a:p>
          <a:p>
            <a:pPr>
              <a:lnSpc>
                <a:spcPct val="50000"/>
              </a:lnSpc>
            </a:pPr>
          </a:p>
          <a:p>
            <a:pPr>
              <a:lnSpc>
                <a:spcPct val="50000"/>
              </a:lnSpc>
            </a:pPr>
            <a:r>
              <a:t>Required for blood clotting as a cofactor in multiple steps of the coagulation cascade.</a:t>
            </a:r>
          </a:p>
          <a:p>
            <a:pPr>
              <a:lnSpc>
                <a:spcPct val="50000"/>
              </a:lnSpc>
            </a:pPr>
          </a:p>
          <a:p>
            <a:pPr>
              <a:lnSpc>
                <a:spcPct val="50000"/>
              </a:lnSpc>
            </a:pPr>
            <a:r>
              <a:t>Biochemical Pathways</a:t>
            </a:r>
          </a:p>
          <a:p>
            <a:pPr>
              <a:lnSpc>
                <a:spcPct val="50000"/>
              </a:lnSpc>
            </a:pPr>
          </a:p>
          <a:p>
            <a:pPr>
              <a:lnSpc>
                <a:spcPct val="50000"/>
              </a:lnSpc>
            </a:pPr>
            <a:r>
              <a:t>Calcium–calmodulin pathway: regulates enzymes involved in metabolism, smooth muscle contraction, and cellular responses.</a:t>
            </a:r>
          </a:p>
          <a:p>
            <a:pPr>
              <a:lnSpc>
                <a:spcPct val="50000"/>
              </a:lnSpc>
            </a:pPr>
          </a:p>
          <a:p>
            <a:pPr>
              <a:lnSpc>
                <a:spcPct val="50000"/>
              </a:lnSpc>
            </a:pPr>
            <a:r>
              <a:t>Vitamin D activation pathway: Vitamin D increases calcium absorption via TRPV6 and calbindin.</a:t>
            </a:r>
          </a:p>
          <a:p>
            <a:pPr>
              <a:lnSpc>
                <a:spcPct val="50000"/>
              </a:lnSpc>
            </a:pPr>
          </a:p>
          <a:p>
            <a:pPr>
              <a:lnSpc>
                <a:spcPct val="50000"/>
              </a:lnSpc>
            </a:pPr>
            <a:r>
              <a:t>Bone remodeling cycle: calcium is constantly deposited and resorbed in hydroxyapatite matrix.</a:t>
            </a:r>
          </a:p>
          <a:p>
            <a:pPr>
              <a:lnSpc>
                <a:spcPct val="50000"/>
              </a:lnSpc>
            </a:pPr>
          </a:p>
          <a:p>
            <a:pPr>
              <a:lnSpc>
                <a:spcPct val="50000"/>
              </a:lnSpc>
            </a:pPr>
            <a:r>
              <a:t>“Emphasize that calcium is not just a bone mineral — it is essential for metabolic communication within cells.”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Shape 489"/>
          <p:cNvSpPr/>
          <p:nvPr>
            <p:ph type="sldImg"/>
          </p:nvPr>
        </p:nvSpPr>
        <p:spPr>
          <a:prstGeom prst="rect">
            <a:avLst/>
          </a:prstGeom>
        </p:spPr>
        <p:txBody>
          <a:bodyPr/>
          <a:lstStyle/>
          <a:p>
            <a:pPr/>
          </a:p>
        </p:txBody>
      </p:sp>
      <p:sp>
        <p:nvSpPr>
          <p:cNvPr id="490" name="Shape 490"/>
          <p:cNvSpPr/>
          <p:nvPr>
            <p:ph type="body" sz="quarter" idx="1"/>
          </p:nvPr>
        </p:nvSpPr>
        <p:spPr>
          <a:prstGeom prst="rect">
            <a:avLst/>
          </a:prstGeom>
        </p:spPr>
        <p:txBody>
          <a:bodyPr/>
          <a:lstStyle/>
          <a:p>
            <a:pPr>
              <a:lnSpc>
                <a:spcPct val="50000"/>
              </a:lnSpc>
            </a:pPr>
            <a:r>
              <a:t>“Phosphorus drives every reaction that uses or produces energy.”</a:t>
            </a:r>
          </a:p>
          <a:p>
            <a:pPr>
              <a:lnSpc>
                <a:spcPct val="50000"/>
              </a:lnSpc>
            </a:pPr>
          </a:p>
          <a:p>
            <a:pPr>
              <a:lnSpc>
                <a:spcPct val="50000"/>
              </a:lnSpc>
            </a:pPr>
            <a:r>
              <a:t>Metabolic Roles</a:t>
            </a:r>
          </a:p>
          <a:p>
            <a:pPr>
              <a:lnSpc>
                <a:spcPct val="50000"/>
              </a:lnSpc>
            </a:pPr>
          </a:p>
          <a:p>
            <a:pPr>
              <a:lnSpc>
                <a:spcPct val="50000"/>
              </a:lnSpc>
            </a:pPr>
            <a:r>
              <a:t>Forms the backbone of ATP, ADP, AMP.</a:t>
            </a:r>
          </a:p>
          <a:p>
            <a:pPr>
              <a:lnSpc>
                <a:spcPct val="50000"/>
              </a:lnSpc>
            </a:pPr>
          </a:p>
          <a:p>
            <a:pPr>
              <a:lnSpc>
                <a:spcPct val="50000"/>
              </a:lnSpc>
            </a:pPr>
            <a:r>
              <a:t>Needed for phosphorylation reactions that turn metabolic pathways on and off.</a:t>
            </a:r>
          </a:p>
          <a:p>
            <a:pPr>
              <a:lnSpc>
                <a:spcPct val="50000"/>
              </a:lnSpc>
            </a:pPr>
          </a:p>
          <a:p>
            <a:pPr>
              <a:lnSpc>
                <a:spcPct val="50000"/>
              </a:lnSpc>
            </a:pPr>
            <a:r>
              <a:t>Supports bone mineralization alongside calcium.</a:t>
            </a:r>
          </a:p>
          <a:p>
            <a:pPr>
              <a:lnSpc>
                <a:spcPct val="50000"/>
              </a:lnSpc>
            </a:pPr>
          </a:p>
          <a:p>
            <a:pPr>
              <a:lnSpc>
                <a:spcPct val="50000"/>
              </a:lnSpc>
            </a:pPr>
            <a:r>
              <a:t>Biochemical Pathways</a:t>
            </a:r>
          </a:p>
          <a:p>
            <a:pPr>
              <a:lnSpc>
                <a:spcPct val="50000"/>
              </a:lnSpc>
            </a:pPr>
          </a:p>
          <a:p>
            <a:pPr>
              <a:lnSpc>
                <a:spcPct val="50000"/>
              </a:lnSpc>
            </a:pPr>
            <a:r>
              <a:t>Glycolysis: glucose → glucose-6-phosphate and fructose-1,6-bisphosphate.</a:t>
            </a:r>
          </a:p>
          <a:p>
            <a:pPr>
              <a:lnSpc>
                <a:spcPct val="50000"/>
              </a:lnSpc>
            </a:pPr>
          </a:p>
          <a:p>
            <a:pPr>
              <a:lnSpc>
                <a:spcPct val="50000"/>
              </a:lnSpc>
            </a:pPr>
            <a:r>
              <a:t>TCA intermediates involve multiple phosphate-containing compounds.</a:t>
            </a:r>
          </a:p>
          <a:p>
            <a:pPr>
              <a:lnSpc>
                <a:spcPct val="50000"/>
              </a:lnSpc>
            </a:pPr>
          </a:p>
          <a:p>
            <a:pPr>
              <a:lnSpc>
                <a:spcPct val="50000"/>
              </a:lnSpc>
            </a:pPr>
            <a:r>
              <a:t>2,3-BPG pathway in RBCs regulates oxygen delivery.</a:t>
            </a:r>
          </a:p>
          <a:p>
            <a:pPr>
              <a:lnSpc>
                <a:spcPct val="50000"/>
              </a:lnSpc>
            </a:pPr>
          </a:p>
          <a:p>
            <a:pPr>
              <a:lnSpc>
                <a:spcPct val="50000"/>
              </a:lnSpc>
            </a:pPr>
            <a:r>
              <a:t>Cell membrane synthesis: via phospholipids.</a:t>
            </a:r>
          </a:p>
          <a:p>
            <a:pPr>
              <a:lnSpc>
                <a:spcPct val="50000"/>
              </a:lnSpc>
            </a:pPr>
          </a:p>
          <a:p>
            <a:pPr>
              <a:lnSpc>
                <a:spcPct val="50000"/>
              </a:lnSpc>
            </a:pPr>
            <a:r>
              <a:t>“Without phosphorus, ATP cannot exist — therefore no metabolic pathway can run.”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Shape 498"/>
          <p:cNvSpPr/>
          <p:nvPr>
            <p:ph type="sldImg"/>
          </p:nvPr>
        </p:nvSpPr>
        <p:spPr>
          <a:prstGeom prst="rect">
            <a:avLst/>
          </a:prstGeom>
        </p:spPr>
        <p:txBody>
          <a:bodyPr/>
          <a:lstStyle/>
          <a:p>
            <a:pPr/>
          </a:p>
        </p:txBody>
      </p:sp>
      <p:sp>
        <p:nvSpPr>
          <p:cNvPr id="499" name="Shape 499"/>
          <p:cNvSpPr/>
          <p:nvPr>
            <p:ph type="body" sz="quarter" idx="1"/>
          </p:nvPr>
        </p:nvSpPr>
        <p:spPr>
          <a:prstGeom prst="rect">
            <a:avLst/>
          </a:prstGeom>
        </p:spPr>
        <p:txBody>
          <a:bodyPr/>
          <a:lstStyle/>
          <a:p>
            <a:pPr/>
          </a:p>
          <a:p>
            <a:pPr>
              <a:lnSpc>
                <a:spcPct val="50000"/>
              </a:lnSpc>
            </a:pPr>
            <a:r>
              <a:t>“Magnesium is the most important mineral for ATP function and enzyme activation.”</a:t>
            </a:r>
          </a:p>
          <a:p>
            <a:pPr>
              <a:lnSpc>
                <a:spcPct val="50000"/>
              </a:lnSpc>
            </a:pPr>
          </a:p>
          <a:p>
            <a:pPr>
              <a:lnSpc>
                <a:spcPct val="50000"/>
              </a:lnSpc>
            </a:pPr>
            <a:r>
              <a:t>Metabolic Roles</a:t>
            </a:r>
          </a:p>
          <a:p>
            <a:pPr>
              <a:lnSpc>
                <a:spcPct val="50000"/>
              </a:lnSpc>
            </a:pPr>
          </a:p>
          <a:p>
            <a:pPr>
              <a:lnSpc>
                <a:spcPct val="50000"/>
              </a:lnSpc>
            </a:pPr>
            <a:r>
              <a:t>Stabilizes ATP (true active form is Mg-ATP).</a:t>
            </a:r>
          </a:p>
          <a:p>
            <a:pPr>
              <a:lnSpc>
                <a:spcPct val="50000"/>
              </a:lnSpc>
            </a:pPr>
          </a:p>
          <a:p>
            <a:pPr>
              <a:lnSpc>
                <a:spcPct val="50000"/>
              </a:lnSpc>
            </a:pPr>
            <a:r>
              <a:t>Cofactor for &gt;300 metabolic enzymes.</a:t>
            </a:r>
          </a:p>
          <a:p>
            <a:pPr>
              <a:lnSpc>
                <a:spcPct val="50000"/>
              </a:lnSpc>
            </a:pPr>
          </a:p>
          <a:p>
            <a:pPr>
              <a:lnSpc>
                <a:spcPct val="50000"/>
              </a:lnSpc>
            </a:pPr>
            <a:r>
              <a:t>Supports nerve and muscle function by regulating calcium transport.</a:t>
            </a:r>
          </a:p>
          <a:p>
            <a:pPr>
              <a:lnSpc>
                <a:spcPct val="50000"/>
              </a:lnSpc>
            </a:pPr>
          </a:p>
          <a:p>
            <a:pPr>
              <a:lnSpc>
                <a:spcPct val="50000"/>
              </a:lnSpc>
            </a:pPr>
            <a:r>
              <a:t>Biochemical Pathways</a:t>
            </a:r>
          </a:p>
          <a:p>
            <a:pPr>
              <a:lnSpc>
                <a:spcPct val="50000"/>
              </a:lnSpc>
            </a:pPr>
          </a:p>
          <a:p>
            <a:pPr>
              <a:lnSpc>
                <a:spcPct val="50000"/>
              </a:lnSpc>
            </a:pPr>
            <a:r>
              <a:t>Glycolysis: hexokinase, PFK, pyruvate kinase require magnesium.</a:t>
            </a:r>
          </a:p>
          <a:p>
            <a:pPr>
              <a:lnSpc>
                <a:spcPct val="50000"/>
              </a:lnSpc>
            </a:pPr>
          </a:p>
          <a:p>
            <a:pPr>
              <a:lnSpc>
                <a:spcPct val="50000"/>
              </a:lnSpc>
            </a:pPr>
            <a:r>
              <a:t>TCA cycle: citrate synthase, isocitrate dehydrogenase, α-ketoglutarate dehydrogenase.</a:t>
            </a:r>
          </a:p>
          <a:p>
            <a:pPr>
              <a:lnSpc>
                <a:spcPct val="50000"/>
              </a:lnSpc>
            </a:pPr>
          </a:p>
          <a:p>
            <a:pPr>
              <a:lnSpc>
                <a:spcPct val="50000"/>
              </a:lnSpc>
            </a:pPr>
            <a:r>
              <a:t>β-oxidation: required for acyl-CoA enzymes.</a:t>
            </a:r>
          </a:p>
          <a:p>
            <a:pPr>
              <a:lnSpc>
                <a:spcPct val="50000"/>
              </a:lnSpc>
            </a:pPr>
          </a:p>
          <a:p>
            <a:pPr>
              <a:lnSpc>
                <a:spcPct val="50000"/>
              </a:lnSpc>
            </a:pPr>
            <a:r>
              <a:t>DNA/RNA synthesis: stabilizes nucleic acids and ribosomes.</a:t>
            </a:r>
          </a:p>
          <a:p>
            <a:pPr>
              <a:lnSpc>
                <a:spcPct val="50000"/>
              </a:lnSpc>
            </a:pPr>
          </a:p>
          <a:p>
            <a:pPr>
              <a:lnSpc>
                <a:spcPct val="50000"/>
              </a:lnSpc>
            </a:pPr>
            <a:r>
              <a:t>“Magnesium is the ‘metabolic spark plug’—without it, ATP cannot work.”</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hape 507"/>
          <p:cNvSpPr/>
          <p:nvPr>
            <p:ph type="sldImg"/>
          </p:nvPr>
        </p:nvSpPr>
        <p:spPr>
          <a:prstGeom prst="rect">
            <a:avLst/>
          </a:prstGeom>
        </p:spPr>
        <p:txBody>
          <a:bodyPr/>
          <a:lstStyle/>
          <a:p>
            <a:pPr/>
          </a:p>
        </p:txBody>
      </p:sp>
      <p:sp>
        <p:nvSpPr>
          <p:cNvPr id="508" name="Shape 508"/>
          <p:cNvSpPr/>
          <p:nvPr>
            <p:ph type="body" sz="quarter" idx="1"/>
          </p:nvPr>
        </p:nvSpPr>
        <p:spPr>
          <a:prstGeom prst="rect">
            <a:avLst/>
          </a:prstGeom>
        </p:spPr>
        <p:txBody>
          <a:bodyPr/>
          <a:lstStyle/>
          <a:p>
            <a:pPr>
              <a:lnSpc>
                <a:spcPct val="50000"/>
              </a:lnSpc>
            </a:pPr>
            <a:r>
              <a:t>“Sodium drives the electrical activity of the body and fuels nutrient absorption.”</a:t>
            </a:r>
          </a:p>
          <a:p>
            <a:pPr>
              <a:lnSpc>
                <a:spcPct val="50000"/>
              </a:lnSpc>
            </a:pPr>
          </a:p>
          <a:p>
            <a:pPr>
              <a:lnSpc>
                <a:spcPct val="50000"/>
              </a:lnSpc>
            </a:pPr>
            <a:r>
              <a:t>Metabolic Roles</a:t>
            </a:r>
          </a:p>
          <a:p>
            <a:pPr>
              <a:lnSpc>
                <a:spcPct val="50000"/>
              </a:lnSpc>
            </a:pPr>
          </a:p>
          <a:p>
            <a:pPr>
              <a:lnSpc>
                <a:spcPct val="50000"/>
              </a:lnSpc>
            </a:pPr>
            <a:r>
              <a:t>Maintains extracellular fluid volume.</a:t>
            </a:r>
          </a:p>
          <a:p>
            <a:pPr>
              <a:lnSpc>
                <a:spcPct val="50000"/>
              </a:lnSpc>
            </a:pPr>
          </a:p>
          <a:p>
            <a:pPr>
              <a:lnSpc>
                <a:spcPct val="50000"/>
              </a:lnSpc>
            </a:pPr>
            <a:r>
              <a:t>Drives the Na⁺/K⁺ ATPase pump, which consumes ~40% of resting metabolic energy.</a:t>
            </a:r>
          </a:p>
          <a:p>
            <a:pPr>
              <a:lnSpc>
                <a:spcPct val="50000"/>
              </a:lnSpc>
            </a:pPr>
          </a:p>
          <a:p>
            <a:pPr>
              <a:lnSpc>
                <a:spcPct val="50000"/>
              </a:lnSpc>
            </a:pPr>
            <a:r>
              <a:t>Required for glucose and amino acid absorption via SGLT and symporters.</a:t>
            </a:r>
          </a:p>
          <a:p>
            <a:pPr>
              <a:lnSpc>
                <a:spcPct val="50000"/>
              </a:lnSpc>
            </a:pPr>
          </a:p>
          <a:p>
            <a:pPr>
              <a:lnSpc>
                <a:spcPct val="50000"/>
              </a:lnSpc>
            </a:pPr>
            <a:r>
              <a:t>Biochemical Pathways</a:t>
            </a:r>
          </a:p>
          <a:p>
            <a:pPr>
              <a:lnSpc>
                <a:spcPct val="50000"/>
              </a:lnSpc>
            </a:pPr>
          </a:p>
          <a:p>
            <a:pPr>
              <a:lnSpc>
                <a:spcPct val="50000"/>
              </a:lnSpc>
            </a:pPr>
            <a:r>
              <a:t>Membrane depolarization: essential in nerve transmission.</a:t>
            </a:r>
          </a:p>
          <a:p>
            <a:pPr>
              <a:lnSpc>
                <a:spcPct val="50000"/>
              </a:lnSpc>
            </a:pPr>
          </a:p>
          <a:p>
            <a:pPr>
              <a:lnSpc>
                <a:spcPct val="50000"/>
              </a:lnSpc>
            </a:pPr>
            <a:r>
              <a:t>Renal sodium handling: aldosterone-controlled pathway.</a:t>
            </a:r>
          </a:p>
          <a:p>
            <a:pPr>
              <a:lnSpc>
                <a:spcPct val="50000"/>
              </a:lnSpc>
            </a:pPr>
          </a:p>
          <a:p>
            <a:pPr>
              <a:lnSpc>
                <a:spcPct val="50000"/>
              </a:lnSpc>
            </a:pPr>
            <a:r>
              <a:t>Electrochemical gradients: power secondary active transport.</a:t>
            </a:r>
          </a:p>
          <a:p>
            <a:pPr>
              <a:lnSpc>
                <a:spcPct val="50000"/>
              </a:lnSpc>
            </a:pPr>
          </a:p>
          <a:p>
            <a:pPr>
              <a:lnSpc>
                <a:spcPct val="50000"/>
              </a:lnSpc>
            </a:pPr>
            <a:r>
              <a:t>“Sodium is metabolically expensive to maintain but essential for life.”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hape 516"/>
          <p:cNvSpPr/>
          <p:nvPr>
            <p:ph type="sldImg"/>
          </p:nvPr>
        </p:nvSpPr>
        <p:spPr>
          <a:prstGeom prst="rect">
            <a:avLst/>
          </a:prstGeom>
        </p:spPr>
        <p:txBody>
          <a:bodyPr/>
          <a:lstStyle/>
          <a:p>
            <a:pPr/>
          </a:p>
        </p:txBody>
      </p:sp>
      <p:sp>
        <p:nvSpPr>
          <p:cNvPr id="517" name="Shape 517"/>
          <p:cNvSpPr/>
          <p:nvPr>
            <p:ph type="body" sz="quarter" idx="1"/>
          </p:nvPr>
        </p:nvSpPr>
        <p:spPr>
          <a:prstGeom prst="rect">
            <a:avLst/>
          </a:prstGeom>
        </p:spPr>
        <p:txBody>
          <a:bodyPr/>
          <a:lstStyle/>
          <a:p>
            <a:pPr>
              <a:lnSpc>
                <a:spcPct val="50000"/>
              </a:lnSpc>
            </a:pPr>
            <a:r>
              <a:t>“Potassium is the master regulator of cellular electrical activity.”</a:t>
            </a:r>
          </a:p>
          <a:p>
            <a:pPr>
              <a:lnSpc>
                <a:spcPct val="50000"/>
              </a:lnSpc>
            </a:pPr>
          </a:p>
          <a:p>
            <a:pPr>
              <a:lnSpc>
                <a:spcPct val="50000"/>
              </a:lnSpc>
            </a:pPr>
            <a:r>
              <a:t>Metabolic Roles</a:t>
            </a:r>
          </a:p>
          <a:p>
            <a:pPr>
              <a:lnSpc>
                <a:spcPct val="50000"/>
              </a:lnSpc>
            </a:pPr>
          </a:p>
          <a:p>
            <a:pPr>
              <a:lnSpc>
                <a:spcPct val="50000"/>
              </a:lnSpc>
            </a:pPr>
            <a:r>
              <a:t>Maintains resting membrane potential.</a:t>
            </a:r>
          </a:p>
          <a:p>
            <a:pPr>
              <a:lnSpc>
                <a:spcPct val="50000"/>
              </a:lnSpc>
            </a:pPr>
          </a:p>
          <a:p>
            <a:pPr>
              <a:lnSpc>
                <a:spcPct val="50000"/>
              </a:lnSpc>
            </a:pPr>
            <a:r>
              <a:t>Required for insulin secretion in response to rising blood glucose.</a:t>
            </a:r>
          </a:p>
          <a:p>
            <a:pPr>
              <a:lnSpc>
                <a:spcPct val="50000"/>
              </a:lnSpc>
            </a:pPr>
          </a:p>
          <a:p>
            <a:pPr>
              <a:lnSpc>
                <a:spcPct val="50000"/>
              </a:lnSpc>
            </a:pPr>
            <a:r>
              <a:t>Critical for muscle and cardiac electrical activity.</a:t>
            </a:r>
          </a:p>
          <a:p>
            <a:pPr>
              <a:lnSpc>
                <a:spcPct val="50000"/>
              </a:lnSpc>
            </a:pPr>
          </a:p>
          <a:p>
            <a:pPr>
              <a:lnSpc>
                <a:spcPct val="50000"/>
              </a:lnSpc>
            </a:pPr>
            <a:r>
              <a:t>Biochemical Pathways</a:t>
            </a:r>
          </a:p>
          <a:p>
            <a:pPr>
              <a:lnSpc>
                <a:spcPct val="50000"/>
              </a:lnSpc>
            </a:pPr>
          </a:p>
          <a:p>
            <a:pPr>
              <a:lnSpc>
                <a:spcPct val="50000"/>
              </a:lnSpc>
            </a:pPr>
            <a:r>
              <a:t>Na⁺/K⁺ ATPase: potassium enters as sodium exits.</a:t>
            </a:r>
          </a:p>
          <a:p>
            <a:pPr>
              <a:lnSpc>
                <a:spcPct val="50000"/>
              </a:lnSpc>
            </a:pPr>
          </a:p>
          <a:p>
            <a:pPr>
              <a:lnSpc>
                <a:spcPct val="50000"/>
              </a:lnSpc>
            </a:pPr>
            <a:r>
              <a:t>Cardiac action potentials: K⁺ efflux repolarizes the heart.</a:t>
            </a:r>
          </a:p>
          <a:p>
            <a:pPr>
              <a:lnSpc>
                <a:spcPct val="50000"/>
              </a:lnSpc>
            </a:pPr>
          </a:p>
          <a:p>
            <a:pPr>
              <a:lnSpc>
                <a:spcPct val="50000"/>
              </a:lnSpc>
            </a:pPr>
            <a:r>
              <a:t>Protein synthesis: intracellular K⁺ required for ribosomal function.</a:t>
            </a:r>
          </a:p>
          <a:p>
            <a:pPr>
              <a:lnSpc>
                <a:spcPct val="50000"/>
              </a:lnSpc>
            </a:pPr>
          </a:p>
          <a:p>
            <a:pPr>
              <a:lnSpc>
                <a:spcPct val="50000"/>
              </a:lnSpc>
            </a:pPr>
            <a:r>
              <a:t>“Potassium is the key ion that keeps cells electrically stable.”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hape 525"/>
          <p:cNvSpPr/>
          <p:nvPr>
            <p:ph type="sldImg"/>
          </p:nvPr>
        </p:nvSpPr>
        <p:spPr>
          <a:prstGeom prst="rect">
            <a:avLst/>
          </a:prstGeom>
        </p:spPr>
        <p:txBody>
          <a:bodyPr/>
          <a:lstStyle/>
          <a:p>
            <a:pPr/>
          </a:p>
        </p:txBody>
      </p:sp>
      <p:sp>
        <p:nvSpPr>
          <p:cNvPr id="526" name="Shape 526"/>
          <p:cNvSpPr/>
          <p:nvPr>
            <p:ph type="body" sz="quarter" idx="1"/>
          </p:nvPr>
        </p:nvSpPr>
        <p:spPr>
          <a:prstGeom prst="rect">
            <a:avLst/>
          </a:prstGeom>
        </p:spPr>
        <p:txBody>
          <a:bodyPr/>
          <a:lstStyle/>
          <a:p>
            <a:pPr>
              <a:lnSpc>
                <a:spcPct val="50000"/>
              </a:lnSpc>
            </a:pPr>
            <a:r>
              <a:t>“Chloride quietly underpins digestion and acid–base balance.”</a:t>
            </a:r>
          </a:p>
          <a:p>
            <a:pPr>
              <a:lnSpc>
                <a:spcPct val="50000"/>
              </a:lnSpc>
            </a:pPr>
          </a:p>
          <a:p>
            <a:pPr>
              <a:lnSpc>
                <a:spcPct val="50000"/>
              </a:lnSpc>
            </a:pPr>
            <a:r>
              <a:t>Metabolic Roles</a:t>
            </a:r>
          </a:p>
          <a:p>
            <a:pPr>
              <a:lnSpc>
                <a:spcPct val="50000"/>
              </a:lnSpc>
            </a:pPr>
          </a:p>
          <a:p>
            <a:pPr>
              <a:lnSpc>
                <a:spcPct val="50000"/>
              </a:lnSpc>
            </a:pPr>
            <a:r>
              <a:t>Maintains electrical neutrality with sodium and potassium.</a:t>
            </a:r>
          </a:p>
          <a:p>
            <a:pPr>
              <a:lnSpc>
                <a:spcPct val="50000"/>
              </a:lnSpc>
            </a:pPr>
          </a:p>
          <a:p>
            <a:pPr>
              <a:lnSpc>
                <a:spcPct val="50000"/>
              </a:lnSpc>
            </a:pPr>
            <a:r>
              <a:t>Forms HCl in the stomach for digestion.</a:t>
            </a:r>
          </a:p>
          <a:p>
            <a:pPr>
              <a:lnSpc>
                <a:spcPct val="50000"/>
              </a:lnSpc>
            </a:pPr>
          </a:p>
          <a:p>
            <a:pPr>
              <a:lnSpc>
                <a:spcPct val="50000"/>
              </a:lnSpc>
            </a:pPr>
            <a:r>
              <a:t>Biochemical Pathways</a:t>
            </a:r>
          </a:p>
          <a:p>
            <a:pPr>
              <a:lnSpc>
                <a:spcPct val="50000"/>
              </a:lnSpc>
            </a:pPr>
          </a:p>
          <a:p>
            <a:pPr>
              <a:lnSpc>
                <a:spcPct val="50000"/>
              </a:lnSpc>
            </a:pPr>
            <a:r>
              <a:t>Chloride shift (Hamburger shift): vital for CO₂ transport.</a:t>
            </a:r>
          </a:p>
          <a:p>
            <a:pPr>
              <a:lnSpc>
                <a:spcPct val="50000"/>
              </a:lnSpc>
            </a:pPr>
          </a:p>
          <a:p>
            <a:pPr>
              <a:lnSpc>
                <a:spcPct val="50000"/>
              </a:lnSpc>
            </a:pPr>
            <a:r>
              <a:t>Acid-base balance via bicarbonate–chloride exchange.</a:t>
            </a:r>
          </a:p>
          <a:p>
            <a:pPr>
              <a:lnSpc>
                <a:spcPct val="50000"/>
              </a:lnSpc>
            </a:pPr>
          </a:p>
          <a:p>
            <a:pPr>
              <a:lnSpc>
                <a:spcPct val="50000"/>
              </a:lnSpc>
            </a:pPr>
            <a:r>
              <a:t>“Without chloride, we couldn't digest protein or transport CO₂.”</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Shape 534"/>
          <p:cNvSpPr/>
          <p:nvPr>
            <p:ph type="sldImg"/>
          </p:nvPr>
        </p:nvSpPr>
        <p:spPr>
          <a:prstGeom prst="rect">
            <a:avLst/>
          </a:prstGeom>
        </p:spPr>
        <p:txBody>
          <a:bodyPr/>
          <a:lstStyle/>
          <a:p>
            <a:pPr/>
          </a:p>
        </p:txBody>
      </p:sp>
      <p:sp>
        <p:nvSpPr>
          <p:cNvPr id="535" name="Shape 535"/>
          <p:cNvSpPr/>
          <p:nvPr>
            <p:ph type="body" sz="quarter" idx="1"/>
          </p:nvPr>
        </p:nvSpPr>
        <p:spPr>
          <a:prstGeom prst="rect">
            <a:avLst/>
          </a:prstGeom>
        </p:spPr>
        <p:txBody>
          <a:bodyPr/>
          <a:lstStyle/>
          <a:p>
            <a:pPr>
              <a:lnSpc>
                <a:spcPct val="50000"/>
              </a:lnSpc>
            </a:pPr>
            <a:r>
              <a:t>“Iron is essential for oxygen transport AND for creating ATP.”</a:t>
            </a:r>
          </a:p>
          <a:p>
            <a:pPr>
              <a:lnSpc>
                <a:spcPct val="50000"/>
              </a:lnSpc>
            </a:pPr>
          </a:p>
          <a:p>
            <a:pPr>
              <a:lnSpc>
                <a:spcPct val="50000"/>
              </a:lnSpc>
            </a:pPr>
            <a:r>
              <a:t>Metabolic Roles</a:t>
            </a:r>
          </a:p>
          <a:p>
            <a:pPr>
              <a:lnSpc>
                <a:spcPct val="50000"/>
              </a:lnSpc>
            </a:pPr>
          </a:p>
          <a:p>
            <a:pPr>
              <a:lnSpc>
                <a:spcPct val="50000"/>
              </a:lnSpc>
            </a:pPr>
            <a:r>
              <a:t>Central to hemoglobin/myoglobin.</a:t>
            </a:r>
          </a:p>
          <a:p>
            <a:pPr>
              <a:lnSpc>
                <a:spcPct val="50000"/>
              </a:lnSpc>
            </a:pPr>
          </a:p>
          <a:p>
            <a:pPr>
              <a:lnSpc>
                <a:spcPct val="50000"/>
              </a:lnSpc>
            </a:pPr>
            <a:r>
              <a:t>Required for immune function and brain development.</a:t>
            </a:r>
          </a:p>
          <a:p>
            <a:pPr>
              <a:lnSpc>
                <a:spcPct val="50000"/>
              </a:lnSpc>
            </a:pPr>
          </a:p>
          <a:p>
            <a:pPr>
              <a:lnSpc>
                <a:spcPct val="50000"/>
              </a:lnSpc>
            </a:pPr>
            <a:r>
              <a:t>Biochemical Pathways</a:t>
            </a:r>
          </a:p>
          <a:p>
            <a:pPr>
              <a:lnSpc>
                <a:spcPct val="50000"/>
              </a:lnSpc>
            </a:pPr>
          </a:p>
          <a:p>
            <a:pPr>
              <a:lnSpc>
                <a:spcPct val="50000"/>
              </a:lnSpc>
            </a:pPr>
            <a:r>
              <a:t>Electron transport chain (cytochromes): iron cycles between Fe²⁺ and Fe³⁺.</a:t>
            </a:r>
          </a:p>
          <a:p>
            <a:pPr>
              <a:lnSpc>
                <a:spcPct val="50000"/>
              </a:lnSpc>
            </a:pPr>
          </a:p>
          <a:p>
            <a:pPr>
              <a:lnSpc>
                <a:spcPct val="50000"/>
              </a:lnSpc>
            </a:pPr>
            <a:r>
              <a:t>DNA synthesis: via ribonucleotide reductase.</a:t>
            </a:r>
          </a:p>
          <a:p>
            <a:pPr>
              <a:lnSpc>
                <a:spcPct val="50000"/>
              </a:lnSpc>
            </a:pPr>
          </a:p>
          <a:p>
            <a:pPr>
              <a:lnSpc>
                <a:spcPct val="50000"/>
              </a:lnSpc>
            </a:pPr>
            <a:r>
              <a:t>Heme synthesis pathway: requires iron-loading via ferrochelatase.</a:t>
            </a:r>
          </a:p>
          <a:p>
            <a:pPr>
              <a:lnSpc>
                <a:spcPct val="50000"/>
              </a:lnSpc>
            </a:pPr>
          </a:p>
          <a:p>
            <a:pPr>
              <a:lnSpc>
                <a:spcPct val="50000"/>
              </a:lnSpc>
            </a:pPr>
          </a:p>
          <a:p>
            <a:pPr>
              <a:lnSpc>
                <a:spcPct val="50000"/>
              </a:lnSpc>
            </a:pPr>
            <a:r>
              <a:t>“ATP production collapses in iron deficiency.”</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Shape 543"/>
          <p:cNvSpPr/>
          <p:nvPr>
            <p:ph type="sldImg"/>
          </p:nvPr>
        </p:nvSpPr>
        <p:spPr>
          <a:prstGeom prst="rect">
            <a:avLst/>
          </a:prstGeom>
        </p:spPr>
        <p:txBody>
          <a:bodyPr/>
          <a:lstStyle/>
          <a:p>
            <a:pPr/>
          </a:p>
        </p:txBody>
      </p:sp>
      <p:sp>
        <p:nvSpPr>
          <p:cNvPr id="544" name="Shape 544"/>
          <p:cNvSpPr/>
          <p:nvPr>
            <p:ph type="body" sz="quarter" idx="1"/>
          </p:nvPr>
        </p:nvSpPr>
        <p:spPr>
          <a:prstGeom prst="rect">
            <a:avLst/>
          </a:prstGeom>
        </p:spPr>
        <p:txBody>
          <a:bodyPr/>
          <a:lstStyle/>
          <a:p>
            <a:pPr>
              <a:lnSpc>
                <a:spcPct val="50000"/>
              </a:lnSpc>
            </a:pPr>
            <a:r>
              <a:t>Metabolic Roles</a:t>
            </a:r>
          </a:p>
          <a:p>
            <a:pPr>
              <a:lnSpc>
                <a:spcPct val="50000"/>
              </a:lnSpc>
            </a:pPr>
          </a:p>
          <a:p>
            <a:pPr>
              <a:lnSpc>
                <a:spcPct val="50000"/>
              </a:lnSpc>
            </a:pPr>
            <a:r>
              <a:t>Essential for DNA and protein synthesis.</a:t>
            </a:r>
          </a:p>
          <a:p>
            <a:pPr>
              <a:lnSpc>
                <a:spcPct val="50000"/>
              </a:lnSpc>
            </a:pPr>
          </a:p>
          <a:p>
            <a:pPr>
              <a:lnSpc>
                <a:spcPct val="50000"/>
              </a:lnSpc>
            </a:pPr>
            <a:r>
              <a:t>Cofactor in over 300 enzymes.</a:t>
            </a:r>
          </a:p>
          <a:p>
            <a:pPr>
              <a:lnSpc>
                <a:spcPct val="50000"/>
              </a:lnSpc>
            </a:pPr>
          </a:p>
          <a:p>
            <a:pPr>
              <a:lnSpc>
                <a:spcPct val="50000"/>
              </a:lnSpc>
            </a:pPr>
            <a:r>
              <a:t>Biochemical Pathways</a:t>
            </a:r>
          </a:p>
          <a:p>
            <a:pPr>
              <a:lnSpc>
                <a:spcPct val="50000"/>
              </a:lnSpc>
            </a:pPr>
          </a:p>
          <a:p>
            <a:pPr>
              <a:lnSpc>
                <a:spcPct val="50000"/>
              </a:lnSpc>
            </a:pPr>
            <a:r>
              <a:t>Zinc-finger transcription factors control gene expression.</a:t>
            </a:r>
          </a:p>
          <a:p>
            <a:pPr>
              <a:lnSpc>
                <a:spcPct val="50000"/>
              </a:lnSpc>
            </a:pPr>
          </a:p>
          <a:p>
            <a:pPr>
              <a:lnSpc>
                <a:spcPct val="50000"/>
              </a:lnSpc>
            </a:pPr>
            <a:r>
              <a:t>Carbonic anhydrase (acid-base balance).</a:t>
            </a:r>
          </a:p>
          <a:p>
            <a:pPr>
              <a:lnSpc>
                <a:spcPct val="50000"/>
              </a:lnSpc>
            </a:pPr>
          </a:p>
          <a:p>
            <a:pPr>
              <a:lnSpc>
                <a:spcPct val="50000"/>
              </a:lnSpc>
            </a:pPr>
            <a:r>
              <a:t>Superoxide dismutase (antioxidant defense).</a:t>
            </a:r>
          </a:p>
          <a:p>
            <a:pPr>
              <a:lnSpc>
                <a:spcPct val="50000"/>
              </a:lnSpc>
            </a:pPr>
          </a:p>
          <a:p>
            <a:pPr>
              <a:lnSpc>
                <a:spcPct val="50000"/>
              </a:lnSpc>
            </a:pPr>
            <a:r>
              <a:t>Polymerases for DNA/RNA replication.</a:t>
            </a:r>
          </a:p>
          <a:p>
            <a:pPr>
              <a:lnSpc>
                <a:spcPct val="50000"/>
              </a:lnSpc>
            </a:pPr>
          </a:p>
          <a:p>
            <a:pPr>
              <a:lnSpc>
                <a:spcPct val="50000"/>
              </a:lnSpc>
            </a:pPr>
            <a:r>
              <a:t>“Zinc controls gene expression — deficiency affects growth, immunity, and repair.”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Shape 552"/>
          <p:cNvSpPr/>
          <p:nvPr>
            <p:ph type="sldImg"/>
          </p:nvPr>
        </p:nvSpPr>
        <p:spPr>
          <a:prstGeom prst="rect">
            <a:avLst/>
          </a:prstGeom>
        </p:spPr>
        <p:txBody>
          <a:bodyPr/>
          <a:lstStyle/>
          <a:p>
            <a:pPr/>
          </a:p>
        </p:txBody>
      </p:sp>
      <p:sp>
        <p:nvSpPr>
          <p:cNvPr id="553" name="Shape 553"/>
          <p:cNvSpPr/>
          <p:nvPr>
            <p:ph type="body" sz="quarter" idx="1"/>
          </p:nvPr>
        </p:nvSpPr>
        <p:spPr>
          <a:prstGeom prst="rect">
            <a:avLst/>
          </a:prstGeom>
        </p:spPr>
        <p:txBody>
          <a:bodyPr/>
          <a:lstStyle/>
          <a:p>
            <a:pPr>
              <a:lnSpc>
                <a:spcPct val="50000"/>
              </a:lnSpc>
            </a:pPr>
            <a:r>
              <a:t>Metabolic Roles</a:t>
            </a:r>
          </a:p>
          <a:p>
            <a:pPr>
              <a:lnSpc>
                <a:spcPct val="50000"/>
              </a:lnSpc>
            </a:pPr>
          </a:p>
          <a:p>
            <a:pPr>
              <a:lnSpc>
                <a:spcPct val="50000"/>
              </a:lnSpc>
            </a:pPr>
            <a:r>
              <a:t>Redox reactions for energy production.</a:t>
            </a:r>
          </a:p>
          <a:p>
            <a:pPr>
              <a:lnSpc>
                <a:spcPct val="50000"/>
              </a:lnSpc>
            </a:pPr>
          </a:p>
          <a:p>
            <a:pPr>
              <a:lnSpc>
                <a:spcPct val="50000"/>
              </a:lnSpc>
            </a:pPr>
            <a:r>
              <a:t>Required for iron mobilization and collagen formation.</a:t>
            </a:r>
          </a:p>
          <a:p>
            <a:pPr>
              <a:lnSpc>
                <a:spcPct val="50000"/>
              </a:lnSpc>
            </a:pPr>
          </a:p>
          <a:p>
            <a:pPr>
              <a:lnSpc>
                <a:spcPct val="50000"/>
              </a:lnSpc>
            </a:pPr>
            <a:r>
              <a:t>Biochemical Pathways</a:t>
            </a:r>
          </a:p>
          <a:p>
            <a:pPr>
              <a:lnSpc>
                <a:spcPct val="50000"/>
              </a:lnSpc>
            </a:pPr>
          </a:p>
          <a:p>
            <a:pPr>
              <a:lnSpc>
                <a:spcPct val="50000"/>
              </a:lnSpc>
            </a:pPr>
            <a:r>
              <a:t>Cytochrome c oxidase (ETC complex IV).</a:t>
            </a:r>
          </a:p>
          <a:p>
            <a:pPr>
              <a:lnSpc>
                <a:spcPct val="50000"/>
              </a:lnSpc>
            </a:pPr>
          </a:p>
          <a:p>
            <a:pPr>
              <a:lnSpc>
                <a:spcPct val="50000"/>
              </a:lnSpc>
            </a:pPr>
            <a:r>
              <a:t>Ceruloplasmin → iron oxidation (Fe²⁺ → Fe³⁺).</a:t>
            </a:r>
          </a:p>
          <a:p>
            <a:pPr>
              <a:lnSpc>
                <a:spcPct val="50000"/>
              </a:lnSpc>
            </a:pPr>
          </a:p>
          <a:p>
            <a:pPr>
              <a:lnSpc>
                <a:spcPct val="50000"/>
              </a:lnSpc>
            </a:pPr>
            <a:r>
              <a:t>Lysyl oxidase → collagen crosslinking.</a:t>
            </a:r>
          </a:p>
          <a:p>
            <a:pPr>
              <a:lnSpc>
                <a:spcPct val="50000"/>
              </a:lnSpc>
            </a:pPr>
          </a:p>
          <a:p>
            <a:pPr>
              <a:lnSpc>
                <a:spcPct val="50000"/>
              </a:lnSpc>
            </a:pPr>
            <a:r>
              <a:t>Antioxidant enzyme SOD.</a:t>
            </a:r>
          </a:p>
          <a:p>
            <a:pPr>
              <a:lnSpc>
                <a:spcPct val="50000"/>
              </a:lnSpc>
            </a:pPr>
          </a:p>
          <a:p>
            <a:pPr>
              <a:lnSpc>
                <a:spcPct val="50000"/>
              </a:lnSpc>
            </a:pPr>
            <a:r>
              <a:t>“Copper and iron metabolism are deeply linked — deficiency mimics anemia.”</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Shape 561"/>
          <p:cNvSpPr/>
          <p:nvPr>
            <p:ph type="sldImg"/>
          </p:nvPr>
        </p:nvSpPr>
        <p:spPr>
          <a:prstGeom prst="rect">
            <a:avLst/>
          </a:prstGeom>
        </p:spPr>
        <p:txBody>
          <a:bodyPr/>
          <a:lstStyle/>
          <a:p>
            <a:pPr/>
          </a:p>
        </p:txBody>
      </p:sp>
      <p:sp>
        <p:nvSpPr>
          <p:cNvPr id="562" name="Shape 562"/>
          <p:cNvSpPr/>
          <p:nvPr>
            <p:ph type="body" sz="quarter" idx="1"/>
          </p:nvPr>
        </p:nvSpPr>
        <p:spPr>
          <a:prstGeom prst="rect">
            <a:avLst/>
          </a:prstGeom>
        </p:spPr>
        <p:txBody>
          <a:bodyPr/>
          <a:lstStyle/>
          <a:p>
            <a:pPr>
              <a:lnSpc>
                <a:spcPct val="50000"/>
              </a:lnSpc>
            </a:pPr>
            <a:r>
              <a:t>Metabolic Roles</a:t>
            </a:r>
          </a:p>
          <a:p>
            <a:pPr>
              <a:lnSpc>
                <a:spcPct val="50000"/>
              </a:lnSpc>
            </a:pPr>
          </a:p>
          <a:p>
            <a:pPr>
              <a:lnSpc>
                <a:spcPct val="50000"/>
              </a:lnSpc>
            </a:pPr>
            <a:r>
              <a:t>Antioxidant defense (selenoproteins).</a:t>
            </a:r>
          </a:p>
          <a:p>
            <a:pPr>
              <a:lnSpc>
                <a:spcPct val="50000"/>
              </a:lnSpc>
            </a:pPr>
          </a:p>
          <a:p>
            <a:pPr>
              <a:lnSpc>
                <a:spcPct val="50000"/>
              </a:lnSpc>
            </a:pPr>
            <a:r>
              <a:t>Thyroid hormone conversion.</a:t>
            </a:r>
          </a:p>
          <a:p>
            <a:pPr>
              <a:lnSpc>
                <a:spcPct val="50000"/>
              </a:lnSpc>
            </a:pPr>
          </a:p>
          <a:p>
            <a:pPr>
              <a:lnSpc>
                <a:spcPct val="50000"/>
              </a:lnSpc>
            </a:pPr>
            <a:r>
              <a:t>Biochemical Pathways</a:t>
            </a:r>
          </a:p>
          <a:p>
            <a:pPr>
              <a:lnSpc>
                <a:spcPct val="50000"/>
              </a:lnSpc>
            </a:pPr>
          </a:p>
          <a:p>
            <a:pPr>
              <a:lnSpc>
                <a:spcPct val="50000"/>
              </a:lnSpc>
            </a:pPr>
            <a:r>
              <a:t>Glutathione peroxidase (reduces hydrogen peroxide).</a:t>
            </a:r>
          </a:p>
          <a:p>
            <a:pPr>
              <a:lnSpc>
                <a:spcPct val="50000"/>
              </a:lnSpc>
            </a:pPr>
          </a:p>
          <a:p>
            <a:pPr>
              <a:lnSpc>
                <a:spcPct val="50000"/>
              </a:lnSpc>
            </a:pPr>
            <a:r>
              <a:t>Thioredoxin reductase.</a:t>
            </a:r>
          </a:p>
          <a:p>
            <a:pPr>
              <a:lnSpc>
                <a:spcPct val="50000"/>
              </a:lnSpc>
            </a:pPr>
          </a:p>
          <a:p>
            <a:pPr>
              <a:lnSpc>
                <a:spcPct val="50000"/>
              </a:lnSpc>
            </a:pPr>
            <a:r>
              <a:t>Deiodinase converts T4 → T3.</a:t>
            </a:r>
          </a:p>
          <a:p>
            <a:pPr>
              <a:lnSpc>
                <a:spcPct val="50000"/>
              </a:lnSpc>
            </a:pPr>
          </a:p>
          <a:p>
            <a:pPr>
              <a:lnSpc>
                <a:spcPct val="50000"/>
              </a:lnSpc>
            </a:pPr>
            <a:r>
              <a:t>“Selenium deficiency slows metabolism and increases oxidative stress.”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p>
            <a:pPr/>
            <a:r>
              <a:t>Why This Matters:</a:t>
            </a:r>
          </a:p>
          <a:p>
            <a:pPr/>
          </a:p>
          <a:p>
            <a:pPr/>
            <a:r>
              <a:t>“Together, these pathways allow the body to rapidly adapt to changing oxygen levels.”</a:t>
            </a:r>
          </a:p>
          <a:p>
            <a:pPr/>
          </a:p>
          <a:p>
            <a:pPr/>
            <a:r>
              <a:t>“Aerobic metabolism supports endurance activities, while anaerobic pathways support high-intensity, short bursts of activity.”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Shape 570"/>
          <p:cNvSpPr/>
          <p:nvPr>
            <p:ph type="sldImg"/>
          </p:nvPr>
        </p:nvSpPr>
        <p:spPr>
          <a:prstGeom prst="rect">
            <a:avLst/>
          </a:prstGeom>
        </p:spPr>
        <p:txBody>
          <a:bodyPr/>
          <a:lstStyle/>
          <a:p>
            <a:pPr/>
          </a:p>
        </p:txBody>
      </p:sp>
      <p:sp>
        <p:nvSpPr>
          <p:cNvPr id="571" name="Shape 571"/>
          <p:cNvSpPr/>
          <p:nvPr>
            <p:ph type="body" sz="quarter" idx="1"/>
          </p:nvPr>
        </p:nvSpPr>
        <p:spPr>
          <a:prstGeom prst="rect">
            <a:avLst/>
          </a:prstGeom>
        </p:spPr>
        <p:txBody>
          <a:bodyPr/>
          <a:lstStyle/>
          <a:p>
            <a:pPr>
              <a:lnSpc>
                <a:spcPct val="50000"/>
              </a:lnSpc>
            </a:pPr>
            <a:r>
              <a:t>Metabolic Roles</a:t>
            </a:r>
          </a:p>
          <a:p>
            <a:pPr>
              <a:lnSpc>
                <a:spcPct val="50000"/>
              </a:lnSpc>
            </a:pPr>
          </a:p>
          <a:p>
            <a:pPr>
              <a:lnSpc>
                <a:spcPct val="50000"/>
              </a:lnSpc>
            </a:pPr>
            <a:r>
              <a:t>Required for synthesis of thyroid hormones.</a:t>
            </a:r>
          </a:p>
          <a:p>
            <a:pPr>
              <a:lnSpc>
                <a:spcPct val="50000"/>
              </a:lnSpc>
            </a:pPr>
          </a:p>
          <a:p>
            <a:pPr>
              <a:lnSpc>
                <a:spcPct val="50000"/>
              </a:lnSpc>
            </a:pPr>
            <a:r>
              <a:t>Biochemical Pathways</a:t>
            </a:r>
          </a:p>
          <a:p>
            <a:pPr>
              <a:lnSpc>
                <a:spcPct val="50000"/>
              </a:lnSpc>
            </a:pPr>
          </a:p>
          <a:p>
            <a:pPr>
              <a:lnSpc>
                <a:spcPct val="50000"/>
              </a:lnSpc>
            </a:pPr>
            <a:r>
              <a:t>Iodination of tyrosine residues on thyroglobulin.</a:t>
            </a:r>
          </a:p>
          <a:p>
            <a:pPr>
              <a:lnSpc>
                <a:spcPct val="50000"/>
              </a:lnSpc>
            </a:pPr>
          </a:p>
          <a:p>
            <a:pPr>
              <a:lnSpc>
                <a:spcPct val="50000"/>
              </a:lnSpc>
            </a:pPr>
            <a:r>
              <a:t>Production of T3 and T4.</a:t>
            </a:r>
          </a:p>
          <a:p>
            <a:pPr>
              <a:lnSpc>
                <a:spcPct val="50000"/>
              </a:lnSpc>
            </a:pPr>
          </a:p>
          <a:p>
            <a:pPr>
              <a:lnSpc>
                <a:spcPct val="50000"/>
              </a:lnSpc>
            </a:pPr>
            <a:r>
              <a:t>Regulation of metabolic rate via thyroid receptors.</a:t>
            </a:r>
          </a:p>
          <a:p>
            <a:pPr>
              <a:lnSpc>
                <a:spcPct val="50000"/>
              </a:lnSpc>
            </a:pPr>
          </a:p>
          <a:p>
            <a:pPr>
              <a:lnSpc>
                <a:spcPct val="50000"/>
              </a:lnSpc>
            </a:pPr>
            <a:r>
              <a:t>Key Teaching Message:</a:t>
            </a:r>
          </a:p>
          <a:p>
            <a:pPr>
              <a:lnSpc>
                <a:spcPct val="50000"/>
              </a:lnSpc>
            </a:pPr>
          </a:p>
          <a:p>
            <a:pPr>
              <a:lnSpc>
                <a:spcPct val="50000"/>
              </a:lnSpc>
            </a:pPr>
            <a:r>
              <a:t>“Without iodine, metabolism slows — this is why deficiency causes fatigue and weight gain.”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Shape 579"/>
          <p:cNvSpPr/>
          <p:nvPr>
            <p:ph type="sldImg"/>
          </p:nvPr>
        </p:nvSpPr>
        <p:spPr>
          <a:prstGeom prst="rect">
            <a:avLst/>
          </a:prstGeom>
        </p:spPr>
        <p:txBody>
          <a:bodyPr/>
          <a:lstStyle/>
          <a:p>
            <a:pPr/>
          </a:p>
        </p:txBody>
      </p:sp>
      <p:sp>
        <p:nvSpPr>
          <p:cNvPr id="580" name="Shape 580"/>
          <p:cNvSpPr/>
          <p:nvPr>
            <p:ph type="body" sz="quarter" idx="1"/>
          </p:nvPr>
        </p:nvSpPr>
        <p:spPr>
          <a:prstGeom prst="rect">
            <a:avLst/>
          </a:prstGeom>
        </p:spPr>
        <p:txBody>
          <a:bodyPr/>
          <a:lstStyle/>
          <a:p>
            <a:pPr>
              <a:lnSpc>
                <a:spcPct val="50000"/>
              </a:lnSpc>
            </a:pPr>
            <a:r>
              <a:t>Metabolic Roles</a:t>
            </a:r>
          </a:p>
          <a:p>
            <a:pPr>
              <a:lnSpc>
                <a:spcPct val="50000"/>
              </a:lnSpc>
            </a:pPr>
          </a:p>
          <a:p>
            <a:pPr>
              <a:lnSpc>
                <a:spcPct val="50000"/>
              </a:lnSpc>
            </a:pPr>
            <a:r>
              <a:t>Bone formation and urea cycle activity.</a:t>
            </a:r>
          </a:p>
          <a:p>
            <a:pPr>
              <a:lnSpc>
                <a:spcPct val="50000"/>
              </a:lnSpc>
            </a:pPr>
          </a:p>
          <a:p>
            <a:pPr>
              <a:lnSpc>
                <a:spcPct val="50000"/>
              </a:lnSpc>
            </a:pPr>
            <a:r>
              <a:t>Antioxidant defense.</a:t>
            </a:r>
          </a:p>
          <a:p>
            <a:pPr>
              <a:lnSpc>
                <a:spcPct val="50000"/>
              </a:lnSpc>
            </a:pPr>
          </a:p>
          <a:p>
            <a:pPr>
              <a:lnSpc>
                <a:spcPct val="50000"/>
              </a:lnSpc>
            </a:pPr>
            <a:r>
              <a:t>Biochemical Pathways</a:t>
            </a:r>
          </a:p>
          <a:p>
            <a:pPr>
              <a:lnSpc>
                <a:spcPct val="50000"/>
              </a:lnSpc>
            </a:pPr>
          </a:p>
          <a:p>
            <a:pPr>
              <a:lnSpc>
                <a:spcPct val="50000"/>
              </a:lnSpc>
            </a:pPr>
            <a:r>
              <a:t>Mn-superoxide dismutase (mitochondrial antioxidant).</a:t>
            </a:r>
          </a:p>
          <a:p>
            <a:pPr>
              <a:lnSpc>
                <a:spcPct val="50000"/>
              </a:lnSpc>
            </a:pPr>
          </a:p>
          <a:p>
            <a:pPr>
              <a:lnSpc>
                <a:spcPct val="50000"/>
              </a:lnSpc>
            </a:pPr>
            <a:r>
              <a:t>Arginase in the urea cycle.</a:t>
            </a:r>
          </a:p>
          <a:p>
            <a:pPr>
              <a:lnSpc>
                <a:spcPct val="50000"/>
              </a:lnSpc>
            </a:pPr>
          </a:p>
          <a:p>
            <a:pPr>
              <a:lnSpc>
                <a:spcPct val="50000"/>
              </a:lnSpc>
            </a:pPr>
            <a:r>
              <a:t>Pyruvate carboxylase (gluconeogenesis).</a:t>
            </a:r>
          </a:p>
          <a:p>
            <a:pPr>
              <a:lnSpc>
                <a:spcPct val="50000"/>
              </a:lnSpc>
            </a:pPr>
          </a:p>
          <a:p>
            <a:pPr>
              <a:lnSpc>
                <a:spcPct val="50000"/>
              </a:lnSpc>
            </a:pPr>
            <a:r>
              <a:t>“Manganese is a silent but essential cofactor in mitochondrial defense.”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Shape 588"/>
          <p:cNvSpPr/>
          <p:nvPr>
            <p:ph type="sldImg"/>
          </p:nvPr>
        </p:nvSpPr>
        <p:spPr>
          <a:prstGeom prst="rect">
            <a:avLst/>
          </a:prstGeom>
        </p:spPr>
        <p:txBody>
          <a:bodyPr/>
          <a:lstStyle/>
          <a:p>
            <a:pPr/>
          </a:p>
        </p:txBody>
      </p:sp>
      <p:sp>
        <p:nvSpPr>
          <p:cNvPr id="589" name="Shape 589"/>
          <p:cNvSpPr/>
          <p:nvPr>
            <p:ph type="body" sz="quarter" idx="1"/>
          </p:nvPr>
        </p:nvSpPr>
        <p:spPr>
          <a:prstGeom prst="rect">
            <a:avLst/>
          </a:prstGeom>
        </p:spPr>
        <p:txBody>
          <a:bodyPr/>
          <a:lstStyle/>
          <a:p>
            <a:pPr>
              <a:lnSpc>
                <a:spcPct val="50000"/>
              </a:lnSpc>
            </a:pPr>
            <a:r>
              <a:t>Metabolic Roles</a:t>
            </a:r>
          </a:p>
          <a:p>
            <a:pPr>
              <a:lnSpc>
                <a:spcPct val="50000"/>
              </a:lnSpc>
            </a:pPr>
          </a:p>
          <a:p>
            <a:pPr>
              <a:lnSpc>
                <a:spcPct val="50000"/>
              </a:lnSpc>
            </a:pPr>
            <a:r>
              <a:t>Enhances insulin action.</a:t>
            </a:r>
          </a:p>
          <a:p>
            <a:pPr>
              <a:lnSpc>
                <a:spcPct val="50000"/>
              </a:lnSpc>
            </a:pPr>
          </a:p>
          <a:p>
            <a:pPr>
              <a:lnSpc>
                <a:spcPct val="50000"/>
              </a:lnSpc>
            </a:pPr>
            <a:r>
              <a:t>Biochemical Pathways</a:t>
            </a:r>
          </a:p>
          <a:p>
            <a:pPr>
              <a:lnSpc>
                <a:spcPct val="50000"/>
              </a:lnSpc>
            </a:pPr>
          </a:p>
          <a:p>
            <a:pPr>
              <a:lnSpc>
                <a:spcPct val="50000"/>
              </a:lnSpc>
            </a:pPr>
            <a:r>
              <a:t>Chromodulin binds to insulin receptors → enhances glucose uptake.</a:t>
            </a:r>
          </a:p>
          <a:p>
            <a:pPr>
              <a:lnSpc>
                <a:spcPct val="50000"/>
              </a:lnSpc>
            </a:pPr>
          </a:p>
          <a:p>
            <a:pPr>
              <a:lnSpc>
                <a:spcPct val="50000"/>
              </a:lnSpc>
            </a:pPr>
            <a:r>
              <a:t>“Chromium supports insulin sensitivity — important in glucose regulation.”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hape 597"/>
          <p:cNvSpPr/>
          <p:nvPr>
            <p:ph type="sldImg"/>
          </p:nvPr>
        </p:nvSpPr>
        <p:spPr>
          <a:prstGeom prst="rect">
            <a:avLst/>
          </a:prstGeom>
        </p:spPr>
        <p:txBody>
          <a:bodyPr/>
          <a:lstStyle/>
          <a:p>
            <a:pPr/>
          </a:p>
        </p:txBody>
      </p:sp>
      <p:sp>
        <p:nvSpPr>
          <p:cNvPr id="598" name="Shape 598"/>
          <p:cNvSpPr/>
          <p:nvPr>
            <p:ph type="body" sz="quarter" idx="1"/>
          </p:nvPr>
        </p:nvSpPr>
        <p:spPr>
          <a:prstGeom prst="rect">
            <a:avLst/>
          </a:prstGeom>
        </p:spPr>
        <p:txBody>
          <a:bodyPr/>
          <a:lstStyle/>
          <a:p>
            <a:pPr>
              <a:lnSpc>
                <a:spcPct val="50000"/>
              </a:lnSpc>
            </a:pPr>
            <a:r>
              <a:t>Metabolic Roles</a:t>
            </a:r>
          </a:p>
          <a:p>
            <a:pPr>
              <a:lnSpc>
                <a:spcPct val="50000"/>
              </a:lnSpc>
            </a:pPr>
          </a:p>
          <a:p>
            <a:pPr>
              <a:lnSpc>
                <a:spcPct val="50000"/>
              </a:lnSpc>
            </a:pPr>
            <a:r>
              <a:t>Detoxification and amino acid metabolism.</a:t>
            </a:r>
          </a:p>
          <a:p>
            <a:pPr>
              <a:lnSpc>
                <a:spcPct val="50000"/>
              </a:lnSpc>
            </a:pPr>
          </a:p>
          <a:p>
            <a:pPr>
              <a:lnSpc>
                <a:spcPct val="50000"/>
              </a:lnSpc>
            </a:pPr>
            <a:r>
              <a:t>Biochemical Pathways</a:t>
            </a:r>
          </a:p>
          <a:p>
            <a:pPr>
              <a:lnSpc>
                <a:spcPct val="50000"/>
              </a:lnSpc>
            </a:pPr>
          </a:p>
          <a:p>
            <a:pPr>
              <a:lnSpc>
                <a:spcPct val="50000"/>
              </a:lnSpc>
            </a:pPr>
            <a:r>
              <a:t>Xanthine oxidase</a:t>
            </a:r>
          </a:p>
          <a:p>
            <a:pPr>
              <a:lnSpc>
                <a:spcPct val="50000"/>
              </a:lnSpc>
            </a:pPr>
          </a:p>
          <a:p>
            <a:pPr>
              <a:lnSpc>
                <a:spcPct val="50000"/>
              </a:lnSpc>
            </a:pPr>
            <a:r>
              <a:t>Sulfite oxidase</a:t>
            </a:r>
          </a:p>
          <a:p>
            <a:pPr>
              <a:lnSpc>
                <a:spcPct val="50000"/>
              </a:lnSpc>
            </a:pPr>
          </a:p>
          <a:p>
            <a:pPr>
              <a:lnSpc>
                <a:spcPct val="50000"/>
              </a:lnSpc>
            </a:pPr>
            <a:r>
              <a:t>Aldehyde oxidase</a:t>
            </a:r>
          </a:p>
          <a:p>
            <a:pPr>
              <a:lnSpc>
                <a:spcPct val="50000"/>
              </a:lnSpc>
            </a:pPr>
          </a:p>
          <a:p>
            <a:pPr>
              <a:lnSpc>
                <a:spcPct val="50000"/>
              </a:lnSpc>
            </a:pPr>
            <a:r>
              <a:t>“Molybdenum is crucial for sulfur metabolism and detoxification.”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Shape 606"/>
          <p:cNvSpPr/>
          <p:nvPr>
            <p:ph type="sldImg"/>
          </p:nvPr>
        </p:nvSpPr>
        <p:spPr>
          <a:prstGeom prst="rect">
            <a:avLst/>
          </a:prstGeom>
        </p:spPr>
        <p:txBody>
          <a:bodyPr/>
          <a:lstStyle/>
          <a:p>
            <a:pPr/>
          </a:p>
        </p:txBody>
      </p:sp>
      <p:sp>
        <p:nvSpPr>
          <p:cNvPr id="607" name="Shape 607"/>
          <p:cNvSpPr/>
          <p:nvPr>
            <p:ph type="body" sz="quarter" idx="1"/>
          </p:nvPr>
        </p:nvSpPr>
        <p:spPr>
          <a:prstGeom prst="rect">
            <a:avLst/>
          </a:prstGeom>
        </p:spPr>
        <p:txBody>
          <a:bodyPr/>
          <a:lstStyle/>
          <a:p>
            <a:pPr>
              <a:lnSpc>
                <a:spcPct val="50000"/>
              </a:lnSpc>
            </a:pPr>
            <a:r>
              <a:t>Metabolic Roles</a:t>
            </a:r>
          </a:p>
          <a:p>
            <a:pPr>
              <a:lnSpc>
                <a:spcPct val="50000"/>
              </a:lnSpc>
            </a:pPr>
          </a:p>
          <a:p>
            <a:pPr>
              <a:lnSpc>
                <a:spcPct val="50000"/>
              </a:lnSpc>
            </a:pPr>
            <a:r>
              <a:t>Structural support for bones and teeth.</a:t>
            </a:r>
          </a:p>
          <a:p>
            <a:pPr>
              <a:lnSpc>
                <a:spcPct val="50000"/>
              </a:lnSpc>
            </a:pPr>
          </a:p>
          <a:p>
            <a:pPr>
              <a:lnSpc>
                <a:spcPct val="50000"/>
              </a:lnSpc>
            </a:pPr>
            <a:r>
              <a:t>Biochemical Pathways</a:t>
            </a:r>
          </a:p>
          <a:p>
            <a:pPr>
              <a:lnSpc>
                <a:spcPct val="50000"/>
              </a:lnSpc>
            </a:pPr>
          </a:p>
          <a:p>
            <a:pPr>
              <a:lnSpc>
                <a:spcPct val="50000"/>
              </a:lnSpc>
            </a:pPr>
            <a:r>
              <a:t>Converts hydroxyapatite → fluorapatite</a:t>
            </a:r>
          </a:p>
          <a:p>
            <a:pPr>
              <a:lnSpc>
                <a:spcPct val="50000"/>
              </a:lnSpc>
            </a:pPr>
          </a:p>
          <a:p>
            <a:pPr>
              <a:lnSpc>
                <a:spcPct val="50000"/>
              </a:lnSpc>
            </a:pPr>
            <a:r>
              <a:t>Enhances remineralization</a:t>
            </a:r>
          </a:p>
          <a:p>
            <a:pPr>
              <a:lnSpc>
                <a:spcPct val="50000"/>
              </a:lnSpc>
            </a:pPr>
          </a:p>
          <a:p>
            <a:pPr>
              <a:lnSpc>
                <a:spcPct val="50000"/>
              </a:lnSpc>
            </a:pPr>
            <a:r>
              <a:t>Reduces bacterial acid production</a:t>
            </a:r>
          </a:p>
          <a:p>
            <a:pPr>
              <a:lnSpc>
                <a:spcPct val="50000"/>
              </a:lnSpc>
            </a:pPr>
          </a:p>
          <a:p>
            <a:pPr>
              <a:lnSpc>
                <a:spcPct val="50000"/>
              </a:lnSpc>
            </a:pPr>
            <a:r>
              <a:t>“Fluoride strengthens mineralized tissues and protects against decay.”</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hape 628"/>
          <p:cNvSpPr/>
          <p:nvPr>
            <p:ph type="sldImg"/>
          </p:nvPr>
        </p:nvSpPr>
        <p:spPr>
          <a:prstGeom prst="rect">
            <a:avLst/>
          </a:prstGeom>
        </p:spPr>
        <p:txBody>
          <a:bodyPr/>
          <a:lstStyle/>
          <a:p>
            <a:pPr/>
          </a:p>
        </p:txBody>
      </p:sp>
      <p:sp>
        <p:nvSpPr>
          <p:cNvPr id="629" name="Shape 629"/>
          <p:cNvSpPr/>
          <p:nvPr>
            <p:ph type="body" sz="quarter" idx="1"/>
          </p:nvPr>
        </p:nvSpPr>
        <p:spPr>
          <a:prstGeom prst="rect">
            <a:avLst/>
          </a:prstGeom>
        </p:spPr>
        <p:txBody>
          <a:bodyPr/>
          <a:lstStyle/>
          <a:p>
            <a:pPr>
              <a:lnSpc>
                <a:spcPct val="40000"/>
              </a:lnSpc>
            </a:pPr>
            <a:r>
              <a:t>The TCA cycle depends on a continuous supply of:</a:t>
            </a:r>
          </a:p>
          <a:p>
            <a:pPr>
              <a:lnSpc>
                <a:spcPct val="40000"/>
              </a:lnSpc>
            </a:pPr>
          </a:p>
          <a:p>
            <a:pPr>
              <a:lnSpc>
                <a:spcPct val="40000"/>
              </a:lnSpc>
            </a:pPr>
            <a:r>
              <a:t>NAD⁺</a:t>
            </a:r>
          </a:p>
          <a:p>
            <a:pPr>
              <a:lnSpc>
                <a:spcPct val="40000"/>
              </a:lnSpc>
            </a:pPr>
          </a:p>
          <a:p>
            <a:pPr>
              <a:lnSpc>
                <a:spcPct val="40000"/>
              </a:lnSpc>
            </a:pPr>
            <a:r>
              <a:t>FAD</a:t>
            </a:r>
          </a:p>
          <a:p>
            <a:pPr>
              <a:lnSpc>
                <a:spcPct val="40000"/>
              </a:lnSpc>
            </a:pPr>
          </a:p>
          <a:p>
            <a:pPr>
              <a:lnSpc>
                <a:spcPct val="40000"/>
              </a:lnSpc>
            </a:pPr>
            <a:r>
              <a:t>The only major source of NAD⁺ and FAD regeneration is the ETC.</a:t>
            </a:r>
          </a:p>
          <a:p>
            <a:pPr>
              <a:lnSpc>
                <a:spcPct val="40000"/>
              </a:lnSpc>
            </a:pPr>
          </a:p>
          <a:p>
            <a:pPr>
              <a:lnSpc>
                <a:spcPct val="40000"/>
              </a:lnSpc>
            </a:pPr>
            <a:r>
              <a:t>If ETC slows down:</a:t>
            </a:r>
          </a:p>
          <a:p>
            <a:pPr>
              <a:lnSpc>
                <a:spcPct val="40000"/>
              </a:lnSpc>
            </a:pPr>
          </a:p>
          <a:p>
            <a:pPr>
              <a:lnSpc>
                <a:spcPct val="40000"/>
              </a:lnSpc>
            </a:pPr>
            <a:r>
              <a:t>NADH and FADH₂ accumulate</a:t>
            </a:r>
          </a:p>
          <a:p>
            <a:pPr>
              <a:lnSpc>
                <a:spcPct val="40000"/>
              </a:lnSpc>
            </a:pPr>
          </a:p>
          <a:p>
            <a:pPr>
              <a:lnSpc>
                <a:spcPct val="40000"/>
              </a:lnSpc>
            </a:pPr>
            <a:r>
              <a:t>NAD⁺ and FAD fall</a:t>
            </a:r>
          </a:p>
          <a:p>
            <a:pPr>
              <a:lnSpc>
                <a:spcPct val="40000"/>
              </a:lnSpc>
            </a:pPr>
          </a:p>
          <a:p>
            <a:pPr>
              <a:lnSpc>
                <a:spcPct val="40000"/>
              </a:lnSpc>
            </a:pPr>
            <a:r>
              <a:t>TCA cycle enzymes can’t function</a:t>
            </a:r>
          </a:p>
          <a:p>
            <a:pPr>
              <a:lnSpc>
                <a:spcPct val="40000"/>
              </a:lnSpc>
            </a:pPr>
          </a:p>
          <a:p>
            <a:pPr>
              <a:lnSpc>
                <a:spcPct val="40000"/>
              </a:lnSpc>
            </a:pPr>
            <a:r>
              <a:t>Pyruvate can’t enter TCA</a:t>
            </a:r>
          </a:p>
          <a:p>
            <a:pPr>
              <a:lnSpc>
                <a:spcPct val="40000"/>
              </a:lnSpc>
            </a:pPr>
          </a:p>
          <a:p>
            <a:pPr>
              <a:lnSpc>
                <a:spcPct val="40000"/>
              </a:lnSpc>
            </a:pPr>
            <a:r>
              <a:t>Lactate increases (anaerobic backup)</a:t>
            </a:r>
          </a:p>
          <a:p>
            <a:pPr>
              <a:lnSpc>
                <a:spcPct val="40000"/>
              </a:lnSpc>
            </a:pPr>
          </a:p>
          <a:p>
            <a:pPr>
              <a:lnSpc>
                <a:spcPct val="40000"/>
              </a:lnSpc>
            </a:pPr>
            <a:r>
              <a:t>ATP falls</a:t>
            </a:r>
          </a:p>
          <a:p>
            <a:pPr>
              <a:lnSpc>
                <a:spcPct val="40000"/>
              </a:lnSpc>
            </a:pPr>
          </a:p>
          <a:p>
            <a:pPr>
              <a:lnSpc>
                <a:spcPct val="40000"/>
              </a:lnSpc>
            </a:pPr>
            <a:r>
              <a:t>Fatigue rises</a:t>
            </a:r>
          </a:p>
          <a:p>
            <a:pPr>
              <a:lnSpc>
                <a:spcPct val="40000"/>
              </a:lnSpc>
            </a:pPr>
          </a:p>
          <a:p>
            <a:pPr>
              <a:lnSpc>
                <a:spcPct val="40000"/>
              </a:lnSpc>
            </a:pPr>
            <a:r>
              <a:t>This is why ETC → oxygen availability is the rate-limiting factor in oxidizing macronutrients.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Shape 649"/>
          <p:cNvSpPr/>
          <p:nvPr>
            <p:ph type="sldImg"/>
          </p:nvPr>
        </p:nvSpPr>
        <p:spPr>
          <a:prstGeom prst="rect">
            <a:avLst/>
          </a:prstGeom>
        </p:spPr>
        <p:txBody>
          <a:bodyPr/>
          <a:lstStyle/>
          <a:p>
            <a:pPr/>
          </a:p>
        </p:txBody>
      </p:sp>
      <p:sp>
        <p:nvSpPr>
          <p:cNvPr id="650" name="Shape 650"/>
          <p:cNvSpPr/>
          <p:nvPr>
            <p:ph type="body" sz="quarter" idx="1"/>
          </p:nvPr>
        </p:nvSpPr>
        <p:spPr>
          <a:prstGeom prst="rect">
            <a:avLst/>
          </a:prstGeom>
        </p:spPr>
        <p:txBody>
          <a:bodyPr/>
          <a:lstStyle/>
          <a:p>
            <a:pPr/>
            <a:r>
              <a:t>Another TCA diagram</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Shape 658"/>
          <p:cNvSpPr/>
          <p:nvPr>
            <p:ph type="sldImg"/>
          </p:nvPr>
        </p:nvSpPr>
        <p:spPr>
          <a:prstGeom prst="rect">
            <a:avLst/>
          </a:prstGeom>
        </p:spPr>
        <p:txBody>
          <a:bodyPr/>
          <a:lstStyle/>
          <a:p>
            <a:pPr/>
          </a:p>
        </p:txBody>
      </p:sp>
      <p:sp>
        <p:nvSpPr>
          <p:cNvPr id="659" name="Shape 659"/>
          <p:cNvSpPr/>
          <p:nvPr>
            <p:ph type="body" sz="quarter" idx="1"/>
          </p:nvPr>
        </p:nvSpPr>
        <p:spPr>
          <a:prstGeom prst="rect">
            <a:avLst/>
          </a:prstGeom>
        </p:spPr>
        <p:txBody>
          <a:bodyPr/>
          <a:lstStyle/>
          <a:p>
            <a:pPr/>
            <a:r>
              <a:t>Another TCA diagram</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Shape 675"/>
          <p:cNvSpPr/>
          <p:nvPr>
            <p:ph type="sldImg"/>
          </p:nvPr>
        </p:nvSpPr>
        <p:spPr>
          <a:prstGeom prst="rect">
            <a:avLst/>
          </a:prstGeom>
        </p:spPr>
        <p:txBody>
          <a:bodyPr/>
          <a:lstStyle/>
          <a:p>
            <a:pPr/>
          </a:p>
        </p:txBody>
      </p:sp>
      <p:sp>
        <p:nvSpPr>
          <p:cNvPr id="676" name="Shape 676"/>
          <p:cNvSpPr/>
          <p:nvPr>
            <p:ph type="body" sz="quarter" idx="1"/>
          </p:nvPr>
        </p:nvSpPr>
        <p:spPr>
          <a:prstGeom prst="rect">
            <a:avLst/>
          </a:prstGeom>
        </p:spPr>
        <p:txBody>
          <a:bodyPr/>
          <a:lstStyle/>
          <a:p>
            <a:pPr/>
            <a:r>
              <a:t>Detoxification is a multi-step biochemical process that converts harmful fat-soluble compounds into safe, water-soluble molecules the body can excrete.</a:t>
            </a:r>
          </a:p>
          <a:p>
            <a:pPr/>
            <a:r>
              <a:t>The liver is the primary site, but detox also occurs in the gut, kidneys, lungs, and skin.</a:t>
            </a:r>
          </a:p>
          <a:p>
            <a:pPr/>
            <a:r>
              <a:t>Detox is not “flushing toxins” — it is enzyme-driven chemistry requiring micronutrients and antioxidants.</a:t>
            </a:r>
          </a:p>
          <a:p>
            <a:pPr/>
            <a:r>
              <a:t>There are three phases:</a:t>
            </a:r>
          </a:p>
          <a:p>
            <a:pPr/>
            <a:r>
              <a:t>Phase I (activation)</a:t>
            </a:r>
          </a:p>
          <a:p>
            <a:pPr/>
            <a:r>
              <a:t>Phase II (conjugation)</a:t>
            </a:r>
          </a:p>
          <a:p>
            <a:pPr/>
            <a:r>
              <a:t>Phase III (transport/excretion)</a:t>
            </a:r>
          </a:p>
          <a:p>
            <a:pPr/>
            <a:r>
              <a:t>All phases must be balanced. Fast Phase I with slow Phase II increases toxic load because reactive intermediates accumulate.</a:t>
            </a:r>
          </a:p>
          <a:p>
            <a:pPr/>
            <a:r>
              <a:t>Poor nutrient status, inflammation, medications, and genetics affect detoxification capacity.</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Shape 685"/>
          <p:cNvSpPr/>
          <p:nvPr>
            <p:ph type="sldImg"/>
          </p:nvPr>
        </p:nvSpPr>
        <p:spPr>
          <a:prstGeom prst="rect">
            <a:avLst/>
          </a:prstGeom>
        </p:spPr>
        <p:txBody>
          <a:bodyPr/>
          <a:lstStyle/>
          <a:p>
            <a:pPr/>
          </a:p>
        </p:txBody>
      </p:sp>
      <p:sp>
        <p:nvSpPr>
          <p:cNvPr id="686" name="Shape 686"/>
          <p:cNvSpPr/>
          <p:nvPr>
            <p:ph type="body" sz="quarter" idx="1"/>
          </p:nvPr>
        </p:nvSpPr>
        <p:spPr>
          <a:prstGeom prst="rect">
            <a:avLst/>
          </a:prstGeom>
        </p:spPr>
        <p:txBody>
          <a:bodyPr/>
          <a:lstStyle/>
          <a:p>
            <a:pPr/>
            <a:r>
              <a:t>Phase I often forms reactive oxygen species (ROS) and free radicals, requiring strong antioxidant support.</a:t>
            </a:r>
          </a:p>
          <a:p>
            <a:pPr/>
            <a:r>
              <a:t>Phase I uses Cytochrome P450 enzymes, which insert or expose reactive groups on toxins.</a:t>
            </a:r>
          </a:p>
          <a:p>
            <a:pPr/>
            <a:r>
              <a:t>These enzymes are located in the smooth endoplasmic reticulum and are extremely nutrient dependent.</a:t>
            </a:r>
          </a:p>
          <a:p>
            <a:pPr/>
            <a:r>
              <a:t>Phase I is an activation phase — toxins often become more reactive and more dangerous, not less.</a:t>
            </a:r>
          </a:p>
          <a:p>
            <a:pPr/>
            <a:r>
              <a:t>Common reactions include:</a:t>
            </a:r>
          </a:p>
          <a:p>
            <a:pPr/>
            <a:r>
              <a:t>Hydroxylation</a:t>
            </a:r>
          </a:p>
          <a:p>
            <a:pPr/>
            <a:r>
              <a:t>Dehydrogenation</a:t>
            </a:r>
          </a:p>
          <a:p>
            <a:pPr/>
            <a:r>
              <a:t>Demethylation</a:t>
            </a:r>
          </a:p>
          <a:p>
            <a:pPr/>
            <a:r>
              <a:t>Epoxidation</a:t>
            </a:r>
          </a:p>
          <a:p>
            <a:pPr/>
          </a:p>
          <a:p>
            <a:pPr/>
            <a:r>
              <a:t>The most common pathway converts a toxin (RH) → ROH using O₂ and NADPH.</a:t>
            </a:r>
          </a:p>
          <a:p>
            <a:pPr/>
          </a:p>
          <a:p>
            <a:pPr/>
            <a:r>
              <a:t>CYPs generate free radicals, so antioxidants must neutralize the oxidative byproducts.</a:t>
            </a:r>
          </a:p>
          <a:p>
            <a:pPr/>
          </a:p>
          <a:p>
            <a:pPr/>
            <a:r>
              <a:t>Essential nutrients for Phase I:</a:t>
            </a:r>
          </a:p>
          <a:p>
            <a:pPr/>
          </a:p>
          <a:p>
            <a:pPr/>
            <a:r>
              <a:t>B2 &amp; B3 for electron transfer</a:t>
            </a:r>
          </a:p>
          <a:p>
            <a:pPr/>
          </a:p>
          <a:p>
            <a:pPr/>
            <a:r>
              <a:t>Iron (heme) for the CYP catalytic core</a:t>
            </a:r>
          </a:p>
          <a:p>
            <a:pPr/>
          </a:p>
          <a:p>
            <a:pPr/>
            <a:r>
              <a:t>Magnesium for ATP-dependent steps</a:t>
            </a:r>
          </a:p>
          <a:p>
            <a:pPr/>
          </a:p>
          <a:p>
            <a:pPr/>
            <a:r>
              <a:t>Glutathione to mop up reactive species</a:t>
            </a:r>
          </a:p>
          <a:p>
            <a:pPr/>
          </a:p>
          <a:p>
            <a:pPr/>
            <a:r>
              <a:t>Phase I is induced by caffeine, alcohol, smoking, and some drugs, which increases oxidative stress unless Phase II is strong.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p>
            <a:pPr/>
            <a:r>
              <a:t>“The TCA cycle, or Krebs cycle, takes place in the mitochondria and is the central hub of metabolism for carbohydrates, fats, and proteins. Acetyl-CoA enters the cycle and is oxidized into carbon dioxide. In the process, large amounts of NADH and FADH₂ are produced, which provide the electrons needed for the electron transport chain.</a:t>
            </a:r>
          </a:p>
          <a:p>
            <a:pPr/>
          </a:p>
          <a:p>
            <a:pPr/>
            <a:r>
              <a:t>The TCA cycle itself produces only a small amount of ATP directly, but its main purpose is to generate these reducing equivalents that will later produce large amounts of ATP.”</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Shape 701"/>
          <p:cNvSpPr/>
          <p:nvPr>
            <p:ph type="sldImg"/>
          </p:nvPr>
        </p:nvSpPr>
        <p:spPr>
          <a:prstGeom prst="rect">
            <a:avLst/>
          </a:prstGeom>
        </p:spPr>
        <p:txBody>
          <a:bodyPr/>
          <a:lstStyle/>
          <a:p>
            <a:pPr/>
          </a:p>
        </p:txBody>
      </p:sp>
      <p:sp>
        <p:nvSpPr>
          <p:cNvPr id="702" name="Shape 702"/>
          <p:cNvSpPr/>
          <p:nvPr>
            <p:ph type="body" sz="quarter" idx="1"/>
          </p:nvPr>
        </p:nvSpPr>
        <p:spPr>
          <a:prstGeom prst="rect">
            <a:avLst/>
          </a:prstGeom>
        </p:spPr>
        <p:txBody>
          <a:bodyPr/>
          <a:lstStyle/>
          <a:p>
            <a:pPr>
              <a:lnSpc>
                <a:spcPct val="80000"/>
              </a:lnSpc>
            </a:pPr>
            <a:r>
              <a:t>Phase II detoxification is the biochemical process that neutralizes Phase I intermediates by conjugating polar groups to them.</a:t>
            </a:r>
          </a:p>
          <a:p>
            <a:pPr>
              <a:lnSpc>
                <a:spcPct val="80000"/>
              </a:lnSpc>
            </a:pPr>
            <a:r>
              <a:t>The word “conjgate” means….</a:t>
            </a:r>
          </a:p>
          <a:p>
            <a:pPr>
              <a:lnSpc>
                <a:spcPct val="40000"/>
              </a:lnSpc>
            </a:pPr>
          </a:p>
          <a:p>
            <a:pPr>
              <a:lnSpc>
                <a:spcPct val="40000"/>
              </a:lnSpc>
            </a:pPr>
            <a:r>
              <a:t>This makes toxins:</a:t>
            </a:r>
          </a:p>
          <a:p>
            <a:pPr>
              <a:lnSpc>
                <a:spcPct val="40000"/>
              </a:lnSpc>
            </a:pPr>
          </a:p>
          <a:p>
            <a:pPr>
              <a:lnSpc>
                <a:spcPct val="40000"/>
              </a:lnSpc>
            </a:pPr>
            <a:r>
              <a:t>Less electrophilic (less reactive)</a:t>
            </a:r>
          </a:p>
          <a:p>
            <a:pPr>
              <a:lnSpc>
                <a:spcPct val="40000"/>
              </a:lnSpc>
            </a:pPr>
          </a:p>
          <a:p>
            <a:pPr>
              <a:lnSpc>
                <a:spcPct val="40000"/>
              </a:lnSpc>
            </a:pPr>
            <a:r>
              <a:t>Less lipid-soluble</a:t>
            </a:r>
          </a:p>
          <a:p>
            <a:pPr>
              <a:lnSpc>
                <a:spcPct val="40000"/>
              </a:lnSpc>
            </a:pPr>
          </a:p>
          <a:p>
            <a:pPr>
              <a:lnSpc>
                <a:spcPct val="40000"/>
              </a:lnSpc>
            </a:pPr>
            <a:r>
              <a:t>More water-soluble</a:t>
            </a:r>
          </a:p>
          <a:p>
            <a:pPr>
              <a:lnSpc>
                <a:spcPct val="40000"/>
              </a:lnSpc>
            </a:pPr>
          </a:p>
          <a:p>
            <a:pPr>
              <a:lnSpc>
                <a:spcPct val="40000"/>
              </a:lnSpc>
            </a:pPr>
            <a:r>
              <a:t>Easier to excrete via urine or bile</a:t>
            </a:r>
          </a:p>
          <a:p>
            <a:pPr>
              <a:lnSpc>
                <a:spcPct val="40000"/>
              </a:lnSpc>
            </a:pPr>
          </a:p>
          <a:p>
            <a:pPr>
              <a:lnSpc>
                <a:spcPct val="40000"/>
              </a:lnSpc>
            </a:pPr>
            <a:r>
              <a:t>Phase II occurs largely in the cytosol but relies on upstream mitochondrial and endoplasmic reticulum pathways.</a:t>
            </a:r>
          </a:p>
          <a:p>
            <a:pPr>
              <a:lnSpc>
                <a:spcPct val="40000"/>
              </a:lnSpc>
            </a:pPr>
          </a:p>
          <a:p>
            <a:pPr>
              <a:lnSpc>
                <a:spcPct val="40000"/>
              </a:lnSpc>
            </a:pPr>
            <a:r>
              <a:t>Because Phase I produces reactive oxygen species (ROS) and electrophiles, Phase II must be sufficiently fueled to avoid toxic buildup.</a:t>
            </a:r>
          </a:p>
          <a:p>
            <a:pPr>
              <a:lnSpc>
                <a:spcPct val="40000"/>
              </a:lnSpc>
            </a:pPr>
          </a:p>
          <a:p>
            <a:pPr>
              <a:lnSpc>
                <a:spcPct val="40000"/>
              </a:lnSpc>
            </a:pPr>
            <a:r>
              <a:t>Phase II pathways are heavily dependent on:</a:t>
            </a:r>
          </a:p>
          <a:p>
            <a:pPr>
              <a:lnSpc>
                <a:spcPct val="40000"/>
              </a:lnSpc>
            </a:pPr>
          </a:p>
          <a:p>
            <a:pPr>
              <a:lnSpc>
                <a:spcPct val="40000"/>
              </a:lnSpc>
            </a:pPr>
            <a:r>
              <a:t>ATP</a:t>
            </a:r>
          </a:p>
          <a:p>
            <a:pPr>
              <a:lnSpc>
                <a:spcPct val="40000"/>
              </a:lnSpc>
            </a:pPr>
          </a:p>
          <a:p>
            <a:pPr>
              <a:lnSpc>
                <a:spcPct val="40000"/>
              </a:lnSpc>
            </a:pPr>
            <a:r>
              <a:t>Amino acids</a:t>
            </a:r>
          </a:p>
          <a:p>
            <a:pPr>
              <a:lnSpc>
                <a:spcPct val="40000"/>
              </a:lnSpc>
            </a:pPr>
          </a:p>
          <a:p>
            <a:pPr>
              <a:lnSpc>
                <a:spcPct val="40000"/>
              </a:lnSpc>
            </a:pPr>
            <a:r>
              <a:t>B vitamins</a:t>
            </a:r>
          </a:p>
          <a:p>
            <a:pPr>
              <a:lnSpc>
                <a:spcPct val="40000"/>
              </a:lnSpc>
            </a:pPr>
          </a:p>
          <a:p>
            <a:pPr>
              <a:lnSpc>
                <a:spcPct val="40000"/>
              </a:lnSpc>
            </a:pPr>
            <a:r>
              <a:t>Minerals</a:t>
            </a:r>
          </a:p>
          <a:p>
            <a:pPr>
              <a:lnSpc>
                <a:spcPct val="40000"/>
              </a:lnSpc>
            </a:pPr>
          </a:p>
          <a:p>
            <a:pPr>
              <a:lnSpc>
                <a:spcPct val="40000"/>
              </a:lnSpc>
            </a:pPr>
            <a:r>
              <a:t>Reduced glutathione</a:t>
            </a:r>
          </a:p>
          <a:p>
            <a:pPr>
              <a:lnSpc>
                <a:spcPct val="40000"/>
              </a:lnSpc>
            </a:pPr>
          </a:p>
          <a:p>
            <a:pPr>
              <a:lnSpc>
                <a:spcPct val="40000"/>
              </a:lnSpc>
            </a:pPr>
            <a:r>
              <a:t>Healthy methylation and sulfur pathways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Shape 711"/>
          <p:cNvSpPr/>
          <p:nvPr>
            <p:ph type="sldImg"/>
          </p:nvPr>
        </p:nvSpPr>
        <p:spPr>
          <a:prstGeom prst="rect">
            <a:avLst/>
          </a:prstGeom>
        </p:spPr>
        <p:txBody>
          <a:bodyPr/>
          <a:lstStyle/>
          <a:p>
            <a:pPr/>
          </a:p>
        </p:txBody>
      </p:sp>
      <p:sp>
        <p:nvSpPr>
          <p:cNvPr id="712" name="Shape 712"/>
          <p:cNvSpPr/>
          <p:nvPr>
            <p:ph type="body" sz="quarter" idx="1"/>
          </p:nvPr>
        </p:nvSpPr>
        <p:spPr>
          <a:prstGeom prst="rect">
            <a:avLst/>
          </a:prstGeom>
        </p:spPr>
        <p:txBody>
          <a:bodyPr/>
          <a:lstStyle/>
          <a:p>
            <a:pPr>
              <a:lnSpc>
                <a:spcPct val="40000"/>
              </a:lnSpc>
            </a:pPr>
            <a:r>
              <a:t>Glutathione conjugation is the primary antioxidant detox pathway.</a:t>
            </a:r>
          </a:p>
          <a:p>
            <a:pPr>
              <a:lnSpc>
                <a:spcPct val="40000"/>
              </a:lnSpc>
            </a:pPr>
          </a:p>
          <a:p>
            <a:pPr>
              <a:lnSpc>
                <a:spcPct val="40000"/>
              </a:lnSpc>
            </a:pPr>
            <a:r>
              <a:t>Glutathione (GSH) is a tripeptide: glutamate + cysteine + glycine.</a:t>
            </a:r>
          </a:p>
          <a:p>
            <a:pPr>
              <a:lnSpc>
                <a:spcPct val="40000"/>
              </a:lnSpc>
            </a:pPr>
          </a:p>
          <a:p>
            <a:pPr>
              <a:lnSpc>
                <a:spcPct val="40000"/>
              </a:lnSpc>
            </a:pPr>
            <a:r>
              <a:t>It binds directly to reactive toxins and neutralizes them.</a:t>
            </a:r>
          </a:p>
          <a:p>
            <a:pPr>
              <a:lnSpc>
                <a:spcPct val="40000"/>
              </a:lnSpc>
            </a:pPr>
          </a:p>
          <a:p>
            <a:pPr>
              <a:lnSpc>
                <a:spcPct val="40000"/>
              </a:lnSpc>
            </a:pPr>
            <a:r>
              <a:t>Requires selenium, which activates glutathione peroxidase — the enzyme that prevents oxidative damage.</a:t>
            </a:r>
          </a:p>
          <a:p>
            <a:pPr>
              <a:lnSpc>
                <a:spcPct val="40000"/>
              </a:lnSpc>
            </a:pPr>
          </a:p>
          <a:p>
            <a:pPr>
              <a:lnSpc>
                <a:spcPct val="40000"/>
              </a:lnSpc>
            </a:pPr>
            <a:r>
              <a:t>Low protein intake, chronic stress, malnutrition, or toxin exposure depletes glutathione.</a:t>
            </a:r>
          </a:p>
          <a:p>
            <a:pPr>
              <a:lnSpc>
                <a:spcPct val="40000"/>
              </a:lnSpc>
            </a:pPr>
          </a:p>
          <a:p>
            <a:pPr>
              <a:lnSpc>
                <a:spcPct val="40000"/>
              </a:lnSpc>
            </a:pPr>
            <a:r>
              <a:t>Common compounds detoxified by GSH:</a:t>
            </a:r>
          </a:p>
          <a:p>
            <a:pPr>
              <a:lnSpc>
                <a:spcPct val="40000"/>
              </a:lnSpc>
            </a:pPr>
          </a:p>
          <a:p>
            <a:pPr>
              <a:lnSpc>
                <a:spcPct val="40000"/>
              </a:lnSpc>
            </a:pPr>
            <a:r>
              <a:t>Hydroperoxides</a:t>
            </a:r>
          </a:p>
          <a:p>
            <a:pPr>
              <a:lnSpc>
                <a:spcPct val="40000"/>
              </a:lnSpc>
            </a:pPr>
          </a:p>
          <a:p>
            <a:pPr>
              <a:lnSpc>
                <a:spcPct val="40000"/>
              </a:lnSpc>
            </a:pPr>
            <a:r>
              <a:t>Heavy metals</a:t>
            </a:r>
          </a:p>
          <a:p>
            <a:pPr>
              <a:lnSpc>
                <a:spcPct val="40000"/>
              </a:lnSpc>
            </a:pPr>
          </a:p>
          <a:p>
            <a:pPr>
              <a:lnSpc>
                <a:spcPct val="40000"/>
              </a:lnSpc>
            </a:pPr>
            <a:r>
              <a:t>Electrophilic xenobiotics</a:t>
            </a:r>
          </a:p>
          <a:p>
            <a:pPr>
              <a:lnSpc>
                <a:spcPct val="40000"/>
              </a:lnSpc>
            </a:pPr>
          </a:p>
          <a:p>
            <a:pPr>
              <a:lnSpc>
                <a:spcPct val="40000"/>
              </a:lnSpc>
            </a:pPr>
            <a:r>
              <a:t>Acetaminophen metabolites</a:t>
            </a:r>
          </a:p>
          <a:p>
            <a:pPr>
              <a:lnSpc>
                <a:spcPct val="40000"/>
              </a:lnSpc>
            </a:pPr>
          </a:p>
          <a:p>
            <a:pPr>
              <a:lnSpc>
                <a:spcPct val="40000"/>
              </a:lnSpc>
            </a:pPr>
            <a:r>
              <a:t>GSH is regenerated from GSSG using NADPH, linking detox to energy metabolism and the pentose phosphate pathway</a:t>
            </a:r>
          </a:p>
          <a:p>
            <a:pPr>
              <a:lnSpc>
                <a:spcPct val="40000"/>
              </a:lnSpc>
            </a:pPr>
            <a:r>
              <a:t>Biochemical Steps</a:t>
            </a:r>
          </a:p>
          <a:p>
            <a:pPr>
              <a:lnSpc>
                <a:spcPct val="40000"/>
              </a:lnSpc>
            </a:pPr>
          </a:p>
          <a:p>
            <a:pPr>
              <a:lnSpc>
                <a:spcPct val="40000"/>
              </a:lnSpc>
            </a:pPr>
            <a:r>
              <a:t>Toxin (electrophile) attacks the -SH (thiol) group of cysteine in glutathione.</a:t>
            </a:r>
          </a:p>
          <a:p>
            <a:pPr>
              <a:lnSpc>
                <a:spcPct val="40000"/>
              </a:lnSpc>
            </a:pPr>
          </a:p>
          <a:p>
            <a:pPr>
              <a:lnSpc>
                <a:spcPct val="40000"/>
              </a:lnSpc>
            </a:pPr>
            <a:r>
              <a:t>GST catalyzes the formation of a GS–R conjugate.</a:t>
            </a:r>
          </a:p>
          <a:p>
            <a:pPr>
              <a:lnSpc>
                <a:spcPct val="40000"/>
              </a:lnSpc>
            </a:pPr>
          </a:p>
          <a:p>
            <a:pPr>
              <a:lnSpc>
                <a:spcPct val="40000"/>
              </a:lnSpc>
            </a:pPr>
            <a:r>
              <a:t>Conjugate is exported via MRP transporters.</a:t>
            </a:r>
          </a:p>
          <a:p>
            <a:pPr>
              <a:lnSpc>
                <a:spcPct val="40000"/>
              </a:lnSpc>
            </a:pPr>
          </a:p>
          <a:p>
            <a:pPr>
              <a:lnSpc>
                <a:spcPct val="40000"/>
              </a:lnSpc>
            </a:pPr>
            <a:r>
              <a:t>In kidneys, conjugate is processed → mercapturic acids → urine.</a:t>
            </a:r>
          </a:p>
          <a:p>
            <a:pPr>
              <a:lnSpc>
                <a:spcPct val="40000"/>
              </a:lnSpc>
            </a:pPr>
          </a:p>
          <a:p>
            <a:pPr>
              <a:lnSpc>
                <a:spcPct val="40000"/>
              </a:lnSpc>
            </a:pPr>
            <a:r>
              <a:t>Why this pathway is vital</a:t>
            </a:r>
          </a:p>
          <a:p>
            <a:pPr>
              <a:lnSpc>
                <a:spcPct val="40000"/>
              </a:lnSpc>
            </a:pPr>
          </a:p>
          <a:p>
            <a:pPr>
              <a:lnSpc>
                <a:spcPct val="40000"/>
              </a:lnSpc>
            </a:pPr>
            <a:r>
              <a:t>Neutralizes the most dangerous Phase I metabolites (epoxides, peroxides).</a:t>
            </a:r>
          </a:p>
          <a:p>
            <a:pPr>
              <a:lnSpc>
                <a:spcPct val="40000"/>
              </a:lnSpc>
            </a:pPr>
          </a:p>
          <a:p>
            <a:pPr>
              <a:lnSpc>
                <a:spcPct val="40000"/>
              </a:lnSpc>
            </a:pPr>
            <a:r>
              <a:t>Prevents damage to proteins, membranes, and DNA.</a:t>
            </a:r>
          </a:p>
          <a:p>
            <a:pPr>
              <a:lnSpc>
                <a:spcPct val="40000"/>
              </a:lnSpc>
            </a:pPr>
          </a:p>
          <a:p>
            <a:pPr>
              <a:lnSpc>
                <a:spcPct val="40000"/>
              </a:lnSpc>
            </a:pPr>
            <a:r>
              <a:t>Is the primary antioxidant buffering system in human cells.</a:t>
            </a:r>
          </a:p>
          <a:p>
            <a:pPr>
              <a:lnSpc>
                <a:spcPct val="40000"/>
              </a:lnSpc>
            </a:pPr>
          </a:p>
          <a:p>
            <a:pPr>
              <a:lnSpc>
                <a:spcPct val="40000"/>
              </a:lnSpc>
            </a:pPr>
            <a:r>
              <a:t>What this requires</a:t>
            </a:r>
          </a:p>
          <a:p>
            <a:pPr>
              <a:lnSpc>
                <a:spcPct val="40000"/>
              </a:lnSpc>
            </a:pPr>
          </a:p>
          <a:p>
            <a:pPr>
              <a:lnSpc>
                <a:spcPct val="40000"/>
              </a:lnSpc>
            </a:pPr>
            <a:r>
              <a:t>Cysteine (rate-limiting)</a:t>
            </a:r>
          </a:p>
          <a:p>
            <a:pPr>
              <a:lnSpc>
                <a:spcPct val="40000"/>
              </a:lnSpc>
            </a:pPr>
          </a:p>
          <a:p>
            <a:pPr>
              <a:lnSpc>
                <a:spcPct val="40000"/>
              </a:lnSpc>
            </a:pPr>
            <a:r>
              <a:t>Glycine, glutamate</a:t>
            </a:r>
          </a:p>
          <a:p>
            <a:pPr>
              <a:lnSpc>
                <a:spcPct val="40000"/>
              </a:lnSpc>
            </a:pPr>
          </a:p>
          <a:p>
            <a:pPr>
              <a:lnSpc>
                <a:spcPct val="40000"/>
              </a:lnSpc>
            </a:pPr>
            <a:r>
              <a:t>Selenium (for glutathione peroxidase)</a:t>
            </a:r>
          </a:p>
          <a:p>
            <a:pPr>
              <a:lnSpc>
                <a:spcPct val="40000"/>
              </a:lnSpc>
            </a:pPr>
          </a:p>
          <a:p>
            <a:pPr>
              <a:lnSpc>
                <a:spcPct val="40000"/>
              </a:lnSpc>
            </a:pPr>
            <a:r>
              <a:t>NADPH (to regenerate GSH from GSSG)</a:t>
            </a:r>
          </a:p>
          <a:p>
            <a:pPr>
              <a:lnSpc>
                <a:spcPct val="40000"/>
              </a:lnSpc>
            </a:pPr>
          </a:p>
          <a:p>
            <a:pPr>
              <a:lnSpc>
                <a:spcPct val="40000"/>
              </a:lnSpc>
            </a:pPr>
            <a:r>
              <a:t>Vitamins B2, B3, B6 for recycling</a:t>
            </a:r>
          </a:p>
          <a:p>
            <a:pPr>
              <a:lnSpc>
                <a:spcPct val="40000"/>
              </a:lnSpc>
            </a:pPr>
          </a:p>
          <a:p>
            <a:pPr>
              <a:lnSpc>
                <a:spcPct val="40000"/>
              </a:lnSpc>
            </a:pPr>
            <a:r>
              <a:t>Healthy mitochondria (NADPH supply)</a:t>
            </a:r>
          </a:p>
          <a:p>
            <a:pPr>
              <a:lnSpc>
                <a:spcPct val="40000"/>
              </a:lnSpc>
            </a:pPr>
          </a:p>
          <a:p>
            <a:pPr>
              <a:lnSpc>
                <a:spcPct val="40000"/>
              </a:lnSpc>
            </a:pPr>
            <a:r>
              <a:t>If glutathione is low, Phase I becomes toxic rather than helpful.</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Shape 721"/>
          <p:cNvSpPr/>
          <p:nvPr>
            <p:ph type="sldImg"/>
          </p:nvPr>
        </p:nvSpPr>
        <p:spPr>
          <a:prstGeom prst="rect">
            <a:avLst/>
          </a:prstGeom>
        </p:spPr>
        <p:txBody>
          <a:bodyPr/>
          <a:lstStyle/>
          <a:p>
            <a:pPr/>
          </a:p>
        </p:txBody>
      </p:sp>
      <p:sp>
        <p:nvSpPr>
          <p:cNvPr id="722" name="Shape 722"/>
          <p:cNvSpPr/>
          <p:nvPr>
            <p:ph type="body" sz="quarter" idx="1"/>
          </p:nvPr>
        </p:nvSpPr>
        <p:spPr>
          <a:prstGeom prst="rect">
            <a:avLst/>
          </a:prstGeom>
        </p:spPr>
        <p:txBody>
          <a:bodyPr/>
          <a:lstStyle/>
          <a:p>
            <a:pPr>
              <a:lnSpc>
                <a:spcPct val="40000"/>
              </a:lnSpc>
            </a:pPr>
            <a:r>
              <a:t>Purpose:</a:t>
            </a:r>
          </a:p>
          <a:p>
            <a:pPr>
              <a:lnSpc>
                <a:spcPct val="40000"/>
              </a:lnSpc>
            </a:pPr>
          </a:p>
          <a:p>
            <a:pPr>
              <a:lnSpc>
                <a:spcPct val="40000"/>
              </a:lnSpc>
            </a:pPr>
            <a:r>
              <a:t>Regulate hormones, neurotransmitters, toxins, and estrogens.</a:t>
            </a:r>
          </a:p>
          <a:p>
            <a:pPr>
              <a:lnSpc>
                <a:spcPct val="40000"/>
              </a:lnSpc>
            </a:pPr>
          </a:p>
          <a:p>
            <a:pPr>
              <a:lnSpc>
                <a:spcPct val="40000"/>
              </a:lnSpc>
            </a:pPr>
            <a:r>
              <a:t>Required Nutrients:</a:t>
            </a:r>
          </a:p>
          <a:p>
            <a:pPr>
              <a:lnSpc>
                <a:spcPct val="40000"/>
              </a:lnSpc>
            </a:pPr>
          </a:p>
          <a:p>
            <a:pPr>
              <a:lnSpc>
                <a:spcPct val="40000"/>
              </a:lnSpc>
            </a:pPr>
            <a:r>
              <a:t>B12</a:t>
            </a:r>
          </a:p>
          <a:p>
            <a:pPr>
              <a:lnSpc>
                <a:spcPct val="40000"/>
              </a:lnSpc>
            </a:pPr>
          </a:p>
          <a:p>
            <a:pPr>
              <a:lnSpc>
                <a:spcPct val="40000"/>
              </a:lnSpc>
            </a:pPr>
            <a:r>
              <a:t>Folate (B9)</a:t>
            </a:r>
          </a:p>
          <a:p>
            <a:pPr>
              <a:lnSpc>
                <a:spcPct val="40000"/>
              </a:lnSpc>
            </a:pPr>
          </a:p>
          <a:p>
            <a:pPr>
              <a:lnSpc>
                <a:spcPct val="40000"/>
              </a:lnSpc>
            </a:pPr>
            <a:r>
              <a:t>B6</a:t>
            </a:r>
          </a:p>
          <a:p>
            <a:pPr>
              <a:lnSpc>
                <a:spcPct val="40000"/>
              </a:lnSpc>
            </a:pPr>
          </a:p>
          <a:p>
            <a:pPr>
              <a:lnSpc>
                <a:spcPct val="40000"/>
              </a:lnSpc>
            </a:pPr>
            <a:r>
              <a:t>Choline</a:t>
            </a:r>
          </a:p>
          <a:p>
            <a:pPr>
              <a:lnSpc>
                <a:spcPct val="40000"/>
              </a:lnSpc>
            </a:pPr>
          </a:p>
          <a:p>
            <a:pPr>
              <a:lnSpc>
                <a:spcPct val="40000"/>
              </a:lnSpc>
            </a:pPr>
            <a:r>
              <a:t>SAMe (S-adenosyl methionine)</a:t>
            </a:r>
          </a:p>
          <a:p>
            <a:pPr>
              <a:lnSpc>
                <a:spcPct val="40000"/>
              </a:lnSpc>
            </a:pPr>
          </a:p>
          <a:p>
            <a:pPr>
              <a:lnSpc>
                <a:spcPct val="40000"/>
              </a:lnSpc>
            </a:pPr>
            <a:r>
              <a:t>Biochemical Reaction:</a:t>
            </a:r>
          </a:p>
          <a:p>
            <a:pPr>
              <a:lnSpc>
                <a:spcPct val="40000"/>
              </a:lnSpc>
            </a:pPr>
          </a:p>
          <a:p>
            <a:pPr>
              <a:lnSpc>
                <a:spcPct val="40000"/>
              </a:lnSpc>
            </a:pPr>
            <a:r>
              <a:t>Toxin + SAMe → methylated toxin → excreted</a:t>
            </a:r>
          </a:p>
          <a:p>
            <a:pPr>
              <a:lnSpc>
                <a:spcPct val="40000"/>
              </a:lnSpc>
            </a:pPr>
          </a:p>
          <a:p>
            <a:pPr>
              <a:lnSpc>
                <a:spcPct val="40000"/>
              </a:lnSpc>
            </a:pPr>
            <a:r>
              <a:t>Importance:</a:t>
            </a:r>
          </a:p>
          <a:p>
            <a:pPr>
              <a:lnSpc>
                <a:spcPct val="40000"/>
              </a:lnSpc>
            </a:pPr>
          </a:p>
          <a:p>
            <a:pPr>
              <a:lnSpc>
                <a:spcPct val="40000"/>
              </a:lnSpc>
            </a:pPr>
            <a:r>
              <a:t>Critical for estrogen detox, neurotransmitter balance, genomic stability.</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1" name="Shape 731"/>
          <p:cNvSpPr/>
          <p:nvPr>
            <p:ph type="sldImg"/>
          </p:nvPr>
        </p:nvSpPr>
        <p:spPr>
          <a:prstGeom prst="rect">
            <a:avLst/>
          </a:prstGeom>
        </p:spPr>
        <p:txBody>
          <a:bodyPr/>
          <a:lstStyle/>
          <a:p>
            <a:pPr/>
          </a:p>
        </p:txBody>
      </p:sp>
      <p:sp>
        <p:nvSpPr>
          <p:cNvPr id="732" name="Shape 732"/>
          <p:cNvSpPr/>
          <p:nvPr>
            <p:ph type="body" sz="quarter" idx="1"/>
          </p:nvPr>
        </p:nvSpPr>
        <p:spPr>
          <a:prstGeom prst="rect">
            <a:avLst/>
          </a:prstGeom>
        </p:spPr>
        <p:txBody>
          <a:bodyPr/>
          <a:lstStyle/>
          <a:p>
            <a:pPr>
              <a:lnSpc>
                <a:spcPct val="50000"/>
              </a:lnSpc>
            </a:pPr>
            <a:r>
              <a:t>Sulfation is a Phase II detoxification process that adds a sulfate group (SO₄²⁻) to toxins, hormones, drugs, and other molecules to make them more water-soluble and easier to eliminate.</a:t>
            </a:r>
          </a:p>
          <a:p>
            <a:pPr>
              <a:lnSpc>
                <a:spcPct val="50000"/>
              </a:lnSpc>
            </a:pPr>
          </a:p>
          <a:p>
            <a:pPr>
              <a:lnSpc>
                <a:spcPct val="50000"/>
              </a:lnSpc>
            </a:pPr>
            <a:r>
              <a:t>✔ Main Purpose</a:t>
            </a:r>
          </a:p>
          <a:p>
            <a:pPr>
              <a:lnSpc>
                <a:spcPct val="50000"/>
              </a:lnSpc>
            </a:pPr>
          </a:p>
          <a:p>
            <a:pPr>
              <a:lnSpc>
                <a:spcPct val="50000"/>
              </a:lnSpc>
            </a:pPr>
            <a:r>
              <a:t>To neutralize and eliminate:</a:t>
            </a:r>
          </a:p>
          <a:p>
            <a:pPr>
              <a:lnSpc>
                <a:spcPct val="50000"/>
              </a:lnSpc>
            </a:pPr>
          </a:p>
          <a:p>
            <a:pPr>
              <a:lnSpc>
                <a:spcPct val="50000"/>
              </a:lnSpc>
            </a:pPr>
            <a:r>
              <a:t>Excess hormones (estrogen, thyroid hormones)</a:t>
            </a:r>
          </a:p>
          <a:p>
            <a:pPr>
              <a:lnSpc>
                <a:spcPct val="50000"/>
              </a:lnSpc>
            </a:pPr>
          </a:p>
          <a:p>
            <a:pPr>
              <a:lnSpc>
                <a:spcPct val="50000"/>
              </a:lnSpc>
            </a:pPr>
            <a:r>
              <a:t>Neurotransmitters (dopamine, norepinephrine)</a:t>
            </a:r>
          </a:p>
          <a:p>
            <a:pPr>
              <a:lnSpc>
                <a:spcPct val="50000"/>
              </a:lnSpc>
            </a:pPr>
          </a:p>
          <a:p>
            <a:pPr>
              <a:lnSpc>
                <a:spcPct val="50000"/>
              </a:lnSpc>
            </a:pPr>
            <a:r>
              <a:t>Drugs and medications</a:t>
            </a:r>
          </a:p>
          <a:p>
            <a:pPr>
              <a:lnSpc>
                <a:spcPct val="50000"/>
              </a:lnSpc>
            </a:pPr>
          </a:p>
          <a:p>
            <a:pPr>
              <a:lnSpc>
                <a:spcPct val="50000"/>
              </a:lnSpc>
            </a:pPr>
            <a:r>
              <a:t>Environmental chemicals</a:t>
            </a:r>
          </a:p>
          <a:p>
            <a:pPr>
              <a:lnSpc>
                <a:spcPct val="50000"/>
              </a:lnSpc>
            </a:pPr>
          </a:p>
          <a:p>
            <a:pPr>
              <a:lnSpc>
                <a:spcPct val="50000"/>
              </a:lnSpc>
            </a:pPr>
            <a:r>
              <a:t>Phenols and food additives</a:t>
            </a:r>
          </a:p>
          <a:p>
            <a:pPr>
              <a:lnSpc>
                <a:spcPct val="50000"/>
              </a:lnSpc>
            </a:pPr>
          </a:p>
          <a:p>
            <a:pPr>
              <a:lnSpc>
                <a:spcPct val="50000"/>
              </a:lnSpc>
            </a:pPr>
            <a:r>
              <a:t>By attaching a sulfate group, the molecules become inactive, less reactive, and excretable through urine or bile.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Shape 741"/>
          <p:cNvSpPr/>
          <p:nvPr>
            <p:ph type="sldImg"/>
          </p:nvPr>
        </p:nvSpPr>
        <p:spPr>
          <a:prstGeom prst="rect">
            <a:avLst/>
          </a:prstGeom>
        </p:spPr>
        <p:txBody>
          <a:bodyPr/>
          <a:lstStyle/>
          <a:p>
            <a:pPr/>
          </a:p>
        </p:txBody>
      </p:sp>
      <p:sp>
        <p:nvSpPr>
          <p:cNvPr id="742" name="Shape 742"/>
          <p:cNvSpPr/>
          <p:nvPr>
            <p:ph type="body" sz="quarter" idx="1"/>
          </p:nvPr>
        </p:nvSpPr>
        <p:spPr>
          <a:prstGeom prst="rect">
            <a:avLst/>
          </a:prstGeom>
        </p:spPr>
        <p:txBody>
          <a:bodyPr/>
          <a:lstStyle/>
          <a:p>
            <a:pPr/>
            <a:r>
              <a:t>Glucuronidation is one of the primary Phase II detoxification pathways used by the liver.</a:t>
            </a:r>
          </a:p>
          <a:p>
            <a:pPr/>
            <a:r>
              <a:t>Its purpose is to attach glucuronic acid (a sugar-derived molecule) to toxins, hormones, drugs, and metabolic by-products to make them water-soluble, inactive, and easy to excrete.</a:t>
            </a:r>
          </a:p>
          <a:p>
            <a:pPr/>
          </a:p>
          <a:p>
            <a:pPr>
              <a:lnSpc>
                <a:spcPct val="50000"/>
              </a:lnSpc>
            </a:pPr>
            <a:r>
              <a:t>✔ Main Purpose</a:t>
            </a:r>
          </a:p>
          <a:p>
            <a:pPr>
              <a:lnSpc>
                <a:spcPct val="50000"/>
              </a:lnSpc>
            </a:pPr>
          </a:p>
          <a:p>
            <a:pPr>
              <a:lnSpc>
                <a:spcPct val="50000"/>
              </a:lnSpc>
            </a:pPr>
            <a:r>
              <a:t>To neutralize and eliminate:</a:t>
            </a:r>
          </a:p>
          <a:p>
            <a:pPr>
              <a:lnSpc>
                <a:spcPct val="50000"/>
              </a:lnSpc>
            </a:pPr>
          </a:p>
          <a:p>
            <a:pPr>
              <a:lnSpc>
                <a:spcPct val="50000"/>
              </a:lnSpc>
            </a:pPr>
            <a:r>
              <a:t>Excess estrogens and steroid hormones</a:t>
            </a:r>
          </a:p>
          <a:p>
            <a:pPr>
              <a:lnSpc>
                <a:spcPct val="50000"/>
              </a:lnSpc>
            </a:pPr>
          </a:p>
          <a:p>
            <a:pPr>
              <a:lnSpc>
                <a:spcPct val="50000"/>
              </a:lnSpc>
            </a:pPr>
            <a:r>
              <a:t>Bilirubin (from red blood cell breakdown)</a:t>
            </a:r>
          </a:p>
          <a:p>
            <a:pPr>
              <a:lnSpc>
                <a:spcPct val="50000"/>
              </a:lnSpc>
            </a:pPr>
          </a:p>
          <a:p>
            <a:pPr>
              <a:lnSpc>
                <a:spcPct val="50000"/>
              </a:lnSpc>
            </a:pPr>
            <a:r>
              <a:t>Thyroid hormones</a:t>
            </a:r>
          </a:p>
          <a:p>
            <a:pPr>
              <a:lnSpc>
                <a:spcPct val="50000"/>
              </a:lnSpc>
            </a:pPr>
          </a:p>
          <a:p>
            <a:pPr>
              <a:lnSpc>
                <a:spcPct val="50000"/>
              </a:lnSpc>
            </a:pPr>
            <a:r>
              <a:t>Drugs / medications (NSAIDs, acetaminophen, opioids)</a:t>
            </a:r>
          </a:p>
          <a:p>
            <a:pPr>
              <a:lnSpc>
                <a:spcPct val="50000"/>
              </a:lnSpc>
            </a:pPr>
          </a:p>
          <a:p>
            <a:pPr>
              <a:lnSpc>
                <a:spcPct val="50000"/>
              </a:lnSpc>
            </a:pPr>
            <a:r>
              <a:t>Environmental pollutants</a:t>
            </a:r>
          </a:p>
          <a:p>
            <a:pPr>
              <a:lnSpc>
                <a:spcPct val="50000"/>
              </a:lnSpc>
            </a:pPr>
          </a:p>
          <a:p>
            <a:pPr>
              <a:lnSpc>
                <a:spcPct val="50000"/>
              </a:lnSpc>
            </a:pPr>
            <a:r>
              <a:t>Carcinogens</a:t>
            </a:r>
          </a:p>
          <a:p>
            <a:pPr>
              <a:lnSpc>
                <a:spcPct val="50000"/>
              </a:lnSpc>
            </a:pPr>
          </a:p>
          <a:p>
            <a:pPr>
              <a:lnSpc>
                <a:spcPct val="50000"/>
              </a:lnSpc>
            </a:pPr>
            <a:r>
              <a:t>Fat-soluble toxins</a:t>
            </a:r>
          </a:p>
          <a:p>
            <a:pPr>
              <a:lnSpc>
                <a:spcPct val="50000"/>
              </a:lnSpc>
            </a:pPr>
          </a:p>
          <a:p>
            <a:pPr>
              <a:lnSpc>
                <a:spcPct val="50000"/>
              </a:lnSpc>
            </a:pPr>
            <a:r>
              <a:t>Once glucuronic acid is attached, the compound becomes larger, more polar, and less reactive, allowing efficient removal through bile or urine.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1" name="Shape 751"/>
          <p:cNvSpPr/>
          <p:nvPr>
            <p:ph type="sldImg"/>
          </p:nvPr>
        </p:nvSpPr>
        <p:spPr>
          <a:prstGeom prst="rect">
            <a:avLst/>
          </a:prstGeom>
        </p:spPr>
        <p:txBody>
          <a:bodyPr/>
          <a:lstStyle/>
          <a:p>
            <a:pPr/>
          </a:p>
        </p:txBody>
      </p:sp>
      <p:sp>
        <p:nvSpPr>
          <p:cNvPr id="752" name="Shape 752"/>
          <p:cNvSpPr/>
          <p:nvPr>
            <p:ph type="body" sz="quarter" idx="1"/>
          </p:nvPr>
        </p:nvSpPr>
        <p:spPr>
          <a:prstGeom prst="rect">
            <a:avLst/>
          </a:prstGeom>
        </p:spPr>
        <p:txBody>
          <a:bodyPr/>
          <a:lstStyle/>
          <a:p>
            <a:pPr/>
            <a:r>
              <a:t>Amino acid conjugation is a Phase II detoxification pathway in which the liver attaches specific amino acids—most commonly glycine, taurine, glutamine, arginine, or ornithine—to toxins, metabolic waste products, and environmental chemicals to make them more water-soluble and easier to excrete.</a:t>
            </a:r>
          </a:p>
          <a:p>
            <a:pPr/>
          </a:p>
          <a:p>
            <a:pPr>
              <a:lnSpc>
                <a:spcPct val="50000"/>
              </a:lnSpc>
            </a:pPr>
            <a:r>
              <a:t>✔ Main Purpose</a:t>
            </a:r>
          </a:p>
          <a:p>
            <a:pPr>
              <a:lnSpc>
                <a:spcPct val="50000"/>
              </a:lnSpc>
            </a:pPr>
          </a:p>
          <a:p>
            <a:pPr>
              <a:lnSpc>
                <a:spcPct val="50000"/>
              </a:lnSpc>
            </a:pPr>
            <a:r>
              <a:t>To neutralize and eliminate:</a:t>
            </a:r>
          </a:p>
          <a:p>
            <a:pPr>
              <a:lnSpc>
                <a:spcPct val="50000"/>
              </a:lnSpc>
            </a:pPr>
          </a:p>
          <a:p>
            <a:pPr>
              <a:lnSpc>
                <a:spcPct val="50000"/>
              </a:lnSpc>
            </a:pPr>
            <a:r>
              <a:t>Benzoate and salicylate (common in foods &amp; medications)</a:t>
            </a:r>
          </a:p>
          <a:p>
            <a:pPr>
              <a:lnSpc>
                <a:spcPct val="50000"/>
              </a:lnSpc>
            </a:pPr>
          </a:p>
          <a:p>
            <a:pPr>
              <a:lnSpc>
                <a:spcPct val="50000"/>
              </a:lnSpc>
            </a:pPr>
            <a:r>
              <a:t>Aromatic acids</a:t>
            </a:r>
          </a:p>
          <a:p>
            <a:pPr>
              <a:lnSpc>
                <a:spcPct val="50000"/>
              </a:lnSpc>
            </a:pPr>
          </a:p>
          <a:p>
            <a:pPr>
              <a:lnSpc>
                <a:spcPct val="50000"/>
              </a:lnSpc>
            </a:pPr>
            <a:r>
              <a:t>Bile acids</a:t>
            </a:r>
          </a:p>
          <a:p>
            <a:pPr>
              <a:lnSpc>
                <a:spcPct val="50000"/>
              </a:lnSpc>
            </a:pPr>
          </a:p>
          <a:p>
            <a:pPr>
              <a:lnSpc>
                <a:spcPct val="50000"/>
              </a:lnSpc>
            </a:pPr>
            <a:r>
              <a:t>Some xenobiotics and pollutants</a:t>
            </a:r>
          </a:p>
          <a:p>
            <a:pPr>
              <a:lnSpc>
                <a:spcPct val="50000"/>
              </a:lnSpc>
            </a:pPr>
          </a:p>
          <a:p>
            <a:pPr>
              <a:lnSpc>
                <a:spcPct val="50000"/>
              </a:lnSpc>
            </a:pPr>
            <a:r>
              <a:t>Products of fat metabolism</a:t>
            </a:r>
          </a:p>
          <a:p>
            <a:pPr>
              <a:lnSpc>
                <a:spcPct val="50000"/>
              </a:lnSpc>
            </a:pPr>
          </a:p>
          <a:p>
            <a:pPr>
              <a:lnSpc>
                <a:spcPct val="50000"/>
              </a:lnSpc>
            </a:pPr>
            <a:r>
              <a:t>Certain drugs</a:t>
            </a:r>
          </a:p>
          <a:p>
            <a:pPr>
              <a:lnSpc>
                <a:spcPct val="50000"/>
              </a:lnSpc>
            </a:pPr>
          </a:p>
          <a:p>
            <a:pPr>
              <a:lnSpc>
                <a:spcPct val="90000"/>
              </a:lnSpc>
            </a:pPr>
            <a:r>
              <a:t>By binding an amino acid to the toxin, the body forms a non-toxic, water-soluble conjugate that can be excreted safely in urine.</a:t>
            </a:r>
          </a:p>
          <a:p>
            <a:pPr>
              <a:lnSpc>
                <a:spcPct val="90000"/>
              </a:lnSpc>
            </a:pPr>
            <a:r>
              <a:t>Handles toxins that other pathways cannot process efficiently</a:t>
            </a:r>
          </a:p>
          <a:p>
            <a:pPr>
              <a:lnSpc>
                <a:spcPct val="50000"/>
              </a:lnSpc>
            </a:pPr>
          </a:p>
          <a:p>
            <a:pPr>
              <a:lnSpc>
                <a:spcPct val="50000"/>
              </a:lnSpc>
            </a:pPr>
          </a:p>
          <a:p>
            <a:pPr>
              <a:lnSpc>
                <a:spcPct val="50000"/>
              </a:lnSpc>
            </a:pPr>
            <a:r>
              <a:t>Prevents buildup of acidic or reactive metabolites</a:t>
            </a:r>
          </a:p>
          <a:p>
            <a:pPr>
              <a:lnSpc>
                <a:spcPct val="50000"/>
              </a:lnSpc>
            </a:pPr>
          </a:p>
          <a:p>
            <a:pPr>
              <a:lnSpc>
                <a:spcPct val="50000"/>
              </a:lnSpc>
            </a:pPr>
            <a:r>
              <a:t>Requires and reflects adequate protein intake</a:t>
            </a:r>
          </a:p>
          <a:p>
            <a:pPr>
              <a:lnSpc>
                <a:spcPct val="50000"/>
              </a:lnSpc>
            </a:pPr>
          </a:p>
          <a:p>
            <a:pPr>
              <a:lnSpc>
                <a:spcPct val="50000"/>
              </a:lnSpc>
            </a:pPr>
            <a:r>
              <a:t>Supports detoxification during high metabolic stress</a:t>
            </a:r>
          </a:p>
          <a:p>
            <a:pPr>
              <a:lnSpc>
                <a:spcPct val="50000"/>
              </a:lnSpc>
            </a:pPr>
          </a:p>
          <a:p>
            <a:pPr>
              <a:lnSpc>
                <a:spcPct val="50000"/>
              </a:lnSpc>
            </a:pPr>
            <a:r>
              <a:t>Particularly important for detoxifying benzoic acid → hippurate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0" name="Shape 760"/>
          <p:cNvSpPr/>
          <p:nvPr>
            <p:ph type="sldImg"/>
          </p:nvPr>
        </p:nvSpPr>
        <p:spPr>
          <a:prstGeom prst="rect">
            <a:avLst/>
          </a:prstGeom>
        </p:spPr>
        <p:txBody>
          <a:bodyPr/>
          <a:lstStyle/>
          <a:p>
            <a:pPr/>
          </a:p>
        </p:txBody>
      </p:sp>
      <p:sp>
        <p:nvSpPr>
          <p:cNvPr id="761" name="Shape 761"/>
          <p:cNvSpPr/>
          <p:nvPr>
            <p:ph type="body" sz="quarter" idx="1"/>
          </p:nvPr>
        </p:nvSpPr>
        <p:spPr>
          <a:prstGeom prst="rect">
            <a:avLst/>
          </a:prstGeom>
        </p:spPr>
        <p:txBody>
          <a:bodyPr/>
          <a:lstStyle/>
          <a:p>
            <a:pPr>
              <a:lnSpc>
                <a:spcPct val="70000"/>
              </a:lnSpc>
            </a:pPr>
            <a:r>
              <a:t>Acetylation is a Phase II detoxification pathway in which the body attaches an acetyl group (from Acetyl-CoA) to drugs, toxins, and metabolic by-products.</a:t>
            </a:r>
          </a:p>
          <a:p>
            <a:pPr>
              <a:lnSpc>
                <a:spcPct val="70000"/>
              </a:lnSpc>
            </a:pPr>
          </a:p>
          <a:p>
            <a:pPr>
              <a:lnSpc>
                <a:spcPct val="70000"/>
              </a:lnSpc>
            </a:pPr>
            <a:r>
              <a:t>This reaction is carried out by N-acetyltransferase (NAT) enzymes, primarily in the liver.</a:t>
            </a:r>
          </a:p>
          <a:p>
            <a:pPr>
              <a:lnSpc>
                <a:spcPct val="50000"/>
              </a:lnSpc>
            </a:pPr>
          </a:p>
          <a:p>
            <a:pPr>
              <a:lnSpc>
                <a:spcPct val="50000"/>
              </a:lnSpc>
            </a:pPr>
            <a:r>
              <a:t>The addition of an acetyl group makes molecules less reactive, less toxic, and easier to eliminate, mainly through the kidneys.</a:t>
            </a:r>
          </a:p>
          <a:p>
            <a:pPr>
              <a:lnSpc>
                <a:spcPct val="50000"/>
              </a:lnSpc>
            </a:pPr>
          </a:p>
          <a:p>
            <a:pPr>
              <a:lnSpc>
                <a:spcPct val="50000"/>
              </a:lnSpc>
            </a:pPr>
            <a:r>
              <a:t>✔ Main Purpose</a:t>
            </a:r>
          </a:p>
          <a:p>
            <a:pPr>
              <a:lnSpc>
                <a:spcPct val="50000"/>
              </a:lnSpc>
            </a:pPr>
          </a:p>
          <a:p>
            <a:pPr>
              <a:lnSpc>
                <a:spcPct val="50000"/>
              </a:lnSpc>
            </a:pPr>
            <a:r>
              <a:t>To neutralize and eliminate:</a:t>
            </a:r>
          </a:p>
          <a:p>
            <a:pPr>
              <a:lnSpc>
                <a:spcPct val="50000"/>
              </a:lnSpc>
            </a:pPr>
          </a:p>
          <a:p>
            <a:pPr>
              <a:lnSpc>
                <a:spcPct val="50000"/>
              </a:lnSpc>
            </a:pPr>
            <a:r>
              <a:t>Certain medications (isoniazid, sulfonamides, hydralazine)</a:t>
            </a:r>
          </a:p>
          <a:p>
            <a:pPr>
              <a:lnSpc>
                <a:spcPct val="50000"/>
              </a:lnSpc>
            </a:pPr>
          </a:p>
          <a:p>
            <a:pPr>
              <a:lnSpc>
                <a:spcPct val="50000"/>
              </a:lnSpc>
            </a:pPr>
            <a:r>
              <a:t>Aromatic amines from food additives, dyes, tobacco smoke</a:t>
            </a:r>
          </a:p>
          <a:p>
            <a:pPr>
              <a:lnSpc>
                <a:spcPct val="50000"/>
              </a:lnSpc>
            </a:pPr>
          </a:p>
          <a:p>
            <a:pPr>
              <a:lnSpc>
                <a:spcPct val="50000"/>
              </a:lnSpc>
            </a:pPr>
            <a:r>
              <a:t>Caffeine and carcinogenic amines</a:t>
            </a:r>
          </a:p>
          <a:p>
            <a:pPr>
              <a:lnSpc>
                <a:spcPct val="50000"/>
              </a:lnSpc>
            </a:pPr>
          </a:p>
          <a:p>
            <a:pPr>
              <a:lnSpc>
                <a:spcPct val="50000"/>
              </a:lnSpc>
            </a:pPr>
            <a:r>
              <a:t>Some environmental toxins</a:t>
            </a:r>
          </a:p>
          <a:p>
            <a:pPr>
              <a:lnSpc>
                <a:spcPct val="50000"/>
              </a:lnSpc>
            </a:pPr>
          </a:p>
          <a:p>
            <a:pPr>
              <a:lnSpc>
                <a:spcPct val="50000"/>
              </a:lnSpc>
            </a:pPr>
            <a:r>
              <a:t>Metabolic intermediates requiring detoxification</a:t>
            </a:r>
          </a:p>
          <a:p>
            <a:pPr>
              <a:lnSpc>
                <a:spcPct val="50000"/>
              </a:lnSpc>
            </a:pPr>
          </a:p>
          <a:p>
            <a:pPr>
              <a:lnSpc>
                <a:spcPct val="50000"/>
              </a:lnSpc>
            </a:pPr>
            <a:r>
              <a:t>Acetylation reduces toxicity and prepares molecules for urinary excretion.</a:t>
            </a:r>
          </a:p>
          <a:p>
            <a:pPr>
              <a:lnSpc>
                <a:spcPct val="50000"/>
              </a:lnSpc>
            </a:pPr>
          </a:p>
          <a:p>
            <a:pPr>
              <a:lnSpc>
                <a:spcPct val="50000"/>
              </a:lnSpc>
            </a:pPr>
            <a:r>
              <a:t>Protects the body from amine-containing toxins</a:t>
            </a:r>
          </a:p>
          <a:p>
            <a:pPr>
              <a:lnSpc>
                <a:spcPct val="50000"/>
              </a:lnSpc>
            </a:pPr>
          </a:p>
          <a:p>
            <a:pPr>
              <a:lnSpc>
                <a:spcPct val="50000"/>
              </a:lnSpc>
            </a:pPr>
            <a:r>
              <a:t>Critical for safe drug metabolism</a:t>
            </a:r>
          </a:p>
          <a:p>
            <a:pPr>
              <a:lnSpc>
                <a:spcPct val="50000"/>
              </a:lnSpc>
            </a:pPr>
          </a:p>
          <a:p>
            <a:pPr>
              <a:lnSpc>
                <a:spcPct val="50000"/>
              </a:lnSpc>
            </a:pPr>
            <a:r>
              <a:t>Prevents buildup of reactive aromatic amines (cancer risk)</a:t>
            </a:r>
          </a:p>
          <a:p>
            <a:pPr>
              <a:lnSpc>
                <a:spcPct val="50000"/>
              </a:lnSpc>
            </a:pPr>
          </a:p>
          <a:p>
            <a:pPr>
              <a:lnSpc>
                <a:spcPct val="50000"/>
              </a:lnSpc>
            </a:pPr>
            <a:r>
              <a:t>Helps regulate neurotransmitters and hormone by-products</a:t>
            </a:r>
          </a:p>
          <a:p>
            <a:pPr>
              <a:lnSpc>
                <a:spcPct val="50000"/>
              </a:lnSpc>
            </a:pPr>
          </a:p>
          <a:p>
            <a:pPr>
              <a:lnSpc>
                <a:spcPct val="50000"/>
              </a:lnSpc>
            </a:pPr>
            <a:r>
              <a:t>Influenced by genetic NAT variations (“slow” and “fast” acetylators)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9" name="Shape 769"/>
          <p:cNvSpPr/>
          <p:nvPr>
            <p:ph type="sldImg"/>
          </p:nvPr>
        </p:nvSpPr>
        <p:spPr>
          <a:prstGeom prst="rect">
            <a:avLst/>
          </a:prstGeom>
        </p:spPr>
        <p:txBody>
          <a:bodyPr/>
          <a:lstStyle/>
          <a:p>
            <a:pPr/>
          </a:p>
        </p:txBody>
      </p:sp>
      <p:sp>
        <p:nvSpPr>
          <p:cNvPr id="770" name="Shape 770"/>
          <p:cNvSpPr/>
          <p:nvPr>
            <p:ph type="body" sz="quarter" idx="1"/>
          </p:nvPr>
        </p:nvSpPr>
        <p:spPr>
          <a:prstGeom prst="rect">
            <a:avLst/>
          </a:prstGeom>
        </p:spPr>
        <p:txBody>
          <a:bodyPr/>
          <a:lstStyle/>
          <a:p>
            <a:pPr/>
            <a:r>
              <a:t>Phase II detoxification is energy-dependent because it requires ATP, activated nutrients, and enzyme-driven reactions to attach protective “conjugate” groups onto toxins so they can be safely removed from the body.</a:t>
            </a:r>
          </a:p>
          <a:p>
            <a:pPr/>
            <a:r>
              <a:t>Here is a clear, brief explanation of why Phase II detox consumes so much energy:</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Shape 778"/>
          <p:cNvSpPr/>
          <p:nvPr>
            <p:ph type="sldImg"/>
          </p:nvPr>
        </p:nvSpPr>
        <p:spPr>
          <a:prstGeom prst="rect">
            <a:avLst/>
          </a:prstGeom>
        </p:spPr>
        <p:txBody>
          <a:bodyPr/>
          <a:lstStyle/>
          <a:p>
            <a:pPr/>
          </a:p>
        </p:txBody>
      </p:sp>
      <p:sp>
        <p:nvSpPr>
          <p:cNvPr id="779" name="Shape 779"/>
          <p:cNvSpPr/>
          <p:nvPr>
            <p:ph type="body" sz="quarter" idx="1"/>
          </p:nvPr>
        </p:nvSpPr>
        <p:spPr>
          <a:prstGeom prst="rect">
            <a:avLst/>
          </a:prstGeom>
        </p:spPr>
        <p:txBody>
          <a:bodyPr/>
          <a:lstStyle/>
          <a:p>
            <a:pPr/>
            <a:r>
              <a:t>Phase I and Phase II detoxification are two connected steps that work together to neutralize and eliminate toxins.</a:t>
            </a:r>
          </a:p>
          <a:p>
            <a:pPr/>
            <a:r>
              <a:t>They must stay balanced for safe, effective detoxification.</a:t>
            </a:r>
          </a:p>
          <a:p>
            <a:pPr/>
            <a:r>
              <a:t>f Phase I is fast but Phase II is slow →</a:t>
            </a:r>
          </a:p>
          <a:p>
            <a:pPr/>
            <a:r>
              <a:t>🔸 Reactive intermediates build up</a:t>
            </a:r>
          </a:p>
          <a:p>
            <a:pPr/>
            <a:r>
              <a:t>🔸 Increased oxidative stress</a:t>
            </a:r>
          </a:p>
          <a:p>
            <a:pPr/>
            <a:r>
              <a:t>🔸 Tissue damage and inflammation</a:t>
            </a:r>
          </a:p>
          <a:p>
            <a:pPr/>
            <a:r>
              <a:t>🔸 Chemical sensitivity</a:t>
            </a:r>
          </a:p>
          <a:p>
            <a:pPr/>
          </a:p>
          <a:p>
            <a:pPr/>
            <a:r>
              <a:t>If Phase II is strong but Phase I is slow →</a:t>
            </a:r>
          </a:p>
          <a:p>
            <a:pPr/>
            <a:r>
              <a:t>🔸 Detox is sluggish</a:t>
            </a:r>
          </a:p>
          <a:p>
            <a:pPr/>
            <a:r>
              <a:t>🔸 Toxins persist longer</a:t>
            </a:r>
          </a:p>
          <a:p>
            <a:pPr/>
          </a:p>
          <a:p>
            <a:pPr/>
            <a:r>
              <a:t>Optimal detox requires both phases working at the same speed.</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5" name="Shape 795"/>
          <p:cNvSpPr/>
          <p:nvPr>
            <p:ph type="sldImg"/>
          </p:nvPr>
        </p:nvSpPr>
        <p:spPr>
          <a:prstGeom prst="rect">
            <a:avLst/>
          </a:prstGeom>
        </p:spPr>
        <p:txBody>
          <a:bodyPr/>
          <a:lstStyle/>
          <a:p>
            <a:pPr/>
          </a:p>
        </p:txBody>
      </p:sp>
      <p:sp>
        <p:nvSpPr>
          <p:cNvPr id="796" name="Shape 796"/>
          <p:cNvSpPr/>
          <p:nvPr>
            <p:ph type="body" sz="quarter" idx="1"/>
          </p:nvPr>
        </p:nvSpPr>
        <p:spPr>
          <a:prstGeom prst="rect">
            <a:avLst/>
          </a:prstGeom>
        </p:spPr>
        <p:txBody>
          <a:bodyPr/>
          <a:lstStyle/>
          <a:p>
            <a:pPr>
              <a:lnSpc>
                <a:spcPct val="40000"/>
              </a:lnSpc>
            </a:pPr>
            <a:r>
              <a:t>Phase III relies on a family of membrane-bound transporter proteins:</a:t>
            </a:r>
          </a:p>
          <a:p>
            <a:pPr>
              <a:lnSpc>
                <a:spcPct val="40000"/>
              </a:lnSpc>
            </a:pPr>
          </a:p>
          <a:p>
            <a:pPr>
              <a:lnSpc>
                <a:spcPct val="40000"/>
              </a:lnSpc>
            </a:pPr>
            <a:r>
              <a:t>The three major transporter systems:</a:t>
            </a:r>
          </a:p>
          <a:p>
            <a:pPr>
              <a:lnSpc>
                <a:spcPct val="40000"/>
              </a:lnSpc>
            </a:pPr>
          </a:p>
          <a:p>
            <a:pPr>
              <a:lnSpc>
                <a:spcPct val="40000"/>
              </a:lnSpc>
            </a:pPr>
            <a:r>
              <a:t>ATP-Binding Cassette (ABC) Transporters</a:t>
            </a:r>
          </a:p>
          <a:p>
            <a:pPr>
              <a:lnSpc>
                <a:spcPct val="40000"/>
              </a:lnSpc>
            </a:pPr>
          </a:p>
          <a:p>
            <a:pPr>
              <a:lnSpc>
                <a:spcPct val="40000"/>
              </a:lnSpc>
            </a:pPr>
            <a:r>
              <a:t>Multidrug Resistance Proteins (MRP/ABCC family)</a:t>
            </a:r>
          </a:p>
          <a:p>
            <a:pPr>
              <a:lnSpc>
                <a:spcPct val="40000"/>
              </a:lnSpc>
            </a:pPr>
          </a:p>
          <a:p>
            <a:pPr>
              <a:lnSpc>
                <a:spcPct val="40000"/>
              </a:lnSpc>
            </a:pPr>
            <a:r>
              <a:t>Organic Anion Transporters (OAT/OATP family)</a:t>
            </a:r>
          </a:p>
          <a:p>
            <a:pPr>
              <a:lnSpc>
                <a:spcPct val="40000"/>
              </a:lnSpc>
            </a:pPr>
          </a:p>
          <a:p>
            <a:pPr>
              <a:lnSpc>
                <a:spcPct val="40000"/>
              </a:lnSpc>
            </a:pPr>
            <a:r>
              <a:t>These transporters require:</a:t>
            </a:r>
          </a:p>
          <a:p>
            <a:pPr>
              <a:lnSpc>
                <a:spcPct val="40000"/>
              </a:lnSpc>
            </a:pPr>
          </a:p>
          <a:p>
            <a:pPr>
              <a:lnSpc>
                <a:spcPct val="40000"/>
              </a:lnSpc>
            </a:pPr>
            <a:r>
              <a:t>ATP (high energy demand)</a:t>
            </a:r>
          </a:p>
          <a:p>
            <a:pPr>
              <a:lnSpc>
                <a:spcPct val="40000"/>
              </a:lnSpc>
            </a:pPr>
          </a:p>
          <a:p>
            <a:pPr>
              <a:lnSpc>
                <a:spcPct val="40000"/>
              </a:lnSpc>
            </a:pPr>
            <a:r>
              <a:t>Magnesium</a:t>
            </a:r>
          </a:p>
          <a:p>
            <a:pPr>
              <a:lnSpc>
                <a:spcPct val="40000"/>
              </a:lnSpc>
            </a:pPr>
          </a:p>
          <a:p>
            <a:pPr>
              <a:lnSpc>
                <a:spcPct val="40000"/>
              </a:lnSpc>
            </a:pPr>
            <a:r>
              <a:t>Healthy mitochondrial function</a:t>
            </a:r>
          </a:p>
          <a:p>
            <a:pPr>
              <a:lnSpc>
                <a:spcPct val="40000"/>
              </a:lnSpc>
            </a:pPr>
          </a:p>
          <a:p>
            <a:pPr>
              <a:lnSpc>
                <a:spcPct val="40000"/>
              </a:lnSpc>
            </a:pPr>
            <a:r>
              <a:t>Intact cell membranes (phospholipids/choline)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“The TCA cycle, or Krebs cycle, takes place in the mitochondria and is the central hub of metabolism for carbohydrates, fats, and proteins. Acetyl-CoA enters the cycle and is oxidized into carbon dioxide. In the process, large amounts of NADH and FADH₂ are produced, which provide the electrons needed for the electron transport chain.</a:t>
            </a:r>
          </a:p>
          <a:p>
            <a:pPr/>
          </a:p>
          <a:p>
            <a:pPr/>
            <a:r>
              <a:t>The TCA cycle itself produces only a small amount of ATP directly, but its main purpose is to generate these reducing equivalents that will later produce large amounts of ATP.”</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Shape 812"/>
          <p:cNvSpPr/>
          <p:nvPr>
            <p:ph type="sldImg"/>
          </p:nvPr>
        </p:nvSpPr>
        <p:spPr>
          <a:prstGeom prst="rect">
            <a:avLst/>
          </a:prstGeom>
        </p:spPr>
        <p:txBody>
          <a:bodyPr/>
          <a:lstStyle/>
          <a:p>
            <a:pPr/>
          </a:p>
        </p:txBody>
      </p:sp>
      <p:sp>
        <p:nvSpPr>
          <p:cNvPr id="813" name="Shape 813"/>
          <p:cNvSpPr/>
          <p:nvPr>
            <p:ph type="body" sz="quarter" idx="1"/>
          </p:nvPr>
        </p:nvSpPr>
        <p:spPr>
          <a:prstGeom prst="rect">
            <a:avLst/>
          </a:prstGeom>
        </p:spPr>
        <p:txBody>
          <a:bodyPr/>
          <a:lstStyle/>
          <a:p>
            <a:pPr>
              <a:lnSpc>
                <a:spcPct val="50000"/>
              </a:lnSpc>
            </a:pPr>
            <a:r>
              <a:t>Detoxification is nutrient-dependent; deficiencies impair clearance of hormones, drugs, and toxins.</a:t>
            </a:r>
          </a:p>
          <a:p>
            <a:pPr>
              <a:lnSpc>
                <a:spcPct val="50000"/>
              </a:lnSpc>
            </a:pPr>
          </a:p>
          <a:p>
            <a:pPr>
              <a:lnSpc>
                <a:spcPct val="50000"/>
              </a:lnSpc>
            </a:pPr>
            <a:r>
              <a:t>Phase I increases reactivity; Phase II neutralizes.</a:t>
            </a:r>
          </a:p>
          <a:p>
            <a:pPr>
              <a:lnSpc>
                <a:spcPct val="50000"/>
              </a:lnSpc>
            </a:pPr>
          </a:p>
          <a:p>
            <a:pPr>
              <a:lnSpc>
                <a:spcPct val="50000"/>
              </a:lnSpc>
            </a:pPr>
            <a:r>
              <a:t>The liver uses amino acids, B vitamins, minerals, and antioxidants to process toxins.</a:t>
            </a:r>
          </a:p>
          <a:p>
            <a:pPr>
              <a:lnSpc>
                <a:spcPct val="50000"/>
              </a:lnSpc>
            </a:pPr>
          </a:p>
          <a:p>
            <a:pPr>
              <a:lnSpc>
                <a:spcPct val="50000"/>
              </a:lnSpc>
            </a:pPr>
            <a:r>
              <a:t>Glutathione is the master antioxidant and detox molecule.</a:t>
            </a:r>
          </a:p>
          <a:p>
            <a:pPr>
              <a:lnSpc>
                <a:spcPct val="50000"/>
              </a:lnSpc>
            </a:pPr>
          </a:p>
          <a:p>
            <a:pPr>
              <a:lnSpc>
                <a:spcPct val="50000"/>
              </a:lnSpc>
            </a:pPr>
            <a:r>
              <a:t>Detoxification burden increases oxidative stress → demand for antioxidants rises.</a:t>
            </a:r>
          </a:p>
          <a:p>
            <a:pPr>
              <a:lnSpc>
                <a:spcPct val="50000"/>
              </a:lnSpc>
            </a:pPr>
          </a:p>
          <a:p>
            <a:pPr>
              <a:lnSpc>
                <a:spcPct val="50000"/>
              </a:lnSpc>
            </a:pPr>
            <a:r>
              <a:t>Adequate hydration, bile flow, gut motility, and nutrient status are essential for proper detoxification.</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3" name="Shape 1023"/>
          <p:cNvSpPr/>
          <p:nvPr>
            <p:ph type="sldImg"/>
          </p:nvPr>
        </p:nvSpPr>
        <p:spPr>
          <a:prstGeom prst="rect">
            <a:avLst/>
          </a:prstGeom>
        </p:spPr>
        <p:txBody>
          <a:bodyPr/>
          <a:lstStyle/>
          <a:p>
            <a:pPr/>
          </a:p>
        </p:txBody>
      </p:sp>
      <p:sp>
        <p:nvSpPr>
          <p:cNvPr id="1024" name="Shape 1024"/>
          <p:cNvSpPr/>
          <p:nvPr>
            <p:ph type="body" sz="quarter" idx="1"/>
          </p:nvPr>
        </p:nvSpPr>
        <p:spPr>
          <a:prstGeom prst="rect">
            <a:avLst/>
          </a:prstGeom>
        </p:spPr>
        <p:txBody>
          <a:bodyPr/>
          <a:lstStyle/>
          <a:p>
            <a:pPr/>
            <a:r>
              <a:t>Enzymes catalyze biochemical reactions, cofactors activate and support those enzymes (often vitamins and minerals), and organic acids are the metabolic intermediates produced and consumed through these enzymatic pathways. Together, they form the core chemistry of metabolism, energy production, detoxification, and cellular function.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1" name="Shape 1081"/>
          <p:cNvSpPr/>
          <p:nvPr>
            <p:ph type="sldImg"/>
          </p:nvPr>
        </p:nvSpPr>
        <p:spPr>
          <a:prstGeom prst="rect">
            <a:avLst/>
          </a:prstGeom>
        </p:spPr>
        <p:txBody>
          <a:bodyPr/>
          <a:lstStyle/>
          <a:p>
            <a:pPr/>
          </a:p>
        </p:txBody>
      </p:sp>
      <p:sp>
        <p:nvSpPr>
          <p:cNvPr id="1082" name="Shape 1082"/>
          <p:cNvSpPr/>
          <p:nvPr>
            <p:ph type="body" sz="quarter" idx="1"/>
          </p:nvPr>
        </p:nvSpPr>
        <p:spPr>
          <a:prstGeom prst="rect">
            <a:avLst/>
          </a:prstGeom>
        </p:spPr>
        <p:txBody>
          <a:bodyPr/>
          <a:lstStyle/>
          <a:p>
            <a:pPr/>
            <a:r>
              <a:t>Nutritional genomics research helps clinicians understand how genes influence a person’s response to food—and how diet, in turn, influences gene expression. In practice, it guides personalized nutrition strategies, supports metabolic and detox pathways, and helps prevent chronic disease when integrated with clinical context.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0" name="Shape 1090"/>
          <p:cNvSpPr/>
          <p:nvPr>
            <p:ph type="sldImg"/>
          </p:nvPr>
        </p:nvSpPr>
        <p:spPr>
          <a:prstGeom prst="rect">
            <a:avLst/>
          </a:prstGeom>
        </p:spPr>
        <p:txBody>
          <a:bodyPr/>
          <a:lstStyle/>
          <a:p>
            <a:pPr/>
          </a:p>
        </p:txBody>
      </p:sp>
      <p:sp>
        <p:nvSpPr>
          <p:cNvPr id="1091" name="Shape 1091"/>
          <p:cNvSpPr/>
          <p:nvPr>
            <p:ph type="body" sz="quarter" idx="1"/>
          </p:nvPr>
        </p:nvSpPr>
        <p:spPr>
          <a:prstGeom prst="rect">
            <a:avLst/>
          </a:prstGeom>
        </p:spPr>
        <p:txBody>
          <a:bodyPr/>
          <a:lstStyle/>
          <a:p>
            <a:pPr/>
            <a:r>
              <a:t>Nutritional genomics research helps clinicians understand how genes influence a person’s response to food—and how diet, in turn, influences gene expression. In practice, it guides personalized nutrition strategies, supports metabolic and detox pathways, and helps prevent chronic disease when integrated with clinical context.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1" name="Shape 1101"/>
          <p:cNvSpPr/>
          <p:nvPr>
            <p:ph type="sldImg"/>
          </p:nvPr>
        </p:nvSpPr>
        <p:spPr>
          <a:prstGeom prst="rect">
            <a:avLst/>
          </a:prstGeom>
        </p:spPr>
        <p:txBody>
          <a:bodyPr/>
          <a:lstStyle/>
          <a:p>
            <a:pPr/>
          </a:p>
        </p:txBody>
      </p:sp>
      <p:sp>
        <p:nvSpPr>
          <p:cNvPr id="1102" name="Shape 1102"/>
          <p:cNvSpPr/>
          <p:nvPr>
            <p:ph type="body" sz="quarter" idx="1"/>
          </p:nvPr>
        </p:nvSpPr>
        <p:spPr>
          <a:prstGeom prst="rect">
            <a:avLst/>
          </a:prstGeom>
        </p:spPr>
        <p:txBody>
          <a:bodyPr/>
          <a:lstStyle/>
          <a:p>
            <a:pPr/>
            <a:r>
              <a:t>Nutritional genomics enhances health by enabling personalized nutrition strategies that support metabolism, reduce inflammation, optimize detoxification, and lower chronic disease risk. Genes show predispositions—not destiny—and diet plays a major role in modifying genetic expression and long-term health outcomes.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0" name="Shape 1170"/>
          <p:cNvSpPr/>
          <p:nvPr>
            <p:ph type="sldImg"/>
          </p:nvPr>
        </p:nvSpPr>
        <p:spPr>
          <a:prstGeom prst="rect">
            <a:avLst/>
          </a:prstGeom>
        </p:spPr>
        <p:txBody>
          <a:bodyPr/>
          <a:lstStyle/>
          <a:p>
            <a:pPr/>
          </a:p>
        </p:txBody>
      </p:sp>
      <p:sp>
        <p:nvSpPr>
          <p:cNvPr id="1171" name="Shape 1171"/>
          <p:cNvSpPr/>
          <p:nvPr>
            <p:ph type="body" sz="quarter" idx="1"/>
          </p:nvPr>
        </p:nvSpPr>
        <p:spPr>
          <a:prstGeom prst="rect">
            <a:avLst/>
          </a:prstGeom>
        </p:spPr>
        <p:txBody>
          <a:bodyPr/>
          <a:lstStyle/>
          <a:p>
            <a:pPr/>
            <a:r>
              <a:t>DNA methylation is an epigenetic process driven by nutrients (folate, B12, choline, betaine) that regulate gene expression.</a:t>
            </a:r>
          </a:p>
          <a:p>
            <a:pPr/>
            <a:r>
              <a:t>Pregnancy, infancy, adolescence, and aging are the stages with the greatest methylation shifts.</a:t>
            </a:r>
          </a:p>
          <a:p>
            <a:pPr/>
            <a:r>
              <a:t>Hypomethylation is often linked to inflammation and genomic instability, while hypermethylation can silence important genes.</a:t>
            </a:r>
          </a:p>
          <a:p>
            <a:pPr/>
            <a:r>
              <a:t>Balanced methyl donor support throughout life promotes healthy expression of genes involved in development, detoxification, mental health, and disease prevention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6" name="Shape 1186"/>
          <p:cNvSpPr/>
          <p:nvPr>
            <p:ph type="sldImg"/>
          </p:nvPr>
        </p:nvSpPr>
        <p:spPr>
          <a:prstGeom prst="rect">
            <a:avLst/>
          </a:prstGeom>
        </p:spPr>
        <p:txBody>
          <a:bodyPr/>
          <a:lstStyle/>
          <a:p>
            <a:pPr/>
          </a:p>
        </p:txBody>
      </p:sp>
      <p:sp>
        <p:nvSpPr>
          <p:cNvPr id="1187" name="Shape 1187"/>
          <p:cNvSpPr/>
          <p:nvPr>
            <p:ph type="body" sz="quarter" idx="1"/>
          </p:nvPr>
        </p:nvSpPr>
        <p:spPr>
          <a:prstGeom prst="rect">
            <a:avLst/>
          </a:prstGeom>
        </p:spPr>
        <p:txBody>
          <a:bodyPr/>
          <a:lstStyle/>
          <a:p>
            <a:pPr/>
            <a:r>
              <a:t>1. Correct Answer: C — TCA cycle</a:t>
            </a:r>
          </a:p>
          <a:p>
            <a:pPr/>
          </a:p>
          <a:p>
            <a:pPr/>
            <a:r>
              <a:t>Explanation:</a:t>
            </a:r>
          </a:p>
          <a:p>
            <a:pPr/>
            <a:r>
              <a:t>All macronutrients are converted into acetyl-CoA or TCA intermediates before entering the TCA cycle for ATP generation.</a:t>
            </a:r>
          </a:p>
          <a:p>
            <a:pPr/>
          </a:p>
          <a:p>
            <a:pPr/>
            <a:r>
              <a:t>2 . Correct Answer: B — Phase II (Conjugation)</a:t>
            </a:r>
          </a:p>
          <a:p>
            <a:pPr/>
          </a:p>
          <a:p>
            <a:pPr/>
            <a:r>
              <a:t>Explanation:</a:t>
            </a:r>
          </a:p>
          <a:p>
            <a:pPr/>
            <a:r>
              <a:t>Phase II attaches molecules such as glutathione, sulfate, or glycine to detox metabolites to make them excretable.</a:t>
            </a:r>
          </a:p>
          <a:p>
            <a:pPr/>
          </a:p>
          <a:p>
            <a:pPr/>
            <a:r>
              <a:t>3. Correct Answer: C</a:t>
            </a:r>
          </a:p>
          <a:p>
            <a:pPr/>
          </a:p>
          <a:p>
            <a:pPr/>
            <a:r>
              <a:t>Explanation:</a:t>
            </a:r>
          </a:p>
          <a:p>
            <a:pPr/>
            <a:r>
              <a:t>Oxidative stress reflects an imbalance between ROS generation and antioxidant defenses.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5" name="Shape 1195"/>
          <p:cNvSpPr/>
          <p:nvPr>
            <p:ph type="sldImg"/>
          </p:nvPr>
        </p:nvSpPr>
        <p:spPr>
          <a:prstGeom prst="rect">
            <a:avLst/>
          </a:prstGeom>
        </p:spPr>
        <p:txBody>
          <a:bodyPr/>
          <a:lstStyle/>
          <a:p>
            <a:pPr/>
          </a:p>
        </p:txBody>
      </p:sp>
      <p:sp>
        <p:nvSpPr>
          <p:cNvPr id="1196" name="Shape 1196"/>
          <p:cNvSpPr/>
          <p:nvPr>
            <p:ph type="body" sz="quarter" idx="1"/>
          </p:nvPr>
        </p:nvSpPr>
        <p:spPr>
          <a:prstGeom prst="rect">
            <a:avLst/>
          </a:prstGeom>
        </p:spPr>
        <p:txBody>
          <a:bodyPr/>
          <a:lstStyle/>
          <a:p>
            <a:pPr/>
            <a:r>
              <a:t>4.  Correct Answer: C — Leukotrienes</a:t>
            </a:r>
          </a:p>
          <a:p>
            <a:pPr/>
          </a:p>
          <a:p>
            <a:pPr/>
            <a:r>
              <a:t>Explanation:</a:t>
            </a:r>
          </a:p>
          <a:p>
            <a:pPr/>
            <a:r>
              <a:t>Leukotrienes produced via the LOX pathway are major mediators of asthma and allergic inflammation.</a:t>
            </a:r>
          </a:p>
          <a:p>
            <a:pPr/>
          </a:p>
          <a:p>
            <a:pPr/>
            <a:r>
              <a:t>5. Correct Answer: C — Vitamin B6 (PLP)</a:t>
            </a:r>
          </a:p>
          <a:p>
            <a:pPr/>
          </a:p>
          <a:p>
            <a:pPr/>
            <a:r>
              <a:t>Explanation:</a:t>
            </a:r>
          </a:p>
          <a:p>
            <a:pPr/>
            <a:r>
              <a:t>PLP is required for aminotransferase enzymes involved in amino acid metabolism.</a:t>
            </a:r>
          </a:p>
          <a:p>
            <a:pPr/>
          </a:p>
          <a:p>
            <a:pPr/>
            <a:r>
              <a:t>6. Correct Answer: B — Pregnancy</a:t>
            </a:r>
          </a:p>
          <a:p>
            <a:pPr/>
          </a:p>
          <a:p>
            <a:pPr/>
            <a:r>
              <a:t>Explanation:</a:t>
            </a:r>
          </a:p>
          <a:p>
            <a:pPr/>
            <a:r>
              <a:t>Fetal development requires substantial methylation for neural tube formation and long-term gene programming, making pregnancy the highest-demand stage.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a:lnSpc>
                <a:spcPct val="40000"/>
              </a:lnSpc>
            </a:pPr>
            <a:r>
              <a:t>Dietary carbohydrates are digested into:</a:t>
            </a:r>
          </a:p>
          <a:p>
            <a:pPr>
              <a:lnSpc>
                <a:spcPct val="40000"/>
              </a:lnSpc>
            </a:pPr>
          </a:p>
          <a:p>
            <a:pPr>
              <a:lnSpc>
                <a:spcPct val="40000"/>
              </a:lnSpc>
            </a:pPr>
            <a:r>
              <a:t>Glucose (most common)</a:t>
            </a:r>
          </a:p>
          <a:p>
            <a:pPr>
              <a:lnSpc>
                <a:spcPct val="40000"/>
              </a:lnSpc>
            </a:pPr>
          </a:p>
          <a:p>
            <a:pPr>
              <a:lnSpc>
                <a:spcPct val="40000"/>
              </a:lnSpc>
            </a:pPr>
            <a:r>
              <a:t>Fructose</a:t>
            </a:r>
          </a:p>
          <a:p>
            <a:pPr>
              <a:lnSpc>
                <a:spcPct val="40000"/>
              </a:lnSpc>
            </a:pPr>
          </a:p>
          <a:p>
            <a:pPr>
              <a:lnSpc>
                <a:spcPct val="40000"/>
              </a:lnSpc>
            </a:pPr>
            <a:r>
              <a:t>Galactose</a:t>
            </a:r>
          </a:p>
          <a:p>
            <a:pPr>
              <a:lnSpc>
                <a:spcPct val="40000"/>
              </a:lnSpc>
            </a:pPr>
          </a:p>
          <a:p>
            <a:pPr>
              <a:lnSpc>
                <a:spcPct val="40000"/>
              </a:lnSpc>
            </a:pPr>
            <a:r>
              <a:t>All are converted into glucose-6-phosphate (G6P), the first committed molecule of glycolysis.</a:t>
            </a:r>
          </a:p>
          <a:p>
            <a:pPr>
              <a:lnSpc>
                <a:spcPct val="40000"/>
              </a:lnSpc>
            </a:pPr>
          </a:p>
          <a:p>
            <a:pPr>
              <a:lnSpc>
                <a:spcPct val="40000"/>
              </a:lnSpc>
            </a:pPr>
            <a:r>
              <a:t>Sources of glucose:</a:t>
            </a:r>
          </a:p>
          <a:p>
            <a:pPr>
              <a:lnSpc>
                <a:spcPct val="40000"/>
              </a:lnSpc>
            </a:pPr>
          </a:p>
          <a:p>
            <a:pPr>
              <a:lnSpc>
                <a:spcPct val="40000"/>
              </a:lnSpc>
            </a:pPr>
            <a:r>
              <a:t>Dietary carbohydrate</a:t>
            </a:r>
          </a:p>
          <a:p>
            <a:pPr>
              <a:lnSpc>
                <a:spcPct val="40000"/>
              </a:lnSpc>
            </a:pPr>
          </a:p>
          <a:p>
            <a:pPr>
              <a:lnSpc>
                <a:spcPct val="40000"/>
              </a:lnSpc>
            </a:pPr>
            <a:r>
              <a:t>Liver glycogen breakdown</a:t>
            </a:r>
          </a:p>
          <a:p>
            <a:pPr>
              <a:lnSpc>
                <a:spcPct val="40000"/>
              </a:lnSpc>
            </a:pPr>
          </a:p>
          <a:p>
            <a:pPr>
              <a:lnSpc>
                <a:spcPct val="40000"/>
              </a:lnSpc>
            </a:pPr>
            <a:r>
              <a:t>Gluconeogenesis (during fasting)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a:r>
              <a:t>“Glycogenesis and glycogenolysis are the pathways that regulate glycogen storage and release.</a:t>
            </a:r>
          </a:p>
          <a:p>
            <a:pPr/>
          </a:p>
          <a:p>
            <a:pPr/>
            <a:r>
              <a:t>Glycogenesis is the formation of glycogen from glucose and occurs after high-carbohydrate meals. This process is stimulated by insulin, which activates glycogen synthase.</a:t>
            </a:r>
          </a:p>
          <a:p>
            <a:pPr/>
          </a:p>
          <a:p>
            <a:pPr/>
            <a:r>
              <a:t>Glycogenolysis is the breakdown of glycogen into glucose, especially important during fasting or high energy demands. It is stimulated by glucagon and epinephrine. The liver releases glucose into the bloodstream, while muscles use glycogen only for themselves.”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a:r>
              <a:t>“Gluconeogenesis is the production of new glucose, mainly in the liver but also in the kidneys during fasting. This pathway is essential when the body’s carbohydrate stores are depleted.</a:t>
            </a:r>
          </a:p>
          <a:p>
            <a:pPr/>
          </a:p>
          <a:p>
            <a:pPr/>
            <a:r>
              <a:t>The major substrates include lactate, amino acids—especially alanine—and glycerol from fat breakdown. Gluconeogenesis is stimulated by glucagon, cortisol, and epinephrine. This process ensures that blood glucose remains stable during prolonged fasting, starvation, or low-carbohydrate intake.”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685800" y="2130425"/>
            <a:ext cx="7772400" cy="1470025"/>
          </a:xfrm>
          <a:prstGeom prst="rect">
            <a:avLst/>
          </a:prstGeom>
        </p:spPr>
        <p:txBody>
          <a:bodyPr/>
          <a:lstStyle/>
          <a:p>
            <a:pPr/>
            <a:r>
              <a:t>Title Text</a:t>
            </a:r>
          </a:p>
        </p:txBody>
      </p:sp>
      <p:sp>
        <p:nvSpPr>
          <p:cNvPr id="12" name="Body Level One…"/>
          <p:cNvSpPr txBox="1"/>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sz="quarter" idx="1"/>
          </p:nvPr>
        </p:nvSpPr>
        <p:spPr>
          <a:xfrm>
            <a:off x="457200" y="1600200"/>
            <a:ext cx="8229600" cy="452596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722312" y="4406900"/>
            <a:ext cx="7772401" cy="1362075"/>
          </a:xfrm>
          <a:prstGeom prst="rect">
            <a:avLst/>
          </a:prstGeom>
        </p:spPr>
        <p:txBody>
          <a:bodyPr anchor="t"/>
          <a:lstStyle>
            <a:lvl1pPr algn="l">
              <a:defRPr b="1" cap="all" sz="4000"/>
            </a:lvl1pPr>
          </a:lstStyle>
          <a:p>
            <a:pPr/>
            <a:r>
              <a:t>Title Text</a:t>
            </a:r>
          </a:p>
        </p:txBody>
      </p:sp>
      <p:sp>
        <p:nvSpPr>
          <p:cNvPr id="30" name="Body Level One…"/>
          <p:cNvSpPr txBox="1"/>
          <p:nvPr>
            <p:ph type="body" sz="quarter" idx="1"/>
          </p:nvPr>
        </p:nvSpPr>
        <p:spPr>
          <a:xfrm>
            <a:off x="722312" y="2906713"/>
            <a:ext cx="7772401" cy="150020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quarter"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Body Level One…"/>
          <p:cNvSpPr txBox="1"/>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0">
              <a:spcBef>
                <a:spcPts val="500"/>
              </a:spcBef>
              <a:buSzTx/>
              <a:buFontTx/>
              <a:buNone/>
              <a:defRPr b="1" sz="2400"/>
            </a:lvl2pPr>
            <a:lvl3pPr marL="0" indent="0">
              <a:spcBef>
                <a:spcPts val="500"/>
              </a:spcBef>
              <a:buSzTx/>
              <a:buFontTx/>
              <a:buNone/>
              <a:defRPr b="1" sz="2400"/>
            </a:lvl3pPr>
            <a:lvl4pPr marL="0" indent="0">
              <a:spcBef>
                <a:spcPts val="500"/>
              </a:spcBef>
              <a:buSzTx/>
              <a:buFontTx/>
              <a:buNone/>
              <a:defRPr b="1" sz="2400"/>
            </a:lvl4pPr>
            <a:lvl5pPr marL="0" indent="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4645025" y="1535111"/>
            <a:ext cx="4041775" cy="639776"/>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457200" y="273050"/>
            <a:ext cx="3008316" cy="1162050"/>
          </a:xfrm>
          <a:prstGeom prst="rect">
            <a:avLst/>
          </a:prstGeom>
        </p:spPr>
        <p:txBody>
          <a:bodyPr anchor="b"/>
          <a:lstStyle>
            <a:lvl1pPr algn="l">
              <a:defRPr b="1" sz="2000"/>
            </a:lvl1pPr>
          </a:lstStyle>
          <a:p>
            <a:pPr/>
            <a:r>
              <a:t>Title Text</a:t>
            </a:r>
          </a:p>
        </p:txBody>
      </p:sp>
      <p:sp>
        <p:nvSpPr>
          <p:cNvPr id="73" name="Body Level One…"/>
          <p:cNvSpPr txBox="1"/>
          <p:nvPr>
            <p:ph type="body" sz="quarter" idx="1"/>
          </p:nvPr>
        </p:nvSpPr>
        <p:spPr>
          <a:xfrm>
            <a:off x="3575050" y="273050"/>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457198" y="1435100"/>
            <a:ext cx="3008317" cy="4691063"/>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792288" y="4800600"/>
            <a:ext cx="5486404" cy="566738"/>
          </a:xfrm>
          <a:prstGeom prst="rect">
            <a:avLst/>
          </a:prstGeom>
        </p:spPr>
        <p:txBody>
          <a:bodyPr anchor="b"/>
          <a:lstStyle>
            <a:lvl1pPr algn="l">
              <a:defRPr b="1" sz="2000"/>
            </a:lvl1pPr>
          </a:lstStyle>
          <a:p>
            <a:pPr/>
            <a:r>
              <a:t>Title Text</a:t>
            </a:r>
          </a:p>
        </p:txBody>
      </p:sp>
      <p:sp>
        <p:nvSpPr>
          <p:cNvPr id="83" name="Picture Placeholder 2"/>
          <p:cNvSpPr/>
          <p:nvPr>
            <p:ph type="pic" sz="quarter" idx="21"/>
          </p:nvPr>
        </p:nvSpPr>
        <p:spPr>
          <a:xfrm>
            <a:off x="1792288" y="612775"/>
            <a:ext cx="5486404" cy="4114800"/>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1792288" y="5367337"/>
            <a:ext cx="5486404" cy="80487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10207625" y="3657600"/>
            <a:ext cx="7162800" cy="66294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8181" y="6414762"/>
            <a:ext cx="258620" cy="248302"/>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png"/><Relationship Id="rId4" Type="http://schemas.openxmlformats.org/officeDocument/2006/relationships/image" Target="../media/image4.pn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4.pn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3.png"/><Relationship Id="rId4" Type="http://schemas.openxmlformats.org/officeDocument/2006/relationships/image" Target="../media/image4.pn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3.png"/><Relationship Id="rId4" Type="http://schemas.openxmlformats.org/officeDocument/2006/relationships/image" Target="../media/image4.pn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3.png"/><Relationship Id="rId4" Type="http://schemas.openxmlformats.org/officeDocument/2006/relationships/image" Target="../media/image4.pn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4.pn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3.png"/><Relationship Id="rId4" Type="http://schemas.openxmlformats.org/officeDocument/2006/relationships/image" Target="../media/image4.pn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3.png"/><Relationship Id="rId4" Type="http://schemas.openxmlformats.org/officeDocument/2006/relationships/image" Target="../media/image4.pn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3.png"/><Relationship Id="rId4"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4.pn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4.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4.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4.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4.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4.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4.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4.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4.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4.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4.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image" Target="../media/image4.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image" Target="../media/image4.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png"/><Relationship Id="rId4" Type="http://schemas.openxmlformats.org/officeDocument/2006/relationships/image" Target="../media/image4.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image" Target="../media/image4.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png"/><Relationship Id="rId4" Type="http://schemas.openxmlformats.org/officeDocument/2006/relationships/image" Target="../media/image4.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png"/><Relationship Id="rId4" Type="http://schemas.openxmlformats.org/officeDocument/2006/relationships/image" Target="../media/image4.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3.png"/><Relationship Id="rId4" Type="http://schemas.openxmlformats.org/officeDocument/2006/relationships/image" Target="../media/image4.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3.png"/><Relationship Id="rId4" Type="http://schemas.openxmlformats.org/officeDocument/2006/relationships/image" Target="../media/image4.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9.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0.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3.png"/><Relationship Id="rId4" Type="http://schemas.openxmlformats.org/officeDocument/2006/relationships/image" Target="../media/image4.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3.png"/><Relationship Id="rId4" Type="http://schemas.openxmlformats.org/officeDocument/2006/relationships/image" Target="../media/image4.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3.png"/><Relationship Id="rId4" Type="http://schemas.openxmlformats.org/officeDocument/2006/relationships/image" Target="../media/image4.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3.png"/><Relationship Id="rId4" Type="http://schemas.openxmlformats.org/officeDocument/2006/relationships/image" Target="../media/image4.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3.png"/><Relationship Id="rId4" Type="http://schemas.openxmlformats.org/officeDocument/2006/relationships/image" Target="../media/image4.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3.png"/><Relationship Id="rId4" Type="http://schemas.openxmlformats.org/officeDocument/2006/relationships/image" Target="../media/image4.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3.png"/><Relationship Id="rId4" Type="http://schemas.openxmlformats.org/officeDocument/2006/relationships/image" Target="../media/image4.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3.png"/><Relationship Id="rId4" Type="http://schemas.openxmlformats.org/officeDocument/2006/relationships/image" Target="../media/image4.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3.png"/><Relationship Id="rId4" Type="http://schemas.openxmlformats.org/officeDocument/2006/relationships/image" Target="../media/image4.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3.png"/><Relationship Id="rId4" Type="http://schemas.openxmlformats.org/officeDocument/2006/relationships/image" Target="../media/image4.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3.png"/><Relationship Id="rId4" Type="http://schemas.openxmlformats.org/officeDocument/2006/relationships/image" Target="../media/image4.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3.png"/><Relationship Id="rId4" Type="http://schemas.openxmlformats.org/officeDocument/2006/relationships/image" Target="../media/image4.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3.png"/><Relationship Id="rId4" Type="http://schemas.openxmlformats.org/officeDocument/2006/relationships/image" Target="../media/image4.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6.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9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1.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DFBFB"/>
        </a:solidFill>
      </p:bgPr>
    </p:bg>
    <p:spTree>
      <p:nvGrpSpPr>
        <p:cNvPr id="1" name=""/>
        <p:cNvGrpSpPr/>
        <p:nvPr/>
      </p:nvGrpSpPr>
      <p:grpSpPr>
        <a:xfrm>
          <a:off x="0" y="0"/>
          <a:ext cx="0" cy="0"/>
          <a:chOff x="0" y="0"/>
          <a:chExt cx="0" cy="0"/>
        </a:xfrm>
      </p:grpSpPr>
      <p:sp>
        <p:nvSpPr>
          <p:cNvPr id="94" name="Freeform 3"/>
          <p:cNvSpPr/>
          <p:nvPr/>
        </p:nvSpPr>
        <p:spPr>
          <a:xfrm>
            <a:off x="-1543050" y="-558221"/>
            <a:ext cx="3086100" cy="11299906"/>
          </a:xfrm>
          <a:prstGeom prst="rect">
            <a:avLst/>
          </a:prstGeom>
          <a:solidFill>
            <a:srgbClr val="66BB6A"/>
          </a:solidFill>
          <a:ln w="12700">
            <a:miter lim="400000"/>
          </a:ln>
        </p:spPr>
        <p:txBody>
          <a:bodyPr lIns="45718" tIns="45718" rIns="45718" bIns="45718"/>
          <a:lstStyle/>
          <a:p>
            <a:pPr/>
          </a:p>
        </p:txBody>
      </p:sp>
      <p:sp>
        <p:nvSpPr>
          <p:cNvPr id="95" name="Freeform 6"/>
          <p:cNvSpPr/>
          <p:nvPr/>
        </p:nvSpPr>
        <p:spPr>
          <a:xfrm>
            <a:off x="1227773" y="4163619"/>
            <a:ext cx="110239" cy="2819010"/>
          </a:xfrm>
          <a:prstGeom prst="rect">
            <a:avLst/>
          </a:prstGeom>
          <a:solidFill>
            <a:srgbClr val="FFFFFF"/>
          </a:solidFill>
          <a:ln w="12700">
            <a:miter lim="400000"/>
          </a:ln>
        </p:spPr>
        <p:txBody>
          <a:bodyPr lIns="45718" tIns="45718" rIns="45718" bIns="45718"/>
          <a:lstStyle/>
          <a:p>
            <a:pPr/>
          </a:p>
        </p:txBody>
      </p:sp>
      <p:sp>
        <p:nvSpPr>
          <p:cNvPr id="96" name="Freeform 8"/>
          <p:cNvSpPr/>
          <p:nvPr/>
        </p:nvSpPr>
        <p:spPr>
          <a:xfrm>
            <a:off x="-2777871" y="-207073"/>
            <a:ext cx="3806574" cy="2083237"/>
          </a:xfrm>
          <a:prstGeom prst="rect">
            <a:avLst/>
          </a:prstGeom>
          <a:blipFill>
            <a:blip r:embed="rId2"/>
            <a:stretch>
              <a:fillRect/>
            </a:stretch>
          </a:blipFill>
          <a:ln w="12700">
            <a:miter lim="400000"/>
          </a:ln>
        </p:spPr>
        <p:txBody>
          <a:bodyPr lIns="45718" tIns="45718" rIns="45718" bIns="45718"/>
          <a:lstStyle/>
          <a:p>
            <a:pPr/>
          </a:p>
        </p:txBody>
      </p:sp>
      <p:sp>
        <p:nvSpPr>
          <p:cNvPr id="97" name="Freeform 9"/>
          <p:cNvSpPr/>
          <p:nvPr/>
        </p:nvSpPr>
        <p:spPr>
          <a:xfrm>
            <a:off x="1543050" y="-1"/>
            <a:ext cx="3515334" cy="3194719"/>
          </a:xfrm>
          <a:prstGeom prst="rect">
            <a:avLst/>
          </a:prstGeom>
          <a:blipFill>
            <a:blip r:embed="rId3"/>
            <a:stretch>
              <a:fillRect/>
            </a:stretch>
          </a:blipFill>
          <a:ln w="12700">
            <a:miter lim="400000"/>
          </a:ln>
        </p:spPr>
        <p:txBody>
          <a:bodyPr lIns="45718" tIns="45718" rIns="45718" bIns="45718"/>
          <a:lstStyle/>
          <a:p>
            <a:pPr/>
          </a:p>
        </p:txBody>
      </p:sp>
      <p:sp>
        <p:nvSpPr>
          <p:cNvPr id="98" name="TextBox 10"/>
          <p:cNvSpPr txBox="1"/>
          <p:nvPr/>
        </p:nvSpPr>
        <p:spPr>
          <a:xfrm>
            <a:off x="1848442" y="8986256"/>
            <a:ext cx="14601579" cy="60755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4600"/>
              </a:lnSpc>
              <a:defRPr b="1" spc="246" sz="4800">
                <a:solidFill>
                  <a:srgbClr val="0433FF"/>
                </a:solidFill>
                <a:latin typeface="Open Sauce Bold"/>
                <a:ea typeface="Open Sauce Bold"/>
                <a:cs typeface="Open Sauce Bold"/>
                <a:sym typeface="Open Sauce Bold"/>
              </a:defRPr>
            </a:lvl1pPr>
          </a:lstStyle>
          <a:p>
            <a:pPr/>
            <a:r>
              <a:t>CNS EXAM PREP COURSE</a:t>
            </a:r>
          </a:p>
        </p:txBody>
      </p:sp>
      <p:sp>
        <p:nvSpPr>
          <p:cNvPr id="99" name="TextBox 11"/>
          <p:cNvSpPr txBox="1"/>
          <p:nvPr/>
        </p:nvSpPr>
        <p:spPr>
          <a:xfrm>
            <a:off x="17258517" y="9210674"/>
            <a:ext cx="153963"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1</a:t>
            </a:r>
          </a:p>
        </p:txBody>
      </p:sp>
      <p:sp>
        <p:nvSpPr>
          <p:cNvPr id="100" name="Freeform 13"/>
          <p:cNvSpPr/>
          <p:nvPr/>
        </p:nvSpPr>
        <p:spPr>
          <a:xfrm>
            <a:off x="14240805" y="-207074"/>
            <a:ext cx="3086113" cy="11299906"/>
          </a:xfrm>
          <a:prstGeom prst="rect">
            <a:avLst/>
          </a:prstGeom>
          <a:solidFill>
            <a:srgbClr val="66BB6A"/>
          </a:solidFill>
          <a:ln w="12700">
            <a:miter lim="400000"/>
          </a:ln>
        </p:spPr>
        <p:txBody>
          <a:bodyPr lIns="45718" tIns="45718" rIns="45718" bIns="45718"/>
          <a:lstStyle/>
          <a:p>
            <a:pPr/>
          </a:p>
        </p:txBody>
      </p:sp>
      <p:sp>
        <p:nvSpPr>
          <p:cNvPr id="101" name="TextBox 16"/>
          <p:cNvSpPr txBox="1"/>
          <p:nvPr/>
        </p:nvSpPr>
        <p:spPr>
          <a:xfrm>
            <a:off x="1848443" y="3792182"/>
            <a:ext cx="9853147" cy="242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600"/>
              </a:lnSpc>
              <a:defRPr spc="39" sz="7800">
                <a:solidFill>
                  <a:srgbClr val="1C5739"/>
                </a:solidFill>
                <a:latin typeface="Poppins Semi-Bold"/>
                <a:ea typeface="Poppins Semi-Bold"/>
                <a:cs typeface="Poppins Semi-Bold"/>
                <a:sym typeface="Poppins Semi-Bold"/>
              </a:defRPr>
            </a:lvl1pPr>
          </a:lstStyle>
          <a:p>
            <a:pPr/>
            <a:r>
              <a:t>Domain II:Nutritional Biochemistry</a:t>
            </a:r>
          </a:p>
        </p:txBody>
      </p:sp>
      <p:grpSp>
        <p:nvGrpSpPr>
          <p:cNvPr id="104" name="Image Gallery"/>
          <p:cNvGrpSpPr/>
          <p:nvPr/>
        </p:nvGrpSpPr>
        <p:grpSpPr>
          <a:xfrm>
            <a:off x="11608620" y="-86292"/>
            <a:ext cx="6670078" cy="10975063"/>
            <a:chOff x="0" y="-1"/>
            <a:chExt cx="6670076" cy="10975062"/>
          </a:xfrm>
        </p:grpSpPr>
        <p:pic>
          <p:nvPicPr>
            <p:cNvPr id="102" name="student-849828_1280.jpg" descr="student-849828_1280.jpg"/>
            <p:cNvPicPr>
              <a:picLocks noChangeAspect="1"/>
            </p:cNvPicPr>
            <p:nvPr/>
          </p:nvPicPr>
          <p:blipFill>
            <a:blip r:embed="rId4">
              <a:extLst/>
            </a:blip>
            <a:srcRect l="28766" t="0" r="28766" b="0"/>
            <a:stretch>
              <a:fillRect/>
            </a:stretch>
          </p:blipFill>
          <p:spPr>
            <a:xfrm>
              <a:off x="-1" y="-2"/>
              <a:ext cx="6670077" cy="10467077"/>
            </a:xfrm>
            <a:prstGeom prst="rect">
              <a:avLst/>
            </a:prstGeom>
            <a:ln w="12700" cap="flat">
              <a:noFill/>
              <a:miter lim="400000"/>
            </a:ln>
            <a:effectLst/>
          </p:spPr>
        </p:pic>
        <p:sp>
          <p:nvSpPr>
            <p:cNvPr id="103" name="Caption"/>
            <p:cNvSpPr txBox="1"/>
            <p:nvPr/>
          </p:nvSpPr>
          <p:spPr>
            <a:xfrm>
              <a:off x="-1" y="10543261"/>
              <a:ext cx="6670074"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defRPr>
                  <a:latin typeface="+mn-lt"/>
                  <a:ea typeface="+mn-ea"/>
                  <a:cs typeface="+mn-cs"/>
                  <a:sym typeface="Helvetica"/>
                </a:defRPr>
              </a:lvl1pPr>
            </a:lstStyle>
            <a:p>
              <a:pPr/>
              <a:r>
                <a:t>Caption</a:t>
              </a:r>
            </a:p>
          </p:txBody>
        </p:sp>
      </p:grpSp>
      <p:sp>
        <p:nvSpPr>
          <p:cNvPr id="105" name="Slide Number"/>
          <p:cNvSpPr txBox="1"/>
          <p:nvPr>
            <p:ph type="sldNum" sz="quarter" idx="4294967295"/>
          </p:nvPr>
        </p:nvSpPr>
        <p:spPr>
          <a:xfrm>
            <a:off x="8505421" y="6414761"/>
            <a:ext cx="181378"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84" name="TextBox 6"/>
          <p:cNvSpPr txBox="1"/>
          <p:nvPr/>
        </p:nvSpPr>
        <p:spPr>
          <a:xfrm>
            <a:off x="903823" y="-59041"/>
            <a:ext cx="16480354" cy="2308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584" sz="5900">
                <a:solidFill>
                  <a:srgbClr val="FFFFFF"/>
                </a:solidFill>
                <a:latin typeface="Poppins"/>
                <a:ea typeface="Poppins"/>
                <a:cs typeface="Poppins"/>
                <a:sym typeface="Poppins"/>
              </a:defRPr>
            </a:pPr>
          </a:p>
          <a:p>
            <a:pPr>
              <a:lnSpc>
                <a:spcPts val="9100"/>
              </a:lnSpc>
              <a:defRPr spc="772" sz="7800">
                <a:solidFill>
                  <a:srgbClr val="FFFFFF"/>
                </a:solidFill>
                <a:latin typeface="Poppins"/>
                <a:ea typeface="Poppins"/>
                <a:cs typeface="Poppins"/>
                <a:sym typeface="Poppins"/>
              </a:defRPr>
            </a:pPr>
            <a:r>
              <a:t> Carbohydrates &amp; Glycolysis</a:t>
            </a:r>
          </a:p>
        </p:txBody>
      </p:sp>
      <p:sp>
        <p:nvSpPr>
          <p:cNvPr id="185"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186" name="Carbohydrate → Glucose → Pyruvate → Acetyl-CoA…"/>
          <p:cNvSpPr txBox="1"/>
          <p:nvPr/>
        </p:nvSpPr>
        <p:spPr>
          <a:xfrm>
            <a:off x="944680" y="3797153"/>
            <a:ext cx="7611996" cy="47811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2600">
                <a:latin typeface="Times Roman"/>
                <a:ea typeface="Times Roman"/>
                <a:cs typeface="Times Roman"/>
                <a:sym typeface="Times Roman"/>
              </a:defRPr>
            </a:pPr>
            <a:r>
              <a:t>Glycolysis is the </a:t>
            </a:r>
            <a:r>
              <a:rPr b="1"/>
              <a:t>central pathway for carbohydrate metabolism</a:t>
            </a:r>
            <a:r>
              <a:t>.</a:t>
            </a:r>
            <a:br/>
            <a:r>
              <a:t>It converts </a:t>
            </a:r>
            <a:r>
              <a:rPr b="1"/>
              <a:t>glucose → pyruvate</a:t>
            </a:r>
            <a:r>
              <a:t>, producing a small amount of ATP and </a:t>
            </a:r>
            <a:r>
              <a:rPr b="1"/>
              <a:t>NADH</a:t>
            </a:r>
            <a:r>
              <a:t>, and providing the necessary substrate for:</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The </a:t>
            </a:r>
            <a:r>
              <a:rPr b="1"/>
              <a:t>TCA cycle</a:t>
            </a:r>
            <a:r>
              <a:t> (aerobic metabolism)</a:t>
            </a:r>
          </a:p>
          <a:p>
            <a:pPr marL="457200" indent="-317500" defTabSz="457200">
              <a:spcBef>
                <a:spcPts val="1200"/>
              </a:spcBef>
              <a:buSzPct val="100000"/>
              <a:buFont typeface="Times Roman"/>
              <a:buChar char="•"/>
              <a:defRPr b="1" sz="2600">
                <a:latin typeface="Times Roman"/>
                <a:ea typeface="Times Roman"/>
                <a:cs typeface="Times Roman"/>
                <a:sym typeface="Times Roman"/>
              </a:defRPr>
            </a:pPr>
            <a:r>
              <a:t>Lactate formation</a:t>
            </a:r>
            <a:r>
              <a:rPr b="0"/>
              <a:t> (anaerobic metabolism)</a:t>
            </a:r>
          </a:p>
          <a:p>
            <a:pPr marL="457200" indent="-317500" defTabSz="457200">
              <a:spcBef>
                <a:spcPts val="1200"/>
              </a:spcBef>
              <a:buSzPct val="100000"/>
              <a:buFont typeface="Times Roman"/>
              <a:buChar char="•"/>
              <a:defRPr b="1" sz="2600">
                <a:latin typeface="Times Roman"/>
                <a:ea typeface="Times Roman"/>
                <a:cs typeface="Times Roman"/>
                <a:sym typeface="Times Roman"/>
              </a:defRPr>
            </a:pPr>
            <a:r>
              <a:t>Biosynthesis pathways</a:t>
            </a:r>
            <a:r>
              <a:rPr b="0"/>
              <a:t> (pentose phosphate, amino acids, glycerol backbone for fat)</a:t>
            </a:r>
          </a:p>
          <a:p>
            <a:pPr defTabSz="457200">
              <a:spcBef>
                <a:spcPts val="1200"/>
              </a:spcBef>
              <a:defRPr sz="2600">
                <a:latin typeface="Times Roman"/>
                <a:ea typeface="Times Roman"/>
                <a:cs typeface="Times Roman"/>
                <a:sym typeface="Times Roman"/>
              </a:defRPr>
            </a:pPr>
            <a:r>
              <a:t>Glycolysis occurs in the </a:t>
            </a:r>
            <a:r>
              <a:rPr b="1"/>
              <a:t>cytosol</a:t>
            </a:r>
            <a:r>
              <a:t> of all cells.</a:t>
            </a:r>
          </a:p>
        </p:txBody>
      </p:sp>
      <p:sp>
        <p:nvSpPr>
          <p:cNvPr id="187" name="Carbohydrate → Glucose → Pyruvate → Acetyl-CoA…"/>
          <p:cNvSpPr txBox="1"/>
          <p:nvPr/>
        </p:nvSpPr>
        <p:spPr>
          <a:xfrm>
            <a:off x="9680074" y="3884807"/>
            <a:ext cx="7611997" cy="39683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2600">
                <a:latin typeface="Times Roman"/>
                <a:ea typeface="Times Roman"/>
                <a:cs typeface="Times Roman"/>
                <a:sym typeface="Times Roman"/>
              </a:defRPr>
            </a:pPr>
            <a:r>
              <a:t>Converts </a:t>
            </a:r>
            <a:r>
              <a:rPr b="1"/>
              <a:t>glucose → pyruvate</a:t>
            </a:r>
            <a:br>
              <a:rPr b="1"/>
            </a:br>
            <a:r>
              <a:t>✔ Generates </a:t>
            </a:r>
            <a:r>
              <a:rPr b="1"/>
              <a:t>ATP</a:t>
            </a:r>
            <a:r>
              <a:t> (energy)</a:t>
            </a:r>
            <a:br/>
            <a:r>
              <a:t>✔ Produces </a:t>
            </a:r>
            <a:r>
              <a:rPr b="1"/>
              <a:t>NADH</a:t>
            </a:r>
            <a:r>
              <a:t> (for the ETC)</a:t>
            </a:r>
            <a:br/>
            <a:r>
              <a:t>✔ Provides intermediates for other pathways:</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Fatty acid synthesis</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Amino acid synthesis</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Ribose (for DNA/RNA) via PPP</a:t>
            </a:r>
          </a:p>
          <a:p>
            <a:pPr defTabSz="457200">
              <a:spcBef>
                <a:spcPts val="1200"/>
              </a:spcBef>
              <a:defRPr sz="2600">
                <a:latin typeface="Times Roman"/>
                <a:ea typeface="Times Roman"/>
                <a:cs typeface="Times Roman"/>
                <a:sym typeface="Times Roman"/>
              </a:defRPr>
            </a:pPr>
            <a:r>
              <a:t>✔ Allows </a:t>
            </a:r>
            <a:r>
              <a:rPr b="1"/>
              <a:t>anaerobic ATP</a:t>
            </a:r>
            <a:r>
              <a:t> production (without oxygen)</a:t>
            </a:r>
          </a:p>
        </p:txBody>
      </p:sp>
      <p:sp>
        <p:nvSpPr>
          <p:cNvPr id="188"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2" name="Freeform 2"/>
          <p:cNvSpPr/>
          <p:nvPr/>
        </p:nvSpPr>
        <p:spPr>
          <a:xfrm rot="10800000">
            <a:off x="-147843" y="-3800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943"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944" name="TextBox 6"/>
          <p:cNvSpPr txBox="1"/>
          <p:nvPr/>
        </p:nvSpPr>
        <p:spPr>
          <a:xfrm>
            <a:off x="543284" y="1066456"/>
            <a:ext cx="17534310" cy="11231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Clinical Relevance: Why This Matters</a:t>
            </a:r>
          </a:p>
        </p:txBody>
      </p:sp>
      <p:sp>
        <p:nvSpPr>
          <p:cNvPr id="945"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946" name="Metabolic Health…"/>
          <p:cNvSpPr txBox="1"/>
          <p:nvPr/>
        </p:nvSpPr>
        <p:spPr>
          <a:xfrm>
            <a:off x="2070524" y="4774851"/>
            <a:ext cx="5921532" cy="405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Metabolic Health</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Insulin resistance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Fatty liver</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Dyslipidemia</a:t>
            </a:r>
          </a:p>
          <a:p>
            <a:pPr defTabSz="457200">
              <a:spcBef>
                <a:spcPts val="1400"/>
              </a:spcBef>
              <a:defRPr b="1" sz="2800">
                <a:latin typeface="Times Roman"/>
                <a:ea typeface="Times Roman"/>
                <a:cs typeface="Times Roman"/>
                <a:sym typeface="Times Roman"/>
              </a:defRPr>
            </a:pPr>
            <a:r>
              <a:t>Cardiovascular Health</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Blood clotting (thromboxanes)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Endothelial inflammation</a:t>
            </a:r>
          </a:p>
        </p:txBody>
      </p:sp>
      <p:sp>
        <p:nvSpPr>
          <p:cNvPr id="947" name="Lipid metabolism, cytokines, and eicosanoids play major roles in:"/>
          <p:cNvSpPr txBox="1"/>
          <p:nvPr/>
        </p:nvSpPr>
        <p:spPr>
          <a:xfrm>
            <a:off x="4127922" y="3732357"/>
            <a:ext cx="10803887" cy="5740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1200"/>
              </a:spcBef>
              <a:defRPr sz="3200">
                <a:latin typeface="Times Roman"/>
                <a:ea typeface="Times Roman"/>
                <a:cs typeface="Times Roman"/>
                <a:sym typeface="Times Roman"/>
              </a:defRPr>
            </a:lvl1pPr>
          </a:lstStyle>
          <a:p>
            <a:pPr/>
            <a:r>
              <a:t>Lipid metabolism, cytokines, and eicosanoids play major roles in:</a:t>
            </a:r>
          </a:p>
        </p:txBody>
      </p:sp>
      <p:sp>
        <p:nvSpPr>
          <p:cNvPr id="948" name="Immunity &amp; Inflammation…"/>
          <p:cNvSpPr txBox="1"/>
          <p:nvPr/>
        </p:nvSpPr>
        <p:spPr>
          <a:xfrm>
            <a:off x="9006906" y="4722957"/>
            <a:ext cx="8140063" cy="4663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Immunity &amp; Inflammation</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Cytokine-mediated chronic inflammation</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Eicosanoid-driven acute inflammation</a:t>
            </a:r>
          </a:p>
          <a:p>
            <a:pPr defTabSz="457200">
              <a:spcBef>
                <a:spcPts val="1400"/>
              </a:spcBef>
              <a:defRPr b="1" sz="2800">
                <a:latin typeface="Times Roman"/>
                <a:ea typeface="Times Roman"/>
                <a:cs typeface="Times Roman"/>
                <a:sym typeface="Times Roman"/>
              </a:defRPr>
            </a:pPr>
            <a:r>
              <a:t>Hormones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Steroid hormones are derived from cholesterol</a:t>
            </a:r>
          </a:p>
          <a:p>
            <a:pPr defTabSz="457200">
              <a:spcBef>
                <a:spcPts val="1400"/>
              </a:spcBef>
              <a:defRPr b="1" sz="2800">
                <a:latin typeface="Times Roman"/>
                <a:ea typeface="Times Roman"/>
                <a:cs typeface="Times Roman"/>
                <a:sym typeface="Times Roman"/>
              </a:defRPr>
            </a:pPr>
            <a:r>
              <a:t>Neurology</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Neuronal membranes depend on DHA</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Eicosanoids influence neuroinflammation</a:t>
            </a:r>
          </a:p>
        </p:txBody>
      </p:sp>
      <p:sp>
        <p:nvSpPr>
          <p:cNvPr id="949"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1" name="Freeform 2"/>
          <p:cNvSpPr/>
          <p:nvPr/>
        </p:nvSpPr>
        <p:spPr>
          <a:xfrm rot="10800000">
            <a:off x="-3" y="-2022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952"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953" name="TextBox 6"/>
          <p:cNvSpPr txBox="1"/>
          <p:nvPr/>
        </p:nvSpPr>
        <p:spPr>
          <a:xfrm>
            <a:off x="1406884" y="1066456"/>
            <a:ext cx="17534310" cy="11231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Summary Table</a:t>
            </a:r>
          </a:p>
        </p:txBody>
      </p:sp>
      <p:sp>
        <p:nvSpPr>
          <p:cNvPr id="954"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graphicFrame>
        <p:nvGraphicFramePr>
          <p:cNvPr id="955" name="Table 1"/>
          <p:cNvGraphicFramePr/>
          <p:nvPr/>
        </p:nvGraphicFramePr>
        <p:xfrm>
          <a:off x="881436" y="3131460"/>
          <a:ext cx="17146391" cy="664497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606274"/>
                <a:gridCol w="7044540"/>
                <a:gridCol w="6495574"/>
              </a:tblGrid>
              <a:tr h="730217">
                <a:tc>
                  <a:txBody>
                    <a:bodyPr/>
                    <a:lstStyle/>
                    <a:p>
                      <a:pPr algn="ctr" defTabSz="457200">
                        <a:defRPr sz="1800"/>
                      </a:pPr>
                      <a:r>
                        <a:rPr b="1" sz="3200">
                          <a:latin typeface="Times Roman"/>
                          <a:ea typeface="Times Roman"/>
                          <a:cs typeface="Times Roman"/>
                          <a:sym typeface="Times Roman"/>
                        </a:rPr>
                        <a:t>Pathway</a:t>
                      </a:r>
                    </a:p>
                  </a:txBody>
                  <a:tcPr marL="12700" marR="12700" marT="12700" marB="12700" anchor="ctr" anchorCtr="0" horzOverflow="overflow"/>
                </a:tc>
                <a:tc>
                  <a:txBody>
                    <a:bodyPr/>
                    <a:lstStyle/>
                    <a:p>
                      <a:pPr algn="ctr" defTabSz="457200">
                        <a:defRPr sz="1800"/>
                      </a:pPr>
                      <a:r>
                        <a:rPr b="1" sz="3200">
                          <a:latin typeface="Times Roman"/>
                          <a:ea typeface="Times Roman"/>
                          <a:cs typeface="Times Roman"/>
                          <a:sym typeface="Times Roman"/>
                        </a:rPr>
                        <a:t>Key Function</a:t>
                      </a:r>
                    </a:p>
                  </a:txBody>
                  <a:tcPr marL="12700" marR="12700" marT="12700" marB="12700" anchor="ctr" anchorCtr="0" horzOverflow="overflow"/>
                </a:tc>
                <a:tc>
                  <a:txBody>
                    <a:bodyPr/>
                    <a:lstStyle/>
                    <a:p>
                      <a:pPr algn="ctr" defTabSz="457200">
                        <a:defRPr sz="1800"/>
                      </a:pPr>
                      <a:r>
                        <a:rPr b="1" sz="3200">
                          <a:latin typeface="Times Roman"/>
                          <a:ea typeface="Times Roman"/>
                          <a:cs typeface="Times Roman"/>
                          <a:sym typeface="Times Roman"/>
                        </a:rPr>
                        <a:t>Health Impact</a:t>
                      </a:r>
                    </a:p>
                  </a:txBody>
                  <a:tcPr marL="12700" marR="12700" marT="12700" marB="12700" anchor="ctr" anchorCtr="0" horzOverflow="overflow"/>
                </a:tc>
              </a:tr>
              <a:tr h="730217">
                <a:tc>
                  <a:txBody>
                    <a:bodyPr/>
                    <a:lstStyle/>
                    <a:p>
                      <a:pPr algn="ctr" defTabSz="457200">
                        <a:defRPr sz="1800"/>
                      </a:pPr>
                      <a:r>
                        <a:rPr sz="3200">
                          <a:latin typeface="Times Roman"/>
                          <a:ea typeface="Times Roman"/>
                          <a:cs typeface="Times Roman"/>
                          <a:sym typeface="Times Roman"/>
                        </a:rPr>
                        <a:t>Lipolysis</a:t>
                      </a:r>
                    </a:p>
                  </a:txBody>
                  <a:tcPr marL="12700" marR="12700" marT="12700" marB="12700" anchor="ctr" anchorCtr="0" horzOverflow="overflow"/>
                </a:tc>
                <a:tc>
                  <a:txBody>
                    <a:bodyPr/>
                    <a:lstStyle/>
                    <a:p>
                      <a:pPr algn="ctr" defTabSz="457200">
                        <a:defRPr sz="1800"/>
                      </a:pPr>
                      <a:r>
                        <a:rPr sz="3200">
                          <a:latin typeface="Times Roman"/>
                          <a:ea typeface="Times Roman"/>
                          <a:cs typeface="Times Roman"/>
                          <a:sym typeface="Times Roman"/>
                        </a:rPr>
                        <a:t>Releases stored fat for energy</a:t>
                      </a:r>
                    </a:p>
                  </a:txBody>
                  <a:tcPr marL="12700" marR="12700" marT="12700" marB="12700" anchor="ctr" anchorCtr="0" horzOverflow="overflow"/>
                </a:tc>
                <a:tc>
                  <a:txBody>
                    <a:bodyPr/>
                    <a:lstStyle/>
                    <a:p>
                      <a:pPr algn="ctr" defTabSz="457200">
                        <a:defRPr sz="1800"/>
                      </a:pPr>
                      <a:r>
                        <a:rPr sz="3200">
                          <a:latin typeface="Times Roman"/>
                          <a:ea typeface="Times Roman"/>
                          <a:cs typeface="Times Roman"/>
                          <a:sym typeface="Times Roman"/>
                        </a:rPr>
                        <a:t>Fasting energy, metabolic flexibility</a:t>
                      </a:r>
                    </a:p>
                  </a:txBody>
                  <a:tcPr marL="12700" marR="12700" marT="12700" marB="12700" anchor="ctr" anchorCtr="0" horzOverflow="overflow"/>
                </a:tc>
              </a:tr>
              <a:tr h="730217">
                <a:tc>
                  <a:txBody>
                    <a:bodyPr/>
                    <a:lstStyle/>
                    <a:p>
                      <a:pPr algn="ctr" defTabSz="457200">
                        <a:defRPr sz="1800"/>
                      </a:pPr>
                      <a:r>
                        <a:rPr sz="3200">
                          <a:latin typeface="Times Roman"/>
                          <a:ea typeface="Times Roman"/>
                          <a:cs typeface="Times Roman"/>
                          <a:sym typeface="Times Roman"/>
                        </a:rPr>
                        <a:t>β-Oxidation</a:t>
                      </a:r>
                    </a:p>
                  </a:txBody>
                  <a:tcPr marL="12700" marR="12700" marT="12700" marB="12700" anchor="ctr" anchorCtr="0" horzOverflow="overflow"/>
                </a:tc>
                <a:tc>
                  <a:txBody>
                    <a:bodyPr/>
                    <a:lstStyle/>
                    <a:p>
                      <a:pPr algn="ctr" defTabSz="457200">
                        <a:defRPr sz="1800"/>
                      </a:pPr>
                      <a:r>
                        <a:rPr sz="3200">
                          <a:latin typeface="Times Roman"/>
                          <a:ea typeface="Times Roman"/>
                          <a:cs typeface="Times Roman"/>
                          <a:sym typeface="Times Roman"/>
                        </a:rPr>
                        <a:t>Converts fatty acids → ATP</a:t>
                      </a:r>
                    </a:p>
                  </a:txBody>
                  <a:tcPr marL="12700" marR="12700" marT="12700" marB="12700" anchor="ctr" anchorCtr="0" horzOverflow="overflow"/>
                </a:tc>
                <a:tc>
                  <a:txBody>
                    <a:bodyPr/>
                    <a:lstStyle/>
                    <a:p>
                      <a:pPr algn="ctr" defTabSz="457200">
                        <a:defRPr sz="1800"/>
                      </a:pPr>
                      <a:r>
                        <a:rPr sz="3200">
                          <a:latin typeface="Times Roman"/>
                          <a:ea typeface="Times Roman"/>
                          <a:cs typeface="Times Roman"/>
                          <a:sym typeface="Times Roman"/>
                        </a:rPr>
                        <a:t>Endurance, mitochondrial health</a:t>
                      </a:r>
                    </a:p>
                  </a:txBody>
                  <a:tcPr marL="12700" marR="12700" marT="12700" marB="12700" anchor="ctr" anchorCtr="0" horzOverflow="overflow"/>
                </a:tc>
              </a:tr>
              <a:tr h="730217">
                <a:tc>
                  <a:txBody>
                    <a:bodyPr/>
                    <a:lstStyle/>
                    <a:p>
                      <a:pPr algn="ctr" defTabSz="457200">
                        <a:defRPr sz="1800"/>
                      </a:pPr>
                      <a:r>
                        <a:rPr sz="3200">
                          <a:latin typeface="Times Roman"/>
                          <a:ea typeface="Times Roman"/>
                          <a:cs typeface="Times Roman"/>
                          <a:sym typeface="Times Roman"/>
                        </a:rPr>
                        <a:t>Lipogenesis</a:t>
                      </a:r>
                    </a:p>
                  </a:txBody>
                  <a:tcPr marL="12700" marR="12700" marT="12700" marB="12700" anchor="ctr" anchorCtr="0" horzOverflow="overflow"/>
                </a:tc>
                <a:tc>
                  <a:txBody>
                    <a:bodyPr/>
                    <a:lstStyle/>
                    <a:p>
                      <a:pPr algn="ctr" defTabSz="457200">
                        <a:defRPr sz="1800"/>
                      </a:pPr>
                      <a:r>
                        <a:rPr sz="3200">
                          <a:latin typeface="Times Roman"/>
                          <a:ea typeface="Times Roman"/>
                          <a:cs typeface="Times Roman"/>
                          <a:sym typeface="Times Roman"/>
                        </a:rPr>
                        <a:t>Creates new fat for storage</a:t>
                      </a:r>
                    </a:p>
                  </a:txBody>
                  <a:tcPr marL="12700" marR="12700" marT="12700" marB="12700" anchor="ctr" anchorCtr="0" horzOverflow="overflow"/>
                </a:tc>
                <a:tc>
                  <a:txBody>
                    <a:bodyPr/>
                    <a:lstStyle/>
                    <a:p>
                      <a:pPr algn="ctr" defTabSz="457200">
                        <a:defRPr sz="1800"/>
                      </a:pPr>
                      <a:r>
                        <a:rPr sz="3200">
                          <a:latin typeface="Times Roman"/>
                          <a:ea typeface="Times Roman"/>
                          <a:cs typeface="Times Roman"/>
                          <a:sym typeface="Times Roman"/>
                        </a:rPr>
                        <a:t>Excess promotes obesity, NAFLD</a:t>
                      </a:r>
                    </a:p>
                  </a:txBody>
                  <a:tcPr marL="12700" marR="12700" marT="12700" marB="12700" anchor="ctr" anchorCtr="0" horzOverflow="overflow"/>
                </a:tc>
              </a:tr>
              <a:tr h="1131836">
                <a:tc>
                  <a:txBody>
                    <a:bodyPr/>
                    <a:lstStyle/>
                    <a:p>
                      <a:pPr algn="ctr" defTabSz="457200">
                        <a:defRPr sz="1800"/>
                      </a:pPr>
                      <a:r>
                        <a:rPr sz="3200">
                          <a:latin typeface="Times Roman"/>
                          <a:ea typeface="Times Roman"/>
                          <a:cs typeface="Times Roman"/>
                          <a:sym typeface="Times Roman"/>
                        </a:rPr>
                        <a:t>Lipoprotein transport</a:t>
                      </a:r>
                    </a:p>
                  </a:txBody>
                  <a:tcPr marL="12700" marR="12700" marT="12700" marB="12700" anchor="ctr" anchorCtr="0" horzOverflow="overflow"/>
                </a:tc>
                <a:tc>
                  <a:txBody>
                    <a:bodyPr/>
                    <a:lstStyle/>
                    <a:p>
                      <a:pPr algn="ctr" defTabSz="457200">
                        <a:defRPr sz="1800"/>
                      </a:pPr>
                      <a:r>
                        <a:rPr sz="3200">
                          <a:latin typeface="Times Roman"/>
                          <a:ea typeface="Times Roman"/>
                          <a:cs typeface="Times Roman"/>
                          <a:sym typeface="Times Roman"/>
                        </a:rPr>
                        <a:t>Moves fats in blood</a:t>
                      </a:r>
                    </a:p>
                  </a:txBody>
                  <a:tcPr marL="12700" marR="12700" marT="12700" marB="12700" anchor="ctr" anchorCtr="0" horzOverflow="overflow"/>
                </a:tc>
                <a:tc>
                  <a:txBody>
                    <a:bodyPr/>
                    <a:lstStyle/>
                    <a:p>
                      <a:pPr algn="ctr" defTabSz="457200">
                        <a:defRPr sz="1800"/>
                      </a:pPr>
                      <a:r>
                        <a:rPr sz="3200">
                          <a:latin typeface="Times Roman"/>
                          <a:ea typeface="Times Roman"/>
                          <a:cs typeface="Times Roman"/>
                          <a:sym typeface="Times Roman"/>
                        </a:rPr>
                        <a:t>LDL/HDL balance affects CVD risk</a:t>
                      </a:r>
                    </a:p>
                  </a:txBody>
                  <a:tcPr marL="12700" marR="12700" marT="12700" marB="12700" anchor="ctr" anchorCtr="0" horzOverflow="overflow"/>
                </a:tc>
              </a:tr>
              <a:tr h="730217">
                <a:tc>
                  <a:txBody>
                    <a:bodyPr/>
                    <a:lstStyle/>
                    <a:p>
                      <a:pPr algn="ctr" defTabSz="457200">
                        <a:defRPr sz="1800"/>
                      </a:pPr>
                      <a:r>
                        <a:rPr sz="3200">
                          <a:latin typeface="Times Roman"/>
                          <a:ea typeface="Times Roman"/>
                          <a:cs typeface="Times Roman"/>
                          <a:sym typeface="Times Roman"/>
                        </a:rPr>
                        <a:t>Cytokine pathways</a:t>
                      </a:r>
                    </a:p>
                  </a:txBody>
                  <a:tcPr marL="12700" marR="12700" marT="12700" marB="12700" anchor="ctr" anchorCtr="0" horzOverflow="overflow"/>
                </a:tc>
                <a:tc>
                  <a:txBody>
                    <a:bodyPr/>
                    <a:lstStyle/>
                    <a:p>
                      <a:pPr algn="ctr" defTabSz="457200">
                        <a:defRPr sz="1800"/>
                      </a:pPr>
                      <a:r>
                        <a:rPr sz="3200">
                          <a:latin typeface="Times Roman"/>
                          <a:ea typeface="Times Roman"/>
                          <a:cs typeface="Times Roman"/>
                          <a:sym typeface="Times Roman"/>
                        </a:rPr>
                        <a:t>Immune signaling</a:t>
                      </a:r>
                    </a:p>
                  </a:txBody>
                  <a:tcPr marL="12700" marR="12700" marT="12700" marB="12700" anchor="ctr" anchorCtr="0" horzOverflow="overflow"/>
                </a:tc>
                <a:tc>
                  <a:txBody>
                    <a:bodyPr/>
                    <a:lstStyle/>
                    <a:p>
                      <a:pPr algn="ctr" defTabSz="457200">
                        <a:defRPr sz="1800"/>
                      </a:pPr>
                      <a:r>
                        <a:rPr sz="3200">
                          <a:latin typeface="Times Roman"/>
                          <a:ea typeface="Times Roman"/>
                          <a:cs typeface="Times Roman"/>
                          <a:sym typeface="Times Roman"/>
                        </a:rPr>
                        <a:t>Inflammation, insulin resistance</a:t>
                      </a:r>
                    </a:p>
                  </a:txBody>
                  <a:tcPr marL="12700" marR="12700" marT="12700" marB="12700" anchor="ctr" anchorCtr="0" horzOverflow="overflow"/>
                </a:tc>
              </a:tr>
              <a:tr h="1131836">
                <a:tc>
                  <a:txBody>
                    <a:bodyPr/>
                    <a:lstStyle/>
                    <a:p>
                      <a:pPr algn="ctr" defTabSz="457200">
                        <a:defRPr sz="1800"/>
                      </a:pPr>
                      <a:r>
                        <a:rPr sz="3200">
                          <a:latin typeface="Times Roman"/>
                          <a:ea typeface="Times Roman"/>
                          <a:cs typeface="Times Roman"/>
                          <a:sym typeface="Times Roman"/>
                        </a:rPr>
                        <a:t>Eicosanoids</a:t>
                      </a:r>
                    </a:p>
                  </a:txBody>
                  <a:tcPr marL="12700" marR="12700" marT="12700" marB="12700" anchor="ctr" anchorCtr="0" horzOverflow="overflow"/>
                </a:tc>
                <a:tc>
                  <a:txBody>
                    <a:bodyPr/>
                    <a:lstStyle/>
                    <a:p>
                      <a:pPr algn="ctr" defTabSz="457200">
                        <a:defRPr sz="1800"/>
                      </a:pPr>
                      <a:r>
                        <a:rPr sz="3200">
                          <a:latin typeface="Times Roman"/>
                          <a:ea typeface="Times Roman"/>
                          <a:cs typeface="Times Roman"/>
                          <a:sym typeface="Times Roman"/>
                        </a:rPr>
                        <a:t>Rapid-response signaling (PGs, TXs, LTs)</a:t>
                      </a:r>
                    </a:p>
                  </a:txBody>
                  <a:tcPr marL="12700" marR="12700" marT="12700" marB="12700" anchor="ctr" anchorCtr="0" horzOverflow="overflow"/>
                </a:tc>
                <a:tc>
                  <a:txBody>
                    <a:bodyPr/>
                    <a:lstStyle/>
                    <a:p>
                      <a:pPr algn="ctr" defTabSz="457200">
                        <a:defRPr sz="1800"/>
                      </a:pPr>
                      <a:r>
                        <a:rPr sz="3200">
                          <a:latin typeface="Times Roman"/>
                          <a:ea typeface="Times Roman"/>
                          <a:cs typeface="Times Roman"/>
                          <a:sym typeface="Times Roman"/>
                        </a:rPr>
                        <a:t>Pain, inflammation, clotting, immunity</a:t>
                      </a:r>
                    </a:p>
                  </a:txBody>
                  <a:tcPr marL="12700" marR="12700" marT="12700" marB="12700" anchor="ctr" anchorCtr="0" horzOverflow="overflow"/>
                </a:tc>
              </a:tr>
              <a:tr h="730217">
                <a:tc>
                  <a:txBody>
                    <a:bodyPr/>
                    <a:lstStyle/>
                    <a:p>
                      <a:pPr algn="ctr" defTabSz="457200">
                        <a:defRPr sz="1800"/>
                      </a:pPr>
                      <a:r>
                        <a:rPr sz="3200">
                          <a:latin typeface="Times Roman"/>
                          <a:ea typeface="Times Roman"/>
                          <a:cs typeface="Times Roman"/>
                          <a:sym typeface="Times Roman"/>
                        </a:rPr>
                        <a:t>Omega-3 SPMs</a:t>
                      </a:r>
                    </a:p>
                  </a:txBody>
                  <a:tcPr marL="12700" marR="12700" marT="12700" marB="12700" anchor="ctr" anchorCtr="0" horzOverflow="overflow"/>
                </a:tc>
                <a:tc>
                  <a:txBody>
                    <a:bodyPr/>
                    <a:lstStyle/>
                    <a:p>
                      <a:pPr algn="ctr" defTabSz="457200">
                        <a:defRPr sz="1800"/>
                      </a:pPr>
                      <a:r>
                        <a:rPr sz="3200">
                          <a:latin typeface="Times Roman"/>
                          <a:ea typeface="Times Roman"/>
                          <a:cs typeface="Times Roman"/>
                          <a:sym typeface="Times Roman"/>
                        </a:rPr>
                        <a:t>Resolve inflammation</a:t>
                      </a:r>
                    </a:p>
                  </a:txBody>
                  <a:tcPr marL="12700" marR="12700" marT="12700" marB="12700" anchor="ctr" anchorCtr="0" horzOverflow="overflow"/>
                </a:tc>
                <a:tc>
                  <a:txBody>
                    <a:bodyPr/>
                    <a:lstStyle/>
                    <a:p>
                      <a:pPr algn="ctr" defTabSz="457200">
                        <a:defRPr sz="1800"/>
                      </a:pPr>
                      <a:r>
                        <a:rPr sz="3200">
                          <a:latin typeface="Times Roman"/>
                          <a:ea typeface="Times Roman"/>
                          <a:cs typeface="Times Roman"/>
                          <a:sym typeface="Times Roman"/>
                        </a:rPr>
                        <a:t>Healing, anti-inflammatory balance</a:t>
                      </a:r>
                    </a:p>
                  </a:txBody>
                  <a:tcPr marL="12700" marR="12700" marT="12700" marB="12700" anchor="ctr" anchorCtr="0" horzOverflow="overflow"/>
                </a:tc>
              </a:tr>
            </a:tbl>
          </a:graphicData>
        </a:graphic>
      </p:graphicFrame>
      <p:sp>
        <p:nvSpPr>
          <p:cNvPr id="956"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DFBFB"/>
        </a:solidFill>
      </p:bgPr>
    </p:bg>
    <p:spTree>
      <p:nvGrpSpPr>
        <p:cNvPr id="1" name=""/>
        <p:cNvGrpSpPr/>
        <p:nvPr/>
      </p:nvGrpSpPr>
      <p:grpSpPr>
        <a:xfrm>
          <a:off x="0" y="0"/>
          <a:ext cx="0" cy="0"/>
          <a:chOff x="0" y="0"/>
          <a:chExt cx="0" cy="0"/>
        </a:xfrm>
      </p:grpSpPr>
      <p:grpSp>
        <p:nvGrpSpPr>
          <p:cNvPr id="960" name="Group 2"/>
          <p:cNvGrpSpPr/>
          <p:nvPr/>
        </p:nvGrpSpPr>
        <p:grpSpPr>
          <a:xfrm>
            <a:off x="1999671" y="1603524"/>
            <a:ext cx="1493826" cy="6325014"/>
            <a:chOff x="-1" y="-1"/>
            <a:chExt cx="1493824" cy="6325013"/>
          </a:xfrm>
        </p:grpSpPr>
        <p:sp>
          <p:nvSpPr>
            <p:cNvPr id="958" name="Freeform 3"/>
            <p:cNvSpPr/>
            <p:nvPr/>
          </p:nvSpPr>
          <p:spPr>
            <a:xfrm>
              <a:off x="-1" y="-2"/>
              <a:ext cx="1493825" cy="6325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3664" y="0"/>
                    <a:pt x="16411" y="269"/>
                    <a:pt x="18437" y="747"/>
                  </a:cubicBezTo>
                  <a:cubicBezTo>
                    <a:pt x="20462" y="1225"/>
                    <a:pt x="21600" y="1874"/>
                    <a:pt x="21600" y="2551"/>
                  </a:cubicBezTo>
                  <a:lnTo>
                    <a:pt x="21600" y="19049"/>
                  </a:lnTo>
                  <a:cubicBezTo>
                    <a:pt x="21600" y="19726"/>
                    <a:pt x="20462" y="20375"/>
                    <a:pt x="18437" y="20853"/>
                  </a:cubicBezTo>
                  <a:cubicBezTo>
                    <a:pt x="16411" y="21331"/>
                    <a:pt x="13664" y="21600"/>
                    <a:pt x="10800" y="21600"/>
                  </a:cubicBezTo>
                  <a:cubicBezTo>
                    <a:pt x="7936" y="21600"/>
                    <a:pt x="5189" y="21331"/>
                    <a:pt x="3163" y="20853"/>
                  </a:cubicBezTo>
                  <a:cubicBezTo>
                    <a:pt x="1138" y="20375"/>
                    <a:pt x="0" y="19726"/>
                    <a:pt x="0" y="19049"/>
                  </a:cubicBezTo>
                  <a:lnTo>
                    <a:pt x="0" y="2551"/>
                  </a:lnTo>
                  <a:cubicBezTo>
                    <a:pt x="0" y="1874"/>
                    <a:pt x="1138" y="1225"/>
                    <a:pt x="3163" y="747"/>
                  </a:cubicBezTo>
                  <a:cubicBezTo>
                    <a:pt x="5189" y="269"/>
                    <a:pt x="7936" y="0"/>
                    <a:pt x="10800" y="0"/>
                  </a:cubicBezTo>
                  <a:close/>
                </a:path>
              </a:pathLst>
            </a:custGeom>
            <a:solidFill>
              <a:srgbClr val="66BB6A"/>
            </a:solidFill>
            <a:ln w="12700" cap="flat">
              <a:noFill/>
              <a:miter lim="400000"/>
            </a:ln>
            <a:effectLst/>
          </p:spPr>
          <p:txBody>
            <a:bodyPr wrap="square" lIns="45718" tIns="45718" rIns="45718" bIns="45718" numCol="1" anchor="t">
              <a:noAutofit/>
            </a:bodyPr>
            <a:lstStyle/>
            <a:p>
              <a:pPr/>
            </a:p>
          </p:txBody>
        </p:sp>
        <p:sp>
          <p:nvSpPr>
            <p:cNvPr id="959" name="TextBox 4"/>
            <p:cNvSpPr txBox="1"/>
            <p:nvPr/>
          </p:nvSpPr>
          <p:spPr>
            <a:xfrm>
              <a:off x="-2" y="1037284"/>
              <a:ext cx="1493822" cy="42504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gn="ctr">
                <a:lnSpc>
                  <a:spcPts val="4800"/>
                </a:lnSpc>
                <a:defRPr spc="215" sz="3600">
                  <a:latin typeface="Open Sauce Bold"/>
                  <a:ea typeface="Open Sauce Bold"/>
                  <a:cs typeface="Open Sauce Bold"/>
                  <a:sym typeface="Open Sauce Bold"/>
                </a:defRPr>
              </a:pPr>
              <a:r>
                <a:t>D</a:t>
              </a:r>
            </a:p>
            <a:p>
              <a:pPr algn="ctr">
                <a:lnSpc>
                  <a:spcPts val="4800"/>
                </a:lnSpc>
                <a:defRPr spc="215" sz="3600">
                  <a:latin typeface="Open Sauce Bold"/>
                  <a:ea typeface="Open Sauce Bold"/>
                  <a:cs typeface="Open Sauce Bold"/>
                  <a:sym typeface="Open Sauce Bold"/>
                </a:defRPr>
              </a:pPr>
              <a:r>
                <a:t>O</a:t>
              </a:r>
            </a:p>
            <a:p>
              <a:pPr algn="ctr">
                <a:lnSpc>
                  <a:spcPts val="4800"/>
                </a:lnSpc>
                <a:defRPr spc="215" sz="3600">
                  <a:latin typeface="Open Sauce Bold"/>
                  <a:ea typeface="Open Sauce Bold"/>
                  <a:cs typeface="Open Sauce Bold"/>
                  <a:sym typeface="Open Sauce Bold"/>
                </a:defRPr>
              </a:pPr>
              <a:r>
                <a:t>M</a:t>
              </a:r>
            </a:p>
            <a:p>
              <a:pPr algn="ctr">
                <a:lnSpc>
                  <a:spcPts val="4800"/>
                </a:lnSpc>
                <a:defRPr spc="215" sz="3600">
                  <a:latin typeface="Open Sauce Bold"/>
                  <a:ea typeface="Open Sauce Bold"/>
                  <a:cs typeface="Open Sauce Bold"/>
                  <a:sym typeface="Open Sauce Bold"/>
                </a:defRPr>
              </a:pPr>
              <a:r>
                <a:t>A</a:t>
              </a:r>
            </a:p>
            <a:p>
              <a:pPr algn="ctr">
                <a:lnSpc>
                  <a:spcPts val="4800"/>
                </a:lnSpc>
                <a:defRPr spc="215" sz="3600">
                  <a:latin typeface="Open Sauce Bold"/>
                  <a:ea typeface="Open Sauce Bold"/>
                  <a:cs typeface="Open Sauce Bold"/>
                  <a:sym typeface="Open Sauce Bold"/>
                </a:defRPr>
              </a:pPr>
              <a:r>
                <a:t>I</a:t>
              </a:r>
            </a:p>
            <a:p>
              <a:pPr algn="ctr">
                <a:lnSpc>
                  <a:spcPts val="4800"/>
                </a:lnSpc>
                <a:defRPr spc="215" sz="3600">
                  <a:latin typeface="Open Sauce Bold"/>
                  <a:ea typeface="Open Sauce Bold"/>
                  <a:cs typeface="Open Sauce Bold"/>
                  <a:sym typeface="Open Sauce Bold"/>
                </a:defRPr>
              </a:pPr>
              <a:r>
                <a:t>N</a:t>
              </a:r>
            </a:p>
            <a:p>
              <a:pPr algn="ctr">
                <a:lnSpc>
                  <a:spcPts val="4800"/>
                </a:lnSpc>
                <a:defRPr b="1" spc="215" sz="3600">
                  <a:latin typeface="Open Sauce Bold"/>
                  <a:ea typeface="Open Sauce Bold"/>
                  <a:cs typeface="Open Sauce Bold"/>
                  <a:sym typeface="Open Sauce Bold"/>
                </a:defRPr>
              </a:pPr>
              <a:r>
                <a:t>II</a:t>
              </a:r>
            </a:p>
          </p:txBody>
        </p:sp>
      </p:grpSp>
      <p:sp>
        <p:nvSpPr>
          <p:cNvPr id="961" name="Freeform 6"/>
          <p:cNvSpPr/>
          <p:nvPr/>
        </p:nvSpPr>
        <p:spPr>
          <a:xfrm>
            <a:off x="-1543050" y="-558221"/>
            <a:ext cx="3086100" cy="11299906"/>
          </a:xfrm>
          <a:prstGeom prst="rect">
            <a:avLst/>
          </a:prstGeom>
          <a:solidFill>
            <a:srgbClr val="66BB6A"/>
          </a:solidFill>
          <a:ln w="12700">
            <a:miter lim="400000"/>
          </a:ln>
        </p:spPr>
        <p:txBody>
          <a:bodyPr lIns="45718" tIns="45718" rIns="45718" bIns="45718"/>
          <a:lstStyle/>
          <a:p>
            <a:pPr/>
          </a:p>
        </p:txBody>
      </p:sp>
      <p:sp>
        <p:nvSpPr>
          <p:cNvPr id="962" name="TextBox 14"/>
          <p:cNvSpPr txBox="1"/>
          <p:nvPr/>
        </p:nvSpPr>
        <p:spPr>
          <a:xfrm>
            <a:off x="3936981" y="1813352"/>
            <a:ext cx="7880796" cy="65567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spcBef>
                <a:spcPts val="1600"/>
              </a:spcBef>
              <a:defRPr b="1" sz="2800">
                <a:solidFill>
                  <a:srgbClr val="0433FF"/>
                </a:solidFill>
                <a:latin typeface="Open Sauce Bold"/>
                <a:ea typeface="Open Sauce Bold"/>
                <a:cs typeface="Open Sauce Bold"/>
                <a:sym typeface="Open Sauce Bold"/>
              </a:defRPr>
            </a:pPr>
            <a:r>
              <a:t>Genomics &amp; Epigenetics </a:t>
            </a:r>
            <a:endParaRPr b="0"/>
          </a:p>
          <a:p>
            <a:pPr defTabSz="457200">
              <a:defRPr sz="1200">
                <a:latin typeface="Times Roman"/>
                <a:ea typeface="Times Roman"/>
                <a:cs typeface="Times Roman"/>
                <a:sym typeface="Times Roman"/>
              </a:defRPr>
            </a:pPr>
          </a:p>
          <a:p>
            <a:pPr marL="320841" indent="-320841" defTabSz="457200">
              <a:spcBef>
                <a:spcPts val="1600"/>
              </a:spcBef>
              <a:buSzPct val="100000"/>
              <a:buChar char="•"/>
              <a:defRPr sz="2800">
                <a:solidFill>
                  <a:srgbClr val="0433FF"/>
                </a:solidFill>
                <a:latin typeface="Open Sauce Bold"/>
                <a:ea typeface="Open Sauce Bold"/>
                <a:cs typeface="Open Sauce Bold"/>
                <a:sym typeface="Open Sauce Bold"/>
              </a:defRPr>
            </a:pPr>
            <a:r>
              <a:t>Chemistry of enzymes, co-factors, and organic acids</a:t>
            </a:r>
          </a:p>
          <a:p>
            <a:pPr marL="320841" indent="-320841" defTabSz="457200">
              <a:spcBef>
                <a:spcPts val="1600"/>
              </a:spcBef>
              <a:buSzPct val="100000"/>
              <a:buChar char="•"/>
              <a:defRPr sz="2800">
                <a:solidFill>
                  <a:srgbClr val="0433FF"/>
                </a:solidFill>
                <a:latin typeface="Open Sauce Bold"/>
                <a:ea typeface="Open Sauce Bold"/>
                <a:cs typeface="Open Sauce Bold"/>
                <a:sym typeface="Open Sauce Bold"/>
              </a:defRPr>
            </a:pPr>
            <a:r>
              <a:t>Basic understanding of nutritional genomics research in practice </a:t>
            </a:r>
          </a:p>
          <a:p>
            <a:pPr marL="320841" indent="-320841" defTabSz="457200">
              <a:spcBef>
                <a:spcPts val="1600"/>
              </a:spcBef>
              <a:buSzPct val="100000"/>
              <a:buChar char="•"/>
              <a:defRPr sz="2800">
                <a:solidFill>
                  <a:srgbClr val="0433FF"/>
                </a:solidFill>
                <a:latin typeface="Open Sauce Bold"/>
                <a:ea typeface="Open Sauce Bold"/>
                <a:cs typeface="Open Sauce Bold"/>
                <a:sym typeface="Open Sauce Bold"/>
              </a:defRPr>
            </a:pPr>
            <a:r>
              <a:t>Impact of nutritional genomics on health</a:t>
            </a:r>
          </a:p>
          <a:p>
            <a:pPr marL="320841" indent="-320841" defTabSz="457200">
              <a:spcBef>
                <a:spcPts val="1600"/>
              </a:spcBef>
              <a:buSzPct val="100000"/>
              <a:buChar char="•"/>
              <a:defRPr sz="2800">
                <a:solidFill>
                  <a:srgbClr val="0433FF"/>
                </a:solidFill>
                <a:latin typeface="Open Sauce Bold"/>
                <a:ea typeface="Open Sauce Bold"/>
                <a:cs typeface="Open Sauce Bold"/>
                <a:sym typeface="Open Sauce Bold"/>
              </a:defRPr>
            </a:pPr>
            <a:r>
              <a:t>Epigenetics: methyl donor biochemistry and hypo- and hypermethylation specific to life cycle stage</a:t>
            </a:r>
          </a:p>
          <a:p>
            <a:pPr defTabSz="457200">
              <a:spcBef>
                <a:spcPts val="1600"/>
              </a:spcBef>
              <a:defRPr sz="2800">
                <a:solidFill>
                  <a:srgbClr val="0433FF"/>
                </a:solidFill>
                <a:latin typeface="Open Sauce Bold"/>
                <a:ea typeface="Open Sauce Bold"/>
                <a:cs typeface="Open Sauce Bold"/>
                <a:sym typeface="Open Sauce Bold"/>
              </a:defRPr>
            </a:pPr>
          </a:p>
          <a:p>
            <a:pPr>
              <a:spcBef>
                <a:spcPts val="1500"/>
              </a:spcBef>
              <a:defRPr b="1" sz="2200">
                <a:solidFill>
                  <a:srgbClr val="0433FF"/>
                </a:solidFill>
                <a:latin typeface="Arial"/>
                <a:ea typeface="Arial"/>
                <a:cs typeface="Arial"/>
                <a:sym typeface="Arial"/>
              </a:defRPr>
            </a:pPr>
            <a:r>
              <a:t>**Slides will separate the above domain areas via a blue heading</a:t>
            </a:r>
          </a:p>
        </p:txBody>
      </p:sp>
      <p:sp>
        <p:nvSpPr>
          <p:cNvPr id="963" name="TextBox 15"/>
          <p:cNvSpPr txBox="1"/>
          <p:nvPr/>
        </p:nvSpPr>
        <p:spPr>
          <a:xfrm>
            <a:off x="17258509" y="9210674"/>
            <a:ext cx="153964"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solidFill>
                  <a:srgbClr val="231F20"/>
                </a:solidFill>
                <a:latin typeface="Canva Sans"/>
                <a:ea typeface="Canva Sans"/>
                <a:cs typeface="Canva Sans"/>
                <a:sym typeface="Canva Sans"/>
              </a:defRPr>
            </a:lvl1pPr>
          </a:lstStyle>
          <a:p>
            <a:pPr/>
            <a:r>
              <a:t>2</a:t>
            </a:r>
          </a:p>
        </p:txBody>
      </p:sp>
      <p:grpSp>
        <p:nvGrpSpPr>
          <p:cNvPr id="966" name="Image Gallery"/>
          <p:cNvGrpSpPr/>
          <p:nvPr/>
        </p:nvGrpSpPr>
        <p:grpSpPr>
          <a:xfrm>
            <a:off x="12261260" y="-9939"/>
            <a:ext cx="6038481" cy="10843362"/>
            <a:chOff x="-1" y="0"/>
            <a:chExt cx="6038480" cy="10843361"/>
          </a:xfrm>
        </p:grpSpPr>
        <p:pic>
          <p:nvPicPr>
            <p:cNvPr id="964" name="dna-5695421_1280.jpg" descr="dna-5695421_1280.jpg"/>
            <p:cNvPicPr>
              <a:picLocks noChangeAspect="1"/>
            </p:cNvPicPr>
            <p:nvPr/>
          </p:nvPicPr>
          <p:blipFill>
            <a:blip r:embed="rId2">
              <a:extLst/>
            </a:blip>
            <a:srcRect l="31194" t="0" r="31194" b="0"/>
            <a:stretch>
              <a:fillRect/>
            </a:stretch>
          </p:blipFill>
          <p:spPr>
            <a:xfrm>
              <a:off x="-2" y="-1"/>
              <a:ext cx="6038482" cy="10335370"/>
            </a:xfrm>
            <a:prstGeom prst="rect">
              <a:avLst/>
            </a:prstGeom>
            <a:ln w="12700" cap="flat">
              <a:noFill/>
              <a:miter lim="400000"/>
            </a:ln>
            <a:effectLst/>
          </p:spPr>
        </p:pic>
        <p:sp>
          <p:nvSpPr>
            <p:cNvPr id="965" name="Caption"/>
            <p:cNvSpPr txBox="1"/>
            <p:nvPr/>
          </p:nvSpPr>
          <p:spPr>
            <a:xfrm>
              <a:off x="-2" y="10411560"/>
              <a:ext cx="6038480"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defRPr>
                  <a:latin typeface="+mn-lt"/>
                  <a:ea typeface="+mn-ea"/>
                  <a:cs typeface="+mn-cs"/>
                  <a:sym typeface="Helvetica"/>
                </a:defRPr>
              </a:lvl1pPr>
            </a:lstStyle>
            <a:p>
              <a:pPr/>
              <a:r>
                <a:t>Caption</a:t>
              </a:r>
            </a:p>
          </p:txBody>
        </p:sp>
      </p:grpSp>
      <p:sp>
        <p:nvSpPr>
          <p:cNvPr id="967"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9" name="Freeform 2"/>
          <p:cNvSpPr/>
          <p:nvPr/>
        </p:nvSpPr>
        <p:spPr>
          <a:xfrm rot="10800000">
            <a:off x="-3" y="-2022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970"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971" name="TextBox 6"/>
          <p:cNvSpPr txBox="1"/>
          <p:nvPr/>
        </p:nvSpPr>
        <p:spPr>
          <a:xfrm>
            <a:off x="1078052" y="489604"/>
            <a:ext cx="17534304" cy="22788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0433FF"/>
                </a:solidFill>
                <a:latin typeface="Poppins"/>
                <a:ea typeface="Poppins"/>
                <a:cs typeface="Poppins"/>
                <a:sym typeface="Poppins"/>
              </a:defRPr>
            </a:lvl1pPr>
          </a:lstStyle>
          <a:p>
            <a:pPr/>
            <a:r>
              <a:t>Chemistry of Enzymes, Co-factors, and Organic Acids</a:t>
            </a:r>
          </a:p>
        </p:txBody>
      </p:sp>
      <p:sp>
        <p:nvSpPr>
          <p:cNvPr id="972"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973" name="Enzymes are protein-based catalysts that speed up biochemical reactions by lowering the activation energy required. They are highly specific, with each enzyme designed to act on a specific substrate to produce a particular product.…"/>
          <p:cNvSpPr txBox="1"/>
          <p:nvPr/>
        </p:nvSpPr>
        <p:spPr>
          <a:xfrm>
            <a:off x="1484926" y="3366580"/>
            <a:ext cx="15022468" cy="5730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0734" indent="-280734" defTabSz="457200">
              <a:spcBef>
                <a:spcPts val="1200"/>
              </a:spcBef>
              <a:buSzPct val="100000"/>
              <a:buChar char="•"/>
              <a:defRPr b="1" sz="2800">
                <a:latin typeface="Times Roman"/>
                <a:ea typeface="Times Roman"/>
                <a:cs typeface="Times Roman"/>
                <a:sym typeface="Times Roman"/>
              </a:defRPr>
            </a:pPr>
            <a:r>
              <a:t>Enzymes</a:t>
            </a:r>
            <a:r>
              <a:rPr b="0"/>
              <a:t> are protein-based catalysts that speed up biochemical reactions by lowering the activation energy required. They are highly specific, with each enzyme designed to act on a specific substrate to produce a particular product.</a:t>
            </a:r>
          </a:p>
          <a:p>
            <a:pPr marL="280734" indent="-280734" defTabSz="457200">
              <a:spcBef>
                <a:spcPts val="1200"/>
              </a:spcBef>
              <a:buSzPct val="100000"/>
              <a:buChar char="•"/>
              <a:defRPr b="1" sz="2800">
                <a:latin typeface="Times Roman"/>
                <a:ea typeface="Times Roman"/>
                <a:cs typeface="Times Roman"/>
                <a:sym typeface="Times Roman"/>
              </a:defRPr>
            </a:pPr>
            <a:r>
              <a:t>Cofactors</a:t>
            </a:r>
            <a:r>
              <a:rPr b="0"/>
              <a:t> are helper molecules—either vitamins (coenzymes) or minerals (metal ions)—that activate enzymes or enable them to function. Without the correct cofactors, many enzymes cannot carry out their reactions, which slows or blocks metabolic pathways.</a:t>
            </a:r>
          </a:p>
          <a:p>
            <a:pPr marL="280734" indent="-280734" defTabSz="457200">
              <a:spcBef>
                <a:spcPts val="1200"/>
              </a:spcBef>
              <a:buSzPct val="100000"/>
              <a:buChar char="•"/>
              <a:defRPr b="1" sz="2800">
                <a:latin typeface="Times Roman"/>
                <a:ea typeface="Times Roman"/>
                <a:cs typeface="Times Roman"/>
                <a:sym typeface="Times Roman"/>
              </a:defRPr>
            </a:pPr>
            <a:r>
              <a:t>Organic acids</a:t>
            </a:r>
            <a:r>
              <a:rPr b="0"/>
              <a:t> are small carbon-based molecules produced as intermediates in metabolic pathways such as glycolysis, the TCA cycle, amino acid metabolism, and fatty acid oxidation. Their levels reflect the activity of enzymes and the availability of cofactors, making them useful indicators of metabolic function and nutritional status.</a:t>
            </a:r>
          </a:p>
          <a:p>
            <a:pPr marL="280734" indent="-280734" defTabSz="457200">
              <a:spcBef>
                <a:spcPts val="1200"/>
              </a:spcBef>
              <a:buSzPct val="100000"/>
              <a:buChar char="•"/>
              <a:defRPr sz="2800">
                <a:latin typeface="Times Roman"/>
                <a:ea typeface="Times Roman"/>
                <a:cs typeface="Times Roman"/>
                <a:sym typeface="Times Roman"/>
              </a:defRPr>
            </a:pPr>
            <a:r>
              <a:t>Together, enzymes, cofactors, and organic acids form the chemical foundation of metabolism, energy production, detoxification, and cellular health.</a:t>
            </a:r>
          </a:p>
        </p:txBody>
      </p:sp>
      <p:sp>
        <p:nvSpPr>
          <p:cNvPr id="974"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6" name="Freeform 2"/>
          <p:cNvSpPr/>
          <p:nvPr/>
        </p:nvSpPr>
        <p:spPr>
          <a:xfrm rot="10800000">
            <a:off x="-3" y="-2516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977"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978" name="TextBox 6"/>
          <p:cNvSpPr txBox="1"/>
          <p:nvPr/>
        </p:nvSpPr>
        <p:spPr>
          <a:xfrm>
            <a:off x="1382852" y="489606"/>
            <a:ext cx="17534304" cy="22788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673" sz="6800">
                <a:solidFill>
                  <a:srgbClr val="FFFFFF"/>
                </a:solidFill>
                <a:latin typeface="Poppins"/>
                <a:ea typeface="Poppins"/>
                <a:cs typeface="Poppins"/>
                <a:sym typeface="Poppins"/>
              </a:defRPr>
            </a:pPr>
            <a:r>
              <a:t>Enzymes: Chemical Catalysts </a:t>
            </a:r>
          </a:p>
          <a:p>
            <a:pPr>
              <a:lnSpc>
                <a:spcPts val="9100"/>
              </a:lnSpc>
              <a:defRPr spc="673" sz="6800">
                <a:solidFill>
                  <a:srgbClr val="FFFFFF"/>
                </a:solidFill>
                <a:latin typeface="Poppins"/>
                <a:ea typeface="Poppins"/>
                <a:cs typeface="Poppins"/>
                <a:sym typeface="Poppins"/>
              </a:defRPr>
            </a:pPr>
            <a:r>
              <a:t>of the Body</a:t>
            </a:r>
          </a:p>
        </p:txBody>
      </p:sp>
      <p:sp>
        <p:nvSpPr>
          <p:cNvPr id="979"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980" name="Key Chemical Features…"/>
          <p:cNvSpPr txBox="1"/>
          <p:nvPr/>
        </p:nvSpPr>
        <p:spPr>
          <a:xfrm>
            <a:off x="1484926" y="4616498"/>
            <a:ext cx="6672217" cy="41681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Key Chemical Features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Made of amino acids folded into complex shapes.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Have an </a:t>
            </a:r>
            <a:r>
              <a:rPr b="1"/>
              <a:t>active site</a:t>
            </a:r>
            <a:r>
              <a:t>—a specific pocket where the substrate binds.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Highly </a:t>
            </a:r>
            <a:r>
              <a:rPr b="1"/>
              <a:t>specific</a:t>
            </a:r>
            <a:r>
              <a:t>: one enzyme typically catalyzes one type of reaction.</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It can increase reaction speed </a:t>
            </a:r>
            <a:r>
              <a:rPr b="1"/>
              <a:t>millions of times</a:t>
            </a:r>
            <a:r>
              <a:t>.</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They are </a:t>
            </a:r>
            <a:r>
              <a:rPr b="1"/>
              <a:t>not consumed</a:t>
            </a:r>
            <a:r>
              <a:t> in the reaction (reusable).</a:t>
            </a:r>
          </a:p>
        </p:txBody>
      </p:sp>
      <p:sp>
        <p:nvSpPr>
          <p:cNvPr id="981" name="Enzymes are proteins that speed up biochemical reactions by lowering the activation energy required for a reaction to occur."/>
          <p:cNvSpPr txBox="1"/>
          <p:nvPr/>
        </p:nvSpPr>
        <p:spPr>
          <a:xfrm>
            <a:off x="363953" y="3462682"/>
            <a:ext cx="17811408" cy="497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200">
              <a:spcBef>
                <a:spcPts val="1200"/>
              </a:spcBef>
              <a:defRPr b="1" sz="2700">
                <a:latin typeface="Times Roman"/>
                <a:ea typeface="Times Roman"/>
                <a:cs typeface="Times Roman"/>
                <a:sym typeface="Times Roman"/>
              </a:defRPr>
            </a:pPr>
            <a:r>
              <a:t>Enzymes</a:t>
            </a:r>
            <a:r>
              <a:rPr b="0"/>
              <a:t> are proteins that speed up biochemical reactions by lowering the </a:t>
            </a:r>
            <a:r>
              <a:t>activation energy</a:t>
            </a:r>
            <a:r>
              <a:rPr b="0"/>
              <a:t> required for a reaction to occur.</a:t>
            </a:r>
          </a:p>
        </p:txBody>
      </p:sp>
      <p:sp>
        <p:nvSpPr>
          <p:cNvPr id="982" name="How Enzymes Work (Chemistry)…"/>
          <p:cNvSpPr txBox="1"/>
          <p:nvPr/>
        </p:nvSpPr>
        <p:spPr>
          <a:xfrm>
            <a:off x="9863928" y="4768898"/>
            <a:ext cx="7565385" cy="31416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How Enzymes Work (Chemistry)</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The enzyme changes shape slightly when the substrate binds (</a:t>
            </a:r>
            <a:r>
              <a:rPr b="1"/>
              <a:t>induced fit model</a:t>
            </a:r>
            <a:r>
              <a:t>).</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Bonds within the substrate are weakened or aligned → easier chemical conversion.</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Products are released, and the enzyme returns to its original state.</a:t>
            </a:r>
          </a:p>
        </p:txBody>
      </p:sp>
      <p:sp>
        <p:nvSpPr>
          <p:cNvPr id="983" name="Enzyme + Substrate → Enzyme–Substrate Complex → Product + Enzyme"/>
          <p:cNvSpPr txBox="1"/>
          <p:nvPr/>
        </p:nvSpPr>
        <p:spPr>
          <a:xfrm>
            <a:off x="10018514" y="8092223"/>
            <a:ext cx="7256214" cy="89915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2900"/>
            </a:lvl1pPr>
          </a:lstStyle>
          <a:p>
            <a:pPr/>
            <a:r>
              <a:t>Enzyme + Substrate → Enzyme–Substrate Complex → Product + Enzyme</a:t>
            </a:r>
          </a:p>
        </p:txBody>
      </p:sp>
      <p:sp>
        <p:nvSpPr>
          <p:cNvPr id="984"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6" name="Freeform 2"/>
          <p:cNvSpPr/>
          <p:nvPr/>
        </p:nvSpPr>
        <p:spPr>
          <a:xfrm rot="10800000">
            <a:off x="-3" y="-2516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987"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988" name="TextBox 6"/>
          <p:cNvSpPr txBox="1"/>
          <p:nvPr/>
        </p:nvSpPr>
        <p:spPr>
          <a:xfrm>
            <a:off x="1382852" y="489603"/>
            <a:ext cx="17534304" cy="22788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673" sz="6800">
                <a:solidFill>
                  <a:srgbClr val="FFFFFF"/>
                </a:solidFill>
                <a:latin typeface="Poppins"/>
                <a:ea typeface="Poppins"/>
                <a:cs typeface="Poppins"/>
                <a:sym typeface="Poppins"/>
              </a:defRPr>
            </a:pPr>
            <a:r>
              <a:t>Cofactors: Helpers That </a:t>
            </a:r>
          </a:p>
          <a:p>
            <a:pPr>
              <a:lnSpc>
                <a:spcPts val="9100"/>
              </a:lnSpc>
              <a:defRPr spc="673" sz="6800">
                <a:solidFill>
                  <a:srgbClr val="FFFFFF"/>
                </a:solidFill>
                <a:latin typeface="Poppins"/>
                <a:ea typeface="Poppins"/>
                <a:cs typeface="Poppins"/>
                <a:sym typeface="Poppins"/>
              </a:defRPr>
            </a:pPr>
            <a:r>
              <a:t>Activate Enzymes</a:t>
            </a:r>
          </a:p>
        </p:txBody>
      </p:sp>
      <p:sp>
        <p:nvSpPr>
          <p:cNvPr id="989"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990" name="Two Types of Cofactors…"/>
          <p:cNvSpPr txBox="1"/>
          <p:nvPr/>
        </p:nvSpPr>
        <p:spPr>
          <a:xfrm>
            <a:off x="1535726" y="4133897"/>
            <a:ext cx="6672217" cy="590969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Two Types of Cofactors</a:t>
            </a:r>
          </a:p>
          <a:p>
            <a:pPr defTabSz="457200">
              <a:spcBef>
                <a:spcPts val="1400"/>
              </a:spcBef>
              <a:defRPr b="1" sz="1700">
                <a:latin typeface="Times Roman"/>
                <a:ea typeface="Times Roman"/>
                <a:cs typeface="Times Roman"/>
                <a:sym typeface="Times Roman"/>
              </a:defRPr>
            </a:pPr>
            <a:r>
              <a:t>1. Coenzymes (organic molecules)</a:t>
            </a:r>
          </a:p>
          <a:p>
            <a:pPr marL="457200" indent="-317500" defTabSz="457200">
              <a:spcBef>
                <a:spcPts val="1200"/>
              </a:spcBef>
              <a:buSzPct val="100000"/>
              <a:buFont typeface="Times Roman"/>
              <a:buChar char="•"/>
              <a:defRPr sz="1700">
                <a:latin typeface="Times Roman"/>
                <a:ea typeface="Times Roman"/>
                <a:cs typeface="Times Roman"/>
                <a:sym typeface="Times Roman"/>
              </a:defRPr>
            </a:pPr>
            <a:r>
              <a:t>Usually </a:t>
            </a:r>
            <a:r>
              <a:rPr b="1"/>
              <a:t>vitamins</a:t>
            </a:r>
            <a:r>
              <a:t> or derived from them</a:t>
            </a:r>
          </a:p>
          <a:p>
            <a:pPr marL="457200" indent="-317500" defTabSz="457200">
              <a:spcBef>
                <a:spcPts val="1200"/>
              </a:spcBef>
              <a:buSzPct val="100000"/>
              <a:buFont typeface="Times Roman"/>
              <a:buChar char="•"/>
              <a:defRPr sz="1700">
                <a:latin typeface="Times Roman"/>
                <a:ea typeface="Times Roman"/>
                <a:cs typeface="Times Roman"/>
                <a:sym typeface="Times Roman"/>
              </a:defRPr>
            </a:pPr>
            <a:r>
              <a:t>Examples:</a:t>
            </a:r>
          </a:p>
          <a:p>
            <a:pPr lvl="1" marL="914400" indent="-317500" defTabSz="457200">
              <a:spcBef>
                <a:spcPts val="1200"/>
              </a:spcBef>
              <a:buSzPct val="100000"/>
              <a:buFont typeface="Times Roman"/>
              <a:buChar char="◦"/>
              <a:defRPr b="1" sz="1700">
                <a:latin typeface="Times Roman"/>
                <a:ea typeface="Times Roman"/>
                <a:cs typeface="Times Roman"/>
                <a:sym typeface="Times Roman"/>
              </a:defRPr>
            </a:pPr>
            <a:r>
              <a:t>B vitamins</a:t>
            </a:r>
            <a:r>
              <a:rPr b="0"/>
              <a:t> → NAD⁺, FAD, TPP, PLP, CoA</a:t>
            </a:r>
          </a:p>
          <a:p>
            <a:pPr lvl="1" marL="914400" indent="-317500" defTabSz="457200">
              <a:spcBef>
                <a:spcPts val="1200"/>
              </a:spcBef>
              <a:buSzPct val="100000"/>
              <a:buFont typeface="Times Roman"/>
              <a:buChar char="◦"/>
              <a:defRPr b="1" sz="1700">
                <a:latin typeface="Times Roman"/>
                <a:ea typeface="Times Roman"/>
                <a:cs typeface="Times Roman"/>
                <a:sym typeface="Times Roman"/>
              </a:defRPr>
            </a:pPr>
            <a:r>
              <a:t>Vitamin C</a:t>
            </a:r>
            <a:r>
              <a:rPr b="0"/>
              <a:t> → collagen enzyme cofactor</a:t>
            </a:r>
          </a:p>
          <a:p>
            <a:pPr lvl="1" marL="914400" indent="-317500" defTabSz="457200">
              <a:spcBef>
                <a:spcPts val="1200"/>
              </a:spcBef>
              <a:buSzPct val="100000"/>
              <a:buFont typeface="Times Roman"/>
              <a:buChar char="◦"/>
              <a:defRPr b="1" sz="1700">
                <a:latin typeface="Times Roman"/>
                <a:ea typeface="Times Roman"/>
                <a:cs typeface="Times Roman"/>
                <a:sym typeface="Times Roman"/>
              </a:defRPr>
            </a:pPr>
            <a:r>
              <a:t>Vitamin K</a:t>
            </a:r>
            <a:r>
              <a:rPr b="0"/>
              <a:t> → cofactor in clotting enzyme activation</a:t>
            </a:r>
          </a:p>
          <a:p>
            <a:pPr defTabSz="457200">
              <a:spcBef>
                <a:spcPts val="1400"/>
              </a:spcBef>
              <a:defRPr b="1" sz="1700">
                <a:latin typeface="Times Roman"/>
                <a:ea typeface="Times Roman"/>
                <a:cs typeface="Times Roman"/>
                <a:sym typeface="Times Roman"/>
              </a:defRPr>
            </a:pPr>
            <a:r>
              <a:t>2. Metal ions (inorganic)</a:t>
            </a:r>
          </a:p>
          <a:p>
            <a:pPr marL="457200" indent="-317500" defTabSz="457200">
              <a:spcBef>
                <a:spcPts val="1200"/>
              </a:spcBef>
              <a:buSzPct val="100000"/>
              <a:buFont typeface="Times Roman"/>
              <a:buChar char="•"/>
              <a:defRPr sz="1700">
                <a:latin typeface="Times Roman"/>
                <a:ea typeface="Times Roman"/>
                <a:cs typeface="Times Roman"/>
                <a:sym typeface="Times Roman"/>
              </a:defRPr>
            </a:pPr>
            <a:r>
              <a:t>Minerals that stabilize or activate enzymes</a:t>
            </a:r>
          </a:p>
          <a:p>
            <a:pPr marL="457200" indent="-317500" defTabSz="457200">
              <a:spcBef>
                <a:spcPts val="1200"/>
              </a:spcBef>
              <a:buSzPct val="100000"/>
              <a:buFont typeface="Times Roman"/>
              <a:buChar char="•"/>
              <a:defRPr sz="1700">
                <a:latin typeface="Times Roman"/>
                <a:ea typeface="Times Roman"/>
                <a:cs typeface="Times Roman"/>
                <a:sym typeface="Times Roman"/>
              </a:defRPr>
            </a:pPr>
            <a:r>
              <a:t>Examples:</a:t>
            </a:r>
          </a:p>
          <a:p>
            <a:pPr lvl="1" marL="914400" indent="-317500" defTabSz="457200">
              <a:spcBef>
                <a:spcPts val="1200"/>
              </a:spcBef>
              <a:buSzPct val="100000"/>
              <a:buFont typeface="Times Roman"/>
              <a:buChar char="◦"/>
              <a:defRPr b="1" sz="1700">
                <a:latin typeface="Times Roman"/>
                <a:ea typeface="Times Roman"/>
                <a:cs typeface="Times Roman"/>
                <a:sym typeface="Times Roman"/>
              </a:defRPr>
            </a:pPr>
            <a:r>
              <a:t>Mg²⁺</a:t>
            </a:r>
            <a:r>
              <a:rPr b="0"/>
              <a:t> → ATP reactions</a:t>
            </a:r>
          </a:p>
          <a:p>
            <a:pPr lvl="1" marL="914400" indent="-317500" defTabSz="457200">
              <a:spcBef>
                <a:spcPts val="1200"/>
              </a:spcBef>
              <a:buSzPct val="100000"/>
              <a:buFont typeface="Times Roman"/>
              <a:buChar char="◦"/>
              <a:defRPr b="1" sz="1700">
                <a:latin typeface="Times Roman"/>
                <a:ea typeface="Times Roman"/>
                <a:cs typeface="Times Roman"/>
                <a:sym typeface="Times Roman"/>
              </a:defRPr>
            </a:pPr>
            <a:r>
              <a:t>Zn²⁺</a:t>
            </a:r>
            <a:r>
              <a:rPr b="0"/>
              <a:t> → alcohol dehydrogenase</a:t>
            </a:r>
          </a:p>
          <a:p>
            <a:pPr lvl="1" marL="914400" indent="-317500" defTabSz="457200">
              <a:spcBef>
                <a:spcPts val="1200"/>
              </a:spcBef>
              <a:buSzPct val="100000"/>
              <a:buFont typeface="Times Roman"/>
              <a:buChar char="◦"/>
              <a:defRPr b="1" sz="1700">
                <a:latin typeface="Times Roman"/>
                <a:ea typeface="Times Roman"/>
                <a:cs typeface="Times Roman"/>
                <a:sym typeface="Times Roman"/>
              </a:defRPr>
            </a:pPr>
            <a:r>
              <a:t>Cu²⁺</a:t>
            </a:r>
            <a:r>
              <a:rPr b="0"/>
              <a:t> → oxidative enzymes (superoxide dismutase)</a:t>
            </a:r>
          </a:p>
          <a:p>
            <a:pPr lvl="1" marL="914400" indent="-317500" defTabSz="457200">
              <a:spcBef>
                <a:spcPts val="1200"/>
              </a:spcBef>
              <a:buSzPct val="100000"/>
              <a:buFont typeface="Times Roman"/>
              <a:buChar char="◦"/>
              <a:defRPr b="1" sz="1700">
                <a:latin typeface="Times Roman"/>
                <a:ea typeface="Times Roman"/>
                <a:cs typeface="Times Roman"/>
                <a:sym typeface="Times Roman"/>
              </a:defRPr>
            </a:pPr>
            <a:r>
              <a:t>Fe²⁺/Fe³⁺</a:t>
            </a:r>
            <a:r>
              <a:rPr b="0"/>
              <a:t> → heme enzymes, electron transport</a:t>
            </a:r>
          </a:p>
        </p:txBody>
      </p:sp>
      <p:sp>
        <p:nvSpPr>
          <p:cNvPr id="991" name="Enzymes often require cofactors to function. These are non-protein molecules that assist enzyme activity"/>
          <p:cNvSpPr txBox="1"/>
          <p:nvPr/>
        </p:nvSpPr>
        <p:spPr>
          <a:xfrm>
            <a:off x="1320127" y="3449982"/>
            <a:ext cx="15647746" cy="523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200">
              <a:spcBef>
                <a:spcPts val="1200"/>
              </a:spcBef>
              <a:defRPr sz="2800">
                <a:latin typeface="Times Roman"/>
                <a:ea typeface="Times Roman"/>
                <a:cs typeface="Times Roman"/>
                <a:sym typeface="Times Roman"/>
              </a:defRPr>
            </a:pPr>
            <a:r>
              <a:t>Enzymes often require </a:t>
            </a:r>
            <a:r>
              <a:rPr b="1"/>
              <a:t>cofactors</a:t>
            </a:r>
            <a:r>
              <a:t> to function. These are </a:t>
            </a:r>
            <a:r>
              <a:rPr b="1"/>
              <a:t>non-protein molecules</a:t>
            </a:r>
            <a:r>
              <a:t> that assist enzyme activity</a:t>
            </a:r>
          </a:p>
        </p:txBody>
      </p:sp>
      <p:sp>
        <p:nvSpPr>
          <p:cNvPr id="992" name="What Cofactors Do (Chemical Roles)…"/>
          <p:cNvSpPr txBox="1"/>
          <p:nvPr/>
        </p:nvSpPr>
        <p:spPr>
          <a:xfrm>
            <a:off x="9765327" y="4337098"/>
            <a:ext cx="7565385" cy="4841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What Cofactors Do (Chemical Roles)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Accept or donate </a:t>
            </a:r>
            <a:r>
              <a:rPr b="1"/>
              <a:t>electrons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Carry </a:t>
            </a:r>
            <a:r>
              <a:rPr b="1"/>
              <a:t>atoms or functional groups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Stabilize the enzyme–substrate complex</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Change the enzyme shape to activate the active site</a:t>
            </a:r>
          </a:p>
          <a:p>
            <a:pPr marL="457200" indent="-317500" defTabSz="457200">
              <a:spcBef>
                <a:spcPts val="1200"/>
              </a:spcBef>
              <a:buSzPct val="100000"/>
              <a:buFont typeface="Times Roman"/>
              <a:buChar char="•"/>
              <a:defRPr sz="2400">
                <a:latin typeface="Times Roman"/>
                <a:ea typeface="Times Roman"/>
                <a:cs typeface="Times Roman"/>
                <a:sym typeface="Times Roman"/>
              </a:defRPr>
            </a:pPr>
          </a:p>
          <a:p>
            <a:pPr marL="240631" indent="-240631" defTabSz="457200">
              <a:spcBef>
                <a:spcPts val="1200"/>
              </a:spcBef>
              <a:buSzPct val="100000"/>
              <a:buChar char="•"/>
              <a:defRPr sz="2400">
                <a:latin typeface="Times Roman"/>
                <a:ea typeface="Times Roman"/>
                <a:cs typeface="Times Roman"/>
                <a:sym typeface="Times Roman"/>
              </a:defRPr>
            </a:pPr>
            <a:r>
              <a:t>Without cofactors, many enzymes become </a:t>
            </a:r>
            <a:r>
              <a:rPr b="1"/>
              <a:t>inactive</a:t>
            </a:r>
            <a:r>
              <a:t> (“apoenzymes").</a:t>
            </a:r>
          </a:p>
          <a:p>
            <a:pPr marL="240631" indent="-240631" defTabSz="457200">
              <a:spcBef>
                <a:spcPts val="1200"/>
              </a:spcBef>
              <a:buSzPct val="100000"/>
              <a:buChar char="•"/>
              <a:defRPr sz="2400">
                <a:latin typeface="Times Roman"/>
                <a:ea typeface="Times Roman"/>
                <a:cs typeface="Times Roman"/>
                <a:sym typeface="Times Roman"/>
              </a:defRPr>
            </a:pPr>
            <a:r>
              <a:t>With cofactors, they become </a:t>
            </a:r>
            <a:r>
              <a:rPr b="1"/>
              <a:t>active enzymes</a:t>
            </a:r>
            <a:r>
              <a:t> ("holoenzymes").</a:t>
            </a:r>
          </a:p>
        </p:txBody>
      </p:sp>
      <p:sp>
        <p:nvSpPr>
          <p:cNvPr id="993"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5" name="Freeform 2"/>
          <p:cNvSpPr/>
          <p:nvPr/>
        </p:nvSpPr>
        <p:spPr>
          <a:xfrm rot="10800000">
            <a:off x="-3" y="-2516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996"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997" name="TextBox 6"/>
          <p:cNvSpPr txBox="1"/>
          <p:nvPr/>
        </p:nvSpPr>
        <p:spPr>
          <a:xfrm>
            <a:off x="1382852" y="489603"/>
            <a:ext cx="17534304" cy="22788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Organic Acids: Intermediates in Metabolic Chemistry</a:t>
            </a:r>
          </a:p>
        </p:txBody>
      </p:sp>
      <p:sp>
        <p:nvSpPr>
          <p:cNvPr id="998"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999" name="Glycolysis…"/>
          <p:cNvSpPr txBox="1"/>
          <p:nvPr/>
        </p:nvSpPr>
        <p:spPr>
          <a:xfrm>
            <a:off x="5193322" y="4659631"/>
            <a:ext cx="3689610" cy="5171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Glycolysis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Pyruvate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Lactate</a:t>
            </a:r>
          </a:p>
          <a:p>
            <a:pPr defTabSz="457200">
              <a:spcBef>
                <a:spcPts val="1400"/>
              </a:spcBef>
              <a:defRPr b="1" sz="2400">
                <a:latin typeface="Times Roman"/>
                <a:ea typeface="Times Roman"/>
                <a:cs typeface="Times Roman"/>
                <a:sym typeface="Times Roman"/>
              </a:defRPr>
            </a:pPr>
            <a:r>
              <a:t>TCA Cycle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Citrate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α-Ketoglutarate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Succinate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Fumarate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Malate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Oxaloacetate</a:t>
            </a:r>
          </a:p>
        </p:txBody>
      </p:sp>
      <p:sp>
        <p:nvSpPr>
          <p:cNvPr id="1000" name="Organic acids are carbon-based molecules that contain a carboxyl group (-COOH).hey are key intermediates in metabolism and appear in pathways such as"/>
          <p:cNvSpPr txBox="1"/>
          <p:nvPr/>
        </p:nvSpPr>
        <p:spPr>
          <a:xfrm>
            <a:off x="1497927" y="3234082"/>
            <a:ext cx="15647746" cy="955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200">
              <a:defRPr sz="2800">
                <a:latin typeface="Times Roman"/>
                <a:ea typeface="Times Roman"/>
                <a:cs typeface="Times Roman"/>
                <a:sym typeface="Times Roman"/>
              </a:defRPr>
            </a:pPr>
            <a:r>
              <a:t>Organic acids are carbon-based molecules that contain a </a:t>
            </a:r>
            <a:r>
              <a:rPr b="1"/>
              <a:t>carboxyl group (-COOH)</a:t>
            </a:r>
            <a:r>
              <a:t>.hey are key intermediates in metabolism and appear in pathways such as</a:t>
            </a:r>
          </a:p>
        </p:txBody>
      </p:sp>
      <p:sp>
        <p:nvSpPr>
          <p:cNvPr id="1001" name="Amino Acid Metabolism…"/>
          <p:cNvSpPr txBox="1"/>
          <p:nvPr/>
        </p:nvSpPr>
        <p:spPr>
          <a:xfrm>
            <a:off x="9333527" y="4667298"/>
            <a:ext cx="4265472" cy="36093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Amino Acid Metabolism</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Homocysteine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Glutamate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α-keto acids</a:t>
            </a:r>
          </a:p>
          <a:p>
            <a:pPr defTabSz="457200">
              <a:spcBef>
                <a:spcPts val="1400"/>
              </a:spcBef>
              <a:defRPr b="1" sz="2400">
                <a:latin typeface="Times Roman"/>
                <a:ea typeface="Times Roman"/>
                <a:cs typeface="Times Roman"/>
                <a:sym typeface="Times Roman"/>
              </a:defRPr>
            </a:pPr>
            <a:r>
              <a:t>Fatty Acid Oxidation</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Acyl-carnitines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β-hydroxybutyrate (ketone)</a:t>
            </a:r>
          </a:p>
        </p:txBody>
      </p:sp>
      <p:sp>
        <p:nvSpPr>
          <p:cNvPr id="1002"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4" name="Freeform 2"/>
          <p:cNvSpPr/>
          <p:nvPr/>
        </p:nvSpPr>
        <p:spPr>
          <a:xfrm rot="10800000">
            <a:off x="-3" y="-2516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1005"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006" name="TextBox 6"/>
          <p:cNvSpPr txBox="1"/>
          <p:nvPr/>
        </p:nvSpPr>
        <p:spPr>
          <a:xfrm>
            <a:off x="1382852" y="489602"/>
            <a:ext cx="17534304" cy="227887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How Enzymes, Cofactors &amp; Organic Acids Work Together</a:t>
            </a:r>
          </a:p>
        </p:txBody>
      </p:sp>
      <p:sp>
        <p:nvSpPr>
          <p:cNvPr id="1007"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1008" name="Cofactors Activate Enzymes…"/>
          <p:cNvSpPr txBox="1"/>
          <p:nvPr/>
        </p:nvSpPr>
        <p:spPr>
          <a:xfrm>
            <a:off x="2221527" y="4540553"/>
            <a:ext cx="3689602" cy="4384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Cofactors Activate Enzymes</a:t>
            </a:r>
          </a:p>
          <a:p>
            <a:pPr defTabSz="457200">
              <a:spcBef>
                <a:spcPts val="1200"/>
              </a:spcBef>
              <a:defRPr sz="2400">
                <a:latin typeface="Times Roman"/>
                <a:ea typeface="Times Roman"/>
                <a:cs typeface="Times Roman"/>
                <a:sym typeface="Times Roman"/>
              </a:defRPr>
            </a:pPr>
            <a:r>
              <a:t>Example:</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NAD⁺ (from niacin/B3)</a:t>
            </a:r>
            <a:r>
              <a:rPr b="0"/>
              <a:t> is required by dehydrogenase enzymes.</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Mg²⁺</a:t>
            </a:r>
            <a:r>
              <a:rPr b="0"/>
              <a:t> stabilizes ATP in kinase reactions.</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B6 (PLP)</a:t>
            </a:r>
            <a:r>
              <a:rPr b="0"/>
              <a:t> is essential for transamination.</a:t>
            </a:r>
          </a:p>
        </p:txBody>
      </p:sp>
      <p:sp>
        <p:nvSpPr>
          <p:cNvPr id="1009" name="The relationship is tightly integrated in all metabolic chemistry"/>
          <p:cNvSpPr txBox="1"/>
          <p:nvPr/>
        </p:nvSpPr>
        <p:spPr>
          <a:xfrm>
            <a:off x="1497927" y="3234082"/>
            <a:ext cx="15647746" cy="523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200">
              <a:defRPr sz="2800">
                <a:latin typeface="Times Roman"/>
                <a:ea typeface="Times Roman"/>
                <a:cs typeface="Times Roman"/>
                <a:sym typeface="Times Roman"/>
              </a:defRPr>
            </a:pPr>
            <a:r>
              <a:t>The relationship is </a:t>
            </a:r>
            <a:r>
              <a:rPr b="1"/>
              <a:t>tightly integrated</a:t>
            </a:r>
            <a:r>
              <a:t> in all metabolic chemistry</a:t>
            </a:r>
          </a:p>
        </p:txBody>
      </p:sp>
      <p:sp>
        <p:nvSpPr>
          <p:cNvPr id="1010" name="Enzymes Convert Organic Acids…"/>
          <p:cNvSpPr txBox="1"/>
          <p:nvPr/>
        </p:nvSpPr>
        <p:spPr>
          <a:xfrm>
            <a:off x="6833465" y="4464096"/>
            <a:ext cx="4265470" cy="51652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Enzymes Convert Organic Acids</a:t>
            </a:r>
          </a:p>
          <a:p>
            <a:pPr defTabSz="457200">
              <a:spcBef>
                <a:spcPts val="1200"/>
              </a:spcBef>
              <a:defRPr sz="2400">
                <a:latin typeface="Times Roman"/>
                <a:ea typeface="Times Roman"/>
                <a:cs typeface="Times Roman"/>
                <a:sym typeface="Times Roman"/>
              </a:defRPr>
            </a:pPr>
            <a:r>
              <a:t>Enzymes catalyze each step of metabolism:</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Pyruvate → Acetyl-CoA (requires thiamine, B5, lipoic acid)</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α-Ketoglutarate → Succinyl-CoA (requires B1, B2, B3, B5, Mg²⁺)</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Succinate → Fumarate (uses FAD from riboflavin/B2)</a:t>
            </a:r>
          </a:p>
        </p:txBody>
      </p:sp>
      <p:sp>
        <p:nvSpPr>
          <p:cNvPr id="1011" name="Organic Acids Reflect Cofactor Status…"/>
          <p:cNvSpPr txBox="1"/>
          <p:nvPr/>
        </p:nvSpPr>
        <p:spPr>
          <a:xfrm>
            <a:off x="12021271" y="4510729"/>
            <a:ext cx="5278690" cy="507202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Organic Acids Reflect Cofactor Status</a:t>
            </a:r>
          </a:p>
          <a:p>
            <a:pPr defTabSz="457200">
              <a:spcBef>
                <a:spcPts val="1200"/>
              </a:spcBef>
              <a:defRPr sz="2400">
                <a:latin typeface="Times Roman"/>
                <a:ea typeface="Times Roman"/>
                <a:cs typeface="Times Roman"/>
                <a:sym typeface="Times Roman"/>
              </a:defRPr>
            </a:pPr>
            <a:r>
              <a:t>If a cofactor is missing, the enzyme slows → organic acids build up.</a:t>
            </a:r>
            <a:br/>
            <a:r>
              <a:t>This is why organic acid profiles can indicate: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B-vitamin deficiencies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Mitochondrial dysfunction</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Oxidative stress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Detoxification problems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Dysbiosis (certain acids produced by microbes)</a:t>
            </a:r>
          </a:p>
        </p:txBody>
      </p:sp>
      <p:sp>
        <p:nvSpPr>
          <p:cNvPr id="1012"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4" name="Freeform 2"/>
          <p:cNvSpPr/>
          <p:nvPr/>
        </p:nvSpPr>
        <p:spPr>
          <a:xfrm rot="10800000">
            <a:off x="-3" y="-251653"/>
            <a:ext cx="18288005" cy="10287005"/>
          </a:xfrm>
          <a:prstGeom prst="rect">
            <a:avLst/>
          </a:prstGeom>
          <a:blipFill>
            <a:blip r:embed="rId3"/>
            <a:stretch>
              <a:fillRect/>
            </a:stretch>
          </a:blipFill>
          <a:ln w="12700">
            <a:miter lim="400000"/>
          </a:ln>
        </p:spPr>
        <p:txBody>
          <a:bodyPr lIns="45718" tIns="45718" rIns="45718" bIns="45718"/>
          <a:lstStyle/>
          <a:p>
            <a:pPr/>
          </a:p>
        </p:txBody>
      </p:sp>
      <p:sp>
        <p:nvSpPr>
          <p:cNvPr id="1015"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016" name="TextBox 6"/>
          <p:cNvSpPr txBox="1"/>
          <p:nvPr/>
        </p:nvSpPr>
        <p:spPr>
          <a:xfrm>
            <a:off x="1332052" y="1327673"/>
            <a:ext cx="17534304" cy="11231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Clinical &amp; Functional Significance</a:t>
            </a:r>
          </a:p>
        </p:txBody>
      </p:sp>
      <p:sp>
        <p:nvSpPr>
          <p:cNvPr id="1017"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1018" name="Enzymes…"/>
          <p:cNvSpPr txBox="1"/>
          <p:nvPr/>
        </p:nvSpPr>
        <p:spPr>
          <a:xfrm>
            <a:off x="2221527" y="4540553"/>
            <a:ext cx="3689602" cy="4079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Enzymes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Drive detoxification (Phase I, II, III)</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Digest food (amylases, lipases, proteases)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Support hormone synthesis and neurotransmission</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Maintain metabolic rate</a:t>
            </a:r>
          </a:p>
        </p:txBody>
      </p:sp>
      <p:sp>
        <p:nvSpPr>
          <p:cNvPr id="1019" name="The relationship is tightly integrated in all metabolic chemistry"/>
          <p:cNvSpPr txBox="1"/>
          <p:nvPr/>
        </p:nvSpPr>
        <p:spPr>
          <a:xfrm>
            <a:off x="1497927" y="3234082"/>
            <a:ext cx="15647746" cy="523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200">
              <a:defRPr sz="2800">
                <a:latin typeface="Times Roman"/>
                <a:ea typeface="Times Roman"/>
                <a:cs typeface="Times Roman"/>
                <a:sym typeface="Times Roman"/>
              </a:defRPr>
            </a:pPr>
            <a:r>
              <a:t>The relationship is </a:t>
            </a:r>
            <a:r>
              <a:rPr b="1"/>
              <a:t>tightly integrated</a:t>
            </a:r>
            <a:r>
              <a:t> in all metabolic chemistry</a:t>
            </a:r>
          </a:p>
        </p:txBody>
      </p:sp>
      <p:sp>
        <p:nvSpPr>
          <p:cNvPr id="1020" name="Cofactors…"/>
          <p:cNvSpPr txBox="1"/>
          <p:nvPr/>
        </p:nvSpPr>
        <p:spPr>
          <a:xfrm>
            <a:off x="6833465" y="4464100"/>
            <a:ext cx="4265470" cy="348389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Cofactors</a:t>
            </a:r>
          </a:p>
          <a:p>
            <a:pPr marL="457200" indent="-317500" defTabSz="457200">
              <a:spcBef>
                <a:spcPts val="1200"/>
              </a:spcBef>
              <a:buSzPct val="100000"/>
              <a:buFont typeface="Times Roman"/>
              <a:buChar char="•"/>
              <a:defRPr sz="2300">
                <a:latin typeface="Times Roman"/>
                <a:ea typeface="Times Roman"/>
                <a:cs typeface="Times Roman"/>
                <a:sym typeface="Times Roman"/>
              </a:defRPr>
            </a:pPr>
            <a:r>
              <a:t>Key nutrient deficiencies → pathway blocks</a:t>
            </a:r>
          </a:p>
          <a:p>
            <a:pPr marL="457200" indent="-317500" defTabSz="457200">
              <a:spcBef>
                <a:spcPts val="1200"/>
              </a:spcBef>
              <a:buSzPct val="100000"/>
              <a:buFont typeface="Times Roman"/>
              <a:buChar char="•"/>
              <a:defRPr sz="2300">
                <a:latin typeface="Times Roman"/>
                <a:ea typeface="Times Roman"/>
                <a:cs typeface="Times Roman"/>
                <a:sym typeface="Times Roman"/>
              </a:defRPr>
            </a:pPr>
            <a:r>
              <a:t>Cofactors determine metabolic efficiency</a:t>
            </a:r>
          </a:p>
          <a:p>
            <a:pPr marL="457200" indent="-317500" defTabSz="457200">
              <a:spcBef>
                <a:spcPts val="1200"/>
              </a:spcBef>
              <a:buSzPct val="100000"/>
              <a:buFont typeface="Times Roman"/>
              <a:buChar char="•"/>
              <a:defRPr sz="2300">
                <a:latin typeface="Times Roman"/>
                <a:ea typeface="Times Roman"/>
                <a:cs typeface="Times Roman"/>
                <a:sym typeface="Times Roman"/>
              </a:defRPr>
            </a:pPr>
            <a:r>
              <a:t>Often the missing link in fatigue, poor detox, or mitochondrial dysfunction</a:t>
            </a:r>
          </a:p>
        </p:txBody>
      </p:sp>
      <p:sp>
        <p:nvSpPr>
          <p:cNvPr id="1021" name="Organic Acids…"/>
          <p:cNvSpPr txBox="1"/>
          <p:nvPr/>
        </p:nvSpPr>
        <p:spPr>
          <a:xfrm>
            <a:off x="12021271" y="4540553"/>
            <a:ext cx="5278690" cy="491489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lnSpc>
                <a:spcPct val="140000"/>
              </a:lnSpc>
              <a:defRPr b="1" sz="2800">
                <a:latin typeface="Times Roman"/>
                <a:ea typeface="Times Roman"/>
                <a:cs typeface="Times Roman"/>
                <a:sym typeface="Times Roman"/>
              </a:defRPr>
            </a:pPr>
            <a:r>
              <a:t>Organic Acids</a:t>
            </a:r>
          </a:p>
          <a:p>
            <a:pPr marL="457200" indent="-317500" defTabSz="457200">
              <a:lnSpc>
                <a:spcPct val="140000"/>
              </a:lnSpc>
              <a:spcBef>
                <a:spcPts val="1200"/>
              </a:spcBef>
              <a:buSzPct val="100000"/>
              <a:buFont typeface="Times Roman"/>
              <a:buChar char="•"/>
              <a:defRPr sz="2400">
                <a:latin typeface="Times Roman"/>
                <a:ea typeface="Times Roman"/>
                <a:cs typeface="Times Roman"/>
                <a:sym typeface="Times Roman"/>
              </a:defRPr>
            </a:pPr>
            <a:r>
              <a:t>Provide a snapshot of cellular metabolism</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Reveal blocks in glucose, fat, amino acid pathways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Reflect oxidative stress and nutrient insufficiency</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Useful for mapping the health of mitochondria, neurotransmitters, and detox pathways</a:t>
            </a:r>
          </a:p>
        </p:txBody>
      </p:sp>
      <p:sp>
        <p:nvSpPr>
          <p:cNvPr id="1022"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6" name="Freeform 2"/>
          <p:cNvSpPr/>
          <p:nvPr/>
        </p:nvSpPr>
        <p:spPr>
          <a:xfrm rot="10800000">
            <a:off x="-3" y="-2516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1027"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028" name="TextBox 6"/>
          <p:cNvSpPr txBox="1"/>
          <p:nvPr/>
        </p:nvSpPr>
        <p:spPr>
          <a:xfrm>
            <a:off x="1306652" y="438673"/>
            <a:ext cx="17534304" cy="22788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673" sz="6800">
                <a:solidFill>
                  <a:srgbClr val="FFFFFF"/>
                </a:solidFill>
                <a:latin typeface="Poppins"/>
                <a:ea typeface="Poppins"/>
                <a:cs typeface="Poppins"/>
                <a:sym typeface="Poppins"/>
              </a:defRPr>
            </a:pPr>
            <a:r>
              <a:t>Summary Table: Enzymes, </a:t>
            </a:r>
          </a:p>
          <a:p>
            <a:pPr>
              <a:lnSpc>
                <a:spcPts val="9100"/>
              </a:lnSpc>
              <a:defRPr spc="673" sz="6800">
                <a:solidFill>
                  <a:srgbClr val="FFFFFF"/>
                </a:solidFill>
                <a:latin typeface="Poppins"/>
                <a:ea typeface="Poppins"/>
                <a:cs typeface="Poppins"/>
                <a:sym typeface="Poppins"/>
              </a:defRPr>
            </a:pPr>
            <a:r>
              <a:t>Cofactors &amp; Organic Acids</a:t>
            </a:r>
          </a:p>
        </p:txBody>
      </p:sp>
      <p:sp>
        <p:nvSpPr>
          <p:cNvPr id="1029"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graphicFrame>
        <p:nvGraphicFramePr>
          <p:cNvPr id="1030" name="Table 1"/>
          <p:cNvGraphicFramePr/>
          <p:nvPr/>
        </p:nvGraphicFramePr>
        <p:xfrm>
          <a:off x="927099" y="3373061"/>
          <a:ext cx="16865500" cy="633313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106468"/>
                <a:gridCol w="3729024"/>
                <a:gridCol w="5698105"/>
                <a:gridCol w="5331901"/>
              </a:tblGrid>
              <a:tr h="1546644">
                <a:tc>
                  <a:txBody>
                    <a:bodyPr/>
                    <a:lstStyle/>
                    <a:p>
                      <a:pPr algn="ctr" defTabSz="457200">
                        <a:defRPr sz="1800"/>
                      </a:pPr>
                      <a:r>
                        <a:rPr b="1" sz="2800">
                          <a:latin typeface="Times Roman"/>
                          <a:ea typeface="Times Roman"/>
                          <a:cs typeface="Times Roman"/>
                          <a:sym typeface="Times Roman"/>
                        </a:rPr>
                        <a:t>Component</a:t>
                      </a:r>
                    </a:p>
                  </a:txBody>
                  <a:tcPr marL="12700" marR="12700" marT="12700" marB="12700" anchor="ctr" anchorCtr="0" horzOverflow="overflow"/>
                </a:tc>
                <a:tc>
                  <a:txBody>
                    <a:bodyPr/>
                    <a:lstStyle/>
                    <a:p>
                      <a:pPr algn="ctr" defTabSz="457200">
                        <a:defRPr sz="1800"/>
                      </a:pPr>
                      <a:r>
                        <a:rPr b="1" sz="2800">
                          <a:latin typeface="Times Roman"/>
                          <a:ea typeface="Times Roman"/>
                          <a:cs typeface="Times Roman"/>
                          <a:sym typeface="Times Roman"/>
                        </a:rPr>
                        <a:t>What It Is</a:t>
                      </a:r>
                    </a:p>
                  </a:txBody>
                  <a:tcPr marL="12700" marR="12700" marT="12700" marB="12700" anchor="ctr" anchorCtr="0" horzOverflow="overflow"/>
                </a:tc>
                <a:tc>
                  <a:txBody>
                    <a:bodyPr/>
                    <a:lstStyle/>
                    <a:p>
                      <a:pPr algn="ctr" defTabSz="457200">
                        <a:defRPr sz="1800"/>
                      </a:pPr>
                      <a:r>
                        <a:rPr b="1" sz="2800">
                          <a:latin typeface="Times Roman"/>
                          <a:ea typeface="Times Roman"/>
                          <a:cs typeface="Times Roman"/>
                          <a:sym typeface="Times Roman"/>
                        </a:rPr>
                        <a:t>Role in Metabolism</a:t>
                      </a:r>
                    </a:p>
                  </a:txBody>
                  <a:tcPr marL="12700" marR="12700" marT="12700" marB="12700" anchor="ctr" anchorCtr="0" horzOverflow="overflow"/>
                </a:tc>
                <a:tc>
                  <a:txBody>
                    <a:bodyPr/>
                    <a:lstStyle/>
                    <a:p>
                      <a:pPr algn="ctr" defTabSz="457200">
                        <a:defRPr sz="1800"/>
                      </a:pPr>
                      <a:r>
                        <a:rPr b="1" sz="2800">
                          <a:latin typeface="Times Roman"/>
                          <a:ea typeface="Times Roman"/>
                          <a:cs typeface="Times Roman"/>
                          <a:sym typeface="Times Roman"/>
                        </a:rPr>
                        <a:t>Key Examples</a:t>
                      </a:r>
                    </a:p>
                  </a:txBody>
                  <a:tcPr marL="12700" marR="12700" marT="12700" marB="12700" anchor="ctr" anchorCtr="0" horzOverflow="overflow"/>
                </a:tc>
              </a:tr>
              <a:tr h="1546644">
                <a:tc>
                  <a:txBody>
                    <a:bodyPr/>
                    <a:lstStyle/>
                    <a:p>
                      <a:pPr algn="l" defTabSz="457200">
                        <a:defRPr sz="1800"/>
                      </a:pPr>
                      <a:r>
                        <a:rPr b="1" sz="2800">
                          <a:latin typeface="Times Roman"/>
                          <a:ea typeface="Times Roman"/>
                          <a:cs typeface="Times Roman"/>
                          <a:sym typeface="Times Roman"/>
                        </a:rPr>
                        <a:t>Enzymes</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Protein-based biological catalysts</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Speed up biochemical reactions by lowering activation energy; convert substrates into products</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Amylase, dehydrogenases, kinases, lipases</a:t>
                      </a:r>
                    </a:p>
                  </a:txBody>
                  <a:tcPr marL="12700" marR="12700" marT="12700" marB="12700" anchor="ctr" anchorCtr="0" horzOverflow="overflow"/>
                </a:tc>
              </a:tr>
              <a:tr h="1693200">
                <a:tc>
                  <a:txBody>
                    <a:bodyPr/>
                    <a:lstStyle/>
                    <a:p>
                      <a:pPr algn="l" defTabSz="457200">
                        <a:defRPr sz="1800"/>
                      </a:pPr>
                      <a:r>
                        <a:rPr b="1" sz="2800">
                          <a:latin typeface="Times Roman"/>
                          <a:ea typeface="Times Roman"/>
                          <a:cs typeface="Times Roman"/>
                          <a:sym typeface="Times Roman"/>
                        </a:rPr>
                        <a:t>Cofactors</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Non-protein helpers (vitamins or minerals) needed for enzyme activity</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Activate enzymes, stabilize reactions, transfer electrons or chemical groups</a:t>
                      </a:r>
                    </a:p>
                  </a:txBody>
                  <a:tcPr marL="12700" marR="12700" marT="12700" marB="12700" anchor="ctr" anchorCtr="0" horzOverflow="overflow"/>
                </a:tc>
                <a:tc>
                  <a:txBody>
                    <a:bodyPr/>
                    <a:lstStyle/>
                    <a:p>
                      <a:pPr algn="l" defTabSz="457200">
                        <a:defRPr b="1" sz="2800">
                          <a:latin typeface="Times Roman"/>
                          <a:ea typeface="Times Roman"/>
                          <a:cs typeface="Times Roman"/>
                          <a:sym typeface="Times Roman"/>
                        </a:defRPr>
                      </a:pPr>
                      <a:r>
                        <a:t>Coenzymes:</a:t>
                      </a:r>
                      <a:r>
                        <a:rPr b="0"/>
                        <a:t> NAD⁺ (B3), FAD (B2), CoA (B5), PLP (B6); </a:t>
                      </a:r>
                      <a:r>
                        <a:t>Minerals:</a:t>
                      </a:r>
                      <a:r>
                        <a:rPr b="0"/>
                        <a:t> Mg²⁺, Zn²⁺, Cu²⁺, Fe²⁺</a:t>
                      </a:r>
                    </a:p>
                  </a:txBody>
                  <a:tcPr marL="12700" marR="12700" marT="12700" marB="12700" anchor="ctr" anchorCtr="0" horzOverflow="overflow"/>
                </a:tc>
              </a:tr>
              <a:tr h="1546644">
                <a:tc>
                  <a:txBody>
                    <a:bodyPr/>
                    <a:lstStyle/>
                    <a:p>
                      <a:pPr algn="l" defTabSz="457200">
                        <a:defRPr sz="1800"/>
                      </a:pPr>
                      <a:r>
                        <a:rPr b="1" sz="2800">
                          <a:latin typeface="Times Roman"/>
                          <a:ea typeface="Times Roman"/>
                          <a:cs typeface="Times Roman"/>
                          <a:sym typeface="Times Roman"/>
                        </a:rPr>
                        <a:t>Organic Acids</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Small carbon-based metabolic intermediates with a carboxyl group</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Reflect enzyme activity and cofactor sufficiency; essential steps in energy, amino acid, and detox pathways</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Pyruvate, lactate, citrate, α-ketoglutarate, succinate, malate</a:t>
                      </a:r>
                    </a:p>
                  </a:txBody>
                  <a:tcPr marL="12700" marR="12700" marT="12700" marB="12700" anchor="ctr" anchorCtr="0" horzOverflow="overflow"/>
                </a:tc>
              </a:tr>
            </a:tbl>
          </a:graphicData>
        </a:graphic>
      </p:graphicFrame>
      <p:sp>
        <p:nvSpPr>
          <p:cNvPr id="1031"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Freeform 2"/>
          <p:cNvSpPr/>
          <p:nvPr/>
        </p:nvSpPr>
        <p:spPr>
          <a:xfrm rot="10800000">
            <a:off x="-330200" y="-355600"/>
            <a:ext cx="17068007" cy="10287000"/>
          </a:xfrm>
          <a:prstGeom prst="rect">
            <a:avLst/>
          </a:prstGeom>
          <a:blipFill>
            <a:blip r:embed="rId3"/>
            <a:stretch>
              <a:fillRect/>
            </a:stretch>
          </a:blipFill>
          <a:ln w="12700">
            <a:miter lim="400000"/>
          </a:ln>
        </p:spPr>
        <p:txBody>
          <a:bodyPr lIns="45718" tIns="45718" rIns="45718" bIns="45718"/>
          <a:lstStyle/>
          <a:p>
            <a:pPr/>
          </a:p>
        </p:txBody>
      </p:sp>
      <p:sp>
        <p:nvSpPr>
          <p:cNvPr id="193"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94" name="TextBox 6"/>
          <p:cNvSpPr txBox="1"/>
          <p:nvPr/>
        </p:nvSpPr>
        <p:spPr>
          <a:xfrm>
            <a:off x="842998" y="1211246"/>
            <a:ext cx="17068008"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Glycogenesis &amp; Glycogenolysis</a:t>
            </a:r>
          </a:p>
        </p:txBody>
      </p:sp>
      <p:sp>
        <p:nvSpPr>
          <p:cNvPr id="195"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196" name="Glycogenesis (storage): Excess glucose is stored as glycogen.…"/>
          <p:cNvSpPr txBox="1"/>
          <p:nvPr/>
        </p:nvSpPr>
        <p:spPr>
          <a:xfrm>
            <a:off x="1419587" y="3442069"/>
            <a:ext cx="13903936" cy="539696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317500" defTabSz="457200">
              <a:spcBef>
                <a:spcPts val="1200"/>
              </a:spcBef>
              <a:buSzPct val="100000"/>
              <a:buFont typeface="Times Roman"/>
              <a:buChar char="•"/>
              <a:defRPr b="1" sz="3600">
                <a:latin typeface="Times Roman"/>
                <a:ea typeface="Times Roman"/>
                <a:cs typeface="Times Roman"/>
                <a:sym typeface="Times Roman"/>
              </a:defRPr>
            </a:pPr>
            <a:r>
              <a:t>Glycogenesis (storage):</a:t>
            </a:r>
            <a:r>
              <a:rPr b="0"/>
              <a:t> Excess glucose is stored as glycogen.</a:t>
            </a:r>
          </a:p>
          <a:p>
            <a:pPr lvl="2" marL="1122945" indent="-360947" defTabSz="457200">
              <a:spcBef>
                <a:spcPts val="1200"/>
              </a:spcBef>
              <a:buSzPct val="100000"/>
              <a:buChar char="•"/>
              <a:defRPr sz="3600">
                <a:latin typeface="Times Roman"/>
                <a:ea typeface="Times Roman"/>
                <a:cs typeface="Times Roman"/>
                <a:sym typeface="Times Roman"/>
              </a:defRPr>
            </a:pPr>
            <a:r>
              <a:t>Enzyme: </a:t>
            </a:r>
            <a:r>
              <a:rPr b="1"/>
              <a:t>glycogen synthase</a:t>
            </a:r>
          </a:p>
          <a:p>
            <a:pPr lvl="2" marL="1122945" indent="-360947" defTabSz="457200">
              <a:spcBef>
                <a:spcPts val="1200"/>
              </a:spcBef>
              <a:buSzPct val="100000"/>
              <a:buChar char="•"/>
              <a:defRPr sz="3600">
                <a:latin typeface="Times Roman"/>
                <a:ea typeface="Times Roman"/>
                <a:cs typeface="Times Roman"/>
                <a:sym typeface="Times Roman"/>
              </a:defRPr>
            </a:pPr>
            <a:r>
              <a:t>Stimulated by </a:t>
            </a:r>
            <a:r>
              <a:rPr b="1"/>
              <a:t>insulin</a:t>
            </a:r>
          </a:p>
          <a:p>
            <a:pPr marL="457200" indent="-317500" defTabSz="457200">
              <a:spcBef>
                <a:spcPts val="1200"/>
              </a:spcBef>
              <a:buSzPct val="100000"/>
              <a:buFont typeface="Times Roman"/>
              <a:buChar char="•"/>
              <a:defRPr b="1" sz="3600">
                <a:latin typeface="Times Roman"/>
                <a:ea typeface="Times Roman"/>
                <a:cs typeface="Times Roman"/>
                <a:sym typeface="Times Roman"/>
              </a:defRPr>
            </a:pPr>
            <a:r>
              <a:t>Glycogenolysis (breakdown):</a:t>
            </a:r>
            <a:r>
              <a:rPr b="0"/>
              <a:t> Glycogen → glucose.</a:t>
            </a:r>
          </a:p>
          <a:p>
            <a:pPr lvl="2" marL="1122945" indent="-360947" defTabSz="457200">
              <a:spcBef>
                <a:spcPts val="1200"/>
              </a:spcBef>
              <a:buSzPct val="100000"/>
              <a:buChar char="•"/>
              <a:defRPr sz="3600">
                <a:latin typeface="Times Roman"/>
                <a:ea typeface="Times Roman"/>
                <a:cs typeface="Times Roman"/>
                <a:sym typeface="Times Roman"/>
              </a:defRPr>
            </a:pPr>
            <a:r>
              <a:t>Enzyme: </a:t>
            </a:r>
            <a:r>
              <a:rPr b="1"/>
              <a:t>glycogen phosphorylase</a:t>
            </a:r>
          </a:p>
          <a:p>
            <a:pPr lvl="2" marL="1122945" indent="-360947" defTabSz="457200">
              <a:spcBef>
                <a:spcPts val="1200"/>
              </a:spcBef>
              <a:buSzPct val="100000"/>
              <a:buChar char="•"/>
              <a:defRPr sz="3600">
                <a:latin typeface="Times Roman"/>
                <a:ea typeface="Times Roman"/>
                <a:cs typeface="Times Roman"/>
                <a:sym typeface="Times Roman"/>
              </a:defRPr>
            </a:pPr>
            <a:r>
              <a:t>Stimulated by </a:t>
            </a:r>
            <a:r>
              <a:rPr b="1"/>
              <a:t>glucagon &amp; epinephrine</a:t>
            </a:r>
          </a:p>
          <a:p>
            <a:pPr marL="457200" indent="-317500" defTabSz="457200">
              <a:spcBef>
                <a:spcPts val="1200"/>
              </a:spcBef>
              <a:buSzPct val="100000"/>
              <a:buFont typeface="Times Roman"/>
              <a:buChar char="•"/>
              <a:defRPr sz="3600">
                <a:latin typeface="Times Roman"/>
                <a:ea typeface="Times Roman"/>
                <a:cs typeface="Times Roman"/>
                <a:sym typeface="Times Roman"/>
              </a:defRPr>
            </a:pPr>
            <a:r>
              <a:t>The liver controls blood glucose; muscles use glycogen for their own energy.</a:t>
            </a:r>
          </a:p>
        </p:txBody>
      </p:sp>
      <p:sp>
        <p:nvSpPr>
          <p:cNvPr id="197"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3" name="Freeform 2"/>
          <p:cNvSpPr/>
          <p:nvPr/>
        </p:nvSpPr>
        <p:spPr>
          <a:xfrm rot="10800000">
            <a:off x="-3" y="-2516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1034"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035" name="TextBox 6"/>
          <p:cNvSpPr txBox="1"/>
          <p:nvPr/>
        </p:nvSpPr>
        <p:spPr>
          <a:xfrm>
            <a:off x="1306652" y="438675"/>
            <a:ext cx="17534304" cy="22788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673" sz="6800">
                <a:solidFill>
                  <a:srgbClr val="0433FF"/>
                </a:solidFill>
                <a:latin typeface="Poppins"/>
                <a:ea typeface="Poppins"/>
                <a:cs typeface="Poppins"/>
                <a:sym typeface="Poppins"/>
              </a:defRPr>
            </a:pPr>
            <a:r>
              <a:t>Basic Understanding of Nutritional Genomics Research in Practice</a:t>
            </a:r>
            <a:r>
              <a:rPr>
                <a:solidFill>
                  <a:srgbClr val="FFFFFF"/>
                </a:solidFill>
              </a:rPr>
              <a:t> </a:t>
            </a:r>
          </a:p>
        </p:txBody>
      </p:sp>
      <p:sp>
        <p:nvSpPr>
          <p:cNvPr id="1036"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1037" name="Nutritional genomics (also called nutrigenomics and nutrigenetics) explores how a person’s genes interact with nutrients, diet, and lifestyle to influence health outcomes. In practice, it helps clinicians understand why individuals respond differently to"/>
          <p:cNvSpPr txBox="1"/>
          <p:nvPr/>
        </p:nvSpPr>
        <p:spPr>
          <a:xfrm>
            <a:off x="1448193" y="3459007"/>
            <a:ext cx="16298376" cy="6339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0734" indent="-280734" defTabSz="457200">
              <a:buSzPct val="100000"/>
              <a:buChar char="•"/>
              <a:defRPr b="1" sz="2800">
                <a:latin typeface="Times Roman"/>
                <a:ea typeface="Times Roman"/>
                <a:cs typeface="Times Roman"/>
                <a:sym typeface="Times Roman"/>
              </a:defRPr>
            </a:pPr>
            <a:r>
              <a:t>Nutritional genomics</a:t>
            </a:r>
            <a:r>
              <a:rPr b="0"/>
              <a:t> (also called </a:t>
            </a:r>
            <a:r>
              <a:rPr b="0" i="1"/>
              <a:t>nutrigenomics</a:t>
            </a:r>
            <a:r>
              <a:rPr b="0"/>
              <a:t> and </a:t>
            </a:r>
            <a:r>
              <a:rPr b="0" i="1"/>
              <a:t>nutrigenetics</a:t>
            </a:r>
            <a:r>
              <a:rPr b="0"/>
              <a:t>) explores how a person’s genes interact with nutrients, diet, and lifestyle to influence health outcomes. In practice, it helps clinicians understand why individuals respond differently to foods, supplements, and dietary patterns.</a:t>
            </a:r>
          </a:p>
          <a:p>
            <a:pPr marL="280734" indent="-280734" defTabSz="457200">
              <a:buSzPct val="100000"/>
              <a:buChar char="•"/>
              <a:defRPr sz="2800">
                <a:latin typeface="Times Roman"/>
                <a:ea typeface="Times Roman"/>
                <a:cs typeface="Times Roman"/>
                <a:sym typeface="Times Roman"/>
              </a:defRPr>
            </a:pPr>
          </a:p>
          <a:p>
            <a:pPr marL="280734" indent="-280734" defTabSz="457200">
              <a:spcBef>
                <a:spcPts val="1200"/>
              </a:spcBef>
              <a:buSzPct val="100000"/>
              <a:buChar char="•"/>
              <a:defRPr sz="2800">
                <a:latin typeface="Times Roman"/>
                <a:ea typeface="Times Roman"/>
                <a:cs typeface="Times Roman"/>
                <a:sym typeface="Times Roman"/>
              </a:defRPr>
            </a:pPr>
            <a:r>
              <a:t>Nutritional genomics supports:</a:t>
            </a:r>
          </a:p>
          <a:p>
            <a:pPr marL="280734" indent="-280734" defTabSz="457200">
              <a:spcBef>
                <a:spcPts val="1200"/>
              </a:spcBef>
              <a:buSzPct val="100000"/>
              <a:buChar char="•"/>
              <a:defRPr b="1" sz="2800">
                <a:latin typeface="Times Roman"/>
                <a:ea typeface="Times Roman"/>
                <a:cs typeface="Times Roman"/>
                <a:sym typeface="Times Roman"/>
              </a:defRPr>
            </a:pPr>
            <a:r>
              <a:t>Personalized nutrition</a:t>
            </a:r>
          </a:p>
          <a:p>
            <a:pPr lvl="1" marL="661736" indent="-280734" defTabSz="457200">
              <a:spcBef>
                <a:spcPts val="1200"/>
              </a:spcBef>
              <a:buSzPct val="100000"/>
              <a:buChar char="•"/>
              <a:defRPr sz="2800">
                <a:latin typeface="Times Roman"/>
                <a:ea typeface="Times Roman"/>
                <a:cs typeface="Times Roman"/>
                <a:sym typeface="Times Roman"/>
              </a:defRPr>
            </a:pPr>
            <a:r>
              <a:t>More targeted supplementation</a:t>
            </a:r>
          </a:p>
          <a:p>
            <a:pPr lvl="1" marL="661736" indent="-280734" defTabSz="457200">
              <a:spcBef>
                <a:spcPts val="1200"/>
              </a:spcBef>
              <a:buSzPct val="100000"/>
              <a:buChar char="•"/>
              <a:defRPr sz="2800">
                <a:latin typeface="Times Roman"/>
                <a:ea typeface="Times Roman"/>
                <a:cs typeface="Times Roman"/>
                <a:sym typeface="Times Roman"/>
              </a:defRPr>
            </a:pPr>
            <a:r>
              <a:t>Understanding individual metabolic differences</a:t>
            </a:r>
          </a:p>
          <a:p>
            <a:pPr lvl="1" marL="661736" indent="-280734" defTabSz="457200">
              <a:spcBef>
                <a:spcPts val="1200"/>
              </a:spcBef>
              <a:buSzPct val="100000"/>
              <a:buChar char="•"/>
              <a:defRPr sz="2800">
                <a:latin typeface="Times Roman"/>
                <a:ea typeface="Times Roman"/>
                <a:cs typeface="Times Roman"/>
                <a:sym typeface="Times Roman"/>
              </a:defRPr>
            </a:pPr>
            <a:r>
              <a:t>Prevention strategies for chronic diseases</a:t>
            </a:r>
          </a:p>
          <a:p>
            <a:pPr lvl="1" marL="661736" indent="-280734" defTabSz="457200">
              <a:spcBef>
                <a:spcPts val="1200"/>
              </a:spcBef>
              <a:buSzPct val="100000"/>
              <a:buChar char="•"/>
              <a:defRPr sz="2800">
                <a:latin typeface="Times Roman"/>
                <a:ea typeface="Times Roman"/>
                <a:cs typeface="Times Roman"/>
                <a:sym typeface="Times Roman"/>
              </a:defRPr>
            </a:pPr>
            <a:r>
              <a:t>Optimizing detoxification, methylation, and antioxidant pathways</a:t>
            </a:r>
          </a:p>
          <a:p>
            <a:pPr marL="280734" indent="-280734" defTabSz="457200">
              <a:spcBef>
                <a:spcPts val="1200"/>
              </a:spcBef>
              <a:buSzPct val="100000"/>
              <a:buChar char="•"/>
              <a:defRPr sz="2800">
                <a:latin typeface="Times Roman"/>
                <a:ea typeface="Times Roman"/>
                <a:cs typeface="Times Roman"/>
                <a:sym typeface="Times Roman"/>
              </a:defRPr>
            </a:pPr>
            <a:r>
              <a:t>It provides context—not absolute predictions—and must be integrated with clinical history, labs, symptoms, and environment.</a:t>
            </a:r>
          </a:p>
        </p:txBody>
      </p:sp>
      <p:sp>
        <p:nvSpPr>
          <p:cNvPr id="1038"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0" name="Freeform 2"/>
          <p:cNvSpPr/>
          <p:nvPr/>
        </p:nvSpPr>
        <p:spPr>
          <a:xfrm rot="10800000">
            <a:off x="-3" y="-2516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1041"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042" name="TextBox 6"/>
          <p:cNvSpPr txBox="1"/>
          <p:nvPr/>
        </p:nvSpPr>
        <p:spPr>
          <a:xfrm>
            <a:off x="1382852" y="1066456"/>
            <a:ext cx="17534304" cy="11231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Nutrigenetics </a:t>
            </a:r>
          </a:p>
        </p:txBody>
      </p:sp>
      <p:sp>
        <p:nvSpPr>
          <p:cNvPr id="1043"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1044" name="Studies how genetic variations (SNPs) affect a person’s response to nutrients.…"/>
          <p:cNvSpPr txBox="1"/>
          <p:nvPr/>
        </p:nvSpPr>
        <p:spPr>
          <a:xfrm>
            <a:off x="1387718" y="3732357"/>
            <a:ext cx="16298376" cy="4434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317500" defTabSz="457200">
              <a:spcBef>
                <a:spcPts val="1200"/>
              </a:spcBef>
              <a:buSzPct val="100000"/>
              <a:buFont typeface="Times Roman"/>
              <a:buChar char="•"/>
              <a:defRPr sz="2800">
                <a:latin typeface="Times Roman"/>
                <a:ea typeface="Times Roman"/>
                <a:cs typeface="Times Roman"/>
                <a:sym typeface="Times Roman"/>
              </a:defRPr>
            </a:pPr>
            <a:r>
              <a:t>Studies how </a:t>
            </a:r>
            <a:r>
              <a:rPr b="1"/>
              <a:t>genetic variations (SNPs)</a:t>
            </a:r>
            <a:r>
              <a:t> affect a person’s response to nutrients.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Helps explain differences in:</a:t>
            </a:r>
            <a:br/>
            <a:r>
              <a:t>• lactose tolerance</a:t>
            </a:r>
            <a:br/>
            <a:r>
              <a:t>• caffeine metabolism</a:t>
            </a:r>
            <a:br/>
            <a:r>
              <a:t>• folate needs (MTHFR variants)</a:t>
            </a:r>
            <a:br/>
            <a:r>
              <a:t>• lipid metabolism and cholesterol response</a:t>
            </a:r>
            <a:br/>
            <a:r>
              <a:t>• detoxification capacity</a:t>
            </a:r>
          </a:p>
          <a:p>
            <a:pPr defTabSz="457200">
              <a:spcBef>
                <a:spcPts val="1200"/>
              </a:spcBef>
              <a:defRPr sz="2800">
                <a:latin typeface="Times Roman"/>
                <a:ea typeface="Times Roman"/>
                <a:cs typeface="Times Roman"/>
                <a:sym typeface="Times Roman"/>
              </a:defRPr>
            </a:pPr>
          </a:p>
          <a:p>
            <a:pPr marL="280734" indent="-280734" defTabSz="457200">
              <a:spcBef>
                <a:spcPts val="1200"/>
              </a:spcBef>
              <a:buSzPct val="100000"/>
              <a:buChar char="•"/>
              <a:defRPr b="1" sz="2800">
                <a:latin typeface="Times Roman"/>
                <a:ea typeface="Times Roman"/>
                <a:cs typeface="Times Roman"/>
                <a:sym typeface="Times Roman"/>
              </a:defRPr>
            </a:pPr>
            <a:r>
              <a:t>Practical use:</a:t>
            </a:r>
            <a:r>
              <a:rPr b="0"/>
              <a:t> tailoring nutrition plans based on individual genetic variants.</a:t>
            </a:r>
          </a:p>
        </p:txBody>
      </p:sp>
      <p:sp>
        <p:nvSpPr>
          <p:cNvPr id="1045"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7" name="Freeform 2"/>
          <p:cNvSpPr/>
          <p:nvPr/>
        </p:nvSpPr>
        <p:spPr>
          <a:xfrm rot="10800000">
            <a:off x="-3" y="-2516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1048"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049" name="TextBox 6"/>
          <p:cNvSpPr txBox="1"/>
          <p:nvPr/>
        </p:nvSpPr>
        <p:spPr>
          <a:xfrm>
            <a:off x="1382852" y="1066456"/>
            <a:ext cx="17534304" cy="11231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Nutrigenomics </a:t>
            </a:r>
          </a:p>
        </p:txBody>
      </p:sp>
      <p:sp>
        <p:nvSpPr>
          <p:cNvPr id="1050"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1051" name="Studies how diet influences gene expression.…"/>
          <p:cNvSpPr txBox="1"/>
          <p:nvPr/>
        </p:nvSpPr>
        <p:spPr>
          <a:xfrm>
            <a:off x="1387718" y="3732357"/>
            <a:ext cx="16298376" cy="4460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317500" defTabSz="457200">
              <a:spcBef>
                <a:spcPts val="1200"/>
              </a:spcBef>
              <a:buSzPct val="100000"/>
              <a:buFont typeface="Times Roman"/>
              <a:buChar char="•"/>
              <a:defRPr sz="2800">
                <a:latin typeface="Times Roman"/>
                <a:ea typeface="Times Roman"/>
                <a:cs typeface="Times Roman"/>
                <a:sym typeface="Times Roman"/>
              </a:defRPr>
            </a:pPr>
            <a:r>
              <a:t>Studies how </a:t>
            </a:r>
            <a:r>
              <a:rPr b="1"/>
              <a:t>diet influences gene expression</a:t>
            </a:r>
            <a:r>
              <a:t>.</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Food components can </a:t>
            </a:r>
            <a:r>
              <a:rPr b="1"/>
              <a:t>turn genes on or off</a:t>
            </a:r>
            <a:r>
              <a:t> through epigenetic mechanisms (e.g., methylation, histone modification).</a:t>
            </a:r>
          </a:p>
          <a:p>
            <a:pPr defTabSz="457200">
              <a:spcBef>
                <a:spcPts val="1200"/>
              </a:spcBef>
              <a:defRPr sz="2800">
                <a:latin typeface="Times Roman"/>
                <a:ea typeface="Times Roman"/>
                <a:cs typeface="Times Roman"/>
                <a:sym typeface="Times Roman"/>
              </a:defRPr>
            </a:pPr>
          </a:p>
          <a:p>
            <a:pPr defTabSz="457200">
              <a:spcBef>
                <a:spcPts val="1200"/>
              </a:spcBef>
              <a:defRPr b="1" sz="2800">
                <a:latin typeface="Times Roman"/>
                <a:ea typeface="Times Roman"/>
                <a:cs typeface="Times Roman"/>
                <a:sym typeface="Times Roman"/>
              </a:defRPr>
            </a:pPr>
            <a:r>
              <a:t>Examples: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Polyphenols reduce inflammatory gene expression</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Omega-3 fats lower the expression of inflammatory cytokines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High-sugar diets promote lipogenesis genes</a:t>
            </a:r>
          </a:p>
        </p:txBody>
      </p:sp>
      <p:sp>
        <p:nvSpPr>
          <p:cNvPr id="1052"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4" name="Freeform 2"/>
          <p:cNvSpPr/>
          <p:nvPr/>
        </p:nvSpPr>
        <p:spPr>
          <a:xfrm rot="10800000">
            <a:off x="-3" y="-2516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1055"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056" name="TextBox 6"/>
          <p:cNvSpPr txBox="1"/>
          <p:nvPr/>
        </p:nvSpPr>
        <p:spPr>
          <a:xfrm>
            <a:off x="1357452" y="406055"/>
            <a:ext cx="17534304" cy="36123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673" sz="6800">
                <a:solidFill>
                  <a:srgbClr val="FFFFFF"/>
                </a:solidFill>
                <a:latin typeface="Poppins"/>
                <a:ea typeface="Poppins"/>
                <a:cs typeface="Poppins"/>
                <a:sym typeface="Poppins"/>
              </a:defRPr>
            </a:pPr>
            <a:r>
              <a:t>Common Genetic Pathways </a:t>
            </a:r>
          </a:p>
          <a:p>
            <a:pPr>
              <a:lnSpc>
                <a:spcPts val="9100"/>
              </a:lnSpc>
              <a:defRPr spc="673" sz="6800">
                <a:solidFill>
                  <a:srgbClr val="FFFFFF"/>
                </a:solidFill>
                <a:latin typeface="Poppins"/>
                <a:ea typeface="Poppins"/>
                <a:cs typeface="Poppins"/>
                <a:sym typeface="Poppins"/>
              </a:defRPr>
            </a:pPr>
            <a:r>
              <a:t>Evaluated in Practice</a:t>
            </a:r>
          </a:p>
          <a:p>
            <a:pPr marL="457200" indent="-317500" defTabSz="457200">
              <a:buSzPct val="100000"/>
              <a:buFont typeface="Times Roman"/>
              <a:buChar char="•"/>
              <a:defRPr sz="1200">
                <a:latin typeface="Times Roman"/>
                <a:ea typeface="Times Roman"/>
                <a:cs typeface="Times Roman"/>
                <a:sym typeface="Times Roman"/>
              </a:defRPr>
            </a:pPr>
          </a:p>
          <a:p>
            <a:pPr>
              <a:lnSpc>
                <a:spcPts val="9100"/>
              </a:lnSpc>
              <a:defRPr spc="673" sz="6800">
                <a:solidFill>
                  <a:srgbClr val="FFFFFF"/>
                </a:solidFill>
                <a:latin typeface="Poppins"/>
                <a:ea typeface="Poppins"/>
                <a:cs typeface="Poppins"/>
                <a:sym typeface="Poppins"/>
              </a:defRPr>
            </a:pPr>
            <a:r>
              <a:t> </a:t>
            </a:r>
          </a:p>
        </p:txBody>
      </p:sp>
      <p:sp>
        <p:nvSpPr>
          <p:cNvPr id="1057"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1058" name="Methylation genes: MTHFR, MTRR, COMT…"/>
          <p:cNvSpPr txBox="1"/>
          <p:nvPr/>
        </p:nvSpPr>
        <p:spPr>
          <a:xfrm>
            <a:off x="1387718" y="3732357"/>
            <a:ext cx="16298376" cy="5196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317500" defTabSz="457200">
              <a:spcBef>
                <a:spcPts val="1200"/>
              </a:spcBef>
              <a:buSzPct val="100000"/>
              <a:buFont typeface="Times Roman"/>
              <a:buChar char="•"/>
              <a:defRPr b="1" sz="2800">
                <a:latin typeface="Times Roman"/>
                <a:ea typeface="Times Roman"/>
                <a:cs typeface="Times Roman"/>
                <a:sym typeface="Times Roman"/>
              </a:defRPr>
            </a:pPr>
            <a:r>
              <a:t>Methylation genes:</a:t>
            </a:r>
            <a:r>
              <a:rPr b="0"/>
              <a:t> MTHFR, MTRR, COMT</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Detox pathways:</a:t>
            </a:r>
            <a:r>
              <a:rPr b="0"/>
              <a:t> GST, CYP450 variants</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Lipid metabolism:</a:t>
            </a:r>
            <a:r>
              <a:rPr b="0"/>
              <a:t> APOE, FADS1/2</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Carbohydrate metabolism:</a:t>
            </a:r>
            <a:r>
              <a:rPr b="0"/>
              <a:t> TCF7L2 (diabetes risk)</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Inflammation:</a:t>
            </a:r>
            <a:r>
              <a:rPr b="0"/>
              <a:t> IL-6, TNF-α</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Antioxidant defense:</a:t>
            </a:r>
            <a:r>
              <a:rPr b="0"/>
              <a:t> SOD2, GPX1</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Caffeine/alcohol metabolism:</a:t>
            </a:r>
            <a:r>
              <a:rPr b="0"/>
              <a:t> CYP1A2, ADH genes</a:t>
            </a:r>
          </a:p>
          <a:p>
            <a:pPr defTabSz="457200">
              <a:spcBef>
                <a:spcPts val="1200"/>
              </a:spcBef>
              <a:defRPr sz="2800">
                <a:latin typeface="Times Roman"/>
                <a:ea typeface="Times Roman"/>
                <a:cs typeface="Times Roman"/>
                <a:sym typeface="Times Roman"/>
              </a:defRPr>
            </a:pPr>
          </a:p>
          <a:p>
            <a:pPr marL="280734" indent="-280734" defTabSz="457200">
              <a:spcBef>
                <a:spcPts val="1200"/>
              </a:spcBef>
              <a:buSzPct val="100000"/>
              <a:buChar char="•"/>
              <a:defRPr sz="2800">
                <a:latin typeface="Times Roman"/>
                <a:ea typeface="Times Roman"/>
                <a:cs typeface="Times Roman"/>
                <a:sym typeface="Times Roman"/>
              </a:defRPr>
            </a:pPr>
            <a:r>
              <a:t>These variants do </a:t>
            </a:r>
            <a:r>
              <a:rPr b="1"/>
              <a:t>not</a:t>
            </a:r>
            <a:r>
              <a:t> diagnose disease—they show </a:t>
            </a:r>
            <a:r>
              <a:rPr i="1"/>
              <a:t>tendencies</a:t>
            </a:r>
            <a:r>
              <a:t> or </a:t>
            </a:r>
            <a:r>
              <a:rPr i="1"/>
              <a:t>susceptibilities</a:t>
            </a:r>
            <a:r>
              <a:t>.</a:t>
            </a:r>
          </a:p>
        </p:txBody>
      </p:sp>
      <p:sp>
        <p:nvSpPr>
          <p:cNvPr id="1059"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1" name="Freeform 2"/>
          <p:cNvSpPr/>
          <p:nvPr/>
        </p:nvSpPr>
        <p:spPr>
          <a:xfrm rot="10800000">
            <a:off x="-3" y="-2516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1062"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063" name="TextBox 6"/>
          <p:cNvSpPr txBox="1"/>
          <p:nvPr/>
        </p:nvSpPr>
        <p:spPr>
          <a:xfrm>
            <a:off x="1357452" y="990256"/>
            <a:ext cx="17534304" cy="11231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Limitations &amp; Best Practices</a:t>
            </a:r>
          </a:p>
        </p:txBody>
      </p:sp>
      <p:sp>
        <p:nvSpPr>
          <p:cNvPr id="1064"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1065" name="Methylation genes: MTHFR, MTRR, COMT…"/>
          <p:cNvSpPr txBox="1"/>
          <p:nvPr/>
        </p:nvSpPr>
        <p:spPr>
          <a:xfrm>
            <a:off x="1362318" y="3529157"/>
            <a:ext cx="16298376" cy="5196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317500" defTabSz="457200">
              <a:spcBef>
                <a:spcPts val="1200"/>
              </a:spcBef>
              <a:buSzPct val="100000"/>
              <a:buFont typeface="Times Roman"/>
              <a:buChar char="•"/>
              <a:defRPr b="1" sz="2800">
                <a:latin typeface="Times Roman"/>
                <a:ea typeface="Times Roman"/>
                <a:cs typeface="Times Roman"/>
                <a:sym typeface="Times Roman"/>
              </a:defRPr>
            </a:pPr>
            <a:r>
              <a:t>Methylation genes:</a:t>
            </a:r>
            <a:r>
              <a:rPr b="0"/>
              <a:t> MTHFR, MTRR, COMT</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Detox pathways:</a:t>
            </a:r>
            <a:r>
              <a:rPr b="0"/>
              <a:t> GST, CYP450 variants</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Lipid metabolism:</a:t>
            </a:r>
            <a:r>
              <a:rPr b="0"/>
              <a:t> APOE, FADS1/2</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Carbohydrate metabolism:</a:t>
            </a:r>
            <a:r>
              <a:rPr b="0"/>
              <a:t> TCF7L2 (diabetes risk)</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Inflammation:</a:t>
            </a:r>
            <a:r>
              <a:rPr b="0"/>
              <a:t> IL-6, TNF-α</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Antioxidant defense:</a:t>
            </a:r>
            <a:r>
              <a:rPr b="0"/>
              <a:t> SOD2, GPX1</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Caffeine/alcohol metabolism:</a:t>
            </a:r>
            <a:r>
              <a:rPr b="0"/>
              <a:t> CYP1A2, ADH genes</a:t>
            </a:r>
          </a:p>
          <a:p>
            <a:pPr defTabSz="457200">
              <a:spcBef>
                <a:spcPts val="1200"/>
              </a:spcBef>
              <a:defRPr sz="2800">
                <a:latin typeface="Times Roman"/>
                <a:ea typeface="Times Roman"/>
                <a:cs typeface="Times Roman"/>
                <a:sym typeface="Times Roman"/>
              </a:defRPr>
            </a:pPr>
          </a:p>
          <a:p>
            <a:pPr marL="280734" indent="-280734" defTabSz="457200">
              <a:spcBef>
                <a:spcPts val="1200"/>
              </a:spcBef>
              <a:buSzPct val="100000"/>
              <a:buChar char="•"/>
              <a:defRPr sz="2800">
                <a:latin typeface="Times Roman"/>
                <a:ea typeface="Times Roman"/>
                <a:cs typeface="Times Roman"/>
                <a:sym typeface="Times Roman"/>
              </a:defRPr>
            </a:pPr>
            <a:r>
              <a:t>These variants do </a:t>
            </a:r>
            <a:r>
              <a:rPr b="1"/>
              <a:t>not</a:t>
            </a:r>
            <a:r>
              <a:t> diagnose disease—they show </a:t>
            </a:r>
            <a:r>
              <a:rPr i="1"/>
              <a:t>tendencies</a:t>
            </a:r>
            <a:r>
              <a:t> or </a:t>
            </a:r>
            <a:r>
              <a:rPr i="1"/>
              <a:t>susceptibilities</a:t>
            </a:r>
            <a:r>
              <a:t>.</a:t>
            </a:r>
          </a:p>
        </p:txBody>
      </p:sp>
      <p:sp>
        <p:nvSpPr>
          <p:cNvPr id="1066"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8" name="Freeform 2"/>
          <p:cNvSpPr/>
          <p:nvPr/>
        </p:nvSpPr>
        <p:spPr>
          <a:xfrm rot="10800000">
            <a:off x="-3" y="-2516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1069"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070" name="TextBox 6"/>
          <p:cNvSpPr txBox="1"/>
          <p:nvPr/>
        </p:nvSpPr>
        <p:spPr>
          <a:xfrm>
            <a:off x="1357452" y="990256"/>
            <a:ext cx="17534304" cy="11231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Limitations &amp; Best Practices</a:t>
            </a:r>
          </a:p>
        </p:txBody>
      </p:sp>
      <p:sp>
        <p:nvSpPr>
          <p:cNvPr id="1071"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1072" name="Genetic tests identify risk, not destiny.…"/>
          <p:cNvSpPr txBox="1"/>
          <p:nvPr/>
        </p:nvSpPr>
        <p:spPr>
          <a:xfrm>
            <a:off x="1565518" y="3910157"/>
            <a:ext cx="16298376" cy="2860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0734" indent="-280734" defTabSz="457200">
              <a:spcBef>
                <a:spcPts val="1200"/>
              </a:spcBef>
              <a:buSzPct val="100000"/>
              <a:buChar char="•"/>
              <a:defRPr sz="2800">
                <a:latin typeface="Times Roman"/>
                <a:ea typeface="Times Roman"/>
                <a:cs typeface="Times Roman"/>
                <a:sym typeface="Times Roman"/>
              </a:defRPr>
            </a:pPr>
            <a:r>
              <a:t>Genetic tests identify </a:t>
            </a:r>
            <a:r>
              <a:rPr b="1"/>
              <a:t>risk</a:t>
            </a:r>
            <a:r>
              <a:t>, not destiny.</a:t>
            </a:r>
          </a:p>
          <a:p>
            <a:pPr marL="280734" indent="-280734" defTabSz="457200">
              <a:spcBef>
                <a:spcPts val="1200"/>
              </a:spcBef>
              <a:buSzPct val="100000"/>
              <a:buChar char="•"/>
              <a:defRPr sz="2800">
                <a:latin typeface="Times Roman"/>
                <a:ea typeface="Times Roman"/>
                <a:cs typeface="Times Roman"/>
                <a:sym typeface="Times Roman"/>
              </a:defRPr>
            </a:pPr>
            <a:r>
              <a:t>Results must not be used in isolation.</a:t>
            </a:r>
          </a:p>
          <a:p>
            <a:pPr marL="280734" indent="-280734" defTabSz="457200">
              <a:spcBef>
                <a:spcPts val="1200"/>
              </a:spcBef>
              <a:buSzPct val="100000"/>
              <a:buChar char="•"/>
              <a:defRPr sz="2800">
                <a:latin typeface="Times Roman"/>
                <a:ea typeface="Times Roman"/>
                <a:cs typeface="Times Roman"/>
                <a:sym typeface="Times Roman"/>
              </a:defRPr>
            </a:pPr>
            <a:r>
              <a:t>Many variants have </a:t>
            </a:r>
            <a:r>
              <a:rPr b="1"/>
              <a:t>modest effects</a:t>
            </a:r>
            <a:r>
              <a:t> unless combined with lifestyle factors.</a:t>
            </a:r>
          </a:p>
          <a:p>
            <a:pPr marL="280734" indent="-280734" defTabSz="457200">
              <a:spcBef>
                <a:spcPts val="1200"/>
              </a:spcBef>
              <a:buSzPct val="100000"/>
              <a:buChar char="•"/>
              <a:defRPr sz="2800">
                <a:latin typeface="Times Roman"/>
                <a:ea typeface="Times Roman"/>
                <a:cs typeface="Times Roman"/>
                <a:sym typeface="Times Roman"/>
              </a:defRPr>
            </a:pPr>
            <a:r>
              <a:t>Accredited, scientifically validated labs should be used.</a:t>
            </a:r>
          </a:p>
          <a:p>
            <a:pPr marL="280734" indent="-280734" defTabSz="457200">
              <a:spcBef>
                <a:spcPts val="1200"/>
              </a:spcBef>
              <a:buSzPct val="100000"/>
              <a:buChar char="•"/>
              <a:defRPr sz="2800">
                <a:latin typeface="Times Roman"/>
                <a:ea typeface="Times Roman"/>
                <a:cs typeface="Times Roman"/>
                <a:sym typeface="Times Roman"/>
              </a:defRPr>
            </a:pPr>
            <a:r>
              <a:t>Interpretation requires understanding biochemical pathways, not single SNPs.</a:t>
            </a:r>
          </a:p>
        </p:txBody>
      </p:sp>
      <p:sp>
        <p:nvSpPr>
          <p:cNvPr id="1073"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5" name="Freeform 2"/>
          <p:cNvSpPr/>
          <p:nvPr/>
        </p:nvSpPr>
        <p:spPr>
          <a:xfrm rot="10800000">
            <a:off x="-3" y="-251653"/>
            <a:ext cx="18288005" cy="10287005"/>
          </a:xfrm>
          <a:prstGeom prst="rect">
            <a:avLst/>
          </a:prstGeom>
          <a:blipFill>
            <a:blip r:embed="rId3"/>
            <a:stretch>
              <a:fillRect/>
            </a:stretch>
          </a:blipFill>
          <a:ln w="12700">
            <a:miter lim="400000"/>
          </a:ln>
        </p:spPr>
        <p:txBody>
          <a:bodyPr lIns="45718" tIns="45718" rIns="45718" bIns="45718"/>
          <a:lstStyle/>
          <a:p>
            <a:pPr/>
          </a:p>
        </p:txBody>
      </p:sp>
      <p:sp>
        <p:nvSpPr>
          <p:cNvPr id="1076"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077" name="TextBox 6"/>
          <p:cNvSpPr txBox="1"/>
          <p:nvPr/>
        </p:nvSpPr>
        <p:spPr>
          <a:xfrm>
            <a:off x="1357452" y="990256"/>
            <a:ext cx="17534304" cy="11231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Limitations &amp; Best Practices</a:t>
            </a:r>
          </a:p>
        </p:txBody>
      </p:sp>
      <p:sp>
        <p:nvSpPr>
          <p:cNvPr id="1078"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1079" name="Genetic tests identify risk, not destiny.…"/>
          <p:cNvSpPr txBox="1"/>
          <p:nvPr/>
        </p:nvSpPr>
        <p:spPr>
          <a:xfrm>
            <a:off x="1565518" y="3910157"/>
            <a:ext cx="16298376" cy="2860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0734" indent="-280734" defTabSz="457200">
              <a:spcBef>
                <a:spcPts val="1200"/>
              </a:spcBef>
              <a:buSzPct val="100000"/>
              <a:buChar char="•"/>
              <a:defRPr sz="2800">
                <a:latin typeface="Times Roman"/>
                <a:ea typeface="Times Roman"/>
                <a:cs typeface="Times Roman"/>
                <a:sym typeface="Times Roman"/>
              </a:defRPr>
            </a:pPr>
            <a:r>
              <a:t>Genetic tests identify </a:t>
            </a:r>
            <a:r>
              <a:rPr b="1"/>
              <a:t>risk</a:t>
            </a:r>
            <a:r>
              <a:t>, not destiny.</a:t>
            </a:r>
          </a:p>
          <a:p>
            <a:pPr marL="280734" indent="-280734" defTabSz="457200">
              <a:spcBef>
                <a:spcPts val="1200"/>
              </a:spcBef>
              <a:buSzPct val="100000"/>
              <a:buChar char="•"/>
              <a:defRPr sz="2800">
                <a:latin typeface="Times Roman"/>
                <a:ea typeface="Times Roman"/>
                <a:cs typeface="Times Roman"/>
                <a:sym typeface="Times Roman"/>
              </a:defRPr>
            </a:pPr>
            <a:r>
              <a:t>Results must not be used in isolation.</a:t>
            </a:r>
          </a:p>
          <a:p>
            <a:pPr marL="280734" indent="-280734" defTabSz="457200">
              <a:spcBef>
                <a:spcPts val="1200"/>
              </a:spcBef>
              <a:buSzPct val="100000"/>
              <a:buChar char="•"/>
              <a:defRPr sz="2800">
                <a:latin typeface="Times Roman"/>
                <a:ea typeface="Times Roman"/>
                <a:cs typeface="Times Roman"/>
                <a:sym typeface="Times Roman"/>
              </a:defRPr>
            </a:pPr>
            <a:r>
              <a:t>Many variants have </a:t>
            </a:r>
            <a:r>
              <a:rPr b="1"/>
              <a:t>modest effects</a:t>
            </a:r>
            <a:r>
              <a:t> unless combined with lifestyle factors.</a:t>
            </a:r>
          </a:p>
          <a:p>
            <a:pPr marL="280734" indent="-280734" defTabSz="457200">
              <a:spcBef>
                <a:spcPts val="1200"/>
              </a:spcBef>
              <a:buSzPct val="100000"/>
              <a:buChar char="•"/>
              <a:defRPr sz="2800">
                <a:latin typeface="Times Roman"/>
                <a:ea typeface="Times Roman"/>
                <a:cs typeface="Times Roman"/>
                <a:sym typeface="Times Roman"/>
              </a:defRPr>
            </a:pPr>
            <a:r>
              <a:t>Accredited, scientifically validated labs should be used.</a:t>
            </a:r>
          </a:p>
          <a:p>
            <a:pPr marL="280734" indent="-280734" defTabSz="457200">
              <a:spcBef>
                <a:spcPts val="1200"/>
              </a:spcBef>
              <a:buSzPct val="100000"/>
              <a:buChar char="•"/>
              <a:defRPr sz="2800">
                <a:latin typeface="Times Roman"/>
                <a:ea typeface="Times Roman"/>
                <a:cs typeface="Times Roman"/>
                <a:sym typeface="Times Roman"/>
              </a:defRPr>
            </a:pPr>
            <a:r>
              <a:t>Interpretation requires understanding biochemical pathways, not single SNPs.</a:t>
            </a:r>
          </a:p>
        </p:txBody>
      </p:sp>
      <p:sp>
        <p:nvSpPr>
          <p:cNvPr id="1080"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4" name="Freeform 2"/>
          <p:cNvSpPr/>
          <p:nvPr/>
        </p:nvSpPr>
        <p:spPr>
          <a:xfrm rot="10800000">
            <a:off x="-3" y="-251653"/>
            <a:ext cx="18288005" cy="10287005"/>
          </a:xfrm>
          <a:prstGeom prst="rect">
            <a:avLst/>
          </a:prstGeom>
          <a:blipFill>
            <a:blip r:embed="rId3"/>
            <a:stretch>
              <a:fillRect/>
            </a:stretch>
          </a:blipFill>
          <a:ln w="12700">
            <a:miter lim="400000"/>
          </a:ln>
        </p:spPr>
        <p:txBody>
          <a:bodyPr lIns="45718" tIns="45718" rIns="45718" bIns="45718"/>
          <a:lstStyle/>
          <a:p>
            <a:pPr/>
          </a:p>
        </p:txBody>
      </p:sp>
      <p:sp>
        <p:nvSpPr>
          <p:cNvPr id="1085"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086" name="TextBox 6"/>
          <p:cNvSpPr txBox="1"/>
          <p:nvPr/>
        </p:nvSpPr>
        <p:spPr>
          <a:xfrm>
            <a:off x="1357452" y="990256"/>
            <a:ext cx="17534304" cy="11231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Limitations &amp; Best Practices</a:t>
            </a:r>
          </a:p>
        </p:txBody>
      </p:sp>
      <p:sp>
        <p:nvSpPr>
          <p:cNvPr id="1087"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1088" name="Genetic tests identify risk, not destiny.…"/>
          <p:cNvSpPr txBox="1"/>
          <p:nvPr/>
        </p:nvSpPr>
        <p:spPr>
          <a:xfrm>
            <a:off x="1565518" y="3910157"/>
            <a:ext cx="16298376" cy="2860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0734" indent="-280734" defTabSz="457200">
              <a:spcBef>
                <a:spcPts val="1200"/>
              </a:spcBef>
              <a:buSzPct val="100000"/>
              <a:buChar char="•"/>
              <a:defRPr sz="2800">
                <a:latin typeface="Times Roman"/>
                <a:ea typeface="Times Roman"/>
                <a:cs typeface="Times Roman"/>
                <a:sym typeface="Times Roman"/>
              </a:defRPr>
            </a:pPr>
            <a:r>
              <a:t>Genetic tests identify </a:t>
            </a:r>
            <a:r>
              <a:rPr b="1"/>
              <a:t>risk</a:t>
            </a:r>
            <a:r>
              <a:t>, not destiny.</a:t>
            </a:r>
          </a:p>
          <a:p>
            <a:pPr marL="280734" indent="-280734" defTabSz="457200">
              <a:spcBef>
                <a:spcPts val="1200"/>
              </a:spcBef>
              <a:buSzPct val="100000"/>
              <a:buChar char="•"/>
              <a:defRPr sz="2800">
                <a:latin typeface="Times Roman"/>
                <a:ea typeface="Times Roman"/>
                <a:cs typeface="Times Roman"/>
                <a:sym typeface="Times Roman"/>
              </a:defRPr>
            </a:pPr>
            <a:r>
              <a:t>Results must not be used in isolation.</a:t>
            </a:r>
          </a:p>
          <a:p>
            <a:pPr marL="280734" indent="-280734" defTabSz="457200">
              <a:spcBef>
                <a:spcPts val="1200"/>
              </a:spcBef>
              <a:buSzPct val="100000"/>
              <a:buChar char="•"/>
              <a:defRPr sz="2800">
                <a:latin typeface="Times Roman"/>
                <a:ea typeface="Times Roman"/>
                <a:cs typeface="Times Roman"/>
                <a:sym typeface="Times Roman"/>
              </a:defRPr>
            </a:pPr>
            <a:r>
              <a:t>Many variants have </a:t>
            </a:r>
            <a:r>
              <a:rPr b="1"/>
              <a:t>modest effects</a:t>
            </a:r>
            <a:r>
              <a:t> unless combined with lifestyle factors.</a:t>
            </a:r>
          </a:p>
          <a:p>
            <a:pPr marL="280734" indent="-280734" defTabSz="457200">
              <a:spcBef>
                <a:spcPts val="1200"/>
              </a:spcBef>
              <a:buSzPct val="100000"/>
              <a:buChar char="•"/>
              <a:defRPr sz="2800">
                <a:latin typeface="Times Roman"/>
                <a:ea typeface="Times Roman"/>
                <a:cs typeface="Times Roman"/>
                <a:sym typeface="Times Roman"/>
              </a:defRPr>
            </a:pPr>
            <a:r>
              <a:t>Accredited, scientifically validated labs should be used.</a:t>
            </a:r>
          </a:p>
          <a:p>
            <a:pPr marL="280734" indent="-280734" defTabSz="457200">
              <a:spcBef>
                <a:spcPts val="1200"/>
              </a:spcBef>
              <a:buSzPct val="100000"/>
              <a:buChar char="•"/>
              <a:defRPr sz="2800">
                <a:latin typeface="Times Roman"/>
                <a:ea typeface="Times Roman"/>
                <a:cs typeface="Times Roman"/>
                <a:sym typeface="Times Roman"/>
              </a:defRPr>
            </a:pPr>
            <a:r>
              <a:t>Interpretation requires understanding biochemical pathways, not single SNPs.</a:t>
            </a:r>
          </a:p>
        </p:txBody>
      </p:sp>
      <p:sp>
        <p:nvSpPr>
          <p:cNvPr id="1089"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3" name="Freeform 2"/>
          <p:cNvSpPr/>
          <p:nvPr/>
        </p:nvSpPr>
        <p:spPr>
          <a:xfrm rot="10800000">
            <a:off x="-3" y="-251653"/>
            <a:ext cx="18288005" cy="10287005"/>
          </a:xfrm>
          <a:prstGeom prst="rect">
            <a:avLst/>
          </a:prstGeom>
          <a:blipFill>
            <a:blip r:embed="rId3"/>
            <a:stretch>
              <a:fillRect/>
            </a:stretch>
          </a:blipFill>
          <a:ln w="12700">
            <a:miter lim="400000"/>
          </a:ln>
        </p:spPr>
        <p:txBody>
          <a:bodyPr lIns="45718" tIns="45718" rIns="45718" bIns="45718"/>
          <a:lstStyle/>
          <a:p>
            <a:pPr/>
          </a:p>
        </p:txBody>
      </p:sp>
      <p:sp>
        <p:nvSpPr>
          <p:cNvPr id="1094"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095" name="TextBox 6"/>
          <p:cNvSpPr txBox="1"/>
          <p:nvPr/>
        </p:nvSpPr>
        <p:spPr>
          <a:xfrm>
            <a:off x="1382852" y="431457"/>
            <a:ext cx="17534304" cy="22788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673" sz="6800">
                <a:solidFill>
                  <a:srgbClr val="0433FF"/>
                </a:solidFill>
                <a:latin typeface="Poppins"/>
                <a:ea typeface="Poppins"/>
                <a:cs typeface="Poppins"/>
                <a:sym typeface="Poppins"/>
              </a:defRPr>
            </a:pPr>
            <a:r>
              <a:t>Impact of Nutritional Genomics </a:t>
            </a:r>
          </a:p>
          <a:p>
            <a:pPr>
              <a:lnSpc>
                <a:spcPts val="9100"/>
              </a:lnSpc>
              <a:defRPr spc="673" sz="6800">
                <a:solidFill>
                  <a:srgbClr val="0433FF"/>
                </a:solidFill>
                <a:latin typeface="Poppins"/>
                <a:ea typeface="Poppins"/>
                <a:cs typeface="Poppins"/>
                <a:sym typeface="Poppins"/>
              </a:defRPr>
            </a:pPr>
            <a:r>
              <a:t>on Health</a:t>
            </a:r>
          </a:p>
        </p:txBody>
      </p:sp>
      <p:sp>
        <p:nvSpPr>
          <p:cNvPr id="1096"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1097" name="Personalized Nutrition…"/>
          <p:cNvSpPr txBox="1"/>
          <p:nvPr/>
        </p:nvSpPr>
        <p:spPr>
          <a:xfrm>
            <a:off x="803519" y="3569399"/>
            <a:ext cx="4824122" cy="5120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300">
                <a:latin typeface="Times Roman"/>
                <a:ea typeface="Times Roman"/>
                <a:cs typeface="Times Roman"/>
                <a:sym typeface="Times Roman"/>
              </a:defRPr>
            </a:pPr>
            <a:r>
              <a:t>Personalized Nutrition</a:t>
            </a:r>
          </a:p>
          <a:p>
            <a:pPr defTabSz="457200">
              <a:spcBef>
                <a:spcPts val="1200"/>
              </a:spcBef>
              <a:defRPr sz="2300">
                <a:latin typeface="Times Roman"/>
                <a:ea typeface="Times Roman"/>
                <a:cs typeface="Times Roman"/>
                <a:sym typeface="Times Roman"/>
              </a:defRPr>
            </a:pPr>
            <a:r>
              <a:t>Genetic variations (SNPs) affect:</a:t>
            </a:r>
          </a:p>
          <a:p>
            <a:pPr marL="457200" indent="-317500" defTabSz="457200">
              <a:spcBef>
                <a:spcPts val="1200"/>
              </a:spcBef>
              <a:buSzPct val="100000"/>
              <a:buFont typeface="Times Roman"/>
              <a:buChar char="•"/>
              <a:defRPr sz="2300">
                <a:latin typeface="Times Roman"/>
                <a:ea typeface="Times Roman"/>
                <a:cs typeface="Times Roman"/>
                <a:sym typeface="Times Roman"/>
              </a:defRPr>
            </a:pPr>
            <a:r>
              <a:t>how well nutrients are absorbed or metabolized</a:t>
            </a:r>
          </a:p>
          <a:p>
            <a:pPr marL="457200" indent="-317500" defTabSz="457200">
              <a:spcBef>
                <a:spcPts val="1200"/>
              </a:spcBef>
              <a:buSzPct val="100000"/>
              <a:buFont typeface="Times Roman"/>
              <a:buChar char="•"/>
              <a:defRPr sz="2300">
                <a:latin typeface="Times Roman"/>
                <a:ea typeface="Times Roman"/>
                <a:cs typeface="Times Roman"/>
                <a:sym typeface="Times Roman"/>
              </a:defRPr>
            </a:pPr>
            <a:r>
              <a:t>how individuals respond to fats, carbs, or supplements</a:t>
            </a:r>
          </a:p>
          <a:p>
            <a:pPr marL="457200" indent="-317500" defTabSz="457200">
              <a:spcBef>
                <a:spcPts val="1200"/>
              </a:spcBef>
              <a:buSzPct val="100000"/>
              <a:buFont typeface="Times Roman"/>
              <a:buChar char="•"/>
              <a:defRPr sz="2300">
                <a:latin typeface="Times Roman"/>
                <a:ea typeface="Times Roman"/>
                <a:cs typeface="Times Roman"/>
                <a:sym typeface="Times Roman"/>
              </a:defRPr>
            </a:pPr>
            <a:r>
              <a:t>tolerance to lactose, gluten, caffeine, or alcohol</a:t>
            </a:r>
          </a:p>
          <a:p>
            <a:pPr defTabSz="457200">
              <a:spcBef>
                <a:spcPts val="1200"/>
              </a:spcBef>
              <a:defRPr b="1" sz="2300">
                <a:latin typeface="Times Roman"/>
                <a:ea typeface="Times Roman"/>
                <a:cs typeface="Times Roman"/>
                <a:sym typeface="Times Roman"/>
              </a:defRPr>
            </a:pPr>
            <a:r>
              <a:t>Impact:</a:t>
            </a:r>
            <a:br/>
            <a:r>
              <a:rPr b="0"/>
              <a:t>More precise dietary recommendations tailored to the individual rather than one-size-fits-all guidelines.</a:t>
            </a:r>
          </a:p>
        </p:txBody>
      </p:sp>
      <p:sp>
        <p:nvSpPr>
          <p:cNvPr id="1098" name="Better Detoxification &amp; Antioxidant Capacity…"/>
          <p:cNvSpPr txBox="1"/>
          <p:nvPr/>
        </p:nvSpPr>
        <p:spPr>
          <a:xfrm>
            <a:off x="12132505" y="3493199"/>
            <a:ext cx="5452379" cy="5273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Better Detoxification &amp; Antioxidant Capacity</a:t>
            </a:r>
          </a:p>
          <a:p>
            <a:pPr defTabSz="457200">
              <a:spcBef>
                <a:spcPts val="1200"/>
              </a:spcBef>
              <a:defRPr sz="2400">
                <a:latin typeface="Times Roman"/>
                <a:ea typeface="Times Roman"/>
                <a:cs typeface="Times Roman"/>
                <a:sym typeface="Times Roman"/>
              </a:defRPr>
            </a:pPr>
            <a:r>
              <a:t>Genes in detox and antioxidant pathways (e.g., GST, SOD, CYP450) influence: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ability to neutralize toxins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sensitivity to pollutants, chemicals, and oxidative stress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need for antioxidants (vitamin C, E, glutathione precursors)</a:t>
            </a:r>
          </a:p>
          <a:p>
            <a:pPr defTabSz="457200">
              <a:spcBef>
                <a:spcPts val="1200"/>
              </a:spcBef>
              <a:defRPr b="1" sz="2400">
                <a:latin typeface="Times Roman"/>
                <a:ea typeface="Times Roman"/>
                <a:cs typeface="Times Roman"/>
                <a:sym typeface="Times Roman"/>
              </a:defRPr>
            </a:pPr>
            <a:r>
              <a:t>Impact:</a:t>
            </a:r>
            <a:br/>
            <a:r>
              <a:rPr b="0"/>
              <a:t>Diet can be targeted to support weak pathways and reduce toxin-related stress.</a:t>
            </a:r>
          </a:p>
        </p:txBody>
      </p:sp>
      <p:sp>
        <p:nvSpPr>
          <p:cNvPr id="1099" name="Improved Metabolic Health…"/>
          <p:cNvSpPr txBox="1"/>
          <p:nvPr/>
        </p:nvSpPr>
        <p:spPr>
          <a:xfrm>
            <a:off x="6410416" y="3493199"/>
            <a:ext cx="5171488" cy="5882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Improved Metabolic Health</a:t>
            </a:r>
          </a:p>
          <a:p>
            <a:pPr defTabSz="457200">
              <a:spcBef>
                <a:spcPts val="1200"/>
              </a:spcBef>
              <a:defRPr sz="2400">
                <a:latin typeface="Times Roman"/>
                <a:ea typeface="Times Roman"/>
                <a:cs typeface="Times Roman"/>
                <a:sym typeface="Times Roman"/>
              </a:defRPr>
            </a:pPr>
            <a:r>
              <a:t>Nutrigenomics helps identify predispositions to:</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insulin resistance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high cholesterol</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obesity</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hypertension</a:t>
            </a:r>
          </a:p>
          <a:p>
            <a:pPr defTabSz="457200">
              <a:spcBef>
                <a:spcPts val="1200"/>
              </a:spcBef>
              <a:defRPr sz="2400">
                <a:latin typeface="Times Roman"/>
                <a:ea typeface="Times Roman"/>
                <a:cs typeface="Times Roman"/>
                <a:sym typeface="Times Roman"/>
              </a:defRPr>
            </a:pPr>
            <a:r>
              <a:t>Gene-informed nutrition can:</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Optimize blood sugar control</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improve lipid profiles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support long-term weight management</a:t>
            </a:r>
          </a:p>
        </p:txBody>
      </p:sp>
      <p:sp>
        <p:nvSpPr>
          <p:cNvPr id="1100"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4" name="Freeform 2"/>
          <p:cNvSpPr/>
          <p:nvPr/>
        </p:nvSpPr>
        <p:spPr>
          <a:xfrm rot="10800000">
            <a:off x="-3" y="-2516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1105"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106" name="TextBox 6"/>
          <p:cNvSpPr txBox="1"/>
          <p:nvPr/>
        </p:nvSpPr>
        <p:spPr>
          <a:xfrm>
            <a:off x="1382852" y="431457"/>
            <a:ext cx="17534304" cy="22788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673" sz="6800">
                <a:solidFill>
                  <a:srgbClr val="FFFFFF"/>
                </a:solidFill>
                <a:latin typeface="Poppins"/>
                <a:ea typeface="Poppins"/>
                <a:cs typeface="Poppins"/>
                <a:sym typeface="Poppins"/>
              </a:defRPr>
            </a:pPr>
            <a:r>
              <a:t>Impact of Nutritional Genomics </a:t>
            </a:r>
          </a:p>
          <a:p>
            <a:pPr>
              <a:lnSpc>
                <a:spcPts val="9100"/>
              </a:lnSpc>
              <a:defRPr spc="673" sz="6800">
                <a:solidFill>
                  <a:srgbClr val="FFFFFF"/>
                </a:solidFill>
                <a:latin typeface="Poppins"/>
                <a:ea typeface="Poppins"/>
                <a:cs typeface="Poppins"/>
                <a:sym typeface="Poppins"/>
              </a:defRPr>
            </a:pPr>
            <a:r>
              <a:t>on Health</a:t>
            </a:r>
          </a:p>
        </p:txBody>
      </p:sp>
      <p:sp>
        <p:nvSpPr>
          <p:cNvPr id="1107"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1108" name="Increased Consumer Empowerment…"/>
          <p:cNvSpPr txBox="1"/>
          <p:nvPr/>
        </p:nvSpPr>
        <p:spPr>
          <a:xfrm>
            <a:off x="7160314" y="7015860"/>
            <a:ext cx="5361100" cy="2910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Increased Consumer Empowerment</a:t>
            </a:r>
          </a:p>
          <a:p>
            <a:pPr defTabSz="457200">
              <a:spcBef>
                <a:spcPts val="1200"/>
              </a:spcBef>
              <a:defRPr sz="2400">
                <a:latin typeface="Times Roman"/>
                <a:ea typeface="Times Roman"/>
                <a:cs typeface="Times Roman"/>
                <a:sym typeface="Times Roman"/>
              </a:defRPr>
            </a:pPr>
            <a:r>
              <a:t>Understanding one's genetic tendencies can motivate: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healthier dietary choices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consistent lifestyle habits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proactive disease prevention</a:t>
            </a:r>
          </a:p>
        </p:txBody>
      </p:sp>
      <p:sp>
        <p:nvSpPr>
          <p:cNvPr id="1109" name="Optimized Methylation &amp; Mental Health…"/>
          <p:cNvSpPr txBox="1"/>
          <p:nvPr/>
        </p:nvSpPr>
        <p:spPr>
          <a:xfrm>
            <a:off x="633058" y="3444873"/>
            <a:ext cx="6249904" cy="502538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Optimized Methylation &amp; Mental Health</a:t>
            </a:r>
          </a:p>
          <a:p>
            <a:pPr defTabSz="457200">
              <a:spcBef>
                <a:spcPts val="1200"/>
              </a:spcBef>
              <a:defRPr sz="2400">
                <a:latin typeface="Times Roman"/>
                <a:ea typeface="Times Roman"/>
                <a:cs typeface="Times Roman"/>
                <a:sym typeface="Times Roman"/>
              </a:defRPr>
            </a:pPr>
            <a:r>
              <a:t>Gene variants in methylation pathways (MTHFR, COMT) affect:</a:t>
            </a:r>
          </a:p>
          <a:p>
            <a:pPr marL="457200" indent="-317500" defTabSz="457200">
              <a:lnSpc>
                <a:spcPct val="50000"/>
              </a:lnSpc>
              <a:spcBef>
                <a:spcPts val="1200"/>
              </a:spcBef>
              <a:buSzPct val="100000"/>
              <a:buFont typeface="Times Roman"/>
              <a:buChar char="•"/>
              <a:defRPr sz="2400">
                <a:latin typeface="Times Roman"/>
                <a:ea typeface="Times Roman"/>
                <a:cs typeface="Times Roman"/>
                <a:sym typeface="Times Roman"/>
              </a:defRPr>
            </a:pPr>
            <a:r>
              <a:t>folate metabolism</a:t>
            </a:r>
          </a:p>
          <a:p>
            <a:pPr marL="457200" indent="-317500" defTabSz="457200">
              <a:lnSpc>
                <a:spcPct val="50000"/>
              </a:lnSpc>
              <a:spcBef>
                <a:spcPts val="1200"/>
              </a:spcBef>
              <a:buSzPct val="100000"/>
              <a:buFont typeface="Times Roman"/>
              <a:buChar char="•"/>
              <a:defRPr sz="2400">
                <a:latin typeface="Times Roman"/>
                <a:ea typeface="Times Roman"/>
                <a:cs typeface="Times Roman"/>
                <a:sym typeface="Times Roman"/>
              </a:defRPr>
            </a:pPr>
            <a:r>
              <a:t>neurotransmitter balance</a:t>
            </a:r>
          </a:p>
          <a:p>
            <a:pPr marL="457200" indent="-317500" defTabSz="457200">
              <a:lnSpc>
                <a:spcPct val="50000"/>
              </a:lnSpc>
              <a:spcBef>
                <a:spcPts val="1200"/>
              </a:spcBef>
              <a:buSzPct val="100000"/>
              <a:buFont typeface="Times Roman"/>
              <a:buChar char="•"/>
              <a:defRPr sz="2400">
                <a:latin typeface="Times Roman"/>
                <a:ea typeface="Times Roman"/>
                <a:cs typeface="Times Roman"/>
                <a:sym typeface="Times Roman"/>
              </a:defRPr>
            </a:pPr>
            <a:r>
              <a:t>detoxification</a:t>
            </a:r>
          </a:p>
          <a:p>
            <a:pPr marL="457200" indent="-317500" defTabSz="457200">
              <a:lnSpc>
                <a:spcPct val="50000"/>
              </a:lnSpc>
              <a:spcBef>
                <a:spcPts val="1200"/>
              </a:spcBef>
              <a:buSzPct val="100000"/>
              <a:buFont typeface="Times Roman"/>
              <a:buChar char="•"/>
              <a:defRPr sz="2400">
                <a:latin typeface="Times Roman"/>
                <a:ea typeface="Times Roman"/>
                <a:cs typeface="Times Roman"/>
                <a:sym typeface="Times Roman"/>
              </a:defRPr>
            </a:pPr>
            <a:r>
              <a:t>hormone regulation</a:t>
            </a:r>
          </a:p>
          <a:p>
            <a:pPr defTabSz="457200">
              <a:lnSpc>
                <a:spcPct val="50000"/>
              </a:lnSpc>
              <a:spcBef>
                <a:spcPts val="1200"/>
              </a:spcBef>
              <a:defRPr sz="2400">
                <a:latin typeface="Times Roman"/>
                <a:ea typeface="Times Roman"/>
                <a:cs typeface="Times Roman"/>
                <a:sym typeface="Times Roman"/>
              </a:defRPr>
            </a:pPr>
          </a:p>
          <a:p>
            <a:pPr defTabSz="457200">
              <a:spcBef>
                <a:spcPts val="1200"/>
              </a:spcBef>
              <a:defRPr b="1" sz="2400">
                <a:latin typeface="Times Roman"/>
                <a:ea typeface="Times Roman"/>
                <a:cs typeface="Times Roman"/>
                <a:sym typeface="Times Roman"/>
              </a:defRPr>
            </a:pPr>
            <a:r>
              <a:t>Impact:</a:t>
            </a:r>
            <a:br/>
            <a:r>
              <a:rPr b="0"/>
              <a:t>Personalized support with methyl donors (folate, B12, choline) and stress-modifying nutrients improves cognitive, emotional, and metabolic health.</a:t>
            </a:r>
          </a:p>
        </p:txBody>
      </p:sp>
      <p:sp>
        <p:nvSpPr>
          <p:cNvPr id="1110" name="Enhanced Inflammation Management…"/>
          <p:cNvSpPr txBox="1"/>
          <p:nvPr/>
        </p:nvSpPr>
        <p:spPr>
          <a:xfrm>
            <a:off x="7114674" y="3370612"/>
            <a:ext cx="5452379" cy="3342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Enhanced Inflammation Management</a:t>
            </a:r>
          </a:p>
          <a:p>
            <a:pPr defTabSz="457200">
              <a:spcBef>
                <a:spcPts val="1200"/>
              </a:spcBef>
              <a:defRPr sz="2400">
                <a:latin typeface="Times Roman"/>
                <a:ea typeface="Times Roman"/>
                <a:cs typeface="Times Roman"/>
                <a:sym typeface="Times Roman"/>
              </a:defRPr>
            </a:pPr>
            <a:r>
              <a:t>Variants in inflammatory genes (IL-6, TNF-α, CRP) impact susceptibility to chronic inflammation.</a:t>
            </a:r>
          </a:p>
          <a:p>
            <a:pPr defTabSz="457200">
              <a:spcBef>
                <a:spcPts val="1200"/>
              </a:spcBef>
              <a:defRPr b="1" sz="2400">
                <a:latin typeface="Times Roman"/>
                <a:ea typeface="Times Roman"/>
                <a:cs typeface="Times Roman"/>
                <a:sym typeface="Times Roman"/>
              </a:defRPr>
            </a:pPr>
            <a:r>
              <a:t>Impact:</a:t>
            </a:r>
            <a:br/>
            <a:r>
              <a:rPr b="0"/>
              <a:t>Targeted nutrition (omega-3s, polyphenols, fiber-rich diets) helps reduce inflammation and chronic disease risk.</a:t>
            </a:r>
          </a:p>
        </p:txBody>
      </p:sp>
      <p:sp>
        <p:nvSpPr>
          <p:cNvPr id="1111" name="Prevention of Chronic Disease…"/>
          <p:cNvSpPr txBox="1"/>
          <p:nvPr/>
        </p:nvSpPr>
        <p:spPr>
          <a:xfrm>
            <a:off x="13007474" y="3396012"/>
            <a:ext cx="4946365" cy="50571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Prevention of Chronic Disease</a:t>
            </a:r>
          </a:p>
          <a:p>
            <a:pPr defTabSz="457200">
              <a:spcBef>
                <a:spcPts val="1200"/>
              </a:spcBef>
              <a:defRPr sz="2400">
                <a:latin typeface="Times Roman"/>
                <a:ea typeface="Times Roman"/>
                <a:cs typeface="Times Roman"/>
                <a:sym typeface="Times Roman"/>
              </a:defRPr>
            </a:pPr>
            <a:r>
              <a:t>Nutritional genomics identifies </a:t>
            </a:r>
            <a:r>
              <a:rPr b="1"/>
              <a:t>risk tendencies</a:t>
            </a:r>
            <a:r>
              <a:t>, not diagnoses, for conditions like: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cardiovascular disease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type 2 diabetes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certain cancers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autoimmunity</a:t>
            </a:r>
          </a:p>
          <a:p>
            <a:pPr defTabSz="457200">
              <a:spcBef>
                <a:spcPts val="1200"/>
              </a:spcBef>
              <a:defRPr b="1" sz="2400">
                <a:latin typeface="Times Roman"/>
                <a:ea typeface="Times Roman"/>
                <a:cs typeface="Times Roman"/>
                <a:sym typeface="Times Roman"/>
              </a:defRPr>
            </a:pPr>
            <a:r>
              <a:t>Impact:</a:t>
            </a:r>
            <a:br/>
            <a:r>
              <a:rPr b="0"/>
              <a:t>Early lifestyle interventions can reduce risk and promote long-term health.</a:t>
            </a:r>
          </a:p>
        </p:txBody>
      </p:sp>
      <p:sp>
        <p:nvSpPr>
          <p:cNvPr id="1112"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Freeform 2"/>
          <p:cNvSpPr/>
          <p:nvPr/>
        </p:nvSpPr>
        <p:spPr>
          <a:xfrm rot="10800000">
            <a:off x="-330200" y="-355600"/>
            <a:ext cx="17068007" cy="10287000"/>
          </a:xfrm>
          <a:prstGeom prst="rect">
            <a:avLst/>
          </a:prstGeom>
          <a:blipFill>
            <a:blip r:embed="rId3"/>
            <a:stretch>
              <a:fillRect/>
            </a:stretch>
          </a:blipFill>
          <a:ln w="12700">
            <a:miter lim="400000"/>
          </a:ln>
        </p:spPr>
        <p:txBody>
          <a:bodyPr lIns="45718" tIns="45718" rIns="45718" bIns="45718"/>
          <a:lstStyle/>
          <a:p>
            <a:pPr/>
          </a:p>
        </p:txBody>
      </p:sp>
      <p:sp>
        <p:nvSpPr>
          <p:cNvPr id="202"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203" name="TextBox 6"/>
          <p:cNvSpPr txBox="1"/>
          <p:nvPr/>
        </p:nvSpPr>
        <p:spPr>
          <a:xfrm>
            <a:off x="1392865" y="1051853"/>
            <a:ext cx="12770102"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Gluconeogenesis</a:t>
            </a:r>
          </a:p>
        </p:txBody>
      </p:sp>
      <p:sp>
        <p:nvSpPr>
          <p:cNvPr id="204"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205" name="Occurs mainly in the liver, some in kidney…"/>
          <p:cNvSpPr txBox="1"/>
          <p:nvPr/>
        </p:nvSpPr>
        <p:spPr>
          <a:xfrm>
            <a:off x="1480684" y="3829020"/>
            <a:ext cx="13903936" cy="4714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3600">
                <a:latin typeface="Times Roman"/>
                <a:ea typeface="Times Roman"/>
                <a:cs typeface="Times Roman"/>
                <a:sym typeface="Times Roman"/>
              </a:defRPr>
            </a:pPr>
            <a:r>
              <a:t>“Gluconeogenesis is the production of new glucose, mainly in the liver but also in the kidneys, during fasting. This pathway is essential when the body’s carbohydrate stores are depleted.</a:t>
            </a:r>
          </a:p>
          <a:p>
            <a:pPr lvl="1" marL="741945" indent="-360944" defTabSz="457200">
              <a:spcBef>
                <a:spcPts val="1200"/>
              </a:spcBef>
              <a:buSzPct val="100000"/>
              <a:buChar char="•"/>
              <a:defRPr sz="2900">
                <a:latin typeface="Times Roman"/>
                <a:ea typeface="Times Roman"/>
                <a:cs typeface="Times Roman"/>
                <a:sym typeface="Times Roman"/>
              </a:defRPr>
            </a:pPr>
            <a:r>
              <a:t>Occurs mainly in the </a:t>
            </a:r>
            <a:r>
              <a:rPr b="1"/>
              <a:t>liver</a:t>
            </a:r>
            <a:r>
              <a:t>, some in </a:t>
            </a:r>
            <a:r>
              <a:rPr b="1"/>
              <a:t>kidney</a:t>
            </a:r>
          </a:p>
          <a:p>
            <a:pPr lvl="1" marL="741945" indent="-360944" defTabSz="457200">
              <a:spcBef>
                <a:spcPts val="1200"/>
              </a:spcBef>
              <a:buSzPct val="100000"/>
              <a:buChar char="•"/>
              <a:defRPr sz="2900">
                <a:latin typeface="Times Roman"/>
                <a:ea typeface="Times Roman"/>
                <a:cs typeface="Times Roman"/>
                <a:sym typeface="Times Roman"/>
              </a:defRPr>
            </a:pPr>
            <a:r>
              <a:t>Produces glucose during fasting</a:t>
            </a:r>
          </a:p>
          <a:p>
            <a:pPr lvl="1" marL="741945" indent="-360944" defTabSz="457200">
              <a:spcBef>
                <a:spcPts val="1200"/>
              </a:spcBef>
              <a:buSzPct val="100000"/>
              <a:buChar char="•"/>
              <a:defRPr sz="2900">
                <a:latin typeface="Times Roman"/>
                <a:ea typeface="Times Roman"/>
                <a:cs typeface="Times Roman"/>
                <a:sym typeface="Times Roman"/>
              </a:defRPr>
            </a:pPr>
            <a:r>
              <a:t>Main substrates: Lactate, glycerol, amino acids (alanine)</a:t>
            </a:r>
          </a:p>
          <a:p>
            <a:pPr lvl="1" marL="741945" indent="-360944" defTabSz="457200">
              <a:spcBef>
                <a:spcPts val="1200"/>
              </a:spcBef>
              <a:buSzPct val="100000"/>
              <a:buChar char="•"/>
              <a:defRPr sz="2900">
                <a:latin typeface="Times Roman"/>
                <a:ea typeface="Times Roman"/>
                <a:cs typeface="Times Roman"/>
                <a:sym typeface="Times Roman"/>
              </a:defRPr>
            </a:pPr>
            <a:r>
              <a:t>Opposes glycolysis; stimulated by </a:t>
            </a:r>
            <a:r>
              <a:rPr b="1"/>
              <a:t>glucagon</a:t>
            </a:r>
            <a:r>
              <a:t> and </a:t>
            </a:r>
            <a:r>
              <a:rPr b="1"/>
              <a:t>cortisol</a:t>
            </a:r>
          </a:p>
          <a:p>
            <a:pPr lvl="1" marL="741945" indent="-360944" defTabSz="457200">
              <a:spcBef>
                <a:spcPts val="1200"/>
              </a:spcBef>
              <a:buSzPct val="100000"/>
              <a:buChar char="•"/>
              <a:defRPr sz="2900">
                <a:latin typeface="Times Roman"/>
                <a:ea typeface="Times Roman"/>
                <a:cs typeface="Times Roman"/>
                <a:sym typeface="Times Roman"/>
              </a:defRPr>
            </a:pPr>
            <a:r>
              <a:t>Essential for maintaining blood glucose during prolonged fasting or low-carb intake.</a:t>
            </a:r>
          </a:p>
        </p:txBody>
      </p:sp>
      <p:sp>
        <p:nvSpPr>
          <p:cNvPr id="206"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4" name="Freeform 2"/>
          <p:cNvSpPr/>
          <p:nvPr/>
        </p:nvSpPr>
        <p:spPr>
          <a:xfrm rot="10800000">
            <a:off x="-3" y="-2516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1115"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116" name="TextBox 6"/>
          <p:cNvSpPr txBox="1"/>
          <p:nvPr/>
        </p:nvSpPr>
        <p:spPr>
          <a:xfrm>
            <a:off x="1382852" y="981464"/>
            <a:ext cx="17534304" cy="11231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A Summary Table</a:t>
            </a:r>
          </a:p>
        </p:txBody>
      </p:sp>
      <p:sp>
        <p:nvSpPr>
          <p:cNvPr id="1117"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graphicFrame>
        <p:nvGraphicFramePr>
          <p:cNvPr id="1118" name="Table 1"/>
          <p:cNvGraphicFramePr/>
          <p:nvPr/>
        </p:nvGraphicFramePr>
        <p:xfrm>
          <a:off x="1215557" y="3144760"/>
          <a:ext cx="16522108" cy="6888098"/>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543009"/>
                <a:gridCol w="6110257"/>
                <a:gridCol w="6868838"/>
              </a:tblGrid>
              <a:tr h="609566">
                <a:tc>
                  <a:txBody>
                    <a:bodyPr/>
                    <a:lstStyle/>
                    <a:p>
                      <a:pPr algn="ctr" defTabSz="457200">
                        <a:defRPr sz="1800"/>
                      </a:pPr>
                      <a:r>
                        <a:rPr b="1" sz="2400">
                          <a:latin typeface="Times Roman"/>
                          <a:ea typeface="Times Roman"/>
                          <a:cs typeface="Times Roman"/>
                          <a:sym typeface="Times Roman"/>
                        </a:rPr>
                        <a:t>Impact Area</a:t>
                      </a:r>
                    </a:p>
                  </a:txBody>
                  <a:tcPr marL="12700" marR="12700" marT="12700" marB="12700" anchor="ctr" anchorCtr="0" horzOverflow="overflow"/>
                </a:tc>
                <a:tc>
                  <a:txBody>
                    <a:bodyPr/>
                    <a:lstStyle/>
                    <a:p>
                      <a:pPr algn="ctr" defTabSz="457200">
                        <a:defRPr sz="1800"/>
                      </a:pPr>
                      <a:r>
                        <a:rPr b="1" sz="2400">
                          <a:latin typeface="Times Roman"/>
                          <a:ea typeface="Times Roman"/>
                          <a:cs typeface="Times Roman"/>
                          <a:sym typeface="Times Roman"/>
                        </a:rPr>
                        <a:t>How Genetics Influences Health</a:t>
                      </a:r>
                    </a:p>
                  </a:txBody>
                  <a:tcPr marL="12700" marR="12700" marT="12700" marB="12700" anchor="ctr" anchorCtr="0" horzOverflow="overflow"/>
                </a:tc>
                <a:tc>
                  <a:txBody>
                    <a:bodyPr/>
                    <a:lstStyle/>
                    <a:p>
                      <a:pPr algn="ctr" defTabSz="457200">
                        <a:defRPr sz="1800"/>
                      </a:pPr>
                      <a:r>
                        <a:rPr b="1" sz="2400">
                          <a:latin typeface="Times Roman"/>
                          <a:ea typeface="Times Roman"/>
                          <a:cs typeface="Times Roman"/>
                          <a:sym typeface="Times Roman"/>
                        </a:rPr>
                        <a:t>How Nutrition Modifies Outcomes</a:t>
                      </a:r>
                    </a:p>
                  </a:txBody>
                  <a:tcPr marL="12700" marR="12700" marT="12700" marB="12700" anchor="ctr" anchorCtr="0" horzOverflow="overflow"/>
                </a:tc>
              </a:tr>
              <a:tr h="944827">
                <a:tc>
                  <a:txBody>
                    <a:bodyPr/>
                    <a:lstStyle/>
                    <a:p>
                      <a:pPr algn="l" defTabSz="457200">
                        <a:defRPr sz="1800"/>
                      </a:pPr>
                      <a:r>
                        <a:rPr b="1" sz="2400">
                          <a:latin typeface="Times Roman"/>
                          <a:ea typeface="Times Roman"/>
                          <a:cs typeface="Times Roman"/>
                          <a:sym typeface="Times Roman"/>
                        </a:rPr>
                        <a:t>Personalized Nutrition</a:t>
                      </a:r>
                    </a:p>
                  </a:txBody>
                  <a:tcPr marL="12700" marR="12700" marT="12700" marB="12700" anchor="ctr" anchorCtr="0" horzOverflow="overflow"/>
                </a:tc>
                <a:tc>
                  <a:txBody>
                    <a:bodyPr/>
                    <a:lstStyle/>
                    <a:p>
                      <a:pPr algn="l" defTabSz="457200">
                        <a:defRPr sz="1800"/>
                      </a:pPr>
                      <a:r>
                        <a:rPr sz="2400">
                          <a:latin typeface="Times Roman"/>
                          <a:ea typeface="Times Roman"/>
                          <a:cs typeface="Times Roman"/>
                          <a:sym typeface="Times Roman"/>
                        </a:rPr>
                        <a:t>Genetic variations alter nutrient metabolism, absorption, and tolerance</a:t>
                      </a:r>
                    </a:p>
                  </a:txBody>
                  <a:tcPr marL="12700" marR="12700" marT="12700" marB="12700" anchor="ctr" anchorCtr="0" horzOverflow="overflow"/>
                </a:tc>
                <a:tc>
                  <a:txBody>
                    <a:bodyPr/>
                    <a:lstStyle/>
                    <a:p>
                      <a:pPr algn="l" defTabSz="457200">
                        <a:defRPr sz="1800"/>
                      </a:pPr>
                      <a:r>
                        <a:rPr sz="2400">
                          <a:latin typeface="Times Roman"/>
                          <a:ea typeface="Times Roman"/>
                          <a:cs typeface="Times Roman"/>
                          <a:sym typeface="Times Roman"/>
                        </a:rPr>
                        <a:t>Tailored diets improve digestion, nutrient status, and overall response</a:t>
                      </a:r>
                    </a:p>
                  </a:txBody>
                  <a:tcPr marL="12700" marR="12700" marT="12700" marB="12700" anchor="ctr" anchorCtr="0" horzOverflow="overflow"/>
                </a:tc>
              </a:tr>
              <a:tr h="944827">
                <a:tc>
                  <a:txBody>
                    <a:bodyPr/>
                    <a:lstStyle/>
                    <a:p>
                      <a:pPr algn="l" defTabSz="457200">
                        <a:defRPr sz="1800"/>
                      </a:pPr>
                      <a:r>
                        <a:rPr b="1" sz="2400">
                          <a:latin typeface="Times Roman"/>
                          <a:ea typeface="Times Roman"/>
                          <a:cs typeface="Times Roman"/>
                          <a:sym typeface="Times Roman"/>
                        </a:rPr>
                        <a:t>Metabolic Health</a:t>
                      </a:r>
                    </a:p>
                  </a:txBody>
                  <a:tcPr marL="12700" marR="12700" marT="12700" marB="12700" anchor="ctr" anchorCtr="0" horzOverflow="overflow"/>
                </a:tc>
                <a:tc>
                  <a:txBody>
                    <a:bodyPr/>
                    <a:lstStyle/>
                    <a:p>
                      <a:pPr algn="l" defTabSz="457200">
                        <a:defRPr sz="1800"/>
                      </a:pPr>
                      <a:r>
                        <a:rPr sz="2400">
                          <a:latin typeface="Times Roman"/>
                          <a:ea typeface="Times Roman"/>
                          <a:cs typeface="Times Roman"/>
                          <a:sym typeface="Times Roman"/>
                        </a:rPr>
                        <a:t>SNPs affect insulin sensitivity, lipid metabolism, weight regulation</a:t>
                      </a:r>
                    </a:p>
                  </a:txBody>
                  <a:tcPr marL="12700" marR="12700" marT="12700" marB="12700" anchor="ctr" anchorCtr="0" horzOverflow="overflow"/>
                </a:tc>
                <a:tc>
                  <a:txBody>
                    <a:bodyPr/>
                    <a:lstStyle/>
                    <a:p>
                      <a:pPr algn="l" defTabSz="457200">
                        <a:defRPr sz="1800"/>
                      </a:pPr>
                      <a:r>
                        <a:rPr sz="2400">
                          <a:latin typeface="Times Roman"/>
                          <a:ea typeface="Times Roman"/>
                          <a:cs typeface="Times Roman"/>
                          <a:sym typeface="Times Roman"/>
                        </a:rPr>
                        <a:t>Targeted diets help regulate blood sugar, cholesterol, and weight</a:t>
                      </a:r>
                    </a:p>
                  </a:txBody>
                  <a:tcPr marL="12700" marR="12700" marT="12700" marB="12700" anchor="ctr" anchorCtr="0" horzOverflow="overflow"/>
                </a:tc>
              </a:tr>
              <a:tr h="944827">
                <a:tc>
                  <a:txBody>
                    <a:bodyPr/>
                    <a:lstStyle/>
                    <a:p>
                      <a:pPr algn="l" defTabSz="457200">
                        <a:defRPr sz="1800"/>
                      </a:pPr>
                      <a:r>
                        <a:rPr b="1" sz="2400">
                          <a:latin typeface="Times Roman"/>
                          <a:ea typeface="Times Roman"/>
                          <a:cs typeface="Times Roman"/>
                          <a:sym typeface="Times Roman"/>
                        </a:rPr>
                        <a:t>Detoxification &amp; Oxidative Stress</a:t>
                      </a:r>
                    </a:p>
                  </a:txBody>
                  <a:tcPr marL="12700" marR="12700" marT="12700" marB="12700" anchor="ctr" anchorCtr="0" horzOverflow="overflow"/>
                </a:tc>
                <a:tc>
                  <a:txBody>
                    <a:bodyPr/>
                    <a:lstStyle/>
                    <a:p>
                      <a:pPr algn="l" defTabSz="457200">
                        <a:defRPr sz="1800"/>
                      </a:pPr>
                      <a:r>
                        <a:rPr sz="2400">
                          <a:latin typeface="Times Roman"/>
                          <a:ea typeface="Times Roman"/>
                          <a:cs typeface="Times Roman"/>
                          <a:sym typeface="Times Roman"/>
                        </a:rPr>
                        <a:t>Variants in detox/antioxidant genes affect toxin clearance and ROS balance</a:t>
                      </a:r>
                    </a:p>
                  </a:txBody>
                  <a:tcPr marL="12700" marR="12700" marT="12700" marB="12700" anchor="ctr" anchorCtr="0" horzOverflow="overflow"/>
                </a:tc>
                <a:tc>
                  <a:txBody>
                    <a:bodyPr/>
                    <a:lstStyle/>
                    <a:p>
                      <a:pPr algn="l" defTabSz="457200">
                        <a:defRPr sz="1800"/>
                      </a:pPr>
                      <a:r>
                        <a:rPr sz="2400">
                          <a:latin typeface="Times Roman"/>
                          <a:ea typeface="Times Roman"/>
                          <a:cs typeface="Times Roman"/>
                          <a:sym typeface="Times Roman"/>
                        </a:rPr>
                        <a:t>Antioxidant-rich diets, sulfur foods, and phytochemicals support weak pathways</a:t>
                      </a:r>
                    </a:p>
                  </a:txBody>
                  <a:tcPr marL="12700" marR="12700" marT="12700" marB="12700" anchor="ctr" anchorCtr="0" horzOverflow="overflow"/>
                </a:tc>
              </a:tr>
              <a:tr h="944827">
                <a:tc>
                  <a:txBody>
                    <a:bodyPr/>
                    <a:lstStyle/>
                    <a:p>
                      <a:pPr algn="l" defTabSz="457200">
                        <a:defRPr sz="1800"/>
                      </a:pPr>
                      <a:r>
                        <a:rPr b="1" sz="2400">
                          <a:latin typeface="Times Roman"/>
                          <a:ea typeface="Times Roman"/>
                          <a:cs typeface="Times Roman"/>
                          <a:sym typeface="Times Roman"/>
                        </a:rPr>
                        <a:t>Inflammation</a:t>
                      </a:r>
                    </a:p>
                  </a:txBody>
                  <a:tcPr marL="12700" marR="12700" marT="12700" marB="12700" anchor="ctr" anchorCtr="0" horzOverflow="overflow"/>
                </a:tc>
                <a:tc>
                  <a:txBody>
                    <a:bodyPr/>
                    <a:lstStyle/>
                    <a:p>
                      <a:pPr algn="l" defTabSz="457200">
                        <a:defRPr sz="1800"/>
                      </a:pPr>
                      <a:r>
                        <a:rPr sz="2400">
                          <a:latin typeface="Times Roman"/>
                          <a:ea typeface="Times Roman"/>
                          <a:cs typeface="Times Roman"/>
                          <a:sym typeface="Times Roman"/>
                        </a:rPr>
                        <a:t>Genes regulate cytokine production and chronic inflammation risk</a:t>
                      </a:r>
                    </a:p>
                  </a:txBody>
                  <a:tcPr marL="12700" marR="12700" marT="12700" marB="12700" anchor="ctr" anchorCtr="0" horzOverflow="overflow"/>
                </a:tc>
                <a:tc>
                  <a:txBody>
                    <a:bodyPr/>
                    <a:lstStyle/>
                    <a:p>
                      <a:pPr algn="l" defTabSz="457200">
                        <a:defRPr sz="1800"/>
                      </a:pPr>
                      <a:r>
                        <a:rPr sz="2400">
                          <a:latin typeface="Times Roman"/>
                          <a:ea typeface="Times Roman"/>
                          <a:cs typeface="Times Roman"/>
                          <a:sym typeface="Times Roman"/>
                        </a:rPr>
                        <a:t>Omega-3s, polyphenols, fiber, and anti-inflammatory diets improve outcomes</a:t>
                      </a:r>
                    </a:p>
                  </a:txBody>
                  <a:tcPr marL="12700" marR="12700" marT="12700" marB="12700" anchor="ctr" anchorCtr="0" horzOverflow="overflow"/>
                </a:tc>
              </a:tr>
              <a:tr h="944827">
                <a:tc>
                  <a:txBody>
                    <a:bodyPr/>
                    <a:lstStyle/>
                    <a:p>
                      <a:pPr algn="l" defTabSz="457200">
                        <a:defRPr sz="1800"/>
                      </a:pPr>
                      <a:r>
                        <a:rPr b="1" sz="2400">
                          <a:latin typeface="Times Roman"/>
                          <a:ea typeface="Times Roman"/>
                          <a:cs typeface="Times Roman"/>
                          <a:sym typeface="Times Roman"/>
                        </a:rPr>
                        <a:t>Methylation &amp; Mental Health</a:t>
                      </a:r>
                    </a:p>
                  </a:txBody>
                  <a:tcPr marL="12700" marR="12700" marT="12700" marB="12700" anchor="ctr" anchorCtr="0" horzOverflow="overflow"/>
                </a:tc>
                <a:tc>
                  <a:txBody>
                    <a:bodyPr/>
                    <a:lstStyle/>
                    <a:p>
                      <a:pPr algn="l" defTabSz="457200">
                        <a:defRPr sz="1800"/>
                      </a:pPr>
                      <a:r>
                        <a:rPr sz="2400">
                          <a:latin typeface="Times Roman"/>
                          <a:ea typeface="Times Roman"/>
                          <a:cs typeface="Times Roman"/>
                          <a:sym typeface="Times Roman"/>
                        </a:rPr>
                        <a:t>MTHFR/COMT variants influence neurotransmitter balance and methylation</a:t>
                      </a:r>
                    </a:p>
                  </a:txBody>
                  <a:tcPr marL="12700" marR="12700" marT="12700" marB="12700" anchor="ctr" anchorCtr="0" horzOverflow="overflow"/>
                </a:tc>
                <a:tc>
                  <a:txBody>
                    <a:bodyPr/>
                    <a:lstStyle/>
                    <a:p>
                      <a:pPr algn="l" defTabSz="457200">
                        <a:defRPr sz="1800"/>
                      </a:pPr>
                      <a:r>
                        <a:rPr sz="2400">
                          <a:latin typeface="Times Roman"/>
                          <a:ea typeface="Times Roman"/>
                          <a:cs typeface="Times Roman"/>
                          <a:sym typeface="Times Roman"/>
                        </a:rPr>
                        <a:t>Folate, B12, choline, and stress-support nutrients optimize brain and hormone function</a:t>
                      </a:r>
                    </a:p>
                  </a:txBody>
                  <a:tcPr marL="12700" marR="12700" marT="12700" marB="12700" anchor="ctr" anchorCtr="0" horzOverflow="overflow"/>
                </a:tc>
              </a:tr>
              <a:tr h="944827">
                <a:tc>
                  <a:txBody>
                    <a:bodyPr/>
                    <a:lstStyle/>
                    <a:p>
                      <a:pPr algn="l" defTabSz="457200">
                        <a:defRPr sz="1800"/>
                      </a:pPr>
                      <a:r>
                        <a:rPr b="1" sz="2400">
                          <a:latin typeface="Times Roman"/>
                          <a:ea typeface="Times Roman"/>
                          <a:cs typeface="Times Roman"/>
                          <a:sym typeface="Times Roman"/>
                        </a:rPr>
                        <a:t>Chronic Disease Risk</a:t>
                      </a:r>
                    </a:p>
                  </a:txBody>
                  <a:tcPr marL="12700" marR="12700" marT="12700" marB="12700" anchor="ctr" anchorCtr="0" horzOverflow="overflow"/>
                </a:tc>
                <a:tc>
                  <a:txBody>
                    <a:bodyPr/>
                    <a:lstStyle/>
                    <a:p>
                      <a:pPr algn="l" defTabSz="457200">
                        <a:defRPr sz="1800"/>
                      </a:pPr>
                      <a:r>
                        <a:rPr sz="2400">
                          <a:latin typeface="Times Roman"/>
                          <a:ea typeface="Times Roman"/>
                          <a:cs typeface="Times Roman"/>
                          <a:sym typeface="Times Roman"/>
                        </a:rPr>
                        <a:t>Genetics predispose individuals to CVD, diabetes, obesity, cancer</a:t>
                      </a:r>
                    </a:p>
                  </a:txBody>
                  <a:tcPr marL="12700" marR="12700" marT="12700" marB="12700" anchor="ctr" anchorCtr="0" horzOverflow="overflow"/>
                </a:tc>
                <a:tc>
                  <a:txBody>
                    <a:bodyPr/>
                    <a:lstStyle/>
                    <a:p>
                      <a:pPr algn="l" defTabSz="457200">
                        <a:defRPr sz="1800"/>
                      </a:pPr>
                      <a:r>
                        <a:rPr sz="2400">
                          <a:latin typeface="Times Roman"/>
                          <a:ea typeface="Times Roman"/>
                          <a:cs typeface="Times Roman"/>
                          <a:sym typeface="Times Roman"/>
                        </a:rPr>
                        <a:t>Diet and lifestyle choices can reduce expression of risk genes</a:t>
                      </a:r>
                    </a:p>
                  </a:txBody>
                  <a:tcPr marL="12700" marR="12700" marT="12700" marB="12700" anchor="ctr" anchorCtr="0" horzOverflow="overflow"/>
                </a:tc>
              </a:tr>
              <a:tr h="609566">
                <a:tc>
                  <a:txBody>
                    <a:bodyPr/>
                    <a:lstStyle/>
                    <a:p>
                      <a:pPr algn="l" defTabSz="457200">
                        <a:defRPr sz="1800"/>
                      </a:pPr>
                      <a:r>
                        <a:rPr b="1" sz="2400">
                          <a:latin typeface="Times Roman"/>
                          <a:ea typeface="Times Roman"/>
                          <a:cs typeface="Times Roman"/>
                          <a:sym typeface="Times Roman"/>
                        </a:rPr>
                        <a:t>Behavior &amp; Engagement</a:t>
                      </a:r>
                    </a:p>
                  </a:txBody>
                  <a:tcPr marL="12700" marR="12700" marT="12700" marB="12700" anchor="ctr" anchorCtr="0" horzOverflow="overflow"/>
                </a:tc>
                <a:tc>
                  <a:txBody>
                    <a:bodyPr/>
                    <a:lstStyle/>
                    <a:p>
                      <a:pPr algn="l" defTabSz="457200">
                        <a:defRPr sz="1800"/>
                      </a:pPr>
                      <a:r>
                        <a:rPr sz="2400">
                          <a:latin typeface="Times Roman"/>
                          <a:ea typeface="Times Roman"/>
                          <a:cs typeface="Times Roman"/>
                          <a:sym typeface="Times Roman"/>
                        </a:rPr>
                        <a:t>Genetic insights increase motivation and adherence</a:t>
                      </a:r>
                    </a:p>
                  </a:txBody>
                  <a:tcPr marL="12700" marR="12700" marT="12700" marB="12700" anchor="ctr" anchorCtr="0" horzOverflow="overflow"/>
                </a:tc>
                <a:tc>
                  <a:txBody>
                    <a:bodyPr/>
                    <a:lstStyle/>
                    <a:p>
                      <a:pPr algn="l" defTabSz="457200">
                        <a:defRPr sz="1800"/>
                      </a:pPr>
                      <a:r>
                        <a:rPr sz="2400">
                          <a:latin typeface="Times Roman"/>
                          <a:ea typeface="Times Roman"/>
                          <a:cs typeface="Times Roman"/>
                          <a:sym typeface="Times Roman"/>
                        </a:rPr>
                        <a:t>Personalized plans improve long-term dietary consistency</a:t>
                      </a:r>
                    </a:p>
                  </a:txBody>
                  <a:tcPr marL="12700" marR="12700" marT="12700" marB="12700" anchor="ctr" anchorCtr="0" horzOverflow="overflow"/>
                </a:tc>
              </a:tr>
            </a:tbl>
          </a:graphicData>
        </a:graphic>
      </p:graphicFrame>
      <p:sp>
        <p:nvSpPr>
          <p:cNvPr id="1119"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1" name="Freeform 2"/>
          <p:cNvSpPr/>
          <p:nvPr/>
        </p:nvSpPr>
        <p:spPr>
          <a:xfrm rot="10800000">
            <a:off x="-147843" y="-2008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1122"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123" name="TextBox 6"/>
          <p:cNvSpPr txBox="1"/>
          <p:nvPr/>
        </p:nvSpPr>
        <p:spPr>
          <a:xfrm>
            <a:off x="798652" y="637101"/>
            <a:ext cx="17534304" cy="18118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7300"/>
              </a:lnSpc>
              <a:defRPr spc="485" sz="4900">
                <a:solidFill>
                  <a:srgbClr val="0433FF"/>
                </a:solidFill>
                <a:latin typeface="Poppins"/>
                <a:ea typeface="Poppins"/>
                <a:cs typeface="Poppins"/>
                <a:sym typeface="Poppins"/>
              </a:defRPr>
            </a:pPr>
            <a:r>
              <a:t>Epigenetics: Methyl Donor Biochemistry and Hypo-and Hypermethylation Specific to Life Cycle</a:t>
            </a:r>
            <a:r>
              <a:rPr>
                <a:solidFill>
                  <a:srgbClr val="FFFB00"/>
                </a:solidFill>
              </a:rPr>
              <a:t> </a:t>
            </a:r>
            <a:r>
              <a:t>Stage</a:t>
            </a:r>
          </a:p>
        </p:txBody>
      </p:sp>
      <p:sp>
        <p:nvSpPr>
          <p:cNvPr id="1124"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1125" name="Epigenetics refers to changes in gene expression that occur without altering DNA sequence, and one of the primary mechanisms is DNA methylation. Methylation depends on nutrients known as methyl donors—including folate (5-MTHF), vitamin B12, choline, beta"/>
          <p:cNvSpPr txBox="1"/>
          <p:nvPr/>
        </p:nvSpPr>
        <p:spPr>
          <a:xfrm>
            <a:off x="1178845" y="3550932"/>
            <a:ext cx="16360328" cy="567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120315" indent="-120315" defTabSz="457200">
              <a:spcBef>
                <a:spcPts val="1200"/>
              </a:spcBef>
              <a:buSzPct val="100000"/>
              <a:buChar char="•"/>
              <a:defRPr sz="2600">
                <a:latin typeface="Times Roman"/>
                <a:ea typeface="Times Roman"/>
                <a:cs typeface="Times Roman"/>
                <a:sym typeface="Times Roman"/>
              </a:defRPr>
            </a:pPr>
            <a:r>
              <a:t>Epigenetics refers to changes in gene expression that occur </a:t>
            </a:r>
            <a:r>
              <a:rPr b="1"/>
              <a:t>without altering DNA sequence</a:t>
            </a:r>
            <a:r>
              <a:t>, and one of the primary mechanisms is </a:t>
            </a:r>
            <a:r>
              <a:rPr b="1"/>
              <a:t>DNA methylation</a:t>
            </a:r>
            <a:r>
              <a:t>. Methylation depends on nutrients known as </a:t>
            </a:r>
            <a:r>
              <a:rPr b="1"/>
              <a:t>methyl donors</a:t>
            </a:r>
            <a:r>
              <a:t>—including folate (5-MTHF), vitamin B12, choline, betaine, methionine, and SAMe—which supply or transfer methyl groups in the one-carbon cycle. These methyl groups regulate gene expression, detoxification, neurotransmitter production, hormone balance, and DNA stability.</a:t>
            </a:r>
          </a:p>
          <a:p>
            <a:pPr marL="120315" indent="-120315" defTabSz="457200">
              <a:spcBef>
                <a:spcPts val="1200"/>
              </a:spcBef>
              <a:buSzPct val="100000"/>
              <a:buChar char="•"/>
              <a:defRPr sz="2600">
                <a:latin typeface="Times Roman"/>
                <a:ea typeface="Times Roman"/>
                <a:cs typeface="Times Roman"/>
                <a:sym typeface="Times Roman"/>
              </a:defRPr>
            </a:pPr>
            <a:r>
              <a:t>Methylation needs change across the life cycle. </a:t>
            </a:r>
            <a:r>
              <a:rPr b="1"/>
              <a:t>Demand is highest during pregnancy</a:t>
            </a:r>
            <a:r>
              <a:t>, when the developing fetus relies on maternal methyl donors to support DNA synthesis, neural tube development, and long-term epigenetic programming. High methylation needs also occur in </a:t>
            </a:r>
            <a:r>
              <a:rPr b="1"/>
              <a:t>infancy, early childhood, and adolescence</a:t>
            </a:r>
            <a:r>
              <a:t> due to rapid growth and brain development. In adulthood, methylation supports detoxification, cardiovascular health, and inflammation control. In </a:t>
            </a:r>
            <a:r>
              <a:rPr b="1"/>
              <a:t>older adults</a:t>
            </a:r>
            <a:r>
              <a:t>, natural declines in nutrient absorption and increasing oxidative stress contribute to </a:t>
            </a:r>
            <a:r>
              <a:rPr b="1"/>
              <a:t>hypomethylation</a:t>
            </a:r>
            <a:r>
              <a:t>, while certain genes may become </a:t>
            </a:r>
            <a:r>
              <a:rPr b="1"/>
              <a:t>hypermethylated</a:t>
            </a:r>
            <a:r>
              <a:t>, influencing aging and disease risk.</a:t>
            </a:r>
          </a:p>
          <a:p>
            <a:pPr marL="120315" indent="-120315" defTabSz="457200">
              <a:spcBef>
                <a:spcPts val="1200"/>
              </a:spcBef>
              <a:buSzPct val="100000"/>
              <a:buChar char="•"/>
              <a:defRPr sz="2600">
                <a:latin typeface="Times Roman"/>
                <a:ea typeface="Times Roman"/>
                <a:cs typeface="Times Roman"/>
                <a:sym typeface="Times Roman"/>
              </a:defRPr>
            </a:pPr>
            <a:r>
              <a:t>Overall, balanced methyl donor biochemistry throughout life supports healthy gene regulation, development, and long-term health outcomes.</a:t>
            </a:r>
          </a:p>
        </p:txBody>
      </p:sp>
      <p:sp>
        <p:nvSpPr>
          <p:cNvPr id="1126"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8" name="Freeform 2"/>
          <p:cNvSpPr/>
          <p:nvPr/>
        </p:nvSpPr>
        <p:spPr>
          <a:xfrm rot="10800000">
            <a:off x="-147843" y="-2008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1129"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130" name="TextBox 6"/>
          <p:cNvSpPr txBox="1"/>
          <p:nvPr/>
        </p:nvSpPr>
        <p:spPr>
          <a:xfrm>
            <a:off x="798652" y="637101"/>
            <a:ext cx="17534304" cy="202690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7300"/>
              </a:lnSpc>
              <a:defRPr spc="773" sz="7800">
                <a:solidFill>
                  <a:srgbClr val="FFFFFF"/>
                </a:solidFill>
                <a:latin typeface="Poppins"/>
                <a:ea typeface="Poppins"/>
                <a:cs typeface="Poppins"/>
                <a:sym typeface="Poppins"/>
              </a:defRPr>
            </a:pPr>
            <a:r>
              <a:t>Methyl Donor Biochemistry </a:t>
            </a:r>
          </a:p>
          <a:p>
            <a:pPr>
              <a:lnSpc>
                <a:spcPts val="9100"/>
              </a:lnSpc>
              <a:defRPr spc="594" sz="6000">
                <a:solidFill>
                  <a:srgbClr val="FFFFFF"/>
                </a:solidFill>
                <a:latin typeface="Poppins"/>
                <a:ea typeface="Poppins"/>
                <a:cs typeface="Poppins"/>
                <a:sym typeface="Poppins"/>
              </a:defRPr>
            </a:pPr>
            <a:r>
              <a:t>(The Methylation Cycle)</a:t>
            </a:r>
          </a:p>
        </p:txBody>
      </p:sp>
      <p:sp>
        <p:nvSpPr>
          <p:cNvPr id="1131"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1132" name="How it works chemically:…"/>
          <p:cNvSpPr txBox="1"/>
          <p:nvPr/>
        </p:nvSpPr>
        <p:spPr>
          <a:xfrm>
            <a:off x="9177291" y="3350262"/>
            <a:ext cx="7837135" cy="64479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How it works chemically:</a:t>
            </a:r>
          </a:p>
          <a:p>
            <a:pPr marL="457200" indent="-317500" defTabSz="457200">
              <a:spcBef>
                <a:spcPts val="1200"/>
              </a:spcBef>
              <a:buSzPct val="100000"/>
              <a:buAutoNum type="arabicPeriod" startAt="1"/>
              <a:defRPr sz="2400">
                <a:latin typeface="Times Roman"/>
                <a:ea typeface="Times Roman"/>
                <a:cs typeface="Times Roman"/>
                <a:sym typeface="Times Roman"/>
              </a:defRPr>
            </a:pPr>
            <a:r>
              <a:t>Folate → 5-MTHF donates a methyl group</a:t>
            </a:r>
          </a:p>
          <a:p>
            <a:pPr marL="457200" indent="-317500" defTabSz="457200">
              <a:spcBef>
                <a:spcPts val="1200"/>
              </a:spcBef>
              <a:buSzPct val="100000"/>
              <a:buAutoNum type="arabicPeriod" startAt="1"/>
              <a:defRPr sz="2400">
                <a:latin typeface="Times Roman"/>
                <a:ea typeface="Times Roman"/>
                <a:cs typeface="Times Roman"/>
                <a:sym typeface="Times Roman"/>
              </a:defRPr>
            </a:pPr>
            <a:r>
              <a:t>B12 transfers the methyl group to homocysteine → making </a:t>
            </a:r>
            <a:r>
              <a:rPr b="1"/>
              <a:t>methionine</a:t>
            </a:r>
          </a:p>
          <a:p>
            <a:pPr marL="457200" indent="-317500" defTabSz="457200">
              <a:spcBef>
                <a:spcPts val="1200"/>
              </a:spcBef>
              <a:buSzPct val="100000"/>
              <a:buAutoNum type="arabicPeriod" startAt="1"/>
              <a:defRPr sz="2400">
                <a:latin typeface="Times Roman"/>
                <a:ea typeface="Times Roman"/>
                <a:cs typeface="Times Roman"/>
                <a:sym typeface="Times Roman"/>
              </a:defRPr>
            </a:pPr>
            <a:r>
              <a:t>Methionine becomes </a:t>
            </a:r>
            <a:r>
              <a:rPr b="1"/>
              <a:t>SAMe</a:t>
            </a:r>
          </a:p>
          <a:p>
            <a:pPr marL="457200" indent="-317500" defTabSz="457200">
              <a:spcBef>
                <a:spcPts val="1200"/>
              </a:spcBef>
              <a:buSzPct val="100000"/>
              <a:buAutoNum type="arabicPeriod" startAt="1"/>
              <a:defRPr sz="2400">
                <a:latin typeface="Times Roman"/>
                <a:ea typeface="Times Roman"/>
                <a:cs typeface="Times Roman"/>
                <a:sym typeface="Times Roman"/>
              </a:defRPr>
            </a:pPr>
            <a:r>
              <a:t>SAMe donates methyl groups to:</a:t>
            </a:r>
          </a:p>
          <a:p>
            <a:pPr lvl="1" marL="914400" indent="-317500" defTabSz="457200">
              <a:spcBef>
                <a:spcPts val="1200"/>
              </a:spcBef>
              <a:buSzPct val="100000"/>
              <a:buFont typeface="Times Roman"/>
              <a:buChar char="◦"/>
              <a:defRPr sz="2400">
                <a:latin typeface="Times Roman"/>
                <a:ea typeface="Times Roman"/>
                <a:cs typeface="Times Roman"/>
                <a:sym typeface="Times Roman"/>
              </a:defRPr>
            </a:pPr>
            <a:r>
              <a:t>DNA</a:t>
            </a:r>
          </a:p>
          <a:p>
            <a:pPr lvl="1" marL="914400" indent="-317500" defTabSz="457200">
              <a:spcBef>
                <a:spcPts val="1200"/>
              </a:spcBef>
              <a:buSzPct val="100000"/>
              <a:buFont typeface="Times Roman"/>
              <a:buChar char="◦"/>
              <a:defRPr sz="2400">
                <a:latin typeface="Times Roman"/>
                <a:ea typeface="Times Roman"/>
                <a:cs typeface="Times Roman"/>
                <a:sym typeface="Times Roman"/>
              </a:defRPr>
            </a:pPr>
            <a:r>
              <a:t>RNA</a:t>
            </a:r>
          </a:p>
          <a:p>
            <a:pPr lvl="1" marL="914400" indent="-317500" defTabSz="457200">
              <a:spcBef>
                <a:spcPts val="1200"/>
              </a:spcBef>
              <a:buSzPct val="100000"/>
              <a:buFont typeface="Times Roman"/>
              <a:buChar char="◦"/>
              <a:defRPr sz="2400">
                <a:latin typeface="Times Roman"/>
                <a:ea typeface="Times Roman"/>
                <a:cs typeface="Times Roman"/>
                <a:sym typeface="Times Roman"/>
              </a:defRPr>
            </a:pPr>
            <a:r>
              <a:t>histones</a:t>
            </a:r>
          </a:p>
          <a:p>
            <a:pPr lvl="1" marL="914400" indent="-317500" defTabSz="457200">
              <a:spcBef>
                <a:spcPts val="1200"/>
              </a:spcBef>
              <a:buSzPct val="100000"/>
              <a:buFont typeface="Times Roman"/>
              <a:buChar char="◦"/>
              <a:defRPr sz="2400">
                <a:latin typeface="Times Roman"/>
                <a:ea typeface="Times Roman"/>
                <a:cs typeface="Times Roman"/>
                <a:sym typeface="Times Roman"/>
              </a:defRPr>
            </a:pPr>
            <a:r>
              <a:t>phospholipids</a:t>
            </a:r>
          </a:p>
          <a:p>
            <a:pPr lvl="1" marL="914400" indent="-317500" defTabSz="457200">
              <a:spcBef>
                <a:spcPts val="1200"/>
              </a:spcBef>
              <a:buSzPct val="100000"/>
              <a:buFont typeface="Times Roman"/>
              <a:buChar char="◦"/>
              <a:defRPr sz="2400">
                <a:latin typeface="Times Roman"/>
                <a:ea typeface="Times Roman"/>
                <a:cs typeface="Times Roman"/>
                <a:sym typeface="Times Roman"/>
              </a:defRPr>
            </a:pPr>
            <a:r>
              <a:t>neurotransmitters</a:t>
            </a:r>
          </a:p>
          <a:p>
            <a:pPr marL="457200" indent="-317500" defTabSz="457200">
              <a:spcBef>
                <a:spcPts val="1200"/>
              </a:spcBef>
              <a:buSzPct val="100000"/>
              <a:buAutoNum type="arabicPeriod" startAt="5"/>
              <a:defRPr sz="2400">
                <a:latin typeface="Times Roman"/>
                <a:ea typeface="Times Roman"/>
                <a:cs typeface="Times Roman"/>
                <a:sym typeface="Times Roman"/>
              </a:defRPr>
            </a:pPr>
            <a:r>
              <a:t>After donation, SAMe → SAH → homocysteine (recycled or excreted)</a:t>
            </a:r>
          </a:p>
        </p:txBody>
      </p:sp>
      <p:sp>
        <p:nvSpPr>
          <p:cNvPr id="1133" name="Methylation requires one-carbon metabolism, which depends on nutrients that donate or recycle methyl groups.…"/>
          <p:cNvSpPr txBox="1"/>
          <p:nvPr/>
        </p:nvSpPr>
        <p:spPr>
          <a:xfrm>
            <a:off x="1003724" y="3427557"/>
            <a:ext cx="7255515" cy="489640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2400">
                <a:latin typeface="Times Roman"/>
                <a:ea typeface="Times Roman"/>
                <a:cs typeface="Times Roman"/>
                <a:sym typeface="Times Roman"/>
              </a:defRPr>
            </a:pPr>
            <a:r>
              <a:t>Methylation requires </a:t>
            </a:r>
            <a:r>
              <a:rPr b="1"/>
              <a:t>one-carbon metabolism</a:t>
            </a:r>
            <a:r>
              <a:t>, which depends on nutrients that donate or recycle methyl groups.</a:t>
            </a:r>
          </a:p>
          <a:p>
            <a:pPr defTabSz="457200">
              <a:spcBef>
                <a:spcPts val="1400"/>
              </a:spcBef>
              <a:defRPr b="1" sz="2400">
                <a:latin typeface="Times Roman"/>
                <a:ea typeface="Times Roman"/>
                <a:cs typeface="Times Roman"/>
                <a:sym typeface="Times Roman"/>
              </a:defRPr>
            </a:pPr>
            <a:r>
              <a:t>Key Methyl Donors:</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Folate (5-MTHF)</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Vitamin B12</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Choline / Betaine</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Methionine</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SAMe (S-adenosylmethionine)</a:t>
            </a:r>
            <a:r>
              <a:rPr b="0"/>
              <a:t> → the </a:t>
            </a:r>
            <a:r>
              <a:rPr b="0" i="1"/>
              <a:t>universal methyl donor</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B2, B3, B6</a:t>
            </a:r>
            <a:r>
              <a:rPr b="0"/>
              <a:t> → coenzymes that drive enzyme reactions</a:t>
            </a:r>
          </a:p>
        </p:txBody>
      </p:sp>
      <p:sp>
        <p:nvSpPr>
          <p:cNvPr id="1134" name="Balanced methyl donor chemistry supports healthy gene expression."/>
          <p:cNvSpPr txBox="1"/>
          <p:nvPr/>
        </p:nvSpPr>
        <p:spPr>
          <a:xfrm>
            <a:off x="1105323" y="8968102"/>
            <a:ext cx="7475088" cy="828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200"/>
              </a:spcBef>
              <a:defRPr b="1" sz="2400">
                <a:latin typeface="Times Roman"/>
                <a:ea typeface="Times Roman"/>
                <a:cs typeface="Times Roman"/>
                <a:sym typeface="Times Roman"/>
              </a:defRPr>
            </a:lvl1pPr>
          </a:lstStyle>
          <a:p>
            <a:pPr/>
            <a:r>
              <a:t>Balanced methyl donor chemistry supports healthy gene expression.</a:t>
            </a:r>
          </a:p>
        </p:txBody>
      </p:sp>
      <p:sp>
        <p:nvSpPr>
          <p:cNvPr id="1135"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7" name="Freeform 2"/>
          <p:cNvSpPr/>
          <p:nvPr/>
        </p:nvSpPr>
        <p:spPr>
          <a:xfrm rot="10800000">
            <a:off x="-147843" y="-2008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1138"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139" name="TextBox 6"/>
          <p:cNvSpPr txBox="1"/>
          <p:nvPr/>
        </p:nvSpPr>
        <p:spPr>
          <a:xfrm>
            <a:off x="798652" y="548196"/>
            <a:ext cx="17534304" cy="2308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Hypermethylation vs. Hypomethylation</a:t>
            </a:r>
          </a:p>
        </p:txBody>
      </p:sp>
      <p:sp>
        <p:nvSpPr>
          <p:cNvPr id="1140"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1141" name="Hypermethylation…"/>
          <p:cNvSpPr txBox="1"/>
          <p:nvPr/>
        </p:nvSpPr>
        <p:spPr>
          <a:xfrm>
            <a:off x="1105324" y="3833957"/>
            <a:ext cx="7255515" cy="486266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Hypermethylation</a:t>
            </a:r>
          </a:p>
          <a:p>
            <a:pPr defTabSz="457200">
              <a:spcBef>
                <a:spcPts val="1200"/>
              </a:spcBef>
              <a:defRPr sz="2400">
                <a:latin typeface="Times Roman"/>
                <a:ea typeface="Times Roman"/>
                <a:cs typeface="Times Roman"/>
                <a:sym typeface="Times Roman"/>
              </a:defRPr>
            </a:pPr>
            <a:r>
              <a:t>= </a:t>
            </a:r>
            <a:r>
              <a:rPr b="1"/>
              <a:t>Too much methylation</a:t>
            </a:r>
            <a:br>
              <a:rPr b="1"/>
            </a:br>
            <a:r>
              <a:t>→ Often suppresses gene expression</a:t>
            </a:r>
            <a:br/>
            <a:r>
              <a:t>→ Can silence tumor suppressor genes, alter hormone pathways, affect detox enzymes</a:t>
            </a:r>
          </a:p>
          <a:p>
            <a:pPr defTabSz="457200">
              <a:spcBef>
                <a:spcPts val="1400"/>
              </a:spcBef>
              <a:defRPr b="1" sz="2400">
                <a:latin typeface="Times Roman"/>
                <a:ea typeface="Times Roman"/>
                <a:cs typeface="Times Roman"/>
                <a:sym typeface="Times Roman"/>
              </a:defRPr>
            </a:pPr>
          </a:p>
          <a:p>
            <a:pPr defTabSz="457200">
              <a:spcBef>
                <a:spcPts val="1400"/>
              </a:spcBef>
              <a:defRPr b="1" sz="2400">
                <a:latin typeface="Times Roman"/>
                <a:ea typeface="Times Roman"/>
                <a:cs typeface="Times Roman"/>
                <a:sym typeface="Times Roman"/>
              </a:defRPr>
            </a:pPr>
            <a:r>
              <a:t>Hypomethylation</a:t>
            </a:r>
          </a:p>
          <a:p>
            <a:pPr defTabSz="457200">
              <a:spcBef>
                <a:spcPts val="1200"/>
              </a:spcBef>
              <a:defRPr sz="2400">
                <a:latin typeface="Times Roman"/>
                <a:ea typeface="Times Roman"/>
                <a:cs typeface="Times Roman"/>
                <a:sym typeface="Times Roman"/>
              </a:defRPr>
            </a:pPr>
            <a:r>
              <a:t>= </a:t>
            </a:r>
            <a:r>
              <a:rPr b="1"/>
              <a:t>Too little methylation</a:t>
            </a:r>
            <a:br>
              <a:rPr b="1"/>
            </a:br>
            <a:r>
              <a:t>→ Can activate genes excessively</a:t>
            </a:r>
            <a:br/>
            <a:r>
              <a:t>→ Often associated with inflammation, oxidative stress, genomic instability, high homocysteine</a:t>
            </a:r>
          </a:p>
        </p:txBody>
      </p:sp>
      <p:sp>
        <p:nvSpPr>
          <p:cNvPr id="1142" name="Methylation balance depends on:…"/>
          <p:cNvSpPr txBox="1"/>
          <p:nvPr/>
        </p:nvSpPr>
        <p:spPr>
          <a:xfrm>
            <a:off x="10417333" y="4321685"/>
            <a:ext cx="3730562" cy="3901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2500">
                <a:latin typeface="Times Roman"/>
                <a:ea typeface="Times Roman"/>
                <a:cs typeface="Times Roman"/>
                <a:sym typeface="Times Roman"/>
              </a:defRPr>
            </a:pPr>
            <a:r>
              <a:t>Methylation balance depends on:</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nutrient adequacy</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inflammation</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oxidative stress</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metabolic demands</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life stage (very important!)</a:t>
            </a:r>
          </a:p>
        </p:txBody>
      </p:sp>
      <p:sp>
        <p:nvSpPr>
          <p:cNvPr id="1143"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5" name="Freeform 2"/>
          <p:cNvSpPr/>
          <p:nvPr/>
        </p:nvSpPr>
        <p:spPr>
          <a:xfrm rot="10800000">
            <a:off x="-3" y="-2262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1146"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147" name="TextBox 6"/>
          <p:cNvSpPr txBox="1"/>
          <p:nvPr/>
        </p:nvSpPr>
        <p:spPr>
          <a:xfrm>
            <a:off x="798652" y="637096"/>
            <a:ext cx="17534304" cy="2308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Life-Cycle Stage Differences in Methylation Needs</a:t>
            </a:r>
          </a:p>
        </p:txBody>
      </p:sp>
      <p:sp>
        <p:nvSpPr>
          <p:cNvPr id="1148"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1149" name="Preconception (Both Parents)…"/>
          <p:cNvSpPr txBox="1"/>
          <p:nvPr/>
        </p:nvSpPr>
        <p:spPr>
          <a:xfrm>
            <a:off x="1700411" y="4383825"/>
            <a:ext cx="6636092" cy="27733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Preconception (Both Parents)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Methylation influences DNA integrity and gamete quality.</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Poor methylation → increased risk of infertility, miscarriage, and epigenetic errors.</a:t>
            </a:r>
          </a:p>
          <a:p>
            <a:pPr defTabSz="457200">
              <a:spcBef>
                <a:spcPts val="1200"/>
              </a:spcBef>
              <a:defRPr b="1" sz="2400">
                <a:latin typeface="Times Roman"/>
                <a:ea typeface="Times Roman"/>
                <a:cs typeface="Times Roman"/>
                <a:sym typeface="Times Roman"/>
              </a:defRPr>
            </a:pPr>
            <a:r>
              <a:t>High demand:</a:t>
            </a:r>
            <a:r>
              <a:rPr b="0"/>
              <a:t> folate, B12, choline, betaine</a:t>
            </a:r>
          </a:p>
        </p:txBody>
      </p:sp>
      <p:sp>
        <p:nvSpPr>
          <p:cNvPr id="1150" name="Pregnancy (Highest Demand Period)…"/>
          <p:cNvSpPr txBox="1"/>
          <p:nvPr/>
        </p:nvSpPr>
        <p:spPr>
          <a:xfrm>
            <a:off x="9184830" y="3831425"/>
            <a:ext cx="8475006" cy="6060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2000">
                <a:latin typeface="Times Roman"/>
                <a:ea typeface="Times Roman"/>
                <a:cs typeface="Times Roman"/>
                <a:sym typeface="Times Roman"/>
              </a:defRPr>
            </a:pPr>
          </a:p>
          <a:p>
            <a:pPr defTabSz="457200">
              <a:spcBef>
                <a:spcPts val="1400"/>
              </a:spcBef>
              <a:defRPr b="1" sz="2400">
                <a:latin typeface="Times Roman"/>
                <a:ea typeface="Times Roman"/>
                <a:cs typeface="Times Roman"/>
                <a:sym typeface="Times Roman"/>
              </a:defRPr>
            </a:pPr>
            <a:r>
              <a:t>Pregnancy (Highest Demand Period)</a:t>
            </a:r>
          </a:p>
          <a:p>
            <a:pPr defTabSz="457200">
              <a:spcBef>
                <a:spcPts val="1200"/>
              </a:spcBef>
              <a:defRPr sz="2400">
                <a:latin typeface="Times Roman"/>
                <a:ea typeface="Times Roman"/>
                <a:cs typeface="Times Roman"/>
                <a:sym typeface="Times Roman"/>
              </a:defRPr>
            </a:pPr>
            <a:r>
              <a:t>Pregnancy is the </a:t>
            </a:r>
            <a:r>
              <a:rPr b="1"/>
              <a:t>peak methylation demand</a:t>
            </a:r>
            <a:r>
              <a:t> of the human life cycle.</a:t>
            </a:r>
          </a:p>
          <a:p>
            <a:pPr defTabSz="457200">
              <a:spcBef>
                <a:spcPts val="1200"/>
              </a:spcBef>
              <a:defRPr sz="2400">
                <a:latin typeface="Times Roman"/>
                <a:ea typeface="Times Roman"/>
                <a:cs typeface="Times Roman"/>
                <a:sym typeface="Times Roman"/>
              </a:defRPr>
            </a:pPr>
            <a:r>
              <a:t>Why:</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Fetal DNA synthesis requires continuous methylation</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Neural tube formation depends on methyl donors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Placental development uses folate and choline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Maternal epigenetic patterns shift to support fetal growth</a:t>
            </a:r>
          </a:p>
          <a:p>
            <a:pPr defTabSz="457200">
              <a:spcBef>
                <a:spcPts val="1200"/>
              </a:spcBef>
              <a:defRPr b="1" sz="2400">
                <a:latin typeface="Times Roman"/>
                <a:ea typeface="Times Roman"/>
                <a:cs typeface="Times Roman"/>
                <a:sym typeface="Times Roman"/>
              </a:defRPr>
            </a:pPr>
            <a:r>
              <a:t>Hypomethylation risk:</a:t>
            </a:r>
            <a:r>
              <a:rPr b="0"/>
              <a:t> neural tube defects, preeclampsia, gestational complications</a:t>
            </a:r>
            <a:br>
              <a:rPr b="0"/>
            </a:br>
            <a:r>
              <a:t>Hypermethylation risk:</a:t>
            </a:r>
            <a:r>
              <a:rPr b="0"/>
              <a:t> excessive supplementation can potentially silence key fetal genes (rare, but reason dosing is regulated)</a:t>
            </a:r>
          </a:p>
        </p:txBody>
      </p:sp>
      <p:sp>
        <p:nvSpPr>
          <p:cNvPr id="1151" name="Methylation demand is not constant throughout life. Certain stages have dramatically higher requirements."/>
          <p:cNvSpPr txBox="1"/>
          <p:nvPr/>
        </p:nvSpPr>
        <p:spPr>
          <a:xfrm>
            <a:off x="1674969" y="3287857"/>
            <a:ext cx="15781671" cy="523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2800">
                <a:latin typeface="Times Roman"/>
                <a:ea typeface="Times Roman"/>
                <a:cs typeface="Times Roman"/>
                <a:sym typeface="Times Roman"/>
              </a:defRPr>
            </a:pPr>
            <a:r>
              <a:t>Methylation demand is </a:t>
            </a:r>
            <a:r>
              <a:rPr b="1"/>
              <a:t>not constant throughout life</a:t>
            </a:r>
            <a:r>
              <a:t>. Certain stages have dramatically higher requirements.</a:t>
            </a:r>
          </a:p>
        </p:txBody>
      </p:sp>
      <p:sp>
        <p:nvSpPr>
          <p:cNvPr id="1152"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4" name="Freeform 2"/>
          <p:cNvSpPr/>
          <p:nvPr/>
        </p:nvSpPr>
        <p:spPr>
          <a:xfrm rot="10800000">
            <a:off x="-3" y="-2262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1155"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156" name="TextBox 6"/>
          <p:cNvSpPr txBox="1"/>
          <p:nvPr/>
        </p:nvSpPr>
        <p:spPr>
          <a:xfrm>
            <a:off x="798652" y="637096"/>
            <a:ext cx="17534304" cy="2308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Life-Cycle Stage Differences in Methylation Needs</a:t>
            </a:r>
          </a:p>
        </p:txBody>
      </p:sp>
      <p:sp>
        <p:nvSpPr>
          <p:cNvPr id="1157"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1158" name="Infancy and Early Childhood…"/>
          <p:cNvSpPr txBox="1"/>
          <p:nvPr/>
        </p:nvSpPr>
        <p:spPr>
          <a:xfrm>
            <a:off x="851321" y="3385051"/>
            <a:ext cx="4692799" cy="438249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a:latin typeface="Times Roman"/>
                <a:ea typeface="Times Roman"/>
                <a:cs typeface="Times Roman"/>
                <a:sym typeface="Times Roman"/>
              </a:defRPr>
            </a:pPr>
            <a:r>
              <a:t>Infancy and Early Childhood</a:t>
            </a:r>
          </a:p>
          <a:p>
            <a:pPr defTabSz="457200">
              <a:spcBef>
                <a:spcPts val="1200"/>
              </a:spcBef>
              <a:defRPr>
                <a:latin typeface="Times Roman"/>
                <a:ea typeface="Times Roman"/>
                <a:cs typeface="Times Roman"/>
                <a:sym typeface="Times Roman"/>
              </a:defRPr>
            </a:pPr>
            <a:r>
              <a:t>Rapid growth = high DNA turnover → high methylation demand</a:t>
            </a:r>
          </a:p>
          <a:p>
            <a:pPr defTabSz="457200">
              <a:spcBef>
                <a:spcPts val="1200"/>
              </a:spcBef>
              <a:defRPr>
                <a:latin typeface="Times Roman"/>
                <a:ea typeface="Times Roman"/>
                <a:cs typeface="Times Roman"/>
                <a:sym typeface="Times Roman"/>
              </a:defRPr>
            </a:pPr>
            <a:r>
              <a:t>Examples:</a:t>
            </a:r>
          </a:p>
          <a:p>
            <a:pPr marL="457200" indent="-317500" defTabSz="457200">
              <a:spcBef>
                <a:spcPts val="1200"/>
              </a:spcBef>
              <a:buSzPct val="100000"/>
              <a:buFont typeface="Times Roman"/>
              <a:buChar char="•"/>
              <a:defRPr>
                <a:latin typeface="Times Roman"/>
                <a:ea typeface="Times Roman"/>
                <a:cs typeface="Times Roman"/>
                <a:sym typeface="Times Roman"/>
              </a:defRPr>
            </a:pPr>
            <a:r>
              <a:t>Brain development</a:t>
            </a:r>
          </a:p>
          <a:p>
            <a:pPr marL="457200" indent="-317500" defTabSz="457200">
              <a:spcBef>
                <a:spcPts val="1200"/>
              </a:spcBef>
              <a:buSzPct val="100000"/>
              <a:buFont typeface="Times Roman"/>
              <a:buChar char="•"/>
              <a:defRPr>
                <a:latin typeface="Times Roman"/>
                <a:ea typeface="Times Roman"/>
                <a:cs typeface="Times Roman"/>
                <a:sym typeface="Times Roman"/>
              </a:defRPr>
            </a:pPr>
            <a:r>
              <a:t>Immune system programming</a:t>
            </a:r>
          </a:p>
          <a:p>
            <a:pPr marL="457200" indent="-317500" defTabSz="457200">
              <a:spcBef>
                <a:spcPts val="1200"/>
              </a:spcBef>
              <a:buSzPct val="100000"/>
              <a:buFont typeface="Times Roman"/>
              <a:buChar char="•"/>
              <a:defRPr>
                <a:latin typeface="Times Roman"/>
                <a:ea typeface="Times Roman"/>
                <a:cs typeface="Times Roman"/>
                <a:sym typeface="Times Roman"/>
              </a:defRPr>
            </a:pPr>
            <a:r>
              <a:t>Metabolic pathway imprinting</a:t>
            </a:r>
          </a:p>
          <a:p>
            <a:pPr marL="457200" indent="-317500" defTabSz="457200">
              <a:spcBef>
                <a:spcPts val="1200"/>
              </a:spcBef>
              <a:buSzPct val="100000"/>
              <a:buFont typeface="Times Roman"/>
              <a:buChar char="•"/>
              <a:defRPr>
                <a:latin typeface="Times Roman"/>
                <a:ea typeface="Times Roman"/>
                <a:cs typeface="Times Roman"/>
                <a:sym typeface="Times Roman"/>
              </a:defRPr>
            </a:pPr>
            <a:r>
              <a:t>Behavior/neurotransmitter gene regulation</a:t>
            </a:r>
          </a:p>
          <a:p>
            <a:pPr defTabSz="457200">
              <a:spcBef>
                <a:spcPts val="1200"/>
              </a:spcBef>
              <a:defRPr>
                <a:latin typeface="Times Roman"/>
                <a:ea typeface="Times Roman"/>
                <a:cs typeface="Times Roman"/>
                <a:sym typeface="Times Roman"/>
              </a:defRPr>
            </a:pPr>
            <a:r>
              <a:t>Environmental inputs (breastfeeding, choline intake, stress exposure) shape epigenetic patterns long-term.</a:t>
            </a:r>
          </a:p>
        </p:txBody>
      </p:sp>
      <p:sp>
        <p:nvSpPr>
          <p:cNvPr id="1159" name="Adolescence…"/>
          <p:cNvSpPr txBox="1"/>
          <p:nvPr/>
        </p:nvSpPr>
        <p:spPr>
          <a:xfrm>
            <a:off x="6212759" y="3366001"/>
            <a:ext cx="5566805" cy="33906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a:latin typeface="Times Roman"/>
                <a:ea typeface="Times Roman"/>
                <a:cs typeface="Times Roman"/>
                <a:sym typeface="Times Roman"/>
              </a:defRPr>
            </a:pPr>
            <a:r>
              <a:t>Adolescence</a:t>
            </a:r>
          </a:p>
          <a:p>
            <a:pPr defTabSz="457200">
              <a:spcBef>
                <a:spcPts val="1200"/>
              </a:spcBef>
              <a:defRPr sz="1600">
                <a:latin typeface="Times Roman"/>
                <a:ea typeface="Times Roman"/>
                <a:cs typeface="Times Roman"/>
                <a:sym typeface="Times Roman"/>
              </a:defRPr>
            </a:pPr>
            <a:r>
              <a:t>Another growth surge → increased methyl donors needed.</a:t>
            </a:r>
          </a:p>
          <a:p>
            <a:pPr defTabSz="457200">
              <a:spcBef>
                <a:spcPts val="1200"/>
              </a:spcBef>
              <a:defRPr sz="1600">
                <a:latin typeface="Times Roman"/>
                <a:ea typeface="Times Roman"/>
                <a:cs typeface="Times Roman"/>
                <a:sym typeface="Times Roman"/>
              </a:defRPr>
            </a:pPr>
            <a:r>
              <a:t>Methylation supports:</a:t>
            </a:r>
          </a:p>
          <a:p>
            <a:pPr marL="457200" indent="-317500" defTabSz="457200">
              <a:spcBef>
                <a:spcPts val="1200"/>
              </a:spcBef>
              <a:buSzPct val="100000"/>
              <a:buFont typeface="Times Roman"/>
              <a:buChar char="•"/>
              <a:defRPr sz="1600">
                <a:latin typeface="Times Roman"/>
                <a:ea typeface="Times Roman"/>
                <a:cs typeface="Times Roman"/>
                <a:sym typeface="Times Roman"/>
              </a:defRPr>
            </a:pPr>
            <a:r>
              <a:t>Hormone development</a:t>
            </a:r>
          </a:p>
          <a:p>
            <a:pPr marL="457200" indent="-317500" defTabSz="457200">
              <a:spcBef>
                <a:spcPts val="1200"/>
              </a:spcBef>
              <a:buSzPct val="100000"/>
              <a:buFont typeface="Times Roman"/>
              <a:buChar char="•"/>
              <a:defRPr sz="1600">
                <a:latin typeface="Times Roman"/>
                <a:ea typeface="Times Roman"/>
                <a:cs typeface="Times Roman"/>
                <a:sym typeface="Times Roman"/>
              </a:defRPr>
            </a:pPr>
            <a:r>
              <a:t>Brain maturation</a:t>
            </a:r>
          </a:p>
          <a:p>
            <a:pPr marL="457200" indent="-317500" defTabSz="457200">
              <a:spcBef>
                <a:spcPts val="1200"/>
              </a:spcBef>
              <a:buSzPct val="100000"/>
              <a:buFont typeface="Times Roman"/>
              <a:buChar char="•"/>
              <a:defRPr sz="1600">
                <a:latin typeface="Times Roman"/>
                <a:ea typeface="Times Roman"/>
                <a:cs typeface="Times Roman"/>
                <a:sym typeface="Times Roman"/>
              </a:defRPr>
            </a:pPr>
            <a:r>
              <a:t>Growth and metabolism</a:t>
            </a:r>
          </a:p>
          <a:p>
            <a:pPr marL="457200" indent="-317500" defTabSz="457200">
              <a:spcBef>
                <a:spcPts val="1200"/>
              </a:spcBef>
              <a:buSzPct val="100000"/>
              <a:buFont typeface="Times Roman"/>
              <a:buChar char="•"/>
              <a:defRPr sz="1600">
                <a:latin typeface="Times Roman"/>
                <a:ea typeface="Times Roman"/>
                <a:cs typeface="Times Roman"/>
                <a:sym typeface="Times Roman"/>
              </a:defRPr>
            </a:pPr>
            <a:r>
              <a:t>Stress-response programming</a:t>
            </a:r>
          </a:p>
          <a:p>
            <a:pPr defTabSz="457200">
              <a:spcBef>
                <a:spcPts val="1200"/>
              </a:spcBef>
              <a:defRPr sz="1600">
                <a:latin typeface="Times Roman"/>
                <a:ea typeface="Times Roman"/>
                <a:cs typeface="Times Roman"/>
                <a:sym typeface="Times Roman"/>
              </a:defRPr>
            </a:pPr>
            <a:r>
              <a:t>Deficiency can contribute to mood disorders, poor detox capacity, or inflammatory tendencies.</a:t>
            </a:r>
          </a:p>
        </p:txBody>
      </p:sp>
      <p:sp>
        <p:nvSpPr>
          <p:cNvPr id="1160" name="Adulthood…"/>
          <p:cNvSpPr txBox="1"/>
          <p:nvPr/>
        </p:nvSpPr>
        <p:spPr>
          <a:xfrm>
            <a:off x="6212758" y="6890249"/>
            <a:ext cx="7394024" cy="313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a:latin typeface="Times Roman"/>
                <a:ea typeface="Times Roman"/>
                <a:cs typeface="Times Roman"/>
                <a:sym typeface="Times Roman"/>
              </a:defRPr>
            </a:pPr>
            <a:r>
              <a:t>Adulthood</a:t>
            </a:r>
          </a:p>
          <a:p>
            <a:pPr defTabSz="457200">
              <a:spcBef>
                <a:spcPts val="1200"/>
              </a:spcBef>
              <a:defRPr sz="1600">
                <a:latin typeface="Times Roman"/>
                <a:ea typeface="Times Roman"/>
                <a:cs typeface="Times Roman"/>
                <a:sym typeface="Times Roman"/>
              </a:defRPr>
            </a:pPr>
            <a:r>
              <a:t>Methylation stabilizes but remains essential for:</a:t>
            </a:r>
          </a:p>
          <a:p>
            <a:pPr marL="457200" indent="-317500" defTabSz="457200">
              <a:spcBef>
                <a:spcPts val="1200"/>
              </a:spcBef>
              <a:buSzPct val="100000"/>
              <a:buFont typeface="Times Roman"/>
              <a:buChar char="•"/>
              <a:defRPr sz="1600">
                <a:latin typeface="Times Roman"/>
                <a:ea typeface="Times Roman"/>
                <a:cs typeface="Times Roman"/>
                <a:sym typeface="Times Roman"/>
              </a:defRPr>
            </a:pPr>
            <a:r>
              <a:t>Detox pathways</a:t>
            </a:r>
          </a:p>
          <a:p>
            <a:pPr marL="457200" indent="-317500" defTabSz="457200">
              <a:spcBef>
                <a:spcPts val="1200"/>
              </a:spcBef>
              <a:buSzPct val="100000"/>
              <a:buFont typeface="Times Roman"/>
              <a:buChar char="•"/>
              <a:defRPr sz="1600">
                <a:latin typeface="Times Roman"/>
                <a:ea typeface="Times Roman"/>
                <a:cs typeface="Times Roman"/>
                <a:sym typeface="Times Roman"/>
              </a:defRPr>
            </a:pPr>
            <a:r>
              <a:t>Hormone metabolism</a:t>
            </a:r>
          </a:p>
          <a:p>
            <a:pPr marL="457200" indent="-317500" defTabSz="457200">
              <a:spcBef>
                <a:spcPts val="1200"/>
              </a:spcBef>
              <a:buSzPct val="100000"/>
              <a:buFont typeface="Times Roman"/>
              <a:buChar char="•"/>
              <a:defRPr sz="1600">
                <a:latin typeface="Times Roman"/>
                <a:ea typeface="Times Roman"/>
                <a:cs typeface="Times Roman"/>
                <a:sym typeface="Times Roman"/>
              </a:defRPr>
            </a:pPr>
            <a:r>
              <a:t>Immune regulation</a:t>
            </a:r>
          </a:p>
          <a:p>
            <a:pPr marL="457200" indent="-317500" defTabSz="457200">
              <a:spcBef>
                <a:spcPts val="1200"/>
              </a:spcBef>
              <a:buSzPct val="100000"/>
              <a:buFont typeface="Times Roman"/>
              <a:buChar char="•"/>
              <a:defRPr sz="1600">
                <a:latin typeface="Times Roman"/>
                <a:ea typeface="Times Roman"/>
                <a:cs typeface="Times Roman"/>
                <a:sym typeface="Times Roman"/>
              </a:defRPr>
            </a:pPr>
            <a:r>
              <a:t>Cardiovascular health (homocysteine control)</a:t>
            </a:r>
          </a:p>
          <a:p>
            <a:pPr marL="457200" indent="-317500" defTabSz="457200">
              <a:spcBef>
                <a:spcPts val="1200"/>
              </a:spcBef>
              <a:buSzPct val="100000"/>
              <a:buFont typeface="Times Roman"/>
              <a:buChar char="•"/>
              <a:defRPr sz="1600">
                <a:latin typeface="Times Roman"/>
                <a:ea typeface="Times Roman"/>
                <a:cs typeface="Times Roman"/>
                <a:sym typeface="Times Roman"/>
              </a:defRPr>
            </a:pPr>
            <a:r>
              <a:t>DNA repair</a:t>
            </a:r>
          </a:p>
          <a:p>
            <a:pPr defTabSz="457200">
              <a:spcBef>
                <a:spcPts val="1200"/>
              </a:spcBef>
              <a:defRPr sz="1600">
                <a:latin typeface="Times Roman"/>
                <a:ea typeface="Times Roman"/>
                <a:cs typeface="Times Roman"/>
                <a:sym typeface="Times Roman"/>
              </a:defRPr>
            </a:pPr>
            <a:r>
              <a:t>Hypomethylation tends to increase with chronic inflammation, stress, and poor diet.</a:t>
            </a:r>
          </a:p>
        </p:txBody>
      </p:sp>
      <p:sp>
        <p:nvSpPr>
          <p:cNvPr id="1161" name="Older Adults…"/>
          <p:cNvSpPr txBox="1"/>
          <p:nvPr/>
        </p:nvSpPr>
        <p:spPr>
          <a:xfrm>
            <a:off x="12448202" y="3435851"/>
            <a:ext cx="5466801" cy="5704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a:latin typeface="Times Roman"/>
                <a:ea typeface="Times Roman"/>
                <a:cs typeface="Times Roman"/>
                <a:sym typeface="Times Roman"/>
              </a:defRPr>
            </a:pPr>
            <a:r>
              <a:t>Older Adults</a:t>
            </a:r>
          </a:p>
          <a:p>
            <a:pPr defTabSz="457200">
              <a:spcBef>
                <a:spcPts val="1200"/>
              </a:spcBef>
              <a:defRPr>
                <a:latin typeface="Times Roman"/>
                <a:ea typeface="Times Roman"/>
                <a:cs typeface="Times Roman"/>
                <a:sym typeface="Times Roman"/>
              </a:defRPr>
            </a:pPr>
            <a:r>
              <a:t>Aging is associated with:</a:t>
            </a:r>
          </a:p>
          <a:p>
            <a:pPr marL="457200" indent="-317500" defTabSz="457200">
              <a:spcBef>
                <a:spcPts val="1200"/>
              </a:spcBef>
              <a:buSzPct val="100000"/>
              <a:buFont typeface="Times Roman"/>
              <a:buChar char="•"/>
              <a:defRPr b="1">
                <a:latin typeface="Times Roman"/>
                <a:ea typeface="Times Roman"/>
                <a:cs typeface="Times Roman"/>
                <a:sym typeface="Times Roman"/>
              </a:defRPr>
            </a:pPr>
            <a:r>
              <a:t>Global hypomethylation</a:t>
            </a:r>
            <a:r>
              <a:rPr b="0"/>
              <a:t> (gene activation, inflammation)</a:t>
            </a:r>
          </a:p>
          <a:p>
            <a:pPr marL="457200" indent="-317500" defTabSz="457200">
              <a:spcBef>
                <a:spcPts val="1200"/>
              </a:spcBef>
              <a:buSzPct val="100000"/>
              <a:buFont typeface="Times Roman"/>
              <a:buChar char="•"/>
              <a:defRPr b="1">
                <a:latin typeface="Times Roman"/>
                <a:ea typeface="Times Roman"/>
                <a:cs typeface="Times Roman"/>
                <a:sym typeface="Times Roman"/>
              </a:defRPr>
            </a:pPr>
            <a:r>
              <a:t>Local hypermethylation</a:t>
            </a:r>
            <a:r>
              <a:rPr b="0"/>
              <a:t> (gene silencing—often tumor suppressor genes)</a:t>
            </a:r>
          </a:p>
          <a:p>
            <a:pPr defTabSz="457200">
              <a:spcBef>
                <a:spcPts val="1200"/>
              </a:spcBef>
              <a:defRPr>
                <a:latin typeface="Times Roman"/>
                <a:ea typeface="Times Roman"/>
                <a:cs typeface="Times Roman"/>
                <a:sym typeface="Times Roman"/>
              </a:defRPr>
            </a:pPr>
            <a:r>
              <a:t>This imbalance contributes to:</a:t>
            </a:r>
          </a:p>
          <a:p>
            <a:pPr marL="457200" indent="-317500" defTabSz="457200">
              <a:spcBef>
                <a:spcPts val="1200"/>
              </a:spcBef>
              <a:buSzPct val="100000"/>
              <a:buFont typeface="Times Roman"/>
              <a:buChar char="•"/>
              <a:defRPr>
                <a:latin typeface="Times Roman"/>
                <a:ea typeface="Times Roman"/>
                <a:cs typeface="Times Roman"/>
                <a:sym typeface="Times Roman"/>
              </a:defRPr>
            </a:pPr>
            <a:r>
              <a:t>cognitive decline</a:t>
            </a:r>
          </a:p>
          <a:p>
            <a:pPr marL="457200" indent="-317500" defTabSz="457200">
              <a:spcBef>
                <a:spcPts val="1200"/>
              </a:spcBef>
              <a:buSzPct val="100000"/>
              <a:buFont typeface="Times Roman"/>
              <a:buChar char="•"/>
              <a:defRPr>
                <a:latin typeface="Times Roman"/>
                <a:ea typeface="Times Roman"/>
                <a:cs typeface="Times Roman"/>
                <a:sym typeface="Times Roman"/>
              </a:defRPr>
            </a:pPr>
            <a:r>
              <a:t>cancer risk</a:t>
            </a:r>
          </a:p>
          <a:p>
            <a:pPr marL="457200" indent="-317500" defTabSz="457200">
              <a:spcBef>
                <a:spcPts val="1200"/>
              </a:spcBef>
              <a:buSzPct val="100000"/>
              <a:buFont typeface="Times Roman"/>
              <a:buChar char="•"/>
              <a:defRPr>
                <a:latin typeface="Times Roman"/>
                <a:ea typeface="Times Roman"/>
                <a:cs typeface="Times Roman"/>
                <a:sym typeface="Times Roman"/>
              </a:defRPr>
            </a:pPr>
            <a:r>
              <a:t>immune dysregulation</a:t>
            </a:r>
          </a:p>
          <a:p>
            <a:pPr marL="457200" indent="-317500" defTabSz="457200">
              <a:spcBef>
                <a:spcPts val="1200"/>
              </a:spcBef>
              <a:buSzPct val="100000"/>
              <a:buFont typeface="Times Roman"/>
              <a:buChar char="•"/>
              <a:defRPr>
                <a:latin typeface="Times Roman"/>
                <a:ea typeface="Times Roman"/>
                <a:cs typeface="Times Roman"/>
                <a:sym typeface="Times Roman"/>
              </a:defRPr>
            </a:pPr>
            <a:r>
              <a:t>reduced detoxification</a:t>
            </a:r>
          </a:p>
          <a:p>
            <a:pPr marL="457200" indent="-317500" defTabSz="457200">
              <a:spcBef>
                <a:spcPts val="1200"/>
              </a:spcBef>
              <a:buSzPct val="100000"/>
              <a:buFont typeface="Times Roman"/>
              <a:buChar char="•"/>
              <a:defRPr>
                <a:latin typeface="Times Roman"/>
                <a:ea typeface="Times Roman"/>
                <a:cs typeface="Times Roman"/>
                <a:sym typeface="Times Roman"/>
              </a:defRPr>
            </a:pPr>
            <a:r>
              <a:t>frailty and sarcopenia</a:t>
            </a:r>
          </a:p>
          <a:p>
            <a:pPr defTabSz="457200">
              <a:spcBef>
                <a:spcPts val="1200"/>
              </a:spcBef>
              <a:defRPr>
                <a:latin typeface="Times Roman"/>
                <a:ea typeface="Times Roman"/>
                <a:cs typeface="Times Roman"/>
                <a:sym typeface="Times Roman"/>
              </a:defRPr>
            </a:pPr>
            <a:r>
              <a:t>Older adults often need </a:t>
            </a:r>
            <a:r>
              <a:rPr b="1"/>
              <a:t>more</a:t>
            </a:r>
            <a:r>
              <a:t> B12, folate, and choline for methylation support due to reduced absorption.</a:t>
            </a:r>
          </a:p>
        </p:txBody>
      </p:sp>
      <p:sp>
        <p:nvSpPr>
          <p:cNvPr id="1162"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4" name="Freeform 2"/>
          <p:cNvSpPr/>
          <p:nvPr/>
        </p:nvSpPr>
        <p:spPr>
          <a:xfrm rot="10800000">
            <a:off x="-3" y="-226253"/>
            <a:ext cx="18288005" cy="10287005"/>
          </a:xfrm>
          <a:prstGeom prst="rect">
            <a:avLst/>
          </a:prstGeom>
          <a:blipFill>
            <a:blip r:embed="rId3"/>
            <a:stretch>
              <a:fillRect/>
            </a:stretch>
          </a:blipFill>
          <a:ln w="12700">
            <a:miter lim="400000"/>
          </a:ln>
        </p:spPr>
        <p:txBody>
          <a:bodyPr lIns="45718" tIns="45718" rIns="45718" bIns="45718"/>
          <a:lstStyle/>
          <a:p>
            <a:pPr/>
          </a:p>
        </p:txBody>
      </p:sp>
      <p:sp>
        <p:nvSpPr>
          <p:cNvPr id="1165"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166" name="TextBox 6"/>
          <p:cNvSpPr txBox="1"/>
          <p:nvPr/>
        </p:nvSpPr>
        <p:spPr>
          <a:xfrm>
            <a:off x="874852" y="1051854"/>
            <a:ext cx="17534304"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Why This Matters Clinically</a:t>
            </a:r>
          </a:p>
        </p:txBody>
      </p:sp>
      <p:sp>
        <p:nvSpPr>
          <p:cNvPr id="1167"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1168" name="Methylation status affects:…"/>
          <p:cNvSpPr txBox="1"/>
          <p:nvPr/>
        </p:nvSpPr>
        <p:spPr>
          <a:xfrm>
            <a:off x="978324" y="3689851"/>
            <a:ext cx="15225460" cy="5933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60682" indent="-260682" defTabSz="457200">
              <a:spcBef>
                <a:spcPts val="1200"/>
              </a:spcBef>
              <a:buSzPct val="100000"/>
              <a:buChar char="•"/>
              <a:defRPr b="1" sz="2600">
                <a:latin typeface="Times Roman"/>
                <a:ea typeface="Times Roman"/>
                <a:cs typeface="Times Roman"/>
                <a:sym typeface="Times Roman"/>
              </a:defRPr>
            </a:pPr>
            <a:r>
              <a:t>Methylation status affects:</a:t>
            </a:r>
          </a:p>
          <a:p>
            <a:pPr lvl="1" marL="596900" indent="-317500" defTabSz="457200">
              <a:spcBef>
                <a:spcPts val="1200"/>
              </a:spcBef>
              <a:buSzPct val="100000"/>
              <a:buFont typeface="Times Roman"/>
              <a:buChar char="•"/>
              <a:defRPr sz="2600">
                <a:latin typeface="Times Roman"/>
                <a:ea typeface="Times Roman"/>
                <a:cs typeface="Times Roman"/>
                <a:sym typeface="Times Roman"/>
              </a:defRPr>
            </a:pPr>
            <a:r>
              <a:t>genetic expression patterns</a:t>
            </a:r>
          </a:p>
          <a:p>
            <a:pPr lvl="1" marL="596900" indent="-317500" defTabSz="457200">
              <a:spcBef>
                <a:spcPts val="1200"/>
              </a:spcBef>
              <a:buSzPct val="100000"/>
              <a:buFont typeface="Times Roman"/>
              <a:buChar char="•"/>
              <a:defRPr sz="2600">
                <a:latin typeface="Times Roman"/>
                <a:ea typeface="Times Roman"/>
                <a:cs typeface="Times Roman"/>
                <a:sym typeface="Times Roman"/>
              </a:defRPr>
            </a:pPr>
            <a:r>
              <a:t>detoxification capacity</a:t>
            </a:r>
          </a:p>
          <a:p>
            <a:pPr lvl="1" marL="596900" indent="-317500" defTabSz="457200">
              <a:spcBef>
                <a:spcPts val="1200"/>
              </a:spcBef>
              <a:buSzPct val="100000"/>
              <a:buFont typeface="Times Roman"/>
              <a:buChar char="•"/>
              <a:defRPr sz="2600">
                <a:latin typeface="Times Roman"/>
                <a:ea typeface="Times Roman"/>
                <a:cs typeface="Times Roman"/>
                <a:sym typeface="Times Roman"/>
              </a:defRPr>
            </a:pPr>
            <a:r>
              <a:t>inflammation</a:t>
            </a:r>
          </a:p>
          <a:p>
            <a:pPr lvl="1" marL="596900" indent="-317500" defTabSz="457200">
              <a:spcBef>
                <a:spcPts val="1200"/>
              </a:spcBef>
              <a:buSzPct val="100000"/>
              <a:buFont typeface="Times Roman"/>
              <a:buChar char="•"/>
              <a:defRPr sz="2600">
                <a:latin typeface="Times Roman"/>
                <a:ea typeface="Times Roman"/>
                <a:cs typeface="Times Roman"/>
                <a:sym typeface="Times Roman"/>
              </a:defRPr>
            </a:pPr>
            <a:r>
              <a:t>mental health (neurotransmitter metabolism)</a:t>
            </a:r>
          </a:p>
          <a:p>
            <a:pPr lvl="1" marL="596900" indent="-317500" defTabSz="457200">
              <a:spcBef>
                <a:spcPts val="1200"/>
              </a:spcBef>
              <a:buSzPct val="100000"/>
              <a:buFont typeface="Times Roman"/>
              <a:buChar char="•"/>
              <a:defRPr sz="2600">
                <a:latin typeface="Times Roman"/>
                <a:ea typeface="Times Roman"/>
                <a:cs typeface="Times Roman"/>
                <a:sym typeface="Times Roman"/>
              </a:defRPr>
            </a:pPr>
            <a:r>
              <a:t>hormone balance</a:t>
            </a:r>
          </a:p>
          <a:p>
            <a:pPr lvl="1" marL="596900" indent="-317500" defTabSz="457200">
              <a:spcBef>
                <a:spcPts val="1200"/>
              </a:spcBef>
              <a:buSzPct val="100000"/>
              <a:buFont typeface="Times Roman"/>
              <a:buChar char="•"/>
              <a:defRPr sz="2600">
                <a:latin typeface="Times Roman"/>
                <a:ea typeface="Times Roman"/>
                <a:cs typeface="Times Roman"/>
                <a:sym typeface="Times Roman"/>
              </a:defRPr>
            </a:pPr>
            <a:r>
              <a:t>cardiovascular risk (via homocysteine)</a:t>
            </a:r>
          </a:p>
          <a:p>
            <a:pPr lvl="1" marL="596900" indent="-317500" defTabSz="457200">
              <a:spcBef>
                <a:spcPts val="1200"/>
              </a:spcBef>
              <a:buSzPct val="100000"/>
              <a:buFont typeface="Times Roman"/>
              <a:buChar char="•"/>
              <a:defRPr sz="2600">
                <a:latin typeface="Times Roman"/>
                <a:ea typeface="Times Roman"/>
                <a:cs typeface="Times Roman"/>
                <a:sym typeface="Times Roman"/>
              </a:defRPr>
            </a:pPr>
            <a:r>
              <a:t>fetal development and lifelong health programming</a:t>
            </a:r>
          </a:p>
          <a:p>
            <a:pPr defTabSz="457200">
              <a:spcBef>
                <a:spcPts val="1200"/>
              </a:spcBef>
              <a:defRPr sz="2600">
                <a:latin typeface="Times Roman"/>
                <a:ea typeface="Times Roman"/>
                <a:cs typeface="Times Roman"/>
                <a:sym typeface="Times Roman"/>
              </a:defRPr>
            </a:pPr>
          </a:p>
          <a:p>
            <a:pPr marL="260682" indent="-260682" defTabSz="457200">
              <a:spcBef>
                <a:spcPts val="1200"/>
              </a:spcBef>
              <a:buSzPct val="100000"/>
              <a:buChar char="•"/>
              <a:defRPr sz="2600">
                <a:latin typeface="Times Roman"/>
                <a:ea typeface="Times Roman"/>
                <a:cs typeface="Times Roman"/>
                <a:sym typeface="Times Roman"/>
              </a:defRPr>
            </a:pPr>
            <a:r>
              <a:t>Nutritional genomics helps identify individuals with variants (e.g., </a:t>
            </a:r>
            <a:r>
              <a:rPr b="1"/>
              <a:t>MTHFR, MTRR, COMT, PEMT</a:t>
            </a:r>
            <a:r>
              <a:t>) that alter methyl donor needs.</a:t>
            </a:r>
          </a:p>
        </p:txBody>
      </p:sp>
      <p:sp>
        <p:nvSpPr>
          <p:cNvPr id="1169"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3" name="Freeform 2"/>
          <p:cNvSpPr/>
          <p:nvPr/>
        </p:nvSpPr>
        <p:spPr>
          <a:xfrm rot="10800000">
            <a:off x="-3" y="-2262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1174"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175" name="TextBox 6"/>
          <p:cNvSpPr txBox="1"/>
          <p:nvPr/>
        </p:nvSpPr>
        <p:spPr>
          <a:xfrm>
            <a:off x="874852" y="1051854"/>
            <a:ext cx="17534304"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A Summary Table</a:t>
            </a:r>
          </a:p>
        </p:txBody>
      </p:sp>
      <p:sp>
        <p:nvSpPr>
          <p:cNvPr id="1176"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graphicFrame>
        <p:nvGraphicFramePr>
          <p:cNvPr id="1177" name="Table 1"/>
          <p:cNvGraphicFramePr/>
          <p:nvPr/>
        </p:nvGraphicFramePr>
        <p:xfrm>
          <a:off x="347862" y="3108174"/>
          <a:ext cx="17592273" cy="702909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925566"/>
                <a:gridCol w="14666705"/>
              </a:tblGrid>
              <a:tr h="459354">
                <a:tc>
                  <a:txBody>
                    <a:bodyPr/>
                    <a:lstStyle/>
                    <a:p>
                      <a:pPr algn="ctr" defTabSz="457200">
                        <a:defRPr sz="1800"/>
                      </a:pPr>
                      <a:r>
                        <a:rPr b="1" sz="2800">
                          <a:latin typeface="Times Roman"/>
                          <a:ea typeface="Times Roman"/>
                          <a:cs typeface="Times Roman"/>
                          <a:sym typeface="Times Roman"/>
                        </a:rPr>
                        <a:t>Topic</a:t>
                      </a:r>
                    </a:p>
                  </a:txBody>
                  <a:tcPr marL="12700" marR="12700" marT="12700" marB="12700" anchor="ctr" anchorCtr="0" horzOverflow="overflow"/>
                </a:tc>
                <a:tc>
                  <a:txBody>
                    <a:bodyPr/>
                    <a:lstStyle/>
                    <a:p>
                      <a:pPr algn="ctr" defTabSz="457200">
                        <a:defRPr sz="1800"/>
                      </a:pPr>
                      <a:r>
                        <a:rPr b="1" sz="2800">
                          <a:latin typeface="Times Roman"/>
                          <a:ea typeface="Times Roman"/>
                          <a:cs typeface="Times Roman"/>
                          <a:sym typeface="Times Roman"/>
                        </a:rPr>
                        <a:t>Key Points</a:t>
                      </a:r>
                    </a:p>
                  </a:txBody>
                  <a:tcPr marL="12700" marR="12700" marT="12700" marB="12700" anchor="ctr" anchorCtr="0" horzOverflow="overflow"/>
                </a:tc>
              </a:tr>
              <a:tr h="774700">
                <a:tc>
                  <a:txBody>
                    <a:bodyPr/>
                    <a:lstStyle/>
                    <a:p>
                      <a:pPr algn="ctr" defTabSz="457200">
                        <a:defRPr sz="1800"/>
                      </a:pPr>
                      <a:r>
                        <a:rPr b="1" sz="2300">
                          <a:latin typeface="Times Roman"/>
                          <a:ea typeface="Times Roman"/>
                          <a:cs typeface="Times Roman"/>
                          <a:sym typeface="Times Roman"/>
                        </a:rPr>
                        <a:t>Epigenetics (General)</a:t>
                      </a:r>
                    </a:p>
                  </a:txBody>
                  <a:tcPr marL="12700" marR="12700" marT="12700" marB="12700" anchor="ctr" anchorCtr="0" horzOverflow="overflow"/>
                </a:tc>
                <a:tc>
                  <a:txBody>
                    <a:bodyPr/>
                    <a:lstStyle/>
                    <a:p>
                      <a:pPr algn="ctr" defTabSz="457200">
                        <a:defRPr sz="1800"/>
                      </a:pPr>
                      <a:r>
                        <a:rPr sz="2300">
                          <a:latin typeface="Times Roman"/>
                          <a:ea typeface="Times Roman"/>
                          <a:cs typeface="Times Roman"/>
                          <a:sym typeface="Times Roman"/>
                        </a:rPr>
                        <a:t>Regulates gene expression without changing DNA sequence; primarily through DNA methylation and histone modification.</a:t>
                      </a:r>
                    </a:p>
                  </a:txBody>
                  <a:tcPr marL="12700" marR="12700" marT="12700" marB="12700" anchor="ctr" anchorCtr="0" horzOverflow="overflow"/>
                </a:tc>
              </a:tr>
              <a:tr h="774700">
                <a:tc>
                  <a:txBody>
                    <a:bodyPr/>
                    <a:lstStyle/>
                    <a:p>
                      <a:pPr algn="ctr" defTabSz="457200">
                        <a:defRPr sz="1800"/>
                      </a:pPr>
                      <a:r>
                        <a:rPr b="1" sz="2300">
                          <a:latin typeface="Times Roman"/>
                          <a:ea typeface="Times Roman"/>
                          <a:cs typeface="Times Roman"/>
                          <a:sym typeface="Times Roman"/>
                        </a:rPr>
                        <a:t>Methyl Donor Biochemistry</a:t>
                      </a:r>
                    </a:p>
                  </a:txBody>
                  <a:tcPr marL="12700" marR="12700" marT="12700" marB="12700" anchor="ctr" anchorCtr="0" horzOverflow="overflow"/>
                </a:tc>
                <a:tc>
                  <a:txBody>
                    <a:bodyPr/>
                    <a:lstStyle/>
                    <a:p>
                      <a:pPr algn="ctr" defTabSz="457200">
                        <a:defRPr sz="1800"/>
                      </a:pPr>
                      <a:r>
                        <a:rPr sz="2300">
                          <a:latin typeface="Times Roman"/>
                          <a:ea typeface="Times Roman"/>
                          <a:cs typeface="Times Roman"/>
                          <a:sym typeface="Times Roman"/>
                        </a:rPr>
                        <a:t>Uses folate (5-MTHF), B12, choline, betaine, methionine, and SAMe to transfer methyl groups in the one-carbon cycle.</a:t>
                      </a:r>
                    </a:p>
                  </a:txBody>
                  <a:tcPr marL="12700" marR="12700" marT="12700" marB="12700" anchor="ctr" anchorCtr="0" horzOverflow="overflow"/>
                </a:tc>
              </a:tr>
              <a:tr h="774700">
                <a:tc>
                  <a:txBody>
                    <a:bodyPr/>
                    <a:lstStyle/>
                    <a:p>
                      <a:pPr algn="ctr" defTabSz="457200">
                        <a:defRPr sz="1800"/>
                      </a:pPr>
                      <a:r>
                        <a:rPr b="1" sz="2300">
                          <a:latin typeface="Times Roman"/>
                          <a:ea typeface="Times Roman"/>
                          <a:cs typeface="Times Roman"/>
                          <a:sym typeface="Times Roman"/>
                        </a:rPr>
                        <a:t>Role of Methylation</a:t>
                      </a:r>
                    </a:p>
                  </a:txBody>
                  <a:tcPr marL="12700" marR="12700" marT="12700" marB="12700" anchor="ctr" anchorCtr="0" horzOverflow="overflow"/>
                </a:tc>
                <a:tc>
                  <a:txBody>
                    <a:bodyPr/>
                    <a:lstStyle/>
                    <a:p>
                      <a:pPr algn="ctr" defTabSz="457200">
                        <a:defRPr sz="1800"/>
                      </a:pPr>
                      <a:r>
                        <a:rPr sz="2300">
                          <a:latin typeface="Times Roman"/>
                          <a:ea typeface="Times Roman"/>
                          <a:cs typeface="Times Roman"/>
                          <a:sym typeface="Times Roman"/>
                        </a:rPr>
                        <a:t>Controls gene activity, supports detoxification, neurotransmitter synthesis, hormone metabolism, inflammation regulation, and DNA integrity.</a:t>
                      </a:r>
                    </a:p>
                  </a:txBody>
                  <a:tcPr marL="12700" marR="12700" marT="12700" marB="12700" anchor="ctr" anchorCtr="0" horzOverflow="overflow"/>
                </a:tc>
              </a:tr>
              <a:tr h="606171">
                <a:tc>
                  <a:txBody>
                    <a:bodyPr/>
                    <a:lstStyle/>
                    <a:p>
                      <a:pPr algn="ctr" defTabSz="457200">
                        <a:defRPr sz="1800"/>
                      </a:pPr>
                      <a:r>
                        <a:rPr b="1" sz="2300">
                          <a:latin typeface="Times Roman"/>
                          <a:ea typeface="Times Roman"/>
                          <a:cs typeface="Times Roman"/>
                          <a:sym typeface="Times Roman"/>
                        </a:rPr>
                        <a:t>Hypomethylation</a:t>
                      </a:r>
                    </a:p>
                  </a:txBody>
                  <a:tcPr marL="12700" marR="12700" marT="12700" marB="12700" anchor="ctr" anchorCtr="0" horzOverflow="overflow"/>
                </a:tc>
                <a:tc>
                  <a:txBody>
                    <a:bodyPr/>
                    <a:lstStyle/>
                    <a:p>
                      <a:pPr algn="ctr" defTabSz="457200">
                        <a:defRPr sz="1800"/>
                      </a:pPr>
                      <a:r>
                        <a:rPr sz="2300">
                          <a:latin typeface="Times Roman"/>
                          <a:ea typeface="Times Roman"/>
                          <a:cs typeface="Times Roman"/>
                          <a:sym typeface="Times Roman"/>
                        </a:rPr>
                        <a:t>Too little methylation → can increase inflammation, oxidative stress, genomic instability, and activate harmful genes.</a:t>
                      </a:r>
                    </a:p>
                  </a:txBody>
                  <a:tcPr marL="12700" marR="12700" marT="12700" marB="12700" anchor="ctr" anchorCtr="0" horzOverflow="overflow"/>
                </a:tc>
              </a:tr>
              <a:tr h="459354">
                <a:tc>
                  <a:txBody>
                    <a:bodyPr/>
                    <a:lstStyle/>
                    <a:p>
                      <a:pPr algn="ctr" defTabSz="457200">
                        <a:defRPr sz="1800"/>
                      </a:pPr>
                      <a:r>
                        <a:rPr b="1" sz="2300">
                          <a:latin typeface="Times Roman"/>
                          <a:ea typeface="Times Roman"/>
                          <a:cs typeface="Times Roman"/>
                          <a:sym typeface="Times Roman"/>
                        </a:rPr>
                        <a:t>Hypermethylation</a:t>
                      </a:r>
                    </a:p>
                  </a:txBody>
                  <a:tcPr marL="12700" marR="12700" marT="12700" marB="12700" anchor="ctr" anchorCtr="0" horzOverflow="overflow"/>
                </a:tc>
                <a:tc>
                  <a:txBody>
                    <a:bodyPr/>
                    <a:lstStyle/>
                    <a:p>
                      <a:pPr algn="ctr" defTabSz="457200">
                        <a:defRPr sz="1800"/>
                      </a:pPr>
                      <a:r>
                        <a:rPr sz="2300">
                          <a:latin typeface="Times Roman"/>
                          <a:ea typeface="Times Roman"/>
                          <a:cs typeface="Times Roman"/>
                          <a:sym typeface="Times Roman"/>
                        </a:rPr>
                        <a:t>Too much methylation → can silence important genes (e.g., tumor suppressor genes), affecting cellular function.</a:t>
                      </a:r>
                    </a:p>
                  </a:txBody>
                  <a:tcPr marL="12700" marR="12700" marT="12700" marB="12700" anchor="ctr" anchorCtr="0" horzOverflow="overflow"/>
                </a:tc>
              </a:tr>
              <a:tr h="774700">
                <a:tc>
                  <a:txBody>
                    <a:bodyPr/>
                    <a:lstStyle/>
                    <a:p>
                      <a:pPr algn="ctr" defTabSz="457200">
                        <a:defRPr sz="1800"/>
                      </a:pPr>
                      <a:r>
                        <a:rPr b="1" sz="2300">
                          <a:latin typeface="Times Roman"/>
                          <a:ea typeface="Times Roman"/>
                          <a:cs typeface="Times Roman"/>
                          <a:sym typeface="Times Roman"/>
                        </a:rPr>
                        <a:t>Pregnancy (Highest Demand)</a:t>
                      </a:r>
                    </a:p>
                  </a:txBody>
                  <a:tcPr marL="12700" marR="12700" marT="12700" marB="12700" anchor="ctr" anchorCtr="0" horzOverflow="overflow"/>
                </a:tc>
                <a:tc>
                  <a:txBody>
                    <a:bodyPr/>
                    <a:lstStyle/>
                    <a:p>
                      <a:pPr algn="ctr" defTabSz="457200">
                        <a:defRPr sz="1800"/>
                      </a:pPr>
                      <a:r>
                        <a:rPr sz="2300">
                          <a:latin typeface="Times Roman"/>
                          <a:ea typeface="Times Roman"/>
                          <a:cs typeface="Times Roman"/>
                          <a:sym typeface="Times Roman"/>
                        </a:rPr>
                        <a:t>Rapid fetal DNA synthesis and neural tube formation require high methyl donor intake; maternal status influences lifelong epigenetic programming.</a:t>
                      </a:r>
                    </a:p>
                  </a:txBody>
                  <a:tcPr marL="12700" marR="12700" marT="12700" marB="12700" anchor="ctr" anchorCtr="0" horzOverflow="overflow"/>
                </a:tc>
              </a:tr>
              <a:tr h="774700">
                <a:tc>
                  <a:txBody>
                    <a:bodyPr/>
                    <a:lstStyle/>
                    <a:p>
                      <a:pPr algn="ctr" defTabSz="457200">
                        <a:defRPr sz="1800"/>
                      </a:pPr>
                      <a:r>
                        <a:rPr b="1" sz="2300">
                          <a:latin typeface="Times Roman"/>
                          <a:ea typeface="Times Roman"/>
                          <a:cs typeface="Times Roman"/>
                          <a:sym typeface="Times Roman"/>
                        </a:rPr>
                        <a:t>Infancy &amp; Early Childhood</a:t>
                      </a:r>
                    </a:p>
                  </a:txBody>
                  <a:tcPr marL="12700" marR="12700" marT="12700" marB="12700" anchor="ctr" anchorCtr="0" horzOverflow="overflow"/>
                </a:tc>
                <a:tc>
                  <a:txBody>
                    <a:bodyPr/>
                    <a:lstStyle/>
                    <a:p>
                      <a:pPr algn="ctr" defTabSz="457200">
                        <a:defRPr sz="1800"/>
                      </a:pPr>
                      <a:r>
                        <a:rPr sz="2300">
                          <a:latin typeface="Times Roman"/>
                          <a:ea typeface="Times Roman"/>
                          <a:cs typeface="Times Roman"/>
                          <a:sym typeface="Times Roman"/>
                        </a:rPr>
                        <a:t>High methylation needs due to rapid growth, brain development, and immune system programming.</a:t>
                      </a:r>
                    </a:p>
                  </a:txBody>
                  <a:tcPr marL="12700" marR="12700" marT="12700" marB="12700" anchor="ctr" anchorCtr="0" horzOverflow="overflow"/>
                </a:tc>
              </a:tr>
              <a:tr h="459354">
                <a:tc>
                  <a:txBody>
                    <a:bodyPr/>
                    <a:lstStyle/>
                    <a:p>
                      <a:pPr algn="ctr" defTabSz="457200">
                        <a:defRPr sz="1800"/>
                      </a:pPr>
                      <a:r>
                        <a:rPr b="1" sz="2300">
                          <a:latin typeface="Times Roman"/>
                          <a:ea typeface="Times Roman"/>
                          <a:cs typeface="Times Roman"/>
                          <a:sym typeface="Times Roman"/>
                        </a:rPr>
                        <a:t>Adolescence</a:t>
                      </a:r>
                    </a:p>
                  </a:txBody>
                  <a:tcPr marL="12700" marR="12700" marT="12700" marB="12700" anchor="ctr" anchorCtr="0" horzOverflow="overflow"/>
                </a:tc>
                <a:tc>
                  <a:txBody>
                    <a:bodyPr/>
                    <a:lstStyle/>
                    <a:p>
                      <a:pPr algn="ctr" defTabSz="457200">
                        <a:defRPr sz="1800"/>
                      </a:pPr>
                      <a:r>
                        <a:rPr sz="2300">
                          <a:latin typeface="Times Roman"/>
                          <a:ea typeface="Times Roman"/>
                          <a:cs typeface="Times Roman"/>
                          <a:sym typeface="Times Roman"/>
                        </a:rPr>
                        <a:t>Growth surge and hormonal maturation increase demand for methyl donors and stable epigenetic regulation.</a:t>
                      </a:r>
                    </a:p>
                  </a:txBody>
                  <a:tcPr marL="12700" marR="12700" marT="12700" marB="12700" anchor="ctr" anchorCtr="0" horzOverflow="overflow"/>
                </a:tc>
              </a:tr>
              <a:tr h="459354">
                <a:tc>
                  <a:txBody>
                    <a:bodyPr/>
                    <a:lstStyle/>
                    <a:p>
                      <a:pPr algn="ctr" defTabSz="457200">
                        <a:defRPr sz="1800"/>
                      </a:pPr>
                      <a:r>
                        <a:rPr b="1" sz="2300">
                          <a:latin typeface="Times Roman"/>
                          <a:ea typeface="Times Roman"/>
                          <a:cs typeface="Times Roman"/>
                          <a:sym typeface="Times Roman"/>
                        </a:rPr>
                        <a:t>Adulthood</a:t>
                      </a:r>
                    </a:p>
                  </a:txBody>
                  <a:tcPr marL="12700" marR="12700" marT="12700" marB="12700" anchor="ctr" anchorCtr="0" horzOverflow="overflow"/>
                </a:tc>
                <a:tc>
                  <a:txBody>
                    <a:bodyPr/>
                    <a:lstStyle/>
                    <a:p>
                      <a:pPr algn="ctr" defTabSz="457200">
                        <a:defRPr sz="1800"/>
                      </a:pPr>
                      <a:r>
                        <a:rPr sz="2300">
                          <a:latin typeface="Times Roman"/>
                          <a:ea typeface="Times Roman"/>
                          <a:cs typeface="Times Roman"/>
                          <a:sym typeface="Times Roman"/>
                        </a:rPr>
                        <a:t>Methylation supports detoxification, cardiovascular health, cognitive function, inflammation control, and hormone balance.</a:t>
                      </a:r>
                    </a:p>
                  </a:txBody>
                  <a:tcPr marL="12700" marR="12700" marT="12700" marB="12700" anchor="ctr" anchorCtr="0" horzOverflow="overflow"/>
                </a:tc>
              </a:tr>
              <a:tr h="711999">
                <a:tc>
                  <a:txBody>
                    <a:bodyPr/>
                    <a:lstStyle/>
                    <a:p>
                      <a:pPr algn="ctr" defTabSz="457200">
                        <a:defRPr sz="1800"/>
                      </a:pPr>
                      <a:r>
                        <a:rPr b="1" sz="2300">
                          <a:latin typeface="Times Roman"/>
                          <a:ea typeface="Times Roman"/>
                          <a:cs typeface="Times Roman"/>
                          <a:sym typeface="Times Roman"/>
                        </a:rPr>
                        <a:t>Older Adults</a:t>
                      </a:r>
                    </a:p>
                  </a:txBody>
                  <a:tcPr marL="12700" marR="12700" marT="12700" marB="12700" anchor="ctr" anchorCtr="0" horzOverflow="overflow"/>
                </a:tc>
                <a:tc>
                  <a:txBody>
                    <a:bodyPr/>
                    <a:lstStyle/>
                    <a:p>
                      <a:pPr algn="ctr" defTabSz="457200">
                        <a:defRPr sz="1800"/>
                      </a:pPr>
                      <a:r>
                        <a:rPr sz="2300">
                          <a:latin typeface="Times Roman"/>
                          <a:ea typeface="Times Roman"/>
                          <a:cs typeface="Times Roman"/>
                          <a:sym typeface="Times Roman"/>
                        </a:rPr>
                        <a:t>Tendency toward global hypomethylation and local hypermethylation; increased need for B12, folate, and choline due to reduced absorption and higher oxidative stress.</a:t>
                      </a:r>
                    </a:p>
                  </a:txBody>
                  <a:tcPr marL="12700" marR="12700" marT="12700" marB="12700" anchor="ctr" anchorCtr="0" horzOverflow="overflow"/>
                </a:tc>
              </a:tr>
            </a:tbl>
          </a:graphicData>
        </a:graphic>
      </p:graphicFrame>
      <p:sp>
        <p:nvSpPr>
          <p:cNvPr id="1178"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0" name="Freeform 2"/>
          <p:cNvSpPr/>
          <p:nvPr/>
        </p:nvSpPr>
        <p:spPr>
          <a:xfrm rot="10800000">
            <a:off x="-3" y="-226253"/>
            <a:ext cx="18288005" cy="10287005"/>
          </a:xfrm>
          <a:prstGeom prst="rect">
            <a:avLst/>
          </a:prstGeom>
          <a:blipFill>
            <a:blip r:embed="rId3"/>
            <a:stretch>
              <a:fillRect/>
            </a:stretch>
          </a:blipFill>
          <a:ln w="12700">
            <a:miter lim="400000"/>
          </a:ln>
        </p:spPr>
        <p:txBody>
          <a:bodyPr lIns="45718" tIns="45718" rIns="45718" bIns="45718"/>
          <a:lstStyle/>
          <a:p>
            <a:pPr/>
          </a:p>
        </p:txBody>
      </p:sp>
      <p:sp>
        <p:nvSpPr>
          <p:cNvPr id="1181"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182" name="TextBox 6"/>
          <p:cNvSpPr txBox="1"/>
          <p:nvPr/>
        </p:nvSpPr>
        <p:spPr>
          <a:xfrm>
            <a:off x="874852" y="1051854"/>
            <a:ext cx="17534304"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Sample Quiz Questions</a:t>
            </a:r>
          </a:p>
        </p:txBody>
      </p:sp>
      <p:sp>
        <p:nvSpPr>
          <p:cNvPr id="1183"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1184" name="1. Which metabolic pathway represents the common final route for carbohydrate, fat, and protein metabolism toward energy production?…"/>
          <p:cNvSpPr txBox="1"/>
          <p:nvPr/>
        </p:nvSpPr>
        <p:spPr>
          <a:xfrm>
            <a:off x="969205" y="3461725"/>
            <a:ext cx="14082088" cy="79527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b="1" sz="2100">
                <a:latin typeface="Times Roman"/>
                <a:ea typeface="Times Roman"/>
                <a:cs typeface="Times Roman"/>
                <a:sym typeface="Times Roman"/>
              </a:defRPr>
            </a:pPr>
            <a:r>
              <a:t>1. Which metabolic pathway represents the common final route for carbohydrate, fat, and protein metabolism toward energy production?</a:t>
            </a:r>
          </a:p>
          <a:p>
            <a:pPr defTabSz="457200">
              <a:spcBef>
                <a:spcPts val="1200"/>
              </a:spcBef>
              <a:defRPr sz="2100">
                <a:latin typeface="Times Roman"/>
                <a:ea typeface="Times Roman"/>
                <a:cs typeface="Times Roman"/>
                <a:sym typeface="Times Roman"/>
              </a:defRPr>
            </a:pPr>
            <a:r>
              <a:t>A. Glycolysis</a:t>
            </a:r>
            <a:br/>
            <a:r>
              <a:t>B. Pentose phosphate pathway</a:t>
            </a:r>
            <a:br/>
            <a:r>
              <a:t>C. Tricarboxylic acid (TCA) cycle</a:t>
            </a:r>
            <a:br/>
            <a:r>
              <a:t>D. Urea cycle</a:t>
            </a:r>
          </a:p>
          <a:p>
            <a:pPr defTabSz="457200">
              <a:spcBef>
                <a:spcPts val="1200"/>
              </a:spcBef>
              <a:defRPr b="1" sz="2100">
                <a:latin typeface="Times Roman"/>
                <a:ea typeface="Times Roman"/>
                <a:cs typeface="Times Roman"/>
                <a:sym typeface="Times Roman"/>
              </a:defRPr>
            </a:pPr>
            <a:r>
              <a:t>2. Which phase of detoxification is primarily responsible for making reactive toxin intermediates water-soluble for excretion?</a:t>
            </a:r>
          </a:p>
          <a:p>
            <a:pPr defTabSz="457200">
              <a:spcBef>
                <a:spcPts val="1200"/>
              </a:spcBef>
              <a:defRPr sz="2100">
                <a:latin typeface="Times Roman"/>
                <a:ea typeface="Times Roman"/>
                <a:cs typeface="Times Roman"/>
                <a:sym typeface="Times Roman"/>
              </a:defRPr>
            </a:pPr>
            <a:r>
              <a:t>A. Phase I (Oxidation)</a:t>
            </a:r>
            <a:br/>
            <a:r>
              <a:t>B. Phase II (Conjugation)</a:t>
            </a:r>
            <a:br/>
            <a:r>
              <a:t>C. Phase III (Transport)</a:t>
            </a:r>
            <a:br/>
            <a:r>
              <a:t>D. Antioxidant neutralization</a:t>
            </a:r>
          </a:p>
          <a:p>
            <a:pPr defTabSz="457200">
              <a:spcBef>
                <a:spcPts val="1200"/>
              </a:spcBef>
              <a:defRPr b="1" sz="2100">
                <a:latin typeface="Times Roman"/>
                <a:ea typeface="Times Roman"/>
                <a:cs typeface="Times Roman"/>
                <a:sym typeface="Times Roman"/>
              </a:defRPr>
            </a:pPr>
            <a:r>
              <a:t>3 .Oxidative stress occurs when:</a:t>
            </a:r>
          </a:p>
          <a:p>
            <a:pPr defTabSz="457200">
              <a:spcBef>
                <a:spcPts val="1200"/>
              </a:spcBef>
              <a:defRPr sz="2100">
                <a:latin typeface="Times Roman"/>
                <a:ea typeface="Times Roman"/>
                <a:cs typeface="Times Roman"/>
                <a:sym typeface="Times Roman"/>
              </a:defRPr>
            </a:pPr>
            <a:r>
              <a:t>A. Antioxidant levels exceed reactive oxygen species</a:t>
            </a:r>
            <a:br/>
            <a:r>
              <a:t>B. Detoxification enzymes become hyperactive</a:t>
            </a:r>
            <a:br/>
            <a:r>
              <a:t>C. Reactive oxygen species production exceeds antioxidant capacity</a:t>
            </a:r>
            <a:br/>
            <a:r>
              <a:t>D. Phase II conjugation decreases free radical formation</a:t>
            </a:r>
          </a:p>
          <a:p>
            <a:pPr defTabSz="457200">
              <a:spcBef>
                <a:spcPts val="1200"/>
              </a:spcBef>
              <a:defRPr sz="1200">
                <a:latin typeface="Times Roman"/>
                <a:ea typeface="Times Roman"/>
                <a:cs typeface="Times Roman"/>
                <a:sym typeface="Times Roman"/>
              </a:defRPr>
            </a:pPr>
          </a:p>
          <a:p>
            <a:pPr defTabSz="457200">
              <a:spcBef>
                <a:spcPts val="1200"/>
              </a:spcBef>
              <a:defRPr sz="1200">
                <a:latin typeface="Times Roman"/>
                <a:ea typeface="Times Roman"/>
                <a:cs typeface="Times Roman"/>
                <a:sym typeface="Times Roman"/>
              </a:defRPr>
            </a:pPr>
          </a:p>
          <a:p>
            <a:pPr defTabSz="457200">
              <a:spcBef>
                <a:spcPts val="1200"/>
              </a:spcBef>
              <a:defRPr sz="1200">
                <a:latin typeface="Times Roman"/>
                <a:ea typeface="Times Roman"/>
                <a:cs typeface="Times Roman"/>
                <a:sym typeface="Times Roman"/>
              </a:defRPr>
            </a:pPr>
          </a:p>
          <a:p>
            <a:pPr>
              <a:defRPr sz="1200">
                <a:latin typeface="Times Roman"/>
                <a:ea typeface="Times Roman"/>
                <a:cs typeface="Times Roman"/>
                <a:sym typeface="Times Roman"/>
              </a:defRPr>
            </a:pPr>
          </a:p>
          <a:p>
            <a:pPr>
              <a:defRPr sz="1200">
                <a:latin typeface="Times Roman"/>
                <a:ea typeface="Times Roman"/>
                <a:cs typeface="Times Roman"/>
                <a:sym typeface="Times Roman"/>
              </a:defRPr>
            </a:pPr>
          </a:p>
          <a:p>
            <a:pPr>
              <a:defRPr sz="1200">
                <a:latin typeface="Times Roman"/>
                <a:ea typeface="Times Roman"/>
                <a:cs typeface="Times Roman"/>
                <a:sym typeface="Times Roman"/>
              </a:defRPr>
            </a:pPr>
          </a:p>
        </p:txBody>
      </p:sp>
      <p:sp>
        <p:nvSpPr>
          <p:cNvPr id="1185"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9" name="Freeform 2"/>
          <p:cNvSpPr/>
          <p:nvPr/>
        </p:nvSpPr>
        <p:spPr>
          <a:xfrm rot="10800000">
            <a:off x="-3" y="-226253"/>
            <a:ext cx="18288005" cy="10287005"/>
          </a:xfrm>
          <a:prstGeom prst="rect">
            <a:avLst/>
          </a:prstGeom>
          <a:blipFill>
            <a:blip r:embed="rId3"/>
            <a:stretch>
              <a:fillRect/>
            </a:stretch>
          </a:blipFill>
          <a:ln w="12700">
            <a:miter lim="400000"/>
          </a:ln>
        </p:spPr>
        <p:txBody>
          <a:bodyPr lIns="45718" tIns="45718" rIns="45718" bIns="45718"/>
          <a:lstStyle/>
          <a:p>
            <a:pPr/>
          </a:p>
        </p:txBody>
      </p:sp>
      <p:sp>
        <p:nvSpPr>
          <p:cNvPr id="1190"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191" name="TextBox 6"/>
          <p:cNvSpPr txBox="1"/>
          <p:nvPr/>
        </p:nvSpPr>
        <p:spPr>
          <a:xfrm>
            <a:off x="874852" y="1051854"/>
            <a:ext cx="17534304"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Sample Quiz Questions</a:t>
            </a:r>
          </a:p>
        </p:txBody>
      </p:sp>
      <p:sp>
        <p:nvSpPr>
          <p:cNvPr id="1192"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1193" name="4. Which eicosanoid class is most directly involved in bronchoconstriction and allergic responses?…"/>
          <p:cNvSpPr txBox="1"/>
          <p:nvPr/>
        </p:nvSpPr>
        <p:spPr>
          <a:xfrm>
            <a:off x="969205" y="3461725"/>
            <a:ext cx="14082088" cy="8244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b="1" sz="2100">
                <a:latin typeface="Times Roman"/>
                <a:ea typeface="Times Roman"/>
                <a:cs typeface="Times Roman"/>
                <a:sym typeface="Times Roman"/>
              </a:defRPr>
            </a:pPr>
            <a:r>
              <a:t>4. Which eicosanoid class is most directly involved in bronchoconstriction and allergic responses?</a:t>
            </a:r>
          </a:p>
          <a:p>
            <a:pPr defTabSz="457200">
              <a:spcBef>
                <a:spcPts val="1200"/>
              </a:spcBef>
              <a:defRPr sz="2100">
                <a:latin typeface="Times Roman"/>
                <a:ea typeface="Times Roman"/>
                <a:cs typeface="Times Roman"/>
                <a:sym typeface="Times Roman"/>
              </a:defRPr>
            </a:pPr>
            <a:r>
              <a:t>A. Prostaglandins</a:t>
            </a:r>
            <a:br/>
            <a:r>
              <a:t>B. Thromboxanes</a:t>
            </a:r>
            <a:br/>
            <a:r>
              <a:t>C. Leukotrienes</a:t>
            </a:r>
            <a:br/>
            <a:r>
              <a:t>D. Resolvins</a:t>
            </a:r>
          </a:p>
          <a:p>
            <a:pPr defTabSz="457200">
              <a:spcBef>
                <a:spcPts val="1200"/>
              </a:spcBef>
              <a:defRPr b="1" sz="2100">
                <a:latin typeface="Times Roman"/>
                <a:ea typeface="Times Roman"/>
                <a:cs typeface="Times Roman"/>
                <a:sym typeface="Times Roman"/>
              </a:defRPr>
            </a:pPr>
            <a:r>
              <a:t>5. Which nutrient acts as a key cofactor for transamination reactions in amino acid metabolism?</a:t>
            </a:r>
          </a:p>
          <a:p>
            <a:pPr defTabSz="457200">
              <a:spcBef>
                <a:spcPts val="1200"/>
              </a:spcBef>
              <a:defRPr sz="2100">
                <a:latin typeface="Times Roman"/>
                <a:ea typeface="Times Roman"/>
                <a:cs typeface="Times Roman"/>
                <a:sym typeface="Times Roman"/>
              </a:defRPr>
            </a:pPr>
            <a:r>
              <a:t>A. Riboflavin (B2)</a:t>
            </a:r>
            <a:br/>
            <a:r>
              <a:t>B. Niacin (B3)</a:t>
            </a:r>
            <a:br/>
            <a:r>
              <a:t>C. Pyridoxal-5-phosphate (B6)</a:t>
            </a:r>
            <a:br/>
            <a:r>
              <a:t>D. Cobalamin (B12)</a:t>
            </a:r>
            <a:endParaRPr b="1"/>
          </a:p>
          <a:p>
            <a:pPr defTabSz="457200">
              <a:spcBef>
                <a:spcPts val="1200"/>
              </a:spcBef>
              <a:defRPr b="1" sz="2100">
                <a:latin typeface="Times Roman"/>
                <a:ea typeface="Times Roman"/>
                <a:cs typeface="Times Roman"/>
                <a:sym typeface="Times Roman"/>
              </a:defRPr>
            </a:pPr>
            <a:r>
              <a:t>6. During which life-cycle stage is methyl donor demand highest due to intense DNA synthesis and epigenetic programming?</a:t>
            </a:r>
          </a:p>
          <a:p>
            <a:pPr defTabSz="457200">
              <a:spcBef>
                <a:spcPts val="1200"/>
              </a:spcBef>
              <a:defRPr sz="2100">
                <a:latin typeface="Times Roman"/>
                <a:ea typeface="Times Roman"/>
                <a:cs typeface="Times Roman"/>
                <a:sym typeface="Times Roman"/>
              </a:defRPr>
            </a:pPr>
            <a:r>
              <a:t>A. Adolescence</a:t>
            </a:r>
            <a:br/>
            <a:r>
              <a:t>B. Pregnancy</a:t>
            </a:r>
            <a:br/>
            <a:r>
              <a:t>C. Adulthood</a:t>
            </a:r>
            <a:br/>
            <a:r>
              <a:t>D. Older age</a:t>
            </a:r>
          </a:p>
          <a:p>
            <a:pPr defTabSz="457200">
              <a:spcBef>
                <a:spcPts val="1200"/>
              </a:spcBef>
              <a:defRPr sz="2100">
                <a:latin typeface="Times Roman"/>
                <a:ea typeface="Times Roman"/>
                <a:cs typeface="Times Roman"/>
                <a:sym typeface="Times Roman"/>
              </a:defRPr>
            </a:pPr>
          </a:p>
          <a:p>
            <a:pPr defTabSz="457200">
              <a:spcBef>
                <a:spcPts val="1200"/>
              </a:spcBef>
              <a:defRPr b="1" sz="2100">
                <a:latin typeface="Times Roman"/>
                <a:ea typeface="Times Roman"/>
                <a:cs typeface="Times Roman"/>
                <a:sym typeface="Times Roman"/>
              </a:defRPr>
            </a:pPr>
          </a:p>
          <a:p>
            <a:pPr defTabSz="457200">
              <a:spcBef>
                <a:spcPts val="1200"/>
              </a:spcBef>
              <a:defRPr sz="1200">
                <a:latin typeface="Times Roman"/>
                <a:ea typeface="Times Roman"/>
                <a:cs typeface="Times Roman"/>
                <a:sym typeface="Times Roman"/>
              </a:defRPr>
            </a:pPr>
          </a:p>
          <a:p>
            <a:pPr defTabSz="457200">
              <a:spcBef>
                <a:spcPts val="1200"/>
              </a:spcBef>
              <a:defRPr sz="1200">
                <a:latin typeface="Times Roman"/>
                <a:ea typeface="Times Roman"/>
                <a:cs typeface="Times Roman"/>
                <a:sym typeface="Times Roman"/>
              </a:defRPr>
            </a:pPr>
          </a:p>
          <a:p>
            <a:pPr>
              <a:defRPr sz="1200">
                <a:latin typeface="Times Roman"/>
                <a:ea typeface="Times Roman"/>
                <a:cs typeface="Times Roman"/>
                <a:sym typeface="Times Roman"/>
              </a:defRPr>
            </a:pPr>
          </a:p>
          <a:p>
            <a:pPr>
              <a:defRPr sz="1200">
                <a:latin typeface="Times Roman"/>
                <a:ea typeface="Times Roman"/>
                <a:cs typeface="Times Roman"/>
                <a:sym typeface="Times Roman"/>
              </a:defRPr>
            </a:pPr>
          </a:p>
          <a:p>
            <a:pPr>
              <a:defRPr sz="1200">
                <a:latin typeface="Times Roman"/>
                <a:ea typeface="Times Roman"/>
                <a:cs typeface="Times Roman"/>
                <a:sym typeface="Times Roman"/>
              </a:defRPr>
            </a:pPr>
          </a:p>
        </p:txBody>
      </p:sp>
      <p:sp>
        <p:nvSpPr>
          <p:cNvPr id="1194"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Freeform 2"/>
          <p:cNvSpPr/>
          <p:nvPr/>
        </p:nvSpPr>
        <p:spPr>
          <a:xfrm rot="10800000">
            <a:off x="0" y="0"/>
            <a:ext cx="17068007" cy="10287000"/>
          </a:xfrm>
          <a:prstGeom prst="rect">
            <a:avLst/>
          </a:prstGeom>
          <a:blipFill>
            <a:blip r:embed="rId3"/>
            <a:stretch>
              <a:fillRect/>
            </a:stretch>
          </a:blipFill>
          <a:ln w="12700">
            <a:miter lim="400000"/>
          </a:ln>
        </p:spPr>
        <p:txBody>
          <a:bodyPr lIns="45718" tIns="45718" rIns="45718" bIns="45718"/>
          <a:lstStyle/>
          <a:p>
            <a:pPr/>
          </a:p>
        </p:txBody>
      </p:sp>
      <p:sp>
        <p:nvSpPr>
          <p:cNvPr id="211"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212" name="TextBox 6"/>
          <p:cNvSpPr txBox="1"/>
          <p:nvPr/>
        </p:nvSpPr>
        <p:spPr>
          <a:xfrm>
            <a:off x="1409722" y="1051854"/>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Lipid Metabolism</a:t>
            </a:r>
          </a:p>
        </p:txBody>
      </p:sp>
      <p:sp>
        <p:nvSpPr>
          <p:cNvPr id="213"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214" name="Weight…"/>
          <p:cNvSpPr txBox="1"/>
          <p:nvPr/>
        </p:nvSpPr>
        <p:spPr>
          <a:xfrm>
            <a:off x="1070818" y="3577635"/>
            <a:ext cx="16146365" cy="6289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8600" indent="-228600">
              <a:buSzPct val="100000"/>
              <a:buChar char="•"/>
              <a:defRPr sz="3600"/>
            </a:pPr>
            <a:r>
              <a:t> Lipids are the most energy-dense nutrient at 9 calories per gram. They are vital for energy storage, insulation, hormone production, and cell membrane structure.</a:t>
            </a:r>
          </a:p>
          <a:p>
            <a:pPr marL="245533" indent="-105833">
              <a:buSzPct val="100000"/>
              <a:buFont typeface="Times Roman"/>
              <a:buChar char="•"/>
              <a:defRPr sz="1200"/>
            </a:pPr>
          </a:p>
          <a:p>
            <a:pPr marL="457200" indent="-317500" defTabSz="457200">
              <a:spcBef>
                <a:spcPts val="1200"/>
              </a:spcBef>
              <a:buSzPct val="100000"/>
              <a:buFont typeface="Times Roman"/>
              <a:buChar char="•"/>
              <a:defRPr sz="3600">
                <a:latin typeface="Times Roman"/>
                <a:ea typeface="Times Roman"/>
                <a:cs typeface="Times Roman"/>
                <a:sym typeface="Times Roman"/>
              </a:defRPr>
            </a:pPr>
            <a:r>
              <a:t>Fats are the most energy-dense macronutrient (9 kcal/g).</a:t>
            </a:r>
          </a:p>
          <a:p>
            <a:pPr marL="457200" indent="-317500" defTabSz="457200">
              <a:spcBef>
                <a:spcPts val="1200"/>
              </a:spcBef>
              <a:buSzPct val="100000"/>
              <a:buFont typeface="Times Roman"/>
              <a:buChar char="•"/>
              <a:defRPr sz="3600">
                <a:latin typeface="Times Roman"/>
                <a:ea typeface="Times Roman"/>
                <a:cs typeface="Times Roman"/>
                <a:sym typeface="Times Roman"/>
              </a:defRPr>
            </a:pPr>
            <a:r>
              <a:t>Key processes:</a:t>
            </a:r>
          </a:p>
          <a:p>
            <a:pPr lvl="1" marL="914400" indent="-317500" defTabSz="457200">
              <a:spcBef>
                <a:spcPts val="1200"/>
              </a:spcBef>
              <a:buSzPct val="100000"/>
              <a:buFont typeface="Times Roman"/>
              <a:buChar char="◦"/>
              <a:defRPr sz="3600">
                <a:latin typeface="Times Roman"/>
                <a:ea typeface="Times Roman"/>
                <a:cs typeface="Times Roman"/>
                <a:sym typeface="Times Roman"/>
              </a:defRPr>
            </a:pPr>
            <a:r>
              <a:t>Lipid digestion &amp; absorption</a:t>
            </a:r>
          </a:p>
          <a:p>
            <a:pPr lvl="1" marL="914400" indent="-317500" defTabSz="457200">
              <a:spcBef>
                <a:spcPts val="1200"/>
              </a:spcBef>
              <a:buSzPct val="100000"/>
              <a:buFont typeface="Times Roman"/>
              <a:buChar char="◦"/>
              <a:defRPr sz="3600">
                <a:latin typeface="Times Roman"/>
                <a:ea typeface="Times Roman"/>
                <a:cs typeface="Times Roman"/>
                <a:sym typeface="Times Roman"/>
              </a:defRPr>
            </a:pPr>
            <a:r>
              <a:t>Fatty acid transport</a:t>
            </a:r>
          </a:p>
          <a:p>
            <a:pPr lvl="1" marL="914400" indent="-317500" defTabSz="457200">
              <a:spcBef>
                <a:spcPts val="1200"/>
              </a:spcBef>
              <a:buSzPct val="100000"/>
              <a:buFont typeface="Times Roman"/>
              <a:buChar char="◦"/>
              <a:defRPr b="1" sz="3600">
                <a:latin typeface="Times Roman"/>
                <a:ea typeface="Times Roman"/>
                <a:cs typeface="Times Roman"/>
                <a:sym typeface="Times Roman"/>
              </a:defRPr>
            </a:pPr>
            <a:r>
              <a:t>Beta-oxidation</a:t>
            </a:r>
            <a:r>
              <a:rPr b="0"/>
              <a:t> (energy production)</a:t>
            </a:r>
          </a:p>
          <a:p>
            <a:pPr lvl="1" marL="914400" indent="-317500" defTabSz="457200">
              <a:spcBef>
                <a:spcPts val="1200"/>
              </a:spcBef>
              <a:buSzPct val="100000"/>
              <a:buFont typeface="Times Roman"/>
              <a:buChar char="◦"/>
              <a:defRPr b="1" sz="3600">
                <a:latin typeface="Times Roman"/>
                <a:ea typeface="Times Roman"/>
                <a:cs typeface="Times Roman"/>
                <a:sym typeface="Times Roman"/>
              </a:defRPr>
            </a:pPr>
            <a:r>
              <a:t>Lipogenesis</a:t>
            </a:r>
            <a:r>
              <a:rPr b="0"/>
              <a:t> (fat creation)</a:t>
            </a:r>
          </a:p>
          <a:p>
            <a:pPr lvl="1" marL="914400" indent="-317500" defTabSz="457200">
              <a:spcBef>
                <a:spcPts val="1200"/>
              </a:spcBef>
              <a:buSzPct val="100000"/>
              <a:buFont typeface="Times Roman"/>
              <a:buChar char="◦"/>
              <a:defRPr b="1" sz="3600">
                <a:latin typeface="Times Roman"/>
                <a:ea typeface="Times Roman"/>
                <a:cs typeface="Times Roman"/>
                <a:sym typeface="Times Roman"/>
              </a:defRPr>
            </a:pPr>
            <a:r>
              <a:t>Ketogenesis</a:t>
            </a:r>
            <a:r>
              <a:rPr b="0"/>
              <a:t> (fuel during fasting)</a:t>
            </a:r>
          </a:p>
        </p:txBody>
      </p:sp>
      <p:sp>
        <p:nvSpPr>
          <p:cNvPr id="215"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8" name="Freeform 2"/>
          <p:cNvSpPr/>
          <p:nvPr/>
        </p:nvSpPr>
        <p:spPr>
          <a:xfrm rot="10800000">
            <a:off x="-3" y="-2262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1199"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200" name="TextBox 6"/>
          <p:cNvSpPr txBox="1"/>
          <p:nvPr/>
        </p:nvSpPr>
        <p:spPr>
          <a:xfrm>
            <a:off x="874852" y="1051854"/>
            <a:ext cx="17534304"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References</a:t>
            </a:r>
          </a:p>
        </p:txBody>
      </p:sp>
      <p:sp>
        <p:nvSpPr>
          <p:cNvPr id="1201"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1202" name="Berg, J. M., Tymoczko, J. L., Gatto, G. J., &amp; Stryer, L. (2023). Biochemistry (9th ed.). W.H. Freeman &amp; Company.…"/>
          <p:cNvSpPr txBox="1"/>
          <p:nvPr/>
        </p:nvSpPr>
        <p:spPr>
          <a:xfrm>
            <a:off x="1029678" y="3491962"/>
            <a:ext cx="16864070" cy="5577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1200">
                <a:latin typeface="Times Roman"/>
                <a:ea typeface="Times Roman"/>
                <a:cs typeface="Times Roman"/>
                <a:sym typeface="Times Roman"/>
              </a:defRPr>
            </a:pPr>
            <a:r>
              <a:t>Berg, J. M., Tymoczko, J. L., Gatto, G. J., &amp; Stryer, L. (2023). </a:t>
            </a:r>
            <a:r>
              <a:rPr i="1"/>
              <a:t>Biochemistry</a:t>
            </a:r>
            <a:r>
              <a:t> (9th ed.). W.H. Freeman &amp; Company.</a:t>
            </a:r>
          </a:p>
          <a:p>
            <a:pPr defTabSz="457200">
              <a:spcBef>
                <a:spcPts val="1200"/>
              </a:spcBef>
              <a:defRPr sz="1200">
                <a:latin typeface="Times Roman"/>
                <a:ea typeface="Times Roman"/>
                <a:cs typeface="Times Roman"/>
                <a:sym typeface="Times Roman"/>
              </a:defRPr>
            </a:pPr>
            <a:r>
              <a:t>Nelson, D. L., &amp; Cox, M. M. (2021). </a:t>
            </a:r>
            <a:r>
              <a:rPr i="1"/>
              <a:t>Lehninger Principles of Biochemistry</a:t>
            </a:r>
            <a:r>
              <a:t> (8th ed.). W.H. Freeman &amp; Company.</a:t>
            </a:r>
          </a:p>
          <a:p>
            <a:pPr defTabSz="457200">
              <a:spcBef>
                <a:spcPts val="1200"/>
              </a:spcBef>
              <a:defRPr sz="1200">
                <a:latin typeface="Times Roman"/>
                <a:ea typeface="Times Roman"/>
                <a:cs typeface="Times Roman"/>
                <a:sym typeface="Times Roman"/>
              </a:defRPr>
            </a:pPr>
            <a:r>
              <a:t>Ferrier, D. (2021). </a:t>
            </a:r>
            <a:r>
              <a:rPr i="1"/>
              <a:t>Lippincott’s Illustrated Reviews: Biochemistry</a:t>
            </a:r>
            <a:r>
              <a:t> (8th ed.). Wolters Kluwer.</a:t>
            </a:r>
          </a:p>
          <a:p>
            <a:pPr defTabSz="457200">
              <a:spcBef>
                <a:spcPts val="1200"/>
              </a:spcBef>
              <a:defRPr sz="1200">
                <a:latin typeface="Times Roman"/>
                <a:ea typeface="Times Roman"/>
                <a:cs typeface="Times Roman"/>
                <a:sym typeface="Times Roman"/>
              </a:defRPr>
            </a:pPr>
            <a:r>
              <a:t>Murray, R. K., Bender, D. A., Botham, K. M., Kennelly, P. J., Rodwell, V. W., &amp; Weil, P. A. (2022). </a:t>
            </a:r>
            <a:r>
              <a:rPr i="1"/>
              <a:t>Harper’s Illustrated Biochemistry</a:t>
            </a:r>
            <a:r>
              <a:t> (32nd ed.). McGraw-Hill Education.</a:t>
            </a:r>
          </a:p>
          <a:p>
            <a:pPr defTabSz="457200">
              <a:spcBef>
                <a:spcPts val="1200"/>
              </a:spcBef>
              <a:defRPr sz="1200">
                <a:latin typeface="Times Roman"/>
                <a:ea typeface="Times Roman"/>
                <a:cs typeface="Times Roman"/>
                <a:sym typeface="Times Roman"/>
              </a:defRPr>
            </a:pPr>
            <a:r>
              <a:t>Institute of Medicine. (2005).</a:t>
            </a:r>
            <a:r>
              <a:rPr i="1"/>
              <a:t>Dietary Reference Intakes for Energy, Carbohydrate, Fiber, Fat, Fatty Acids, Cholesterol, Protein, and Amino Acids</a:t>
            </a:r>
            <a:r>
              <a:t>. National Academies Press.</a:t>
            </a:r>
          </a:p>
          <a:p>
            <a:pPr defTabSz="457200">
              <a:spcBef>
                <a:spcPts val="1200"/>
              </a:spcBef>
              <a:defRPr sz="1200">
                <a:latin typeface="Times Roman"/>
                <a:ea typeface="Times Roman"/>
                <a:cs typeface="Times Roman"/>
                <a:sym typeface="Times Roman"/>
              </a:defRPr>
            </a:pPr>
            <a:r>
              <a:t>Frayn, K. N. (2019).</a:t>
            </a:r>
            <a:r>
              <a:rPr i="1"/>
              <a:t>Metabolic Regulation: A Human Perspective</a:t>
            </a:r>
            <a:r>
              <a:t> (4th ed.). Wiley-Blackwell.</a:t>
            </a:r>
          </a:p>
          <a:p>
            <a:pPr defTabSz="457200">
              <a:spcBef>
                <a:spcPts val="1200"/>
              </a:spcBef>
              <a:defRPr sz="1200">
                <a:latin typeface="Times Roman"/>
                <a:ea typeface="Times Roman"/>
                <a:cs typeface="Times Roman"/>
                <a:sym typeface="Times Roman"/>
              </a:defRPr>
            </a:pPr>
            <a:r>
              <a:t>Ferrannini, E., &amp; DeFronzo, R. A. (2015).Insulin action in normal and altered physiological states.</a:t>
            </a:r>
            <a:r>
              <a:rPr i="1"/>
              <a:t>European Journal of Clinical Investigation</a:t>
            </a:r>
            <a:r>
              <a:t>, 45(4), 447–457.</a:t>
            </a:r>
          </a:p>
          <a:p>
            <a:pPr defTabSz="457200">
              <a:spcBef>
                <a:spcPts val="1200"/>
              </a:spcBef>
              <a:defRPr sz="1200">
                <a:latin typeface="Times Roman"/>
                <a:ea typeface="Times Roman"/>
                <a:cs typeface="Times Roman"/>
                <a:sym typeface="Times Roman"/>
              </a:defRPr>
            </a:pPr>
            <a:r>
              <a:t>Klaassen, C. D. (2018). </a:t>
            </a:r>
            <a:r>
              <a:rPr i="1"/>
              <a:t>Casarett &amp; Doull’s Toxicology: The Basic Science of Poisons</a:t>
            </a:r>
            <a:r>
              <a:t> (9th ed.). McGraw-Hill.</a:t>
            </a:r>
          </a:p>
          <a:p>
            <a:pPr defTabSz="457200">
              <a:spcBef>
                <a:spcPts val="1200"/>
              </a:spcBef>
              <a:defRPr sz="1200">
                <a:latin typeface="Times Roman"/>
                <a:ea typeface="Times Roman"/>
                <a:cs typeface="Times Roman"/>
                <a:sym typeface="Times Roman"/>
              </a:defRPr>
            </a:pPr>
            <a:r>
              <a:t>Jancova, P., Anzenbacher, P., &amp; Anzenbacherova, E. (2010). Phase II drug metabolizing enzymes. </a:t>
            </a:r>
            <a:r>
              <a:rPr i="1"/>
              <a:t>Biomedical Papers</a:t>
            </a:r>
            <a:r>
              <a:t>, 154(2), 103–116.</a:t>
            </a:r>
          </a:p>
          <a:p>
            <a:pPr defTabSz="457200">
              <a:spcBef>
                <a:spcPts val="1200"/>
              </a:spcBef>
              <a:defRPr sz="1200">
                <a:latin typeface="Times Roman"/>
                <a:ea typeface="Times Roman"/>
                <a:cs typeface="Times Roman"/>
                <a:sym typeface="Times Roman"/>
              </a:defRPr>
            </a:pPr>
            <a:r>
              <a:t>Lu, S. C. (2013). Glutathione synthesis.</a:t>
            </a:r>
            <a:r>
              <a:rPr i="1"/>
              <a:t>Biochimica et Biophysica Acta</a:t>
            </a:r>
            <a:r>
              <a:t>, 1830(5), 3143–3153.</a:t>
            </a:r>
          </a:p>
          <a:p>
            <a:pPr defTabSz="457200">
              <a:spcBef>
                <a:spcPts val="1200"/>
              </a:spcBef>
              <a:defRPr sz="1200">
                <a:latin typeface="Times Roman"/>
                <a:ea typeface="Times Roman"/>
                <a:cs typeface="Times Roman"/>
                <a:sym typeface="Times Roman"/>
              </a:defRPr>
            </a:pPr>
            <a:r>
              <a:t>Halliwell, B., &amp; Gutteridge, J. M. C. (2015). </a:t>
            </a:r>
            <a:r>
              <a:rPr i="1"/>
              <a:t>Free Radicals in Biology and Medicine</a:t>
            </a:r>
            <a:r>
              <a:t> (5th ed.). Oxford University Press.</a:t>
            </a:r>
          </a:p>
          <a:p>
            <a:pPr defTabSz="457200">
              <a:spcBef>
                <a:spcPts val="1200"/>
              </a:spcBef>
              <a:defRPr sz="1200">
                <a:latin typeface="Times Roman"/>
                <a:ea typeface="Times Roman"/>
                <a:cs typeface="Times Roman"/>
                <a:sym typeface="Times Roman"/>
              </a:defRPr>
            </a:pPr>
            <a:r>
              <a:t>Pizzino, G., et al. (2017). Oxidative stress: Harms and benefits for human health. </a:t>
            </a:r>
            <a:r>
              <a:rPr i="1"/>
              <a:t>Oxidative Medicine and Cellular Longevity</a:t>
            </a:r>
            <a:r>
              <a:t>.</a:t>
            </a:r>
          </a:p>
          <a:p>
            <a:pPr defTabSz="457200">
              <a:spcBef>
                <a:spcPts val="1200"/>
              </a:spcBef>
              <a:defRPr sz="1200">
                <a:latin typeface="Times Roman"/>
                <a:ea typeface="Times Roman"/>
                <a:cs typeface="Times Roman"/>
                <a:sym typeface="Times Roman"/>
              </a:defRPr>
            </a:pPr>
            <a:r>
              <a:t>Jones, D. P. (2006). Redefining oxidative stress. </a:t>
            </a:r>
            <a:r>
              <a:rPr i="1"/>
              <a:t>Antioxidants &amp; Redox Signaling</a:t>
            </a:r>
            <a:r>
              <a:t>, 8(9–10), 1865–1879.</a:t>
            </a:r>
          </a:p>
          <a:p>
            <a:pPr defTabSz="457200">
              <a:spcBef>
                <a:spcPts val="1200"/>
              </a:spcBef>
              <a:defRPr sz="1200">
                <a:latin typeface="Times Roman"/>
                <a:ea typeface="Times Roman"/>
                <a:cs typeface="Times Roman"/>
                <a:sym typeface="Times Roman"/>
              </a:defRPr>
            </a:pPr>
            <a:r>
              <a:t>Halliwell, B., &amp; Gutteridge, J. M. C. (2015). </a:t>
            </a:r>
            <a:r>
              <a:rPr i="1"/>
              <a:t>Free Radicals in Biology and Medicine</a:t>
            </a:r>
            <a:r>
              <a:t> (5th ed.). Oxford University Press.</a:t>
            </a:r>
          </a:p>
          <a:p>
            <a:pPr defTabSz="457200">
              <a:spcBef>
                <a:spcPts val="1200"/>
              </a:spcBef>
              <a:defRPr sz="1200">
                <a:latin typeface="Times Roman"/>
                <a:ea typeface="Times Roman"/>
                <a:cs typeface="Times Roman"/>
                <a:sym typeface="Times Roman"/>
              </a:defRPr>
            </a:pPr>
            <a:r>
              <a:t>Pizzino, G., et al. (2017). Oxidative stress: Harms and benefits for human health. </a:t>
            </a:r>
            <a:r>
              <a:rPr i="1"/>
              <a:t>Oxidative Medicine and Cellular Longevity</a:t>
            </a:r>
            <a:r>
              <a:t>.</a:t>
            </a:r>
          </a:p>
          <a:p>
            <a:pPr defTabSz="457200">
              <a:spcBef>
                <a:spcPts val="1200"/>
              </a:spcBef>
              <a:defRPr sz="1200">
                <a:latin typeface="Times Roman"/>
                <a:ea typeface="Times Roman"/>
                <a:cs typeface="Times Roman"/>
                <a:sym typeface="Times Roman"/>
              </a:defRPr>
            </a:pPr>
            <a:r>
              <a:t>Jones, D. P. (2006). Redefining oxidative stress. </a:t>
            </a:r>
            <a:r>
              <a:rPr i="1"/>
              <a:t>Antioxidants &amp; Redox Signaling</a:t>
            </a:r>
            <a:r>
              <a:t>, 8(9–10), 1865–1879.</a:t>
            </a:r>
          </a:p>
          <a:p>
            <a:pPr>
              <a:defRPr sz="1200">
                <a:latin typeface="Times Roman"/>
                <a:ea typeface="Times Roman"/>
                <a:cs typeface="Times Roman"/>
                <a:sym typeface="Times Roman"/>
              </a:defRPr>
            </a:pPr>
          </a:p>
        </p:txBody>
      </p:sp>
      <p:sp>
        <p:nvSpPr>
          <p:cNvPr id="1203"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5" name="Freeform 2"/>
          <p:cNvSpPr/>
          <p:nvPr/>
        </p:nvSpPr>
        <p:spPr>
          <a:xfrm rot="10800000">
            <a:off x="-3" y="-226253"/>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1206"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207" name="TextBox 6"/>
          <p:cNvSpPr txBox="1"/>
          <p:nvPr/>
        </p:nvSpPr>
        <p:spPr>
          <a:xfrm>
            <a:off x="874852" y="1051854"/>
            <a:ext cx="17534304"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References</a:t>
            </a:r>
          </a:p>
        </p:txBody>
      </p:sp>
      <p:sp>
        <p:nvSpPr>
          <p:cNvPr id="1208"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1209" name="Voet, D., Voet, J. G., &amp; Pratt, C. W. (2016). Fundamentals of Biochemistry: Life at the Molecular Level (5th ed.). Wiley.…"/>
          <p:cNvSpPr txBox="1"/>
          <p:nvPr/>
        </p:nvSpPr>
        <p:spPr>
          <a:xfrm>
            <a:off x="711965" y="3522200"/>
            <a:ext cx="16864070" cy="5222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1200">
                <a:latin typeface="Times Roman"/>
                <a:ea typeface="Times Roman"/>
                <a:cs typeface="Times Roman"/>
                <a:sym typeface="Times Roman"/>
              </a:defRPr>
            </a:pPr>
            <a:r>
              <a:t>Voet, D., Voet, J. G., &amp; Pratt, C. W. (2016). </a:t>
            </a:r>
            <a:r>
              <a:rPr i="1"/>
              <a:t>Fundamentals of Biochemistry: Life at the Molecular Level</a:t>
            </a:r>
            <a:r>
              <a:t> (5th ed.). Wiley.</a:t>
            </a:r>
          </a:p>
          <a:p>
            <a:pPr defTabSz="457200">
              <a:spcBef>
                <a:spcPts val="1200"/>
              </a:spcBef>
              <a:defRPr sz="1200">
                <a:latin typeface="Times Roman"/>
                <a:ea typeface="Times Roman"/>
                <a:cs typeface="Times Roman"/>
                <a:sym typeface="Times Roman"/>
              </a:defRPr>
            </a:pPr>
            <a:r>
              <a:t>Butterworth, R. F. (2005). Coenzyme function of B vitamins. </a:t>
            </a:r>
            <a:r>
              <a:rPr i="1"/>
              <a:t>American Journal of Clinical Nutrition</a:t>
            </a:r>
            <a:r>
              <a:t>, 82(5), 1126S–1131S.</a:t>
            </a:r>
          </a:p>
          <a:p>
            <a:pPr defTabSz="457200">
              <a:spcBef>
                <a:spcPts val="1200"/>
              </a:spcBef>
              <a:defRPr sz="1200">
                <a:latin typeface="Times Roman"/>
                <a:ea typeface="Times Roman"/>
                <a:cs typeface="Times Roman"/>
                <a:sym typeface="Times Roman"/>
              </a:defRPr>
            </a:pPr>
            <a:r>
              <a:t>O’Dell, B. L. (2000). Role of zinc in enzyme structure and function. </a:t>
            </a:r>
            <a:r>
              <a:rPr i="1"/>
              <a:t>Journal of Nutrition</a:t>
            </a:r>
            <a:r>
              <a:t>, 130(5S), 1432S–1436S.</a:t>
            </a:r>
          </a:p>
          <a:p>
            <a:pPr defTabSz="457200">
              <a:spcBef>
                <a:spcPts val="1200"/>
              </a:spcBef>
              <a:defRPr sz="1200">
                <a:latin typeface="Times Roman"/>
                <a:ea typeface="Times Roman"/>
                <a:cs typeface="Times Roman"/>
                <a:sym typeface="Times Roman"/>
              </a:defRPr>
            </a:pPr>
            <a:r>
              <a:t>Ferguson, L. R. (2013). Nutrigenomics approaches to functional food development. </a:t>
            </a:r>
            <a:r>
              <a:rPr i="1"/>
              <a:t>Journal of the American College of Nutrition</a:t>
            </a:r>
            <a:r>
              <a:t>, 29(6), 521–526.</a:t>
            </a:r>
          </a:p>
          <a:p>
            <a:pPr defTabSz="457200">
              <a:spcBef>
                <a:spcPts val="1200"/>
              </a:spcBef>
              <a:defRPr sz="1200">
                <a:latin typeface="Times Roman"/>
                <a:ea typeface="Times Roman"/>
                <a:cs typeface="Times Roman"/>
                <a:sym typeface="Times Roman"/>
              </a:defRPr>
            </a:pPr>
            <a:r>
              <a:t>Zeisel, S. H. (2020). Precision nutrition: The role of genetics. </a:t>
            </a:r>
            <a:r>
              <a:rPr i="1"/>
              <a:t>American Journal of Clinical Nutrition</a:t>
            </a:r>
            <a:r>
              <a:t>, 112(4), 873–874.</a:t>
            </a:r>
          </a:p>
          <a:p>
            <a:pPr defTabSz="457200">
              <a:spcBef>
                <a:spcPts val="1200"/>
              </a:spcBef>
              <a:defRPr sz="1200">
                <a:latin typeface="Times Roman"/>
                <a:ea typeface="Times Roman"/>
                <a:cs typeface="Times Roman"/>
                <a:sym typeface="Times Roman"/>
              </a:defRPr>
            </a:pPr>
            <a:r>
              <a:t>Fenech, M., et al. (2011). Nutrigenetics and nutrigenomics: View to improve health. </a:t>
            </a:r>
            <a:r>
              <a:rPr i="1"/>
              <a:t>Mutagenesis</a:t>
            </a:r>
            <a:r>
              <a:t>, 26(2), 207–214.</a:t>
            </a:r>
          </a:p>
          <a:p>
            <a:pPr defTabSz="457200">
              <a:spcBef>
                <a:spcPts val="1200"/>
              </a:spcBef>
              <a:defRPr sz="1200">
                <a:latin typeface="Times Roman"/>
                <a:ea typeface="Times Roman"/>
                <a:cs typeface="Times Roman"/>
                <a:sym typeface="Times Roman"/>
              </a:defRPr>
            </a:pPr>
            <a:r>
              <a:t>Anderson, O. S., Sant, K. E., &amp; Dolinoy, D. C. (2012). Nutrition and epigenetics: Mechanisms and impacts. </a:t>
            </a:r>
            <a:r>
              <a:rPr i="1"/>
              <a:t>Annual Review of Nutrition</a:t>
            </a:r>
            <a:r>
              <a:t>, 32, 81–110.</a:t>
            </a:r>
          </a:p>
          <a:p>
            <a:pPr defTabSz="457200">
              <a:spcBef>
                <a:spcPts val="1200"/>
              </a:spcBef>
              <a:defRPr sz="1200">
                <a:latin typeface="Times Roman"/>
                <a:ea typeface="Times Roman"/>
                <a:cs typeface="Times Roman"/>
                <a:sym typeface="Times Roman"/>
              </a:defRPr>
            </a:pPr>
            <a:r>
              <a:t>Zeisel, S. H., &amp; da Costa, K. A. (2009). Choline and the epigenetic regulation of gene expression. </a:t>
            </a:r>
            <a:r>
              <a:rPr i="1"/>
              <a:t>Current Opinion in Clinical Nutrition &amp; Metabolic Care</a:t>
            </a:r>
            <a:r>
              <a:t>, 12(3), 264–270.</a:t>
            </a:r>
          </a:p>
          <a:p>
            <a:pPr defTabSz="457200">
              <a:spcBef>
                <a:spcPts val="1200"/>
              </a:spcBef>
              <a:defRPr sz="1200">
                <a:latin typeface="Times Roman"/>
                <a:ea typeface="Times Roman"/>
                <a:cs typeface="Times Roman"/>
                <a:sym typeface="Times Roman"/>
              </a:defRPr>
            </a:pPr>
            <a:r>
              <a:t>Niculescu, M. D., &amp; Zeisel, S. H. (2002). Diet, methyl donors, and DNA methylation. </a:t>
            </a:r>
            <a:r>
              <a:rPr i="1"/>
              <a:t>American Journal of Clinical Nutrition</a:t>
            </a:r>
            <a:r>
              <a:t>, 76(2), 275–282.</a:t>
            </a:r>
          </a:p>
          <a:p>
            <a:pPr defTabSz="457200">
              <a:spcBef>
                <a:spcPts val="1200"/>
              </a:spcBef>
              <a:defRPr sz="1200">
                <a:latin typeface="Times Roman"/>
                <a:ea typeface="Times Roman"/>
                <a:cs typeface="Times Roman"/>
                <a:sym typeface="Times Roman"/>
              </a:defRPr>
            </a:pPr>
            <a:r>
              <a:t>Crider, K. S., et al. (2012). Folic acid and neural tube defect prevention. </a:t>
            </a:r>
            <a:r>
              <a:rPr i="1"/>
              <a:t>The American Journal of Clinical Nutrition</a:t>
            </a:r>
            <a:r>
              <a:t>, 85(1), 345–358.</a:t>
            </a:r>
          </a:p>
          <a:p>
            <a:pPr defTabSz="457200">
              <a:spcBef>
                <a:spcPts val="1200"/>
              </a:spcBef>
              <a:defRPr sz="1200">
                <a:latin typeface="Times Roman"/>
                <a:ea typeface="Times Roman"/>
                <a:cs typeface="Times Roman"/>
                <a:sym typeface="Times Roman"/>
              </a:defRPr>
            </a:pPr>
            <a:r>
              <a:t>Institute of Medicine. (2006). </a:t>
            </a:r>
            <a:r>
              <a:rPr i="1"/>
              <a:t>Dietary Reference Intakes for Folate, Vitamin B12, and Choline</a:t>
            </a:r>
            <a:r>
              <a:t>. National Academies Press.</a:t>
            </a:r>
          </a:p>
          <a:p>
            <a:pPr defTabSz="457200">
              <a:spcBef>
                <a:spcPts val="1200"/>
              </a:spcBef>
              <a:defRPr sz="1200">
                <a:latin typeface="Times Roman"/>
                <a:ea typeface="Times Roman"/>
                <a:cs typeface="Times Roman"/>
                <a:sym typeface="Times Roman"/>
              </a:defRPr>
            </a:pPr>
            <a:r>
              <a:t>Black, M. M. (2012). Effects of vitamin B12 and folate deficiency during pregnancy. </a:t>
            </a:r>
            <a:r>
              <a:rPr i="1"/>
              <a:t>American Journal of Clinical Nutrition</a:t>
            </a:r>
            <a:r>
              <a:t>, 89(2), 702S–706S.</a:t>
            </a:r>
          </a:p>
          <a:p>
            <a:pPr defTabSz="457200">
              <a:spcBef>
                <a:spcPts val="1200"/>
              </a:spcBef>
              <a:defRPr sz="1200">
                <a:latin typeface="Times Roman"/>
                <a:ea typeface="Times Roman"/>
                <a:cs typeface="Times Roman"/>
                <a:sym typeface="Times Roman"/>
              </a:defRPr>
            </a:pPr>
            <a:r>
              <a:t>Steegers-Theunissen, R. P. M., et al. (2014). Periconceptional maternal folate status and epigenetic outcomes. </a:t>
            </a:r>
            <a:r>
              <a:rPr i="1"/>
              <a:t>Human Reproduction Update</a:t>
            </a:r>
            <a:r>
              <a:t>, 20(1), 39–55.</a:t>
            </a:r>
          </a:p>
          <a:p>
            <a:pPr defTabSz="457200">
              <a:spcBef>
                <a:spcPts val="1200"/>
              </a:spcBef>
              <a:defRPr sz="1200">
                <a:latin typeface="Times Roman"/>
                <a:ea typeface="Times Roman"/>
                <a:cs typeface="Times Roman"/>
                <a:sym typeface="Times Roman"/>
              </a:defRPr>
            </a:pPr>
            <a:r>
              <a:t>American College of Nutrition (ACN). </a:t>
            </a:r>
            <a:r>
              <a:rPr i="1"/>
              <a:t>Certified Nutrition Specialist Examination Content Guidelines.</a:t>
            </a:r>
          </a:p>
          <a:p>
            <a:pPr defTabSz="457200">
              <a:spcBef>
                <a:spcPts val="1200"/>
              </a:spcBef>
              <a:defRPr sz="1200">
                <a:latin typeface="Times Roman"/>
                <a:ea typeface="Times Roman"/>
                <a:cs typeface="Times Roman"/>
                <a:sym typeface="Times Roman"/>
              </a:defRPr>
            </a:pPr>
            <a:r>
              <a:t>Institute for Functional Medicine. </a:t>
            </a:r>
            <a:r>
              <a:rPr i="1"/>
              <a:t>Applying Functional Medicine in Clinical Practice.</a:t>
            </a:r>
          </a:p>
          <a:p>
            <a:pPr defTabSz="457200">
              <a:spcBef>
                <a:spcPts val="1200"/>
              </a:spcBef>
              <a:defRPr sz="1200">
                <a:latin typeface="Times Roman"/>
                <a:ea typeface="Times Roman"/>
                <a:cs typeface="Times Roman"/>
                <a:sym typeface="Times Roman"/>
              </a:defRPr>
            </a:pPr>
            <a:r>
              <a:t>World Health Organization. </a:t>
            </a:r>
            <a:r>
              <a:rPr i="1"/>
              <a:t>Guidelines on nutrient requirements and maternal nutrition.</a:t>
            </a:r>
          </a:p>
        </p:txBody>
      </p:sp>
      <p:sp>
        <p:nvSpPr>
          <p:cNvPr id="1210" name="Slide Number"/>
          <p:cNvSpPr txBox="1"/>
          <p:nvPr>
            <p:ph type="sldNum" sz="quarter" idx="4294967295"/>
          </p:nvPr>
        </p:nvSpPr>
        <p:spPr>
          <a:xfrm>
            <a:off x="8350939" y="6414761"/>
            <a:ext cx="335862"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Freeform 2"/>
          <p:cNvSpPr/>
          <p:nvPr/>
        </p:nvSpPr>
        <p:spPr>
          <a:xfrm rot="10800000">
            <a:off x="0" y="0"/>
            <a:ext cx="17068007" cy="10287000"/>
          </a:xfrm>
          <a:prstGeom prst="rect">
            <a:avLst/>
          </a:prstGeom>
          <a:blipFill>
            <a:blip r:embed="rId3"/>
            <a:stretch>
              <a:fillRect/>
            </a:stretch>
          </a:blipFill>
          <a:ln w="12700">
            <a:miter lim="400000"/>
          </a:ln>
        </p:spPr>
        <p:txBody>
          <a:bodyPr lIns="45718" tIns="45718" rIns="45718" bIns="45718"/>
          <a:lstStyle/>
          <a:p>
            <a:pPr/>
          </a:p>
        </p:txBody>
      </p:sp>
      <p:sp>
        <p:nvSpPr>
          <p:cNvPr id="220"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221" name="TextBox 6"/>
          <p:cNvSpPr txBox="1"/>
          <p:nvPr/>
        </p:nvSpPr>
        <p:spPr>
          <a:xfrm>
            <a:off x="1205933" y="1264731"/>
            <a:ext cx="16812954"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Lipid Digestion &amp; Transport</a:t>
            </a:r>
          </a:p>
        </p:txBody>
      </p:sp>
      <p:sp>
        <p:nvSpPr>
          <p:cNvPr id="222"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223" name="Begins in small intestine…"/>
          <p:cNvSpPr txBox="1"/>
          <p:nvPr/>
        </p:nvSpPr>
        <p:spPr>
          <a:xfrm>
            <a:off x="1682956" y="3770774"/>
            <a:ext cx="11519552" cy="513680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60947" indent="-360947" defTabSz="457200">
              <a:spcBef>
                <a:spcPts val="1200"/>
              </a:spcBef>
              <a:buSzPct val="100000"/>
              <a:buChar char="•"/>
              <a:defRPr sz="3600">
                <a:latin typeface="Times Roman"/>
                <a:ea typeface="Times Roman"/>
                <a:cs typeface="Times Roman"/>
                <a:sym typeface="Times Roman"/>
              </a:defRPr>
            </a:pPr>
            <a:r>
              <a:t>Begins in small intestine</a:t>
            </a:r>
          </a:p>
          <a:p>
            <a:pPr marL="360947" indent="-360947" defTabSz="457200">
              <a:spcBef>
                <a:spcPts val="1200"/>
              </a:spcBef>
              <a:buSzPct val="100000"/>
              <a:buChar char="•"/>
              <a:defRPr sz="3600">
                <a:latin typeface="Times Roman"/>
                <a:ea typeface="Times Roman"/>
                <a:cs typeface="Times Roman"/>
                <a:sym typeface="Times Roman"/>
              </a:defRPr>
            </a:pPr>
            <a:r>
              <a:t>Bile salts emulsify fats → micelles</a:t>
            </a:r>
          </a:p>
          <a:p>
            <a:pPr marL="360947" indent="-360947" defTabSz="457200">
              <a:spcBef>
                <a:spcPts val="1200"/>
              </a:spcBef>
              <a:buSzPct val="100000"/>
              <a:buChar char="•"/>
              <a:defRPr sz="3600">
                <a:latin typeface="Times Roman"/>
                <a:ea typeface="Times Roman"/>
                <a:cs typeface="Times Roman"/>
                <a:sym typeface="Times Roman"/>
              </a:defRPr>
            </a:pPr>
            <a:r>
              <a:t>Pancreatic lipase breaks triglycerides into FA + monoglycerides</a:t>
            </a:r>
          </a:p>
          <a:p>
            <a:pPr marL="360947" indent="-360947" defTabSz="457200">
              <a:spcBef>
                <a:spcPts val="1200"/>
              </a:spcBef>
              <a:buSzPct val="100000"/>
              <a:buChar char="•"/>
              <a:defRPr sz="3600">
                <a:latin typeface="Times Roman"/>
                <a:ea typeface="Times Roman"/>
                <a:cs typeface="Times Roman"/>
                <a:sym typeface="Times Roman"/>
              </a:defRPr>
            </a:pPr>
            <a:r>
              <a:t>Absorbed into enterocytes → reassembled → packaged into </a:t>
            </a:r>
            <a:r>
              <a:rPr b="1"/>
              <a:t>chylomicrons</a:t>
            </a:r>
          </a:p>
          <a:p>
            <a:pPr marL="360947" indent="-360947" defTabSz="457200">
              <a:spcBef>
                <a:spcPts val="1200"/>
              </a:spcBef>
              <a:buSzPct val="100000"/>
              <a:buChar char="•"/>
              <a:defRPr sz="3600">
                <a:latin typeface="Times Roman"/>
                <a:ea typeface="Times Roman"/>
                <a:cs typeface="Times Roman"/>
                <a:sym typeface="Times Roman"/>
              </a:defRPr>
            </a:pPr>
            <a:r>
              <a:t>Chylomicrons enter lymph → bloodstream → deliver dietary fat to tissues</a:t>
            </a:r>
          </a:p>
        </p:txBody>
      </p:sp>
      <p:sp>
        <p:nvSpPr>
          <p:cNvPr id="224"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229" name="TextBox 6"/>
          <p:cNvSpPr txBox="1"/>
          <p:nvPr/>
        </p:nvSpPr>
        <p:spPr>
          <a:xfrm>
            <a:off x="1340580" y="389003"/>
            <a:ext cx="17035418" cy="2308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73" sz="7800">
                <a:solidFill>
                  <a:srgbClr val="FFFFFF"/>
                </a:solidFill>
                <a:latin typeface="Poppins"/>
                <a:ea typeface="Poppins"/>
                <a:cs typeface="Poppins"/>
                <a:sym typeface="Poppins"/>
              </a:defRPr>
            </a:pPr>
            <a:r>
              <a:t>How Fats Feed Into the </a:t>
            </a:r>
          </a:p>
          <a:p>
            <a:pPr>
              <a:lnSpc>
                <a:spcPts val="9100"/>
              </a:lnSpc>
              <a:defRPr spc="773" sz="7800">
                <a:solidFill>
                  <a:srgbClr val="FFFFFF"/>
                </a:solidFill>
                <a:latin typeface="Poppins"/>
                <a:ea typeface="Poppins"/>
                <a:cs typeface="Poppins"/>
                <a:sym typeface="Poppins"/>
              </a:defRPr>
            </a:pPr>
            <a:r>
              <a:t>TCA Cycle</a:t>
            </a:r>
          </a:p>
        </p:txBody>
      </p:sp>
      <p:sp>
        <p:nvSpPr>
          <p:cNvPr id="230" name="Fat → Fatty Acids → β-oxidation → Acetyl-CoA…"/>
          <p:cNvSpPr txBox="1"/>
          <p:nvPr/>
        </p:nvSpPr>
        <p:spPr>
          <a:xfrm>
            <a:off x="945033" y="3426164"/>
            <a:ext cx="8083785" cy="670044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3000">
                <a:latin typeface="Times Roman"/>
                <a:ea typeface="Times Roman"/>
                <a:cs typeface="Times Roman"/>
                <a:sym typeface="Times Roman"/>
              </a:defRPr>
            </a:pPr>
            <a:r>
              <a:t>Fat → Fatty Acids → β-oxidation → Acetyl-CoA</a:t>
            </a:r>
          </a:p>
          <a:p>
            <a:pPr lvl="2" marL="1122945" indent="-360947" defTabSz="457200">
              <a:spcBef>
                <a:spcPts val="1200"/>
              </a:spcBef>
              <a:buSzPct val="100000"/>
              <a:buChar char="•"/>
              <a:defRPr sz="3000">
                <a:latin typeface="Times Roman"/>
                <a:ea typeface="Times Roman"/>
                <a:cs typeface="Times Roman"/>
                <a:sym typeface="Times Roman"/>
              </a:defRPr>
            </a:pPr>
            <a:r>
              <a:t>Fatty acids undergo </a:t>
            </a:r>
            <a:r>
              <a:rPr b="1"/>
              <a:t>β-oxidation</a:t>
            </a:r>
            <a:r>
              <a:t> in mitochondria.</a:t>
            </a:r>
          </a:p>
          <a:p>
            <a:pPr lvl="2" marL="1122945" indent="-360947" defTabSz="457200">
              <a:spcBef>
                <a:spcPts val="1200"/>
              </a:spcBef>
              <a:buSzPct val="100000"/>
              <a:buChar char="•"/>
              <a:defRPr sz="3000">
                <a:latin typeface="Times Roman"/>
                <a:ea typeface="Times Roman"/>
                <a:cs typeface="Times Roman"/>
                <a:sym typeface="Times Roman"/>
              </a:defRPr>
            </a:pPr>
            <a:r>
              <a:t>Each cycle of β-oxidation releases </a:t>
            </a:r>
            <a:r>
              <a:rPr b="1"/>
              <a:t>one Acetyl-CoA</a:t>
            </a:r>
            <a:r>
              <a:t>.</a:t>
            </a:r>
          </a:p>
          <a:p>
            <a:pPr lvl="2" marL="1122945" indent="-360947" defTabSz="457200">
              <a:spcBef>
                <a:spcPts val="1200"/>
              </a:spcBef>
              <a:buSzPct val="100000"/>
              <a:buChar char="•"/>
              <a:defRPr sz="3000">
                <a:latin typeface="Times Roman"/>
                <a:ea typeface="Times Roman"/>
                <a:cs typeface="Times Roman"/>
                <a:sym typeface="Times Roman"/>
              </a:defRPr>
            </a:pPr>
            <a:r>
              <a:t>These Acetyl-CoA molecules enter the TCA cycle.</a:t>
            </a:r>
          </a:p>
          <a:p>
            <a:pPr lvl="1" marL="741945" indent="-360944" defTabSz="457200">
              <a:spcBef>
                <a:spcPts val="1200"/>
              </a:spcBef>
              <a:buSzPct val="100000"/>
              <a:buChar char="•"/>
              <a:defRPr b="1" sz="3000">
                <a:latin typeface="Times Roman"/>
                <a:ea typeface="Times Roman"/>
                <a:cs typeface="Times Roman"/>
                <a:sym typeface="Times Roman"/>
              </a:defRPr>
            </a:pPr>
          </a:p>
          <a:p>
            <a:pPr lvl="1" indent="228600" defTabSz="457200">
              <a:spcBef>
                <a:spcPts val="1200"/>
              </a:spcBef>
              <a:defRPr b="1" sz="3000">
                <a:latin typeface="Times Roman"/>
                <a:ea typeface="Times Roman"/>
                <a:cs typeface="Times Roman"/>
                <a:sym typeface="Times Roman"/>
              </a:defRPr>
            </a:pPr>
            <a:r>
              <a:t>Why fats produce more ATP:</a:t>
            </a:r>
          </a:p>
          <a:p>
            <a:pPr lvl="2" marL="1122945" indent="-360947" defTabSz="457200">
              <a:spcBef>
                <a:spcPts val="1200"/>
              </a:spcBef>
              <a:buSzPct val="100000"/>
              <a:buChar char="•"/>
              <a:defRPr sz="3000">
                <a:latin typeface="Times Roman"/>
                <a:ea typeface="Times Roman"/>
                <a:cs typeface="Times Roman"/>
                <a:sym typeface="Times Roman"/>
              </a:defRPr>
            </a:pPr>
            <a:r>
              <a:t>Fatty acids have long carbon chains → many Acetyl-CoA units → multiple turns of the TCA cycle.</a:t>
            </a:r>
          </a:p>
        </p:txBody>
      </p:sp>
      <p:pic>
        <p:nvPicPr>
          <p:cNvPr id="231" name="pasted-movie.png" descr="pasted-movie.png"/>
          <p:cNvPicPr>
            <a:picLocks noChangeAspect="1"/>
          </p:cNvPicPr>
          <p:nvPr/>
        </p:nvPicPr>
        <p:blipFill>
          <a:blip r:embed="rId3">
            <a:extLst/>
          </a:blip>
          <a:stretch>
            <a:fillRect/>
          </a:stretch>
        </p:blipFill>
        <p:spPr>
          <a:xfrm>
            <a:off x="9896481" y="3825952"/>
            <a:ext cx="8083786" cy="5389191"/>
          </a:xfrm>
          <a:prstGeom prst="rect">
            <a:avLst/>
          </a:prstGeom>
          <a:ln w="12700">
            <a:miter lim="400000"/>
          </a:ln>
        </p:spPr>
      </p:pic>
      <p:sp>
        <p:nvSpPr>
          <p:cNvPr id="232"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Freeform 2"/>
          <p:cNvSpPr/>
          <p:nvPr/>
        </p:nvSpPr>
        <p:spPr>
          <a:xfrm rot="10800000">
            <a:off x="0" y="0"/>
            <a:ext cx="17068007" cy="10287000"/>
          </a:xfrm>
          <a:prstGeom prst="rect">
            <a:avLst/>
          </a:prstGeom>
          <a:blipFill>
            <a:blip r:embed="rId3"/>
            <a:stretch>
              <a:fillRect/>
            </a:stretch>
          </a:blipFill>
          <a:ln w="12700">
            <a:miter lim="400000"/>
          </a:ln>
        </p:spPr>
        <p:txBody>
          <a:bodyPr lIns="45718" tIns="45718" rIns="45718" bIns="45718"/>
          <a:lstStyle/>
          <a:p>
            <a:pPr/>
          </a:p>
        </p:txBody>
      </p:sp>
      <p:sp>
        <p:nvSpPr>
          <p:cNvPr id="237"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238" name="TextBox 6"/>
          <p:cNvSpPr txBox="1"/>
          <p:nvPr/>
        </p:nvSpPr>
        <p:spPr>
          <a:xfrm>
            <a:off x="1409587" y="1272341"/>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Beta-Oxidation</a:t>
            </a:r>
          </a:p>
        </p:txBody>
      </p:sp>
      <p:sp>
        <p:nvSpPr>
          <p:cNvPr id="239"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240" name="Occurs in mitochondria…"/>
          <p:cNvSpPr txBox="1"/>
          <p:nvPr/>
        </p:nvSpPr>
        <p:spPr>
          <a:xfrm>
            <a:off x="1461714" y="4166613"/>
            <a:ext cx="12607213" cy="349404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317500" defTabSz="457200">
              <a:spcBef>
                <a:spcPts val="1200"/>
              </a:spcBef>
              <a:buSzPct val="100000"/>
              <a:buFont typeface="Times Roman"/>
              <a:buChar char="•"/>
              <a:defRPr sz="3600">
                <a:latin typeface="Times Roman"/>
                <a:ea typeface="Times Roman"/>
                <a:cs typeface="Times Roman"/>
                <a:sym typeface="Times Roman"/>
              </a:defRPr>
            </a:pPr>
            <a:r>
              <a:t>Occurs in </a:t>
            </a:r>
            <a:r>
              <a:rPr b="1"/>
              <a:t>mitochondria</a:t>
            </a:r>
          </a:p>
          <a:p>
            <a:pPr marL="457200" indent="-317500" defTabSz="457200">
              <a:spcBef>
                <a:spcPts val="1200"/>
              </a:spcBef>
              <a:buSzPct val="100000"/>
              <a:buFont typeface="Times Roman"/>
              <a:buChar char="•"/>
              <a:defRPr sz="3600">
                <a:latin typeface="Times Roman"/>
                <a:ea typeface="Times Roman"/>
                <a:cs typeface="Times Roman"/>
                <a:sym typeface="Times Roman"/>
              </a:defRPr>
            </a:pPr>
            <a:r>
              <a:t>Fatty acids broken down 2 carbons at a time → acetyl-CoA</a:t>
            </a:r>
          </a:p>
          <a:p>
            <a:pPr marL="457200" indent="-317500" defTabSz="457200">
              <a:spcBef>
                <a:spcPts val="1200"/>
              </a:spcBef>
              <a:buSzPct val="100000"/>
              <a:buFont typeface="Times Roman"/>
              <a:buChar char="•"/>
              <a:defRPr sz="3600">
                <a:latin typeface="Times Roman"/>
                <a:ea typeface="Times Roman"/>
                <a:cs typeface="Times Roman"/>
                <a:sym typeface="Times Roman"/>
              </a:defRPr>
            </a:pPr>
            <a:r>
              <a:t>Produces large amounts of NADH/FADH₂ → ATP</a:t>
            </a:r>
          </a:p>
          <a:p>
            <a:pPr marL="457200" indent="-317500" defTabSz="457200">
              <a:spcBef>
                <a:spcPts val="1200"/>
              </a:spcBef>
              <a:buSzPct val="100000"/>
              <a:buFont typeface="Times Roman"/>
              <a:buChar char="•"/>
              <a:defRPr sz="3600">
                <a:latin typeface="Times Roman"/>
                <a:ea typeface="Times Roman"/>
                <a:cs typeface="Times Roman"/>
                <a:sym typeface="Times Roman"/>
              </a:defRPr>
            </a:pPr>
            <a:r>
              <a:t>Example: </a:t>
            </a:r>
            <a:r>
              <a:rPr b="1"/>
              <a:t>Palmitate produces ~106 ATP</a:t>
            </a:r>
          </a:p>
          <a:p>
            <a:pPr marL="457200" indent="-317500" defTabSz="457200">
              <a:spcBef>
                <a:spcPts val="1200"/>
              </a:spcBef>
              <a:buSzPct val="100000"/>
              <a:buFont typeface="Times Roman"/>
              <a:buChar char="•"/>
              <a:defRPr sz="3600">
                <a:latin typeface="Times Roman"/>
                <a:ea typeface="Times Roman"/>
                <a:cs typeface="Times Roman"/>
                <a:sym typeface="Times Roman"/>
              </a:defRPr>
            </a:pPr>
            <a:r>
              <a:t>Activated during fasting, aerobic exercise, and low-carb diets.</a:t>
            </a:r>
          </a:p>
        </p:txBody>
      </p:sp>
      <p:sp>
        <p:nvSpPr>
          <p:cNvPr id="241"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246"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247" name="TextBox 6"/>
          <p:cNvSpPr txBox="1"/>
          <p:nvPr/>
        </p:nvSpPr>
        <p:spPr>
          <a:xfrm>
            <a:off x="1256723" y="1272345"/>
            <a:ext cx="17035418"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Lipogenesis</a:t>
            </a:r>
          </a:p>
        </p:txBody>
      </p:sp>
      <p:sp>
        <p:nvSpPr>
          <p:cNvPr id="248" name="&quot;Creating fat&quot; from carbohydrates and protein…"/>
          <p:cNvSpPr txBox="1"/>
          <p:nvPr/>
        </p:nvSpPr>
        <p:spPr>
          <a:xfrm>
            <a:off x="1264494" y="3915616"/>
            <a:ext cx="10957932" cy="3431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317500" defTabSz="457200">
              <a:spcBef>
                <a:spcPts val="1200"/>
              </a:spcBef>
              <a:buSzPct val="100000"/>
              <a:buFont typeface="Times Roman"/>
              <a:buChar char="•"/>
              <a:defRPr sz="3600">
                <a:latin typeface="Times Roman"/>
                <a:ea typeface="Times Roman"/>
                <a:cs typeface="Times Roman"/>
                <a:sym typeface="Times Roman"/>
              </a:defRPr>
            </a:pPr>
            <a:r>
              <a:t>"Creating fat" from carbohydrates and protein</a:t>
            </a:r>
          </a:p>
          <a:p>
            <a:pPr marL="457200" indent="-317500" defTabSz="457200">
              <a:spcBef>
                <a:spcPts val="1200"/>
              </a:spcBef>
              <a:buSzPct val="100000"/>
              <a:buFont typeface="Times Roman"/>
              <a:buChar char="•"/>
              <a:defRPr sz="3600">
                <a:latin typeface="Times Roman"/>
                <a:ea typeface="Times Roman"/>
                <a:cs typeface="Times Roman"/>
                <a:sym typeface="Times Roman"/>
              </a:defRPr>
            </a:pPr>
            <a:r>
              <a:t>Occurs in liver &amp; adipose</a:t>
            </a:r>
          </a:p>
          <a:p>
            <a:pPr marL="457200" indent="-317500" defTabSz="457200">
              <a:spcBef>
                <a:spcPts val="1200"/>
              </a:spcBef>
              <a:buSzPct val="100000"/>
              <a:buFont typeface="Times Roman"/>
              <a:buChar char="•"/>
              <a:defRPr sz="3600">
                <a:latin typeface="Times Roman"/>
                <a:ea typeface="Times Roman"/>
                <a:cs typeface="Times Roman"/>
                <a:sym typeface="Times Roman"/>
              </a:defRPr>
            </a:pPr>
            <a:r>
              <a:t>Insulin stimulates lipogenesis after high-carb meals</a:t>
            </a:r>
          </a:p>
          <a:p>
            <a:pPr marL="457200" indent="-317500" defTabSz="457200">
              <a:spcBef>
                <a:spcPts val="1200"/>
              </a:spcBef>
              <a:buSzPct val="100000"/>
              <a:buFont typeface="Times Roman"/>
              <a:buChar char="•"/>
              <a:defRPr sz="3600">
                <a:latin typeface="Times Roman"/>
                <a:ea typeface="Times Roman"/>
                <a:cs typeface="Times Roman"/>
                <a:sym typeface="Times Roman"/>
              </a:defRPr>
            </a:pPr>
            <a:r>
              <a:t>Fatty acid synthase is key enzyme</a:t>
            </a:r>
          </a:p>
          <a:p>
            <a:pPr marL="457200" indent="-317500" defTabSz="457200">
              <a:spcBef>
                <a:spcPts val="1200"/>
              </a:spcBef>
              <a:buSzPct val="100000"/>
              <a:buFont typeface="Times Roman"/>
              <a:buChar char="•"/>
              <a:defRPr sz="3600">
                <a:latin typeface="Times Roman"/>
                <a:ea typeface="Times Roman"/>
                <a:cs typeface="Times Roman"/>
                <a:sym typeface="Times Roman"/>
              </a:defRPr>
            </a:pPr>
            <a:r>
              <a:t>Stores excess energy as triglycerides</a:t>
            </a:r>
          </a:p>
        </p:txBody>
      </p:sp>
      <p:sp>
        <p:nvSpPr>
          <p:cNvPr id="249"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254" name="TextBox 6"/>
          <p:cNvSpPr txBox="1"/>
          <p:nvPr/>
        </p:nvSpPr>
        <p:spPr>
          <a:xfrm>
            <a:off x="1381312" y="1251978"/>
            <a:ext cx="17035418"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Ketogenesis</a:t>
            </a:r>
          </a:p>
        </p:txBody>
      </p:sp>
      <p:sp>
        <p:nvSpPr>
          <p:cNvPr id="255" name="Occurs in liver mitochondria…"/>
          <p:cNvSpPr txBox="1"/>
          <p:nvPr/>
        </p:nvSpPr>
        <p:spPr>
          <a:xfrm>
            <a:off x="1281512" y="3956020"/>
            <a:ext cx="11678264" cy="34538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60947" indent="-360947" defTabSz="457200">
              <a:spcBef>
                <a:spcPts val="1200"/>
              </a:spcBef>
              <a:buSzPct val="100000"/>
              <a:buChar char="•"/>
              <a:defRPr sz="3600">
                <a:latin typeface="Times Roman"/>
                <a:ea typeface="Times Roman"/>
                <a:cs typeface="Times Roman"/>
                <a:sym typeface="Times Roman"/>
              </a:defRPr>
            </a:pPr>
            <a:r>
              <a:t>Occurs in </a:t>
            </a:r>
            <a:r>
              <a:rPr b="1"/>
              <a:t>liver mitochondria</a:t>
            </a:r>
          </a:p>
          <a:p>
            <a:pPr marL="360947" indent="-360947" defTabSz="457200">
              <a:spcBef>
                <a:spcPts val="1200"/>
              </a:spcBef>
              <a:buSzPct val="100000"/>
              <a:buChar char="•"/>
              <a:defRPr sz="3600">
                <a:latin typeface="Times Roman"/>
                <a:ea typeface="Times Roman"/>
                <a:cs typeface="Times Roman"/>
                <a:sym typeface="Times Roman"/>
              </a:defRPr>
            </a:pPr>
            <a:r>
              <a:t>When carbs are low: acetyl-CoA builds up → ketone bodies</a:t>
            </a:r>
          </a:p>
          <a:p>
            <a:pPr marL="360947" indent="-360947" defTabSz="457200">
              <a:spcBef>
                <a:spcPts val="1200"/>
              </a:spcBef>
              <a:buSzPct val="100000"/>
              <a:buChar char="•"/>
              <a:defRPr sz="3600">
                <a:latin typeface="Times Roman"/>
                <a:ea typeface="Times Roman"/>
                <a:cs typeface="Times Roman"/>
                <a:sym typeface="Times Roman"/>
              </a:defRPr>
            </a:pPr>
            <a:r>
              <a:t>Provides energy for brain, heart, and muscle during fasting</a:t>
            </a:r>
          </a:p>
          <a:p>
            <a:pPr marL="360947" indent="-360947" defTabSz="457200">
              <a:spcBef>
                <a:spcPts val="1200"/>
              </a:spcBef>
              <a:buSzPct val="100000"/>
              <a:buChar char="•"/>
              <a:defRPr sz="3600">
                <a:latin typeface="Times Roman"/>
                <a:ea typeface="Times Roman"/>
                <a:cs typeface="Times Roman"/>
                <a:sym typeface="Times Roman"/>
              </a:defRPr>
            </a:pPr>
            <a:r>
              <a:t>Ketones: acetoacetate, β-hydroxybutyrate, acetone</a:t>
            </a:r>
          </a:p>
          <a:p>
            <a:pPr marL="360947" indent="-360947" defTabSz="457200">
              <a:spcBef>
                <a:spcPts val="1200"/>
              </a:spcBef>
              <a:buSzPct val="100000"/>
              <a:buChar char="•"/>
              <a:defRPr sz="3600">
                <a:latin typeface="Times Roman"/>
                <a:ea typeface="Times Roman"/>
                <a:cs typeface="Times Roman"/>
                <a:sym typeface="Times Roman"/>
              </a:defRPr>
            </a:pPr>
            <a:r>
              <a:t>Important adaptation for starvation.</a:t>
            </a:r>
          </a:p>
        </p:txBody>
      </p:sp>
      <p:sp>
        <p:nvSpPr>
          <p:cNvPr id="256"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Freeform 2"/>
          <p:cNvSpPr/>
          <p:nvPr/>
        </p:nvSpPr>
        <p:spPr>
          <a:xfrm rot="10800000">
            <a:off x="0" y="-3"/>
            <a:ext cx="18288000" cy="10287005"/>
          </a:xfrm>
          <a:prstGeom prst="rect">
            <a:avLst/>
          </a:prstGeom>
          <a:blipFill>
            <a:blip r:embed="rId3"/>
            <a:stretch>
              <a:fillRect/>
            </a:stretch>
          </a:blipFill>
          <a:ln w="12700">
            <a:miter lim="400000"/>
          </a:ln>
        </p:spPr>
        <p:txBody>
          <a:bodyPr lIns="45718" tIns="45718" rIns="45718" bIns="45718"/>
          <a:lstStyle/>
          <a:p>
            <a:pPr defTabSz="457200">
              <a:spcBef>
                <a:spcPts val="1200"/>
              </a:spcBef>
              <a:defRPr sz="1200">
                <a:latin typeface="Times Roman"/>
                <a:ea typeface="Times Roman"/>
                <a:cs typeface="Times Roman"/>
                <a:sym typeface="Times Roman"/>
              </a:defRPr>
            </a:pPr>
          </a:p>
        </p:txBody>
      </p:sp>
      <p:sp>
        <p:nvSpPr>
          <p:cNvPr id="261"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262" name="TextBox 6"/>
          <p:cNvSpPr txBox="1"/>
          <p:nvPr/>
        </p:nvSpPr>
        <p:spPr>
          <a:xfrm>
            <a:off x="1448765" y="1051854"/>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1" sz="7800">
                <a:solidFill>
                  <a:srgbClr val="FFFFFF"/>
                </a:solidFill>
                <a:latin typeface="Poppins"/>
                <a:ea typeface="Poppins"/>
                <a:cs typeface="Poppins"/>
                <a:sym typeface="Poppins"/>
              </a:defRPr>
            </a:lvl1pPr>
          </a:lstStyle>
          <a:p>
            <a:pPr/>
            <a:r>
              <a:t>Protein Metabolism</a:t>
            </a:r>
          </a:p>
        </p:txBody>
      </p:sp>
      <p:sp>
        <p:nvSpPr>
          <p:cNvPr id="263"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264" name="4 kcal/g…"/>
          <p:cNvSpPr txBox="1"/>
          <p:nvPr/>
        </p:nvSpPr>
        <p:spPr>
          <a:xfrm>
            <a:off x="1806526" y="4107326"/>
            <a:ext cx="13998862" cy="4841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0734" indent="-280734">
              <a:buSzPct val="100000"/>
              <a:buChar char="•"/>
              <a:defRPr sz="3600"/>
            </a:pPr>
            <a:r>
              <a:t>Proteins are broken down into amino acids, used for:</a:t>
            </a:r>
          </a:p>
          <a:p>
            <a:pPr marL="280734" indent="-280734">
              <a:buSzPct val="100000"/>
              <a:buChar char="•"/>
              <a:defRPr sz="3600"/>
            </a:pPr>
            <a:r>
              <a:t>Muscle &amp; tissue growth</a:t>
            </a:r>
          </a:p>
          <a:p>
            <a:pPr marL="280734" indent="-280734">
              <a:buSzPct val="100000"/>
              <a:buChar char="•"/>
              <a:defRPr sz="3600"/>
            </a:pPr>
            <a:r>
              <a:t>Enzymes, hormones, immune function</a:t>
            </a:r>
          </a:p>
          <a:p>
            <a:pPr marL="280734" indent="-280734">
              <a:buSzPct val="100000"/>
              <a:buChar char="•"/>
              <a:defRPr sz="3600"/>
            </a:pPr>
            <a:r>
              <a:t>Energy production when needed</a:t>
            </a:r>
          </a:p>
          <a:p>
            <a:pPr>
              <a:defRPr sz="3600"/>
            </a:pPr>
          </a:p>
          <a:p>
            <a:pPr marL="280734" indent="-280734">
              <a:buSzPct val="100000"/>
              <a:buChar char="•"/>
              <a:defRPr sz="3600"/>
            </a:pPr>
            <a:r>
              <a:t>Not a primary energy source unless fasting, illness, or low-carb states.</a:t>
            </a:r>
          </a:p>
          <a:p>
            <a:pPr marL="360947" indent="-360947" defTabSz="457200">
              <a:spcBef>
                <a:spcPts val="1200"/>
              </a:spcBef>
              <a:buSzPct val="100000"/>
              <a:buChar char="•"/>
              <a:defRPr sz="3600">
                <a:latin typeface="Times Roman"/>
                <a:ea typeface="Times Roman"/>
                <a:cs typeface="Times Roman"/>
                <a:sym typeface="Times Roman"/>
              </a:defRPr>
            </a:pPr>
            <a:r>
              <a:t>4 kcal/g</a:t>
            </a:r>
          </a:p>
          <a:p>
            <a:pPr marL="360947" indent="-360947" defTabSz="457200">
              <a:spcBef>
                <a:spcPts val="1200"/>
              </a:spcBef>
              <a:buSzPct val="100000"/>
              <a:buChar char="•"/>
              <a:defRPr sz="3600">
                <a:latin typeface="Times Roman"/>
                <a:ea typeface="Times Roman"/>
                <a:cs typeface="Times Roman"/>
                <a:sym typeface="Times Roman"/>
              </a:defRPr>
            </a:pPr>
            <a:r>
              <a:t>Roles: structure, enzymes, hormones, transport, acid–base balance</a:t>
            </a:r>
          </a:p>
        </p:txBody>
      </p:sp>
      <p:sp>
        <p:nvSpPr>
          <p:cNvPr id="265"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DFBFB"/>
        </a:solidFill>
      </p:bgPr>
    </p:bg>
    <p:spTree>
      <p:nvGrpSpPr>
        <p:cNvPr id="1" name=""/>
        <p:cNvGrpSpPr/>
        <p:nvPr/>
      </p:nvGrpSpPr>
      <p:grpSpPr>
        <a:xfrm>
          <a:off x="0" y="0"/>
          <a:ext cx="0" cy="0"/>
          <a:chOff x="0" y="0"/>
          <a:chExt cx="0" cy="0"/>
        </a:xfrm>
      </p:grpSpPr>
      <p:grpSp>
        <p:nvGrpSpPr>
          <p:cNvPr id="109" name="Group 2"/>
          <p:cNvGrpSpPr/>
          <p:nvPr/>
        </p:nvGrpSpPr>
        <p:grpSpPr>
          <a:xfrm>
            <a:off x="1999673" y="1603524"/>
            <a:ext cx="1493825" cy="6325014"/>
            <a:chOff x="-1" y="-1"/>
            <a:chExt cx="1493823" cy="6325013"/>
          </a:xfrm>
        </p:grpSpPr>
        <p:sp>
          <p:nvSpPr>
            <p:cNvPr id="107" name="Freeform 3"/>
            <p:cNvSpPr/>
            <p:nvPr/>
          </p:nvSpPr>
          <p:spPr>
            <a:xfrm>
              <a:off x="0" y="-2"/>
              <a:ext cx="1493823" cy="6325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3664" y="0"/>
                    <a:pt x="16411" y="269"/>
                    <a:pt x="18437" y="747"/>
                  </a:cubicBezTo>
                  <a:cubicBezTo>
                    <a:pt x="20462" y="1225"/>
                    <a:pt x="21600" y="1874"/>
                    <a:pt x="21600" y="2551"/>
                  </a:cubicBezTo>
                  <a:lnTo>
                    <a:pt x="21600" y="19049"/>
                  </a:lnTo>
                  <a:cubicBezTo>
                    <a:pt x="21600" y="19726"/>
                    <a:pt x="20462" y="20375"/>
                    <a:pt x="18437" y="20853"/>
                  </a:cubicBezTo>
                  <a:cubicBezTo>
                    <a:pt x="16411" y="21331"/>
                    <a:pt x="13664" y="21600"/>
                    <a:pt x="10800" y="21600"/>
                  </a:cubicBezTo>
                  <a:cubicBezTo>
                    <a:pt x="7936" y="21600"/>
                    <a:pt x="5189" y="21331"/>
                    <a:pt x="3163" y="20853"/>
                  </a:cubicBezTo>
                  <a:cubicBezTo>
                    <a:pt x="1138" y="20375"/>
                    <a:pt x="0" y="19726"/>
                    <a:pt x="0" y="19049"/>
                  </a:cubicBezTo>
                  <a:lnTo>
                    <a:pt x="0" y="2551"/>
                  </a:lnTo>
                  <a:cubicBezTo>
                    <a:pt x="0" y="1874"/>
                    <a:pt x="1138" y="1225"/>
                    <a:pt x="3163" y="747"/>
                  </a:cubicBezTo>
                  <a:cubicBezTo>
                    <a:pt x="5189" y="269"/>
                    <a:pt x="7936" y="0"/>
                    <a:pt x="10800" y="0"/>
                  </a:cubicBezTo>
                  <a:close/>
                </a:path>
              </a:pathLst>
            </a:custGeom>
            <a:solidFill>
              <a:srgbClr val="66BB6A"/>
            </a:solidFill>
            <a:ln w="12700" cap="flat">
              <a:noFill/>
              <a:miter lim="400000"/>
            </a:ln>
            <a:effectLst/>
          </p:spPr>
          <p:txBody>
            <a:bodyPr wrap="square" lIns="45718" tIns="45718" rIns="45718" bIns="45718" numCol="1" anchor="t">
              <a:noAutofit/>
            </a:bodyPr>
            <a:lstStyle/>
            <a:p>
              <a:pPr/>
            </a:p>
          </p:txBody>
        </p:sp>
        <p:sp>
          <p:nvSpPr>
            <p:cNvPr id="108" name="TextBox 4"/>
            <p:cNvSpPr txBox="1"/>
            <p:nvPr/>
          </p:nvSpPr>
          <p:spPr>
            <a:xfrm>
              <a:off x="-2" y="1037284"/>
              <a:ext cx="1493822" cy="42504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gn="ctr">
                <a:lnSpc>
                  <a:spcPts val="4800"/>
                </a:lnSpc>
                <a:defRPr spc="215" sz="3600">
                  <a:latin typeface="Open Sauce Bold"/>
                  <a:ea typeface="Open Sauce Bold"/>
                  <a:cs typeface="Open Sauce Bold"/>
                  <a:sym typeface="Open Sauce Bold"/>
                </a:defRPr>
              </a:pPr>
              <a:r>
                <a:t>D</a:t>
              </a:r>
            </a:p>
            <a:p>
              <a:pPr algn="ctr">
                <a:lnSpc>
                  <a:spcPts val="4800"/>
                </a:lnSpc>
                <a:defRPr spc="215" sz="3600">
                  <a:latin typeface="Open Sauce Bold"/>
                  <a:ea typeface="Open Sauce Bold"/>
                  <a:cs typeface="Open Sauce Bold"/>
                  <a:sym typeface="Open Sauce Bold"/>
                </a:defRPr>
              </a:pPr>
              <a:r>
                <a:t>O</a:t>
              </a:r>
            </a:p>
            <a:p>
              <a:pPr algn="ctr">
                <a:lnSpc>
                  <a:spcPts val="4800"/>
                </a:lnSpc>
                <a:defRPr spc="215" sz="3600">
                  <a:latin typeface="Open Sauce Bold"/>
                  <a:ea typeface="Open Sauce Bold"/>
                  <a:cs typeface="Open Sauce Bold"/>
                  <a:sym typeface="Open Sauce Bold"/>
                </a:defRPr>
              </a:pPr>
              <a:r>
                <a:t>M</a:t>
              </a:r>
            </a:p>
            <a:p>
              <a:pPr algn="ctr">
                <a:lnSpc>
                  <a:spcPts val="4800"/>
                </a:lnSpc>
                <a:defRPr spc="215" sz="3600">
                  <a:latin typeface="Open Sauce Bold"/>
                  <a:ea typeface="Open Sauce Bold"/>
                  <a:cs typeface="Open Sauce Bold"/>
                  <a:sym typeface="Open Sauce Bold"/>
                </a:defRPr>
              </a:pPr>
              <a:r>
                <a:t>A</a:t>
              </a:r>
            </a:p>
            <a:p>
              <a:pPr algn="ctr">
                <a:lnSpc>
                  <a:spcPts val="4800"/>
                </a:lnSpc>
                <a:defRPr spc="215" sz="3600">
                  <a:latin typeface="Open Sauce Bold"/>
                  <a:ea typeface="Open Sauce Bold"/>
                  <a:cs typeface="Open Sauce Bold"/>
                  <a:sym typeface="Open Sauce Bold"/>
                </a:defRPr>
              </a:pPr>
              <a:r>
                <a:t>I</a:t>
              </a:r>
            </a:p>
            <a:p>
              <a:pPr algn="ctr">
                <a:lnSpc>
                  <a:spcPts val="4800"/>
                </a:lnSpc>
                <a:defRPr spc="215" sz="3600">
                  <a:latin typeface="Open Sauce Bold"/>
                  <a:ea typeface="Open Sauce Bold"/>
                  <a:cs typeface="Open Sauce Bold"/>
                  <a:sym typeface="Open Sauce Bold"/>
                </a:defRPr>
              </a:pPr>
              <a:r>
                <a:t>N</a:t>
              </a:r>
            </a:p>
            <a:p>
              <a:pPr algn="ctr">
                <a:lnSpc>
                  <a:spcPts val="4800"/>
                </a:lnSpc>
                <a:defRPr b="1" spc="215" sz="3600">
                  <a:latin typeface="Open Sauce Bold"/>
                  <a:ea typeface="Open Sauce Bold"/>
                  <a:cs typeface="Open Sauce Bold"/>
                  <a:sym typeface="Open Sauce Bold"/>
                </a:defRPr>
              </a:pPr>
              <a:r>
                <a:t>II</a:t>
              </a:r>
            </a:p>
          </p:txBody>
        </p:sp>
      </p:grpSp>
      <p:sp>
        <p:nvSpPr>
          <p:cNvPr id="110" name="Freeform 6"/>
          <p:cNvSpPr/>
          <p:nvPr/>
        </p:nvSpPr>
        <p:spPr>
          <a:xfrm>
            <a:off x="-1543050" y="-558221"/>
            <a:ext cx="3086100" cy="11299906"/>
          </a:xfrm>
          <a:prstGeom prst="rect">
            <a:avLst/>
          </a:prstGeom>
          <a:solidFill>
            <a:srgbClr val="66BB6A"/>
          </a:solidFill>
          <a:ln w="12700">
            <a:miter lim="400000"/>
          </a:ln>
        </p:spPr>
        <p:txBody>
          <a:bodyPr lIns="45718" tIns="45718" rIns="45718" bIns="45718"/>
          <a:lstStyle/>
          <a:p>
            <a:pPr/>
          </a:p>
        </p:txBody>
      </p:sp>
      <p:sp>
        <p:nvSpPr>
          <p:cNvPr id="111" name="TextBox 14"/>
          <p:cNvSpPr txBox="1"/>
          <p:nvPr/>
        </p:nvSpPr>
        <p:spPr>
          <a:xfrm>
            <a:off x="3749547" y="1649218"/>
            <a:ext cx="7880796" cy="70464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defRPr b="1" sz="2800">
                <a:solidFill>
                  <a:srgbClr val="0433FF"/>
                </a:solidFill>
                <a:latin typeface="Times Roman"/>
                <a:ea typeface="Times Roman"/>
                <a:cs typeface="Times Roman"/>
                <a:sym typeface="Times Roman"/>
              </a:defRPr>
            </a:pPr>
            <a:r>
              <a:t>E</a:t>
            </a:r>
            <a:r>
              <a:rPr>
                <a:latin typeface="Open Sauce Bold"/>
                <a:ea typeface="Open Sauce Bold"/>
                <a:cs typeface="Open Sauce Bold"/>
                <a:sym typeface="Open Sauce Bold"/>
              </a:rPr>
              <a:t>nergy Metabolism</a:t>
            </a:r>
            <a:r>
              <a:rPr b="0">
                <a:latin typeface="Open Sauce Bold"/>
                <a:ea typeface="Open Sauce Bold"/>
                <a:cs typeface="Open Sauce Bold"/>
                <a:sym typeface="Open Sauce Bold"/>
              </a:rPr>
              <a:t> </a:t>
            </a:r>
            <a:endParaRPr spc="168">
              <a:solidFill>
                <a:srgbClr val="231F20"/>
              </a:solidFill>
              <a:latin typeface="Open Sauce Bold"/>
              <a:ea typeface="Open Sauce Bold"/>
              <a:cs typeface="Open Sauce Bold"/>
              <a:sym typeface="Open Sauce Bold"/>
            </a:endParaRPr>
          </a:p>
          <a:p>
            <a:pPr marL="250657" indent="-250657" defTabSz="457200">
              <a:spcBef>
                <a:spcPts val="1600"/>
              </a:spcBef>
              <a:buSzPct val="100000"/>
              <a:buChar char="•"/>
              <a:defRPr spc="168" sz="2800">
                <a:solidFill>
                  <a:srgbClr val="0433FF"/>
                </a:solidFill>
                <a:latin typeface="Open Sauce Bold"/>
                <a:ea typeface="Open Sauce Bold"/>
                <a:cs typeface="Open Sauce Bold"/>
                <a:sym typeface="Open Sauce Bold"/>
              </a:defRPr>
            </a:pPr>
            <a:r>
              <a:t>Metabolism (biochemical pathways and reactions) of carbohydrates, lipids, proteins, and micronutrients</a:t>
            </a:r>
          </a:p>
          <a:p>
            <a:pPr marL="250657" indent="-250657" defTabSz="457200">
              <a:spcBef>
                <a:spcPts val="1600"/>
              </a:spcBef>
              <a:buSzPct val="100000"/>
              <a:buChar char="•"/>
              <a:defRPr spc="168" sz="2800">
                <a:solidFill>
                  <a:srgbClr val="0433FF"/>
                </a:solidFill>
                <a:latin typeface="Open Sauce Bold"/>
                <a:ea typeface="Open Sauce Bold"/>
                <a:cs typeface="Open Sauce Bold"/>
                <a:sym typeface="Open Sauce Bold"/>
              </a:defRPr>
            </a:pPr>
            <a:r>
              <a:t>Nutritional biochemical pathways, including energy production and detoxification</a:t>
            </a:r>
          </a:p>
          <a:p>
            <a:pPr marL="250657" indent="-250657" defTabSz="457200">
              <a:spcBef>
                <a:spcPts val="1600"/>
              </a:spcBef>
              <a:buSzPct val="100000"/>
              <a:buChar char="•"/>
              <a:defRPr spc="168" sz="2800">
                <a:solidFill>
                  <a:srgbClr val="0433FF"/>
                </a:solidFill>
                <a:latin typeface="Open Sauce Bold"/>
                <a:ea typeface="Open Sauce Bold"/>
                <a:cs typeface="Open Sauce Bold"/>
                <a:sym typeface="Open Sauce Bold"/>
              </a:defRPr>
            </a:pPr>
            <a:r>
              <a:t>Role of oxidative stress and detoxification pathways on health status</a:t>
            </a:r>
          </a:p>
          <a:p>
            <a:pPr marL="250657" indent="-250657" defTabSz="457200">
              <a:spcBef>
                <a:spcPts val="1600"/>
              </a:spcBef>
              <a:buSzPct val="100000"/>
              <a:buChar char="•"/>
              <a:defRPr spc="168" sz="2800">
                <a:solidFill>
                  <a:srgbClr val="0433FF"/>
                </a:solidFill>
                <a:latin typeface="Open Sauce Bold"/>
                <a:ea typeface="Open Sauce Bold"/>
                <a:cs typeface="Open Sauce Bold"/>
                <a:sym typeface="Open Sauce Bold"/>
              </a:defRPr>
            </a:pPr>
            <a:r>
              <a:t>Lipid metabolism, including cytokine and eicosanoid pathways</a:t>
            </a:r>
          </a:p>
          <a:p>
            <a:pPr defTabSz="457200">
              <a:spcBef>
                <a:spcPts val="1600"/>
              </a:spcBef>
              <a:defRPr spc="168" sz="2800">
                <a:solidFill>
                  <a:srgbClr val="0433FF"/>
                </a:solidFill>
                <a:latin typeface="Open Sauce Bold"/>
                <a:ea typeface="Open Sauce Bold"/>
                <a:cs typeface="Open Sauce Bold"/>
                <a:sym typeface="Open Sauce Bold"/>
              </a:defRPr>
            </a:pPr>
          </a:p>
          <a:p>
            <a:pPr>
              <a:spcBef>
                <a:spcPts val="1500"/>
              </a:spcBef>
              <a:defRPr b="1" sz="2200">
                <a:solidFill>
                  <a:srgbClr val="0433FF"/>
                </a:solidFill>
                <a:latin typeface="Arial"/>
                <a:ea typeface="Arial"/>
                <a:cs typeface="Arial"/>
                <a:sym typeface="Arial"/>
              </a:defRPr>
            </a:pPr>
            <a:r>
              <a:t>**Slides will separate the above domain areas via a blue heading</a:t>
            </a:r>
          </a:p>
        </p:txBody>
      </p:sp>
      <p:sp>
        <p:nvSpPr>
          <p:cNvPr id="112" name="TextBox 15"/>
          <p:cNvSpPr txBox="1"/>
          <p:nvPr/>
        </p:nvSpPr>
        <p:spPr>
          <a:xfrm>
            <a:off x="17258512" y="9210674"/>
            <a:ext cx="153964"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solidFill>
                  <a:srgbClr val="231F20"/>
                </a:solidFill>
                <a:latin typeface="Canva Sans"/>
                <a:ea typeface="Canva Sans"/>
                <a:cs typeface="Canva Sans"/>
                <a:sym typeface="Canva Sans"/>
              </a:defRPr>
            </a:lvl1pPr>
          </a:lstStyle>
          <a:p>
            <a:pPr/>
            <a:r>
              <a:t>2</a:t>
            </a:r>
          </a:p>
        </p:txBody>
      </p:sp>
      <p:grpSp>
        <p:nvGrpSpPr>
          <p:cNvPr id="115" name="Image Gallery"/>
          <p:cNvGrpSpPr/>
          <p:nvPr/>
        </p:nvGrpSpPr>
        <p:grpSpPr>
          <a:xfrm>
            <a:off x="12261262" y="-9940"/>
            <a:ext cx="6038479" cy="10843362"/>
            <a:chOff x="0" y="0"/>
            <a:chExt cx="6038477" cy="10843361"/>
          </a:xfrm>
        </p:grpSpPr>
        <p:pic>
          <p:nvPicPr>
            <p:cNvPr id="113" name="dna-5695421_1280.jpg" descr="dna-5695421_1280.jpg"/>
            <p:cNvPicPr>
              <a:picLocks noChangeAspect="1"/>
            </p:cNvPicPr>
            <p:nvPr/>
          </p:nvPicPr>
          <p:blipFill>
            <a:blip r:embed="rId2">
              <a:extLst/>
            </a:blip>
            <a:srcRect l="31194" t="0" r="31194" b="0"/>
            <a:stretch>
              <a:fillRect/>
            </a:stretch>
          </p:blipFill>
          <p:spPr>
            <a:xfrm>
              <a:off x="-1" y="-1"/>
              <a:ext cx="6038478" cy="10335370"/>
            </a:xfrm>
            <a:prstGeom prst="rect">
              <a:avLst/>
            </a:prstGeom>
            <a:ln w="12700" cap="flat">
              <a:noFill/>
              <a:miter lim="400000"/>
            </a:ln>
            <a:effectLst/>
          </p:spPr>
        </p:pic>
        <p:sp>
          <p:nvSpPr>
            <p:cNvPr id="114" name="Caption"/>
            <p:cNvSpPr txBox="1"/>
            <p:nvPr/>
          </p:nvSpPr>
          <p:spPr>
            <a:xfrm>
              <a:off x="-1" y="10411560"/>
              <a:ext cx="6038477"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defRPr>
                  <a:latin typeface="+mn-lt"/>
                  <a:ea typeface="+mn-ea"/>
                  <a:cs typeface="+mn-cs"/>
                  <a:sym typeface="Helvetica"/>
                </a:defRPr>
              </a:lvl1pPr>
            </a:lstStyle>
            <a:p>
              <a:pPr/>
              <a:r>
                <a:t>Caption</a:t>
              </a:r>
            </a:p>
          </p:txBody>
        </p:sp>
      </p:grpSp>
      <p:sp>
        <p:nvSpPr>
          <p:cNvPr id="116" name="Slide Number"/>
          <p:cNvSpPr txBox="1"/>
          <p:nvPr>
            <p:ph type="sldNum" sz="quarter" idx="4294967295"/>
          </p:nvPr>
        </p:nvSpPr>
        <p:spPr>
          <a:xfrm>
            <a:off x="8505421" y="6414761"/>
            <a:ext cx="181378"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270" name="TextBox 6"/>
          <p:cNvSpPr txBox="1"/>
          <p:nvPr/>
        </p:nvSpPr>
        <p:spPr>
          <a:xfrm>
            <a:off x="1206643" y="1251978"/>
            <a:ext cx="16812954"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1" sz="7800">
                <a:solidFill>
                  <a:srgbClr val="FFFFFF"/>
                </a:solidFill>
                <a:latin typeface="Poppins"/>
                <a:ea typeface="Poppins"/>
                <a:cs typeface="Poppins"/>
                <a:sym typeface="Poppins"/>
              </a:defRPr>
            </a:lvl1pPr>
          </a:lstStyle>
          <a:p>
            <a:pPr/>
            <a:r>
              <a:t>Digestion and Absorption</a:t>
            </a:r>
          </a:p>
        </p:txBody>
      </p:sp>
      <p:sp>
        <p:nvSpPr>
          <p:cNvPr id="271"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272" name="Pepsin, pancreatic proteases (trypsin, chymotrypsin)…"/>
          <p:cNvSpPr txBox="1"/>
          <p:nvPr/>
        </p:nvSpPr>
        <p:spPr>
          <a:xfrm>
            <a:off x="1317649" y="4380612"/>
            <a:ext cx="12334638" cy="1336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317500" defTabSz="457200">
              <a:spcBef>
                <a:spcPts val="1200"/>
              </a:spcBef>
              <a:buSzPct val="100000"/>
              <a:buFont typeface="Times Roman"/>
              <a:buChar char="•"/>
              <a:defRPr sz="3600">
                <a:latin typeface="Times Roman"/>
                <a:ea typeface="Times Roman"/>
                <a:cs typeface="Times Roman"/>
                <a:sym typeface="Times Roman"/>
              </a:defRPr>
            </a:pPr>
            <a:r>
              <a:t>Pepsin, pancreatic proteases (trypsin, chymotrypsin)</a:t>
            </a:r>
          </a:p>
          <a:p>
            <a:pPr marL="457200" indent="-317500" defTabSz="457200">
              <a:spcBef>
                <a:spcPts val="1200"/>
              </a:spcBef>
              <a:buSzPct val="100000"/>
              <a:buFont typeface="Times Roman"/>
              <a:buChar char="•"/>
              <a:defRPr sz="3600">
                <a:latin typeface="Times Roman"/>
                <a:ea typeface="Times Roman"/>
                <a:cs typeface="Times Roman"/>
                <a:sym typeface="Times Roman"/>
              </a:defRPr>
            </a:pPr>
            <a:r>
              <a:t>Absorbed as AAs &amp; small peptides</a:t>
            </a:r>
          </a:p>
        </p:txBody>
      </p:sp>
      <p:sp>
        <p:nvSpPr>
          <p:cNvPr id="273"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Freeform 2"/>
          <p:cNvSpPr/>
          <p:nvPr/>
        </p:nvSpPr>
        <p:spPr>
          <a:xfrm rot="10800000">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278"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279" name="TextBox 6"/>
          <p:cNvSpPr txBox="1"/>
          <p:nvPr/>
        </p:nvSpPr>
        <p:spPr>
          <a:xfrm>
            <a:off x="1377936" y="1333435"/>
            <a:ext cx="16812954" cy="11523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1" sz="7800">
                <a:solidFill>
                  <a:srgbClr val="FFFFFF"/>
                </a:solidFill>
                <a:latin typeface="Poppins"/>
                <a:ea typeface="Poppins"/>
                <a:cs typeface="Poppins"/>
                <a:sym typeface="Poppins"/>
              </a:defRPr>
            </a:lvl1pPr>
          </a:lstStyle>
          <a:p>
            <a:pPr/>
            <a:r>
              <a:t>Amino Acid Pool</a:t>
            </a:r>
          </a:p>
        </p:txBody>
      </p:sp>
      <p:sp>
        <p:nvSpPr>
          <p:cNvPr id="280"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281" name="Avoid Entirely…"/>
          <p:cNvSpPr txBox="1"/>
          <p:nvPr/>
        </p:nvSpPr>
        <p:spPr>
          <a:xfrm>
            <a:off x="1084678" y="3348651"/>
            <a:ext cx="16593496" cy="63271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3600">
                <a:latin typeface="Times Roman"/>
                <a:ea typeface="Times Roman"/>
                <a:cs typeface="Times Roman"/>
                <a:sym typeface="Times Roman"/>
              </a:defRPr>
            </a:pPr>
            <a:r>
              <a:t>The </a:t>
            </a:r>
            <a:r>
              <a:rPr b="1"/>
              <a:t>amino acid pool</a:t>
            </a:r>
            <a:r>
              <a:t> refers to the </a:t>
            </a:r>
            <a:r>
              <a:rPr b="1"/>
              <a:t>constant supply of free amino acids</a:t>
            </a:r>
            <a:r>
              <a:t> circulating in the body at any given time and is protein synthesis, hormone production, neurotransmitters, immune function, glucose (via gluconeogenesis), and energy production when needed. This pool is dynamic and comes from:</a:t>
            </a:r>
          </a:p>
          <a:p>
            <a:pPr defTabSz="457200">
              <a:spcBef>
                <a:spcPts val="1200"/>
              </a:spcBef>
              <a:defRPr sz="3600">
                <a:latin typeface="Times Roman"/>
                <a:ea typeface="Times Roman"/>
                <a:cs typeface="Times Roman"/>
                <a:sym typeface="Times Roman"/>
              </a:defRPr>
            </a:pPr>
          </a:p>
          <a:p>
            <a:pPr lvl="1" marL="671763" indent="-290762" defTabSz="457200">
              <a:spcBef>
                <a:spcPts val="1200"/>
              </a:spcBef>
              <a:buSzPct val="100000"/>
              <a:buChar char="•"/>
              <a:defRPr b="1" sz="3200">
                <a:latin typeface="Times Roman"/>
                <a:ea typeface="Times Roman"/>
                <a:cs typeface="Times Roman"/>
                <a:sym typeface="Times Roman"/>
              </a:defRPr>
            </a:pPr>
            <a:r>
              <a:t>Dietary protein digestion</a:t>
            </a:r>
            <a:br/>
            <a:r>
              <a:rPr b="0"/>
              <a:t>– Amino acids absorbed from the intestines</a:t>
            </a:r>
          </a:p>
          <a:p>
            <a:pPr lvl="1" marL="671763" indent="-290762" defTabSz="457200">
              <a:spcBef>
                <a:spcPts val="1200"/>
              </a:spcBef>
              <a:buSzPct val="100000"/>
              <a:buChar char="•"/>
              <a:defRPr b="1" sz="3200">
                <a:latin typeface="Times Roman"/>
                <a:ea typeface="Times Roman"/>
                <a:cs typeface="Times Roman"/>
                <a:sym typeface="Times Roman"/>
              </a:defRPr>
            </a:pPr>
            <a:r>
              <a:t>Breakdown of endogenous proteins</a:t>
            </a:r>
            <a:br/>
            <a:r>
              <a:rPr b="0"/>
              <a:t>– Muscle, enzymes, hormones, cellular proteins</a:t>
            </a:r>
          </a:p>
          <a:p>
            <a:pPr lvl="1" marL="671763" indent="-290762" defTabSz="457200">
              <a:spcBef>
                <a:spcPts val="1200"/>
              </a:spcBef>
              <a:buSzPct val="100000"/>
              <a:buChar char="•"/>
              <a:defRPr b="1" sz="3200">
                <a:latin typeface="Times Roman"/>
                <a:ea typeface="Times Roman"/>
                <a:cs typeface="Times Roman"/>
                <a:sym typeface="Times Roman"/>
              </a:defRPr>
            </a:pPr>
            <a:r>
              <a:t>De novo synthesis</a:t>
            </a:r>
            <a:br/>
            <a:r>
              <a:rPr b="0"/>
              <a:t>– The body produces some nonessential amino acids from metabolic intermediates</a:t>
            </a:r>
          </a:p>
        </p:txBody>
      </p:sp>
      <p:sp>
        <p:nvSpPr>
          <p:cNvPr id="282"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Freeform 2"/>
          <p:cNvSpPr/>
          <p:nvPr/>
        </p:nvSpPr>
        <p:spPr>
          <a:xfrm rot="10800000">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287"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288" name="TextBox 6"/>
          <p:cNvSpPr txBox="1"/>
          <p:nvPr/>
        </p:nvSpPr>
        <p:spPr>
          <a:xfrm>
            <a:off x="1265408" y="473999"/>
            <a:ext cx="16812954" cy="2308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71" sz="7800">
                <a:solidFill>
                  <a:srgbClr val="FFFFFF"/>
                </a:solidFill>
                <a:latin typeface="Poppins"/>
                <a:ea typeface="Poppins"/>
                <a:cs typeface="Poppins"/>
                <a:sym typeface="Poppins"/>
              </a:defRPr>
            </a:pPr>
            <a:r>
              <a:t>How Amino Acids Feed into </a:t>
            </a:r>
          </a:p>
          <a:p>
            <a:pPr>
              <a:lnSpc>
                <a:spcPts val="9100"/>
              </a:lnSpc>
              <a:defRPr spc="771" sz="7800">
                <a:solidFill>
                  <a:srgbClr val="FFFFFF"/>
                </a:solidFill>
                <a:latin typeface="Poppins"/>
                <a:ea typeface="Poppins"/>
                <a:cs typeface="Poppins"/>
                <a:sym typeface="Poppins"/>
              </a:defRPr>
            </a:pPr>
            <a:r>
              <a:t>the TCA Cycle</a:t>
            </a:r>
          </a:p>
        </p:txBody>
      </p:sp>
      <p:sp>
        <p:nvSpPr>
          <p:cNvPr id="289"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290" name="Avoid Entirely…"/>
          <p:cNvSpPr txBox="1"/>
          <p:nvPr/>
        </p:nvSpPr>
        <p:spPr>
          <a:xfrm>
            <a:off x="1143050" y="3190387"/>
            <a:ext cx="6728167" cy="686768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3200">
                <a:latin typeface="Times Roman"/>
                <a:ea typeface="Times Roman"/>
                <a:cs typeface="Times Roman"/>
                <a:sym typeface="Times Roman"/>
              </a:defRPr>
            </a:pPr>
            <a:r>
              <a:t>Amino acids enter the TCA cycle by being converted into </a:t>
            </a:r>
            <a:r>
              <a:rPr b="1"/>
              <a:t>intermediates</a:t>
            </a:r>
            <a:r>
              <a:t> of the cycle after undergoing:</a:t>
            </a:r>
          </a:p>
          <a:p>
            <a:pPr defTabSz="457200">
              <a:spcBef>
                <a:spcPts val="1400"/>
              </a:spcBef>
              <a:defRPr b="1" sz="3200">
                <a:latin typeface="Times Roman"/>
                <a:ea typeface="Times Roman"/>
                <a:cs typeface="Times Roman"/>
                <a:sym typeface="Times Roman"/>
              </a:defRPr>
            </a:pPr>
            <a:r>
              <a:t>Transamination</a:t>
            </a:r>
          </a:p>
          <a:p>
            <a:pPr marL="320841" indent="-320841" defTabSz="457200">
              <a:spcBef>
                <a:spcPts val="1200"/>
              </a:spcBef>
              <a:buSzPct val="100000"/>
              <a:buChar char="•"/>
              <a:defRPr sz="3200">
                <a:latin typeface="Times Roman"/>
                <a:ea typeface="Times Roman"/>
                <a:cs typeface="Times Roman"/>
                <a:sym typeface="Times Roman"/>
              </a:defRPr>
            </a:pPr>
            <a:r>
              <a:t>Transfer of the amino group to form α-keto acids.</a:t>
            </a:r>
          </a:p>
          <a:p>
            <a:pPr defTabSz="457200">
              <a:spcBef>
                <a:spcPts val="1400"/>
              </a:spcBef>
              <a:defRPr b="1" sz="3200">
                <a:latin typeface="Times Roman"/>
                <a:ea typeface="Times Roman"/>
                <a:cs typeface="Times Roman"/>
                <a:sym typeface="Times Roman"/>
              </a:defRPr>
            </a:pPr>
            <a:r>
              <a:t>Deamination</a:t>
            </a:r>
          </a:p>
          <a:p>
            <a:pPr marL="320841" indent="-320841" defTabSz="457200">
              <a:spcBef>
                <a:spcPts val="1200"/>
              </a:spcBef>
              <a:buSzPct val="100000"/>
              <a:buChar char="•"/>
              <a:defRPr sz="3200">
                <a:latin typeface="Times Roman"/>
                <a:ea typeface="Times Roman"/>
                <a:cs typeface="Times Roman"/>
                <a:sym typeface="Times Roman"/>
              </a:defRPr>
            </a:pPr>
            <a:r>
              <a:t>Removal of the amino group, often producing ammonia → urea cycle.</a:t>
            </a:r>
          </a:p>
          <a:p>
            <a:pPr defTabSz="457200">
              <a:spcBef>
                <a:spcPts val="1200"/>
              </a:spcBef>
              <a:defRPr sz="3200">
                <a:latin typeface="Times Roman"/>
                <a:ea typeface="Times Roman"/>
                <a:cs typeface="Times Roman"/>
                <a:sym typeface="Times Roman"/>
              </a:defRPr>
            </a:pPr>
          </a:p>
          <a:p>
            <a:pPr defTabSz="457200">
              <a:spcBef>
                <a:spcPts val="1200"/>
              </a:spcBef>
              <a:defRPr sz="3200">
                <a:latin typeface="Times Roman"/>
                <a:ea typeface="Times Roman"/>
                <a:cs typeface="Times Roman"/>
                <a:sym typeface="Times Roman"/>
              </a:defRPr>
            </a:pPr>
            <a:r>
              <a:t>The remaining </a:t>
            </a:r>
            <a:r>
              <a:rPr b="1"/>
              <a:t>carbon skeletons</a:t>
            </a:r>
            <a:r>
              <a:t> then enter the TCA cycle.</a:t>
            </a:r>
          </a:p>
        </p:txBody>
      </p:sp>
      <p:pic>
        <p:nvPicPr>
          <p:cNvPr id="291" name="pasted-movie.png" descr="pasted-movie.png"/>
          <p:cNvPicPr>
            <a:picLocks noChangeAspect="1"/>
          </p:cNvPicPr>
          <p:nvPr/>
        </p:nvPicPr>
        <p:blipFill>
          <a:blip r:embed="rId5">
            <a:extLst/>
          </a:blip>
          <a:stretch>
            <a:fillRect/>
          </a:stretch>
        </p:blipFill>
        <p:spPr>
          <a:xfrm>
            <a:off x="8360557" y="3810186"/>
            <a:ext cx="9251441" cy="6167629"/>
          </a:xfrm>
          <a:prstGeom prst="rect">
            <a:avLst/>
          </a:prstGeom>
          <a:ln w="12700">
            <a:miter lim="400000"/>
          </a:ln>
        </p:spPr>
      </p:pic>
      <p:sp>
        <p:nvSpPr>
          <p:cNvPr id="292"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Freeform 2"/>
          <p:cNvSpPr/>
          <p:nvPr/>
        </p:nvSpPr>
        <p:spPr>
          <a:xfrm rot="10800000">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297"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298" name="TextBox 6"/>
          <p:cNvSpPr txBox="1"/>
          <p:nvPr/>
        </p:nvSpPr>
        <p:spPr>
          <a:xfrm>
            <a:off x="1208845" y="1231612"/>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1" sz="7800">
                <a:solidFill>
                  <a:srgbClr val="FFFFFF"/>
                </a:solidFill>
                <a:latin typeface="Poppins"/>
                <a:ea typeface="Poppins"/>
                <a:cs typeface="Poppins"/>
                <a:sym typeface="Poppins"/>
              </a:defRPr>
            </a:lvl1pPr>
          </a:lstStyle>
          <a:p>
            <a:pPr/>
            <a:r>
              <a:t>Deamination &amp; Transamination</a:t>
            </a:r>
          </a:p>
        </p:txBody>
      </p:sp>
      <p:sp>
        <p:nvSpPr>
          <p:cNvPr id="299"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300" name="Aim for 2–3 servings/week of low-mercury fish for DHA (e.g., salmon, sardines, trout, pollock, tilapia, cod, shrimp, canned light tuna)…"/>
          <p:cNvSpPr txBox="1"/>
          <p:nvPr/>
        </p:nvSpPr>
        <p:spPr>
          <a:xfrm>
            <a:off x="1036637" y="3105753"/>
            <a:ext cx="16214727" cy="68582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3600">
                <a:latin typeface="Times Roman"/>
                <a:ea typeface="Times Roman"/>
                <a:cs typeface="Times Roman"/>
                <a:sym typeface="Times Roman"/>
              </a:defRPr>
            </a:pPr>
            <a:r>
              <a:t>Amino acids cannot be used for energy unless the </a:t>
            </a:r>
            <a:r>
              <a:rPr b="1"/>
              <a:t>nitrogen-containing amino group (–NH₂)</a:t>
            </a:r>
            <a:r>
              <a:t> is removed or transferred. This happens through two key reactions:</a:t>
            </a:r>
          </a:p>
          <a:p>
            <a:pPr defTabSz="457200">
              <a:spcBef>
                <a:spcPts val="1200"/>
              </a:spcBef>
              <a:defRPr sz="1200">
                <a:latin typeface="Times Roman"/>
                <a:ea typeface="Times Roman"/>
                <a:cs typeface="Times Roman"/>
                <a:sym typeface="Times Roman"/>
              </a:defRPr>
            </a:pPr>
          </a:p>
          <a:p>
            <a:pPr lvl="1" marL="741947" indent="-360947" defTabSz="457200">
              <a:buSzPct val="100000"/>
              <a:buChar char="•"/>
              <a:defRPr sz="3300">
                <a:latin typeface="Times Roman"/>
                <a:ea typeface="Times Roman"/>
                <a:cs typeface="Times Roman"/>
                <a:sym typeface="Times Roman"/>
              </a:defRPr>
            </a:pPr>
            <a:r>
              <a:t>Transamination is the process of </a:t>
            </a:r>
            <a:r>
              <a:rPr b="1"/>
              <a:t>transferring an amino group from one amino acid to a keto acid</a:t>
            </a:r>
            <a:r>
              <a:t> to form a new amino acid </a:t>
            </a:r>
            <a:r>
              <a:rPr sz="2700"/>
              <a:t>(creates </a:t>
            </a:r>
            <a:r>
              <a:rPr b="1" sz="2700"/>
              <a:t>non-essential amino acids</a:t>
            </a:r>
            <a:r>
              <a:rPr sz="2700"/>
              <a:t>, m</a:t>
            </a:r>
            <a:r>
              <a:rPr b="1" sz="2700"/>
              <a:t>oves nitrogen safely to glutamate, the central collector of nitrogen, prepares amino acids for energy metabolism, gluconeogenesis, or fat synthesis) *all requires vitamin B6</a:t>
            </a:r>
            <a:endParaRPr b="1"/>
          </a:p>
          <a:p>
            <a:pPr defTabSz="457200">
              <a:defRPr sz="3300">
                <a:latin typeface="Times Roman"/>
                <a:ea typeface="Times Roman"/>
                <a:cs typeface="Times Roman"/>
                <a:sym typeface="Times Roman"/>
              </a:defRPr>
            </a:pPr>
          </a:p>
          <a:p>
            <a:pPr lvl="1" marL="741947" indent="-360947" defTabSz="457200">
              <a:buSzPct val="100000"/>
              <a:buChar char="•"/>
              <a:defRPr b="1" sz="3300">
                <a:latin typeface="Times Roman"/>
                <a:ea typeface="Times Roman"/>
                <a:cs typeface="Times Roman"/>
                <a:sym typeface="Times Roman"/>
              </a:defRPr>
            </a:pPr>
            <a:r>
              <a:t>Deamination is the direct removal of an amino group (NH₂) from glutamate, resulting in the release of free ammonia (NH₃) </a:t>
            </a:r>
            <a:r>
              <a:rPr sz="2700"/>
              <a:t>(makes carbon skeletons available for energy use (TCA cycle intermediates, produces ammonia → converted to urea, regulates nitrogen levels in the body)</a:t>
            </a:r>
            <a:endParaRPr sz="2700"/>
          </a:p>
          <a:p>
            <a:pPr defTabSz="457200">
              <a:defRPr b="1" sz="2700">
                <a:latin typeface="Times Roman"/>
                <a:ea typeface="Times Roman"/>
                <a:cs typeface="Times Roman"/>
                <a:sym typeface="Times Roman"/>
              </a:defRPr>
            </a:pPr>
          </a:p>
          <a:p>
            <a:pPr algn="ctr" defTabSz="457200">
              <a:defRPr b="1" sz="3600">
                <a:latin typeface="Times Roman"/>
                <a:ea typeface="Times Roman"/>
                <a:cs typeface="Times Roman"/>
                <a:sym typeface="Times Roman"/>
              </a:defRPr>
            </a:pPr>
            <a:r>
              <a:t>**Transamination moves nitrogen → Deamination releases it </a:t>
            </a:r>
          </a:p>
          <a:p>
            <a:pPr algn="ctr" defTabSz="457200">
              <a:defRPr b="1" sz="3600">
                <a:latin typeface="Times Roman"/>
                <a:ea typeface="Times Roman"/>
                <a:cs typeface="Times Roman"/>
                <a:sym typeface="Times Roman"/>
              </a:defRPr>
            </a:pPr>
            <a:r>
              <a:t>→ Urea cycle removes it</a:t>
            </a:r>
          </a:p>
        </p:txBody>
      </p:sp>
      <p:sp>
        <p:nvSpPr>
          <p:cNvPr id="301"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Freeform 2"/>
          <p:cNvSpPr/>
          <p:nvPr/>
        </p:nvSpPr>
        <p:spPr>
          <a:xfrm rot="10800000">
            <a:off x="-147842" y="-2"/>
            <a:ext cx="18288005" cy="10287005"/>
          </a:xfrm>
          <a:prstGeom prst="rect">
            <a:avLst/>
          </a:prstGeom>
          <a:blipFill>
            <a:blip r:embed="rId3"/>
            <a:stretch>
              <a:fillRect/>
            </a:stretch>
          </a:blipFill>
          <a:ln w="12700">
            <a:miter lim="400000"/>
          </a:ln>
        </p:spPr>
        <p:txBody>
          <a:bodyPr lIns="45718" tIns="45718" rIns="45718" bIns="45718"/>
          <a:lstStyle/>
          <a:p>
            <a:pPr/>
          </a:p>
        </p:txBody>
      </p:sp>
      <p:sp>
        <p:nvSpPr>
          <p:cNvPr id="306"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307" name="TextBox 6"/>
          <p:cNvSpPr txBox="1"/>
          <p:nvPr/>
        </p:nvSpPr>
        <p:spPr>
          <a:xfrm>
            <a:off x="1413665" y="1251978"/>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1" sz="7800">
                <a:solidFill>
                  <a:srgbClr val="FFFFFF"/>
                </a:solidFill>
                <a:latin typeface="Poppins"/>
                <a:ea typeface="Poppins"/>
                <a:cs typeface="Poppins"/>
                <a:sym typeface="Poppins"/>
              </a:defRPr>
            </a:lvl1pPr>
          </a:lstStyle>
          <a:p>
            <a:pPr/>
            <a:r>
              <a:t>Urea Cycle</a:t>
            </a:r>
          </a:p>
        </p:txBody>
      </p:sp>
      <p:sp>
        <p:nvSpPr>
          <p:cNvPr id="308"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309" name="Converts ammonia → urea…"/>
          <p:cNvSpPr txBox="1"/>
          <p:nvPr/>
        </p:nvSpPr>
        <p:spPr>
          <a:xfrm>
            <a:off x="1514813" y="3770915"/>
            <a:ext cx="15979169" cy="569630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3600">
                <a:latin typeface="Times Roman"/>
                <a:ea typeface="Times Roman"/>
                <a:cs typeface="Times Roman"/>
                <a:sym typeface="Times Roman"/>
              </a:defRPr>
            </a:pPr>
            <a:r>
              <a:t>The </a:t>
            </a:r>
            <a:r>
              <a:rPr b="1"/>
              <a:t>urea cycle</a:t>
            </a:r>
            <a:r>
              <a:t> (also called the </a:t>
            </a:r>
            <a:r>
              <a:rPr b="1"/>
              <a:t>ornithine cycle</a:t>
            </a:r>
            <a:r>
              <a:t>) is the body’s primary pathway for safely eliminating </a:t>
            </a:r>
            <a:r>
              <a:rPr b="1"/>
              <a:t>ammonia</a:t>
            </a:r>
            <a:r>
              <a:t>, a toxic byproduct of amino acid catabolism. It primarily occurs in the liver, with some activity also present in the kidneys.</a:t>
            </a:r>
          </a:p>
          <a:p>
            <a:pPr marL="360947" indent="-360947" defTabSz="457200">
              <a:buSzPct val="100000"/>
              <a:buChar char="•"/>
              <a:defRPr sz="3600">
                <a:latin typeface="Times Roman"/>
                <a:ea typeface="Times Roman"/>
                <a:cs typeface="Times Roman"/>
                <a:sym typeface="Times Roman"/>
              </a:defRPr>
            </a:pPr>
          </a:p>
          <a:p>
            <a:pPr marL="360947" indent="-360947" defTabSz="457200">
              <a:spcBef>
                <a:spcPts val="1200"/>
              </a:spcBef>
              <a:buSzPct val="100000"/>
              <a:buChar char="•"/>
              <a:defRPr b="1" sz="3600">
                <a:latin typeface="Times Roman"/>
                <a:ea typeface="Times Roman"/>
                <a:cs typeface="Times Roman"/>
                <a:sym typeface="Times Roman"/>
              </a:defRPr>
            </a:pPr>
            <a:r>
              <a:t>Amino acids are deaminated</a:t>
            </a:r>
            <a:r>
              <a:rPr b="0"/>
              <a:t>, removing the amino (NH₂) group.</a:t>
            </a:r>
          </a:p>
          <a:p>
            <a:pPr marL="360947" indent="-360947" defTabSz="457200">
              <a:spcBef>
                <a:spcPts val="1200"/>
              </a:spcBef>
              <a:buSzPct val="100000"/>
              <a:buChar char="•"/>
              <a:defRPr sz="3600">
                <a:latin typeface="Times Roman"/>
                <a:ea typeface="Times Roman"/>
                <a:cs typeface="Times Roman"/>
                <a:sym typeface="Times Roman"/>
              </a:defRPr>
            </a:pPr>
            <a:r>
              <a:t>This produces </a:t>
            </a:r>
            <a:r>
              <a:rPr b="1"/>
              <a:t>ammonia (NH₃)</a:t>
            </a:r>
            <a:r>
              <a:t> — extremely toxic to the brain even at modest levels.</a:t>
            </a:r>
          </a:p>
          <a:p>
            <a:pPr marL="360947" indent="-360947" defTabSz="457200">
              <a:spcBef>
                <a:spcPts val="1200"/>
              </a:spcBef>
              <a:buSzPct val="100000"/>
              <a:buChar char="•"/>
              <a:defRPr sz="3600">
                <a:latin typeface="Times Roman"/>
                <a:ea typeface="Times Roman"/>
                <a:cs typeface="Times Roman"/>
                <a:sym typeface="Times Roman"/>
              </a:defRPr>
            </a:pPr>
            <a:r>
              <a:t>The liver converts ammonia → </a:t>
            </a:r>
            <a:r>
              <a:rPr b="1"/>
              <a:t>urea</a:t>
            </a:r>
            <a:r>
              <a:t>, which is far less toxic and water-soluble.</a:t>
            </a:r>
          </a:p>
          <a:p>
            <a:pPr marL="360947" indent="-360947" defTabSz="457200">
              <a:spcBef>
                <a:spcPts val="1200"/>
              </a:spcBef>
              <a:buSzPct val="100000"/>
              <a:buChar char="•"/>
              <a:defRPr sz="3600">
                <a:latin typeface="Times Roman"/>
                <a:ea typeface="Times Roman"/>
                <a:cs typeface="Times Roman"/>
                <a:sym typeface="Times Roman"/>
              </a:defRPr>
            </a:pPr>
            <a:r>
              <a:t>Urea travels via the bloodstream → kidneys → urine.</a:t>
            </a:r>
          </a:p>
        </p:txBody>
      </p:sp>
      <p:sp>
        <p:nvSpPr>
          <p:cNvPr id="310"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Freeform 2"/>
          <p:cNvSpPr/>
          <p:nvPr/>
        </p:nvSpPr>
        <p:spPr>
          <a:xfrm rot="10800000">
            <a:off x="2866273" y="-2"/>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315"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316" name="TextBox 6"/>
          <p:cNvSpPr txBox="1"/>
          <p:nvPr/>
        </p:nvSpPr>
        <p:spPr>
          <a:xfrm>
            <a:off x="1352571" y="473997"/>
            <a:ext cx="16812954" cy="22350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43" sz="7500">
                <a:solidFill>
                  <a:srgbClr val="FFFFFF"/>
                </a:solidFill>
                <a:latin typeface="Poppins"/>
                <a:ea typeface="Poppins"/>
                <a:cs typeface="Poppins"/>
                <a:sym typeface="Poppins"/>
              </a:defRPr>
            </a:pPr>
            <a:r>
              <a:t>Summary Table: </a:t>
            </a:r>
            <a:r>
              <a:rPr spc="525" sz="5300"/>
              <a:t>Metabolism &amp; Biochemical Pathways of Macronutrients</a:t>
            </a:r>
          </a:p>
        </p:txBody>
      </p:sp>
      <p:sp>
        <p:nvSpPr>
          <p:cNvPr id="317"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graphicFrame>
        <p:nvGraphicFramePr>
          <p:cNvPr id="318" name="Table 1"/>
          <p:cNvGraphicFramePr/>
          <p:nvPr/>
        </p:nvGraphicFramePr>
        <p:xfrm>
          <a:off x="979422" y="3269243"/>
          <a:ext cx="16812956" cy="648411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322366"/>
                <a:gridCol w="6543941"/>
                <a:gridCol w="5946645"/>
              </a:tblGrid>
              <a:tr h="1694195">
                <a:tc>
                  <a:txBody>
                    <a:bodyPr/>
                    <a:lstStyle/>
                    <a:p>
                      <a:pPr algn="ctr" defTabSz="457200">
                        <a:defRPr sz="1800"/>
                      </a:pPr>
                      <a:r>
                        <a:rPr b="1" sz="4100">
                          <a:latin typeface="Times Roman"/>
                          <a:ea typeface="Times Roman"/>
                          <a:cs typeface="Times Roman"/>
                          <a:sym typeface="Times Roman"/>
                        </a:rPr>
                        <a:t>Macronutrient</a:t>
                      </a:r>
                    </a:p>
                  </a:txBody>
                  <a:tcPr marL="12700" marR="12700" marT="12700" marB="12700" anchor="ctr" anchorCtr="0" horzOverflow="overflow"/>
                </a:tc>
                <a:tc>
                  <a:txBody>
                    <a:bodyPr/>
                    <a:lstStyle/>
                    <a:p>
                      <a:pPr algn="ctr" defTabSz="457200">
                        <a:defRPr sz="1800"/>
                      </a:pPr>
                      <a:r>
                        <a:rPr b="1" sz="4100">
                          <a:latin typeface="Times Roman"/>
                          <a:ea typeface="Times Roman"/>
                          <a:cs typeface="Times Roman"/>
                          <a:sym typeface="Times Roman"/>
                        </a:rPr>
                        <a:t>Entry to TCA Cycle</a:t>
                      </a:r>
                    </a:p>
                  </a:txBody>
                  <a:tcPr marL="12700" marR="12700" marT="12700" marB="12700" anchor="ctr" anchorCtr="0" horzOverflow="overflow"/>
                </a:tc>
                <a:tc>
                  <a:txBody>
                    <a:bodyPr/>
                    <a:lstStyle/>
                    <a:p>
                      <a:pPr algn="ctr" defTabSz="457200">
                        <a:defRPr sz="1800"/>
                      </a:pPr>
                      <a:r>
                        <a:rPr b="1" sz="4100">
                          <a:latin typeface="Times Roman"/>
                          <a:ea typeface="Times Roman"/>
                          <a:cs typeface="Times Roman"/>
                          <a:sym typeface="Times Roman"/>
                        </a:rPr>
                        <a:t>Key Notes</a:t>
                      </a:r>
                    </a:p>
                  </a:txBody>
                  <a:tcPr marL="12700" marR="12700" marT="12700" marB="12700" anchor="ctr" anchorCtr="0" horzOverflow="overflow"/>
                </a:tc>
              </a:tr>
              <a:tr h="1712722">
                <a:tc>
                  <a:txBody>
                    <a:bodyPr/>
                    <a:lstStyle/>
                    <a:p>
                      <a:pPr algn="ctr" defTabSz="457200">
                        <a:defRPr sz="1800"/>
                      </a:pPr>
                      <a:r>
                        <a:rPr b="1" sz="4100">
                          <a:latin typeface="Times Roman"/>
                          <a:ea typeface="Times Roman"/>
                          <a:cs typeface="Times Roman"/>
                          <a:sym typeface="Times Roman"/>
                        </a:rPr>
                        <a:t>Carbohydrates</a:t>
                      </a:r>
                    </a:p>
                  </a:txBody>
                  <a:tcPr marL="12700" marR="12700" marT="12700" marB="12700" anchor="ctr" anchorCtr="0" horzOverflow="overflow"/>
                </a:tc>
                <a:tc>
                  <a:txBody>
                    <a:bodyPr/>
                    <a:lstStyle/>
                    <a:p>
                      <a:pPr algn="ctr" defTabSz="457200">
                        <a:defRPr sz="1800"/>
                      </a:pPr>
                      <a:r>
                        <a:rPr sz="4100">
                          <a:latin typeface="Times Roman"/>
                          <a:ea typeface="Times Roman"/>
                          <a:cs typeface="Times Roman"/>
                          <a:sym typeface="Times Roman"/>
                        </a:rPr>
                        <a:t>Pyruvate → Acetyl-CoA</a:t>
                      </a:r>
                    </a:p>
                  </a:txBody>
                  <a:tcPr marL="12700" marR="12700" marT="12700" marB="12700" anchor="ctr" anchorCtr="0" horzOverflow="overflow"/>
                </a:tc>
                <a:tc>
                  <a:txBody>
                    <a:bodyPr/>
                    <a:lstStyle/>
                    <a:p>
                      <a:pPr algn="ctr" defTabSz="457200">
                        <a:defRPr sz="1800"/>
                      </a:pPr>
                      <a:r>
                        <a:rPr sz="4100">
                          <a:latin typeface="Times Roman"/>
                          <a:ea typeface="Times Roman"/>
                          <a:cs typeface="Times Roman"/>
                          <a:sym typeface="Times Roman"/>
                        </a:rPr>
                        <a:t>Requires O₂; depends on B1</a:t>
                      </a:r>
                    </a:p>
                  </a:txBody>
                  <a:tcPr marL="12700" marR="12700" marT="12700" marB="12700" anchor="ctr" anchorCtr="0" horzOverflow="overflow"/>
                </a:tc>
              </a:tr>
              <a:tr h="1525079">
                <a:tc>
                  <a:txBody>
                    <a:bodyPr/>
                    <a:lstStyle/>
                    <a:p>
                      <a:pPr algn="ctr" defTabSz="457200">
                        <a:defRPr sz="1800"/>
                      </a:pPr>
                      <a:r>
                        <a:rPr b="1" sz="4100">
                          <a:latin typeface="Times Roman"/>
                          <a:ea typeface="Times Roman"/>
                          <a:cs typeface="Times Roman"/>
                          <a:sym typeface="Times Roman"/>
                        </a:rPr>
                        <a:t>Fats</a:t>
                      </a:r>
                    </a:p>
                  </a:txBody>
                  <a:tcPr marL="12700" marR="12700" marT="12700" marB="12700" anchor="ctr" anchorCtr="0" horzOverflow="overflow"/>
                </a:tc>
                <a:tc>
                  <a:txBody>
                    <a:bodyPr/>
                    <a:lstStyle/>
                    <a:p>
                      <a:pPr algn="ctr" defTabSz="457200">
                        <a:defRPr sz="1800"/>
                      </a:pPr>
                      <a:r>
                        <a:rPr sz="4100">
                          <a:latin typeface="Times Roman"/>
                          <a:ea typeface="Times Roman"/>
                          <a:cs typeface="Times Roman"/>
                          <a:sym typeface="Times Roman"/>
                        </a:rPr>
                        <a:t>β-oxidation → Acetyl-CoA</a:t>
                      </a:r>
                    </a:p>
                  </a:txBody>
                  <a:tcPr marL="12700" marR="12700" marT="12700" marB="12700" anchor="ctr" anchorCtr="0" horzOverflow="overflow"/>
                </a:tc>
                <a:tc>
                  <a:txBody>
                    <a:bodyPr/>
                    <a:lstStyle/>
                    <a:p>
                      <a:pPr algn="ctr" defTabSz="457200">
                        <a:defRPr sz="1800"/>
                      </a:pPr>
                      <a:r>
                        <a:rPr sz="4100">
                          <a:latin typeface="Times Roman"/>
                          <a:ea typeface="Times Roman"/>
                          <a:cs typeface="Times Roman"/>
                          <a:sym typeface="Times Roman"/>
                        </a:rPr>
                        <a:t>High ATP yield; requires B2, B3, B5, Carnitine</a:t>
                      </a:r>
                    </a:p>
                  </a:txBody>
                  <a:tcPr marL="12700" marR="12700" marT="12700" marB="12700" anchor="ctr" anchorCtr="0" horzOverflow="overflow"/>
                </a:tc>
              </a:tr>
              <a:tr h="1552118">
                <a:tc>
                  <a:txBody>
                    <a:bodyPr/>
                    <a:lstStyle/>
                    <a:p>
                      <a:pPr algn="ctr" defTabSz="457200">
                        <a:defRPr sz="1800"/>
                      </a:pPr>
                      <a:r>
                        <a:rPr b="1" sz="4100">
                          <a:latin typeface="Times Roman"/>
                          <a:ea typeface="Times Roman"/>
                          <a:cs typeface="Times Roman"/>
                          <a:sym typeface="Times Roman"/>
                        </a:rPr>
                        <a:t>Proteins</a:t>
                      </a:r>
                    </a:p>
                  </a:txBody>
                  <a:tcPr marL="12700" marR="12700" marT="12700" marB="12700" anchor="ctr" anchorCtr="0" horzOverflow="overflow"/>
                </a:tc>
                <a:tc>
                  <a:txBody>
                    <a:bodyPr/>
                    <a:lstStyle/>
                    <a:p>
                      <a:pPr algn="ctr" defTabSz="457200">
                        <a:defRPr sz="1800"/>
                      </a:pPr>
                      <a:r>
                        <a:rPr sz="4100">
                          <a:latin typeface="Times Roman"/>
                          <a:ea typeface="Times Roman"/>
                          <a:cs typeface="Times Roman"/>
                          <a:sym typeface="Times Roman"/>
                        </a:rPr>
                        <a:t>Various intermediates</a:t>
                      </a:r>
                    </a:p>
                  </a:txBody>
                  <a:tcPr marL="12700" marR="12700" marT="12700" marB="12700" anchor="ctr" anchorCtr="0" horzOverflow="overflow"/>
                </a:tc>
                <a:tc>
                  <a:txBody>
                    <a:bodyPr/>
                    <a:lstStyle/>
                    <a:p>
                      <a:pPr algn="ctr" defTabSz="457200">
                        <a:defRPr sz="1800"/>
                      </a:pPr>
                      <a:r>
                        <a:rPr sz="4100">
                          <a:latin typeface="Times Roman"/>
                          <a:ea typeface="Times Roman"/>
                          <a:cs typeface="Times Roman"/>
                          <a:sym typeface="Times Roman"/>
                        </a:rPr>
                        <a:t>Requires B6, B9, B12</a:t>
                      </a:r>
                    </a:p>
                  </a:txBody>
                  <a:tcPr marL="12700" marR="12700" marT="12700" marB="12700" anchor="ctr" anchorCtr="0" horzOverflow="overflow"/>
                </a:tc>
              </a:tr>
            </a:tbl>
          </a:graphicData>
        </a:graphic>
      </p:graphicFrame>
      <p:sp>
        <p:nvSpPr>
          <p:cNvPr id="319"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Freeform 2"/>
          <p:cNvSpPr/>
          <p:nvPr/>
        </p:nvSpPr>
        <p:spPr>
          <a:xfrm rot="10800000">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322" name="Freeform 4"/>
          <p:cNvSpPr/>
          <p:nvPr/>
        </p:nvSpPr>
        <p:spPr>
          <a:xfrm>
            <a:off x="-14571" y="-6987"/>
            <a:ext cx="19048326" cy="3086101"/>
          </a:xfrm>
          <a:prstGeom prst="rect">
            <a:avLst/>
          </a:prstGeom>
          <a:solidFill>
            <a:srgbClr val="66BB6A"/>
          </a:solidFill>
          <a:ln w="12700">
            <a:miter lim="400000"/>
          </a:ln>
        </p:spPr>
        <p:txBody>
          <a:bodyPr lIns="45718" tIns="45718" rIns="45718" bIns="45718"/>
          <a:lstStyle/>
          <a:p>
            <a:pPr/>
          </a:p>
        </p:txBody>
      </p:sp>
      <p:sp>
        <p:nvSpPr>
          <p:cNvPr id="323" name="TextBox 6"/>
          <p:cNvSpPr txBox="1"/>
          <p:nvPr/>
        </p:nvSpPr>
        <p:spPr>
          <a:xfrm>
            <a:off x="1407912" y="415611"/>
            <a:ext cx="16812960" cy="22409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73" sz="7800">
                <a:solidFill>
                  <a:srgbClr val="0433FF"/>
                </a:solidFill>
                <a:latin typeface="Poppins"/>
                <a:ea typeface="Poppins"/>
                <a:cs typeface="Poppins"/>
                <a:sym typeface="Poppins"/>
              </a:defRPr>
            </a:pPr>
            <a:r>
              <a:t>Micronutrient Metabolism- </a:t>
            </a:r>
          </a:p>
          <a:p>
            <a:pPr>
              <a:lnSpc>
                <a:spcPts val="9100"/>
              </a:lnSpc>
              <a:defRPr spc="545" sz="5500">
                <a:solidFill>
                  <a:srgbClr val="0433FF"/>
                </a:solidFill>
                <a:latin typeface="Poppins"/>
                <a:ea typeface="Poppins"/>
                <a:cs typeface="Poppins"/>
                <a:sym typeface="Poppins"/>
              </a:defRPr>
            </a:pPr>
            <a:r>
              <a:t>(biochemical</a:t>
            </a:r>
            <a:r>
              <a:rPr spc="515" sz="5200"/>
              <a:t> pathways &amp; reactions)</a:t>
            </a:r>
          </a:p>
        </p:txBody>
      </p:sp>
      <p:sp>
        <p:nvSpPr>
          <p:cNvPr id="324"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325" name="B-vitamins act as coenzymes in metabolic pathways (glycolysis, TCA, AA metabolism)…"/>
          <p:cNvSpPr txBox="1"/>
          <p:nvPr/>
        </p:nvSpPr>
        <p:spPr>
          <a:xfrm>
            <a:off x="1396291" y="3803453"/>
            <a:ext cx="15495419" cy="3825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60947" indent="-360947" defTabSz="457200">
              <a:spcBef>
                <a:spcPts val="1200"/>
              </a:spcBef>
              <a:buSzPct val="100000"/>
              <a:buChar char="•"/>
              <a:defRPr sz="3600">
                <a:latin typeface="Times Roman"/>
                <a:ea typeface="Times Roman"/>
                <a:cs typeface="Times Roman"/>
                <a:sym typeface="Times Roman"/>
              </a:defRPr>
            </a:pPr>
            <a:r>
              <a:t>B-vitamins act as coenzymes in metabolic pathways (glycolysis, TCA, AA metabolism)</a:t>
            </a:r>
          </a:p>
          <a:p>
            <a:pPr marL="360947" indent="-360947" defTabSz="457200">
              <a:spcBef>
                <a:spcPts val="1200"/>
              </a:spcBef>
              <a:buSzPct val="100000"/>
              <a:buChar char="•"/>
              <a:defRPr sz="3600">
                <a:latin typeface="Times Roman"/>
                <a:ea typeface="Times Roman"/>
                <a:cs typeface="Times Roman"/>
                <a:sym typeface="Times Roman"/>
              </a:defRPr>
            </a:pPr>
            <a:r>
              <a:t>Vitamin C roles: collagen synthesis, immune support, antioxidant</a:t>
            </a:r>
          </a:p>
          <a:p>
            <a:pPr marL="360947" indent="-360947" defTabSz="457200">
              <a:spcBef>
                <a:spcPts val="1200"/>
              </a:spcBef>
              <a:buSzPct val="100000"/>
              <a:buChar char="•"/>
              <a:defRPr sz="3600">
                <a:latin typeface="Times Roman"/>
                <a:ea typeface="Times Roman"/>
                <a:cs typeface="Times Roman"/>
                <a:sym typeface="Times Roman"/>
              </a:defRPr>
            </a:pPr>
            <a:r>
              <a:t>Excess water-soluble vitamins are generally excreted, not stored. (water- &amp; fat-soluble)</a:t>
            </a:r>
          </a:p>
          <a:p>
            <a:pPr marL="360947" indent="-360947" defTabSz="457200">
              <a:spcBef>
                <a:spcPts val="1200"/>
              </a:spcBef>
              <a:buSzPct val="100000"/>
              <a:buChar char="•"/>
              <a:defRPr sz="3600">
                <a:latin typeface="Times Roman"/>
                <a:ea typeface="Times Roman"/>
                <a:cs typeface="Times Roman"/>
                <a:sym typeface="Times Roman"/>
              </a:defRPr>
            </a:pPr>
            <a:r>
              <a:t>Minerals &amp; trace elements</a:t>
            </a:r>
          </a:p>
        </p:txBody>
      </p:sp>
      <p:sp>
        <p:nvSpPr>
          <p:cNvPr id="326"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Freeform 2"/>
          <p:cNvSpPr/>
          <p:nvPr/>
        </p:nvSpPr>
        <p:spPr>
          <a:xfrm rot="10800000">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331" name="Freeform 4"/>
          <p:cNvSpPr/>
          <p:nvPr/>
        </p:nvSpPr>
        <p:spPr>
          <a:xfrm>
            <a:off x="-14571" y="-6987"/>
            <a:ext cx="19048326" cy="3086101"/>
          </a:xfrm>
          <a:prstGeom prst="rect">
            <a:avLst/>
          </a:prstGeom>
          <a:solidFill>
            <a:srgbClr val="66BB6A"/>
          </a:solidFill>
          <a:ln w="12700">
            <a:miter lim="400000"/>
          </a:ln>
        </p:spPr>
        <p:txBody>
          <a:bodyPr lIns="45718" tIns="45718" rIns="45718" bIns="45718"/>
          <a:lstStyle/>
          <a:p>
            <a:pPr/>
          </a:p>
        </p:txBody>
      </p:sp>
      <p:sp>
        <p:nvSpPr>
          <p:cNvPr id="332" name="TextBox 6"/>
          <p:cNvSpPr txBox="1"/>
          <p:nvPr/>
        </p:nvSpPr>
        <p:spPr>
          <a:xfrm>
            <a:off x="1571525" y="1051853"/>
            <a:ext cx="16812954"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2" sz="7800">
                <a:solidFill>
                  <a:srgbClr val="FFFFFF"/>
                </a:solidFill>
                <a:latin typeface="Poppins"/>
                <a:ea typeface="Poppins"/>
                <a:cs typeface="Poppins"/>
                <a:sym typeface="Poppins"/>
              </a:defRPr>
            </a:lvl1pPr>
          </a:lstStyle>
          <a:p>
            <a:pPr/>
            <a:r>
              <a:t>Key Water-Soluble Vitamins</a:t>
            </a:r>
          </a:p>
        </p:txBody>
      </p:sp>
      <p:sp>
        <p:nvSpPr>
          <p:cNvPr id="333"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334" name="B-vitamins as coenzymes in:…"/>
          <p:cNvSpPr txBox="1"/>
          <p:nvPr/>
        </p:nvSpPr>
        <p:spPr>
          <a:xfrm>
            <a:off x="1439842" y="3857464"/>
            <a:ext cx="16045427" cy="50063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3600">
                <a:latin typeface="Times Roman"/>
                <a:ea typeface="Times Roman"/>
                <a:cs typeface="Times Roman"/>
                <a:sym typeface="Times Roman"/>
              </a:defRPr>
            </a:pPr>
            <a:r>
              <a:t>Water-soluble vitamins serve primarily as </a:t>
            </a:r>
            <a:r>
              <a:rPr b="1"/>
              <a:t>coenzymes</a:t>
            </a:r>
            <a:r>
              <a:t>—helpers that activate metabolic enzymes. They are not stored extensively, so regular dietary intake is essential.</a:t>
            </a:r>
          </a:p>
          <a:p>
            <a:pPr defTabSz="457200">
              <a:spcBef>
                <a:spcPts val="1200"/>
              </a:spcBef>
              <a:defRPr sz="1200">
                <a:latin typeface="Times Roman"/>
                <a:ea typeface="Times Roman"/>
                <a:cs typeface="Times Roman"/>
                <a:sym typeface="Times Roman"/>
              </a:defRPr>
            </a:pPr>
          </a:p>
          <a:p>
            <a:pPr marL="360947" indent="-360947" defTabSz="457200">
              <a:spcBef>
                <a:spcPts val="1200"/>
              </a:spcBef>
              <a:buSzPct val="100000"/>
              <a:buChar char="•"/>
              <a:defRPr sz="3600">
                <a:latin typeface="Times Roman"/>
                <a:ea typeface="Times Roman"/>
                <a:cs typeface="Times Roman"/>
                <a:sym typeface="Times Roman"/>
              </a:defRPr>
            </a:pPr>
            <a:r>
              <a:t>B-vitamins as coenzymes in:</a:t>
            </a:r>
          </a:p>
          <a:p>
            <a:pPr lvl="2" marL="1122945" indent="-360947" defTabSz="457200">
              <a:spcBef>
                <a:spcPts val="1200"/>
              </a:spcBef>
              <a:buSzPct val="100000"/>
              <a:buChar char="•"/>
              <a:defRPr sz="3600">
                <a:latin typeface="Times Roman"/>
                <a:ea typeface="Times Roman"/>
                <a:cs typeface="Times Roman"/>
                <a:sym typeface="Times Roman"/>
              </a:defRPr>
            </a:pPr>
            <a:r>
              <a:t>Carbohydrate metabolism (B1, B2, B3)</a:t>
            </a:r>
          </a:p>
          <a:p>
            <a:pPr lvl="2" marL="1122945" indent="-360947" defTabSz="457200">
              <a:spcBef>
                <a:spcPts val="1200"/>
              </a:spcBef>
              <a:buSzPct val="100000"/>
              <a:buChar char="•"/>
              <a:defRPr sz="3600">
                <a:latin typeface="Times Roman"/>
                <a:ea typeface="Times Roman"/>
                <a:cs typeface="Times Roman"/>
                <a:sym typeface="Times Roman"/>
              </a:defRPr>
            </a:pPr>
            <a:r>
              <a:t>Amino acid metabolism (B6)</a:t>
            </a:r>
          </a:p>
          <a:p>
            <a:pPr lvl="2" marL="1122945" indent="-360947" defTabSz="457200">
              <a:spcBef>
                <a:spcPts val="1200"/>
              </a:spcBef>
              <a:buSzPct val="100000"/>
              <a:buChar char="•"/>
              <a:defRPr sz="3600">
                <a:latin typeface="Times Roman"/>
                <a:ea typeface="Times Roman"/>
                <a:cs typeface="Times Roman"/>
                <a:sym typeface="Times Roman"/>
              </a:defRPr>
            </a:pPr>
            <a:r>
              <a:t>DNA synthesis (B9, B12)</a:t>
            </a:r>
          </a:p>
          <a:p>
            <a:pPr marL="360947" indent="-360947" defTabSz="457200">
              <a:spcBef>
                <a:spcPts val="1200"/>
              </a:spcBef>
              <a:buSzPct val="100000"/>
              <a:buChar char="•"/>
              <a:defRPr sz="3600">
                <a:latin typeface="Times Roman"/>
                <a:ea typeface="Times Roman"/>
                <a:cs typeface="Times Roman"/>
                <a:sym typeface="Times Roman"/>
              </a:defRPr>
            </a:pPr>
            <a:r>
              <a:t>Vitamin C: antioxidant, collagen synthesis</a:t>
            </a:r>
          </a:p>
        </p:txBody>
      </p:sp>
      <p:sp>
        <p:nvSpPr>
          <p:cNvPr id="335"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Freeform 2"/>
          <p:cNvSpPr/>
          <p:nvPr/>
        </p:nvSpPr>
        <p:spPr>
          <a:xfrm rot="10800000">
            <a:off x="0" y="0"/>
            <a:ext cx="18288000" cy="10287000"/>
          </a:xfrm>
          <a:prstGeom prst="rect">
            <a:avLst/>
          </a:prstGeom>
          <a:blipFill>
            <a:blip r:embed="rId2"/>
            <a:stretch>
              <a:fillRect/>
            </a:stretch>
          </a:blipFill>
          <a:ln w="12700">
            <a:miter lim="400000"/>
          </a:ln>
        </p:spPr>
        <p:txBody>
          <a:bodyPr lIns="45718" tIns="45718" rIns="45718" bIns="45718"/>
          <a:lstStyle/>
          <a:p>
            <a:pPr/>
          </a:p>
        </p:txBody>
      </p:sp>
      <p:sp>
        <p:nvSpPr>
          <p:cNvPr id="340" name="Freeform 4"/>
          <p:cNvSpPr/>
          <p:nvPr/>
        </p:nvSpPr>
        <p:spPr>
          <a:xfrm>
            <a:off x="-14571" y="-6987"/>
            <a:ext cx="19048326" cy="3086101"/>
          </a:xfrm>
          <a:prstGeom prst="rect">
            <a:avLst/>
          </a:prstGeom>
          <a:solidFill>
            <a:srgbClr val="66BB6A"/>
          </a:solidFill>
          <a:ln w="12700">
            <a:miter lim="400000"/>
          </a:ln>
        </p:spPr>
        <p:txBody>
          <a:bodyPr lIns="45718" tIns="45718" rIns="45718" bIns="45718"/>
          <a:lstStyle/>
          <a:p>
            <a:pPr/>
          </a:p>
        </p:txBody>
      </p:sp>
      <p:sp>
        <p:nvSpPr>
          <p:cNvPr id="341" name="TextBox 6"/>
          <p:cNvSpPr txBox="1"/>
          <p:nvPr/>
        </p:nvSpPr>
        <p:spPr>
          <a:xfrm>
            <a:off x="1571525" y="1051853"/>
            <a:ext cx="16812954"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2" sz="7800">
                <a:solidFill>
                  <a:srgbClr val="FFFFFF"/>
                </a:solidFill>
                <a:latin typeface="Poppins"/>
                <a:ea typeface="Poppins"/>
                <a:cs typeface="Poppins"/>
                <a:sym typeface="Poppins"/>
              </a:defRPr>
            </a:lvl1pPr>
          </a:lstStyle>
          <a:p>
            <a:pPr/>
            <a:r>
              <a:t>Vitamin B1 (Thiamine)</a:t>
            </a:r>
          </a:p>
        </p:txBody>
      </p:sp>
      <p:sp>
        <p:nvSpPr>
          <p:cNvPr id="342"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343" name="B-vitamins as coenzymes in:…"/>
          <p:cNvSpPr txBox="1"/>
          <p:nvPr/>
        </p:nvSpPr>
        <p:spPr>
          <a:xfrm>
            <a:off x="1121286" y="3287340"/>
            <a:ext cx="16045427" cy="634085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b="1" sz="2900">
                <a:latin typeface="Times Roman"/>
                <a:ea typeface="Times Roman"/>
                <a:cs typeface="Times Roman"/>
                <a:sym typeface="Times Roman"/>
              </a:defRPr>
            </a:pPr>
            <a:r>
              <a:t>Metabolic Role</a:t>
            </a:r>
          </a:p>
          <a:p>
            <a:pPr defTabSz="457200">
              <a:spcBef>
                <a:spcPts val="1200"/>
              </a:spcBef>
              <a:defRPr sz="2900">
                <a:latin typeface="Times Roman"/>
                <a:ea typeface="Times Roman"/>
                <a:cs typeface="Times Roman"/>
                <a:sym typeface="Times Roman"/>
              </a:defRPr>
            </a:pPr>
            <a:r>
              <a:t>Thiamin is converted to </a:t>
            </a:r>
            <a:r>
              <a:rPr b="1"/>
              <a:t>Thiamin Pyrophosphate (TPP)</a:t>
            </a:r>
            <a:r>
              <a:t>, a coenzyme used in carbohydrate metabolism.</a:t>
            </a:r>
          </a:p>
          <a:p>
            <a:pPr defTabSz="457200">
              <a:spcBef>
                <a:spcPts val="1400"/>
              </a:spcBef>
              <a:defRPr b="1" sz="2900">
                <a:latin typeface="Times Roman"/>
                <a:ea typeface="Times Roman"/>
                <a:cs typeface="Times Roman"/>
                <a:sym typeface="Times Roman"/>
              </a:defRPr>
            </a:pPr>
            <a:r>
              <a:t>Key Pathways Requiring TPP</a:t>
            </a:r>
          </a:p>
          <a:p>
            <a:pPr marL="457200" indent="-317500" defTabSz="457200">
              <a:spcBef>
                <a:spcPts val="1200"/>
              </a:spcBef>
              <a:buSzPct val="100000"/>
              <a:buFont typeface="Times Roman"/>
              <a:buChar char="•"/>
              <a:defRPr b="1" sz="2900">
                <a:latin typeface="Times Roman"/>
                <a:ea typeface="Times Roman"/>
                <a:cs typeface="Times Roman"/>
                <a:sym typeface="Times Roman"/>
              </a:defRPr>
            </a:pPr>
            <a:r>
              <a:t>Pyruvate → Acetyl-CoA</a:t>
            </a:r>
            <a:r>
              <a:rPr b="0"/>
              <a:t> (pyruvate dehydrogenase complex)</a:t>
            </a:r>
            <a:br>
              <a:rPr b="0"/>
            </a:br>
            <a:r>
              <a:rPr b="0"/>
              <a:t>→ Bridges glycolysis to the TCA cycle</a:t>
            </a:r>
          </a:p>
          <a:p>
            <a:pPr marL="457200" indent="-317500" defTabSz="457200">
              <a:spcBef>
                <a:spcPts val="1200"/>
              </a:spcBef>
              <a:buSzPct val="100000"/>
              <a:buFont typeface="Times Roman"/>
              <a:buChar char="•"/>
              <a:defRPr b="1" sz="2900">
                <a:latin typeface="Times Roman"/>
                <a:ea typeface="Times Roman"/>
                <a:cs typeface="Times Roman"/>
                <a:sym typeface="Times Roman"/>
              </a:defRPr>
            </a:pPr>
            <a:r>
              <a:t>α-ketoglutarate → succinyl-CoA</a:t>
            </a:r>
            <a:r>
              <a:rPr b="0"/>
              <a:t> (TCA cycle)</a:t>
            </a:r>
          </a:p>
          <a:p>
            <a:pPr marL="457200" indent="-317500" defTabSz="457200">
              <a:spcBef>
                <a:spcPts val="1200"/>
              </a:spcBef>
              <a:buSzPct val="100000"/>
              <a:buFont typeface="Times Roman"/>
              <a:buChar char="•"/>
              <a:defRPr b="1" sz="2900">
                <a:latin typeface="Times Roman"/>
                <a:ea typeface="Times Roman"/>
                <a:cs typeface="Times Roman"/>
                <a:sym typeface="Times Roman"/>
              </a:defRPr>
            </a:pPr>
            <a:r>
              <a:t>Branched-chain amino acid metabolism</a:t>
            </a:r>
            <a:r>
              <a:rPr b="0"/>
              <a:t> (leucine, isoleucine, valine)</a:t>
            </a:r>
          </a:p>
          <a:p>
            <a:pPr marL="457200" indent="-317500" defTabSz="457200">
              <a:spcBef>
                <a:spcPts val="1200"/>
              </a:spcBef>
              <a:buSzPct val="100000"/>
              <a:buFont typeface="Times Roman"/>
              <a:buChar char="•"/>
              <a:defRPr b="1" sz="2900">
                <a:latin typeface="Times Roman"/>
                <a:ea typeface="Times Roman"/>
                <a:cs typeface="Times Roman"/>
                <a:sym typeface="Times Roman"/>
              </a:defRPr>
            </a:pPr>
            <a:r>
              <a:t>Pentose Phosphate Pathway</a:t>
            </a:r>
            <a:r>
              <a:rPr b="0"/>
              <a:t> (transketolase)</a:t>
            </a:r>
            <a:br>
              <a:rPr b="0"/>
            </a:br>
            <a:r>
              <a:rPr b="0"/>
              <a:t>→ generates NADPH for fatty acid synthesis and antioxidant defense</a:t>
            </a:r>
          </a:p>
          <a:p>
            <a:pPr defTabSz="457200">
              <a:spcBef>
                <a:spcPts val="1400"/>
              </a:spcBef>
              <a:defRPr b="1" sz="2900">
                <a:latin typeface="Times Roman"/>
                <a:ea typeface="Times Roman"/>
                <a:cs typeface="Times Roman"/>
                <a:sym typeface="Times Roman"/>
              </a:defRPr>
            </a:pPr>
            <a:r>
              <a:t>Why It Matters</a:t>
            </a:r>
          </a:p>
          <a:p>
            <a:pPr defTabSz="457200">
              <a:spcBef>
                <a:spcPts val="1200"/>
              </a:spcBef>
              <a:defRPr sz="2900">
                <a:latin typeface="Times Roman"/>
                <a:ea typeface="Times Roman"/>
                <a:cs typeface="Times Roman"/>
                <a:sym typeface="Times Roman"/>
              </a:defRPr>
            </a:pPr>
            <a:r>
              <a:t>Without B1, carbohydrates cannot be fully oxidized → leading to </a:t>
            </a:r>
            <a:r>
              <a:rPr b="1"/>
              <a:t>lactic acidosis</a:t>
            </a:r>
            <a:r>
              <a:t> and low ATP.</a:t>
            </a:r>
          </a:p>
        </p:txBody>
      </p:sp>
      <p:sp>
        <p:nvSpPr>
          <p:cNvPr id="344"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Freeform 2"/>
          <p:cNvSpPr/>
          <p:nvPr/>
        </p:nvSpPr>
        <p:spPr>
          <a:xfrm rot="10800000">
            <a:off x="0" y="0"/>
            <a:ext cx="18288000" cy="10287000"/>
          </a:xfrm>
          <a:prstGeom prst="rect">
            <a:avLst/>
          </a:prstGeom>
          <a:blipFill>
            <a:blip r:embed="rId2"/>
            <a:stretch>
              <a:fillRect/>
            </a:stretch>
          </a:blipFill>
          <a:ln w="12700">
            <a:miter lim="400000"/>
          </a:ln>
        </p:spPr>
        <p:txBody>
          <a:bodyPr lIns="45718" tIns="45718" rIns="45718" bIns="45718"/>
          <a:lstStyle/>
          <a:p>
            <a:pPr/>
          </a:p>
        </p:txBody>
      </p:sp>
      <p:sp>
        <p:nvSpPr>
          <p:cNvPr id="347" name="Freeform 4"/>
          <p:cNvSpPr/>
          <p:nvPr/>
        </p:nvSpPr>
        <p:spPr>
          <a:xfrm>
            <a:off x="-14571" y="-6987"/>
            <a:ext cx="19048326" cy="3086101"/>
          </a:xfrm>
          <a:prstGeom prst="rect">
            <a:avLst/>
          </a:prstGeom>
          <a:solidFill>
            <a:srgbClr val="66BB6A"/>
          </a:solidFill>
          <a:ln w="12700">
            <a:miter lim="400000"/>
          </a:ln>
        </p:spPr>
        <p:txBody>
          <a:bodyPr lIns="45718" tIns="45718" rIns="45718" bIns="45718"/>
          <a:lstStyle/>
          <a:p>
            <a:pPr/>
          </a:p>
        </p:txBody>
      </p:sp>
      <p:sp>
        <p:nvSpPr>
          <p:cNvPr id="348" name="TextBox 6"/>
          <p:cNvSpPr txBox="1"/>
          <p:nvPr/>
        </p:nvSpPr>
        <p:spPr>
          <a:xfrm>
            <a:off x="1571525" y="1051853"/>
            <a:ext cx="16812954"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2" sz="7800">
                <a:solidFill>
                  <a:srgbClr val="FFFFFF"/>
                </a:solidFill>
                <a:latin typeface="Poppins"/>
                <a:ea typeface="Poppins"/>
                <a:cs typeface="Poppins"/>
                <a:sym typeface="Poppins"/>
              </a:defRPr>
            </a:lvl1pPr>
          </a:lstStyle>
          <a:p>
            <a:pPr/>
            <a:r>
              <a:t>Vitamin B2 (Riboflavin)</a:t>
            </a:r>
          </a:p>
        </p:txBody>
      </p:sp>
      <p:sp>
        <p:nvSpPr>
          <p:cNvPr id="349"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350" name="B-vitamins as coenzymes in:…"/>
          <p:cNvSpPr txBox="1"/>
          <p:nvPr/>
        </p:nvSpPr>
        <p:spPr>
          <a:xfrm>
            <a:off x="1486877" y="3301229"/>
            <a:ext cx="16045430" cy="64334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Metabolic Role</a:t>
            </a:r>
          </a:p>
          <a:p>
            <a:pPr defTabSz="457200">
              <a:spcBef>
                <a:spcPts val="1200"/>
              </a:spcBef>
              <a:defRPr sz="2800">
                <a:latin typeface="Times Roman"/>
                <a:ea typeface="Times Roman"/>
                <a:cs typeface="Times Roman"/>
                <a:sym typeface="Times Roman"/>
              </a:defRPr>
            </a:pPr>
            <a:r>
              <a:t>Converted to:</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FAD (Flavin Adenine Dinucleotide)</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FMN (Flavin Mononucleotide)</a:t>
            </a:r>
          </a:p>
          <a:p>
            <a:pPr defTabSz="457200">
              <a:spcBef>
                <a:spcPts val="1200"/>
              </a:spcBef>
              <a:defRPr sz="2800">
                <a:latin typeface="Times Roman"/>
                <a:ea typeface="Times Roman"/>
                <a:cs typeface="Times Roman"/>
                <a:sym typeface="Times Roman"/>
              </a:defRPr>
            </a:pPr>
            <a:r>
              <a:t>These are critical electron carriers.</a:t>
            </a:r>
          </a:p>
          <a:p>
            <a:pPr defTabSz="457200">
              <a:spcBef>
                <a:spcPts val="1400"/>
              </a:spcBef>
              <a:defRPr b="1" sz="2800">
                <a:latin typeface="Times Roman"/>
                <a:ea typeface="Times Roman"/>
                <a:cs typeface="Times Roman"/>
                <a:sym typeface="Times Roman"/>
              </a:defRPr>
            </a:pPr>
            <a:r>
              <a:t>Key Pathways Requiring FAD or FMN</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TCA cycle:</a:t>
            </a:r>
            <a:r>
              <a:rPr b="0"/>
              <a:t> succinate → fumarate (succinate dehydrogenase uses FAD)</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Fatty acid β-oxidation:</a:t>
            </a:r>
            <a:r>
              <a:rPr b="0"/>
              <a:t> acyl-CoA dehydrogenase requires FAD</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Electron Transport Chain:</a:t>
            </a:r>
            <a:r>
              <a:rPr b="0"/>
              <a:t> Complex I and II use FMN/FAD</a:t>
            </a:r>
          </a:p>
          <a:p>
            <a:pPr defTabSz="457200">
              <a:spcBef>
                <a:spcPts val="1400"/>
              </a:spcBef>
              <a:defRPr b="1" sz="2800">
                <a:latin typeface="Times Roman"/>
                <a:ea typeface="Times Roman"/>
                <a:cs typeface="Times Roman"/>
                <a:sym typeface="Times Roman"/>
              </a:defRPr>
            </a:pPr>
            <a:r>
              <a:t>Why It Matters</a:t>
            </a:r>
          </a:p>
          <a:p>
            <a:pPr defTabSz="457200">
              <a:spcBef>
                <a:spcPts val="1200"/>
              </a:spcBef>
              <a:defRPr sz="2800">
                <a:latin typeface="Times Roman"/>
                <a:ea typeface="Times Roman"/>
                <a:cs typeface="Times Roman"/>
                <a:sym typeface="Times Roman"/>
              </a:defRPr>
            </a:pPr>
            <a:r>
              <a:t>Riboflavin deficiency reduces ATP generation from </a:t>
            </a:r>
            <a:r>
              <a:rPr b="1"/>
              <a:t>both fats and carbohydrates</a:t>
            </a:r>
            <a:r>
              <a:t>.</a:t>
            </a:r>
          </a:p>
        </p:txBody>
      </p:sp>
      <p:sp>
        <p:nvSpPr>
          <p:cNvPr id="351"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 name="Freeform 2"/>
          <p:cNvSpPr/>
          <p:nvPr/>
        </p:nvSpPr>
        <p:spPr>
          <a:xfrm rot="10800000">
            <a:off x="0" y="-364583"/>
            <a:ext cx="18288000" cy="10287005"/>
          </a:xfrm>
          <a:prstGeom prst="rect">
            <a:avLst/>
          </a:prstGeom>
          <a:blipFill>
            <a:blip r:embed="rId2"/>
            <a:stretch>
              <a:fillRect/>
            </a:stretch>
          </a:blipFill>
          <a:ln w="12700">
            <a:miter lim="400000"/>
          </a:ln>
        </p:spPr>
        <p:txBody>
          <a:bodyPr lIns="45718" tIns="45718" rIns="45718" bIns="45718"/>
          <a:lstStyle/>
          <a:p>
            <a:pPr/>
          </a:p>
        </p:txBody>
      </p:sp>
      <p:sp>
        <p:nvSpPr>
          <p:cNvPr id="119"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20" name="TextBox 6"/>
          <p:cNvSpPr txBox="1"/>
          <p:nvPr/>
        </p:nvSpPr>
        <p:spPr>
          <a:xfrm>
            <a:off x="1176073" y="398562"/>
            <a:ext cx="16812960" cy="22409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73" sz="7800">
                <a:solidFill>
                  <a:srgbClr val="0433FF"/>
                </a:solidFill>
                <a:latin typeface="Poppins"/>
                <a:ea typeface="Poppins"/>
                <a:cs typeface="Poppins"/>
                <a:sym typeface="Poppins"/>
              </a:defRPr>
            </a:pPr>
            <a:r>
              <a:t>Macronutrient Metabolism-</a:t>
            </a:r>
            <a:r>
              <a:rPr>
                <a:solidFill>
                  <a:srgbClr val="FFFFFF"/>
                </a:solidFill>
              </a:rPr>
              <a:t> </a:t>
            </a:r>
            <a:endParaRPr>
              <a:solidFill>
                <a:srgbClr val="FFFFFF"/>
              </a:solidFill>
            </a:endParaRPr>
          </a:p>
          <a:p>
            <a:pPr>
              <a:lnSpc>
                <a:spcPts val="9100"/>
              </a:lnSpc>
              <a:defRPr spc="545" sz="5500">
                <a:solidFill>
                  <a:srgbClr val="0433FF"/>
                </a:solidFill>
                <a:latin typeface="Poppins"/>
                <a:ea typeface="Poppins"/>
                <a:cs typeface="Poppins"/>
                <a:sym typeface="Poppins"/>
              </a:defRPr>
            </a:pPr>
            <a:r>
              <a:t>(biochemical</a:t>
            </a:r>
            <a:r>
              <a:rPr spc="515" sz="5200"/>
              <a:t> pathways &amp; reactions)</a:t>
            </a:r>
          </a:p>
        </p:txBody>
      </p:sp>
      <p:sp>
        <p:nvSpPr>
          <p:cNvPr id="121"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122" name="The main purpose of doing and reviewing research is:…"/>
          <p:cNvSpPr txBox="1"/>
          <p:nvPr/>
        </p:nvSpPr>
        <p:spPr>
          <a:xfrm>
            <a:off x="1243727" y="3562324"/>
            <a:ext cx="15800546" cy="61747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60947" indent="-360947" defTabSz="457200">
              <a:buSzPct val="100000"/>
              <a:buChar char="•"/>
              <a:defRPr sz="3000">
                <a:latin typeface="Times Roman"/>
                <a:ea typeface="Times Roman"/>
                <a:cs typeface="Times Roman"/>
                <a:sym typeface="Times Roman"/>
              </a:defRPr>
            </a:pPr>
            <a:r>
              <a:t>Macronutrient metabolism is the process by which the body breaks down </a:t>
            </a:r>
            <a:r>
              <a:rPr b="1"/>
              <a:t>carbohydrates, fats, and proteins</a:t>
            </a:r>
            <a:r>
              <a:t> to produce </a:t>
            </a:r>
            <a:r>
              <a:rPr b="1"/>
              <a:t>ATP</a:t>
            </a:r>
            <a:r>
              <a:t>, the energy currency of the cell. </a:t>
            </a:r>
          </a:p>
          <a:p>
            <a:pPr marL="360947" indent="-360947" defTabSz="457200">
              <a:buSzPct val="100000"/>
              <a:buChar char="•"/>
              <a:defRPr sz="3000">
                <a:latin typeface="Times Roman"/>
                <a:ea typeface="Times Roman"/>
                <a:cs typeface="Times Roman"/>
                <a:sym typeface="Times Roman"/>
              </a:defRPr>
            </a:pPr>
          </a:p>
          <a:p>
            <a:pPr marL="360947" indent="-360947" defTabSz="457200">
              <a:buSzPct val="100000"/>
              <a:buChar char="•"/>
              <a:defRPr sz="3000">
                <a:latin typeface="Times Roman"/>
                <a:ea typeface="Times Roman"/>
                <a:cs typeface="Times Roman"/>
                <a:sym typeface="Times Roman"/>
              </a:defRPr>
            </a:pPr>
            <a:r>
              <a:t>Although each macronutrient enters through different pathways, they eventually converge in the </a:t>
            </a:r>
            <a:r>
              <a:rPr b="1"/>
              <a:t>TCA cycle</a:t>
            </a:r>
            <a:r>
              <a:t> and the </a:t>
            </a:r>
            <a:r>
              <a:rPr b="1"/>
              <a:t>electron transport chain (ETC)</a:t>
            </a:r>
            <a:r>
              <a:t> to generate energy.</a:t>
            </a:r>
          </a:p>
          <a:p>
            <a:pPr marL="300789" indent="-300789" defTabSz="457200">
              <a:spcBef>
                <a:spcPts val="1200"/>
              </a:spcBef>
              <a:buSzPct val="100000"/>
              <a:buChar char="•"/>
              <a:defRPr sz="3000">
                <a:latin typeface="Times Roman"/>
                <a:ea typeface="Times Roman"/>
                <a:cs typeface="Times Roman"/>
                <a:sym typeface="Times Roman"/>
              </a:defRPr>
            </a:pPr>
          </a:p>
          <a:p>
            <a:pPr marL="300789" indent="-300789" defTabSz="457200">
              <a:spcBef>
                <a:spcPts val="1200"/>
              </a:spcBef>
              <a:buSzPct val="100000"/>
              <a:buChar char="•"/>
              <a:defRPr sz="3000">
                <a:latin typeface="Times Roman"/>
                <a:ea typeface="Times Roman"/>
                <a:cs typeface="Times Roman"/>
                <a:sym typeface="Times Roman"/>
              </a:defRPr>
            </a:pPr>
            <a:r>
              <a:t>Macronutrient metabolism allows the body to:</a:t>
            </a:r>
          </a:p>
          <a:p>
            <a:pPr lvl="2" marL="736600" indent="-317500" defTabSz="457200">
              <a:spcBef>
                <a:spcPts val="1200"/>
              </a:spcBef>
              <a:buSzPct val="100000"/>
              <a:buFont typeface="Times Roman"/>
              <a:buChar char="•"/>
              <a:defRPr sz="3000">
                <a:latin typeface="Times Roman"/>
                <a:ea typeface="Times Roman"/>
                <a:cs typeface="Times Roman"/>
                <a:sym typeface="Times Roman"/>
              </a:defRPr>
            </a:pPr>
            <a:r>
              <a:t>Produce ATP for all cellular functions</a:t>
            </a:r>
          </a:p>
          <a:p>
            <a:pPr lvl="2" marL="736600" indent="-317500" defTabSz="457200">
              <a:spcBef>
                <a:spcPts val="1200"/>
              </a:spcBef>
              <a:buSzPct val="100000"/>
              <a:buFont typeface="Times Roman"/>
              <a:buChar char="•"/>
              <a:defRPr sz="3000">
                <a:latin typeface="Times Roman"/>
                <a:ea typeface="Times Roman"/>
                <a:cs typeface="Times Roman"/>
                <a:sym typeface="Times Roman"/>
              </a:defRPr>
            </a:pPr>
            <a:r>
              <a:t>Maintain blood glucose and energy balance</a:t>
            </a:r>
          </a:p>
          <a:p>
            <a:pPr lvl="2" marL="736600" indent="-317500" defTabSz="457200">
              <a:spcBef>
                <a:spcPts val="1200"/>
              </a:spcBef>
              <a:buSzPct val="100000"/>
              <a:buFont typeface="Times Roman"/>
              <a:buChar char="•"/>
              <a:defRPr sz="3000">
                <a:latin typeface="Times Roman"/>
                <a:ea typeface="Times Roman"/>
                <a:cs typeface="Times Roman"/>
                <a:sym typeface="Times Roman"/>
              </a:defRPr>
            </a:pPr>
            <a:r>
              <a:t>Store excess energy (fat storage) or release stored energy (lipolysis)</a:t>
            </a:r>
          </a:p>
          <a:p>
            <a:pPr lvl="2" marL="736600" indent="-317500" defTabSz="457200">
              <a:spcBef>
                <a:spcPts val="1200"/>
              </a:spcBef>
              <a:buSzPct val="100000"/>
              <a:buFont typeface="Times Roman"/>
              <a:buChar char="•"/>
              <a:defRPr sz="3000">
                <a:latin typeface="Times Roman"/>
                <a:ea typeface="Times Roman"/>
                <a:cs typeface="Times Roman"/>
                <a:sym typeface="Times Roman"/>
              </a:defRPr>
            </a:pPr>
            <a:r>
              <a:t>Adapt to fed vs fasting states</a:t>
            </a:r>
          </a:p>
        </p:txBody>
      </p:sp>
      <p:sp>
        <p:nvSpPr>
          <p:cNvPr id="123" name="Slide Number"/>
          <p:cNvSpPr txBox="1"/>
          <p:nvPr>
            <p:ph type="sldNum" sz="quarter" idx="4294967295"/>
          </p:nvPr>
        </p:nvSpPr>
        <p:spPr>
          <a:xfrm>
            <a:off x="8505421" y="6414761"/>
            <a:ext cx="181378"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Freeform 2"/>
          <p:cNvSpPr/>
          <p:nvPr/>
        </p:nvSpPr>
        <p:spPr>
          <a:xfrm rot="10800000">
            <a:off x="0" y="0"/>
            <a:ext cx="18288000" cy="10287000"/>
          </a:xfrm>
          <a:prstGeom prst="rect">
            <a:avLst/>
          </a:prstGeom>
          <a:blipFill>
            <a:blip r:embed="rId2"/>
            <a:stretch>
              <a:fillRect/>
            </a:stretch>
          </a:blipFill>
          <a:ln w="12700">
            <a:miter lim="400000"/>
          </a:ln>
        </p:spPr>
        <p:txBody>
          <a:bodyPr lIns="45718" tIns="45718" rIns="45718" bIns="45718"/>
          <a:lstStyle/>
          <a:p>
            <a:pPr/>
          </a:p>
        </p:txBody>
      </p:sp>
      <p:sp>
        <p:nvSpPr>
          <p:cNvPr id="354" name="Freeform 4"/>
          <p:cNvSpPr/>
          <p:nvPr/>
        </p:nvSpPr>
        <p:spPr>
          <a:xfrm>
            <a:off x="-14571" y="-6987"/>
            <a:ext cx="19048326" cy="3086101"/>
          </a:xfrm>
          <a:prstGeom prst="rect">
            <a:avLst/>
          </a:prstGeom>
          <a:solidFill>
            <a:srgbClr val="66BB6A"/>
          </a:solidFill>
          <a:ln w="12700">
            <a:miter lim="400000"/>
          </a:ln>
        </p:spPr>
        <p:txBody>
          <a:bodyPr lIns="45718" tIns="45718" rIns="45718" bIns="45718"/>
          <a:lstStyle/>
          <a:p>
            <a:pPr/>
          </a:p>
        </p:txBody>
      </p:sp>
      <p:sp>
        <p:nvSpPr>
          <p:cNvPr id="355" name="TextBox 6"/>
          <p:cNvSpPr txBox="1"/>
          <p:nvPr/>
        </p:nvSpPr>
        <p:spPr>
          <a:xfrm>
            <a:off x="1571525" y="1051853"/>
            <a:ext cx="16812954"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2" sz="7800">
                <a:solidFill>
                  <a:srgbClr val="FFFFFF"/>
                </a:solidFill>
                <a:latin typeface="Poppins"/>
                <a:ea typeface="Poppins"/>
                <a:cs typeface="Poppins"/>
                <a:sym typeface="Poppins"/>
              </a:defRPr>
            </a:lvl1pPr>
          </a:lstStyle>
          <a:p>
            <a:pPr/>
            <a:r>
              <a:t>Vitamin B3 (Niacin)</a:t>
            </a:r>
          </a:p>
        </p:txBody>
      </p:sp>
      <p:sp>
        <p:nvSpPr>
          <p:cNvPr id="356"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357" name="B-vitamins as coenzymes in:…"/>
          <p:cNvSpPr txBox="1"/>
          <p:nvPr/>
        </p:nvSpPr>
        <p:spPr>
          <a:xfrm>
            <a:off x="1486877" y="3108373"/>
            <a:ext cx="16045430" cy="711547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200">
                <a:latin typeface="Times Roman"/>
                <a:ea typeface="Times Roman"/>
                <a:cs typeface="Times Roman"/>
                <a:sym typeface="Times Roman"/>
              </a:defRPr>
            </a:pPr>
            <a:r>
              <a:t>Metabolic Role</a:t>
            </a:r>
          </a:p>
          <a:p>
            <a:pPr defTabSz="457200">
              <a:spcBef>
                <a:spcPts val="1200"/>
              </a:spcBef>
              <a:defRPr sz="2200">
                <a:latin typeface="Times Roman"/>
                <a:ea typeface="Times Roman"/>
                <a:cs typeface="Times Roman"/>
                <a:sym typeface="Times Roman"/>
              </a:defRPr>
            </a:pPr>
            <a:r>
              <a:t>Converted to </a:t>
            </a:r>
            <a:r>
              <a:rPr b="1"/>
              <a:t>NAD⁺ and NADP⁺</a:t>
            </a:r>
            <a:r>
              <a:t>.</a:t>
            </a:r>
          </a:p>
          <a:p>
            <a:pPr defTabSz="457200">
              <a:spcBef>
                <a:spcPts val="1400"/>
              </a:spcBef>
              <a:defRPr b="1" sz="2200">
                <a:latin typeface="Times Roman"/>
                <a:ea typeface="Times Roman"/>
                <a:cs typeface="Times Roman"/>
                <a:sym typeface="Times Roman"/>
              </a:defRPr>
            </a:pPr>
            <a:r>
              <a:t>Key Roles</a:t>
            </a:r>
          </a:p>
          <a:p>
            <a:pPr marL="457200" indent="-317500" defTabSz="457200">
              <a:spcBef>
                <a:spcPts val="1200"/>
              </a:spcBef>
              <a:buSzPct val="100000"/>
              <a:buFont typeface="Times Roman"/>
              <a:buChar char="•"/>
              <a:defRPr b="1" sz="2200">
                <a:latin typeface="Times Roman"/>
                <a:ea typeface="Times Roman"/>
                <a:cs typeface="Times Roman"/>
                <a:sym typeface="Times Roman"/>
              </a:defRPr>
            </a:pPr>
            <a:r>
              <a:t>NAD⁺:</a:t>
            </a:r>
            <a:r>
              <a:rPr b="0"/>
              <a:t> Catabolic reactions → ATP production</a:t>
            </a:r>
          </a:p>
          <a:p>
            <a:pPr lvl="1" marL="914400" indent="-317500" defTabSz="457200">
              <a:spcBef>
                <a:spcPts val="1200"/>
              </a:spcBef>
              <a:buSzPct val="100000"/>
              <a:buFont typeface="Times Roman"/>
              <a:buChar char="◦"/>
              <a:defRPr sz="2200">
                <a:latin typeface="Times Roman"/>
                <a:ea typeface="Times Roman"/>
                <a:cs typeface="Times Roman"/>
                <a:sym typeface="Times Roman"/>
              </a:defRPr>
            </a:pPr>
            <a:r>
              <a:t>glycolysis</a:t>
            </a:r>
          </a:p>
          <a:p>
            <a:pPr lvl="1" marL="914400" indent="-317500" defTabSz="457200">
              <a:spcBef>
                <a:spcPts val="1200"/>
              </a:spcBef>
              <a:buSzPct val="100000"/>
              <a:buFont typeface="Times Roman"/>
              <a:buChar char="◦"/>
              <a:defRPr sz="2200">
                <a:latin typeface="Times Roman"/>
                <a:ea typeface="Times Roman"/>
                <a:cs typeface="Times Roman"/>
                <a:sym typeface="Times Roman"/>
              </a:defRPr>
            </a:pPr>
            <a:r>
              <a:t>pyruvate dehydrogenase</a:t>
            </a:r>
          </a:p>
          <a:p>
            <a:pPr lvl="1" marL="914400" indent="-317500" defTabSz="457200">
              <a:spcBef>
                <a:spcPts val="1200"/>
              </a:spcBef>
              <a:buSzPct val="100000"/>
              <a:buFont typeface="Times Roman"/>
              <a:buChar char="◦"/>
              <a:defRPr sz="2200">
                <a:latin typeface="Times Roman"/>
                <a:ea typeface="Times Roman"/>
                <a:cs typeface="Times Roman"/>
                <a:sym typeface="Times Roman"/>
              </a:defRPr>
            </a:pPr>
            <a:r>
              <a:t>TCA cycle</a:t>
            </a:r>
          </a:p>
          <a:p>
            <a:pPr lvl="1" marL="914400" indent="-317500" defTabSz="457200">
              <a:spcBef>
                <a:spcPts val="1200"/>
              </a:spcBef>
              <a:buSzPct val="100000"/>
              <a:buFont typeface="Times Roman"/>
              <a:buChar char="◦"/>
              <a:defRPr sz="2200">
                <a:latin typeface="Times Roman"/>
                <a:ea typeface="Times Roman"/>
                <a:cs typeface="Times Roman"/>
                <a:sym typeface="Times Roman"/>
              </a:defRPr>
            </a:pPr>
            <a:r>
              <a:t>Beta oxidation</a:t>
            </a:r>
          </a:p>
          <a:p>
            <a:pPr marL="457200" indent="-317500" defTabSz="457200">
              <a:spcBef>
                <a:spcPts val="1200"/>
              </a:spcBef>
              <a:buSzPct val="100000"/>
              <a:buFont typeface="Times Roman"/>
              <a:buChar char="•"/>
              <a:defRPr b="1" sz="2200">
                <a:latin typeface="Times Roman"/>
                <a:ea typeface="Times Roman"/>
                <a:cs typeface="Times Roman"/>
                <a:sym typeface="Times Roman"/>
              </a:defRPr>
            </a:pPr>
            <a:r>
              <a:t>NADP⁺:</a:t>
            </a:r>
            <a:r>
              <a:rPr b="0"/>
              <a:t> Anabolic reactions</a:t>
            </a:r>
          </a:p>
          <a:p>
            <a:pPr lvl="1" marL="914400" indent="-317500" defTabSz="457200">
              <a:spcBef>
                <a:spcPts val="1200"/>
              </a:spcBef>
              <a:buSzPct val="100000"/>
              <a:buFont typeface="Times Roman"/>
              <a:buChar char="◦"/>
              <a:defRPr sz="2200">
                <a:latin typeface="Times Roman"/>
                <a:ea typeface="Times Roman"/>
                <a:cs typeface="Times Roman"/>
                <a:sym typeface="Times Roman"/>
              </a:defRPr>
            </a:pPr>
            <a:r>
              <a:t>Fatty acid synthesis</a:t>
            </a:r>
          </a:p>
          <a:p>
            <a:pPr lvl="1" marL="914400" indent="-317500" defTabSz="457200">
              <a:spcBef>
                <a:spcPts val="1200"/>
              </a:spcBef>
              <a:buSzPct val="100000"/>
              <a:buFont typeface="Times Roman"/>
              <a:buChar char="◦"/>
              <a:defRPr sz="2200">
                <a:latin typeface="Times Roman"/>
                <a:ea typeface="Times Roman"/>
                <a:cs typeface="Times Roman"/>
                <a:sym typeface="Times Roman"/>
              </a:defRPr>
            </a:pPr>
            <a:r>
              <a:t>Cholesterol synthesis</a:t>
            </a:r>
          </a:p>
          <a:p>
            <a:pPr lvl="1" marL="914400" indent="-317500" defTabSz="457200">
              <a:spcBef>
                <a:spcPts val="1200"/>
              </a:spcBef>
              <a:buSzPct val="100000"/>
              <a:buFont typeface="Times Roman"/>
              <a:buChar char="◦"/>
              <a:defRPr sz="2200">
                <a:latin typeface="Times Roman"/>
                <a:ea typeface="Times Roman"/>
                <a:cs typeface="Times Roman"/>
                <a:sym typeface="Times Roman"/>
              </a:defRPr>
            </a:pPr>
            <a:r>
              <a:t>Detoxification (cytochrome P450)</a:t>
            </a:r>
          </a:p>
          <a:p>
            <a:pPr defTabSz="457200">
              <a:spcBef>
                <a:spcPts val="1400"/>
              </a:spcBef>
              <a:defRPr b="1" sz="2200">
                <a:latin typeface="Times Roman"/>
                <a:ea typeface="Times Roman"/>
                <a:cs typeface="Times Roman"/>
                <a:sym typeface="Times Roman"/>
              </a:defRPr>
            </a:pPr>
            <a:r>
              <a:t>Special Note</a:t>
            </a:r>
          </a:p>
          <a:p>
            <a:pPr defTabSz="457200">
              <a:spcBef>
                <a:spcPts val="1200"/>
              </a:spcBef>
              <a:defRPr sz="2200">
                <a:latin typeface="Times Roman"/>
                <a:ea typeface="Times Roman"/>
                <a:cs typeface="Times Roman"/>
                <a:sym typeface="Times Roman"/>
              </a:defRPr>
            </a:pPr>
            <a:r>
              <a:t>The body can synthesize niacin from </a:t>
            </a:r>
            <a:r>
              <a:rPr b="1"/>
              <a:t>tryptophan</a:t>
            </a:r>
            <a:r>
              <a:t>—needs </a:t>
            </a:r>
            <a:r>
              <a:rPr b="1"/>
              <a:t>B6</a:t>
            </a:r>
            <a:r>
              <a:t> for conversion.</a:t>
            </a:r>
          </a:p>
        </p:txBody>
      </p:sp>
      <p:sp>
        <p:nvSpPr>
          <p:cNvPr id="358"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Freeform 2"/>
          <p:cNvSpPr/>
          <p:nvPr/>
        </p:nvSpPr>
        <p:spPr>
          <a:xfrm rot="10800000">
            <a:off x="0" y="0"/>
            <a:ext cx="18288000" cy="10287000"/>
          </a:xfrm>
          <a:prstGeom prst="rect">
            <a:avLst/>
          </a:prstGeom>
          <a:blipFill>
            <a:blip r:embed="rId2"/>
            <a:stretch>
              <a:fillRect/>
            </a:stretch>
          </a:blipFill>
          <a:ln w="12700">
            <a:miter lim="400000"/>
          </a:ln>
        </p:spPr>
        <p:txBody>
          <a:bodyPr lIns="45718" tIns="45718" rIns="45718" bIns="45718"/>
          <a:lstStyle/>
          <a:p>
            <a:pPr/>
          </a:p>
        </p:txBody>
      </p:sp>
      <p:sp>
        <p:nvSpPr>
          <p:cNvPr id="361" name="Freeform 4"/>
          <p:cNvSpPr/>
          <p:nvPr/>
        </p:nvSpPr>
        <p:spPr>
          <a:xfrm>
            <a:off x="-14571" y="-6987"/>
            <a:ext cx="19048326" cy="3086101"/>
          </a:xfrm>
          <a:prstGeom prst="rect">
            <a:avLst/>
          </a:prstGeom>
          <a:solidFill>
            <a:srgbClr val="66BB6A"/>
          </a:solidFill>
          <a:ln w="12700">
            <a:miter lim="400000"/>
          </a:ln>
        </p:spPr>
        <p:txBody>
          <a:bodyPr lIns="45718" tIns="45718" rIns="45718" bIns="45718"/>
          <a:lstStyle/>
          <a:p>
            <a:pPr/>
          </a:p>
        </p:txBody>
      </p:sp>
      <p:sp>
        <p:nvSpPr>
          <p:cNvPr id="362" name="TextBox 6"/>
          <p:cNvSpPr txBox="1"/>
          <p:nvPr/>
        </p:nvSpPr>
        <p:spPr>
          <a:xfrm>
            <a:off x="1571525" y="1051853"/>
            <a:ext cx="16812954"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2" sz="7800">
                <a:solidFill>
                  <a:srgbClr val="FFFFFF"/>
                </a:solidFill>
                <a:latin typeface="Poppins"/>
                <a:ea typeface="Poppins"/>
                <a:cs typeface="Poppins"/>
                <a:sym typeface="Poppins"/>
              </a:defRPr>
            </a:lvl1pPr>
          </a:lstStyle>
          <a:p>
            <a:pPr/>
            <a:r>
              <a:t>Vitamin B5 (Pantothenic Acid)</a:t>
            </a:r>
          </a:p>
        </p:txBody>
      </p:sp>
      <p:sp>
        <p:nvSpPr>
          <p:cNvPr id="363"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364" name="B-vitamins as coenzymes in:…"/>
          <p:cNvSpPr txBox="1"/>
          <p:nvPr/>
        </p:nvSpPr>
        <p:spPr>
          <a:xfrm>
            <a:off x="1486878" y="3981401"/>
            <a:ext cx="16045427" cy="547192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3400">
                <a:latin typeface="Times Roman"/>
                <a:ea typeface="Times Roman"/>
                <a:cs typeface="Times Roman"/>
                <a:sym typeface="Times Roman"/>
              </a:defRPr>
            </a:pPr>
            <a:r>
              <a:t>Metabolic Role</a:t>
            </a:r>
          </a:p>
          <a:p>
            <a:pPr defTabSz="457200">
              <a:spcBef>
                <a:spcPts val="1200"/>
              </a:spcBef>
              <a:defRPr sz="3400">
                <a:latin typeface="Times Roman"/>
                <a:ea typeface="Times Roman"/>
                <a:cs typeface="Times Roman"/>
                <a:sym typeface="Times Roman"/>
              </a:defRPr>
            </a:pPr>
            <a:r>
              <a:t>Component of </a:t>
            </a:r>
            <a:r>
              <a:rPr b="1"/>
              <a:t>CoA (Coenzyme A)</a:t>
            </a:r>
            <a:r>
              <a:t> and </a:t>
            </a:r>
            <a:r>
              <a:rPr b="1"/>
              <a:t>Acyl Carrier Protein (ACP)</a:t>
            </a:r>
            <a:r>
              <a:t>.</a:t>
            </a:r>
          </a:p>
          <a:p>
            <a:pPr defTabSz="457200">
              <a:spcBef>
                <a:spcPts val="1400"/>
              </a:spcBef>
              <a:defRPr b="1" sz="3400">
                <a:latin typeface="Times Roman"/>
                <a:ea typeface="Times Roman"/>
                <a:cs typeface="Times Roman"/>
                <a:sym typeface="Times Roman"/>
              </a:defRPr>
            </a:pPr>
            <a:r>
              <a:t>Key Pathways</a:t>
            </a:r>
          </a:p>
          <a:p>
            <a:pPr marL="457200" indent="-317500" defTabSz="457200">
              <a:spcBef>
                <a:spcPts val="1200"/>
              </a:spcBef>
              <a:buSzPct val="100000"/>
              <a:buFont typeface="Times Roman"/>
              <a:buChar char="•"/>
              <a:defRPr sz="3400">
                <a:latin typeface="Times Roman"/>
                <a:ea typeface="Times Roman"/>
                <a:cs typeface="Times Roman"/>
                <a:sym typeface="Times Roman"/>
              </a:defRPr>
            </a:pPr>
            <a:r>
              <a:t>Formation of </a:t>
            </a:r>
            <a:r>
              <a:rPr b="1"/>
              <a:t>Acetyl-CoA</a:t>
            </a:r>
            <a:r>
              <a:t> → central to ALL macronutrient metabolism</a:t>
            </a:r>
          </a:p>
          <a:p>
            <a:pPr marL="457200" indent="-317500" defTabSz="457200">
              <a:spcBef>
                <a:spcPts val="1200"/>
              </a:spcBef>
              <a:buSzPct val="100000"/>
              <a:buFont typeface="Times Roman"/>
              <a:buChar char="•"/>
              <a:defRPr b="1" sz="3400">
                <a:latin typeface="Times Roman"/>
                <a:ea typeface="Times Roman"/>
                <a:cs typeface="Times Roman"/>
                <a:sym typeface="Times Roman"/>
              </a:defRPr>
            </a:pPr>
            <a:r>
              <a:t>Fatty acid synthesis &amp; oxidation</a:t>
            </a:r>
          </a:p>
          <a:p>
            <a:pPr marL="457200" indent="-317500" defTabSz="457200">
              <a:spcBef>
                <a:spcPts val="1200"/>
              </a:spcBef>
              <a:buSzPct val="100000"/>
              <a:buFont typeface="Times Roman"/>
              <a:buChar char="•"/>
              <a:defRPr b="1" sz="3400">
                <a:latin typeface="Times Roman"/>
                <a:ea typeface="Times Roman"/>
                <a:cs typeface="Times Roman"/>
                <a:sym typeface="Times Roman"/>
              </a:defRPr>
            </a:pPr>
            <a:r>
              <a:t>Cholesterol synthesis</a:t>
            </a:r>
          </a:p>
          <a:p>
            <a:pPr marL="457200" indent="-317500" defTabSz="457200">
              <a:spcBef>
                <a:spcPts val="1200"/>
              </a:spcBef>
              <a:buSzPct val="100000"/>
              <a:buFont typeface="Times Roman"/>
              <a:buChar char="•"/>
              <a:defRPr b="1" sz="3400">
                <a:latin typeface="Times Roman"/>
                <a:ea typeface="Times Roman"/>
                <a:cs typeface="Times Roman"/>
                <a:sym typeface="Times Roman"/>
              </a:defRPr>
            </a:pPr>
            <a:r>
              <a:t>Steroid hormone synthesis</a:t>
            </a:r>
          </a:p>
          <a:p>
            <a:pPr defTabSz="457200">
              <a:spcBef>
                <a:spcPts val="1200"/>
              </a:spcBef>
              <a:defRPr sz="3400">
                <a:latin typeface="Times Roman"/>
                <a:ea typeface="Times Roman"/>
                <a:cs typeface="Times Roman"/>
                <a:sym typeface="Times Roman"/>
              </a:defRPr>
            </a:pPr>
            <a:r>
              <a:t>Pantothenic acid is everywhere in metabolism—deficiency is rare.</a:t>
            </a:r>
          </a:p>
        </p:txBody>
      </p:sp>
      <p:sp>
        <p:nvSpPr>
          <p:cNvPr id="365"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Freeform 2"/>
          <p:cNvSpPr/>
          <p:nvPr/>
        </p:nvSpPr>
        <p:spPr>
          <a:xfrm rot="10800000">
            <a:off x="0" y="0"/>
            <a:ext cx="18288000" cy="10287000"/>
          </a:xfrm>
          <a:prstGeom prst="rect">
            <a:avLst/>
          </a:prstGeom>
          <a:blipFill>
            <a:blip r:embed="rId2"/>
            <a:stretch>
              <a:fillRect/>
            </a:stretch>
          </a:blipFill>
          <a:ln w="12700">
            <a:miter lim="400000"/>
          </a:ln>
        </p:spPr>
        <p:txBody>
          <a:bodyPr lIns="45718" tIns="45718" rIns="45718" bIns="45718"/>
          <a:lstStyle/>
          <a:p>
            <a:pPr/>
          </a:p>
        </p:txBody>
      </p:sp>
      <p:sp>
        <p:nvSpPr>
          <p:cNvPr id="368" name="Freeform 4"/>
          <p:cNvSpPr/>
          <p:nvPr/>
        </p:nvSpPr>
        <p:spPr>
          <a:xfrm>
            <a:off x="-14571" y="-6987"/>
            <a:ext cx="19048326" cy="3086101"/>
          </a:xfrm>
          <a:prstGeom prst="rect">
            <a:avLst/>
          </a:prstGeom>
          <a:solidFill>
            <a:srgbClr val="66BB6A"/>
          </a:solidFill>
          <a:ln w="12700">
            <a:miter lim="400000"/>
          </a:ln>
        </p:spPr>
        <p:txBody>
          <a:bodyPr lIns="45718" tIns="45718" rIns="45718" bIns="45718"/>
          <a:lstStyle/>
          <a:p>
            <a:pPr/>
          </a:p>
        </p:txBody>
      </p:sp>
      <p:sp>
        <p:nvSpPr>
          <p:cNvPr id="369" name="TextBox 6"/>
          <p:cNvSpPr txBox="1"/>
          <p:nvPr/>
        </p:nvSpPr>
        <p:spPr>
          <a:xfrm>
            <a:off x="1571525" y="1051853"/>
            <a:ext cx="16812954"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2" sz="7800">
                <a:solidFill>
                  <a:srgbClr val="FFFFFF"/>
                </a:solidFill>
                <a:latin typeface="Poppins"/>
                <a:ea typeface="Poppins"/>
                <a:cs typeface="Poppins"/>
                <a:sym typeface="Poppins"/>
              </a:defRPr>
            </a:lvl1pPr>
          </a:lstStyle>
          <a:p>
            <a:pPr/>
            <a:r>
              <a:t>Vitamin B6 (Pyridoxine)</a:t>
            </a:r>
          </a:p>
        </p:txBody>
      </p:sp>
      <p:sp>
        <p:nvSpPr>
          <p:cNvPr id="370"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371" name="B-vitamins as coenzymes in:…"/>
          <p:cNvSpPr txBox="1"/>
          <p:nvPr/>
        </p:nvSpPr>
        <p:spPr>
          <a:xfrm>
            <a:off x="1486877" y="3312128"/>
            <a:ext cx="16045430" cy="643714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500">
                <a:latin typeface="Times Roman"/>
                <a:ea typeface="Times Roman"/>
                <a:cs typeface="Times Roman"/>
                <a:sym typeface="Times Roman"/>
              </a:defRPr>
            </a:pPr>
            <a:r>
              <a:t>Metabolic Role</a:t>
            </a:r>
          </a:p>
          <a:p>
            <a:pPr defTabSz="457200">
              <a:spcBef>
                <a:spcPts val="1200"/>
              </a:spcBef>
              <a:defRPr sz="2500">
                <a:latin typeface="Times Roman"/>
                <a:ea typeface="Times Roman"/>
                <a:cs typeface="Times Roman"/>
                <a:sym typeface="Times Roman"/>
              </a:defRPr>
            </a:pPr>
            <a:r>
              <a:t>Converted to </a:t>
            </a:r>
            <a:r>
              <a:rPr b="1"/>
              <a:t>PLP (Pyridoxal phosphate)</a:t>
            </a:r>
            <a:r>
              <a:t>.</a:t>
            </a:r>
          </a:p>
          <a:p>
            <a:pPr defTabSz="457200">
              <a:spcBef>
                <a:spcPts val="1400"/>
              </a:spcBef>
              <a:defRPr b="1" sz="2500">
                <a:latin typeface="Times Roman"/>
                <a:ea typeface="Times Roman"/>
                <a:cs typeface="Times Roman"/>
                <a:sym typeface="Times Roman"/>
              </a:defRPr>
            </a:pPr>
            <a:r>
              <a:t>Key Functions</a:t>
            </a:r>
          </a:p>
          <a:p>
            <a:pPr marL="457200" indent="-317500" defTabSz="457200">
              <a:spcBef>
                <a:spcPts val="1200"/>
              </a:spcBef>
              <a:buSzPct val="100000"/>
              <a:buFont typeface="Times Roman"/>
              <a:buChar char="•"/>
              <a:defRPr b="1" sz="2500">
                <a:latin typeface="Times Roman"/>
                <a:ea typeface="Times Roman"/>
                <a:cs typeface="Times Roman"/>
                <a:sym typeface="Times Roman"/>
              </a:defRPr>
            </a:pPr>
            <a:r>
              <a:t>Transamination reactions</a:t>
            </a:r>
            <a:r>
              <a:rPr b="0"/>
              <a:t> → amino acid metabolism</a:t>
            </a:r>
          </a:p>
          <a:p>
            <a:pPr marL="457200" indent="-317500" defTabSz="457200">
              <a:spcBef>
                <a:spcPts val="1200"/>
              </a:spcBef>
              <a:buSzPct val="100000"/>
              <a:buFont typeface="Times Roman"/>
              <a:buChar char="•"/>
              <a:defRPr b="1" sz="2500">
                <a:latin typeface="Times Roman"/>
                <a:ea typeface="Times Roman"/>
                <a:cs typeface="Times Roman"/>
                <a:sym typeface="Times Roman"/>
              </a:defRPr>
            </a:pPr>
            <a:r>
              <a:t>Glycogen breakdown</a:t>
            </a:r>
            <a:r>
              <a:rPr b="0"/>
              <a:t>: glycogen phosphorylase requires PLP</a:t>
            </a:r>
          </a:p>
          <a:p>
            <a:pPr marL="457200" indent="-317500" defTabSz="457200">
              <a:spcBef>
                <a:spcPts val="1200"/>
              </a:spcBef>
              <a:buSzPct val="100000"/>
              <a:buFont typeface="Times Roman"/>
              <a:buChar char="•"/>
              <a:defRPr b="1" sz="2500">
                <a:latin typeface="Times Roman"/>
                <a:ea typeface="Times Roman"/>
                <a:cs typeface="Times Roman"/>
                <a:sym typeface="Times Roman"/>
              </a:defRPr>
            </a:pPr>
            <a:r>
              <a:t>Neurotransmitter synthesis</a:t>
            </a:r>
            <a:r>
              <a:rPr b="0"/>
              <a:t> (serotonin, dopamine, GABA)</a:t>
            </a:r>
          </a:p>
          <a:p>
            <a:pPr marL="457200" indent="-317500" defTabSz="457200">
              <a:spcBef>
                <a:spcPts val="1200"/>
              </a:spcBef>
              <a:buSzPct val="100000"/>
              <a:buFont typeface="Times Roman"/>
              <a:buChar char="•"/>
              <a:defRPr b="1" sz="2500">
                <a:latin typeface="Times Roman"/>
                <a:ea typeface="Times Roman"/>
                <a:cs typeface="Times Roman"/>
                <a:sym typeface="Times Roman"/>
              </a:defRPr>
            </a:pPr>
            <a:r>
              <a:t>Hemoglobin synthesis</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Required for conversion of:</a:t>
            </a:r>
          </a:p>
          <a:p>
            <a:pPr lvl="1" marL="914400" indent="-317500" defTabSz="457200">
              <a:spcBef>
                <a:spcPts val="1200"/>
              </a:spcBef>
              <a:buSzPct val="100000"/>
              <a:buFont typeface="Times Roman"/>
              <a:buChar char="◦"/>
              <a:defRPr sz="2500">
                <a:latin typeface="Times Roman"/>
                <a:ea typeface="Times Roman"/>
                <a:cs typeface="Times Roman"/>
                <a:sym typeface="Times Roman"/>
              </a:defRPr>
            </a:pPr>
            <a:r>
              <a:t>tryptophan → niacin</a:t>
            </a:r>
          </a:p>
          <a:p>
            <a:pPr lvl="1" marL="914400" indent="-317500" defTabSz="457200">
              <a:spcBef>
                <a:spcPts val="1200"/>
              </a:spcBef>
              <a:buSzPct val="100000"/>
              <a:buFont typeface="Times Roman"/>
              <a:buChar char="◦"/>
              <a:defRPr sz="2500">
                <a:latin typeface="Times Roman"/>
                <a:ea typeface="Times Roman"/>
                <a:cs typeface="Times Roman"/>
                <a:sym typeface="Times Roman"/>
              </a:defRPr>
            </a:pPr>
            <a:r>
              <a:t>homocysteine → cysteine</a:t>
            </a:r>
          </a:p>
          <a:p>
            <a:pPr defTabSz="457200">
              <a:spcBef>
                <a:spcPts val="1400"/>
              </a:spcBef>
              <a:defRPr b="1" sz="2500">
                <a:latin typeface="Times Roman"/>
                <a:ea typeface="Times Roman"/>
                <a:cs typeface="Times Roman"/>
                <a:sym typeface="Times Roman"/>
              </a:defRPr>
            </a:pPr>
            <a:r>
              <a:t>Importance</a:t>
            </a:r>
          </a:p>
          <a:p>
            <a:pPr defTabSz="457200">
              <a:spcBef>
                <a:spcPts val="1200"/>
              </a:spcBef>
              <a:defRPr sz="2500">
                <a:latin typeface="Times Roman"/>
                <a:ea typeface="Times Roman"/>
                <a:cs typeface="Times Roman"/>
                <a:sym typeface="Times Roman"/>
              </a:defRPr>
            </a:pPr>
            <a:r>
              <a:t>Central to </a:t>
            </a:r>
            <a:r>
              <a:rPr b="1"/>
              <a:t>protein metabolism</a:t>
            </a:r>
            <a:r>
              <a:t>, nitrogen balance, and neurotransmitter production.</a:t>
            </a:r>
          </a:p>
        </p:txBody>
      </p:sp>
      <p:sp>
        <p:nvSpPr>
          <p:cNvPr id="372"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Freeform 2"/>
          <p:cNvSpPr/>
          <p:nvPr/>
        </p:nvSpPr>
        <p:spPr>
          <a:xfrm rot="10800000">
            <a:off x="0" y="0"/>
            <a:ext cx="18288000" cy="10287000"/>
          </a:xfrm>
          <a:prstGeom prst="rect">
            <a:avLst/>
          </a:prstGeom>
          <a:blipFill>
            <a:blip r:embed="rId2"/>
            <a:stretch>
              <a:fillRect/>
            </a:stretch>
          </a:blipFill>
          <a:ln w="12700">
            <a:miter lim="400000"/>
          </a:ln>
        </p:spPr>
        <p:txBody>
          <a:bodyPr lIns="45718" tIns="45718" rIns="45718" bIns="45718"/>
          <a:lstStyle/>
          <a:p>
            <a:pPr/>
          </a:p>
        </p:txBody>
      </p:sp>
      <p:sp>
        <p:nvSpPr>
          <p:cNvPr id="375" name="Freeform 4"/>
          <p:cNvSpPr/>
          <p:nvPr/>
        </p:nvSpPr>
        <p:spPr>
          <a:xfrm>
            <a:off x="-14571" y="-6987"/>
            <a:ext cx="19048326" cy="3086101"/>
          </a:xfrm>
          <a:prstGeom prst="rect">
            <a:avLst/>
          </a:prstGeom>
          <a:solidFill>
            <a:srgbClr val="66BB6A"/>
          </a:solidFill>
          <a:ln w="12700">
            <a:miter lim="400000"/>
          </a:ln>
        </p:spPr>
        <p:txBody>
          <a:bodyPr lIns="45718" tIns="45718" rIns="45718" bIns="45718"/>
          <a:lstStyle/>
          <a:p>
            <a:pPr/>
          </a:p>
        </p:txBody>
      </p:sp>
      <p:sp>
        <p:nvSpPr>
          <p:cNvPr id="376" name="TextBox 6"/>
          <p:cNvSpPr txBox="1"/>
          <p:nvPr/>
        </p:nvSpPr>
        <p:spPr>
          <a:xfrm>
            <a:off x="1571525" y="1051853"/>
            <a:ext cx="16812954"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2" sz="7800">
                <a:solidFill>
                  <a:srgbClr val="FFFFFF"/>
                </a:solidFill>
                <a:latin typeface="Poppins"/>
                <a:ea typeface="Poppins"/>
                <a:cs typeface="Poppins"/>
                <a:sym typeface="Poppins"/>
              </a:defRPr>
            </a:lvl1pPr>
          </a:lstStyle>
          <a:p>
            <a:pPr/>
            <a:r>
              <a:t>Vitamin B7 (Biotin)</a:t>
            </a:r>
          </a:p>
        </p:txBody>
      </p:sp>
      <p:sp>
        <p:nvSpPr>
          <p:cNvPr id="377"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378" name="B-vitamins as coenzymes in:…"/>
          <p:cNvSpPr txBox="1"/>
          <p:nvPr/>
        </p:nvSpPr>
        <p:spPr>
          <a:xfrm>
            <a:off x="1486877" y="3342361"/>
            <a:ext cx="16045430" cy="674380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600">
                <a:latin typeface="Times Roman"/>
                <a:ea typeface="Times Roman"/>
                <a:cs typeface="Times Roman"/>
                <a:sym typeface="Times Roman"/>
              </a:defRPr>
            </a:pPr>
            <a:r>
              <a:t>Metabolic Role</a:t>
            </a:r>
          </a:p>
          <a:p>
            <a:pPr defTabSz="457200">
              <a:spcBef>
                <a:spcPts val="1200"/>
              </a:spcBef>
              <a:defRPr sz="2600">
                <a:latin typeface="Times Roman"/>
                <a:ea typeface="Times Roman"/>
                <a:cs typeface="Times Roman"/>
                <a:sym typeface="Times Roman"/>
              </a:defRPr>
            </a:pPr>
            <a:r>
              <a:t>Converted to </a:t>
            </a:r>
            <a:r>
              <a:rPr b="1"/>
              <a:t>PLP (Pyridoxal phosphate)</a:t>
            </a:r>
            <a:r>
              <a:t>.</a:t>
            </a:r>
          </a:p>
          <a:p>
            <a:pPr defTabSz="457200">
              <a:spcBef>
                <a:spcPts val="1400"/>
              </a:spcBef>
              <a:defRPr b="1" sz="2600">
                <a:latin typeface="Times Roman"/>
                <a:ea typeface="Times Roman"/>
                <a:cs typeface="Times Roman"/>
                <a:sym typeface="Times Roman"/>
              </a:defRPr>
            </a:pPr>
            <a:r>
              <a:t>Key Functions</a:t>
            </a:r>
          </a:p>
          <a:p>
            <a:pPr marL="457200" indent="-317500" defTabSz="457200">
              <a:spcBef>
                <a:spcPts val="1200"/>
              </a:spcBef>
              <a:buSzPct val="100000"/>
              <a:buFont typeface="Times Roman"/>
              <a:buChar char="•"/>
              <a:defRPr b="1" sz="2600">
                <a:latin typeface="Times Roman"/>
                <a:ea typeface="Times Roman"/>
                <a:cs typeface="Times Roman"/>
                <a:sym typeface="Times Roman"/>
              </a:defRPr>
            </a:pPr>
            <a:r>
              <a:t>Transamination reactions</a:t>
            </a:r>
            <a:r>
              <a:rPr b="0"/>
              <a:t> → amino acid metabolism</a:t>
            </a:r>
          </a:p>
          <a:p>
            <a:pPr marL="457200" indent="-317500" defTabSz="457200">
              <a:spcBef>
                <a:spcPts val="1200"/>
              </a:spcBef>
              <a:buSzPct val="100000"/>
              <a:buFont typeface="Times Roman"/>
              <a:buChar char="•"/>
              <a:defRPr b="1" sz="2600">
                <a:latin typeface="Times Roman"/>
                <a:ea typeface="Times Roman"/>
                <a:cs typeface="Times Roman"/>
                <a:sym typeface="Times Roman"/>
              </a:defRPr>
            </a:pPr>
            <a:r>
              <a:t>Glycogen breakdown</a:t>
            </a:r>
            <a:r>
              <a:rPr b="0"/>
              <a:t>: glycogen phosphorylase requires PLP</a:t>
            </a:r>
          </a:p>
          <a:p>
            <a:pPr marL="457200" indent="-317500" defTabSz="457200">
              <a:spcBef>
                <a:spcPts val="1200"/>
              </a:spcBef>
              <a:buSzPct val="100000"/>
              <a:buFont typeface="Times Roman"/>
              <a:buChar char="•"/>
              <a:defRPr b="1" sz="2600">
                <a:latin typeface="Times Roman"/>
                <a:ea typeface="Times Roman"/>
                <a:cs typeface="Times Roman"/>
                <a:sym typeface="Times Roman"/>
              </a:defRPr>
            </a:pPr>
            <a:r>
              <a:t>Neurotransmitter synthesis</a:t>
            </a:r>
            <a:r>
              <a:rPr b="0"/>
              <a:t> (serotonin, dopamine, GABA)</a:t>
            </a:r>
          </a:p>
          <a:p>
            <a:pPr marL="457200" indent="-317500" defTabSz="457200">
              <a:spcBef>
                <a:spcPts val="1200"/>
              </a:spcBef>
              <a:buSzPct val="100000"/>
              <a:buFont typeface="Times Roman"/>
              <a:buChar char="•"/>
              <a:defRPr b="1" sz="2600">
                <a:latin typeface="Times Roman"/>
                <a:ea typeface="Times Roman"/>
                <a:cs typeface="Times Roman"/>
                <a:sym typeface="Times Roman"/>
              </a:defRPr>
            </a:pPr>
            <a:r>
              <a:t>Hemoglobin synthesis</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Required for conversion of:</a:t>
            </a:r>
          </a:p>
          <a:p>
            <a:pPr lvl="1" marL="914400" indent="-317500" defTabSz="457200">
              <a:spcBef>
                <a:spcPts val="1200"/>
              </a:spcBef>
              <a:buSzPct val="100000"/>
              <a:buFont typeface="Times Roman"/>
              <a:buChar char="◦"/>
              <a:defRPr sz="2600">
                <a:latin typeface="Times Roman"/>
                <a:ea typeface="Times Roman"/>
                <a:cs typeface="Times Roman"/>
                <a:sym typeface="Times Roman"/>
              </a:defRPr>
            </a:pPr>
            <a:r>
              <a:t>tryptophan → niacin</a:t>
            </a:r>
          </a:p>
          <a:p>
            <a:pPr lvl="1" marL="914400" indent="-317500" defTabSz="457200">
              <a:spcBef>
                <a:spcPts val="1200"/>
              </a:spcBef>
              <a:buSzPct val="100000"/>
              <a:buFont typeface="Times Roman"/>
              <a:buChar char="◦"/>
              <a:defRPr sz="2600">
                <a:latin typeface="Times Roman"/>
                <a:ea typeface="Times Roman"/>
                <a:cs typeface="Times Roman"/>
                <a:sym typeface="Times Roman"/>
              </a:defRPr>
            </a:pPr>
            <a:r>
              <a:t>homocysteine → cysteine</a:t>
            </a:r>
          </a:p>
          <a:p>
            <a:pPr defTabSz="457200">
              <a:spcBef>
                <a:spcPts val="1400"/>
              </a:spcBef>
              <a:defRPr b="1" sz="2600">
                <a:latin typeface="Times Roman"/>
                <a:ea typeface="Times Roman"/>
                <a:cs typeface="Times Roman"/>
                <a:sym typeface="Times Roman"/>
              </a:defRPr>
            </a:pPr>
            <a:r>
              <a:t>Importance</a:t>
            </a:r>
          </a:p>
          <a:p>
            <a:pPr defTabSz="457200">
              <a:spcBef>
                <a:spcPts val="1200"/>
              </a:spcBef>
              <a:defRPr sz="2600">
                <a:latin typeface="Times Roman"/>
                <a:ea typeface="Times Roman"/>
                <a:cs typeface="Times Roman"/>
                <a:sym typeface="Times Roman"/>
              </a:defRPr>
            </a:pPr>
            <a:r>
              <a:t>Central to </a:t>
            </a:r>
            <a:r>
              <a:rPr b="1"/>
              <a:t>protein metabolism</a:t>
            </a:r>
            <a:r>
              <a:t>, nitrogen balance, and neurotransmitter production.</a:t>
            </a:r>
          </a:p>
        </p:txBody>
      </p:sp>
      <p:sp>
        <p:nvSpPr>
          <p:cNvPr id="379"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Freeform 2"/>
          <p:cNvSpPr/>
          <p:nvPr/>
        </p:nvSpPr>
        <p:spPr>
          <a:xfrm rot="10800000">
            <a:off x="0" y="0"/>
            <a:ext cx="18288000" cy="10287000"/>
          </a:xfrm>
          <a:prstGeom prst="rect">
            <a:avLst/>
          </a:prstGeom>
          <a:blipFill>
            <a:blip r:embed="rId2"/>
            <a:stretch>
              <a:fillRect/>
            </a:stretch>
          </a:blipFill>
          <a:ln w="12700">
            <a:miter lim="400000"/>
          </a:ln>
        </p:spPr>
        <p:txBody>
          <a:bodyPr lIns="45718" tIns="45718" rIns="45718" bIns="45718"/>
          <a:lstStyle/>
          <a:p>
            <a:pPr/>
          </a:p>
        </p:txBody>
      </p:sp>
      <p:sp>
        <p:nvSpPr>
          <p:cNvPr id="382" name="Freeform 4"/>
          <p:cNvSpPr/>
          <p:nvPr/>
        </p:nvSpPr>
        <p:spPr>
          <a:xfrm>
            <a:off x="-14571" y="-6987"/>
            <a:ext cx="19048326" cy="3086101"/>
          </a:xfrm>
          <a:prstGeom prst="rect">
            <a:avLst/>
          </a:prstGeom>
          <a:solidFill>
            <a:srgbClr val="66BB6A"/>
          </a:solidFill>
          <a:ln w="12700">
            <a:miter lim="400000"/>
          </a:ln>
        </p:spPr>
        <p:txBody>
          <a:bodyPr lIns="45718" tIns="45718" rIns="45718" bIns="45718"/>
          <a:lstStyle/>
          <a:p>
            <a:pPr/>
          </a:p>
        </p:txBody>
      </p:sp>
      <p:sp>
        <p:nvSpPr>
          <p:cNvPr id="383" name="TextBox 6"/>
          <p:cNvSpPr txBox="1"/>
          <p:nvPr/>
        </p:nvSpPr>
        <p:spPr>
          <a:xfrm>
            <a:off x="1571525" y="1051853"/>
            <a:ext cx="16812954"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2" sz="7800">
                <a:solidFill>
                  <a:srgbClr val="FFFFFF"/>
                </a:solidFill>
                <a:latin typeface="Poppins"/>
                <a:ea typeface="Poppins"/>
                <a:cs typeface="Poppins"/>
                <a:sym typeface="Poppins"/>
              </a:defRPr>
            </a:lvl1pPr>
          </a:lstStyle>
          <a:p>
            <a:pPr/>
            <a:r>
              <a:t>Vitamin B9 (Folate)</a:t>
            </a:r>
          </a:p>
        </p:txBody>
      </p:sp>
      <p:sp>
        <p:nvSpPr>
          <p:cNvPr id="384"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385" name="B-vitamins as coenzymes in:…"/>
          <p:cNvSpPr txBox="1"/>
          <p:nvPr/>
        </p:nvSpPr>
        <p:spPr>
          <a:xfrm>
            <a:off x="1709970" y="3783100"/>
            <a:ext cx="16045427" cy="549732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3400">
                <a:latin typeface="Times Roman"/>
                <a:ea typeface="Times Roman"/>
                <a:cs typeface="Times Roman"/>
                <a:sym typeface="Times Roman"/>
              </a:defRPr>
            </a:pPr>
            <a:r>
              <a:t>Metabolic Role</a:t>
            </a:r>
          </a:p>
          <a:p>
            <a:pPr defTabSz="457200">
              <a:spcBef>
                <a:spcPts val="1200"/>
              </a:spcBef>
              <a:defRPr sz="3400">
                <a:latin typeface="Times Roman"/>
                <a:ea typeface="Times Roman"/>
                <a:cs typeface="Times Roman"/>
                <a:sym typeface="Times Roman"/>
              </a:defRPr>
            </a:pPr>
            <a:r>
              <a:t>Converted to </a:t>
            </a:r>
            <a:r>
              <a:rPr b="1"/>
              <a:t>THF (tetrahydrofolate)</a:t>
            </a:r>
            <a:r>
              <a:t>, a one-carbon donor.</a:t>
            </a:r>
          </a:p>
          <a:p>
            <a:pPr defTabSz="457200">
              <a:spcBef>
                <a:spcPts val="1400"/>
              </a:spcBef>
              <a:defRPr b="1" sz="3400">
                <a:latin typeface="Times Roman"/>
                <a:ea typeface="Times Roman"/>
                <a:cs typeface="Times Roman"/>
                <a:sym typeface="Times Roman"/>
              </a:defRPr>
            </a:pPr>
            <a:r>
              <a:t>Key Functions</a:t>
            </a:r>
          </a:p>
          <a:p>
            <a:pPr marL="457200" indent="-317500" defTabSz="457200">
              <a:spcBef>
                <a:spcPts val="1200"/>
              </a:spcBef>
              <a:buSzPct val="100000"/>
              <a:buFont typeface="Times Roman"/>
              <a:buChar char="•"/>
              <a:defRPr sz="3400">
                <a:latin typeface="Times Roman"/>
                <a:ea typeface="Times Roman"/>
                <a:cs typeface="Times Roman"/>
                <a:sym typeface="Times Roman"/>
              </a:defRPr>
            </a:pPr>
            <a:r>
              <a:t>DNA and RNA synthesis (purines &amp; thymidine)</a:t>
            </a:r>
          </a:p>
          <a:p>
            <a:pPr marL="457200" indent="-317500" defTabSz="457200">
              <a:spcBef>
                <a:spcPts val="1200"/>
              </a:spcBef>
              <a:buSzPct val="100000"/>
              <a:buFont typeface="Times Roman"/>
              <a:buChar char="•"/>
              <a:defRPr sz="3400">
                <a:latin typeface="Times Roman"/>
                <a:ea typeface="Times Roman"/>
                <a:cs typeface="Times Roman"/>
                <a:sym typeface="Times Roman"/>
              </a:defRPr>
            </a:pPr>
            <a:r>
              <a:t>Methionine cycling (homocysteine → methionine)</a:t>
            </a:r>
          </a:p>
          <a:p>
            <a:pPr marL="457200" indent="-317500" defTabSz="457200">
              <a:spcBef>
                <a:spcPts val="1200"/>
              </a:spcBef>
              <a:buSzPct val="100000"/>
              <a:buFont typeface="Times Roman"/>
              <a:buChar char="•"/>
              <a:defRPr sz="3400">
                <a:latin typeface="Times Roman"/>
                <a:ea typeface="Times Roman"/>
                <a:cs typeface="Times Roman"/>
                <a:sym typeface="Times Roman"/>
              </a:defRPr>
            </a:pPr>
            <a:r>
              <a:t>Growth and cell division (important in pregnancy)</a:t>
            </a:r>
          </a:p>
          <a:p>
            <a:pPr defTabSz="457200">
              <a:spcBef>
                <a:spcPts val="1400"/>
              </a:spcBef>
              <a:defRPr b="1" sz="3400">
                <a:latin typeface="Times Roman"/>
                <a:ea typeface="Times Roman"/>
                <a:cs typeface="Times Roman"/>
                <a:sym typeface="Times Roman"/>
              </a:defRPr>
            </a:pPr>
            <a:r>
              <a:t>Metabolic Interaction</a:t>
            </a:r>
          </a:p>
          <a:p>
            <a:pPr defTabSz="457200">
              <a:spcBef>
                <a:spcPts val="1200"/>
              </a:spcBef>
              <a:defRPr sz="3400">
                <a:latin typeface="Times Roman"/>
                <a:ea typeface="Times Roman"/>
                <a:cs typeface="Times Roman"/>
                <a:sym typeface="Times Roman"/>
              </a:defRPr>
            </a:pPr>
            <a:r>
              <a:t>Folate is tightly linked with </a:t>
            </a:r>
            <a:r>
              <a:rPr b="1"/>
              <a:t>B12 metabolism</a:t>
            </a:r>
            <a:r>
              <a:t>.</a:t>
            </a:r>
          </a:p>
        </p:txBody>
      </p:sp>
      <p:sp>
        <p:nvSpPr>
          <p:cNvPr id="386"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Freeform 2"/>
          <p:cNvSpPr/>
          <p:nvPr/>
        </p:nvSpPr>
        <p:spPr>
          <a:xfrm rot="10800000">
            <a:off x="0" y="0"/>
            <a:ext cx="18288000" cy="10287000"/>
          </a:xfrm>
          <a:prstGeom prst="rect">
            <a:avLst/>
          </a:prstGeom>
          <a:blipFill>
            <a:blip r:embed="rId2"/>
            <a:stretch>
              <a:fillRect/>
            </a:stretch>
          </a:blipFill>
          <a:ln w="12700">
            <a:miter lim="400000"/>
          </a:ln>
        </p:spPr>
        <p:txBody>
          <a:bodyPr lIns="45718" tIns="45718" rIns="45718" bIns="45718"/>
          <a:lstStyle/>
          <a:p>
            <a:pPr/>
          </a:p>
        </p:txBody>
      </p:sp>
      <p:sp>
        <p:nvSpPr>
          <p:cNvPr id="389" name="Freeform 4"/>
          <p:cNvSpPr/>
          <p:nvPr/>
        </p:nvSpPr>
        <p:spPr>
          <a:xfrm>
            <a:off x="-14571" y="-6987"/>
            <a:ext cx="19048326" cy="3086101"/>
          </a:xfrm>
          <a:prstGeom prst="rect">
            <a:avLst/>
          </a:prstGeom>
          <a:solidFill>
            <a:srgbClr val="66BB6A"/>
          </a:solidFill>
          <a:ln w="12700">
            <a:miter lim="400000"/>
          </a:ln>
        </p:spPr>
        <p:txBody>
          <a:bodyPr lIns="45718" tIns="45718" rIns="45718" bIns="45718"/>
          <a:lstStyle/>
          <a:p>
            <a:pPr/>
          </a:p>
        </p:txBody>
      </p:sp>
      <p:sp>
        <p:nvSpPr>
          <p:cNvPr id="390" name="TextBox 6"/>
          <p:cNvSpPr txBox="1"/>
          <p:nvPr/>
        </p:nvSpPr>
        <p:spPr>
          <a:xfrm>
            <a:off x="1571525" y="1051853"/>
            <a:ext cx="16812954"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2" sz="7800">
                <a:solidFill>
                  <a:srgbClr val="FFFFFF"/>
                </a:solidFill>
                <a:latin typeface="Poppins"/>
                <a:ea typeface="Poppins"/>
                <a:cs typeface="Poppins"/>
                <a:sym typeface="Poppins"/>
              </a:defRPr>
            </a:lvl1pPr>
          </a:lstStyle>
          <a:p>
            <a:pPr/>
            <a:r>
              <a:t>Vitamin B12 (Cobalamin)</a:t>
            </a:r>
          </a:p>
        </p:txBody>
      </p:sp>
      <p:sp>
        <p:nvSpPr>
          <p:cNvPr id="391"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392" name="B-vitamins as coenzymes in:…"/>
          <p:cNvSpPr txBox="1"/>
          <p:nvPr/>
        </p:nvSpPr>
        <p:spPr>
          <a:xfrm>
            <a:off x="1486877" y="3295777"/>
            <a:ext cx="16045430" cy="670784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000">
                <a:latin typeface="Times Roman"/>
                <a:ea typeface="Times Roman"/>
                <a:cs typeface="Times Roman"/>
                <a:sym typeface="Times Roman"/>
              </a:defRPr>
            </a:pPr>
            <a:r>
              <a:t>Metabolic Role</a:t>
            </a:r>
          </a:p>
          <a:p>
            <a:pPr defTabSz="457200">
              <a:spcBef>
                <a:spcPts val="1200"/>
              </a:spcBef>
              <a:defRPr sz="2000">
                <a:latin typeface="Times Roman"/>
                <a:ea typeface="Times Roman"/>
                <a:cs typeface="Times Roman"/>
                <a:sym typeface="Times Roman"/>
              </a:defRPr>
            </a:pPr>
            <a:r>
              <a:t>Coenzyme for:</a:t>
            </a:r>
          </a:p>
          <a:p>
            <a:pPr marL="457200" indent="-317500" defTabSz="457200">
              <a:spcBef>
                <a:spcPts val="1200"/>
              </a:spcBef>
              <a:buSzPct val="100000"/>
              <a:buAutoNum type="arabicPeriod" startAt="1"/>
              <a:defRPr b="1" sz="2000">
                <a:latin typeface="Times Roman"/>
                <a:ea typeface="Times Roman"/>
                <a:cs typeface="Times Roman"/>
                <a:sym typeface="Times Roman"/>
              </a:defRPr>
            </a:pPr>
            <a:r>
              <a:t>Methionine synthase</a:t>
            </a:r>
          </a:p>
          <a:p>
            <a:pPr lvl="1" marL="914400" indent="-317500" defTabSz="457200">
              <a:spcBef>
                <a:spcPts val="1200"/>
              </a:spcBef>
              <a:buSzPct val="100000"/>
              <a:buFont typeface="Times Roman"/>
              <a:buChar char="◦"/>
              <a:defRPr sz="2000">
                <a:latin typeface="Times Roman"/>
                <a:ea typeface="Times Roman"/>
                <a:cs typeface="Times Roman"/>
                <a:sym typeface="Times Roman"/>
              </a:defRPr>
            </a:pPr>
            <a:r>
              <a:t>Regenerates methionine from homocysteine</a:t>
            </a:r>
          </a:p>
          <a:p>
            <a:pPr lvl="1" marL="914400" indent="-317500" defTabSz="457200">
              <a:spcBef>
                <a:spcPts val="1200"/>
              </a:spcBef>
              <a:buSzPct val="100000"/>
              <a:buFont typeface="Times Roman"/>
              <a:buChar char="◦"/>
              <a:defRPr sz="2000">
                <a:latin typeface="Times Roman"/>
                <a:ea typeface="Times Roman"/>
                <a:cs typeface="Times Roman"/>
                <a:sym typeface="Times Roman"/>
              </a:defRPr>
            </a:pPr>
            <a:r>
              <a:t>Works with folate</a:t>
            </a:r>
          </a:p>
          <a:p>
            <a:pPr marL="457200" indent="-317500" defTabSz="457200">
              <a:spcBef>
                <a:spcPts val="1200"/>
              </a:spcBef>
              <a:buSzPct val="100000"/>
              <a:buAutoNum type="arabicPeriod" startAt="2"/>
              <a:defRPr b="1" sz="2000">
                <a:latin typeface="Times Roman"/>
                <a:ea typeface="Times Roman"/>
                <a:cs typeface="Times Roman"/>
                <a:sym typeface="Times Roman"/>
              </a:defRPr>
            </a:pPr>
            <a:r>
              <a:t>Methylmalonyl-CoA mutase</a:t>
            </a:r>
          </a:p>
          <a:p>
            <a:pPr lvl="1" marL="914400" indent="-317500" defTabSz="457200">
              <a:spcBef>
                <a:spcPts val="1200"/>
              </a:spcBef>
              <a:buSzPct val="100000"/>
              <a:buFont typeface="Times Roman"/>
              <a:buChar char="◦"/>
              <a:defRPr sz="2000">
                <a:latin typeface="Times Roman"/>
                <a:ea typeface="Times Roman"/>
                <a:cs typeface="Times Roman"/>
                <a:sym typeface="Times Roman"/>
              </a:defRPr>
            </a:pPr>
            <a:r>
              <a:t>Converts methylmalonyl-CoA to succinyl-CoA</a:t>
            </a:r>
            <a:br/>
            <a:r>
              <a:t>→ Important for fat and amino acid metabolism</a:t>
            </a:r>
          </a:p>
          <a:p>
            <a:pPr defTabSz="457200">
              <a:spcBef>
                <a:spcPts val="1400"/>
              </a:spcBef>
              <a:defRPr b="1" sz="2000">
                <a:latin typeface="Times Roman"/>
                <a:ea typeface="Times Roman"/>
                <a:cs typeface="Times Roman"/>
                <a:sym typeface="Times Roman"/>
              </a:defRPr>
            </a:pPr>
            <a:r>
              <a:t>Absorption Dependency</a:t>
            </a:r>
          </a:p>
          <a:p>
            <a:pPr defTabSz="457200">
              <a:spcBef>
                <a:spcPts val="1200"/>
              </a:spcBef>
              <a:defRPr sz="2000">
                <a:latin typeface="Times Roman"/>
                <a:ea typeface="Times Roman"/>
                <a:cs typeface="Times Roman"/>
                <a:sym typeface="Times Roman"/>
              </a:defRPr>
            </a:pPr>
            <a:r>
              <a:t>Requires:</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Intrinsic factor (stomach)</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Healthy ileum</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Adequate stomach acid</a:t>
            </a:r>
          </a:p>
          <a:p>
            <a:pPr defTabSz="457200">
              <a:spcBef>
                <a:spcPts val="1400"/>
              </a:spcBef>
              <a:defRPr b="1" sz="2000">
                <a:latin typeface="Times Roman"/>
                <a:ea typeface="Times Roman"/>
                <a:cs typeface="Times Roman"/>
                <a:sym typeface="Times Roman"/>
              </a:defRPr>
            </a:pPr>
            <a:r>
              <a:t>Why It Matters</a:t>
            </a:r>
          </a:p>
          <a:p>
            <a:pPr defTabSz="457200">
              <a:spcBef>
                <a:spcPts val="1200"/>
              </a:spcBef>
              <a:defRPr sz="2000">
                <a:latin typeface="Times Roman"/>
                <a:ea typeface="Times Roman"/>
                <a:cs typeface="Times Roman"/>
                <a:sym typeface="Times Roman"/>
              </a:defRPr>
            </a:pPr>
            <a:r>
              <a:t>Deficiency causes both </a:t>
            </a:r>
            <a:r>
              <a:rPr b="1"/>
              <a:t>neurological</a:t>
            </a:r>
            <a:r>
              <a:t> and </a:t>
            </a:r>
            <a:r>
              <a:rPr b="1"/>
              <a:t>hematologic</a:t>
            </a:r>
            <a:r>
              <a:t> problems.</a:t>
            </a:r>
          </a:p>
        </p:txBody>
      </p:sp>
      <p:sp>
        <p:nvSpPr>
          <p:cNvPr id="393"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Freeform 2"/>
          <p:cNvSpPr/>
          <p:nvPr/>
        </p:nvSpPr>
        <p:spPr>
          <a:xfrm rot="10800000">
            <a:off x="0" y="0"/>
            <a:ext cx="18288000" cy="10287000"/>
          </a:xfrm>
          <a:prstGeom prst="rect">
            <a:avLst/>
          </a:prstGeom>
          <a:blipFill>
            <a:blip r:embed="rId2"/>
            <a:stretch>
              <a:fillRect/>
            </a:stretch>
          </a:blipFill>
          <a:ln w="12700">
            <a:miter lim="400000"/>
          </a:ln>
        </p:spPr>
        <p:txBody>
          <a:bodyPr lIns="45718" tIns="45718" rIns="45718" bIns="45718"/>
          <a:lstStyle/>
          <a:p>
            <a:pPr/>
          </a:p>
        </p:txBody>
      </p:sp>
      <p:sp>
        <p:nvSpPr>
          <p:cNvPr id="396" name="Freeform 4"/>
          <p:cNvSpPr/>
          <p:nvPr/>
        </p:nvSpPr>
        <p:spPr>
          <a:xfrm>
            <a:off x="-14571" y="-6987"/>
            <a:ext cx="19048326" cy="3086101"/>
          </a:xfrm>
          <a:prstGeom prst="rect">
            <a:avLst/>
          </a:prstGeom>
          <a:solidFill>
            <a:srgbClr val="66BB6A"/>
          </a:solidFill>
          <a:ln w="12700">
            <a:miter lim="400000"/>
          </a:ln>
        </p:spPr>
        <p:txBody>
          <a:bodyPr lIns="45718" tIns="45718" rIns="45718" bIns="45718"/>
          <a:lstStyle/>
          <a:p>
            <a:pPr/>
          </a:p>
        </p:txBody>
      </p:sp>
      <p:sp>
        <p:nvSpPr>
          <p:cNvPr id="397" name="TextBox 6"/>
          <p:cNvSpPr txBox="1"/>
          <p:nvPr/>
        </p:nvSpPr>
        <p:spPr>
          <a:xfrm>
            <a:off x="1571525" y="1051853"/>
            <a:ext cx="16812954"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2" sz="7800">
                <a:solidFill>
                  <a:srgbClr val="FFFFFF"/>
                </a:solidFill>
                <a:latin typeface="Poppins"/>
                <a:ea typeface="Poppins"/>
                <a:cs typeface="Poppins"/>
                <a:sym typeface="Poppins"/>
              </a:defRPr>
            </a:lvl1pPr>
          </a:lstStyle>
          <a:p>
            <a:pPr/>
            <a:r>
              <a:t>Vitamin C (Ascorbic Acid)</a:t>
            </a:r>
          </a:p>
        </p:txBody>
      </p:sp>
      <p:sp>
        <p:nvSpPr>
          <p:cNvPr id="398"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399" name="B-vitamins as coenzymes in:…"/>
          <p:cNvSpPr txBox="1"/>
          <p:nvPr/>
        </p:nvSpPr>
        <p:spPr>
          <a:xfrm>
            <a:off x="1486877" y="2923957"/>
            <a:ext cx="16045430" cy="704307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1900">
                <a:latin typeface="Times Roman"/>
                <a:ea typeface="Times Roman"/>
                <a:cs typeface="Times Roman"/>
                <a:sym typeface="Times Roman"/>
              </a:defRPr>
            </a:pPr>
          </a:p>
          <a:p>
            <a:pPr defTabSz="457200">
              <a:spcBef>
                <a:spcPts val="1400"/>
              </a:spcBef>
              <a:defRPr b="1" sz="2700">
                <a:latin typeface="Times Roman"/>
                <a:ea typeface="Times Roman"/>
                <a:cs typeface="Times Roman"/>
                <a:sym typeface="Times Roman"/>
              </a:defRPr>
            </a:pPr>
            <a:r>
              <a:t>Metabolic Role</a:t>
            </a:r>
          </a:p>
          <a:p>
            <a:pPr defTabSz="457200">
              <a:spcBef>
                <a:spcPts val="1200"/>
              </a:spcBef>
              <a:defRPr sz="2700">
                <a:latin typeface="Times Roman"/>
                <a:ea typeface="Times Roman"/>
                <a:cs typeface="Times Roman"/>
                <a:sym typeface="Times Roman"/>
              </a:defRPr>
            </a:pPr>
            <a:r>
              <a:t>Powerful antioxidant and enzyme cofactor.</a:t>
            </a:r>
          </a:p>
          <a:p>
            <a:pPr defTabSz="457200">
              <a:spcBef>
                <a:spcPts val="1400"/>
              </a:spcBef>
              <a:defRPr b="1" sz="2700">
                <a:latin typeface="Times Roman"/>
                <a:ea typeface="Times Roman"/>
                <a:cs typeface="Times Roman"/>
                <a:sym typeface="Times Roman"/>
              </a:defRPr>
            </a:pPr>
            <a:r>
              <a:t>Functions</a:t>
            </a:r>
          </a:p>
          <a:p>
            <a:pPr marL="457200" indent="-317500" defTabSz="457200">
              <a:spcBef>
                <a:spcPts val="1200"/>
              </a:spcBef>
              <a:buSzPct val="100000"/>
              <a:buFont typeface="Times Roman"/>
              <a:buChar char="•"/>
              <a:defRPr sz="2700">
                <a:latin typeface="Times Roman"/>
                <a:ea typeface="Times Roman"/>
                <a:cs typeface="Times Roman"/>
                <a:sym typeface="Times Roman"/>
              </a:defRPr>
            </a:pPr>
            <a:r>
              <a:t>Collagen synthesis</a:t>
            </a:r>
            <a:br/>
            <a:r>
              <a:t>(cofactor for prolyl and lysyl hydroxylases)</a:t>
            </a:r>
          </a:p>
          <a:p>
            <a:pPr marL="457200" indent="-317500" defTabSz="457200">
              <a:spcBef>
                <a:spcPts val="1200"/>
              </a:spcBef>
              <a:buSzPct val="100000"/>
              <a:buFont typeface="Times Roman"/>
              <a:buChar char="•"/>
              <a:defRPr sz="2700">
                <a:latin typeface="Times Roman"/>
                <a:ea typeface="Times Roman"/>
                <a:cs typeface="Times Roman"/>
                <a:sym typeface="Times Roman"/>
              </a:defRPr>
            </a:pPr>
            <a:r>
              <a:t>Enhances iron absorption (Fe³⁺ → Fe²⁺)</a:t>
            </a:r>
          </a:p>
          <a:p>
            <a:pPr marL="457200" indent="-317500" defTabSz="457200">
              <a:spcBef>
                <a:spcPts val="1200"/>
              </a:spcBef>
              <a:buSzPct val="100000"/>
              <a:buFont typeface="Times Roman"/>
              <a:buChar char="•"/>
              <a:defRPr sz="2700">
                <a:latin typeface="Times Roman"/>
                <a:ea typeface="Times Roman"/>
                <a:cs typeface="Times Roman"/>
                <a:sym typeface="Times Roman"/>
              </a:defRPr>
            </a:pPr>
            <a:r>
              <a:t>Involved in bile acid synthesis</a:t>
            </a:r>
          </a:p>
          <a:p>
            <a:pPr marL="457200" indent="-317500" defTabSz="457200">
              <a:spcBef>
                <a:spcPts val="1200"/>
              </a:spcBef>
              <a:buSzPct val="100000"/>
              <a:buFont typeface="Times Roman"/>
              <a:buChar char="•"/>
              <a:defRPr sz="2700">
                <a:latin typeface="Times Roman"/>
                <a:ea typeface="Times Roman"/>
                <a:cs typeface="Times Roman"/>
                <a:sym typeface="Times Roman"/>
              </a:defRPr>
            </a:pPr>
            <a:r>
              <a:t>Supports immune function</a:t>
            </a:r>
          </a:p>
          <a:p>
            <a:pPr marL="457200" indent="-317500" defTabSz="457200">
              <a:spcBef>
                <a:spcPts val="1200"/>
              </a:spcBef>
              <a:buSzPct val="100000"/>
              <a:buFont typeface="Times Roman"/>
              <a:buChar char="•"/>
              <a:defRPr sz="2700">
                <a:latin typeface="Times Roman"/>
                <a:ea typeface="Times Roman"/>
                <a:cs typeface="Times Roman"/>
                <a:sym typeface="Times Roman"/>
              </a:defRPr>
            </a:pPr>
            <a:r>
              <a:t>Catecholamine (epinephrine) synthesis</a:t>
            </a:r>
          </a:p>
          <a:p>
            <a:pPr marL="457200" indent="-317500" defTabSz="457200">
              <a:spcBef>
                <a:spcPts val="1200"/>
              </a:spcBef>
              <a:buSzPct val="100000"/>
              <a:buFont typeface="Times Roman"/>
              <a:buChar char="•"/>
              <a:defRPr sz="2700">
                <a:latin typeface="Times Roman"/>
                <a:ea typeface="Times Roman"/>
                <a:cs typeface="Times Roman"/>
                <a:sym typeface="Times Roman"/>
              </a:defRPr>
            </a:pPr>
            <a:r>
              <a:t>Regenerates vitamin E</a:t>
            </a:r>
          </a:p>
          <a:p>
            <a:pPr defTabSz="457200">
              <a:spcBef>
                <a:spcPts val="1400"/>
              </a:spcBef>
              <a:defRPr b="1" sz="2700">
                <a:latin typeface="Times Roman"/>
                <a:ea typeface="Times Roman"/>
                <a:cs typeface="Times Roman"/>
                <a:sym typeface="Times Roman"/>
              </a:defRPr>
            </a:pPr>
            <a:r>
              <a:t>Why It Matters</a:t>
            </a:r>
          </a:p>
          <a:p>
            <a:pPr defTabSz="457200">
              <a:spcBef>
                <a:spcPts val="1200"/>
              </a:spcBef>
              <a:defRPr sz="2700">
                <a:latin typeface="Times Roman"/>
                <a:ea typeface="Times Roman"/>
                <a:cs typeface="Times Roman"/>
                <a:sym typeface="Times Roman"/>
              </a:defRPr>
            </a:pPr>
            <a:r>
              <a:t>Essential for connective tissue strength, wound healing, and antioxidant responses.</a:t>
            </a:r>
          </a:p>
        </p:txBody>
      </p:sp>
      <p:sp>
        <p:nvSpPr>
          <p:cNvPr id="400"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Freeform 2"/>
          <p:cNvSpPr/>
          <p:nvPr/>
        </p:nvSpPr>
        <p:spPr>
          <a:xfrm rot="10800000">
            <a:off x="-2" y="-570241"/>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403" name="Freeform 4"/>
          <p:cNvSpPr/>
          <p:nvPr/>
        </p:nvSpPr>
        <p:spPr>
          <a:xfrm>
            <a:off x="107623" y="84993"/>
            <a:ext cx="19048326" cy="3086101"/>
          </a:xfrm>
          <a:prstGeom prst="rect">
            <a:avLst/>
          </a:prstGeom>
          <a:solidFill>
            <a:srgbClr val="66BB6A"/>
          </a:solidFill>
          <a:ln w="12700">
            <a:miter lim="400000"/>
          </a:ln>
        </p:spPr>
        <p:txBody>
          <a:bodyPr lIns="45718" tIns="45718" rIns="45718" bIns="45718"/>
          <a:lstStyle/>
          <a:p>
            <a:pPr/>
          </a:p>
        </p:txBody>
      </p:sp>
      <p:sp>
        <p:nvSpPr>
          <p:cNvPr id="404" name="TextBox 6"/>
          <p:cNvSpPr txBox="1"/>
          <p:nvPr/>
        </p:nvSpPr>
        <p:spPr>
          <a:xfrm>
            <a:off x="517604" y="308306"/>
            <a:ext cx="17892950" cy="22350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43" sz="7500">
                <a:solidFill>
                  <a:srgbClr val="FFFFFF"/>
                </a:solidFill>
                <a:latin typeface="Poppins"/>
                <a:ea typeface="Poppins"/>
                <a:cs typeface="Poppins"/>
                <a:sym typeface="Poppins"/>
              </a:defRPr>
            </a:pPr>
            <a:r>
              <a:t>Summary Table: </a:t>
            </a:r>
            <a:r>
              <a:rPr spc="525" sz="5300"/>
              <a:t>Metabolism &amp; Biochemical Pathways of Water-Soluble Vitamins</a:t>
            </a:r>
          </a:p>
        </p:txBody>
      </p:sp>
      <p:sp>
        <p:nvSpPr>
          <p:cNvPr id="405"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graphicFrame>
        <p:nvGraphicFramePr>
          <p:cNvPr id="406" name="Table 1"/>
          <p:cNvGraphicFramePr/>
          <p:nvPr/>
        </p:nvGraphicFramePr>
        <p:xfrm>
          <a:off x="606588" y="3305997"/>
          <a:ext cx="17074827" cy="6450125"/>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373193"/>
                <a:gridCol w="6057705"/>
                <a:gridCol w="8643923"/>
              </a:tblGrid>
              <a:tr h="875795">
                <a:tc>
                  <a:txBody>
                    <a:bodyPr/>
                    <a:lstStyle/>
                    <a:p>
                      <a:pPr algn="ctr" defTabSz="457200">
                        <a:defRPr sz="1800"/>
                      </a:pPr>
                      <a:r>
                        <a:rPr b="1" sz="3300">
                          <a:latin typeface="Times Roman"/>
                          <a:ea typeface="Times Roman"/>
                          <a:cs typeface="Times Roman"/>
                          <a:sym typeface="Times Roman"/>
                        </a:rPr>
                        <a:t>Vitamin</a:t>
                      </a:r>
                    </a:p>
                  </a:txBody>
                  <a:tcPr marL="12700" marR="12700" marT="12700" marB="12700" anchor="ctr" anchorCtr="0" horzOverflow="overflow"/>
                </a:tc>
                <a:tc>
                  <a:txBody>
                    <a:bodyPr/>
                    <a:lstStyle/>
                    <a:p>
                      <a:pPr algn="ctr" defTabSz="457200">
                        <a:defRPr sz="1800"/>
                      </a:pPr>
                      <a:r>
                        <a:rPr b="1" sz="3300">
                          <a:latin typeface="Times Roman"/>
                          <a:ea typeface="Times Roman"/>
                          <a:cs typeface="Times Roman"/>
                          <a:sym typeface="Times Roman"/>
                        </a:rPr>
                        <a:t>Coenzyme Form</a:t>
                      </a:r>
                    </a:p>
                  </a:txBody>
                  <a:tcPr marL="12700" marR="12700" marT="12700" marB="12700" anchor="ctr" anchorCtr="0" horzOverflow="overflow"/>
                </a:tc>
                <a:tc>
                  <a:txBody>
                    <a:bodyPr/>
                    <a:lstStyle/>
                    <a:p>
                      <a:pPr algn="ctr" defTabSz="457200">
                        <a:defRPr sz="1800"/>
                      </a:pPr>
                      <a:r>
                        <a:rPr b="1" sz="3300">
                          <a:latin typeface="Times Roman"/>
                          <a:ea typeface="Times Roman"/>
                          <a:cs typeface="Times Roman"/>
                          <a:sym typeface="Times Roman"/>
                        </a:rPr>
                        <a:t>Major Metabolic Role</a:t>
                      </a:r>
                    </a:p>
                  </a:txBody>
                  <a:tcPr marL="12700" marR="12700" marT="12700" marB="12700" anchor="ctr" anchorCtr="0" horzOverflow="overflow"/>
                </a:tc>
              </a:tr>
              <a:tr h="565028">
                <a:tc>
                  <a:txBody>
                    <a:bodyPr/>
                    <a:lstStyle/>
                    <a:p>
                      <a:pPr algn="ctr" defTabSz="457200">
                        <a:defRPr sz="1800"/>
                      </a:pPr>
                      <a:r>
                        <a:rPr sz="3300">
                          <a:latin typeface="Times Roman"/>
                          <a:ea typeface="Times Roman"/>
                          <a:cs typeface="Times Roman"/>
                          <a:sym typeface="Times Roman"/>
                        </a:rPr>
                        <a:t>B1</a:t>
                      </a:r>
                    </a:p>
                  </a:txBody>
                  <a:tcPr marL="12700" marR="12700" marT="12700" marB="12700" anchor="ctr" anchorCtr="0" horzOverflow="overflow"/>
                </a:tc>
                <a:tc>
                  <a:txBody>
                    <a:bodyPr/>
                    <a:lstStyle/>
                    <a:p>
                      <a:pPr algn="ctr" defTabSz="457200">
                        <a:defRPr sz="1800"/>
                      </a:pPr>
                      <a:r>
                        <a:rPr sz="3300">
                          <a:latin typeface="Times Roman"/>
                          <a:ea typeface="Times Roman"/>
                          <a:cs typeface="Times Roman"/>
                          <a:sym typeface="Times Roman"/>
                        </a:rPr>
                        <a:t>TPP</a:t>
                      </a:r>
                    </a:p>
                  </a:txBody>
                  <a:tcPr marL="12700" marR="12700" marT="12700" marB="12700" anchor="ctr" anchorCtr="0" horzOverflow="overflow"/>
                </a:tc>
                <a:tc>
                  <a:txBody>
                    <a:bodyPr/>
                    <a:lstStyle/>
                    <a:p>
                      <a:pPr algn="ctr" defTabSz="457200">
                        <a:defRPr sz="1800"/>
                      </a:pPr>
                      <a:r>
                        <a:rPr sz="3300">
                          <a:latin typeface="Times Roman"/>
                          <a:ea typeface="Times Roman"/>
                          <a:cs typeface="Times Roman"/>
                          <a:sym typeface="Times Roman"/>
                        </a:rPr>
                        <a:t>Carbohydrate metabolism, TCA entry, PPP</a:t>
                      </a:r>
                    </a:p>
                  </a:txBody>
                  <a:tcPr marL="12700" marR="12700" marT="12700" marB="12700" anchor="ctr" anchorCtr="0" horzOverflow="overflow"/>
                </a:tc>
              </a:tr>
              <a:tr h="565028">
                <a:tc>
                  <a:txBody>
                    <a:bodyPr/>
                    <a:lstStyle/>
                    <a:p>
                      <a:pPr algn="ctr" defTabSz="457200">
                        <a:defRPr sz="1800"/>
                      </a:pPr>
                      <a:r>
                        <a:rPr sz="3300">
                          <a:latin typeface="Times Roman"/>
                          <a:ea typeface="Times Roman"/>
                          <a:cs typeface="Times Roman"/>
                          <a:sym typeface="Times Roman"/>
                        </a:rPr>
                        <a:t>B2</a:t>
                      </a:r>
                    </a:p>
                  </a:txBody>
                  <a:tcPr marL="12700" marR="12700" marT="12700" marB="12700" anchor="ctr" anchorCtr="0" horzOverflow="overflow"/>
                </a:tc>
                <a:tc>
                  <a:txBody>
                    <a:bodyPr/>
                    <a:lstStyle/>
                    <a:p>
                      <a:pPr algn="ctr" defTabSz="457200">
                        <a:defRPr sz="1800"/>
                      </a:pPr>
                      <a:r>
                        <a:rPr sz="3300">
                          <a:latin typeface="Times Roman"/>
                          <a:ea typeface="Times Roman"/>
                          <a:cs typeface="Times Roman"/>
                          <a:sym typeface="Times Roman"/>
                        </a:rPr>
                        <a:t>FAD/FMN</a:t>
                      </a:r>
                    </a:p>
                  </a:txBody>
                  <a:tcPr marL="12700" marR="12700" marT="12700" marB="12700" anchor="ctr" anchorCtr="0" horzOverflow="overflow"/>
                </a:tc>
                <a:tc>
                  <a:txBody>
                    <a:bodyPr/>
                    <a:lstStyle/>
                    <a:p>
                      <a:pPr algn="ctr" defTabSz="457200">
                        <a:defRPr sz="1800"/>
                      </a:pPr>
                      <a:r>
                        <a:rPr sz="3300">
                          <a:latin typeface="Times Roman"/>
                          <a:ea typeface="Times Roman"/>
                          <a:cs typeface="Times Roman"/>
                          <a:sym typeface="Times Roman"/>
                        </a:rPr>
                        <a:t>Redox reactions, ETC, beta-oxidation</a:t>
                      </a:r>
                    </a:p>
                  </a:txBody>
                  <a:tcPr marL="12700" marR="12700" marT="12700" marB="12700" anchor="ctr" anchorCtr="0" horzOverflow="overflow"/>
                </a:tc>
              </a:tr>
              <a:tr h="565028">
                <a:tc>
                  <a:txBody>
                    <a:bodyPr/>
                    <a:lstStyle/>
                    <a:p>
                      <a:pPr algn="ctr" defTabSz="457200">
                        <a:defRPr sz="1800"/>
                      </a:pPr>
                      <a:r>
                        <a:rPr sz="3300">
                          <a:latin typeface="Times Roman"/>
                          <a:ea typeface="Times Roman"/>
                          <a:cs typeface="Times Roman"/>
                          <a:sym typeface="Times Roman"/>
                        </a:rPr>
                        <a:t>B3</a:t>
                      </a:r>
                    </a:p>
                  </a:txBody>
                  <a:tcPr marL="12700" marR="12700" marT="12700" marB="12700" anchor="ctr" anchorCtr="0" horzOverflow="overflow"/>
                </a:tc>
                <a:tc>
                  <a:txBody>
                    <a:bodyPr/>
                    <a:lstStyle/>
                    <a:p>
                      <a:pPr algn="ctr" defTabSz="457200">
                        <a:defRPr sz="1800"/>
                      </a:pPr>
                      <a:r>
                        <a:rPr sz="3300">
                          <a:latin typeface="Times Roman"/>
                          <a:ea typeface="Times Roman"/>
                          <a:cs typeface="Times Roman"/>
                          <a:sym typeface="Times Roman"/>
                        </a:rPr>
                        <a:t>NAD⁺/NADP⁺</a:t>
                      </a:r>
                    </a:p>
                  </a:txBody>
                  <a:tcPr marL="12700" marR="12700" marT="12700" marB="12700" anchor="ctr" anchorCtr="0" horzOverflow="overflow"/>
                </a:tc>
                <a:tc>
                  <a:txBody>
                    <a:bodyPr/>
                    <a:lstStyle/>
                    <a:p>
                      <a:pPr algn="ctr" defTabSz="457200">
                        <a:defRPr sz="1800"/>
                      </a:pPr>
                      <a:r>
                        <a:rPr sz="3300">
                          <a:latin typeface="Times Roman"/>
                          <a:ea typeface="Times Roman"/>
                          <a:cs typeface="Times Roman"/>
                          <a:sym typeface="Times Roman"/>
                        </a:rPr>
                        <a:t>Energy metabolism &amp; anabolic synthesis</a:t>
                      </a:r>
                    </a:p>
                  </a:txBody>
                  <a:tcPr marL="12700" marR="12700" marT="12700" marB="12700" anchor="ctr" anchorCtr="0" horzOverflow="overflow"/>
                </a:tc>
              </a:tr>
              <a:tr h="565028">
                <a:tc>
                  <a:txBody>
                    <a:bodyPr/>
                    <a:lstStyle/>
                    <a:p>
                      <a:pPr algn="ctr" defTabSz="457200">
                        <a:defRPr sz="1800"/>
                      </a:pPr>
                      <a:r>
                        <a:rPr sz="3300">
                          <a:latin typeface="Times Roman"/>
                          <a:ea typeface="Times Roman"/>
                          <a:cs typeface="Times Roman"/>
                          <a:sym typeface="Times Roman"/>
                        </a:rPr>
                        <a:t>B5</a:t>
                      </a:r>
                    </a:p>
                  </a:txBody>
                  <a:tcPr marL="12700" marR="12700" marT="12700" marB="12700" anchor="ctr" anchorCtr="0" horzOverflow="overflow"/>
                </a:tc>
                <a:tc>
                  <a:txBody>
                    <a:bodyPr/>
                    <a:lstStyle/>
                    <a:p>
                      <a:pPr algn="ctr" defTabSz="457200">
                        <a:defRPr sz="1800"/>
                      </a:pPr>
                      <a:r>
                        <a:rPr sz="3300">
                          <a:latin typeface="Times Roman"/>
                          <a:ea typeface="Times Roman"/>
                          <a:cs typeface="Times Roman"/>
                          <a:sym typeface="Times Roman"/>
                        </a:rPr>
                        <a:t>CoA</a:t>
                      </a:r>
                    </a:p>
                  </a:txBody>
                  <a:tcPr marL="12700" marR="12700" marT="12700" marB="12700" anchor="ctr" anchorCtr="0" horzOverflow="overflow"/>
                </a:tc>
                <a:tc>
                  <a:txBody>
                    <a:bodyPr/>
                    <a:lstStyle/>
                    <a:p>
                      <a:pPr algn="ctr" defTabSz="457200">
                        <a:defRPr sz="1800"/>
                      </a:pPr>
                      <a:r>
                        <a:rPr sz="3300">
                          <a:latin typeface="Times Roman"/>
                          <a:ea typeface="Times Roman"/>
                          <a:cs typeface="Times Roman"/>
                          <a:sym typeface="Times Roman"/>
                        </a:rPr>
                        <a:t>Central hub for carbs, fats, proteins</a:t>
                      </a:r>
                    </a:p>
                  </a:txBody>
                  <a:tcPr marL="12700" marR="12700" marT="12700" marB="12700" anchor="ctr" anchorCtr="0" horzOverflow="overflow"/>
                </a:tc>
              </a:tr>
              <a:tr h="565028">
                <a:tc>
                  <a:txBody>
                    <a:bodyPr/>
                    <a:lstStyle/>
                    <a:p>
                      <a:pPr algn="ctr" defTabSz="457200">
                        <a:defRPr sz="1800"/>
                      </a:pPr>
                      <a:r>
                        <a:rPr sz="3300">
                          <a:latin typeface="Times Roman"/>
                          <a:ea typeface="Times Roman"/>
                          <a:cs typeface="Times Roman"/>
                          <a:sym typeface="Times Roman"/>
                        </a:rPr>
                        <a:t>B6</a:t>
                      </a:r>
                    </a:p>
                  </a:txBody>
                  <a:tcPr marL="12700" marR="12700" marT="12700" marB="12700" anchor="ctr" anchorCtr="0" horzOverflow="overflow"/>
                </a:tc>
                <a:tc>
                  <a:txBody>
                    <a:bodyPr/>
                    <a:lstStyle/>
                    <a:p>
                      <a:pPr algn="ctr" defTabSz="457200">
                        <a:defRPr sz="1800"/>
                      </a:pPr>
                      <a:r>
                        <a:rPr sz="3300">
                          <a:latin typeface="Times Roman"/>
                          <a:ea typeface="Times Roman"/>
                          <a:cs typeface="Times Roman"/>
                          <a:sym typeface="Times Roman"/>
                        </a:rPr>
                        <a:t>PLP</a:t>
                      </a:r>
                    </a:p>
                  </a:txBody>
                  <a:tcPr marL="12700" marR="12700" marT="12700" marB="12700" anchor="ctr" anchorCtr="0" horzOverflow="overflow"/>
                </a:tc>
                <a:tc>
                  <a:txBody>
                    <a:bodyPr/>
                    <a:lstStyle/>
                    <a:p>
                      <a:pPr algn="ctr" defTabSz="457200">
                        <a:defRPr sz="1800"/>
                      </a:pPr>
                      <a:r>
                        <a:rPr sz="3300">
                          <a:latin typeface="Times Roman"/>
                          <a:ea typeface="Times Roman"/>
                          <a:cs typeface="Times Roman"/>
                          <a:sym typeface="Times Roman"/>
                        </a:rPr>
                        <a:t>Amino acid metabolism, neurotransmitters</a:t>
                      </a:r>
                    </a:p>
                  </a:txBody>
                  <a:tcPr marL="12700" marR="12700" marT="12700" marB="12700" anchor="ctr" anchorCtr="0" horzOverflow="overflow"/>
                </a:tc>
              </a:tr>
              <a:tr h="565028">
                <a:tc>
                  <a:txBody>
                    <a:bodyPr/>
                    <a:lstStyle/>
                    <a:p>
                      <a:pPr algn="ctr" defTabSz="457200">
                        <a:defRPr sz="1800"/>
                      </a:pPr>
                      <a:r>
                        <a:rPr sz="3300">
                          <a:latin typeface="Times Roman"/>
                          <a:ea typeface="Times Roman"/>
                          <a:cs typeface="Times Roman"/>
                          <a:sym typeface="Times Roman"/>
                        </a:rPr>
                        <a:t>B7</a:t>
                      </a:r>
                    </a:p>
                  </a:txBody>
                  <a:tcPr marL="12700" marR="12700" marT="12700" marB="12700" anchor="ctr" anchorCtr="0" horzOverflow="overflow"/>
                </a:tc>
                <a:tc>
                  <a:txBody>
                    <a:bodyPr/>
                    <a:lstStyle/>
                    <a:p>
                      <a:pPr algn="ctr" defTabSz="457200">
                        <a:defRPr sz="1800"/>
                      </a:pPr>
                      <a:r>
                        <a:rPr sz="3300">
                          <a:latin typeface="Times Roman"/>
                          <a:ea typeface="Times Roman"/>
                          <a:cs typeface="Times Roman"/>
                          <a:sym typeface="Times Roman"/>
                        </a:rPr>
                        <a:t>Biotin</a:t>
                      </a:r>
                    </a:p>
                  </a:txBody>
                  <a:tcPr marL="12700" marR="12700" marT="12700" marB="12700" anchor="ctr" anchorCtr="0" horzOverflow="overflow"/>
                </a:tc>
                <a:tc>
                  <a:txBody>
                    <a:bodyPr/>
                    <a:lstStyle/>
                    <a:p>
                      <a:pPr algn="ctr" defTabSz="457200">
                        <a:defRPr sz="1800"/>
                      </a:pPr>
                      <a:r>
                        <a:rPr sz="3300">
                          <a:latin typeface="Times Roman"/>
                          <a:ea typeface="Times Roman"/>
                          <a:cs typeface="Times Roman"/>
                          <a:sym typeface="Times Roman"/>
                        </a:rPr>
                        <a:t>Carboxylation reactions</a:t>
                      </a:r>
                    </a:p>
                  </a:txBody>
                  <a:tcPr marL="12700" marR="12700" marT="12700" marB="12700" anchor="ctr" anchorCtr="0" horzOverflow="overflow"/>
                </a:tc>
              </a:tr>
              <a:tr h="565028">
                <a:tc>
                  <a:txBody>
                    <a:bodyPr/>
                    <a:lstStyle/>
                    <a:p>
                      <a:pPr algn="ctr" defTabSz="457200">
                        <a:defRPr sz="1800"/>
                      </a:pPr>
                      <a:r>
                        <a:rPr sz="3300">
                          <a:latin typeface="Times Roman"/>
                          <a:ea typeface="Times Roman"/>
                          <a:cs typeface="Times Roman"/>
                          <a:sym typeface="Times Roman"/>
                        </a:rPr>
                        <a:t>B9</a:t>
                      </a:r>
                    </a:p>
                  </a:txBody>
                  <a:tcPr marL="12700" marR="12700" marT="12700" marB="12700" anchor="ctr" anchorCtr="0" horzOverflow="overflow"/>
                </a:tc>
                <a:tc>
                  <a:txBody>
                    <a:bodyPr/>
                    <a:lstStyle/>
                    <a:p>
                      <a:pPr algn="ctr" defTabSz="457200">
                        <a:defRPr sz="1800"/>
                      </a:pPr>
                      <a:r>
                        <a:rPr sz="3300">
                          <a:latin typeface="Times Roman"/>
                          <a:ea typeface="Times Roman"/>
                          <a:cs typeface="Times Roman"/>
                          <a:sym typeface="Times Roman"/>
                        </a:rPr>
                        <a:t>THF</a:t>
                      </a:r>
                    </a:p>
                  </a:txBody>
                  <a:tcPr marL="12700" marR="12700" marT="12700" marB="12700" anchor="ctr" anchorCtr="0" horzOverflow="overflow"/>
                </a:tc>
                <a:tc>
                  <a:txBody>
                    <a:bodyPr/>
                    <a:lstStyle/>
                    <a:p>
                      <a:pPr algn="ctr" defTabSz="457200">
                        <a:defRPr sz="1800"/>
                      </a:pPr>
                      <a:r>
                        <a:rPr sz="3300">
                          <a:latin typeface="Times Roman"/>
                          <a:ea typeface="Times Roman"/>
                          <a:cs typeface="Times Roman"/>
                          <a:sym typeface="Times Roman"/>
                        </a:rPr>
                        <a:t>DNA synthesis, one-carbon metabolism</a:t>
                      </a:r>
                    </a:p>
                  </a:txBody>
                  <a:tcPr marL="12700" marR="12700" marT="12700" marB="12700" anchor="ctr" anchorCtr="0" horzOverflow="overflow"/>
                </a:tc>
              </a:tr>
              <a:tr h="1054100">
                <a:tc>
                  <a:txBody>
                    <a:bodyPr/>
                    <a:lstStyle/>
                    <a:p>
                      <a:pPr algn="ctr" defTabSz="457200">
                        <a:defRPr sz="1800"/>
                      </a:pPr>
                      <a:r>
                        <a:rPr sz="3300">
                          <a:latin typeface="Times Roman"/>
                          <a:ea typeface="Times Roman"/>
                          <a:cs typeface="Times Roman"/>
                          <a:sym typeface="Times Roman"/>
                        </a:rPr>
                        <a:t>B12</a:t>
                      </a:r>
                    </a:p>
                  </a:txBody>
                  <a:tcPr marL="12700" marR="12700" marT="12700" marB="12700" anchor="ctr" anchorCtr="0" horzOverflow="overflow"/>
                </a:tc>
                <a:tc>
                  <a:txBody>
                    <a:bodyPr/>
                    <a:lstStyle/>
                    <a:p>
                      <a:pPr algn="ctr" defTabSz="457200">
                        <a:defRPr sz="1800"/>
                      </a:pPr>
                      <a:r>
                        <a:rPr sz="3300">
                          <a:latin typeface="Times Roman"/>
                          <a:ea typeface="Times Roman"/>
                          <a:cs typeface="Times Roman"/>
                          <a:sym typeface="Times Roman"/>
                        </a:rPr>
                        <a:t>Methylcobalamin/adenosylcobalamin</a:t>
                      </a:r>
                    </a:p>
                  </a:txBody>
                  <a:tcPr marL="12700" marR="12700" marT="12700" marB="12700" anchor="ctr" anchorCtr="0" horzOverflow="overflow"/>
                </a:tc>
                <a:tc>
                  <a:txBody>
                    <a:bodyPr/>
                    <a:lstStyle/>
                    <a:p>
                      <a:pPr algn="ctr" defTabSz="457200">
                        <a:defRPr sz="1800"/>
                      </a:pPr>
                      <a:r>
                        <a:rPr sz="3300">
                          <a:latin typeface="Times Roman"/>
                          <a:ea typeface="Times Roman"/>
                          <a:cs typeface="Times Roman"/>
                          <a:sym typeface="Times Roman"/>
                        </a:rPr>
                        <a:t>Fat &amp; amino acid metabolism, methionine cycle</a:t>
                      </a:r>
                    </a:p>
                  </a:txBody>
                  <a:tcPr marL="12700" marR="12700" marT="12700" marB="12700" anchor="ctr" anchorCtr="0" horzOverflow="overflow"/>
                </a:tc>
              </a:tr>
              <a:tr h="565028">
                <a:tc>
                  <a:txBody>
                    <a:bodyPr/>
                    <a:lstStyle/>
                    <a:p>
                      <a:pPr algn="ctr" defTabSz="457200">
                        <a:defRPr sz="1800"/>
                      </a:pPr>
                      <a:r>
                        <a:rPr sz="3300">
                          <a:latin typeface="Times Roman"/>
                          <a:ea typeface="Times Roman"/>
                          <a:cs typeface="Times Roman"/>
                          <a:sym typeface="Times Roman"/>
                        </a:rPr>
                        <a:t>C</a:t>
                      </a:r>
                    </a:p>
                  </a:txBody>
                  <a:tcPr marL="12700" marR="12700" marT="12700" marB="12700" anchor="ctr" anchorCtr="0" horzOverflow="overflow"/>
                </a:tc>
                <a:tc>
                  <a:txBody>
                    <a:bodyPr/>
                    <a:lstStyle/>
                    <a:p>
                      <a:pPr algn="ctr" defTabSz="457200">
                        <a:defRPr sz="1800"/>
                      </a:pPr>
                      <a:r>
                        <a:rPr sz="3300">
                          <a:latin typeface="Times Roman"/>
                          <a:ea typeface="Times Roman"/>
                          <a:cs typeface="Times Roman"/>
                          <a:sym typeface="Times Roman"/>
                        </a:rPr>
                        <a:t>Ascorbate</a:t>
                      </a:r>
                    </a:p>
                  </a:txBody>
                  <a:tcPr marL="12700" marR="12700" marT="12700" marB="12700" anchor="ctr" anchorCtr="0" horzOverflow="overflow"/>
                </a:tc>
                <a:tc>
                  <a:txBody>
                    <a:bodyPr/>
                    <a:lstStyle/>
                    <a:p>
                      <a:pPr algn="ctr" defTabSz="457200">
                        <a:defRPr sz="1800"/>
                      </a:pPr>
                      <a:r>
                        <a:rPr sz="3300">
                          <a:latin typeface="Times Roman"/>
                          <a:ea typeface="Times Roman"/>
                          <a:cs typeface="Times Roman"/>
                          <a:sym typeface="Times Roman"/>
                        </a:rPr>
                        <a:t>Antioxidant, collagen formation</a:t>
                      </a:r>
                    </a:p>
                  </a:txBody>
                  <a:tcPr marL="12700" marR="12700" marT="12700" marB="12700" anchor="ctr" anchorCtr="0" horzOverflow="overflow"/>
                </a:tc>
              </a:tr>
            </a:tbl>
          </a:graphicData>
        </a:graphic>
      </p:graphicFrame>
      <p:sp>
        <p:nvSpPr>
          <p:cNvPr id="407"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Freeform 2"/>
          <p:cNvSpPr/>
          <p:nvPr/>
        </p:nvSpPr>
        <p:spPr>
          <a:xfrm rot="10800000">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410" name="Freeform 4"/>
          <p:cNvSpPr/>
          <p:nvPr/>
        </p:nvSpPr>
        <p:spPr>
          <a:xfrm>
            <a:off x="-14571" y="-6987"/>
            <a:ext cx="19048326" cy="3086101"/>
          </a:xfrm>
          <a:prstGeom prst="rect">
            <a:avLst/>
          </a:prstGeom>
          <a:solidFill>
            <a:srgbClr val="66BB6A"/>
          </a:solidFill>
          <a:ln w="12700">
            <a:miter lim="400000"/>
          </a:ln>
        </p:spPr>
        <p:txBody>
          <a:bodyPr lIns="45718" tIns="45718" rIns="45718" bIns="45718"/>
          <a:lstStyle/>
          <a:p>
            <a:pPr/>
          </a:p>
        </p:txBody>
      </p:sp>
      <p:sp>
        <p:nvSpPr>
          <p:cNvPr id="411" name="TextBox 6"/>
          <p:cNvSpPr txBox="1"/>
          <p:nvPr/>
        </p:nvSpPr>
        <p:spPr>
          <a:xfrm>
            <a:off x="1359760" y="1249374"/>
            <a:ext cx="16812960" cy="114361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43" sz="7500">
                <a:solidFill>
                  <a:srgbClr val="FFFFFF"/>
                </a:solidFill>
                <a:latin typeface="Poppins"/>
                <a:ea typeface="Poppins"/>
                <a:cs typeface="Poppins"/>
                <a:sym typeface="Poppins"/>
              </a:defRPr>
            </a:lvl1pPr>
          </a:lstStyle>
          <a:p>
            <a:pPr/>
            <a:r>
              <a:t>Fat Soluble Vitamins</a:t>
            </a:r>
          </a:p>
        </p:txBody>
      </p:sp>
      <p:sp>
        <p:nvSpPr>
          <p:cNvPr id="412"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413" name="A: vision, immunity…"/>
          <p:cNvSpPr txBox="1"/>
          <p:nvPr/>
        </p:nvSpPr>
        <p:spPr>
          <a:xfrm>
            <a:off x="1417165" y="3744078"/>
            <a:ext cx="14746843" cy="3368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60947" indent="-360947" defTabSz="457200">
              <a:buSzPct val="100000"/>
              <a:buChar char="•"/>
              <a:defRPr sz="3600">
                <a:latin typeface="Times Roman"/>
                <a:ea typeface="Times Roman"/>
                <a:cs typeface="Times Roman"/>
                <a:sym typeface="Times Roman"/>
              </a:defRPr>
            </a:pPr>
            <a:r>
              <a:t>Fat-soluble vitamins are absorbed with dietary lipids, transported in chylomicrons, stored in liver and adipose tissue, and used in </a:t>
            </a:r>
            <a:r>
              <a:rPr b="1"/>
              <a:t>gene regulation, enzymatic reactions, antioxidant defense, and coagulation pathways</a:t>
            </a:r>
            <a:r>
              <a:t>.</a:t>
            </a:r>
          </a:p>
          <a:p>
            <a:pPr defTabSz="457200">
              <a:defRPr sz="3600">
                <a:latin typeface="Times Roman"/>
                <a:ea typeface="Times Roman"/>
                <a:cs typeface="Times Roman"/>
                <a:sym typeface="Times Roman"/>
              </a:defRPr>
            </a:pPr>
          </a:p>
          <a:p>
            <a:pPr marL="360947" indent="-360947" defTabSz="457200">
              <a:buSzPct val="100000"/>
              <a:buChar char="•"/>
              <a:defRPr sz="3600">
                <a:latin typeface="Times Roman"/>
                <a:ea typeface="Times Roman"/>
                <a:cs typeface="Times Roman"/>
                <a:sym typeface="Times Roman"/>
              </a:defRPr>
            </a:pPr>
            <a:r>
              <a:t>Their metabolism is deeply tied to lipid digestion, bile acid secretion, and liver function.</a:t>
            </a:r>
          </a:p>
        </p:txBody>
      </p:sp>
      <p:sp>
        <p:nvSpPr>
          <p:cNvPr id="414"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Freeform 2"/>
          <p:cNvSpPr/>
          <p:nvPr/>
        </p:nvSpPr>
        <p:spPr>
          <a:xfrm rot="10800000">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419" name="Freeform 4"/>
          <p:cNvSpPr/>
          <p:nvPr/>
        </p:nvSpPr>
        <p:spPr>
          <a:xfrm>
            <a:off x="-14571" y="-6987"/>
            <a:ext cx="19048326" cy="3086101"/>
          </a:xfrm>
          <a:prstGeom prst="rect">
            <a:avLst/>
          </a:prstGeom>
          <a:solidFill>
            <a:srgbClr val="66BB6A"/>
          </a:solidFill>
          <a:ln w="12700">
            <a:miter lim="400000"/>
          </a:ln>
        </p:spPr>
        <p:txBody>
          <a:bodyPr lIns="45718" tIns="45718" rIns="45718" bIns="45718"/>
          <a:lstStyle/>
          <a:p>
            <a:pPr/>
          </a:p>
        </p:txBody>
      </p:sp>
      <p:sp>
        <p:nvSpPr>
          <p:cNvPr id="420" name="TextBox 6"/>
          <p:cNvSpPr txBox="1"/>
          <p:nvPr/>
        </p:nvSpPr>
        <p:spPr>
          <a:xfrm>
            <a:off x="1384850" y="478383"/>
            <a:ext cx="16812960" cy="229931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43" sz="7500">
                <a:solidFill>
                  <a:srgbClr val="FFFFFF"/>
                </a:solidFill>
                <a:latin typeface="Poppins"/>
                <a:ea typeface="Poppins"/>
                <a:cs typeface="Poppins"/>
                <a:sym typeface="Poppins"/>
              </a:defRPr>
            </a:lvl1pPr>
          </a:lstStyle>
          <a:p>
            <a:pPr/>
            <a:r>
              <a:t>Vitamin A (Retinoids &amp; Carotenoids)</a:t>
            </a:r>
          </a:p>
        </p:txBody>
      </p:sp>
      <p:sp>
        <p:nvSpPr>
          <p:cNvPr id="421"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422" name="TextBox 11"/>
          <p:cNvSpPr txBox="1"/>
          <p:nvPr/>
        </p:nvSpPr>
        <p:spPr>
          <a:xfrm>
            <a:off x="17187887" y="9210674"/>
            <a:ext cx="295226"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10</a:t>
            </a:r>
          </a:p>
        </p:txBody>
      </p:sp>
      <p:sp>
        <p:nvSpPr>
          <p:cNvPr id="423" name="A: vision, immunity…"/>
          <p:cNvSpPr txBox="1"/>
          <p:nvPr/>
        </p:nvSpPr>
        <p:spPr>
          <a:xfrm>
            <a:off x="1770579" y="3054031"/>
            <a:ext cx="14746843" cy="694608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000">
                <a:latin typeface="Times Roman"/>
                <a:ea typeface="Times Roman"/>
                <a:cs typeface="Times Roman"/>
                <a:sym typeface="Times Roman"/>
              </a:defRPr>
            </a:pPr>
            <a:r>
              <a:t>Metabolic Roles</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Regulates </a:t>
            </a:r>
            <a:r>
              <a:rPr b="1"/>
              <a:t>gene expression</a:t>
            </a:r>
            <a:r>
              <a:t> in epithelial cells, immune cells, adipocytes, and stem cells.</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Essential for </a:t>
            </a:r>
            <a:r>
              <a:rPr b="1"/>
              <a:t>visual phototransduction</a:t>
            </a:r>
            <a:r>
              <a:t> via the retinoid cycle.</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Supports </a:t>
            </a:r>
            <a:r>
              <a:rPr b="1"/>
              <a:t>growth, reproduction, immune function, and tissue repair</a:t>
            </a:r>
            <a:r>
              <a:t>.</a:t>
            </a:r>
          </a:p>
          <a:p>
            <a:pPr defTabSz="457200">
              <a:spcBef>
                <a:spcPts val="1400"/>
              </a:spcBef>
              <a:defRPr b="1" sz="1700">
                <a:latin typeface="Times Roman"/>
                <a:ea typeface="Times Roman"/>
                <a:cs typeface="Times Roman"/>
                <a:sym typeface="Times Roman"/>
              </a:defRPr>
            </a:pPr>
            <a:r>
              <a:t>B. Activation Pathway</a:t>
            </a:r>
          </a:p>
          <a:p>
            <a:pPr marL="457200" indent="-317500" defTabSz="457200">
              <a:spcBef>
                <a:spcPts val="1200"/>
              </a:spcBef>
              <a:buSzPct val="100000"/>
              <a:buAutoNum type="arabicPeriod" startAt="1"/>
              <a:defRPr b="1" sz="1700">
                <a:latin typeface="Times Roman"/>
                <a:ea typeface="Times Roman"/>
                <a:cs typeface="Times Roman"/>
                <a:sym typeface="Times Roman"/>
              </a:defRPr>
            </a:pPr>
            <a:r>
              <a:t>Retinol → Retinal</a:t>
            </a:r>
            <a:br/>
            <a:r>
              <a:rPr b="0"/>
              <a:t>Enzyme: </a:t>
            </a:r>
            <a:r>
              <a:t>Retinol dehydrogenase (RDH)</a:t>
            </a:r>
          </a:p>
          <a:p>
            <a:pPr marL="457200" indent="-317500" defTabSz="457200">
              <a:spcBef>
                <a:spcPts val="1200"/>
              </a:spcBef>
              <a:buSzPct val="100000"/>
              <a:buAutoNum type="arabicPeriod" startAt="1"/>
              <a:defRPr b="1" sz="1700">
                <a:latin typeface="Times Roman"/>
                <a:ea typeface="Times Roman"/>
                <a:cs typeface="Times Roman"/>
                <a:sym typeface="Times Roman"/>
              </a:defRPr>
            </a:pPr>
            <a:r>
              <a:t>Retinal → Retinoic Acid</a:t>
            </a:r>
            <a:br/>
            <a:r>
              <a:rPr b="0"/>
              <a:t>Enzyme: </a:t>
            </a:r>
            <a:r>
              <a:t>Retinaldehyde dehydrogenase (RALDH)</a:t>
            </a:r>
          </a:p>
          <a:p>
            <a:pPr marL="457200" indent="-317500" defTabSz="457200">
              <a:spcBef>
                <a:spcPts val="1200"/>
              </a:spcBef>
              <a:buSzPct val="100000"/>
              <a:buAutoNum type="arabicPeriod" startAt="1"/>
              <a:defRPr b="1" sz="1700">
                <a:latin typeface="Times Roman"/>
                <a:ea typeface="Times Roman"/>
                <a:cs typeface="Times Roman"/>
                <a:sym typeface="Times Roman"/>
              </a:defRPr>
            </a:pPr>
            <a:r>
              <a:t>Retinoic acid → nuclear receptors (RAR, RXR)</a:t>
            </a:r>
            <a:br/>
            <a:r>
              <a:rPr b="0"/>
              <a:t>→ Gene transcription</a:t>
            </a:r>
            <a:br>
              <a:rPr b="0"/>
            </a:br>
            <a:r>
              <a:rPr b="0"/>
              <a:t>→ Cell differentiation, epithelial integrity</a:t>
            </a:r>
          </a:p>
          <a:p>
            <a:pPr defTabSz="457200">
              <a:spcBef>
                <a:spcPts val="1400"/>
              </a:spcBef>
              <a:defRPr b="1" sz="1700">
                <a:latin typeface="Times Roman"/>
                <a:ea typeface="Times Roman"/>
                <a:cs typeface="Times Roman"/>
                <a:sym typeface="Times Roman"/>
              </a:defRPr>
            </a:pPr>
            <a:r>
              <a:t>C. Vision (Retinoid Cycle)</a:t>
            </a:r>
          </a:p>
          <a:p>
            <a:pPr marL="457200" indent="-317500" defTabSz="457200">
              <a:spcBef>
                <a:spcPts val="1200"/>
              </a:spcBef>
              <a:buSzPct val="100000"/>
              <a:buFont typeface="Times Roman"/>
              <a:buChar char="•"/>
              <a:defRPr sz="1700">
                <a:latin typeface="Times Roman"/>
                <a:ea typeface="Times Roman"/>
                <a:cs typeface="Times Roman"/>
                <a:sym typeface="Times Roman"/>
              </a:defRPr>
            </a:pPr>
            <a:r>
              <a:t>11-cis-retinal forms </a:t>
            </a:r>
            <a:r>
              <a:rPr b="1"/>
              <a:t>rhodopsin</a:t>
            </a:r>
            <a:r>
              <a:t> in rods</a:t>
            </a:r>
          </a:p>
          <a:p>
            <a:pPr marL="457200" indent="-317500" defTabSz="457200">
              <a:spcBef>
                <a:spcPts val="1200"/>
              </a:spcBef>
              <a:buSzPct val="100000"/>
              <a:buFont typeface="Times Roman"/>
              <a:buChar char="•"/>
              <a:defRPr sz="1700">
                <a:latin typeface="Times Roman"/>
                <a:ea typeface="Times Roman"/>
                <a:cs typeface="Times Roman"/>
                <a:sym typeface="Times Roman"/>
              </a:defRPr>
            </a:pPr>
            <a:r>
              <a:t>Light converts it to all-trans retinal</a:t>
            </a:r>
          </a:p>
          <a:p>
            <a:pPr marL="457200" indent="-317500" defTabSz="457200">
              <a:spcBef>
                <a:spcPts val="1200"/>
              </a:spcBef>
              <a:buSzPct val="100000"/>
              <a:buFont typeface="Times Roman"/>
              <a:buChar char="•"/>
              <a:defRPr sz="1700">
                <a:latin typeface="Times Roman"/>
                <a:ea typeface="Times Roman"/>
                <a:cs typeface="Times Roman"/>
                <a:sym typeface="Times Roman"/>
              </a:defRPr>
            </a:pPr>
            <a:r>
              <a:t>Recycled back to cis form in RPE cells</a:t>
            </a:r>
          </a:p>
          <a:p>
            <a:pPr defTabSz="457200">
              <a:spcBef>
                <a:spcPts val="1400"/>
              </a:spcBef>
              <a:defRPr b="1">
                <a:latin typeface="Times Roman"/>
                <a:ea typeface="Times Roman"/>
                <a:cs typeface="Times Roman"/>
                <a:sym typeface="Times Roman"/>
              </a:defRPr>
            </a:pPr>
            <a:r>
              <a:t>Why It Matters</a:t>
            </a:r>
          </a:p>
          <a:p>
            <a:pPr marL="457200" indent="-317500" defTabSz="457200">
              <a:spcBef>
                <a:spcPts val="1200"/>
              </a:spcBef>
              <a:buSzPct val="100000"/>
              <a:buFont typeface="Times Roman"/>
              <a:buChar char="•"/>
              <a:defRPr sz="1200">
                <a:latin typeface="Times Roman"/>
                <a:ea typeface="Times Roman"/>
                <a:cs typeface="Times Roman"/>
                <a:sym typeface="Times Roman"/>
              </a:defRPr>
            </a:pPr>
            <a:r>
              <a:t>Deficiency → night blindness, keratinization, impaired immunity, Essential for growth and tissue repair, Required for the integrity of the skin, GI tract, respiratory tissue, Toxicity is possible due to liver storage</a:t>
            </a:r>
          </a:p>
        </p:txBody>
      </p:sp>
      <p:sp>
        <p:nvSpPr>
          <p:cNvPr id="424"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Freeform 2"/>
          <p:cNvSpPr/>
          <p:nvPr/>
        </p:nvSpPr>
        <p:spPr>
          <a:xfrm rot="10800000">
            <a:off x="0" y="-364583"/>
            <a:ext cx="18288000" cy="10287005"/>
          </a:xfrm>
          <a:prstGeom prst="rect">
            <a:avLst/>
          </a:prstGeom>
          <a:blipFill>
            <a:blip r:embed="rId3"/>
            <a:stretch>
              <a:fillRect/>
            </a:stretch>
          </a:blipFill>
          <a:ln w="12700">
            <a:miter lim="400000"/>
          </a:ln>
        </p:spPr>
        <p:txBody>
          <a:bodyPr lIns="45718" tIns="45718" rIns="45718" bIns="45718"/>
          <a:lstStyle/>
          <a:p>
            <a:pPr/>
          </a:p>
        </p:txBody>
      </p:sp>
      <p:sp>
        <p:nvSpPr>
          <p:cNvPr id="126"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27" name="TextBox 6"/>
          <p:cNvSpPr txBox="1"/>
          <p:nvPr/>
        </p:nvSpPr>
        <p:spPr>
          <a:xfrm>
            <a:off x="1128002" y="1167697"/>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Carbohydrate Metabolism</a:t>
            </a:r>
          </a:p>
        </p:txBody>
      </p:sp>
      <p:sp>
        <p:nvSpPr>
          <p:cNvPr id="128"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129" name="The main purpose of doing and reviewing research is:…"/>
          <p:cNvSpPr txBox="1"/>
          <p:nvPr/>
        </p:nvSpPr>
        <p:spPr>
          <a:xfrm>
            <a:off x="1243728" y="3994963"/>
            <a:ext cx="15800546" cy="4726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1183" indent="-451183">
              <a:buSzPct val="100000"/>
              <a:buChar char="•"/>
              <a:defRPr sz="3400"/>
            </a:pPr>
            <a:r>
              <a:t>Carbohydrates are the body’s primary, most immediate energy source. They can be used directly (glycolysis) or stored for later (glycogenesis). Blood glucose is tightly regulated by hormones, especially insulin and glucagon. The brain and red blood cells rely heavily on glucose because RBCs lack mitochondria and the brain prefers glucose under normal conditions</a:t>
            </a:r>
          </a:p>
          <a:p>
            <a:pPr marL="340893" indent="-340893" defTabSz="457200">
              <a:spcBef>
                <a:spcPts val="1200"/>
              </a:spcBef>
              <a:buSzPct val="100000"/>
              <a:buChar char="•"/>
              <a:defRPr sz="3400">
                <a:latin typeface="Times Roman"/>
                <a:ea typeface="Times Roman"/>
                <a:cs typeface="Times Roman"/>
                <a:sym typeface="Times Roman"/>
              </a:defRPr>
            </a:pPr>
            <a:r>
              <a:t>Primary role: energy (4 kcal/g)</a:t>
            </a:r>
          </a:p>
          <a:p>
            <a:pPr marL="340893" indent="-340893" defTabSz="457200">
              <a:spcBef>
                <a:spcPts val="1200"/>
              </a:spcBef>
              <a:buSzPct val="100000"/>
              <a:buChar char="•"/>
              <a:defRPr sz="3400">
                <a:latin typeface="Times Roman"/>
                <a:ea typeface="Times Roman"/>
                <a:cs typeface="Times Roman"/>
                <a:sym typeface="Times Roman"/>
              </a:defRPr>
            </a:pPr>
            <a:r>
              <a:t>Major pathways: </a:t>
            </a:r>
            <a:r>
              <a:rPr b="1"/>
              <a:t>glycolysis, glycogenesis, glycogenolysis, gluconeogenesis, pentose phosphate pathway (PPP)</a:t>
            </a:r>
          </a:p>
        </p:txBody>
      </p:sp>
      <p:sp>
        <p:nvSpPr>
          <p:cNvPr id="130" name="Slide Number"/>
          <p:cNvSpPr txBox="1"/>
          <p:nvPr>
            <p:ph type="sldNum" sz="quarter" idx="4294967295"/>
          </p:nvPr>
        </p:nvSpPr>
        <p:spPr>
          <a:xfrm>
            <a:off x="8505421" y="6414761"/>
            <a:ext cx="181378"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Freeform 2"/>
          <p:cNvSpPr/>
          <p:nvPr/>
        </p:nvSpPr>
        <p:spPr>
          <a:xfrm rot="10800000">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429" name="Freeform 4"/>
          <p:cNvSpPr/>
          <p:nvPr/>
        </p:nvSpPr>
        <p:spPr>
          <a:xfrm>
            <a:off x="-14571" y="-6987"/>
            <a:ext cx="19048326" cy="3086101"/>
          </a:xfrm>
          <a:prstGeom prst="rect">
            <a:avLst/>
          </a:prstGeom>
          <a:solidFill>
            <a:srgbClr val="66BB6A"/>
          </a:solidFill>
          <a:ln w="12700">
            <a:miter lim="400000"/>
          </a:ln>
        </p:spPr>
        <p:txBody>
          <a:bodyPr lIns="45718" tIns="45718" rIns="45718" bIns="45718"/>
          <a:lstStyle/>
          <a:p>
            <a:pPr/>
          </a:p>
        </p:txBody>
      </p:sp>
      <p:sp>
        <p:nvSpPr>
          <p:cNvPr id="430" name="TextBox 6"/>
          <p:cNvSpPr txBox="1"/>
          <p:nvPr/>
        </p:nvSpPr>
        <p:spPr>
          <a:xfrm>
            <a:off x="1583252" y="1056233"/>
            <a:ext cx="16812960" cy="114361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43" sz="7500">
                <a:solidFill>
                  <a:srgbClr val="FFFFFF"/>
                </a:solidFill>
                <a:latin typeface="Poppins"/>
                <a:ea typeface="Poppins"/>
                <a:cs typeface="Poppins"/>
                <a:sym typeface="Poppins"/>
              </a:defRPr>
            </a:lvl1pPr>
          </a:lstStyle>
          <a:p>
            <a:pPr/>
            <a:r>
              <a:t>Vitamin D (D₂/D₃)</a:t>
            </a:r>
          </a:p>
        </p:txBody>
      </p:sp>
      <p:sp>
        <p:nvSpPr>
          <p:cNvPr id="431"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432" name="A: vision, immunity…"/>
          <p:cNvSpPr txBox="1"/>
          <p:nvPr/>
        </p:nvSpPr>
        <p:spPr>
          <a:xfrm>
            <a:off x="1748477" y="3186014"/>
            <a:ext cx="7353325" cy="691044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000">
                <a:latin typeface="Times Roman"/>
                <a:ea typeface="Times Roman"/>
                <a:cs typeface="Times Roman"/>
                <a:sym typeface="Times Roman"/>
              </a:defRPr>
            </a:pPr>
            <a:r>
              <a:t>Metabolic Roles</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Acts as a </a:t>
            </a:r>
            <a:r>
              <a:rPr b="1"/>
              <a:t>hormone</a:t>
            </a:r>
            <a:r>
              <a:t>, not just a vitamin</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Regulates </a:t>
            </a:r>
            <a:r>
              <a:rPr b="1"/>
              <a:t>calcium and phosphate homeostasis</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Influences </a:t>
            </a:r>
            <a:r>
              <a:rPr b="1"/>
              <a:t>muscle function, immunity, bone remodeling, gene expression</a:t>
            </a:r>
          </a:p>
          <a:p>
            <a:pPr defTabSz="457200">
              <a:spcBef>
                <a:spcPts val="1400"/>
              </a:spcBef>
              <a:defRPr b="1" sz="2000">
                <a:latin typeface="Times Roman"/>
                <a:ea typeface="Times Roman"/>
                <a:cs typeface="Times Roman"/>
                <a:sym typeface="Times Roman"/>
              </a:defRPr>
            </a:pPr>
            <a:r>
              <a:t>Biochemical Pathways</a:t>
            </a:r>
          </a:p>
          <a:p>
            <a:pPr defTabSz="457200">
              <a:spcBef>
                <a:spcPts val="1400"/>
              </a:spcBef>
              <a:defRPr b="1" sz="2000">
                <a:latin typeface="Times Roman"/>
                <a:ea typeface="Times Roman"/>
                <a:cs typeface="Times Roman"/>
                <a:sym typeface="Times Roman"/>
              </a:defRPr>
            </a:pPr>
            <a:r>
              <a:t>A. Absorption &amp; Endogenous Production</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D3 synthesized from </a:t>
            </a:r>
            <a:r>
              <a:rPr b="1"/>
              <a:t>UVB + 7-dehydrocholesterol</a:t>
            </a:r>
            <a:r>
              <a:t> in skin</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Dietary D2/D3 absorbed with fats → chylomicrons → liver</a:t>
            </a:r>
          </a:p>
          <a:p>
            <a:pPr defTabSz="457200">
              <a:spcBef>
                <a:spcPts val="1400"/>
              </a:spcBef>
              <a:defRPr b="1" sz="2000">
                <a:latin typeface="Times Roman"/>
                <a:ea typeface="Times Roman"/>
                <a:cs typeface="Times Roman"/>
                <a:sym typeface="Times Roman"/>
              </a:defRPr>
            </a:pPr>
            <a:r>
              <a:t>B. Activation Steps (“Hydroxylation Pathway”)</a:t>
            </a:r>
          </a:p>
          <a:p>
            <a:pPr marL="457200" indent="-317500" defTabSz="457200">
              <a:spcBef>
                <a:spcPts val="1200"/>
              </a:spcBef>
              <a:buSzPct val="100000"/>
              <a:buAutoNum type="arabicPeriod" startAt="1"/>
              <a:defRPr b="1" sz="2000">
                <a:latin typeface="Times Roman"/>
                <a:ea typeface="Times Roman"/>
                <a:cs typeface="Times Roman"/>
                <a:sym typeface="Times Roman"/>
              </a:defRPr>
            </a:pPr>
            <a:r>
              <a:t>In Liver</a:t>
            </a:r>
            <a:br/>
            <a:r>
              <a:rPr b="0"/>
              <a:t>Vitamin D → </a:t>
            </a:r>
            <a:r>
              <a:t>25-hydroxy Vitamin D (Calcidiol)</a:t>
            </a:r>
            <a:br/>
            <a:r>
              <a:rPr b="0"/>
              <a:t>Enzyme: </a:t>
            </a:r>
            <a:r>
              <a:t>CYP2R1</a:t>
            </a:r>
          </a:p>
          <a:p>
            <a:pPr marL="457200" indent="-317500" defTabSz="457200">
              <a:spcBef>
                <a:spcPts val="1200"/>
              </a:spcBef>
              <a:buSzPct val="100000"/>
              <a:buAutoNum type="arabicPeriod" startAt="1"/>
              <a:defRPr b="1" sz="2000">
                <a:latin typeface="Times Roman"/>
                <a:ea typeface="Times Roman"/>
                <a:cs typeface="Times Roman"/>
                <a:sym typeface="Times Roman"/>
              </a:defRPr>
            </a:pPr>
            <a:r>
              <a:t>In Kidney</a:t>
            </a:r>
            <a:br/>
            <a:r>
              <a:rPr b="0"/>
              <a:t>25-OH-D → </a:t>
            </a:r>
            <a:r>
              <a:t>1,25-dihydroxy Vitamin D (Calcitriol)</a:t>
            </a:r>
            <a:br/>
            <a:r>
              <a:rPr b="0"/>
              <a:t>Enzyme: </a:t>
            </a:r>
            <a:r>
              <a:t>CYP27B1</a:t>
            </a:r>
            <a:br/>
            <a:r>
              <a:rPr b="0"/>
              <a:t>Regulated by PTH, Ca²⁺, phosphate</a:t>
            </a:r>
          </a:p>
        </p:txBody>
      </p:sp>
      <p:sp>
        <p:nvSpPr>
          <p:cNvPr id="433" name="C. Hormone Action…"/>
          <p:cNvSpPr txBox="1"/>
          <p:nvPr/>
        </p:nvSpPr>
        <p:spPr>
          <a:xfrm>
            <a:off x="9893217" y="3490812"/>
            <a:ext cx="7531329" cy="630084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000">
                <a:latin typeface="Times Roman"/>
                <a:ea typeface="Times Roman"/>
                <a:cs typeface="Times Roman"/>
                <a:sym typeface="Times Roman"/>
              </a:defRPr>
            </a:pPr>
            <a:r>
              <a:t>C. Hormone Action</a:t>
            </a:r>
          </a:p>
          <a:p>
            <a:pPr defTabSz="457200">
              <a:spcBef>
                <a:spcPts val="1200"/>
              </a:spcBef>
              <a:defRPr sz="2000">
                <a:latin typeface="Times Roman"/>
                <a:ea typeface="Times Roman"/>
                <a:cs typeface="Times Roman"/>
                <a:sym typeface="Times Roman"/>
              </a:defRPr>
            </a:pPr>
            <a:r>
              <a:t>Calcitriol binds </a:t>
            </a:r>
            <a:r>
              <a:rPr b="1"/>
              <a:t>Vitamin D Receptor (VDR)</a:t>
            </a:r>
            <a:r>
              <a:t> → nuclear modulation of:</a:t>
            </a:r>
          </a:p>
          <a:p>
            <a:pPr marL="457200" indent="-317500" defTabSz="457200">
              <a:lnSpc>
                <a:spcPct val="30000"/>
              </a:lnSpc>
              <a:spcBef>
                <a:spcPts val="1200"/>
              </a:spcBef>
              <a:buSzPct val="100000"/>
              <a:buFont typeface="Times Roman"/>
              <a:buChar char="•"/>
              <a:defRPr sz="2000">
                <a:latin typeface="Times Roman"/>
                <a:ea typeface="Times Roman"/>
                <a:cs typeface="Times Roman"/>
                <a:sym typeface="Times Roman"/>
              </a:defRPr>
            </a:pPr>
            <a:r>
              <a:t>Calcium transporter synthesis</a:t>
            </a:r>
          </a:p>
          <a:p>
            <a:pPr marL="457200" indent="-317500" defTabSz="457200">
              <a:lnSpc>
                <a:spcPct val="30000"/>
              </a:lnSpc>
              <a:spcBef>
                <a:spcPts val="1200"/>
              </a:spcBef>
              <a:buSzPct val="100000"/>
              <a:buFont typeface="Times Roman"/>
              <a:buChar char="•"/>
              <a:defRPr sz="2000">
                <a:latin typeface="Times Roman"/>
                <a:ea typeface="Times Roman"/>
                <a:cs typeface="Times Roman"/>
                <a:sym typeface="Times Roman"/>
              </a:defRPr>
            </a:pPr>
            <a:r>
              <a:t>Bone mineralization pathways</a:t>
            </a:r>
          </a:p>
          <a:p>
            <a:pPr marL="457200" indent="-317500" defTabSz="457200">
              <a:lnSpc>
                <a:spcPct val="30000"/>
              </a:lnSpc>
              <a:spcBef>
                <a:spcPts val="1200"/>
              </a:spcBef>
              <a:buSzPct val="100000"/>
              <a:buFont typeface="Times Roman"/>
              <a:buChar char="•"/>
              <a:defRPr sz="2000">
                <a:latin typeface="Times Roman"/>
                <a:ea typeface="Times Roman"/>
                <a:cs typeface="Times Roman"/>
                <a:sym typeface="Times Roman"/>
              </a:defRPr>
            </a:pPr>
            <a:r>
              <a:t>Immune cell regulation</a:t>
            </a:r>
          </a:p>
          <a:p>
            <a:pPr marL="457200" indent="-317500" defTabSz="457200">
              <a:lnSpc>
                <a:spcPct val="30000"/>
              </a:lnSpc>
              <a:spcBef>
                <a:spcPts val="1200"/>
              </a:spcBef>
              <a:buSzPct val="100000"/>
              <a:buFont typeface="Times Roman"/>
              <a:buChar char="•"/>
              <a:defRPr sz="2000">
                <a:latin typeface="Times Roman"/>
                <a:ea typeface="Times Roman"/>
                <a:cs typeface="Times Roman"/>
                <a:sym typeface="Times Roman"/>
              </a:defRPr>
            </a:pPr>
            <a:r>
              <a:t>Insulin secretion and sensitivity</a:t>
            </a:r>
          </a:p>
          <a:p>
            <a:pPr defTabSz="457200">
              <a:lnSpc>
                <a:spcPct val="30000"/>
              </a:lnSpc>
              <a:spcBef>
                <a:spcPts val="1400"/>
              </a:spcBef>
              <a:defRPr b="1" sz="2000">
                <a:latin typeface="Times Roman"/>
                <a:ea typeface="Times Roman"/>
                <a:cs typeface="Times Roman"/>
                <a:sym typeface="Times Roman"/>
              </a:defRPr>
            </a:pPr>
          </a:p>
          <a:p>
            <a:pPr defTabSz="457200">
              <a:spcBef>
                <a:spcPts val="1400"/>
              </a:spcBef>
              <a:defRPr b="1" sz="2000">
                <a:latin typeface="Times Roman"/>
                <a:ea typeface="Times Roman"/>
                <a:cs typeface="Times Roman"/>
                <a:sym typeface="Times Roman"/>
              </a:defRPr>
            </a:pPr>
            <a:r>
              <a:t>Functions</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 Ca and P absorption in gut</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Maintains bone structure</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Enhances neuromuscular function</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Regulates &gt;900 genes</a:t>
            </a:r>
          </a:p>
          <a:p>
            <a:pPr defTabSz="457200">
              <a:spcBef>
                <a:spcPts val="1400"/>
              </a:spcBef>
              <a:defRPr b="1" sz="2000">
                <a:latin typeface="Times Roman"/>
                <a:ea typeface="Times Roman"/>
                <a:cs typeface="Times Roman"/>
                <a:sym typeface="Times Roman"/>
              </a:defRPr>
            </a:pPr>
            <a:r>
              <a:t>Why It Matters</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Deficiency → rickets, osteomalacia, muscle weakness</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Linked to autoimmune risk, insulin dysregulation</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Liver or kidney disease severely affects activation</a:t>
            </a:r>
          </a:p>
        </p:txBody>
      </p:sp>
      <p:sp>
        <p:nvSpPr>
          <p:cNvPr id="434"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Freeform 2"/>
          <p:cNvSpPr/>
          <p:nvPr/>
        </p:nvSpPr>
        <p:spPr>
          <a:xfrm rot="10800000">
            <a:off x="-154315" y="-2"/>
            <a:ext cx="18288005" cy="10287005"/>
          </a:xfrm>
          <a:prstGeom prst="rect">
            <a:avLst/>
          </a:prstGeom>
          <a:blipFill>
            <a:blip r:embed="rId3"/>
            <a:stretch>
              <a:fillRect/>
            </a:stretch>
          </a:blipFill>
          <a:ln w="12700">
            <a:miter lim="400000"/>
          </a:ln>
        </p:spPr>
        <p:txBody>
          <a:bodyPr lIns="45718" tIns="45718" rIns="45718" bIns="45718"/>
          <a:lstStyle/>
          <a:p>
            <a:pPr/>
          </a:p>
        </p:txBody>
      </p:sp>
      <p:sp>
        <p:nvSpPr>
          <p:cNvPr id="439" name="Freeform 4"/>
          <p:cNvSpPr/>
          <p:nvPr/>
        </p:nvSpPr>
        <p:spPr>
          <a:xfrm>
            <a:off x="-14571" y="-6987"/>
            <a:ext cx="19048326" cy="3086101"/>
          </a:xfrm>
          <a:prstGeom prst="rect">
            <a:avLst/>
          </a:prstGeom>
          <a:solidFill>
            <a:srgbClr val="66BB6A"/>
          </a:solidFill>
          <a:ln w="12700">
            <a:miter lim="400000"/>
          </a:ln>
        </p:spPr>
        <p:txBody>
          <a:bodyPr lIns="45718" tIns="45718" rIns="45718" bIns="45718"/>
          <a:lstStyle/>
          <a:p>
            <a:pPr/>
          </a:p>
        </p:txBody>
      </p:sp>
      <p:sp>
        <p:nvSpPr>
          <p:cNvPr id="440" name="TextBox 6"/>
          <p:cNvSpPr txBox="1"/>
          <p:nvPr/>
        </p:nvSpPr>
        <p:spPr>
          <a:xfrm>
            <a:off x="1649386" y="1232591"/>
            <a:ext cx="16812960" cy="114361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43" sz="7500">
                <a:solidFill>
                  <a:srgbClr val="FFFFFF"/>
                </a:solidFill>
                <a:latin typeface="Poppins"/>
                <a:ea typeface="Poppins"/>
                <a:cs typeface="Poppins"/>
                <a:sym typeface="Poppins"/>
              </a:defRPr>
            </a:lvl1pPr>
          </a:lstStyle>
          <a:p>
            <a:pPr/>
            <a:r>
              <a:t>Vitamin E (α-Tocopherol)</a:t>
            </a:r>
          </a:p>
        </p:txBody>
      </p:sp>
      <p:sp>
        <p:nvSpPr>
          <p:cNvPr id="441"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442" name="A: vision, immunity…"/>
          <p:cNvSpPr txBox="1"/>
          <p:nvPr/>
        </p:nvSpPr>
        <p:spPr>
          <a:xfrm>
            <a:off x="1872636" y="3284385"/>
            <a:ext cx="7494011" cy="68980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000">
                <a:latin typeface="Times Roman"/>
                <a:ea typeface="Times Roman"/>
                <a:cs typeface="Times Roman"/>
                <a:sym typeface="Times Roman"/>
              </a:defRPr>
            </a:pPr>
            <a:r>
              <a:t>Metabolic Roles</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Primary </a:t>
            </a:r>
            <a:r>
              <a:rPr b="1"/>
              <a:t>lipid-soluble antioxidant</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Protects membranes, LDL particles, mitochondrial lipids</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Required for protecting PUFAs from peroxidation</a:t>
            </a:r>
          </a:p>
          <a:p>
            <a:pPr defTabSz="457200">
              <a:spcBef>
                <a:spcPts val="1400"/>
              </a:spcBef>
              <a:defRPr b="1" sz="2000">
                <a:latin typeface="Times Roman"/>
                <a:ea typeface="Times Roman"/>
                <a:cs typeface="Times Roman"/>
                <a:sym typeface="Times Roman"/>
              </a:defRPr>
            </a:pPr>
            <a:r>
              <a:t>Biochemical Pathways</a:t>
            </a:r>
          </a:p>
          <a:p>
            <a:pPr defTabSz="457200">
              <a:spcBef>
                <a:spcPts val="1400"/>
              </a:spcBef>
              <a:defRPr b="1" sz="2000">
                <a:latin typeface="Times Roman"/>
                <a:ea typeface="Times Roman"/>
                <a:cs typeface="Times Roman"/>
                <a:sym typeface="Times Roman"/>
              </a:defRPr>
            </a:pPr>
            <a:r>
              <a:t>A. Absorption</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Micelle → enterocyte → chylomicrons → liver</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Liver selects </a:t>
            </a:r>
            <a:r>
              <a:rPr b="1"/>
              <a:t>α-tocopherol</a:t>
            </a:r>
            <a:r>
              <a:t> using </a:t>
            </a:r>
            <a:r>
              <a:rPr b="1"/>
              <a:t>α-TTP</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Transported to tissues in VLDLs</a:t>
            </a:r>
          </a:p>
          <a:p>
            <a:pPr defTabSz="457200">
              <a:spcBef>
                <a:spcPts val="1400"/>
              </a:spcBef>
              <a:defRPr b="1" sz="2000">
                <a:latin typeface="Times Roman"/>
                <a:ea typeface="Times Roman"/>
                <a:cs typeface="Times Roman"/>
                <a:sym typeface="Times Roman"/>
              </a:defRPr>
            </a:pPr>
            <a:r>
              <a:t>B. Antioxidant Pathway</a:t>
            </a:r>
          </a:p>
          <a:p>
            <a:pPr marL="457200" indent="-317500" defTabSz="457200">
              <a:spcBef>
                <a:spcPts val="1200"/>
              </a:spcBef>
              <a:buSzPct val="100000"/>
              <a:buAutoNum type="arabicPeriod" startAt="1"/>
              <a:defRPr sz="2000">
                <a:latin typeface="Times Roman"/>
                <a:ea typeface="Times Roman"/>
                <a:cs typeface="Times Roman"/>
                <a:sym typeface="Times Roman"/>
              </a:defRPr>
            </a:pPr>
            <a:r>
              <a:t>Vitamin E donates hydrogen → neutralizes lipid radicals</a:t>
            </a:r>
          </a:p>
          <a:p>
            <a:pPr marL="457200" indent="-317500" defTabSz="457200">
              <a:spcBef>
                <a:spcPts val="1200"/>
              </a:spcBef>
              <a:buSzPct val="100000"/>
              <a:buAutoNum type="arabicPeriod" startAt="1"/>
              <a:defRPr sz="2000">
                <a:latin typeface="Times Roman"/>
                <a:ea typeface="Times Roman"/>
                <a:cs typeface="Times Roman"/>
                <a:sym typeface="Times Roman"/>
              </a:defRPr>
            </a:pPr>
            <a:r>
              <a:t>Becomes </a:t>
            </a:r>
            <a:r>
              <a:rPr b="1"/>
              <a:t>tocopheroxyl radical</a:t>
            </a:r>
          </a:p>
          <a:p>
            <a:pPr marL="457200" indent="-317500" defTabSz="457200">
              <a:spcBef>
                <a:spcPts val="1200"/>
              </a:spcBef>
              <a:buSzPct val="100000"/>
              <a:buAutoNum type="arabicPeriod" startAt="1"/>
              <a:defRPr sz="2000">
                <a:latin typeface="Times Roman"/>
                <a:ea typeface="Times Roman"/>
                <a:cs typeface="Times Roman"/>
                <a:sym typeface="Times Roman"/>
              </a:defRPr>
            </a:pPr>
            <a:r>
              <a:t>Regenerated by:</a:t>
            </a:r>
          </a:p>
          <a:p>
            <a:pPr lvl="1" marL="914400" indent="-317500" defTabSz="457200">
              <a:spcBef>
                <a:spcPts val="1200"/>
              </a:spcBef>
              <a:buSzPct val="100000"/>
              <a:buFont typeface="Times Roman"/>
              <a:buChar char="◦"/>
              <a:defRPr sz="2000">
                <a:latin typeface="Times Roman"/>
                <a:ea typeface="Times Roman"/>
                <a:cs typeface="Times Roman"/>
                <a:sym typeface="Times Roman"/>
              </a:defRPr>
            </a:pPr>
            <a:r>
              <a:t>Vitamin C</a:t>
            </a:r>
          </a:p>
          <a:p>
            <a:pPr lvl="1" marL="914400" indent="-317500" defTabSz="457200">
              <a:spcBef>
                <a:spcPts val="1200"/>
              </a:spcBef>
              <a:buSzPct val="100000"/>
              <a:buFont typeface="Times Roman"/>
              <a:buChar char="◦"/>
              <a:defRPr sz="2000">
                <a:latin typeface="Times Roman"/>
                <a:ea typeface="Times Roman"/>
                <a:cs typeface="Times Roman"/>
                <a:sym typeface="Times Roman"/>
              </a:defRPr>
            </a:pPr>
            <a:r>
              <a:t>Glutathione (via glutathione reductase)</a:t>
            </a:r>
          </a:p>
        </p:txBody>
      </p:sp>
      <p:sp>
        <p:nvSpPr>
          <p:cNvPr id="443" name="C. Interactions With Other Nutrients…"/>
          <p:cNvSpPr txBox="1"/>
          <p:nvPr/>
        </p:nvSpPr>
        <p:spPr>
          <a:xfrm>
            <a:off x="9695056" y="3303285"/>
            <a:ext cx="7887122" cy="686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a:latin typeface="Times Roman"/>
                <a:ea typeface="Times Roman"/>
                <a:cs typeface="Times Roman"/>
                <a:sym typeface="Times Roman"/>
              </a:defRPr>
            </a:pPr>
            <a:r>
              <a:t>C. </a:t>
            </a:r>
            <a:r>
              <a:rPr sz="2000"/>
              <a:t>Interactions With Other Nutrients</a:t>
            </a:r>
            <a:endParaRPr sz="2000"/>
          </a:p>
          <a:p>
            <a:pPr marL="457200" indent="-317500" defTabSz="457200">
              <a:spcBef>
                <a:spcPts val="1200"/>
              </a:spcBef>
              <a:buSzPct val="100000"/>
              <a:buFont typeface="Times Roman"/>
              <a:buChar char="•"/>
              <a:defRPr sz="2000">
                <a:latin typeface="Times Roman"/>
                <a:ea typeface="Times Roman"/>
                <a:cs typeface="Times Roman"/>
                <a:sym typeface="Times Roman"/>
              </a:defRPr>
            </a:pPr>
            <a:r>
              <a:t>Works with selenium via </a:t>
            </a:r>
            <a:r>
              <a:rPr b="1"/>
              <a:t>glutathione peroxidase</a:t>
            </a:r>
            <a:r>
              <a:t> system</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Protects Vitamin A from oxidation</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Prevents hemolysis in RBCs</a:t>
            </a:r>
          </a:p>
          <a:p>
            <a:pPr defTabSz="457200">
              <a:spcBef>
                <a:spcPts val="1400"/>
              </a:spcBef>
              <a:defRPr b="1" sz="2000">
                <a:latin typeface="Times Roman"/>
                <a:ea typeface="Times Roman"/>
                <a:cs typeface="Times Roman"/>
                <a:sym typeface="Times Roman"/>
              </a:defRPr>
            </a:pPr>
            <a:r>
              <a:t>Functions</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Prevents oxidative damage to:</a:t>
            </a:r>
          </a:p>
          <a:p>
            <a:pPr lvl="1" marL="914400" indent="-317500" defTabSz="457200">
              <a:spcBef>
                <a:spcPts val="1200"/>
              </a:spcBef>
              <a:buSzPct val="100000"/>
              <a:buFont typeface="Times Roman"/>
              <a:buChar char="◦"/>
              <a:defRPr sz="2000">
                <a:latin typeface="Times Roman"/>
                <a:ea typeface="Times Roman"/>
                <a:cs typeface="Times Roman"/>
                <a:sym typeface="Times Roman"/>
              </a:defRPr>
            </a:pPr>
            <a:r>
              <a:t>Cell membranes</a:t>
            </a:r>
          </a:p>
          <a:p>
            <a:pPr lvl="1" marL="914400" indent="-317500" defTabSz="457200">
              <a:spcBef>
                <a:spcPts val="1200"/>
              </a:spcBef>
              <a:buSzPct val="100000"/>
              <a:buFont typeface="Times Roman"/>
              <a:buChar char="◦"/>
              <a:defRPr sz="2000">
                <a:latin typeface="Times Roman"/>
                <a:ea typeface="Times Roman"/>
                <a:cs typeface="Times Roman"/>
                <a:sym typeface="Times Roman"/>
              </a:defRPr>
            </a:pPr>
            <a:r>
              <a:t>Lipoproteins</a:t>
            </a:r>
          </a:p>
          <a:p>
            <a:pPr lvl="1" marL="914400" indent="-317500" defTabSz="457200">
              <a:spcBef>
                <a:spcPts val="1200"/>
              </a:spcBef>
              <a:buSzPct val="100000"/>
              <a:buFont typeface="Times Roman"/>
              <a:buChar char="◦"/>
              <a:defRPr sz="2000">
                <a:latin typeface="Times Roman"/>
                <a:ea typeface="Times Roman"/>
                <a:cs typeface="Times Roman"/>
                <a:sym typeface="Times Roman"/>
              </a:defRPr>
            </a:pPr>
            <a:r>
              <a:t>Mitochondrial membranes</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Supports immune function</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Regulates inflammatory signaling (inhibits PKC)</a:t>
            </a:r>
          </a:p>
          <a:p>
            <a:pPr defTabSz="457200">
              <a:spcBef>
                <a:spcPts val="1400"/>
              </a:spcBef>
              <a:defRPr b="1" sz="2000">
                <a:latin typeface="Times Roman"/>
                <a:ea typeface="Times Roman"/>
                <a:cs typeface="Times Roman"/>
                <a:sym typeface="Times Roman"/>
              </a:defRPr>
            </a:pPr>
            <a:r>
              <a:t>Why It Matters</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Deficiency → hemolytic anemia, neuropathy, muscle weakness</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Critical when PUFA intake is high</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Protects cardiovascular and neurological health</a:t>
            </a:r>
          </a:p>
        </p:txBody>
      </p:sp>
      <p:sp>
        <p:nvSpPr>
          <p:cNvPr id="444"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Freeform 2"/>
          <p:cNvSpPr/>
          <p:nvPr/>
        </p:nvSpPr>
        <p:spPr>
          <a:xfrm rot="10800000">
            <a:off x="-154315" y="-2"/>
            <a:ext cx="18288005" cy="10287005"/>
          </a:xfrm>
          <a:prstGeom prst="rect">
            <a:avLst/>
          </a:prstGeom>
          <a:blipFill>
            <a:blip r:embed="rId3"/>
            <a:stretch>
              <a:fillRect/>
            </a:stretch>
          </a:blipFill>
          <a:ln w="12700">
            <a:miter lim="400000"/>
          </a:ln>
        </p:spPr>
        <p:txBody>
          <a:bodyPr lIns="45718" tIns="45718" rIns="45718" bIns="45718"/>
          <a:lstStyle/>
          <a:p>
            <a:pPr/>
          </a:p>
        </p:txBody>
      </p:sp>
      <p:sp>
        <p:nvSpPr>
          <p:cNvPr id="449" name="Freeform 4"/>
          <p:cNvSpPr/>
          <p:nvPr/>
        </p:nvSpPr>
        <p:spPr>
          <a:xfrm>
            <a:off x="-14571" y="-6987"/>
            <a:ext cx="19048326" cy="3086101"/>
          </a:xfrm>
          <a:prstGeom prst="rect">
            <a:avLst/>
          </a:prstGeom>
          <a:solidFill>
            <a:srgbClr val="66BB6A"/>
          </a:solidFill>
          <a:ln w="12700">
            <a:miter lim="400000"/>
          </a:ln>
        </p:spPr>
        <p:txBody>
          <a:bodyPr lIns="45718" tIns="45718" rIns="45718" bIns="45718"/>
          <a:lstStyle/>
          <a:p>
            <a:pPr/>
          </a:p>
        </p:txBody>
      </p:sp>
      <p:sp>
        <p:nvSpPr>
          <p:cNvPr id="450" name="TextBox 6"/>
          <p:cNvSpPr txBox="1"/>
          <p:nvPr/>
        </p:nvSpPr>
        <p:spPr>
          <a:xfrm>
            <a:off x="1649386" y="1232589"/>
            <a:ext cx="16812960" cy="114361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43" sz="7500">
                <a:solidFill>
                  <a:srgbClr val="FFFFFF"/>
                </a:solidFill>
                <a:latin typeface="Poppins"/>
                <a:ea typeface="Poppins"/>
                <a:cs typeface="Poppins"/>
                <a:sym typeface="Poppins"/>
              </a:defRPr>
            </a:lvl1pPr>
          </a:lstStyle>
          <a:p>
            <a:pPr/>
            <a:r>
              <a:t>Vitamin K (K₁ &amp; K₂)</a:t>
            </a:r>
          </a:p>
        </p:txBody>
      </p:sp>
      <p:sp>
        <p:nvSpPr>
          <p:cNvPr id="451"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452" name="Functions…"/>
          <p:cNvSpPr txBox="1"/>
          <p:nvPr/>
        </p:nvSpPr>
        <p:spPr>
          <a:xfrm>
            <a:off x="9989332" y="4385247"/>
            <a:ext cx="7100146" cy="39767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1900">
                <a:latin typeface="Times Roman"/>
                <a:ea typeface="Times Roman"/>
                <a:cs typeface="Times Roman"/>
                <a:sym typeface="Times Roman"/>
              </a:defRPr>
            </a:pPr>
            <a:r>
              <a:t>Functions</a:t>
            </a:r>
          </a:p>
          <a:p>
            <a:pPr marL="457200" indent="-317500" defTabSz="457200">
              <a:spcBef>
                <a:spcPts val="1200"/>
              </a:spcBef>
              <a:buSzPct val="100000"/>
              <a:buFont typeface="Times Roman"/>
              <a:buChar char="•"/>
              <a:defRPr sz="1900">
                <a:latin typeface="Times Roman"/>
                <a:ea typeface="Times Roman"/>
                <a:cs typeface="Times Roman"/>
                <a:sym typeface="Times Roman"/>
              </a:defRPr>
            </a:pPr>
            <a:r>
              <a:t>Blood clotting cascade activation</a:t>
            </a:r>
          </a:p>
          <a:p>
            <a:pPr marL="457200" indent="-317500" defTabSz="457200">
              <a:spcBef>
                <a:spcPts val="1200"/>
              </a:spcBef>
              <a:buSzPct val="100000"/>
              <a:buFont typeface="Times Roman"/>
              <a:buChar char="•"/>
              <a:defRPr sz="1900">
                <a:latin typeface="Times Roman"/>
                <a:ea typeface="Times Roman"/>
                <a:cs typeface="Times Roman"/>
                <a:sym typeface="Times Roman"/>
              </a:defRPr>
            </a:pPr>
            <a:r>
              <a:t>Bone mineralization</a:t>
            </a:r>
          </a:p>
          <a:p>
            <a:pPr marL="457200" indent="-317500" defTabSz="457200">
              <a:spcBef>
                <a:spcPts val="1200"/>
              </a:spcBef>
              <a:buSzPct val="100000"/>
              <a:buFont typeface="Times Roman"/>
              <a:buChar char="•"/>
              <a:defRPr sz="1900">
                <a:latin typeface="Times Roman"/>
                <a:ea typeface="Times Roman"/>
                <a:cs typeface="Times Roman"/>
                <a:sym typeface="Times Roman"/>
              </a:defRPr>
            </a:pPr>
            <a:r>
              <a:t>Prevention of vascular calcification</a:t>
            </a:r>
          </a:p>
          <a:p>
            <a:pPr marL="457200" indent="-317500" defTabSz="457200">
              <a:spcBef>
                <a:spcPts val="1200"/>
              </a:spcBef>
              <a:buSzPct val="100000"/>
              <a:buFont typeface="Times Roman"/>
              <a:buChar char="•"/>
              <a:defRPr sz="1900">
                <a:latin typeface="Times Roman"/>
                <a:ea typeface="Times Roman"/>
                <a:cs typeface="Times Roman"/>
                <a:sym typeface="Times Roman"/>
              </a:defRPr>
            </a:pPr>
            <a:r>
              <a:t>Activation of osteocalcin</a:t>
            </a:r>
          </a:p>
          <a:p>
            <a:pPr defTabSz="457200">
              <a:spcBef>
                <a:spcPts val="1400"/>
              </a:spcBef>
              <a:defRPr b="1" sz="1900">
                <a:latin typeface="Times Roman"/>
                <a:ea typeface="Times Roman"/>
                <a:cs typeface="Times Roman"/>
                <a:sym typeface="Times Roman"/>
              </a:defRPr>
            </a:pPr>
            <a:r>
              <a:t>Why It Matters</a:t>
            </a:r>
          </a:p>
          <a:p>
            <a:pPr marL="457200" indent="-317500" defTabSz="457200">
              <a:spcBef>
                <a:spcPts val="1200"/>
              </a:spcBef>
              <a:buSzPct val="100000"/>
              <a:buFont typeface="Times Roman"/>
              <a:buChar char="•"/>
              <a:defRPr sz="1900">
                <a:latin typeface="Times Roman"/>
                <a:ea typeface="Times Roman"/>
                <a:cs typeface="Times Roman"/>
                <a:sym typeface="Times Roman"/>
              </a:defRPr>
            </a:pPr>
            <a:r>
              <a:t>Deficiency → bleeding risk, weak bones</a:t>
            </a:r>
          </a:p>
          <a:p>
            <a:pPr marL="457200" indent="-317500" defTabSz="457200">
              <a:spcBef>
                <a:spcPts val="1200"/>
              </a:spcBef>
              <a:buSzPct val="100000"/>
              <a:buFont typeface="Times Roman"/>
              <a:buChar char="•"/>
              <a:defRPr sz="1900">
                <a:latin typeface="Times Roman"/>
                <a:ea typeface="Times Roman"/>
                <a:cs typeface="Times Roman"/>
                <a:sym typeface="Times Roman"/>
              </a:defRPr>
            </a:pPr>
            <a:r>
              <a:t>Crucial for patients on warfarin</a:t>
            </a:r>
          </a:p>
          <a:p>
            <a:pPr marL="457200" indent="-317500" defTabSz="457200">
              <a:spcBef>
                <a:spcPts val="1200"/>
              </a:spcBef>
              <a:buSzPct val="100000"/>
              <a:buFont typeface="Times Roman"/>
              <a:buChar char="•"/>
              <a:defRPr sz="1900">
                <a:latin typeface="Times Roman"/>
                <a:ea typeface="Times Roman"/>
                <a:cs typeface="Times Roman"/>
                <a:sym typeface="Times Roman"/>
              </a:defRPr>
            </a:pPr>
            <a:r>
              <a:t>Important for cardiovascular and bone health</a:t>
            </a:r>
          </a:p>
        </p:txBody>
      </p:sp>
      <p:sp>
        <p:nvSpPr>
          <p:cNvPr id="453" name="Metabolic Roles…"/>
          <p:cNvSpPr txBox="1"/>
          <p:nvPr/>
        </p:nvSpPr>
        <p:spPr>
          <a:xfrm>
            <a:off x="1527834" y="3070660"/>
            <a:ext cx="7587375" cy="904404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000">
                <a:latin typeface="Times Roman"/>
                <a:ea typeface="Times Roman"/>
                <a:cs typeface="Times Roman"/>
                <a:sym typeface="Times Roman"/>
              </a:defRPr>
            </a:pPr>
            <a:r>
              <a:t>Metabolic Roles</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Required for </a:t>
            </a:r>
            <a:r>
              <a:rPr b="1"/>
              <a:t>γ-carboxylation</a:t>
            </a:r>
            <a:r>
              <a:t> reactions</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Allows proteins to bind calcium</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Essential for </a:t>
            </a:r>
            <a:r>
              <a:rPr b="1"/>
              <a:t>coagulation and bone metabolism</a:t>
            </a:r>
          </a:p>
          <a:p>
            <a:pPr defTabSz="457200">
              <a:spcBef>
                <a:spcPts val="1400"/>
              </a:spcBef>
              <a:defRPr b="1" sz="2000">
                <a:latin typeface="Times Roman"/>
                <a:ea typeface="Times Roman"/>
                <a:cs typeface="Times Roman"/>
                <a:sym typeface="Times Roman"/>
              </a:defRPr>
            </a:pPr>
            <a:r>
              <a:t>Biochemical Pathways</a:t>
            </a:r>
          </a:p>
          <a:p>
            <a:pPr defTabSz="457200">
              <a:spcBef>
                <a:spcPts val="1400"/>
              </a:spcBef>
              <a:defRPr b="1" sz="2000">
                <a:latin typeface="Times Roman"/>
                <a:ea typeface="Times Roman"/>
                <a:cs typeface="Times Roman"/>
                <a:sym typeface="Times Roman"/>
              </a:defRPr>
            </a:pPr>
            <a:r>
              <a:t>Absorption</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Similar to other fat-soluble vitamins</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K₂ also produced by gut bacteria</a:t>
            </a:r>
          </a:p>
          <a:p>
            <a:pPr defTabSz="457200">
              <a:spcBef>
                <a:spcPts val="1400"/>
              </a:spcBef>
              <a:defRPr b="1" sz="2000">
                <a:latin typeface="Times Roman"/>
                <a:ea typeface="Times Roman"/>
                <a:cs typeface="Times Roman"/>
                <a:sym typeface="Times Roman"/>
              </a:defRPr>
            </a:pPr>
            <a:r>
              <a:t>Vitamin K Cycle (Key Metabolic Pathway)</a:t>
            </a:r>
          </a:p>
          <a:p>
            <a:pPr marL="457200" indent="-317500" defTabSz="457200">
              <a:spcBef>
                <a:spcPts val="1200"/>
              </a:spcBef>
              <a:buSzPct val="100000"/>
              <a:buAutoNum type="arabicPeriod" startAt="1"/>
              <a:defRPr sz="2000">
                <a:latin typeface="Times Roman"/>
                <a:ea typeface="Times Roman"/>
                <a:cs typeface="Times Roman"/>
                <a:sym typeface="Times Roman"/>
              </a:defRPr>
            </a:pPr>
            <a:r>
              <a:t>Vitamin K quinone → reduced to hydroquinone. Enzyme: </a:t>
            </a:r>
            <a:r>
              <a:rPr b="1"/>
              <a:t>Vitamin K reductase</a:t>
            </a:r>
          </a:p>
          <a:p>
            <a:pPr marL="457200" indent="-317500" defTabSz="457200">
              <a:spcBef>
                <a:spcPts val="1200"/>
              </a:spcBef>
              <a:buSzPct val="100000"/>
              <a:buAutoNum type="arabicPeriod" startAt="1"/>
              <a:defRPr sz="2000">
                <a:latin typeface="Times Roman"/>
                <a:ea typeface="Times Roman"/>
                <a:cs typeface="Times Roman"/>
                <a:sym typeface="Times Roman"/>
              </a:defRPr>
            </a:pPr>
            <a:r>
              <a:t>Hydroquinone is cofactor for </a:t>
            </a:r>
            <a:r>
              <a:rPr b="1"/>
              <a:t>γ-glutamyl carboxylase</a:t>
            </a:r>
          </a:p>
          <a:p>
            <a:pPr lvl="1" marL="501314" indent="-120313" defTabSz="457200">
              <a:spcBef>
                <a:spcPts val="1200"/>
              </a:spcBef>
              <a:buSzPct val="100000"/>
              <a:buChar char="•"/>
              <a:defRPr sz="2000">
                <a:latin typeface="Times Roman"/>
                <a:ea typeface="Times Roman"/>
                <a:cs typeface="Times Roman"/>
                <a:sym typeface="Times Roman"/>
              </a:defRPr>
            </a:pPr>
            <a:r>
              <a:t>Adds CO₂ to glutamate → Gla residues</a:t>
            </a:r>
          </a:p>
          <a:p>
            <a:pPr marL="457200" indent="-317500" defTabSz="457200">
              <a:spcBef>
                <a:spcPts val="1200"/>
              </a:spcBef>
              <a:buSzPct val="100000"/>
              <a:buAutoNum type="arabicPeriod" startAt="3"/>
              <a:defRPr sz="2000">
                <a:latin typeface="Times Roman"/>
                <a:ea typeface="Times Roman"/>
                <a:cs typeface="Times Roman"/>
                <a:sym typeface="Times Roman"/>
              </a:defRPr>
            </a:pPr>
            <a:r>
              <a:t>Gla-containing proteins:</a:t>
            </a:r>
          </a:p>
          <a:p>
            <a:pPr lvl="1" marL="501314" indent="-120313" defTabSz="457200">
              <a:spcBef>
                <a:spcPts val="1200"/>
              </a:spcBef>
              <a:buSzPct val="100000"/>
              <a:buChar char="•"/>
              <a:defRPr sz="2000">
                <a:latin typeface="Times Roman"/>
                <a:ea typeface="Times Roman"/>
                <a:cs typeface="Times Roman"/>
                <a:sym typeface="Times Roman"/>
              </a:defRPr>
            </a:pPr>
            <a:r>
              <a:t>Prothrombin (II)</a:t>
            </a:r>
          </a:p>
          <a:p>
            <a:pPr lvl="1" marL="501314" indent="-120313" defTabSz="457200">
              <a:spcBef>
                <a:spcPts val="1200"/>
              </a:spcBef>
              <a:buSzPct val="100000"/>
              <a:buChar char="•"/>
              <a:defRPr sz="2000">
                <a:latin typeface="Times Roman"/>
                <a:ea typeface="Times Roman"/>
                <a:cs typeface="Times Roman"/>
                <a:sym typeface="Times Roman"/>
              </a:defRPr>
            </a:pPr>
            <a:r>
              <a:t>Factors VII, IX, X</a:t>
            </a:r>
          </a:p>
          <a:p>
            <a:pPr lvl="1" marL="914400" indent="-317500" defTabSz="457200">
              <a:spcBef>
                <a:spcPts val="1200"/>
              </a:spcBef>
              <a:buSzPct val="100000"/>
              <a:buFont typeface="Times Roman"/>
              <a:buChar char="◦"/>
              <a:defRPr sz="2000">
                <a:latin typeface="Times Roman"/>
                <a:ea typeface="Times Roman"/>
                <a:cs typeface="Times Roman"/>
                <a:sym typeface="Times Roman"/>
              </a:defRPr>
            </a:pPr>
            <a:r>
              <a:t>Proteins C &amp; S</a:t>
            </a:r>
          </a:p>
          <a:p>
            <a:pPr lvl="1" marL="914400" indent="-317500" defTabSz="457200">
              <a:spcBef>
                <a:spcPts val="1200"/>
              </a:spcBef>
              <a:buSzPct val="100000"/>
              <a:buFont typeface="Times Roman"/>
              <a:buChar char="◦"/>
              <a:defRPr sz="2000">
                <a:latin typeface="Times Roman"/>
                <a:ea typeface="Times Roman"/>
                <a:cs typeface="Times Roman"/>
                <a:sym typeface="Times Roman"/>
              </a:defRPr>
            </a:pPr>
            <a:r>
              <a:t>Osteocalcin, MGP (bone proteins)</a:t>
            </a:r>
          </a:p>
          <a:p>
            <a:pPr marL="457200" indent="-317500" defTabSz="457200">
              <a:spcBef>
                <a:spcPts val="1200"/>
              </a:spcBef>
              <a:buSzPct val="100000"/>
              <a:buAutoNum type="arabicPeriod" startAt="4"/>
              <a:defRPr sz="2000">
                <a:latin typeface="Times Roman"/>
                <a:ea typeface="Times Roman"/>
                <a:cs typeface="Times Roman"/>
                <a:sym typeface="Times Roman"/>
              </a:defRPr>
            </a:pPr>
            <a:r>
              <a:t>Vitamin K epoxide is recycled by </a:t>
            </a:r>
            <a:r>
              <a:rPr b="1"/>
              <a:t>VKORC1</a:t>
            </a:r>
          </a:p>
          <a:p>
            <a:pPr lvl="1" marL="914400" indent="-317500" defTabSz="457200">
              <a:spcBef>
                <a:spcPts val="1200"/>
              </a:spcBef>
              <a:buSzPct val="100000"/>
              <a:buFont typeface="Times Roman"/>
              <a:buChar char="◦"/>
              <a:defRPr sz="2000">
                <a:latin typeface="Times Roman"/>
                <a:ea typeface="Times Roman"/>
                <a:cs typeface="Times Roman"/>
                <a:sym typeface="Times Roman"/>
              </a:defRPr>
            </a:pPr>
            <a:r>
              <a:t>Warfarin blocks this → anticoagulation</a:t>
            </a:r>
          </a:p>
        </p:txBody>
      </p:sp>
      <p:sp>
        <p:nvSpPr>
          <p:cNvPr id="454"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Freeform 2"/>
          <p:cNvSpPr/>
          <p:nvPr/>
        </p:nvSpPr>
        <p:spPr>
          <a:xfrm rot="10800000">
            <a:off x="-154315" y="-2"/>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459" name="Freeform 4"/>
          <p:cNvSpPr/>
          <p:nvPr/>
        </p:nvSpPr>
        <p:spPr>
          <a:xfrm>
            <a:off x="-14571" y="-6987"/>
            <a:ext cx="19048326" cy="3086101"/>
          </a:xfrm>
          <a:prstGeom prst="rect">
            <a:avLst/>
          </a:prstGeom>
          <a:solidFill>
            <a:srgbClr val="66BB6A"/>
          </a:solidFill>
          <a:ln w="12700">
            <a:miter lim="400000"/>
          </a:ln>
        </p:spPr>
        <p:txBody>
          <a:bodyPr lIns="45718" tIns="45718" rIns="45718" bIns="45718"/>
          <a:lstStyle/>
          <a:p>
            <a:pPr/>
          </a:p>
        </p:txBody>
      </p:sp>
      <p:sp>
        <p:nvSpPr>
          <p:cNvPr id="460" name="TextBox 6"/>
          <p:cNvSpPr txBox="1"/>
          <p:nvPr/>
        </p:nvSpPr>
        <p:spPr>
          <a:xfrm>
            <a:off x="737520" y="314084"/>
            <a:ext cx="16812960" cy="22350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43" sz="7500">
                <a:solidFill>
                  <a:srgbClr val="FFFFFF"/>
                </a:solidFill>
                <a:latin typeface="Poppins"/>
                <a:ea typeface="Poppins"/>
                <a:cs typeface="Poppins"/>
                <a:sym typeface="Poppins"/>
              </a:defRPr>
            </a:pPr>
            <a:r>
              <a:t>Summary Table: </a:t>
            </a:r>
            <a:r>
              <a:rPr spc="525" sz="5300"/>
              <a:t>Metabolism &amp; Biochemical Pathways of Fat-Soluble Vitamins</a:t>
            </a:r>
          </a:p>
        </p:txBody>
      </p:sp>
      <p:sp>
        <p:nvSpPr>
          <p:cNvPr id="461"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graphicFrame>
        <p:nvGraphicFramePr>
          <p:cNvPr id="462" name="Table 1"/>
          <p:cNvGraphicFramePr/>
          <p:nvPr/>
        </p:nvGraphicFramePr>
        <p:xfrm>
          <a:off x="819814" y="3169666"/>
          <a:ext cx="16648373" cy="679017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851867"/>
                <a:gridCol w="4010671"/>
                <a:gridCol w="5383685"/>
                <a:gridCol w="5402146"/>
              </a:tblGrid>
              <a:tr h="1452732">
                <a:tc>
                  <a:txBody>
                    <a:bodyPr/>
                    <a:lstStyle/>
                    <a:p>
                      <a:pPr algn="ctr" defTabSz="457200">
                        <a:defRPr sz="1800"/>
                      </a:pPr>
                      <a:r>
                        <a:rPr b="1" sz="3000">
                          <a:latin typeface="Times Roman"/>
                          <a:ea typeface="Times Roman"/>
                          <a:cs typeface="Times Roman"/>
                          <a:sym typeface="Times Roman"/>
                        </a:rPr>
                        <a:t>Vitamin</a:t>
                      </a:r>
                    </a:p>
                  </a:txBody>
                  <a:tcPr marL="12700" marR="12700" marT="12700" marB="12700" anchor="ctr" anchorCtr="0" horzOverflow="overflow"/>
                </a:tc>
                <a:tc>
                  <a:txBody>
                    <a:bodyPr/>
                    <a:lstStyle/>
                    <a:p>
                      <a:pPr algn="ctr" defTabSz="457200">
                        <a:defRPr sz="1800"/>
                      </a:pPr>
                      <a:r>
                        <a:rPr b="1" sz="3000">
                          <a:latin typeface="Times Roman"/>
                          <a:ea typeface="Times Roman"/>
                          <a:cs typeface="Times Roman"/>
                          <a:sym typeface="Times Roman"/>
                        </a:rPr>
                        <a:t>Main Metabolic Role</a:t>
                      </a:r>
                    </a:p>
                  </a:txBody>
                  <a:tcPr marL="12700" marR="12700" marT="12700" marB="12700" anchor="ctr" anchorCtr="0" horzOverflow="overflow"/>
                </a:tc>
                <a:tc>
                  <a:txBody>
                    <a:bodyPr/>
                    <a:lstStyle/>
                    <a:p>
                      <a:pPr algn="ctr" defTabSz="457200">
                        <a:defRPr sz="1800"/>
                      </a:pPr>
                      <a:r>
                        <a:rPr b="1" sz="3000">
                          <a:latin typeface="Times Roman"/>
                          <a:ea typeface="Times Roman"/>
                          <a:cs typeface="Times Roman"/>
                          <a:sym typeface="Times Roman"/>
                        </a:rPr>
                        <a:t>Biochemical Pathways</a:t>
                      </a:r>
                    </a:p>
                  </a:txBody>
                  <a:tcPr marL="12700" marR="12700" marT="12700" marB="12700" anchor="ctr" anchorCtr="0" horzOverflow="overflow"/>
                </a:tc>
                <a:tc>
                  <a:txBody>
                    <a:bodyPr/>
                    <a:lstStyle/>
                    <a:p>
                      <a:pPr algn="ctr" defTabSz="457200">
                        <a:defRPr sz="1800"/>
                      </a:pPr>
                      <a:r>
                        <a:rPr b="1" sz="3000">
                          <a:latin typeface="Times Roman"/>
                          <a:ea typeface="Times Roman"/>
                          <a:cs typeface="Times Roman"/>
                          <a:sym typeface="Times Roman"/>
                        </a:rPr>
                        <a:t>Why It Matters</a:t>
                      </a:r>
                    </a:p>
                  </a:txBody>
                  <a:tcPr marL="12700" marR="12700" marT="12700" marB="12700" anchor="ctr" anchorCtr="0" horzOverflow="overflow"/>
                </a:tc>
              </a:tr>
              <a:tr h="979238">
                <a:tc>
                  <a:txBody>
                    <a:bodyPr/>
                    <a:lstStyle/>
                    <a:p>
                      <a:pPr algn="ctr" defTabSz="457200">
                        <a:defRPr sz="1800"/>
                      </a:pPr>
                      <a:r>
                        <a:rPr b="1" sz="3000">
                          <a:latin typeface="Times Roman"/>
                          <a:ea typeface="Times Roman"/>
                          <a:cs typeface="Times Roman"/>
                          <a:sym typeface="Times Roman"/>
                        </a:rPr>
                        <a:t>A</a:t>
                      </a:r>
                    </a:p>
                  </a:txBody>
                  <a:tcPr marL="12700" marR="12700" marT="12700" marB="12700" anchor="ctr" anchorCtr="0" horzOverflow="overflow"/>
                </a:tc>
                <a:tc>
                  <a:txBody>
                    <a:bodyPr/>
                    <a:lstStyle/>
                    <a:p>
                      <a:pPr algn="ctr" defTabSz="457200">
                        <a:defRPr sz="1800"/>
                      </a:pPr>
                      <a:r>
                        <a:rPr sz="3000">
                          <a:latin typeface="Times Roman"/>
                          <a:ea typeface="Times Roman"/>
                          <a:cs typeface="Times Roman"/>
                          <a:sym typeface="Times Roman"/>
                        </a:rPr>
                        <a:t>Gene regulation, vision</a:t>
                      </a:r>
                    </a:p>
                  </a:txBody>
                  <a:tcPr marL="12700" marR="12700" marT="12700" marB="12700" anchor="ctr" anchorCtr="0" horzOverflow="overflow"/>
                </a:tc>
                <a:tc>
                  <a:txBody>
                    <a:bodyPr/>
                    <a:lstStyle/>
                    <a:p>
                      <a:pPr algn="ctr" defTabSz="457200">
                        <a:defRPr sz="1800"/>
                      </a:pPr>
                      <a:r>
                        <a:rPr sz="3000">
                          <a:latin typeface="Times Roman"/>
                          <a:ea typeface="Times Roman"/>
                          <a:cs typeface="Times Roman"/>
                          <a:sym typeface="Times Roman"/>
                        </a:rPr>
                        <a:t>Retinoid cycle, RA nuclear signaling</a:t>
                      </a:r>
                    </a:p>
                  </a:txBody>
                  <a:tcPr marL="12700" marR="12700" marT="12700" marB="12700" anchor="ctr" anchorCtr="0" horzOverflow="overflow"/>
                </a:tc>
                <a:tc>
                  <a:txBody>
                    <a:bodyPr/>
                    <a:lstStyle/>
                    <a:p>
                      <a:pPr algn="ctr" defTabSz="457200">
                        <a:defRPr sz="1800"/>
                      </a:pPr>
                      <a:r>
                        <a:rPr sz="3000">
                          <a:latin typeface="Times Roman"/>
                          <a:ea typeface="Times Roman"/>
                          <a:cs typeface="Times Roman"/>
                          <a:sym typeface="Times Roman"/>
                        </a:rPr>
                        <a:t>Immunity, epithelial health, vision, development</a:t>
                      </a:r>
                    </a:p>
                  </a:txBody>
                  <a:tcPr marL="12700" marR="12700" marT="12700" marB="12700" anchor="ctr" anchorCtr="0" horzOverflow="overflow"/>
                </a:tc>
              </a:tr>
              <a:tr h="1452732">
                <a:tc>
                  <a:txBody>
                    <a:bodyPr/>
                    <a:lstStyle/>
                    <a:p>
                      <a:pPr algn="ctr" defTabSz="457200">
                        <a:defRPr sz="1800"/>
                      </a:pPr>
                      <a:r>
                        <a:rPr b="1" sz="3000">
                          <a:latin typeface="Times Roman"/>
                          <a:ea typeface="Times Roman"/>
                          <a:cs typeface="Times Roman"/>
                          <a:sym typeface="Times Roman"/>
                        </a:rPr>
                        <a:t>D</a:t>
                      </a:r>
                    </a:p>
                  </a:txBody>
                  <a:tcPr marL="12700" marR="12700" marT="12700" marB="12700" anchor="ctr" anchorCtr="0" horzOverflow="overflow"/>
                </a:tc>
                <a:tc>
                  <a:txBody>
                    <a:bodyPr/>
                    <a:lstStyle/>
                    <a:p>
                      <a:pPr algn="ctr" defTabSz="457200">
                        <a:defRPr sz="1800"/>
                      </a:pPr>
                      <a:r>
                        <a:rPr sz="3000">
                          <a:latin typeface="Times Roman"/>
                          <a:ea typeface="Times Roman"/>
                          <a:cs typeface="Times Roman"/>
                          <a:sym typeface="Times Roman"/>
                        </a:rPr>
                        <a:t>Hormone regulating Ca/P</a:t>
                      </a:r>
                    </a:p>
                  </a:txBody>
                  <a:tcPr marL="12700" marR="12700" marT="12700" marB="12700" anchor="ctr" anchorCtr="0" horzOverflow="overflow"/>
                </a:tc>
                <a:tc>
                  <a:txBody>
                    <a:bodyPr/>
                    <a:lstStyle/>
                    <a:p>
                      <a:pPr algn="ctr" defTabSz="457200">
                        <a:defRPr sz="1800"/>
                      </a:pPr>
                      <a:r>
                        <a:rPr sz="3000">
                          <a:latin typeface="Times Roman"/>
                          <a:ea typeface="Times Roman"/>
                          <a:cs typeface="Times Roman"/>
                          <a:sym typeface="Times Roman"/>
                        </a:rPr>
                        <a:t>Liver 25-hydroxylation, kidney 1-α-hydroxylation</a:t>
                      </a:r>
                    </a:p>
                  </a:txBody>
                  <a:tcPr marL="12700" marR="12700" marT="12700" marB="12700" anchor="ctr" anchorCtr="0" horzOverflow="overflow"/>
                </a:tc>
                <a:tc>
                  <a:txBody>
                    <a:bodyPr/>
                    <a:lstStyle/>
                    <a:p>
                      <a:pPr algn="ctr" defTabSz="457200">
                        <a:defRPr sz="1800"/>
                      </a:pPr>
                      <a:r>
                        <a:rPr sz="3000">
                          <a:latin typeface="Times Roman"/>
                          <a:ea typeface="Times Roman"/>
                          <a:cs typeface="Times Roman"/>
                          <a:sym typeface="Times Roman"/>
                        </a:rPr>
                        <a:t>Bone, muscle, immune health</a:t>
                      </a:r>
                    </a:p>
                  </a:txBody>
                  <a:tcPr marL="12700" marR="12700" marT="12700" marB="12700" anchor="ctr" anchorCtr="0" horzOverflow="overflow"/>
                </a:tc>
              </a:tr>
              <a:tr h="1452732">
                <a:tc>
                  <a:txBody>
                    <a:bodyPr/>
                    <a:lstStyle/>
                    <a:p>
                      <a:pPr algn="ctr" defTabSz="457200">
                        <a:defRPr sz="1800"/>
                      </a:pPr>
                      <a:r>
                        <a:rPr b="1" sz="3000">
                          <a:latin typeface="Times Roman"/>
                          <a:ea typeface="Times Roman"/>
                          <a:cs typeface="Times Roman"/>
                          <a:sym typeface="Times Roman"/>
                        </a:rPr>
                        <a:t>E</a:t>
                      </a:r>
                    </a:p>
                  </a:txBody>
                  <a:tcPr marL="12700" marR="12700" marT="12700" marB="12700" anchor="ctr" anchorCtr="0" horzOverflow="overflow"/>
                </a:tc>
                <a:tc>
                  <a:txBody>
                    <a:bodyPr/>
                    <a:lstStyle/>
                    <a:p>
                      <a:pPr algn="ctr" defTabSz="457200">
                        <a:defRPr sz="1800"/>
                      </a:pPr>
                      <a:r>
                        <a:rPr sz="3000">
                          <a:latin typeface="Times Roman"/>
                          <a:ea typeface="Times Roman"/>
                          <a:cs typeface="Times Roman"/>
                          <a:sym typeface="Times Roman"/>
                        </a:rPr>
                        <a:t>Lipid antioxidant</a:t>
                      </a:r>
                    </a:p>
                  </a:txBody>
                  <a:tcPr marL="12700" marR="12700" marT="12700" marB="12700" anchor="ctr" anchorCtr="0" horzOverflow="overflow"/>
                </a:tc>
                <a:tc>
                  <a:txBody>
                    <a:bodyPr/>
                    <a:lstStyle/>
                    <a:p>
                      <a:pPr algn="ctr" defTabSz="457200">
                        <a:defRPr sz="1800"/>
                      </a:pPr>
                      <a:r>
                        <a:rPr sz="3000">
                          <a:latin typeface="Times Roman"/>
                          <a:ea typeface="Times Roman"/>
                          <a:cs typeface="Times Roman"/>
                          <a:sym typeface="Times Roman"/>
                        </a:rPr>
                        <a:t>Antioxidant cycle, α-TTP transport</a:t>
                      </a:r>
                    </a:p>
                  </a:txBody>
                  <a:tcPr marL="12700" marR="12700" marT="12700" marB="12700" anchor="ctr" anchorCtr="0" horzOverflow="overflow"/>
                </a:tc>
                <a:tc>
                  <a:txBody>
                    <a:bodyPr/>
                    <a:lstStyle/>
                    <a:p>
                      <a:pPr algn="ctr" defTabSz="457200">
                        <a:defRPr sz="1800"/>
                      </a:pPr>
                      <a:r>
                        <a:rPr sz="3000">
                          <a:latin typeface="Times Roman"/>
                          <a:ea typeface="Times Roman"/>
                          <a:cs typeface="Times Roman"/>
                          <a:sym typeface="Times Roman"/>
                        </a:rPr>
                        <a:t>Protects cells from oxidation, neurological health</a:t>
                      </a:r>
                    </a:p>
                  </a:txBody>
                  <a:tcPr marL="12700" marR="12700" marT="12700" marB="12700" anchor="ctr" anchorCtr="0" horzOverflow="overflow"/>
                </a:tc>
              </a:tr>
              <a:tr h="1452732">
                <a:tc>
                  <a:txBody>
                    <a:bodyPr/>
                    <a:lstStyle/>
                    <a:p>
                      <a:pPr algn="ctr" defTabSz="457200">
                        <a:defRPr sz="1800"/>
                      </a:pPr>
                      <a:r>
                        <a:rPr b="1" sz="3000">
                          <a:latin typeface="Times Roman"/>
                          <a:ea typeface="Times Roman"/>
                          <a:cs typeface="Times Roman"/>
                          <a:sym typeface="Times Roman"/>
                        </a:rPr>
                        <a:t>K</a:t>
                      </a:r>
                    </a:p>
                  </a:txBody>
                  <a:tcPr marL="12700" marR="12700" marT="12700" marB="12700" anchor="ctr" anchorCtr="0" horzOverflow="overflow"/>
                </a:tc>
                <a:tc>
                  <a:txBody>
                    <a:bodyPr/>
                    <a:lstStyle/>
                    <a:p>
                      <a:pPr algn="ctr" defTabSz="457200">
                        <a:defRPr sz="1800"/>
                      </a:pPr>
                      <a:r>
                        <a:rPr sz="3000">
                          <a:latin typeface="Times Roman"/>
                          <a:ea typeface="Times Roman"/>
                          <a:cs typeface="Times Roman"/>
                          <a:sym typeface="Times Roman"/>
                        </a:rPr>
                        <a:t>Ca-binding protein activation</a:t>
                      </a:r>
                    </a:p>
                  </a:txBody>
                  <a:tcPr marL="12700" marR="12700" marT="12700" marB="12700" anchor="ctr" anchorCtr="0" horzOverflow="overflow"/>
                </a:tc>
                <a:tc>
                  <a:txBody>
                    <a:bodyPr/>
                    <a:lstStyle/>
                    <a:p>
                      <a:pPr algn="ctr" defTabSz="457200">
                        <a:defRPr sz="1800"/>
                      </a:pPr>
                      <a:r>
                        <a:rPr sz="3000">
                          <a:latin typeface="Times Roman"/>
                          <a:ea typeface="Times Roman"/>
                          <a:cs typeface="Times Roman"/>
                          <a:sym typeface="Times Roman"/>
                        </a:rPr>
                        <a:t>Vitamin K epoxide cycle</a:t>
                      </a:r>
                    </a:p>
                  </a:txBody>
                  <a:tcPr marL="12700" marR="12700" marT="12700" marB="12700" anchor="ctr" anchorCtr="0" horzOverflow="overflow"/>
                </a:tc>
                <a:tc>
                  <a:txBody>
                    <a:bodyPr/>
                    <a:lstStyle/>
                    <a:p>
                      <a:pPr algn="ctr" defTabSz="457200">
                        <a:defRPr sz="1800"/>
                      </a:pPr>
                      <a:r>
                        <a:rPr sz="3000">
                          <a:latin typeface="Times Roman"/>
                          <a:ea typeface="Times Roman"/>
                          <a:cs typeface="Times Roman"/>
                          <a:sym typeface="Times Roman"/>
                        </a:rPr>
                        <a:t>Coagulation, bone health, prevents calcification</a:t>
                      </a:r>
                    </a:p>
                  </a:txBody>
                  <a:tcPr marL="12700" marR="12700" marT="12700" marB="12700" anchor="ctr" anchorCtr="0" horzOverflow="overflow"/>
                </a:tc>
              </a:tr>
            </a:tbl>
          </a:graphicData>
        </a:graphic>
      </p:graphicFrame>
      <p:sp>
        <p:nvSpPr>
          <p:cNvPr id="463"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466"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467" name="TextBox 6"/>
          <p:cNvSpPr txBox="1"/>
          <p:nvPr/>
        </p:nvSpPr>
        <p:spPr>
          <a:xfrm>
            <a:off x="1640344" y="1231291"/>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Minerals</a:t>
            </a:r>
          </a:p>
        </p:txBody>
      </p:sp>
      <p:sp>
        <p:nvSpPr>
          <p:cNvPr id="468"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469" name="Iron: O₂ transport…"/>
          <p:cNvSpPr txBox="1"/>
          <p:nvPr/>
        </p:nvSpPr>
        <p:spPr>
          <a:xfrm>
            <a:off x="1420915" y="3266294"/>
            <a:ext cx="16239040" cy="6847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2800">
                <a:latin typeface="Times Roman"/>
                <a:ea typeface="Times Roman"/>
                <a:cs typeface="Times Roman"/>
                <a:sym typeface="Times Roman"/>
              </a:defRPr>
            </a:pPr>
            <a:r>
              <a:t>Minerals support metabolism at three essential levels:</a:t>
            </a:r>
          </a:p>
          <a:p>
            <a:pPr defTabSz="457200">
              <a:spcBef>
                <a:spcPts val="1400"/>
              </a:spcBef>
              <a:defRPr b="1" sz="2800">
                <a:latin typeface="Times Roman"/>
                <a:ea typeface="Times Roman"/>
                <a:cs typeface="Times Roman"/>
                <a:sym typeface="Times Roman"/>
              </a:defRPr>
            </a:pPr>
            <a:r>
              <a:t>Structural Roles </a:t>
            </a:r>
          </a:p>
          <a:p>
            <a:pPr lvl="1" marL="571500" indent="-190500" defTabSz="457200">
              <a:spcBef>
                <a:spcPts val="1400"/>
              </a:spcBef>
              <a:buSzPct val="100000"/>
              <a:buChar char="•"/>
              <a:defRPr sz="2800">
                <a:latin typeface="Times Roman"/>
                <a:ea typeface="Times Roman"/>
                <a:cs typeface="Times Roman"/>
                <a:sym typeface="Times Roman"/>
              </a:defRPr>
            </a:pPr>
            <a:r>
              <a:t>Some minerals (such as calcium, phosphorus, magnesium, and fluoride) form the hydroxyapatite matrix of bone and teeth.</a:t>
            </a:r>
          </a:p>
          <a:p>
            <a:pPr lvl="1" marL="571500" indent="-190500" defTabSz="457200">
              <a:spcBef>
                <a:spcPts val="1400"/>
              </a:spcBef>
              <a:buSzPct val="100000"/>
              <a:buChar char="•"/>
              <a:defRPr sz="2800">
                <a:latin typeface="Times Roman"/>
                <a:ea typeface="Times Roman"/>
                <a:cs typeface="Times Roman"/>
                <a:sym typeface="Times Roman"/>
              </a:defRPr>
            </a:pPr>
            <a:r>
              <a:t>These minerals determine the body’s structural integrity, and deficiencies weaken foundational tissues.</a:t>
            </a:r>
            <a:endParaRPr b="1"/>
          </a:p>
          <a:p>
            <a:pPr defTabSz="457200">
              <a:spcBef>
                <a:spcPts val="1400"/>
              </a:spcBef>
              <a:defRPr b="1" sz="2800">
                <a:latin typeface="Times Roman"/>
                <a:ea typeface="Times Roman"/>
                <a:cs typeface="Times Roman"/>
                <a:sym typeface="Times Roman"/>
              </a:defRPr>
            </a:pPr>
            <a:r>
              <a:t>Cofactor Roles in Enzyme Pathways</a:t>
            </a:r>
          </a:p>
          <a:p>
            <a:pPr lvl="1" marL="571500" indent="-190500" defTabSz="457200">
              <a:spcBef>
                <a:spcPts val="1400"/>
              </a:spcBef>
              <a:buSzPct val="100000"/>
              <a:buChar char="•"/>
              <a:defRPr sz="2800">
                <a:latin typeface="Times Roman"/>
                <a:ea typeface="Times Roman"/>
                <a:cs typeface="Times Roman"/>
                <a:sym typeface="Times Roman"/>
              </a:defRPr>
            </a:pPr>
            <a:r>
              <a:t>Many minerals serve as enzyme cofactors, meaning they activate key enzymes throughout metabolic pathways.</a:t>
            </a:r>
          </a:p>
          <a:p>
            <a:pPr lvl="1" marL="571500" indent="-190500" defTabSz="457200">
              <a:spcBef>
                <a:spcPts val="1400"/>
              </a:spcBef>
              <a:buSzPct val="100000"/>
              <a:buChar char="•"/>
              <a:defRPr sz="2800">
                <a:latin typeface="Times Roman"/>
                <a:ea typeface="Times Roman"/>
                <a:cs typeface="Times Roman"/>
                <a:sym typeface="Times Roman"/>
              </a:defRPr>
            </a:pPr>
            <a:r>
              <a:t>Minerals often act as “molecular switches” that turn biochemical pathways on or off.</a:t>
            </a:r>
          </a:p>
          <a:p>
            <a:pPr defTabSz="457200">
              <a:spcBef>
                <a:spcPts val="1400"/>
              </a:spcBef>
              <a:defRPr b="1" sz="2800">
                <a:latin typeface="Times Roman"/>
                <a:ea typeface="Times Roman"/>
                <a:cs typeface="Times Roman"/>
                <a:sym typeface="Times Roman"/>
              </a:defRPr>
            </a:pPr>
            <a:r>
              <a:t>Regulatory &amp; Signaling Roles </a:t>
            </a:r>
          </a:p>
          <a:p>
            <a:pPr lvl="1" marL="571500" indent="-190500" defTabSz="457200">
              <a:spcBef>
                <a:spcPts val="1400"/>
              </a:spcBef>
              <a:buSzPct val="100000"/>
              <a:buChar char="•"/>
              <a:defRPr sz="2800">
                <a:latin typeface="Times Roman"/>
                <a:ea typeface="Times Roman"/>
                <a:cs typeface="Times Roman"/>
                <a:sym typeface="Times Roman"/>
              </a:defRPr>
            </a:pPr>
            <a:r>
              <a:t>Minerals such as sodium, potassium, calcium, chloride, and magnesium support:</a:t>
            </a:r>
            <a:endParaRPr b="1"/>
          </a:p>
          <a:p>
            <a:pPr lvl="1" marL="571500" indent="-190500" defTabSz="457200">
              <a:spcBef>
                <a:spcPts val="1200"/>
              </a:spcBef>
              <a:buSzPct val="100000"/>
              <a:buChar char="•"/>
              <a:defRPr sz="2800">
                <a:latin typeface="Times Roman"/>
                <a:ea typeface="Times Roman"/>
                <a:cs typeface="Times Roman"/>
                <a:sym typeface="Times Roman"/>
              </a:defRPr>
            </a:pPr>
            <a:r>
              <a:t>These minerals ensure that metabolic processes across cells and organs coordinate effectively.</a:t>
            </a:r>
          </a:p>
        </p:txBody>
      </p:sp>
      <p:sp>
        <p:nvSpPr>
          <p:cNvPr id="470"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475"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476" name="TextBox 6"/>
          <p:cNvSpPr txBox="1"/>
          <p:nvPr/>
        </p:nvSpPr>
        <p:spPr>
          <a:xfrm>
            <a:off x="1640344" y="1231291"/>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Major Minerals - Calcium</a:t>
            </a:r>
          </a:p>
        </p:txBody>
      </p:sp>
      <p:sp>
        <p:nvSpPr>
          <p:cNvPr id="477"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478" name="Iron: O₂ transport…"/>
          <p:cNvSpPr txBox="1"/>
          <p:nvPr/>
        </p:nvSpPr>
        <p:spPr>
          <a:xfrm>
            <a:off x="1390398" y="3296532"/>
            <a:ext cx="13890788" cy="69550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500">
                <a:latin typeface="Times Roman"/>
                <a:ea typeface="Times Roman"/>
                <a:cs typeface="Times Roman"/>
                <a:sym typeface="Times Roman"/>
              </a:defRPr>
            </a:pPr>
            <a:r>
              <a:t>Metabolic Role</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Structural component of bones and teeth</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Key regulator of nerve transmission, muscle contraction, and vascular function</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Second messenger in hormonal signaling</a:t>
            </a:r>
          </a:p>
          <a:p>
            <a:pPr defTabSz="457200">
              <a:spcBef>
                <a:spcPts val="1400"/>
              </a:spcBef>
              <a:defRPr b="1" sz="2500">
                <a:latin typeface="Times Roman"/>
                <a:ea typeface="Times Roman"/>
                <a:cs typeface="Times Roman"/>
                <a:sym typeface="Times Roman"/>
              </a:defRPr>
            </a:pPr>
            <a:r>
              <a:t>Biochemical Pathways</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Vitamin D–D-dependent active transport in intestines</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Muscle contraction pathway (Ca binds troponin C → actin–myosin interaction)</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Blood clotting cascade (factors II, VII, IX, X require Ca)</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Calmodulin signaling in endocrine pathways</a:t>
            </a:r>
          </a:p>
          <a:p>
            <a:pPr defTabSz="457200">
              <a:spcBef>
                <a:spcPts val="1400"/>
              </a:spcBef>
              <a:defRPr b="1" sz="2500">
                <a:latin typeface="Times Roman"/>
                <a:ea typeface="Times Roman"/>
                <a:cs typeface="Times Roman"/>
                <a:sym typeface="Times Roman"/>
              </a:defRPr>
            </a:pPr>
            <a:r>
              <a:t>Why It Matters</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Deficiency → osteoporosis, tetany, arrhythmias</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Central to bone health across the lifespan</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Calcium metabolism is tightly linked with vitamin D, PTH, and magnesium</a:t>
            </a:r>
          </a:p>
        </p:txBody>
      </p:sp>
      <p:sp>
        <p:nvSpPr>
          <p:cNvPr id="479"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484"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485" name="TextBox 6"/>
          <p:cNvSpPr txBox="1"/>
          <p:nvPr/>
        </p:nvSpPr>
        <p:spPr>
          <a:xfrm>
            <a:off x="1640344" y="1231291"/>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Phosphorus</a:t>
            </a:r>
          </a:p>
        </p:txBody>
      </p:sp>
      <p:sp>
        <p:nvSpPr>
          <p:cNvPr id="486"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487" name="Iron: O₂ transport…"/>
          <p:cNvSpPr txBox="1"/>
          <p:nvPr/>
        </p:nvSpPr>
        <p:spPr>
          <a:xfrm>
            <a:off x="1516769" y="3524010"/>
            <a:ext cx="12663391" cy="6416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Metabolic Role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Primary structural components of ATP, nucleic acids, and phospholipids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Part of the bone and acid–base balance</a:t>
            </a:r>
          </a:p>
          <a:p>
            <a:pPr defTabSz="457200">
              <a:spcBef>
                <a:spcPts val="1400"/>
              </a:spcBef>
              <a:defRPr b="1" sz="2800">
                <a:latin typeface="Times Roman"/>
                <a:ea typeface="Times Roman"/>
                <a:cs typeface="Times Roman"/>
                <a:sym typeface="Times Roman"/>
              </a:defRPr>
            </a:pPr>
            <a:r>
              <a:t>Biochemical Pathways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Required for phosphorylation reactions (activating enzymes)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Integral to glycolysis and TCA intermediates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Essential for 2,3-BPG in RBCs (oxygen release)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Structural building block of membranes</a:t>
            </a:r>
          </a:p>
          <a:p>
            <a:pPr defTabSz="457200">
              <a:spcBef>
                <a:spcPts val="1400"/>
              </a:spcBef>
              <a:defRPr b="1" sz="2800">
                <a:latin typeface="Times Roman"/>
                <a:ea typeface="Times Roman"/>
                <a:cs typeface="Times Roman"/>
                <a:sym typeface="Times Roman"/>
              </a:defRPr>
            </a:pPr>
            <a:r>
              <a:t>Why It Matters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Without phosphorus, ATP cannot exist</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Deficiency rare but an imbalance affects bone health and acid-base balance</a:t>
            </a:r>
          </a:p>
        </p:txBody>
      </p:sp>
      <p:sp>
        <p:nvSpPr>
          <p:cNvPr id="488"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493"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494" name="TextBox 6"/>
          <p:cNvSpPr txBox="1"/>
          <p:nvPr/>
        </p:nvSpPr>
        <p:spPr>
          <a:xfrm>
            <a:off x="1640344" y="1231291"/>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Magnesium</a:t>
            </a:r>
          </a:p>
        </p:txBody>
      </p:sp>
      <p:sp>
        <p:nvSpPr>
          <p:cNvPr id="495"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496" name="Iron: O₂ transport…"/>
          <p:cNvSpPr txBox="1"/>
          <p:nvPr/>
        </p:nvSpPr>
        <p:spPr>
          <a:xfrm>
            <a:off x="1491498" y="3220708"/>
            <a:ext cx="12663383" cy="693954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500">
                <a:latin typeface="Times Roman"/>
                <a:ea typeface="Times Roman"/>
                <a:cs typeface="Times Roman"/>
                <a:sym typeface="Times Roman"/>
              </a:defRPr>
            </a:pPr>
            <a:r>
              <a:t>Metabolic Role</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Cofactor in &gt;300 metabolic enzymes</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Stabilizes ATP and nucleic acids</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Required for muscle and nerve function</a:t>
            </a:r>
          </a:p>
          <a:p>
            <a:pPr defTabSz="457200">
              <a:spcBef>
                <a:spcPts val="1400"/>
              </a:spcBef>
              <a:defRPr b="1" sz="2500">
                <a:latin typeface="Times Roman"/>
                <a:ea typeface="Times Roman"/>
                <a:cs typeface="Times Roman"/>
                <a:sym typeface="Times Roman"/>
              </a:defRPr>
            </a:pPr>
            <a:r>
              <a:t>Biochemical Pathways</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ATP reactions (Mg-ATP is the biologically active form)</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Glycolysis &amp; TCA enzymes</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DNA/RNA polymerases</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Protein synthesis ribosomal activity</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Calcium homeostasis (antagonist to Ca)</a:t>
            </a:r>
          </a:p>
          <a:p>
            <a:pPr defTabSz="457200">
              <a:spcBef>
                <a:spcPts val="1400"/>
              </a:spcBef>
              <a:defRPr b="1" sz="2500">
                <a:latin typeface="Times Roman"/>
                <a:ea typeface="Times Roman"/>
                <a:cs typeface="Times Roman"/>
                <a:sym typeface="Times Roman"/>
              </a:defRPr>
            </a:pPr>
            <a:r>
              <a:t>Why It Matters</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Deficiency → cramps, arrhythmias, insulin resistance</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Critical in metabolic disorders and cardiovascular health</a:t>
            </a:r>
          </a:p>
        </p:txBody>
      </p:sp>
      <p:sp>
        <p:nvSpPr>
          <p:cNvPr id="497"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502"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503" name="TextBox 6"/>
          <p:cNvSpPr txBox="1"/>
          <p:nvPr/>
        </p:nvSpPr>
        <p:spPr>
          <a:xfrm>
            <a:off x="1640344" y="1231291"/>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Sodium</a:t>
            </a:r>
          </a:p>
        </p:txBody>
      </p:sp>
      <p:sp>
        <p:nvSpPr>
          <p:cNvPr id="504"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505" name="Metabolic Role…"/>
          <p:cNvSpPr txBox="1"/>
          <p:nvPr/>
        </p:nvSpPr>
        <p:spPr>
          <a:xfrm>
            <a:off x="1776264" y="3581050"/>
            <a:ext cx="12666496" cy="52488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Metabolic Role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Major extracellular cation</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Key to fluid balance, blood volume, and nerve signaling</a:t>
            </a:r>
          </a:p>
          <a:p>
            <a:pPr defTabSz="457200">
              <a:spcBef>
                <a:spcPts val="1400"/>
              </a:spcBef>
              <a:defRPr b="1" sz="2800">
                <a:latin typeface="Times Roman"/>
                <a:ea typeface="Times Roman"/>
                <a:cs typeface="Times Roman"/>
                <a:sym typeface="Times Roman"/>
              </a:defRPr>
            </a:pPr>
            <a:r>
              <a:t>Biochemical Pathways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Sodium–potassium pump (Na⁺/K⁺ ATPase)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Co-transport of glucose and amino acids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Acid–base balance</a:t>
            </a:r>
          </a:p>
          <a:p>
            <a:pPr defTabSz="457200">
              <a:spcBef>
                <a:spcPts val="1400"/>
              </a:spcBef>
              <a:defRPr b="1" sz="2800">
                <a:latin typeface="Times Roman"/>
                <a:ea typeface="Times Roman"/>
                <a:cs typeface="Times Roman"/>
                <a:sym typeface="Times Roman"/>
              </a:defRPr>
            </a:pPr>
            <a:r>
              <a:t>Why It Matters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Dysregulation causes hypertension, dehydration, and neurological impairment</a:t>
            </a:r>
          </a:p>
        </p:txBody>
      </p:sp>
      <p:sp>
        <p:nvSpPr>
          <p:cNvPr id="506"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511"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512" name="TextBox 6"/>
          <p:cNvSpPr txBox="1"/>
          <p:nvPr/>
        </p:nvSpPr>
        <p:spPr>
          <a:xfrm>
            <a:off x="1640344" y="1231291"/>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Potassium</a:t>
            </a:r>
          </a:p>
        </p:txBody>
      </p:sp>
      <p:sp>
        <p:nvSpPr>
          <p:cNvPr id="513"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514" name="Iron: O₂ transport…"/>
          <p:cNvSpPr txBox="1"/>
          <p:nvPr/>
        </p:nvSpPr>
        <p:spPr>
          <a:xfrm>
            <a:off x="1466223" y="3599836"/>
            <a:ext cx="12663383" cy="58330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Metabolic Role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Major intracellular cation</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Regulates the electrical activity of cells</a:t>
            </a:r>
          </a:p>
          <a:p>
            <a:pPr defTabSz="457200">
              <a:spcBef>
                <a:spcPts val="1400"/>
              </a:spcBef>
              <a:defRPr b="1" sz="2800">
                <a:latin typeface="Times Roman"/>
                <a:ea typeface="Times Roman"/>
                <a:cs typeface="Times Roman"/>
                <a:sym typeface="Times Roman"/>
              </a:defRPr>
            </a:pPr>
            <a:r>
              <a:t>Biochemical Pathways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Resting membrane potential</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Na⁺/K⁺ ATPase pump</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Insulin secretion pathway</a:t>
            </a:r>
          </a:p>
          <a:p>
            <a:pPr defTabSz="457200">
              <a:spcBef>
                <a:spcPts val="1400"/>
              </a:spcBef>
              <a:defRPr b="1" sz="2800">
                <a:latin typeface="Times Roman"/>
                <a:ea typeface="Times Roman"/>
                <a:cs typeface="Times Roman"/>
                <a:sym typeface="Times Roman"/>
              </a:defRPr>
            </a:pPr>
            <a:r>
              <a:t>Why It Matters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Deficiency causes arrhythmia, fatigue, and muscle weakness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Essential for a healthy heart rhythm</a:t>
            </a:r>
          </a:p>
        </p:txBody>
      </p:sp>
      <p:sp>
        <p:nvSpPr>
          <p:cNvPr id="515"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Freeform 2"/>
          <p:cNvSpPr/>
          <p:nvPr/>
        </p:nvSpPr>
        <p:spPr>
          <a:xfrm rot="10800000">
            <a:off x="-147843" y="0"/>
            <a:ext cx="18288005" cy="10287000"/>
          </a:xfrm>
          <a:prstGeom prst="rect">
            <a:avLst/>
          </a:prstGeom>
          <a:blipFill>
            <a:blip r:embed="rId3"/>
            <a:stretch>
              <a:fillRect/>
            </a:stretch>
          </a:blipFill>
          <a:ln w="12700">
            <a:miter lim="400000"/>
          </a:ln>
        </p:spPr>
        <p:txBody>
          <a:bodyPr lIns="45718" tIns="45718" rIns="45718" bIns="45718"/>
          <a:lstStyle/>
          <a:p>
            <a:pPr/>
          </a:p>
        </p:txBody>
      </p:sp>
      <p:sp>
        <p:nvSpPr>
          <p:cNvPr id="135"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36" name="TextBox 6"/>
          <p:cNvSpPr txBox="1"/>
          <p:nvPr/>
        </p:nvSpPr>
        <p:spPr>
          <a:xfrm>
            <a:off x="1116658" y="1051853"/>
            <a:ext cx="1655237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Glycolysis</a:t>
            </a:r>
          </a:p>
        </p:txBody>
      </p:sp>
      <p:sp>
        <p:nvSpPr>
          <p:cNvPr id="137"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138" name="TextBox 10"/>
          <p:cNvSpPr txBox="1"/>
          <p:nvPr/>
        </p:nvSpPr>
        <p:spPr>
          <a:xfrm>
            <a:off x="1386471" y="3496252"/>
            <a:ext cx="14195692" cy="60898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57200" indent="-317500" defTabSz="457200">
              <a:spcBef>
                <a:spcPts val="1200"/>
              </a:spcBef>
              <a:buSzPct val="100000"/>
              <a:buFont typeface="Times Roman"/>
              <a:buChar char="•"/>
              <a:defRPr sz="3100">
                <a:latin typeface="Times Roman"/>
                <a:ea typeface="Times Roman"/>
                <a:cs typeface="Times Roman"/>
                <a:sym typeface="Times Roman"/>
              </a:defRPr>
            </a:pPr>
            <a:r>
              <a:t>First major step in glucose metabolism</a:t>
            </a:r>
          </a:p>
          <a:p>
            <a:pPr marL="457200" indent="-317500" defTabSz="457200">
              <a:spcBef>
                <a:spcPts val="1200"/>
              </a:spcBef>
              <a:buSzPct val="100000"/>
              <a:buFont typeface="Times Roman"/>
              <a:buChar char="•"/>
              <a:defRPr sz="3100">
                <a:latin typeface="Times Roman"/>
                <a:ea typeface="Times Roman"/>
                <a:cs typeface="Times Roman"/>
                <a:sym typeface="Times Roman"/>
              </a:defRPr>
            </a:pPr>
            <a:r>
              <a:t>Occurs in the </a:t>
            </a:r>
            <a:r>
              <a:rPr b="1"/>
              <a:t>cytosol</a:t>
            </a:r>
            <a:r>
              <a:t> of all cells</a:t>
            </a:r>
          </a:p>
          <a:p>
            <a:pPr marL="457200" indent="-317500" defTabSz="457200">
              <a:spcBef>
                <a:spcPts val="1200"/>
              </a:spcBef>
              <a:buSzPct val="100000"/>
              <a:buFont typeface="Times Roman"/>
              <a:buChar char="•"/>
              <a:defRPr sz="3100">
                <a:latin typeface="Times Roman"/>
                <a:ea typeface="Times Roman"/>
                <a:cs typeface="Times Roman"/>
                <a:sym typeface="Times Roman"/>
              </a:defRPr>
            </a:pPr>
            <a:r>
              <a:t>Does not require oxygen</a:t>
            </a:r>
          </a:p>
          <a:p>
            <a:pPr marL="457200" indent="-317500" defTabSz="457200">
              <a:spcBef>
                <a:spcPts val="1200"/>
              </a:spcBef>
              <a:buSzPct val="100000"/>
              <a:buFont typeface="Times Roman"/>
              <a:buChar char="•"/>
              <a:defRPr sz="3100">
                <a:latin typeface="Times Roman"/>
                <a:ea typeface="Times Roman"/>
                <a:cs typeface="Times Roman"/>
                <a:sym typeface="Times Roman"/>
              </a:defRPr>
            </a:pPr>
            <a:r>
              <a:t>Converts 1 molecule of </a:t>
            </a:r>
            <a:r>
              <a:rPr b="1"/>
              <a:t>glucose → 2 pyruvate</a:t>
            </a:r>
          </a:p>
          <a:p>
            <a:pPr marL="457200" indent="-317500" defTabSz="457200">
              <a:spcBef>
                <a:spcPts val="1200"/>
              </a:spcBef>
              <a:buSzPct val="100000"/>
              <a:buFont typeface="Times Roman"/>
              <a:buChar char="•"/>
              <a:defRPr sz="3100">
                <a:latin typeface="Times Roman"/>
                <a:ea typeface="Times Roman"/>
                <a:cs typeface="Times Roman"/>
                <a:sym typeface="Times Roman"/>
              </a:defRPr>
            </a:pPr>
            <a:r>
              <a:t>Produces </a:t>
            </a:r>
            <a:r>
              <a:rPr b="1"/>
              <a:t>net 2 ATP</a:t>
            </a:r>
            <a:r>
              <a:t> and </a:t>
            </a:r>
            <a:r>
              <a:rPr b="1"/>
              <a:t>2 NADH</a:t>
            </a:r>
          </a:p>
          <a:p>
            <a:pPr marL="457200" indent="-317500" defTabSz="457200">
              <a:spcBef>
                <a:spcPts val="1200"/>
              </a:spcBef>
              <a:buSzPct val="100000"/>
              <a:buFont typeface="Times Roman"/>
              <a:buChar char="•"/>
              <a:defRPr sz="3100">
                <a:latin typeface="Times Roman"/>
                <a:ea typeface="Times Roman"/>
                <a:cs typeface="Times Roman"/>
                <a:sym typeface="Times Roman"/>
              </a:defRPr>
            </a:pPr>
            <a:r>
              <a:t>Key regulatory enzymes:</a:t>
            </a:r>
          </a:p>
          <a:p>
            <a:pPr lvl="1" marL="914400" indent="-317500" defTabSz="457200">
              <a:spcBef>
                <a:spcPts val="1200"/>
              </a:spcBef>
              <a:buSzPct val="100000"/>
              <a:buFont typeface="Times Roman"/>
              <a:buChar char="◦"/>
              <a:defRPr b="1" sz="3100">
                <a:latin typeface="Times Roman"/>
                <a:ea typeface="Times Roman"/>
                <a:cs typeface="Times Roman"/>
                <a:sym typeface="Times Roman"/>
              </a:defRPr>
            </a:pPr>
            <a:r>
              <a:t>Hexokinase/Glucokinase</a:t>
            </a:r>
            <a:r>
              <a:rPr b="0"/>
              <a:t> (traps glucose inside cells)</a:t>
            </a:r>
          </a:p>
          <a:p>
            <a:pPr lvl="1" marL="914400" indent="-317500" defTabSz="457200">
              <a:spcBef>
                <a:spcPts val="1200"/>
              </a:spcBef>
              <a:buSzPct val="100000"/>
              <a:buFont typeface="Times Roman"/>
              <a:buChar char="◦"/>
              <a:defRPr b="1" sz="3100">
                <a:latin typeface="Times Roman"/>
                <a:ea typeface="Times Roman"/>
                <a:cs typeface="Times Roman"/>
                <a:sym typeface="Times Roman"/>
              </a:defRPr>
            </a:pPr>
            <a:r>
              <a:t>PFK-1</a:t>
            </a:r>
            <a:r>
              <a:rPr b="0"/>
              <a:t> (rate-limiting step)</a:t>
            </a:r>
          </a:p>
          <a:p>
            <a:pPr lvl="1" marL="914400" indent="-317500" defTabSz="457200">
              <a:spcBef>
                <a:spcPts val="1200"/>
              </a:spcBef>
              <a:buSzPct val="100000"/>
              <a:buFont typeface="Times Roman"/>
              <a:buChar char="◦"/>
              <a:defRPr b="1" sz="3100">
                <a:latin typeface="Times Roman"/>
                <a:ea typeface="Times Roman"/>
                <a:cs typeface="Times Roman"/>
                <a:sym typeface="Times Roman"/>
              </a:defRPr>
            </a:pPr>
            <a:r>
              <a:t>Pyruvate kinase</a:t>
            </a:r>
          </a:p>
          <a:p>
            <a:pPr defTabSz="457200">
              <a:spcBef>
                <a:spcPts val="1200"/>
              </a:spcBef>
              <a:defRPr sz="3100">
                <a:latin typeface="Times Roman"/>
                <a:ea typeface="Times Roman"/>
                <a:cs typeface="Times Roman"/>
                <a:sym typeface="Times Roman"/>
              </a:defRPr>
            </a:pPr>
            <a:r>
              <a:t>*This pathway provides quick ATP for cells, especially during high-intensity activity.</a:t>
            </a:r>
          </a:p>
        </p:txBody>
      </p:sp>
      <p:sp>
        <p:nvSpPr>
          <p:cNvPr id="139" name="Freeform 8"/>
          <p:cNvSpPr/>
          <p:nvPr/>
        </p:nvSpPr>
        <p:spPr>
          <a:xfrm>
            <a:off x="-2475379" y="12700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140" name="Slide Number"/>
          <p:cNvSpPr txBox="1"/>
          <p:nvPr>
            <p:ph type="sldNum" sz="quarter" idx="4294967295"/>
          </p:nvPr>
        </p:nvSpPr>
        <p:spPr>
          <a:xfrm>
            <a:off x="8505421" y="6414761"/>
            <a:ext cx="181378"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520"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521" name="TextBox 6"/>
          <p:cNvSpPr txBox="1"/>
          <p:nvPr/>
        </p:nvSpPr>
        <p:spPr>
          <a:xfrm>
            <a:off x="1640344" y="1231291"/>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Chloride</a:t>
            </a:r>
          </a:p>
        </p:txBody>
      </p:sp>
      <p:sp>
        <p:nvSpPr>
          <p:cNvPr id="522"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523" name="Iron: O₂ transport…"/>
          <p:cNvSpPr txBox="1"/>
          <p:nvPr/>
        </p:nvSpPr>
        <p:spPr>
          <a:xfrm>
            <a:off x="1769525" y="3928414"/>
            <a:ext cx="12663383" cy="466581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Metabolic Role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Maintains electroneutrality</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Assists with digestion (component of HCl)</a:t>
            </a:r>
          </a:p>
          <a:p>
            <a:pPr defTabSz="457200">
              <a:spcBef>
                <a:spcPts val="1400"/>
              </a:spcBef>
              <a:defRPr b="1" sz="2800">
                <a:latin typeface="Times Roman"/>
                <a:ea typeface="Times Roman"/>
                <a:cs typeface="Times Roman"/>
                <a:sym typeface="Times Roman"/>
              </a:defRPr>
            </a:pPr>
            <a:r>
              <a:t>Biochemical Pathways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HCl production in the stomach</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Chloride shift in RBCs (CO₂ transport)</a:t>
            </a:r>
          </a:p>
          <a:p>
            <a:pPr defTabSz="457200">
              <a:spcBef>
                <a:spcPts val="1400"/>
              </a:spcBef>
              <a:defRPr b="1" sz="2800">
                <a:latin typeface="Times Roman"/>
                <a:ea typeface="Times Roman"/>
                <a:cs typeface="Times Roman"/>
                <a:sym typeface="Times Roman"/>
              </a:defRPr>
            </a:pPr>
            <a:r>
              <a:t>Why It Matters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Essential for GI function and CO₂ transport</a:t>
            </a:r>
          </a:p>
        </p:txBody>
      </p:sp>
      <p:sp>
        <p:nvSpPr>
          <p:cNvPr id="524"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529"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530" name="TextBox 6"/>
          <p:cNvSpPr txBox="1"/>
          <p:nvPr/>
        </p:nvSpPr>
        <p:spPr>
          <a:xfrm>
            <a:off x="1640344" y="1231291"/>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Trace Minerals -  Iron</a:t>
            </a:r>
          </a:p>
        </p:txBody>
      </p:sp>
      <p:sp>
        <p:nvSpPr>
          <p:cNvPr id="531"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532" name="Iron: O₂ transport…"/>
          <p:cNvSpPr txBox="1"/>
          <p:nvPr/>
        </p:nvSpPr>
        <p:spPr>
          <a:xfrm>
            <a:off x="1592599" y="3700936"/>
            <a:ext cx="12663383" cy="58492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Metabolic Role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Central to oxygen transport and oxidative metabolism</a:t>
            </a:r>
          </a:p>
          <a:p>
            <a:pPr defTabSz="457200">
              <a:spcBef>
                <a:spcPts val="1400"/>
              </a:spcBef>
              <a:defRPr b="1" sz="2800">
                <a:latin typeface="Times Roman"/>
                <a:ea typeface="Times Roman"/>
                <a:cs typeface="Times Roman"/>
                <a:sym typeface="Times Roman"/>
              </a:defRPr>
            </a:pPr>
            <a:r>
              <a:t>Biochemical Pathways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Electron transport chain (cytochromes)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Hemoglobin &amp; myoglobin synthesis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Catalase &amp; peroxidase activity</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DNA synthesis (ribonucleotide reductase)</a:t>
            </a:r>
          </a:p>
          <a:p>
            <a:pPr defTabSz="457200">
              <a:spcBef>
                <a:spcPts val="1400"/>
              </a:spcBef>
              <a:defRPr b="1" sz="2800">
                <a:latin typeface="Times Roman"/>
                <a:ea typeface="Times Roman"/>
                <a:cs typeface="Times Roman"/>
                <a:sym typeface="Times Roman"/>
              </a:defRPr>
            </a:pPr>
            <a:r>
              <a:t>Why It Matters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Deficiency → anemia, fatigue, cognitive impairment</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Excess causes oxidative stress</a:t>
            </a:r>
          </a:p>
        </p:txBody>
      </p:sp>
      <p:sp>
        <p:nvSpPr>
          <p:cNvPr id="533"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538"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539" name="TextBox 6"/>
          <p:cNvSpPr txBox="1"/>
          <p:nvPr/>
        </p:nvSpPr>
        <p:spPr>
          <a:xfrm>
            <a:off x="1640344" y="1231291"/>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Zinc</a:t>
            </a:r>
          </a:p>
        </p:txBody>
      </p:sp>
      <p:sp>
        <p:nvSpPr>
          <p:cNvPr id="540"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541" name="Iron: O₂ transport…"/>
          <p:cNvSpPr txBox="1"/>
          <p:nvPr/>
        </p:nvSpPr>
        <p:spPr>
          <a:xfrm>
            <a:off x="1542049" y="3776762"/>
            <a:ext cx="12663383" cy="52650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Metabolic Role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Cofactor in &gt;300 enzymes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DNA/protein synthesis and immune function</a:t>
            </a:r>
          </a:p>
          <a:p>
            <a:pPr defTabSz="457200">
              <a:spcBef>
                <a:spcPts val="1400"/>
              </a:spcBef>
              <a:defRPr b="1" sz="2800">
                <a:latin typeface="Times Roman"/>
                <a:ea typeface="Times Roman"/>
                <a:cs typeface="Times Roman"/>
                <a:sym typeface="Times Roman"/>
              </a:defRPr>
            </a:pPr>
            <a:r>
              <a:t>Biochemical Pathways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Zinc finger transcription factors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Superoxide dismutase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RNA/DNA polymerases</a:t>
            </a:r>
          </a:p>
          <a:p>
            <a:pPr defTabSz="457200">
              <a:spcBef>
                <a:spcPts val="1400"/>
              </a:spcBef>
              <a:defRPr b="1" sz="2800">
                <a:latin typeface="Times Roman"/>
                <a:ea typeface="Times Roman"/>
                <a:cs typeface="Times Roman"/>
                <a:sym typeface="Times Roman"/>
              </a:defRPr>
            </a:pPr>
            <a:r>
              <a:t>Why It Matters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Deficiency → poor wound healing, immune dysfunction</a:t>
            </a:r>
          </a:p>
        </p:txBody>
      </p:sp>
      <p:sp>
        <p:nvSpPr>
          <p:cNvPr id="542"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547"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548" name="TextBox 6"/>
          <p:cNvSpPr txBox="1"/>
          <p:nvPr/>
        </p:nvSpPr>
        <p:spPr>
          <a:xfrm>
            <a:off x="1640344" y="1231291"/>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Copper</a:t>
            </a:r>
          </a:p>
        </p:txBody>
      </p:sp>
      <p:sp>
        <p:nvSpPr>
          <p:cNvPr id="549"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550" name="Iron: O₂ transport…"/>
          <p:cNvSpPr txBox="1"/>
          <p:nvPr/>
        </p:nvSpPr>
        <p:spPr>
          <a:xfrm>
            <a:off x="1542049" y="3675662"/>
            <a:ext cx="12663383" cy="58492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Metabolic Role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Required for redox reactions &amp; iron metabolism</a:t>
            </a:r>
          </a:p>
          <a:p>
            <a:pPr defTabSz="457200">
              <a:spcBef>
                <a:spcPts val="1400"/>
              </a:spcBef>
              <a:defRPr b="1" sz="2800">
                <a:latin typeface="Times Roman"/>
                <a:ea typeface="Times Roman"/>
                <a:cs typeface="Times Roman"/>
                <a:sym typeface="Times Roman"/>
              </a:defRPr>
            </a:pPr>
            <a:r>
              <a:t>Biochemical Pathways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ETC (cytochrome c oxidase)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Ceruloplasmin (iron transport)</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Dopamine → norepinephrine conversion</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Collagen cross-linking (lysyl oxidase)</a:t>
            </a:r>
          </a:p>
          <a:p>
            <a:pPr defTabSz="457200">
              <a:spcBef>
                <a:spcPts val="1400"/>
              </a:spcBef>
              <a:defRPr b="1" sz="2800">
                <a:latin typeface="Times Roman"/>
                <a:ea typeface="Times Roman"/>
                <a:cs typeface="Times Roman"/>
                <a:sym typeface="Times Roman"/>
              </a:defRPr>
            </a:pPr>
            <a:r>
              <a:t>Why It Matters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Deficiency mimics iron deficiency</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Critical for mitochondria and connective tissue</a:t>
            </a:r>
          </a:p>
        </p:txBody>
      </p:sp>
      <p:sp>
        <p:nvSpPr>
          <p:cNvPr id="551"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556"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557" name="TextBox 6"/>
          <p:cNvSpPr txBox="1"/>
          <p:nvPr/>
        </p:nvSpPr>
        <p:spPr>
          <a:xfrm>
            <a:off x="1640344" y="1231291"/>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Selenium</a:t>
            </a:r>
          </a:p>
        </p:txBody>
      </p:sp>
      <p:sp>
        <p:nvSpPr>
          <p:cNvPr id="558"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559" name="Iron: O₂ transport…"/>
          <p:cNvSpPr txBox="1"/>
          <p:nvPr/>
        </p:nvSpPr>
        <p:spPr>
          <a:xfrm>
            <a:off x="1592599" y="3877864"/>
            <a:ext cx="12663383" cy="46808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Metabolic Role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Antioxidant and thyroid regulator</a:t>
            </a:r>
          </a:p>
          <a:p>
            <a:pPr defTabSz="457200">
              <a:spcBef>
                <a:spcPts val="1400"/>
              </a:spcBef>
              <a:defRPr b="1" sz="2800">
                <a:latin typeface="Times Roman"/>
                <a:ea typeface="Times Roman"/>
                <a:cs typeface="Times Roman"/>
                <a:sym typeface="Times Roman"/>
              </a:defRPr>
            </a:pPr>
            <a:r>
              <a:t>Biochemical Pathways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Glutathione peroxidase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Thioredoxin reductase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Thyroid hormone conversion (T4→T3)</a:t>
            </a:r>
          </a:p>
          <a:p>
            <a:pPr defTabSz="457200">
              <a:spcBef>
                <a:spcPts val="1400"/>
              </a:spcBef>
              <a:defRPr b="1" sz="2800">
                <a:latin typeface="Times Roman"/>
                <a:ea typeface="Times Roman"/>
                <a:cs typeface="Times Roman"/>
                <a:sym typeface="Times Roman"/>
              </a:defRPr>
            </a:pPr>
            <a:r>
              <a:t>Why It Matters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Deficiency slows metabolic rate, affects immune function</a:t>
            </a:r>
          </a:p>
        </p:txBody>
      </p:sp>
      <p:sp>
        <p:nvSpPr>
          <p:cNvPr id="560"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565"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566" name="TextBox 6"/>
          <p:cNvSpPr txBox="1"/>
          <p:nvPr/>
        </p:nvSpPr>
        <p:spPr>
          <a:xfrm>
            <a:off x="1640344" y="1231291"/>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Iodine</a:t>
            </a:r>
          </a:p>
        </p:txBody>
      </p:sp>
      <p:sp>
        <p:nvSpPr>
          <p:cNvPr id="567"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568" name="Iron: O₂ transport…"/>
          <p:cNvSpPr txBox="1"/>
          <p:nvPr/>
        </p:nvSpPr>
        <p:spPr>
          <a:xfrm>
            <a:off x="1516769" y="3675662"/>
            <a:ext cx="12663391" cy="46808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Metabolic Role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Essential for thyroid hormone synthesis</a:t>
            </a:r>
          </a:p>
          <a:p>
            <a:pPr defTabSz="457200">
              <a:spcBef>
                <a:spcPts val="1400"/>
              </a:spcBef>
              <a:defRPr b="1" sz="2800">
                <a:latin typeface="Times Roman"/>
                <a:ea typeface="Times Roman"/>
                <a:cs typeface="Times Roman"/>
                <a:sym typeface="Times Roman"/>
              </a:defRPr>
            </a:pPr>
            <a:r>
              <a:t>Biochemical Pathways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Thyroid peroxidase iodination</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T3/T4 hormone production</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Regulation of basal metabolic rate</a:t>
            </a:r>
          </a:p>
          <a:p>
            <a:pPr defTabSz="457200">
              <a:spcBef>
                <a:spcPts val="1400"/>
              </a:spcBef>
              <a:defRPr b="1" sz="2800">
                <a:latin typeface="Times Roman"/>
                <a:ea typeface="Times Roman"/>
                <a:cs typeface="Times Roman"/>
                <a:sym typeface="Times Roman"/>
              </a:defRPr>
            </a:pPr>
            <a:r>
              <a:t>Why It Matters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Deficiency → goiter, hypothyroidism, cognitive impairment in children</a:t>
            </a:r>
          </a:p>
        </p:txBody>
      </p:sp>
      <p:sp>
        <p:nvSpPr>
          <p:cNvPr id="569"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574"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575" name="TextBox 6"/>
          <p:cNvSpPr txBox="1"/>
          <p:nvPr/>
        </p:nvSpPr>
        <p:spPr>
          <a:xfrm>
            <a:off x="1640344" y="1231291"/>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Manganese</a:t>
            </a:r>
          </a:p>
        </p:txBody>
      </p:sp>
      <p:sp>
        <p:nvSpPr>
          <p:cNvPr id="576"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577" name="Iron: O₂ transport…"/>
          <p:cNvSpPr txBox="1"/>
          <p:nvPr/>
        </p:nvSpPr>
        <p:spPr>
          <a:xfrm>
            <a:off x="1567324" y="3700936"/>
            <a:ext cx="12663383" cy="46808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Metabolic Role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Cofactor in bone formation and the urea cycle</a:t>
            </a:r>
          </a:p>
          <a:p>
            <a:pPr defTabSz="457200">
              <a:spcBef>
                <a:spcPts val="1400"/>
              </a:spcBef>
              <a:defRPr b="1" sz="2800">
                <a:latin typeface="Times Roman"/>
                <a:ea typeface="Times Roman"/>
                <a:cs typeface="Times Roman"/>
                <a:sym typeface="Times Roman"/>
              </a:defRPr>
            </a:pPr>
            <a:r>
              <a:t>Biochemical Pathways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Mn-superoxide dismutase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Arginase (urea cycle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Pyruvate carboxylase</a:t>
            </a:r>
          </a:p>
          <a:p>
            <a:pPr defTabSz="457200">
              <a:spcBef>
                <a:spcPts val="1400"/>
              </a:spcBef>
              <a:defRPr b="1" sz="2800">
                <a:latin typeface="Times Roman"/>
                <a:ea typeface="Times Roman"/>
                <a:cs typeface="Times Roman"/>
                <a:sym typeface="Times Roman"/>
              </a:defRPr>
            </a:pPr>
            <a:r>
              <a:t>Why It Matters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Deficiency → skeletal abnormalities</a:t>
            </a:r>
          </a:p>
        </p:txBody>
      </p:sp>
      <p:sp>
        <p:nvSpPr>
          <p:cNvPr id="578"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583"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584" name="TextBox 6"/>
          <p:cNvSpPr txBox="1"/>
          <p:nvPr/>
        </p:nvSpPr>
        <p:spPr>
          <a:xfrm>
            <a:off x="1640344" y="1231291"/>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Chromium</a:t>
            </a:r>
          </a:p>
        </p:txBody>
      </p:sp>
      <p:sp>
        <p:nvSpPr>
          <p:cNvPr id="585"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586" name="Iron: O₂ transport…"/>
          <p:cNvSpPr txBox="1"/>
          <p:nvPr/>
        </p:nvSpPr>
        <p:spPr>
          <a:xfrm>
            <a:off x="1668424" y="3700936"/>
            <a:ext cx="12663383" cy="3495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Metabolic Role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Enhances insulin action</a:t>
            </a:r>
          </a:p>
          <a:p>
            <a:pPr defTabSz="457200">
              <a:spcBef>
                <a:spcPts val="1400"/>
              </a:spcBef>
              <a:defRPr b="1" sz="2800">
                <a:latin typeface="Times Roman"/>
                <a:ea typeface="Times Roman"/>
                <a:cs typeface="Times Roman"/>
                <a:sym typeface="Times Roman"/>
              </a:defRPr>
            </a:pPr>
            <a:r>
              <a:t>Biochemical Pathways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Chromodulin complex is involved in insulin receptor signaling</a:t>
            </a:r>
          </a:p>
          <a:p>
            <a:pPr defTabSz="457200">
              <a:spcBef>
                <a:spcPts val="1400"/>
              </a:spcBef>
              <a:defRPr b="1" sz="2800">
                <a:latin typeface="Times Roman"/>
                <a:ea typeface="Times Roman"/>
                <a:cs typeface="Times Roman"/>
                <a:sym typeface="Times Roman"/>
              </a:defRPr>
            </a:pPr>
            <a:r>
              <a:t>Why It Matters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Deficiency may impair glucose tolerance</a:t>
            </a:r>
          </a:p>
        </p:txBody>
      </p:sp>
      <p:sp>
        <p:nvSpPr>
          <p:cNvPr id="587"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592"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593" name="TextBox 6"/>
          <p:cNvSpPr txBox="1"/>
          <p:nvPr/>
        </p:nvSpPr>
        <p:spPr>
          <a:xfrm>
            <a:off x="1640344" y="1231291"/>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Molybdenum</a:t>
            </a:r>
          </a:p>
        </p:txBody>
      </p:sp>
      <p:sp>
        <p:nvSpPr>
          <p:cNvPr id="594"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595" name="Iron: O₂ transport…"/>
          <p:cNvSpPr txBox="1"/>
          <p:nvPr/>
        </p:nvSpPr>
        <p:spPr>
          <a:xfrm>
            <a:off x="1617874" y="3903138"/>
            <a:ext cx="12663383" cy="4663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Metabolic Role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Cofactor for detoxification and metabolism enzymes</a:t>
            </a:r>
          </a:p>
          <a:p>
            <a:pPr defTabSz="457200">
              <a:spcBef>
                <a:spcPts val="1400"/>
              </a:spcBef>
              <a:defRPr b="1" sz="2800">
                <a:latin typeface="Times Roman"/>
                <a:ea typeface="Times Roman"/>
                <a:cs typeface="Times Roman"/>
                <a:sym typeface="Times Roman"/>
              </a:defRPr>
            </a:pPr>
            <a:r>
              <a:t>Biochemical Pathways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Xanthine oxidase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Sulfite oxidase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Aldehyde oxidase</a:t>
            </a:r>
          </a:p>
          <a:p>
            <a:pPr defTabSz="457200">
              <a:spcBef>
                <a:spcPts val="1400"/>
              </a:spcBef>
              <a:defRPr b="1" sz="2800">
                <a:latin typeface="Times Roman"/>
                <a:ea typeface="Times Roman"/>
                <a:cs typeface="Times Roman"/>
                <a:sym typeface="Times Roman"/>
              </a:defRPr>
            </a:pPr>
            <a:r>
              <a:t>Why It Matters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Necessary for sulfur metabolism</a:t>
            </a:r>
          </a:p>
        </p:txBody>
      </p:sp>
      <p:sp>
        <p:nvSpPr>
          <p:cNvPr id="596"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601"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602" name="TextBox 6"/>
          <p:cNvSpPr txBox="1"/>
          <p:nvPr/>
        </p:nvSpPr>
        <p:spPr>
          <a:xfrm>
            <a:off x="1640344" y="1231291"/>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Flouride</a:t>
            </a:r>
          </a:p>
        </p:txBody>
      </p:sp>
      <p:sp>
        <p:nvSpPr>
          <p:cNvPr id="603"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604" name="Iron: O₂ transport…"/>
          <p:cNvSpPr txBox="1"/>
          <p:nvPr/>
        </p:nvSpPr>
        <p:spPr>
          <a:xfrm>
            <a:off x="1542049" y="3650386"/>
            <a:ext cx="12663383" cy="58746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Metabolic Role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Strengthens bone and tooth structure</a:t>
            </a:r>
          </a:p>
          <a:p>
            <a:pPr defTabSz="457200">
              <a:spcBef>
                <a:spcPts val="1400"/>
              </a:spcBef>
              <a:defRPr b="1" sz="2800">
                <a:latin typeface="Times Roman"/>
                <a:ea typeface="Times Roman"/>
                <a:cs typeface="Times Roman"/>
                <a:sym typeface="Times Roman"/>
              </a:defRPr>
            </a:pPr>
            <a:r>
              <a:t>Biochemical Pathways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Conversion of hydroxyapatite → fluorapatite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Remineralization of enamel</a:t>
            </a:r>
          </a:p>
          <a:p>
            <a:pPr defTabSz="457200">
              <a:spcBef>
                <a:spcPts val="1400"/>
              </a:spcBef>
              <a:defRPr b="1" sz="2800">
                <a:latin typeface="Times Roman"/>
                <a:ea typeface="Times Roman"/>
                <a:cs typeface="Times Roman"/>
                <a:sym typeface="Times Roman"/>
              </a:defRPr>
            </a:pPr>
            <a:r>
              <a:t>Functions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Prevents cavities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Supports bone integrity</a:t>
            </a:r>
          </a:p>
          <a:p>
            <a:pPr defTabSz="457200">
              <a:spcBef>
                <a:spcPts val="1400"/>
              </a:spcBef>
              <a:defRPr b="1" sz="2800">
                <a:latin typeface="Times Roman"/>
                <a:ea typeface="Times Roman"/>
                <a:cs typeface="Times Roman"/>
                <a:sym typeface="Times Roman"/>
              </a:defRPr>
            </a:pPr>
            <a:r>
              <a:t>Why It Matters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Low fluoride increases dental caries risk</a:t>
            </a:r>
          </a:p>
        </p:txBody>
      </p:sp>
      <p:sp>
        <p:nvSpPr>
          <p:cNvPr id="605"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145"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46" name="TextBox 6"/>
          <p:cNvSpPr txBox="1"/>
          <p:nvPr/>
        </p:nvSpPr>
        <p:spPr>
          <a:xfrm>
            <a:off x="1005673" y="1057695"/>
            <a:ext cx="17242258" cy="11406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33" sz="7400">
                <a:solidFill>
                  <a:srgbClr val="FFFFFF"/>
                </a:solidFill>
                <a:latin typeface="Poppins"/>
                <a:ea typeface="Poppins"/>
                <a:cs typeface="Poppins"/>
                <a:sym typeface="Poppins"/>
              </a:defRPr>
            </a:lvl1pPr>
          </a:lstStyle>
          <a:p>
            <a:pPr/>
            <a:r>
              <a:t>Aerobic vs Anaerobic Metabolism</a:t>
            </a:r>
          </a:p>
        </p:txBody>
      </p:sp>
      <p:sp>
        <p:nvSpPr>
          <p:cNvPr id="147"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148" name="TextBox 10"/>
          <p:cNvSpPr txBox="1"/>
          <p:nvPr/>
        </p:nvSpPr>
        <p:spPr>
          <a:xfrm>
            <a:off x="1001270" y="3303990"/>
            <a:ext cx="15989781" cy="93029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60947" indent="-360947" defTabSz="457200">
              <a:spcBef>
                <a:spcPts val="1200"/>
              </a:spcBef>
              <a:buSzPct val="100000"/>
              <a:buChar char="•"/>
              <a:defRPr sz="3600">
                <a:latin typeface="Times Roman"/>
                <a:ea typeface="Times Roman"/>
                <a:cs typeface="Times Roman"/>
                <a:sym typeface="Times Roman"/>
              </a:defRPr>
            </a:pPr>
            <a:r>
              <a:t>Aerobic: pyruvate → acetyl-CoA → TCA</a:t>
            </a:r>
          </a:p>
          <a:p>
            <a:pPr lvl="1" marL="601578" indent="-220578" defTabSz="457200">
              <a:spcBef>
                <a:spcPts val="1200"/>
              </a:spcBef>
              <a:buSzPct val="100000"/>
              <a:buChar char="•"/>
              <a:defRPr sz="2200">
                <a:latin typeface="Times Roman"/>
                <a:ea typeface="Times Roman"/>
                <a:cs typeface="Times Roman"/>
                <a:sym typeface="Times Roman"/>
              </a:defRPr>
            </a:pPr>
            <a:r>
              <a:t>When oxygen is present, pyruvate enters mitochondria and is converted into acetyl-CoA.</a:t>
            </a:r>
          </a:p>
          <a:p>
            <a:pPr lvl="1" marL="601578" indent="-220578" defTabSz="457200">
              <a:spcBef>
                <a:spcPts val="1200"/>
              </a:spcBef>
              <a:buSzPct val="100000"/>
              <a:buChar char="•"/>
              <a:defRPr sz="2200">
                <a:latin typeface="Times Roman"/>
                <a:ea typeface="Times Roman"/>
                <a:cs typeface="Times Roman"/>
                <a:sym typeface="Times Roman"/>
              </a:defRPr>
            </a:pPr>
            <a:r>
              <a:t>Acetyl-CoA enters the TCA cycle, producing large amounts of NADH and FADH₂</a:t>
            </a:r>
          </a:p>
          <a:p>
            <a:pPr lvl="1" marL="601578" indent="-220578" defTabSz="457200">
              <a:spcBef>
                <a:spcPts val="1200"/>
              </a:spcBef>
              <a:buSzPct val="100000"/>
              <a:buChar char="•"/>
              <a:defRPr sz="2200">
                <a:latin typeface="Times Roman"/>
                <a:ea typeface="Times Roman"/>
                <a:cs typeface="Times Roman"/>
                <a:sym typeface="Times Roman"/>
              </a:defRPr>
            </a:pPr>
            <a:r>
              <a:t>These electrons then fuel the electron transport chain, allowing oxidative phosphorylation to generate the majority of ATP.</a:t>
            </a:r>
          </a:p>
          <a:p>
            <a:pPr lvl="1" marL="601578" indent="-220578" defTabSz="457200">
              <a:spcBef>
                <a:spcPts val="1200"/>
              </a:spcBef>
              <a:buSzPct val="100000"/>
              <a:buChar char="•"/>
              <a:defRPr sz="2200">
                <a:latin typeface="Times Roman"/>
                <a:ea typeface="Times Roman"/>
                <a:cs typeface="Times Roman"/>
                <a:sym typeface="Times Roman"/>
              </a:defRPr>
            </a:pPr>
            <a:r>
              <a:t>This is the preferred pathway for long-duration, lower-intensity activity.</a:t>
            </a:r>
          </a:p>
          <a:p>
            <a:pPr lvl="1" marL="601578" indent="-220578" defTabSz="457200">
              <a:spcBef>
                <a:spcPts val="1200"/>
              </a:spcBef>
              <a:buSzPct val="100000"/>
              <a:buChar char="•"/>
              <a:defRPr sz="2200">
                <a:latin typeface="Times Roman"/>
                <a:ea typeface="Times Roman"/>
                <a:cs typeface="Times Roman"/>
                <a:sym typeface="Times Roman"/>
              </a:defRPr>
            </a:pPr>
            <a:r>
              <a:t>Aerobic metabolism is very efficient, yielding about 30–32 ATP per glucose.</a:t>
            </a:r>
            <a:endParaRPr sz="3600"/>
          </a:p>
          <a:p>
            <a:pPr marL="360947" indent="-360947" defTabSz="457200">
              <a:spcBef>
                <a:spcPts val="1200"/>
              </a:spcBef>
              <a:buSzPct val="100000"/>
              <a:buChar char="•"/>
              <a:defRPr sz="3600">
                <a:latin typeface="Times Roman"/>
                <a:ea typeface="Times Roman"/>
                <a:cs typeface="Times Roman"/>
                <a:sym typeface="Times Roman"/>
              </a:defRPr>
            </a:pPr>
            <a:r>
              <a:t>Anaerobic: pyruvate → lactate</a:t>
            </a:r>
          </a:p>
          <a:p>
            <a:pPr marL="457200" indent="-317500" defTabSz="457200">
              <a:spcBef>
                <a:spcPts val="1200"/>
              </a:spcBef>
              <a:buSzPct val="100000"/>
              <a:buFont typeface="Times Roman"/>
              <a:buChar char="•"/>
              <a:defRPr sz="2200">
                <a:latin typeface="Times Roman"/>
                <a:ea typeface="Times Roman"/>
                <a:cs typeface="Times Roman"/>
                <a:sym typeface="Times Roman"/>
              </a:defRPr>
            </a:pPr>
            <a:r>
              <a:t>“When oxygen is limited — such as during intense exercise — cells cannot send pyruvate into the mitochondria.”</a:t>
            </a:r>
          </a:p>
          <a:p>
            <a:pPr marL="457200" indent="-317500" defTabSz="457200">
              <a:spcBef>
                <a:spcPts val="1200"/>
              </a:spcBef>
              <a:buSzPct val="100000"/>
              <a:buFont typeface="Times Roman"/>
              <a:buChar char="•"/>
              <a:defRPr sz="2200">
                <a:latin typeface="Times Roman"/>
                <a:ea typeface="Times Roman"/>
                <a:cs typeface="Times Roman"/>
                <a:sym typeface="Times Roman"/>
              </a:defRPr>
            </a:pPr>
            <a:r>
              <a:t>“Instead, pyruvate is converted to lactate by lactate dehydrogenase.”</a:t>
            </a:r>
          </a:p>
          <a:p>
            <a:pPr marL="457200" indent="-317500" defTabSz="457200">
              <a:spcBef>
                <a:spcPts val="1200"/>
              </a:spcBef>
              <a:buSzPct val="100000"/>
              <a:buFont typeface="Times Roman"/>
              <a:buChar char="•"/>
              <a:defRPr sz="2200">
                <a:latin typeface="Times Roman"/>
                <a:ea typeface="Times Roman"/>
                <a:cs typeface="Times Roman"/>
                <a:sym typeface="Times Roman"/>
              </a:defRPr>
            </a:pPr>
            <a:r>
              <a:t>“This reaction regenerates NAD⁺, which is essential for glycolysis to continue.”</a:t>
            </a:r>
          </a:p>
          <a:p>
            <a:pPr marL="457200" indent="-317500" defTabSz="457200">
              <a:spcBef>
                <a:spcPts val="1200"/>
              </a:spcBef>
              <a:buSzPct val="100000"/>
              <a:buFont typeface="Times Roman"/>
              <a:buChar char="•"/>
              <a:defRPr sz="2200">
                <a:latin typeface="Times Roman"/>
                <a:ea typeface="Times Roman"/>
                <a:cs typeface="Times Roman"/>
                <a:sym typeface="Times Roman"/>
              </a:defRPr>
            </a:pPr>
            <a:r>
              <a:t>“Although this pathway is fast, it only produces 2 ATP per glucose, making it far less efficient than aerobic metabolism.”</a:t>
            </a:r>
          </a:p>
          <a:p>
            <a:pPr marL="457200" indent="-317500" defTabSz="457200">
              <a:spcBef>
                <a:spcPts val="1200"/>
              </a:spcBef>
              <a:buSzPct val="100000"/>
              <a:buFont typeface="Times Roman"/>
              <a:buChar char="•"/>
              <a:defRPr sz="2200">
                <a:latin typeface="Times Roman"/>
                <a:ea typeface="Times Roman"/>
                <a:cs typeface="Times Roman"/>
                <a:sym typeface="Times Roman"/>
              </a:defRPr>
            </a:pPr>
            <a:r>
              <a:t>“This is the pathway used by red blood cells and fast-twitch muscle fibers.”</a:t>
            </a:r>
            <a:endParaRPr sz="3600"/>
          </a:p>
          <a:p>
            <a:pPr defTabSz="457200">
              <a:spcBef>
                <a:spcPts val="1200"/>
              </a:spcBef>
              <a:defRPr sz="3600">
                <a:latin typeface="Times Roman"/>
                <a:ea typeface="Times Roman"/>
                <a:cs typeface="Times Roman"/>
                <a:sym typeface="Times Roman"/>
              </a:defRPr>
            </a:pPr>
          </a:p>
          <a:p>
            <a:pPr defTabSz="457200">
              <a:spcBef>
                <a:spcPts val="1200"/>
              </a:spcBef>
              <a:defRPr sz="3600">
                <a:latin typeface="Times Roman"/>
                <a:ea typeface="Times Roman"/>
                <a:cs typeface="Times Roman"/>
                <a:sym typeface="Times Roman"/>
              </a:defRPr>
            </a:pPr>
          </a:p>
          <a:p>
            <a:pPr marL="120315" indent="-120315" defTabSz="457200">
              <a:spcBef>
                <a:spcPts val="1200"/>
              </a:spcBef>
              <a:buSzPct val="100000"/>
              <a:buChar char="•"/>
              <a:defRPr sz="3600">
                <a:latin typeface="Times Roman"/>
                <a:ea typeface="Times Roman"/>
                <a:cs typeface="Times Roman"/>
                <a:sym typeface="Times Roman"/>
              </a:defRPr>
            </a:pPr>
          </a:p>
          <a:p>
            <a:pPr defTabSz="457200">
              <a:spcBef>
                <a:spcPts val="1200"/>
              </a:spcBef>
              <a:defRPr sz="1200">
                <a:latin typeface="Times Roman"/>
                <a:ea typeface="Times Roman"/>
                <a:cs typeface="Times Roman"/>
                <a:sym typeface="Times Roman"/>
              </a:defRPr>
            </a:pPr>
          </a:p>
          <a:p>
            <a:pPr defTabSz="457200">
              <a:spcBef>
                <a:spcPts val="1200"/>
              </a:spcBef>
              <a:defRPr sz="1200">
                <a:latin typeface="Times Roman"/>
                <a:ea typeface="Times Roman"/>
                <a:cs typeface="Times Roman"/>
                <a:sym typeface="Times Roman"/>
              </a:defRPr>
            </a:pPr>
            <a:br/>
          </a:p>
        </p:txBody>
      </p:sp>
      <p:sp>
        <p:nvSpPr>
          <p:cNvPr id="149" name="Slide Number"/>
          <p:cNvSpPr txBox="1"/>
          <p:nvPr>
            <p:ph type="sldNum" sz="quarter" idx="4294967295"/>
          </p:nvPr>
        </p:nvSpPr>
        <p:spPr>
          <a:xfrm>
            <a:off x="8505421" y="6414761"/>
            <a:ext cx="181378"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Freeform 2"/>
          <p:cNvSpPr/>
          <p:nvPr/>
        </p:nvSpPr>
        <p:spPr>
          <a:xfrm flipH="1" flipV="1">
            <a:off x="0" y="0"/>
            <a:ext cx="18288000" cy="10287000"/>
          </a:xfrm>
          <a:prstGeom prst="rect">
            <a:avLst/>
          </a:prstGeom>
          <a:blipFill>
            <a:blip r:embed="rId2"/>
            <a:stretch>
              <a:fillRect/>
            </a:stretch>
          </a:blipFill>
          <a:ln w="12700">
            <a:miter lim="400000"/>
          </a:ln>
        </p:spPr>
        <p:txBody>
          <a:bodyPr lIns="45718" tIns="45718" rIns="45718" bIns="45718"/>
          <a:lstStyle/>
          <a:p>
            <a:pPr/>
          </a:p>
        </p:txBody>
      </p:sp>
      <p:sp>
        <p:nvSpPr>
          <p:cNvPr id="610"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611" name="TextBox 6"/>
          <p:cNvSpPr txBox="1"/>
          <p:nvPr/>
        </p:nvSpPr>
        <p:spPr>
          <a:xfrm>
            <a:off x="1090472" y="473997"/>
            <a:ext cx="16812960" cy="2308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 Why the TCA Cycle is the "Hub" of Metabolism</a:t>
            </a:r>
          </a:p>
        </p:txBody>
      </p:sp>
      <p:sp>
        <p:nvSpPr>
          <p:cNvPr id="612"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613" name="✔ Requires several micronutrients…"/>
          <p:cNvSpPr txBox="1"/>
          <p:nvPr/>
        </p:nvSpPr>
        <p:spPr>
          <a:xfrm>
            <a:off x="914593" y="4076181"/>
            <a:ext cx="5078665" cy="5476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2600">
                <a:latin typeface="Times Roman"/>
                <a:ea typeface="Times Roman"/>
                <a:cs typeface="Times Roman"/>
                <a:sym typeface="Times Roman"/>
              </a:defRPr>
            </a:pPr>
          </a:p>
          <a:p>
            <a:pPr defTabSz="457200">
              <a:spcBef>
                <a:spcPts val="1400"/>
              </a:spcBef>
              <a:defRPr b="1" sz="2800">
                <a:latin typeface="Times Roman"/>
                <a:ea typeface="Times Roman"/>
                <a:cs typeface="Times Roman"/>
                <a:sym typeface="Times Roman"/>
              </a:defRPr>
            </a:pPr>
            <a:r>
              <a:t>✔ Requires several micronutrients</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B1 (Thiamine)</a:t>
            </a:r>
            <a:r>
              <a:rPr b="0"/>
              <a:t> – Pyruvate dehydrogenase</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B2 (Riboflavin)</a:t>
            </a:r>
            <a:r>
              <a:rPr b="0"/>
              <a:t> – FAD</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B3 (Niacin)</a:t>
            </a:r>
            <a:r>
              <a:rPr b="0"/>
              <a:t> – NAD</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B5 (Pantothenic Acid)</a:t>
            </a:r>
            <a:r>
              <a:rPr b="0"/>
              <a:t> – CoA</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Magnesium</a:t>
            </a:r>
            <a:r>
              <a:rPr b="0"/>
              <a:t> – enzyme cofactor</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Lipoic acid</a:t>
            </a:r>
            <a:r>
              <a:rPr b="0"/>
              <a:t> – PDH complex</a:t>
            </a:r>
          </a:p>
        </p:txBody>
      </p:sp>
      <p:sp>
        <p:nvSpPr>
          <p:cNvPr id="614" name="✔ Provides intermediates for biosynthesis…"/>
          <p:cNvSpPr txBox="1"/>
          <p:nvPr/>
        </p:nvSpPr>
        <p:spPr>
          <a:xfrm>
            <a:off x="6274144" y="4615984"/>
            <a:ext cx="6048533" cy="336129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600">
                <a:latin typeface="Times Roman"/>
                <a:ea typeface="Times Roman"/>
                <a:cs typeface="Times Roman"/>
                <a:sym typeface="Times Roman"/>
              </a:defRPr>
            </a:pPr>
            <a:r>
              <a:t>✔</a:t>
            </a:r>
            <a:r>
              <a:rPr sz="2800"/>
              <a:t> Provides intermediates for biosynthesis</a:t>
            </a:r>
            <a:endParaRPr sz="2800"/>
          </a:p>
          <a:p>
            <a:pPr marL="457200" indent="-317500" defTabSz="457200">
              <a:spcBef>
                <a:spcPts val="1200"/>
              </a:spcBef>
              <a:buSzPct val="100000"/>
              <a:buFont typeface="Times Roman"/>
              <a:buChar char="•"/>
              <a:defRPr sz="2800">
                <a:latin typeface="Times Roman"/>
                <a:ea typeface="Times Roman"/>
                <a:cs typeface="Times Roman"/>
                <a:sym typeface="Times Roman"/>
              </a:defRPr>
            </a:pPr>
            <a:r>
              <a:t>α-Ketoglutarate → neurotransmitters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Succinyl-CoA → heme synthesis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Citrate → fatty acid synthesis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Oxaloacetate → gluconeogenesis</a:t>
            </a:r>
          </a:p>
        </p:txBody>
      </p:sp>
      <p:sp>
        <p:nvSpPr>
          <p:cNvPr id="615" name="All macronutrients → Acetyl-CoA → TCA cycle"/>
          <p:cNvSpPr txBox="1"/>
          <p:nvPr/>
        </p:nvSpPr>
        <p:spPr>
          <a:xfrm>
            <a:off x="4998596" y="3402095"/>
            <a:ext cx="8830903" cy="59388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spcBef>
                <a:spcPts val="1200"/>
              </a:spcBef>
              <a:defRPr b="1" sz="3200">
                <a:latin typeface="Times Roman"/>
                <a:ea typeface="Times Roman"/>
                <a:cs typeface="Times Roman"/>
                <a:sym typeface="Times Roman"/>
              </a:defRPr>
            </a:lvl1pPr>
          </a:lstStyle>
          <a:p>
            <a:pPr/>
            <a:r>
              <a:t>All macronutrients → Acetyl-CoA → TCA cycle</a:t>
            </a:r>
          </a:p>
        </p:txBody>
      </p:sp>
      <p:sp>
        <p:nvSpPr>
          <p:cNvPr id="616" name="✔ Connects with multiple pathways…"/>
          <p:cNvSpPr txBox="1"/>
          <p:nvPr/>
        </p:nvSpPr>
        <p:spPr>
          <a:xfrm>
            <a:off x="12768663" y="4604206"/>
            <a:ext cx="4856963" cy="4307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 Connects with multiple pathways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Glycolysis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β-oxidation</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Amino acid catabolism</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Electron transport chain</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Anaplerotic reactions (refill cycle intermediates)</a:t>
            </a:r>
          </a:p>
        </p:txBody>
      </p:sp>
      <p:sp>
        <p:nvSpPr>
          <p:cNvPr id="617"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620"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621" name="TextBox 6"/>
          <p:cNvSpPr txBox="1"/>
          <p:nvPr/>
        </p:nvSpPr>
        <p:spPr>
          <a:xfrm>
            <a:off x="1090472" y="1051854"/>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The Electron Transport Chain</a:t>
            </a:r>
          </a:p>
        </p:txBody>
      </p:sp>
      <p:sp>
        <p:nvSpPr>
          <p:cNvPr id="622"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623" name="✔ Requires several micronutrients…"/>
          <p:cNvSpPr txBox="1"/>
          <p:nvPr/>
        </p:nvSpPr>
        <p:spPr>
          <a:xfrm>
            <a:off x="979951" y="4919464"/>
            <a:ext cx="4301709" cy="35470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 </a:t>
            </a:r>
            <a:r>
              <a:rPr b="0"/>
              <a:t>The TCA cycle provides the electron carriers (NADH and FADH₂) that feed electrons into the Electron Transport Chain, which in turn uses those electrons to produce most of the cell’s ATP.</a:t>
            </a:r>
          </a:p>
        </p:txBody>
      </p:sp>
      <p:sp>
        <p:nvSpPr>
          <p:cNvPr id="624" name="✔ Provides intermediates for biosynthesis…"/>
          <p:cNvSpPr txBox="1"/>
          <p:nvPr/>
        </p:nvSpPr>
        <p:spPr>
          <a:xfrm>
            <a:off x="5959376" y="4825526"/>
            <a:ext cx="6369253" cy="54774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✔The TCA cycle oxidizes: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Acetyl-CoA from carbohydrates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Fatty acids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Amino acids</a:t>
            </a:r>
          </a:p>
          <a:p>
            <a:pPr defTabSz="457200">
              <a:spcBef>
                <a:spcPts val="1200"/>
              </a:spcBef>
              <a:defRPr sz="2800">
                <a:latin typeface="Times Roman"/>
                <a:ea typeface="Times Roman"/>
                <a:cs typeface="Times Roman"/>
                <a:sym typeface="Times Roman"/>
              </a:defRPr>
            </a:pPr>
            <a:r>
              <a:t>And produces the reduced coenzymes:</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3 NADH</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1 FADH₂</a:t>
            </a:r>
            <a:br/>
            <a:r>
              <a:rPr b="0"/>
              <a:t>per turn of the cycle.</a:t>
            </a:r>
          </a:p>
          <a:p>
            <a:pPr defTabSz="457200">
              <a:spcBef>
                <a:spcPts val="1200"/>
              </a:spcBef>
              <a:defRPr sz="2800">
                <a:latin typeface="Times Roman"/>
                <a:ea typeface="Times Roman"/>
                <a:cs typeface="Times Roman"/>
                <a:sym typeface="Times Roman"/>
              </a:defRPr>
            </a:pPr>
            <a:r>
              <a:t>These reduced coenzymes are </a:t>
            </a:r>
            <a:r>
              <a:rPr b="1"/>
              <a:t>high-energy electron carriers</a:t>
            </a:r>
            <a:r>
              <a:t>.</a:t>
            </a:r>
          </a:p>
        </p:txBody>
      </p:sp>
      <p:sp>
        <p:nvSpPr>
          <p:cNvPr id="625" name="All macronutrients → Acetyl-CoA → TCA cycle"/>
          <p:cNvSpPr txBox="1"/>
          <p:nvPr/>
        </p:nvSpPr>
        <p:spPr>
          <a:xfrm>
            <a:off x="626569" y="3402095"/>
            <a:ext cx="17526794" cy="1107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3300">
                <a:latin typeface="Times Roman"/>
                <a:ea typeface="Times Roman"/>
                <a:cs typeface="Times Roman"/>
                <a:sym typeface="Times Roman"/>
              </a:defRPr>
            </a:pPr>
            <a:r>
              <a:t>The </a:t>
            </a:r>
            <a:r>
              <a:rPr b="1"/>
              <a:t>TCA cycle</a:t>
            </a:r>
            <a:r>
              <a:t> and the </a:t>
            </a:r>
            <a:r>
              <a:rPr b="1"/>
              <a:t>Electron Transport Chain</a:t>
            </a:r>
            <a:r>
              <a:t> are tightly linked mitochondrial pathways that together convert nutrients into large amounts of ATP. The TCA Cycle = Electron Generating System.</a:t>
            </a:r>
          </a:p>
        </p:txBody>
      </p:sp>
      <p:sp>
        <p:nvSpPr>
          <p:cNvPr id="626" name="✔ Connects with multiple pathways…"/>
          <p:cNvSpPr txBox="1"/>
          <p:nvPr/>
        </p:nvSpPr>
        <p:spPr>
          <a:xfrm>
            <a:off x="12607542" y="4825526"/>
            <a:ext cx="4944093" cy="532621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✔The ETC takes the electrons from:</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NADH</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FADH₂</a:t>
            </a:r>
          </a:p>
          <a:p>
            <a:pPr defTabSz="457200">
              <a:spcBef>
                <a:spcPts val="1200"/>
              </a:spcBef>
              <a:defRPr sz="2800">
                <a:latin typeface="Times Roman"/>
                <a:ea typeface="Times Roman"/>
                <a:cs typeface="Times Roman"/>
                <a:sym typeface="Times Roman"/>
              </a:defRPr>
            </a:pPr>
            <a:r>
              <a:t>And uses them to:</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Pump protons (H⁺) into the intermembrane space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Generate a proton motive force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Produce ATP via ATP synthase</a:t>
            </a:r>
          </a:p>
        </p:txBody>
      </p:sp>
      <p:sp>
        <p:nvSpPr>
          <p:cNvPr id="627"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Freeform 2"/>
          <p:cNvSpPr/>
          <p:nvPr/>
        </p:nvSpPr>
        <p:spPr>
          <a:xfrm flipH="1" flipV="1">
            <a:off x="0" y="0"/>
            <a:ext cx="18288000" cy="10287000"/>
          </a:xfrm>
          <a:prstGeom prst="rect">
            <a:avLst/>
          </a:prstGeom>
          <a:blipFill>
            <a:blip r:embed="rId2"/>
            <a:stretch>
              <a:fillRect/>
            </a:stretch>
          </a:blipFill>
          <a:ln w="12700">
            <a:miter lim="400000"/>
          </a:ln>
        </p:spPr>
        <p:txBody>
          <a:bodyPr lIns="45718" tIns="45718" rIns="45718" bIns="45718"/>
          <a:lstStyle/>
          <a:p>
            <a:pPr/>
          </a:p>
        </p:txBody>
      </p:sp>
      <p:sp>
        <p:nvSpPr>
          <p:cNvPr id="632"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633" name="TextBox 6"/>
          <p:cNvSpPr txBox="1"/>
          <p:nvPr/>
        </p:nvSpPr>
        <p:spPr>
          <a:xfrm>
            <a:off x="1090471" y="473998"/>
            <a:ext cx="16812960" cy="22701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73" sz="7800">
                <a:solidFill>
                  <a:srgbClr val="FFFFFF"/>
                </a:solidFill>
                <a:latin typeface="Poppins"/>
                <a:ea typeface="Poppins"/>
                <a:cs typeface="Poppins"/>
                <a:sym typeface="Poppins"/>
              </a:defRPr>
            </a:pPr>
            <a:r>
              <a:t>Combined ATP Yield </a:t>
            </a:r>
          </a:p>
          <a:p>
            <a:pPr>
              <a:lnSpc>
                <a:spcPts val="9100"/>
              </a:lnSpc>
              <a:defRPr spc="644" sz="6500">
                <a:solidFill>
                  <a:srgbClr val="FFFFFF"/>
                </a:solidFill>
                <a:latin typeface="Poppins"/>
                <a:ea typeface="Poppins"/>
                <a:cs typeface="Poppins"/>
                <a:sym typeface="Poppins"/>
              </a:defRPr>
            </a:pPr>
            <a:r>
              <a:t>(from TCA → ETC)</a:t>
            </a:r>
          </a:p>
        </p:txBody>
      </p:sp>
      <p:sp>
        <p:nvSpPr>
          <p:cNvPr id="634"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635" name="All macronutrients → Acetyl-CoA → TCA cycle"/>
          <p:cNvSpPr txBox="1"/>
          <p:nvPr/>
        </p:nvSpPr>
        <p:spPr>
          <a:xfrm>
            <a:off x="1629112" y="3402093"/>
            <a:ext cx="15735680" cy="568191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600"/>
              </a:spcBef>
              <a:defRPr b="1" sz="3600">
                <a:latin typeface="Times Roman"/>
                <a:ea typeface="Times Roman"/>
                <a:cs typeface="Times Roman"/>
                <a:sym typeface="Times Roman"/>
              </a:defRPr>
            </a:pPr>
          </a:p>
          <a:p>
            <a:pPr marL="360947" indent="-360947" defTabSz="457200">
              <a:spcBef>
                <a:spcPts val="1400"/>
              </a:spcBef>
              <a:buSzPct val="100000"/>
              <a:buChar char="•"/>
              <a:defRPr b="1" sz="3600">
                <a:latin typeface="Times Roman"/>
                <a:ea typeface="Times Roman"/>
                <a:cs typeface="Times Roman"/>
                <a:sym typeface="Times Roman"/>
              </a:defRPr>
            </a:pPr>
            <a:r>
              <a:t>From the TCA cycle (per acetyl-CoA):</a:t>
            </a:r>
          </a:p>
          <a:p>
            <a:pPr lvl="2" marL="736600" indent="-317500" defTabSz="457200">
              <a:spcBef>
                <a:spcPts val="1200"/>
              </a:spcBef>
              <a:buSzPct val="100000"/>
              <a:buFont typeface="Times Roman"/>
              <a:buChar char="•"/>
              <a:defRPr sz="3600">
                <a:latin typeface="Times Roman"/>
                <a:ea typeface="Times Roman"/>
                <a:cs typeface="Times Roman"/>
                <a:sym typeface="Times Roman"/>
              </a:defRPr>
            </a:pPr>
            <a:r>
              <a:t>3 NADH → ~7.5 ATP</a:t>
            </a:r>
          </a:p>
          <a:p>
            <a:pPr lvl="2" marL="736600" indent="-317500" defTabSz="457200">
              <a:spcBef>
                <a:spcPts val="1200"/>
              </a:spcBef>
              <a:buSzPct val="100000"/>
              <a:buFont typeface="Times Roman"/>
              <a:buChar char="•"/>
              <a:defRPr sz="3600">
                <a:latin typeface="Times Roman"/>
                <a:ea typeface="Times Roman"/>
                <a:cs typeface="Times Roman"/>
                <a:sym typeface="Times Roman"/>
              </a:defRPr>
            </a:pPr>
            <a:r>
              <a:t>1 FADH₂ → ~1.5 ATP</a:t>
            </a:r>
          </a:p>
          <a:p>
            <a:pPr lvl="2" marL="736600" indent="-317500" defTabSz="457200">
              <a:spcBef>
                <a:spcPts val="1200"/>
              </a:spcBef>
              <a:buSzPct val="100000"/>
              <a:buFont typeface="Times Roman"/>
              <a:buChar char="•"/>
              <a:defRPr sz="3600">
                <a:latin typeface="Times Roman"/>
                <a:ea typeface="Times Roman"/>
                <a:cs typeface="Times Roman"/>
                <a:sym typeface="Times Roman"/>
              </a:defRPr>
            </a:pPr>
            <a:r>
              <a:t>1 GTP → 1 ATP</a:t>
            </a:r>
          </a:p>
          <a:p>
            <a:pPr lvl="2" indent="457200" defTabSz="457200">
              <a:spcBef>
                <a:spcPts val="1200"/>
              </a:spcBef>
              <a:defRPr sz="3600">
                <a:latin typeface="Times Roman"/>
                <a:ea typeface="Times Roman"/>
                <a:cs typeface="Times Roman"/>
                <a:sym typeface="Times Roman"/>
              </a:defRPr>
            </a:pPr>
            <a:r>
              <a:t>Total → </a:t>
            </a:r>
            <a:r>
              <a:rPr b="1"/>
              <a:t>~10 ATP per acetyl-CoA</a:t>
            </a:r>
          </a:p>
          <a:p>
            <a:pPr marL="360947" indent="-360947" defTabSz="457200">
              <a:spcBef>
                <a:spcPts val="1200"/>
              </a:spcBef>
              <a:buSzPct val="100000"/>
              <a:buChar char="•"/>
              <a:defRPr sz="3600">
                <a:latin typeface="Times Roman"/>
                <a:ea typeface="Times Roman"/>
                <a:cs typeface="Times Roman"/>
                <a:sym typeface="Times Roman"/>
              </a:defRPr>
            </a:pPr>
            <a:r>
              <a:t>Since one glucose produces 2 acetyl-CoA → </a:t>
            </a:r>
            <a:r>
              <a:rPr b="1"/>
              <a:t>~20 ATP from TCA-linked ETC</a:t>
            </a:r>
            <a:r>
              <a:t>.</a:t>
            </a:r>
          </a:p>
          <a:p>
            <a:pPr marL="360947" indent="-360947" defTabSz="457200">
              <a:spcBef>
                <a:spcPts val="1200"/>
              </a:spcBef>
              <a:buSzPct val="100000"/>
              <a:buChar char="•"/>
              <a:defRPr sz="3600">
                <a:latin typeface="Times Roman"/>
                <a:ea typeface="Times Roman"/>
                <a:cs typeface="Times Roman"/>
                <a:sym typeface="Times Roman"/>
              </a:defRPr>
            </a:pPr>
            <a:r>
              <a:t>Most ATP from glucose and fatty acids comes from the ETC.</a:t>
            </a:r>
          </a:p>
        </p:txBody>
      </p:sp>
      <p:sp>
        <p:nvSpPr>
          <p:cNvPr id="636"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Freeform 2"/>
          <p:cNvSpPr/>
          <p:nvPr/>
        </p:nvSpPr>
        <p:spPr>
          <a:xfrm flipH="1" flipV="1">
            <a:off x="0" y="0"/>
            <a:ext cx="18288000" cy="10287000"/>
          </a:xfrm>
          <a:prstGeom prst="rect">
            <a:avLst/>
          </a:prstGeom>
          <a:blipFill>
            <a:blip r:embed="rId2"/>
            <a:stretch>
              <a:fillRect/>
            </a:stretch>
          </a:blipFill>
          <a:ln w="12700">
            <a:miter lim="400000"/>
          </a:ln>
        </p:spPr>
        <p:txBody>
          <a:bodyPr lIns="45718" tIns="45718" rIns="45718" bIns="45718"/>
          <a:lstStyle/>
          <a:p>
            <a:pPr/>
          </a:p>
        </p:txBody>
      </p:sp>
      <p:sp>
        <p:nvSpPr>
          <p:cNvPr id="639"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640" name="TextBox 6"/>
          <p:cNvSpPr txBox="1"/>
          <p:nvPr/>
        </p:nvSpPr>
        <p:spPr>
          <a:xfrm>
            <a:off x="1457056" y="344142"/>
            <a:ext cx="16812954" cy="22350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43" sz="7500">
                <a:solidFill>
                  <a:srgbClr val="FFFFFF"/>
                </a:solidFill>
                <a:latin typeface="Poppins"/>
                <a:ea typeface="Poppins"/>
                <a:cs typeface="Poppins"/>
                <a:sym typeface="Poppins"/>
              </a:defRPr>
            </a:pPr>
            <a:r>
              <a:t>Summary Table: </a:t>
            </a:r>
            <a:r>
              <a:rPr spc="525" sz="5300"/>
              <a:t>Metabolism &amp; Biochemical Pathways of Minerals</a:t>
            </a:r>
          </a:p>
        </p:txBody>
      </p:sp>
      <p:sp>
        <p:nvSpPr>
          <p:cNvPr id="641"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graphicFrame>
        <p:nvGraphicFramePr>
          <p:cNvPr id="642" name="Table 1"/>
          <p:cNvGraphicFramePr/>
          <p:nvPr/>
        </p:nvGraphicFramePr>
        <p:xfrm>
          <a:off x="-19331" y="3080533"/>
          <a:ext cx="18326663" cy="721287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719821"/>
                <a:gridCol w="3486675"/>
                <a:gridCol w="5507948"/>
                <a:gridCol w="4246124"/>
                <a:gridCol w="3366091"/>
              </a:tblGrid>
              <a:tr h="596761">
                <a:tc>
                  <a:txBody>
                    <a:bodyPr/>
                    <a:lstStyle/>
                    <a:p>
                      <a:pPr algn="ctr" defTabSz="457200">
                        <a:defRPr sz="1800"/>
                      </a:pPr>
                      <a:r>
                        <a:rPr b="1" sz="2800">
                          <a:latin typeface="Times Roman"/>
                          <a:ea typeface="Times Roman"/>
                          <a:cs typeface="Times Roman"/>
                          <a:sym typeface="Times Roman"/>
                        </a:rPr>
                        <a:t>Mineral</a:t>
                      </a:r>
                    </a:p>
                  </a:txBody>
                  <a:tcPr marL="12700" marR="12700" marT="12700" marB="12700" anchor="ctr" anchorCtr="0" horzOverflow="overflow"/>
                </a:tc>
                <a:tc>
                  <a:txBody>
                    <a:bodyPr/>
                    <a:lstStyle/>
                    <a:p>
                      <a:pPr algn="ctr" defTabSz="457200">
                        <a:defRPr sz="1800"/>
                      </a:pPr>
                      <a:r>
                        <a:rPr b="1" sz="2800">
                          <a:latin typeface="Times Roman"/>
                          <a:ea typeface="Times Roman"/>
                          <a:cs typeface="Times Roman"/>
                          <a:sym typeface="Times Roman"/>
                        </a:rPr>
                        <a:t>Metabolic Role</a:t>
                      </a:r>
                    </a:p>
                  </a:txBody>
                  <a:tcPr marL="12700" marR="12700" marT="12700" marB="12700" anchor="ctr" anchorCtr="0" horzOverflow="overflow"/>
                </a:tc>
                <a:tc>
                  <a:txBody>
                    <a:bodyPr/>
                    <a:lstStyle/>
                    <a:p>
                      <a:pPr algn="ctr" defTabSz="457200">
                        <a:defRPr sz="1800"/>
                      </a:pPr>
                      <a:r>
                        <a:rPr b="1" sz="2800">
                          <a:latin typeface="Times Roman"/>
                          <a:ea typeface="Times Roman"/>
                          <a:cs typeface="Times Roman"/>
                          <a:sym typeface="Times Roman"/>
                        </a:rPr>
                        <a:t>Key Biochemical Pathways</a:t>
                      </a:r>
                    </a:p>
                  </a:txBody>
                  <a:tcPr marL="12700" marR="12700" marT="12700" marB="12700" anchor="ctr" anchorCtr="0" horzOverflow="overflow"/>
                </a:tc>
                <a:tc>
                  <a:txBody>
                    <a:bodyPr/>
                    <a:lstStyle/>
                    <a:p>
                      <a:pPr algn="ctr" defTabSz="457200">
                        <a:defRPr sz="1800"/>
                      </a:pPr>
                      <a:r>
                        <a:rPr b="1" sz="2800">
                          <a:latin typeface="Times Roman"/>
                          <a:ea typeface="Times Roman"/>
                          <a:cs typeface="Times Roman"/>
                          <a:sym typeface="Times Roman"/>
                        </a:rPr>
                        <a:t>Functions</a:t>
                      </a:r>
                    </a:p>
                  </a:txBody>
                  <a:tcPr marL="12700" marR="12700" marT="12700" marB="12700" anchor="ctr" anchorCtr="0" horzOverflow="overflow"/>
                </a:tc>
                <a:tc>
                  <a:txBody>
                    <a:bodyPr/>
                    <a:lstStyle/>
                    <a:p>
                      <a:pPr algn="ctr" defTabSz="457200">
                        <a:defRPr sz="1800"/>
                      </a:pPr>
                      <a:r>
                        <a:rPr b="1" sz="2800">
                          <a:latin typeface="Times Roman"/>
                          <a:ea typeface="Times Roman"/>
                          <a:cs typeface="Times Roman"/>
                          <a:sym typeface="Times Roman"/>
                        </a:rPr>
                        <a:t>Why It Matters</a:t>
                      </a:r>
                    </a:p>
                  </a:txBody>
                  <a:tcPr marL="12700" marR="12700" marT="12700" marB="12700" anchor="ctr" anchorCtr="0" horzOverflow="overflow"/>
                </a:tc>
              </a:tr>
              <a:tr h="1342714">
                <a:tc>
                  <a:txBody>
                    <a:bodyPr/>
                    <a:lstStyle/>
                    <a:p>
                      <a:pPr algn="ctr" defTabSz="457200">
                        <a:defRPr sz="1800"/>
                      </a:pPr>
                      <a:r>
                        <a:rPr b="1" sz="2400">
                          <a:latin typeface="Times Roman"/>
                          <a:ea typeface="Times Roman"/>
                          <a:cs typeface="Times Roman"/>
                          <a:sym typeface="Times Roman"/>
                        </a:rPr>
                        <a:t>Calcium</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Second messenger; bone mineral; neuromuscular signaling</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Calmodulin system; muscle contraction; blood clotting; vitamin D–regulated absorption</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Muscle contraction, nerve transmission, coagulation, bone structure</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Deficiency → osteoporosis, tetany, arrhythmias</a:t>
                      </a:r>
                    </a:p>
                  </a:txBody>
                  <a:tcPr marL="12700" marR="12700" marT="12700" marB="12700" anchor="ctr" anchorCtr="0" horzOverflow="overflow"/>
                </a:tc>
              </a:tr>
              <a:tr h="924980">
                <a:tc>
                  <a:txBody>
                    <a:bodyPr/>
                    <a:lstStyle/>
                    <a:p>
                      <a:pPr algn="ctr" defTabSz="457200">
                        <a:defRPr sz="1800"/>
                      </a:pPr>
                      <a:r>
                        <a:rPr b="1" sz="2400">
                          <a:latin typeface="Times Roman"/>
                          <a:ea typeface="Times Roman"/>
                          <a:cs typeface="Times Roman"/>
                          <a:sym typeface="Times Roman"/>
                        </a:rPr>
                        <a:t>Phosphorus</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Component of ATP, DNA, RNA, phospholipids</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Phosphorylation reactions; glycolysis; TCA cycle; 2,3-BPG formation</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Energy metabolism, bone health, genetic material</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ATP cannot form without phosphorus</a:t>
                      </a:r>
                    </a:p>
                  </a:txBody>
                  <a:tcPr marL="12700" marR="12700" marT="12700" marB="12700" anchor="ctr" anchorCtr="0" horzOverflow="overflow"/>
                </a:tc>
              </a:tr>
              <a:tr h="1205401">
                <a:tc>
                  <a:txBody>
                    <a:bodyPr/>
                    <a:lstStyle/>
                    <a:p>
                      <a:pPr algn="ctr" defTabSz="457200">
                        <a:defRPr sz="1800"/>
                      </a:pPr>
                      <a:r>
                        <a:rPr b="1" sz="2400">
                          <a:latin typeface="Times Roman"/>
                          <a:ea typeface="Times Roman"/>
                          <a:cs typeface="Times Roman"/>
                          <a:sym typeface="Times Roman"/>
                        </a:rPr>
                        <a:t>Magnesium</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Cofactor for &gt;300 enzymes; activates ATP</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Glycolysis; TCA; β-oxidation; nucleic acid synthesis</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Energy production, muscle/nerve function, protein synthesis</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Deficiency → arrhythmias, cramps, insulin resistance</a:t>
                      </a:r>
                    </a:p>
                  </a:txBody>
                  <a:tcPr marL="12700" marR="12700" marT="12700" marB="12700" anchor="ctr" anchorCtr="0" horzOverflow="overflow"/>
                </a:tc>
              </a:tr>
              <a:tr h="968805">
                <a:tc>
                  <a:txBody>
                    <a:bodyPr/>
                    <a:lstStyle/>
                    <a:p>
                      <a:pPr algn="ctr" defTabSz="457200">
                        <a:defRPr sz="1800"/>
                      </a:pPr>
                      <a:r>
                        <a:rPr b="1" sz="2400">
                          <a:latin typeface="Times Roman"/>
                          <a:ea typeface="Times Roman"/>
                          <a:cs typeface="Times Roman"/>
                          <a:sym typeface="Times Roman"/>
                        </a:rPr>
                        <a:t>Sodium</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Major extracellular cation; drives membrane potential</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Na⁺/K⁺ ATPase; co-transport systems; acid–base regulation</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Nerve conduction, muscle contraction, fluid balance</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Critical for neurological function &amp; hydration</a:t>
                      </a:r>
                    </a:p>
                  </a:txBody>
                  <a:tcPr marL="12700" marR="12700" marT="12700" marB="12700" anchor="ctr" anchorCtr="0" horzOverflow="overflow"/>
                </a:tc>
              </a:tr>
              <a:tr h="1205401">
                <a:tc>
                  <a:txBody>
                    <a:bodyPr/>
                    <a:lstStyle/>
                    <a:p>
                      <a:pPr algn="ctr" defTabSz="457200">
                        <a:defRPr sz="1800"/>
                      </a:pPr>
                      <a:r>
                        <a:rPr b="1" sz="2400">
                          <a:latin typeface="Times Roman"/>
                          <a:ea typeface="Times Roman"/>
                          <a:cs typeface="Times Roman"/>
                          <a:sym typeface="Times Roman"/>
                        </a:rPr>
                        <a:t>Potassium</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Major intracellular cation; regulates electrical activity</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Na⁺/K⁺ ATPase; action potentials; insulin signaling</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Heart function, muscle contraction, nerve impulses</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Deficiency → arrhythmia, muscle weakness</a:t>
                      </a:r>
                    </a:p>
                  </a:txBody>
                  <a:tcPr marL="12700" marR="12700" marT="12700" marB="12700" anchor="ctr" anchorCtr="0" horzOverflow="overflow"/>
                </a:tc>
              </a:tr>
              <a:tr h="968805">
                <a:tc>
                  <a:txBody>
                    <a:bodyPr/>
                    <a:lstStyle/>
                    <a:p>
                      <a:pPr algn="ctr" defTabSz="457200">
                        <a:defRPr sz="1800"/>
                      </a:pPr>
                      <a:r>
                        <a:rPr b="1" sz="2400">
                          <a:latin typeface="Times Roman"/>
                          <a:ea typeface="Times Roman"/>
                          <a:cs typeface="Times Roman"/>
                          <a:sym typeface="Times Roman"/>
                        </a:rPr>
                        <a:t>Chloride</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Major extracellular anion; acid-base balance</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HCl production; chloride shift (CO₂ transport)</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Digestion, fluid balance, pH regulation</a:t>
                      </a:r>
                    </a:p>
                  </a:txBody>
                  <a:tcPr marL="12700" marR="12700" marT="12700" marB="12700" anchor="ctr" anchorCtr="0" horzOverflow="overflow"/>
                </a:tc>
                <a:tc>
                  <a:txBody>
                    <a:bodyPr/>
                    <a:lstStyle/>
                    <a:p>
                      <a:pPr algn="ctr" defTabSz="457200">
                        <a:defRPr sz="1800"/>
                      </a:pPr>
                      <a:r>
                        <a:rPr sz="2400">
                          <a:latin typeface="Times Roman"/>
                          <a:ea typeface="Times Roman"/>
                          <a:cs typeface="Times Roman"/>
                          <a:sym typeface="Times Roman"/>
                        </a:rPr>
                        <a:t>Needed for CO₂ transport &amp; stomach acid</a:t>
                      </a:r>
                    </a:p>
                  </a:txBody>
                  <a:tcPr marL="12700" marR="12700" marT="12700" marB="12700" anchor="ctr" anchorCtr="0" horzOverflow="overflow"/>
                </a:tc>
              </a:tr>
            </a:tbl>
          </a:graphicData>
        </a:graphic>
      </p:graphicFrame>
      <p:sp>
        <p:nvSpPr>
          <p:cNvPr id="643"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Freeform 2"/>
          <p:cNvSpPr/>
          <p:nvPr/>
        </p:nvSpPr>
        <p:spPr>
          <a:xfrm rot="10800000">
            <a:off x="657152" y="429676"/>
            <a:ext cx="18288005" cy="10287005"/>
          </a:xfrm>
          <a:prstGeom prst="rect">
            <a:avLst/>
          </a:prstGeom>
          <a:blipFill>
            <a:blip r:embed="rId3"/>
            <a:stretch>
              <a:fillRect/>
            </a:stretch>
          </a:blipFill>
          <a:ln w="12700">
            <a:miter lim="400000"/>
          </a:ln>
        </p:spPr>
        <p:txBody>
          <a:bodyPr lIns="45718" tIns="45718" rIns="45718" bIns="45718"/>
          <a:lstStyle/>
          <a:p>
            <a:pPr/>
          </a:p>
        </p:txBody>
      </p:sp>
      <p:sp>
        <p:nvSpPr>
          <p:cNvPr id="646"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pic>
        <p:nvPicPr>
          <p:cNvPr id="647" name="pasted-movie.png" descr="pasted-movie.png"/>
          <p:cNvPicPr>
            <a:picLocks noChangeAspect="1"/>
          </p:cNvPicPr>
          <p:nvPr/>
        </p:nvPicPr>
        <p:blipFill>
          <a:blip r:embed="rId5">
            <a:extLst/>
          </a:blip>
          <a:stretch>
            <a:fillRect/>
          </a:stretch>
        </p:blipFill>
        <p:spPr>
          <a:xfrm>
            <a:off x="4000498" y="176925"/>
            <a:ext cx="10287004" cy="10287004"/>
          </a:xfrm>
          <a:prstGeom prst="rect">
            <a:avLst/>
          </a:prstGeom>
          <a:ln w="12700">
            <a:miter lim="400000"/>
          </a:ln>
        </p:spPr>
      </p:pic>
      <p:sp>
        <p:nvSpPr>
          <p:cNvPr id="648"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Freeform 2"/>
          <p:cNvSpPr/>
          <p:nvPr/>
        </p:nvSpPr>
        <p:spPr>
          <a:xfrm rot="10800000">
            <a:off x="657152" y="429676"/>
            <a:ext cx="18288005" cy="10287005"/>
          </a:xfrm>
          <a:prstGeom prst="rect">
            <a:avLst/>
          </a:prstGeom>
          <a:blipFill>
            <a:blip r:embed="rId3"/>
            <a:stretch>
              <a:fillRect/>
            </a:stretch>
          </a:blipFill>
          <a:ln w="12700">
            <a:miter lim="400000"/>
          </a:ln>
        </p:spPr>
        <p:txBody>
          <a:bodyPr lIns="45718" tIns="45718" rIns="45718" bIns="45718"/>
          <a:lstStyle/>
          <a:p>
            <a:pPr/>
          </a:p>
        </p:txBody>
      </p:sp>
      <p:sp>
        <p:nvSpPr>
          <p:cNvPr id="653"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grpSp>
        <p:nvGrpSpPr>
          <p:cNvPr id="656" name="Image Gallery"/>
          <p:cNvGrpSpPr/>
          <p:nvPr/>
        </p:nvGrpSpPr>
        <p:grpSpPr>
          <a:xfrm>
            <a:off x="3875067" y="580629"/>
            <a:ext cx="9930273" cy="9859045"/>
            <a:chOff x="-1" y="0"/>
            <a:chExt cx="9930271" cy="9859044"/>
          </a:xfrm>
        </p:grpSpPr>
        <p:pic>
          <p:nvPicPr>
            <p:cNvPr id="654" name="Image" descr="Image"/>
            <p:cNvPicPr>
              <a:picLocks noChangeAspect="1"/>
            </p:cNvPicPr>
            <p:nvPr/>
          </p:nvPicPr>
          <p:blipFill>
            <a:blip r:embed="rId5">
              <a:extLst/>
            </a:blip>
            <a:srcRect l="0" t="2726" r="0" b="2726"/>
            <a:stretch>
              <a:fillRect/>
            </a:stretch>
          </p:blipFill>
          <p:spPr>
            <a:xfrm>
              <a:off x="-2" y="-1"/>
              <a:ext cx="9930273" cy="9388803"/>
            </a:xfrm>
            <a:prstGeom prst="rect">
              <a:avLst/>
            </a:prstGeom>
            <a:ln w="12700" cap="flat">
              <a:noFill/>
              <a:miter lim="400000"/>
            </a:ln>
            <a:effectLst/>
          </p:spPr>
        </p:pic>
        <p:sp>
          <p:nvSpPr>
            <p:cNvPr id="655" name="Caption"/>
            <p:cNvSpPr txBox="1"/>
            <p:nvPr/>
          </p:nvSpPr>
          <p:spPr>
            <a:xfrm>
              <a:off x="1" y="9464996"/>
              <a:ext cx="9930266" cy="3940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p>
              <a:pPr/>
              <a:r>
                <a:t>Caption</a:t>
              </a:r>
            </a:p>
          </p:txBody>
        </p:sp>
      </p:grpSp>
      <p:sp>
        <p:nvSpPr>
          <p:cNvPr id="657"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Freeform 2"/>
          <p:cNvSpPr/>
          <p:nvPr/>
        </p:nvSpPr>
        <p:spPr>
          <a:xfrm flipH="1" flipV="1">
            <a:off x="0" y="0"/>
            <a:ext cx="18288000" cy="10287000"/>
          </a:xfrm>
          <a:prstGeom prst="rect">
            <a:avLst/>
          </a:prstGeom>
          <a:blipFill>
            <a:blip r:embed="rId2"/>
            <a:stretch>
              <a:fillRect/>
            </a:stretch>
          </a:blipFill>
          <a:ln w="12700">
            <a:miter lim="400000"/>
          </a:ln>
        </p:spPr>
        <p:txBody>
          <a:bodyPr lIns="45718" tIns="45718" rIns="45718" bIns="45718"/>
          <a:lstStyle/>
          <a:p>
            <a:pPr/>
          </a:p>
        </p:txBody>
      </p:sp>
      <p:sp>
        <p:nvSpPr>
          <p:cNvPr id="662"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663" name="TextBox 6"/>
          <p:cNvSpPr txBox="1"/>
          <p:nvPr/>
        </p:nvSpPr>
        <p:spPr>
          <a:xfrm>
            <a:off x="891929" y="421134"/>
            <a:ext cx="16812960" cy="224966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73" sz="7800">
                <a:solidFill>
                  <a:srgbClr val="FFFFFF"/>
                </a:solidFill>
                <a:latin typeface="Poppins"/>
                <a:ea typeface="Poppins"/>
                <a:cs typeface="Poppins"/>
                <a:sym typeface="Poppins"/>
              </a:defRPr>
            </a:pPr>
            <a:r>
              <a:t>Summary Table -</a:t>
            </a:r>
            <a:r>
              <a:rPr spc="574" sz="5800"/>
              <a:t> Energy Pathways and Required Nutrients</a:t>
            </a:r>
          </a:p>
        </p:txBody>
      </p:sp>
      <p:sp>
        <p:nvSpPr>
          <p:cNvPr id="664"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graphicFrame>
        <p:nvGraphicFramePr>
          <p:cNvPr id="665" name="Table 1"/>
          <p:cNvGraphicFramePr/>
          <p:nvPr/>
        </p:nvGraphicFramePr>
        <p:xfrm>
          <a:off x="1036889" y="3240895"/>
          <a:ext cx="16523040" cy="673448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037716"/>
                <a:gridCol w="5663403"/>
                <a:gridCol w="5821919"/>
              </a:tblGrid>
              <a:tr h="784969">
                <a:tc>
                  <a:txBody>
                    <a:bodyPr/>
                    <a:lstStyle/>
                    <a:p>
                      <a:pPr algn="l" defTabSz="457200">
                        <a:defRPr sz="1800"/>
                      </a:pPr>
                      <a:r>
                        <a:rPr b="1" sz="3000">
                          <a:latin typeface="Times Roman"/>
                          <a:ea typeface="Times Roman"/>
                          <a:cs typeface="Times Roman"/>
                          <a:sym typeface="Times Roman"/>
                        </a:rPr>
                        <a:t>Pathway</a:t>
                      </a:r>
                    </a:p>
                  </a:txBody>
                  <a:tcPr marL="12700" marR="12700" marT="12700" marB="12700" anchor="ctr" anchorCtr="0" horzOverflow="overflow"/>
                </a:tc>
                <a:tc>
                  <a:txBody>
                    <a:bodyPr/>
                    <a:lstStyle/>
                    <a:p>
                      <a:pPr algn="l" defTabSz="457200">
                        <a:defRPr sz="1800"/>
                      </a:pPr>
                      <a:r>
                        <a:rPr b="1" sz="3000">
                          <a:latin typeface="Times Roman"/>
                          <a:ea typeface="Times Roman"/>
                          <a:cs typeface="Times Roman"/>
                          <a:sym typeface="Times Roman"/>
                        </a:rPr>
                        <a:t>Key Nutrients Required</a:t>
                      </a:r>
                    </a:p>
                  </a:txBody>
                  <a:tcPr marL="12700" marR="12700" marT="12700" marB="12700" anchor="ctr" anchorCtr="0" horzOverflow="overflow"/>
                </a:tc>
                <a:tc>
                  <a:txBody>
                    <a:bodyPr/>
                    <a:lstStyle/>
                    <a:p>
                      <a:pPr algn="l" defTabSz="457200">
                        <a:defRPr sz="1800"/>
                      </a:pPr>
                      <a:r>
                        <a:rPr b="1" sz="3000">
                          <a:latin typeface="Times Roman"/>
                          <a:ea typeface="Times Roman"/>
                          <a:cs typeface="Times Roman"/>
                          <a:sym typeface="Times Roman"/>
                        </a:rPr>
                        <a:t>Why They Matter</a:t>
                      </a:r>
                    </a:p>
                  </a:txBody>
                  <a:tcPr marL="12700" marR="12700" marT="12700" marB="12700" anchor="ctr" anchorCtr="0" horzOverflow="overflow"/>
                </a:tc>
              </a:tr>
              <a:tr h="784969">
                <a:tc>
                  <a:txBody>
                    <a:bodyPr/>
                    <a:lstStyle/>
                    <a:p>
                      <a:pPr algn="l" defTabSz="457200">
                        <a:defRPr sz="1800"/>
                      </a:pPr>
                      <a:r>
                        <a:rPr sz="3000">
                          <a:latin typeface="Times Roman"/>
                          <a:ea typeface="Times Roman"/>
                          <a:cs typeface="Times Roman"/>
                          <a:sym typeface="Times Roman"/>
                        </a:rPr>
                        <a:t>Glycolysis</a:t>
                      </a:r>
                    </a:p>
                  </a:txBody>
                  <a:tcPr marL="12700" marR="12700" marT="12700" marB="12700" anchor="ctr" anchorCtr="0" horzOverflow="overflow"/>
                </a:tc>
                <a:tc>
                  <a:txBody>
                    <a:bodyPr/>
                    <a:lstStyle/>
                    <a:p>
                      <a:pPr algn="l" defTabSz="457200">
                        <a:defRPr sz="1800"/>
                      </a:pPr>
                      <a:r>
                        <a:rPr sz="3000">
                          <a:latin typeface="Times Roman"/>
                          <a:ea typeface="Times Roman"/>
                          <a:cs typeface="Times Roman"/>
                          <a:sym typeface="Times Roman"/>
                        </a:rPr>
                        <a:t>B1, B2, B3, Mg</a:t>
                      </a:r>
                    </a:p>
                  </a:txBody>
                  <a:tcPr marL="12700" marR="12700" marT="12700" marB="12700" anchor="ctr" anchorCtr="0" horzOverflow="overflow"/>
                </a:tc>
                <a:tc>
                  <a:txBody>
                    <a:bodyPr/>
                    <a:lstStyle/>
                    <a:p>
                      <a:pPr algn="l" defTabSz="457200">
                        <a:defRPr sz="1800"/>
                      </a:pPr>
                      <a:r>
                        <a:rPr sz="3000">
                          <a:latin typeface="Times Roman"/>
                          <a:ea typeface="Times Roman"/>
                          <a:cs typeface="Times Roman"/>
                          <a:sym typeface="Times Roman"/>
                        </a:rPr>
                        <a:t>Glucose → ATP</a:t>
                      </a:r>
                    </a:p>
                  </a:txBody>
                  <a:tcPr marL="12700" marR="12700" marT="12700" marB="12700" anchor="ctr" anchorCtr="0" horzOverflow="overflow"/>
                </a:tc>
              </a:tr>
              <a:tr h="1239699">
                <a:tc>
                  <a:txBody>
                    <a:bodyPr/>
                    <a:lstStyle/>
                    <a:p>
                      <a:pPr algn="l" defTabSz="457200">
                        <a:defRPr sz="1800"/>
                      </a:pPr>
                      <a:r>
                        <a:rPr sz="3000">
                          <a:latin typeface="Times Roman"/>
                          <a:ea typeface="Times Roman"/>
                          <a:cs typeface="Times Roman"/>
                          <a:sym typeface="Times Roman"/>
                        </a:rPr>
                        <a:t>Pyruvate → Acetyl-CoA</a:t>
                      </a:r>
                    </a:p>
                  </a:txBody>
                  <a:tcPr marL="12700" marR="12700" marT="12700" marB="12700" anchor="ctr" anchorCtr="0" horzOverflow="overflow"/>
                </a:tc>
                <a:tc>
                  <a:txBody>
                    <a:bodyPr/>
                    <a:lstStyle/>
                    <a:p>
                      <a:pPr algn="l" defTabSz="457200">
                        <a:defRPr sz="1800"/>
                      </a:pPr>
                      <a:r>
                        <a:rPr sz="3000">
                          <a:latin typeface="Times Roman"/>
                          <a:ea typeface="Times Roman"/>
                          <a:cs typeface="Times Roman"/>
                          <a:sym typeface="Times Roman"/>
                        </a:rPr>
                        <a:t>B1, B2, B3, B5, Lipoic acid</a:t>
                      </a:r>
                    </a:p>
                  </a:txBody>
                  <a:tcPr marL="12700" marR="12700" marT="12700" marB="12700" anchor="ctr" anchorCtr="0" horzOverflow="overflow"/>
                </a:tc>
                <a:tc>
                  <a:txBody>
                    <a:bodyPr/>
                    <a:lstStyle/>
                    <a:p>
                      <a:pPr algn="l" defTabSz="457200">
                        <a:defRPr sz="1800"/>
                      </a:pPr>
                      <a:r>
                        <a:rPr sz="3000">
                          <a:latin typeface="Times Roman"/>
                          <a:ea typeface="Times Roman"/>
                          <a:cs typeface="Times Roman"/>
                          <a:sym typeface="Times Roman"/>
                        </a:rPr>
                        <a:t>Connects glycolysis → TCA</a:t>
                      </a:r>
                    </a:p>
                  </a:txBody>
                  <a:tcPr marL="12700" marR="12700" marT="12700" marB="12700" anchor="ctr" anchorCtr="0" horzOverflow="overflow"/>
                </a:tc>
              </a:tr>
              <a:tr h="784969">
                <a:tc>
                  <a:txBody>
                    <a:bodyPr/>
                    <a:lstStyle/>
                    <a:p>
                      <a:pPr algn="l" defTabSz="457200">
                        <a:defRPr sz="1800"/>
                      </a:pPr>
                      <a:r>
                        <a:rPr sz="3000">
                          <a:latin typeface="Times Roman"/>
                          <a:ea typeface="Times Roman"/>
                          <a:cs typeface="Times Roman"/>
                          <a:sym typeface="Times Roman"/>
                        </a:rPr>
                        <a:t>TCA Cycle</a:t>
                      </a:r>
                    </a:p>
                  </a:txBody>
                  <a:tcPr marL="12700" marR="12700" marT="12700" marB="12700" anchor="ctr" anchorCtr="0" horzOverflow="overflow"/>
                </a:tc>
                <a:tc>
                  <a:txBody>
                    <a:bodyPr/>
                    <a:lstStyle/>
                    <a:p>
                      <a:pPr algn="l" defTabSz="457200">
                        <a:defRPr sz="1800"/>
                      </a:pPr>
                      <a:r>
                        <a:rPr sz="3000">
                          <a:latin typeface="Times Roman"/>
                          <a:ea typeface="Times Roman"/>
                          <a:cs typeface="Times Roman"/>
                          <a:sym typeface="Times Roman"/>
                        </a:rPr>
                        <a:t>B1, B2, B3, B5, Fe, Mg</a:t>
                      </a:r>
                    </a:p>
                  </a:txBody>
                  <a:tcPr marL="12700" marR="12700" marT="12700" marB="12700" anchor="ctr" anchorCtr="0" horzOverflow="overflow"/>
                </a:tc>
                <a:tc>
                  <a:txBody>
                    <a:bodyPr/>
                    <a:lstStyle/>
                    <a:p>
                      <a:pPr algn="l" defTabSz="457200">
                        <a:defRPr sz="1800"/>
                      </a:pPr>
                      <a:r>
                        <a:rPr sz="3000">
                          <a:latin typeface="Times Roman"/>
                          <a:ea typeface="Times Roman"/>
                          <a:cs typeface="Times Roman"/>
                          <a:sym typeface="Times Roman"/>
                        </a:rPr>
                        <a:t>Generates NADH/FADH₂</a:t>
                      </a:r>
                    </a:p>
                  </a:txBody>
                  <a:tcPr marL="12700" marR="12700" marT="12700" marB="12700" anchor="ctr" anchorCtr="0" horzOverflow="overflow"/>
                </a:tc>
              </a:tr>
              <a:tr h="784969">
                <a:tc>
                  <a:txBody>
                    <a:bodyPr/>
                    <a:lstStyle/>
                    <a:p>
                      <a:pPr algn="l" defTabSz="457200">
                        <a:defRPr sz="1800"/>
                      </a:pPr>
                      <a:r>
                        <a:rPr sz="3000">
                          <a:latin typeface="Times Roman"/>
                          <a:ea typeface="Times Roman"/>
                          <a:cs typeface="Times Roman"/>
                          <a:sym typeface="Times Roman"/>
                        </a:rPr>
                        <a:t>ETC</a:t>
                      </a:r>
                    </a:p>
                  </a:txBody>
                  <a:tcPr marL="12700" marR="12700" marT="12700" marB="12700" anchor="ctr" anchorCtr="0" horzOverflow="overflow"/>
                </a:tc>
                <a:tc>
                  <a:txBody>
                    <a:bodyPr/>
                    <a:lstStyle/>
                    <a:p>
                      <a:pPr algn="l" defTabSz="457200">
                        <a:defRPr sz="1800"/>
                      </a:pPr>
                      <a:r>
                        <a:rPr sz="3000">
                          <a:latin typeface="Times Roman"/>
                          <a:ea typeface="Times Roman"/>
                          <a:cs typeface="Times Roman"/>
                          <a:sym typeface="Times Roman"/>
                        </a:rPr>
                        <a:t>Fe, Cu, CoQ10, O₂</a:t>
                      </a:r>
                    </a:p>
                  </a:txBody>
                  <a:tcPr marL="12700" marR="12700" marT="12700" marB="12700" anchor="ctr" anchorCtr="0" horzOverflow="overflow"/>
                </a:tc>
                <a:tc>
                  <a:txBody>
                    <a:bodyPr/>
                    <a:lstStyle/>
                    <a:p>
                      <a:pPr algn="l" defTabSz="457200">
                        <a:defRPr sz="1800"/>
                      </a:pPr>
                      <a:r>
                        <a:rPr sz="3000">
                          <a:latin typeface="Times Roman"/>
                          <a:ea typeface="Times Roman"/>
                          <a:cs typeface="Times Roman"/>
                          <a:sym typeface="Times Roman"/>
                        </a:rPr>
                        <a:t>Produces most ATP</a:t>
                      </a:r>
                    </a:p>
                  </a:txBody>
                  <a:tcPr marL="12700" marR="12700" marT="12700" marB="12700" anchor="ctr" anchorCtr="0" horzOverflow="overflow"/>
                </a:tc>
              </a:tr>
              <a:tr h="784969">
                <a:tc>
                  <a:txBody>
                    <a:bodyPr/>
                    <a:lstStyle/>
                    <a:p>
                      <a:pPr algn="l" defTabSz="457200">
                        <a:defRPr sz="1800"/>
                      </a:pPr>
                      <a:r>
                        <a:rPr sz="3000">
                          <a:latin typeface="Times Roman"/>
                          <a:ea typeface="Times Roman"/>
                          <a:cs typeface="Times Roman"/>
                          <a:sym typeface="Times Roman"/>
                        </a:rPr>
                        <a:t>Beta-Oxidation</a:t>
                      </a:r>
                    </a:p>
                  </a:txBody>
                  <a:tcPr marL="12700" marR="12700" marT="12700" marB="12700" anchor="ctr" anchorCtr="0" horzOverflow="overflow"/>
                </a:tc>
                <a:tc>
                  <a:txBody>
                    <a:bodyPr/>
                    <a:lstStyle/>
                    <a:p>
                      <a:pPr algn="l" defTabSz="457200">
                        <a:defRPr sz="1800"/>
                      </a:pPr>
                      <a:r>
                        <a:rPr sz="3000">
                          <a:latin typeface="Times Roman"/>
                          <a:ea typeface="Times Roman"/>
                          <a:cs typeface="Times Roman"/>
                          <a:sym typeface="Times Roman"/>
                        </a:rPr>
                        <a:t>Carnitine, B2, B3, B5, Mg</a:t>
                      </a:r>
                    </a:p>
                  </a:txBody>
                  <a:tcPr marL="12700" marR="12700" marT="12700" marB="12700" anchor="ctr" anchorCtr="0" horzOverflow="overflow"/>
                </a:tc>
                <a:tc>
                  <a:txBody>
                    <a:bodyPr/>
                    <a:lstStyle/>
                    <a:p>
                      <a:pPr algn="l" defTabSz="457200">
                        <a:defRPr sz="1800"/>
                      </a:pPr>
                      <a:r>
                        <a:rPr sz="3000">
                          <a:latin typeface="Times Roman"/>
                          <a:ea typeface="Times Roman"/>
                          <a:cs typeface="Times Roman"/>
                          <a:sym typeface="Times Roman"/>
                        </a:rPr>
                        <a:t>Fat → ATP</a:t>
                      </a:r>
                    </a:p>
                  </a:txBody>
                  <a:tcPr marL="12700" marR="12700" marT="12700" marB="12700" anchor="ctr" anchorCtr="0" horzOverflow="overflow"/>
                </a:tc>
              </a:tr>
              <a:tr h="784969">
                <a:tc>
                  <a:txBody>
                    <a:bodyPr/>
                    <a:lstStyle/>
                    <a:p>
                      <a:pPr algn="l" defTabSz="457200">
                        <a:defRPr sz="1800"/>
                      </a:pPr>
                      <a:r>
                        <a:rPr sz="3000">
                          <a:latin typeface="Times Roman"/>
                          <a:ea typeface="Times Roman"/>
                          <a:cs typeface="Times Roman"/>
                          <a:sym typeface="Times Roman"/>
                        </a:rPr>
                        <a:t>Amino Acid Catabolism</a:t>
                      </a:r>
                    </a:p>
                  </a:txBody>
                  <a:tcPr marL="12700" marR="12700" marT="12700" marB="12700" anchor="ctr" anchorCtr="0" horzOverflow="overflow"/>
                </a:tc>
                <a:tc>
                  <a:txBody>
                    <a:bodyPr/>
                    <a:lstStyle/>
                    <a:p>
                      <a:pPr algn="l" defTabSz="457200">
                        <a:defRPr sz="1800"/>
                      </a:pPr>
                      <a:r>
                        <a:rPr sz="3000">
                          <a:latin typeface="Times Roman"/>
                          <a:ea typeface="Times Roman"/>
                          <a:cs typeface="Times Roman"/>
                          <a:sym typeface="Times Roman"/>
                        </a:rPr>
                        <a:t>B6, B12, Folate</a:t>
                      </a:r>
                    </a:p>
                  </a:txBody>
                  <a:tcPr marL="12700" marR="12700" marT="12700" marB="12700" anchor="ctr" anchorCtr="0" horzOverflow="overflow"/>
                </a:tc>
                <a:tc>
                  <a:txBody>
                    <a:bodyPr/>
                    <a:lstStyle/>
                    <a:p>
                      <a:pPr algn="l" defTabSz="457200">
                        <a:defRPr sz="1800"/>
                      </a:pPr>
                      <a:r>
                        <a:rPr sz="3000">
                          <a:latin typeface="Times Roman"/>
                          <a:ea typeface="Times Roman"/>
                          <a:cs typeface="Times Roman"/>
                          <a:sym typeface="Times Roman"/>
                        </a:rPr>
                        <a:t>Protein → energy</a:t>
                      </a:r>
                    </a:p>
                  </a:txBody>
                  <a:tcPr marL="12700" marR="12700" marT="12700" marB="12700" anchor="ctr" anchorCtr="0" horzOverflow="overflow"/>
                </a:tc>
              </a:tr>
              <a:tr h="784969">
                <a:tc>
                  <a:txBody>
                    <a:bodyPr/>
                    <a:lstStyle/>
                    <a:p>
                      <a:pPr algn="l" defTabSz="457200">
                        <a:defRPr sz="1800"/>
                      </a:pPr>
                      <a:r>
                        <a:rPr sz="3000">
                          <a:latin typeface="Times Roman"/>
                          <a:ea typeface="Times Roman"/>
                          <a:cs typeface="Times Roman"/>
                          <a:sym typeface="Times Roman"/>
                        </a:rPr>
                        <a:t>Ketogenesis</a:t>
                      </a:r>
                    </a:p>
                  </a:txBody>
                  <a:tcPr marL="12700" marR="12700" marT="12700" marB="12700" anchor="ctr" anchorCtr="0" horzOverflow="overflow"/>
                </a:tc>
                <a:tc>
                  <a:txBody>
                    <a:bodyPr/>
                    <a:lstStyle/>
                    <a:p>
                      <a:pPr algn="l" defTabSz="457200">
                        <a:defRPr sz="1800"/>
                      </a:pPr>
                      <a:r>
                        <a:rPr sz="3000">
                          <a:latin typeface="Times Roman"/>
                          <a:ea typeface="Times Roman"/>
                          <a:cs typeface="Times Roman"/>
                          <a:sym typeface="Times Roman"/>
                        </a:rPr>
                        <a:t>B2, B3, CoA</a:t>
                      </a:r>
                    </a:p>
                  </a:txBody>
                  <a:tcPr marL="12700" marR="12700" marT="12700" marB="12700" anchor="ctr" anchorCtr="0" horzOverflow="overflow"/>
                </a:tc>
                <a:tc>
                  <a:txBody>
                    <a:bodyPr/>
                    <a:lstStyle/>
                    <a:p>
                      <a:pPr algn="l" defTabSz="457200">
                        <a:defRPr sz="1800"/>
                      </a:pPr>
                      <a:r>
                        <a:rPr sz="3000">
                          <a:latin typeface="Times Roman"/>
                          <a:ea typeface="Times Roman"/>
                          <a:cs typeface="Times Roman"/>
                          <a:sym typeface="Times Roman"/>
                        </a:rPr>
                        <a:t>Fats → ketones</a:t>
                      </a:r>
                    </a:p>
                  </a:txBody>
                  <a:tcPr marL="12700" marR="12700" marT="12700" marB="12700" anchor="ctr" anchorCtr="0" horzOverflow="overflow"/>
                </a:tc>
              </a:tr>
            </a:tbl>
          </a:graphicData>
        </a:graphic>
      </p:graphicFrame>
      <p:sp>
        <p:nvSpPr>
          <p:cNvPr id="666"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669"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670" name="TextBox 6"/>
          <p:cNvSpPr txBox="1"/>
          <p:nvPr/>
        </p:nvSpPr>
        <p:spPr>
          <a:xfrm>
            <a:off x="1068856" y="473997"/>
            <a:ext cx="16812960" cy="22438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73" sz="7800">
                <a:solidFill>
                  <a:srgbClr val="0433FF"/>
                </a:solidFill>
                <a:latin typeface="Poppins"/>
                <a:ea typeface="Poppins"/>
                <a:cs typeface="Poppins"/>
                <a:sym typeface="Poppins"/>
              </a:defRPr>
            </a:pPr>
            <a:r>
              <a:t>Detoxification - </a:t>
            </a:r>
          </a:p>
          <a:p>
            <a:pPr>
              <a:lnSpc>
                <a:spcPts val="9100"/>
              </a:lnSpc>
              <a:defRPr spc="554" sz="5600">
                <a:solidFill>
                  <a:srgbClr val="0433FF"/>
                </a:solidFill>
                <a:latin typeface="Poppins"/>
                <a:ea typeface="Poppins"/>
                <a:cs typeface="Poppins"/>
                <a:sym typeface="Poppins"/>
              </a:defRPr>
            </a:pPr>
            <a:r>
              <a:t>(biochemical pathways)</a:t>
            </a:r>
          </a:p>
        </p:txBody>
      </p:sp>
      <p:sp>
        <p:nvSpPr>
          <p:cNvPr id="671"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672" name="Detoxification is a two-phase enzymatic system, primarily located in the liver, that transforms fat-soluble toxins, hormones, drugs, xenobiotics, and metabolic byproducts into safer, water-soluble forms for excretion.…"/>
          <p:cNvSpPr txBox="1"/>
          <p:nvPr/>
        </p:nvSpPr>
        <p:spPr>
          <a:xfrm>
            <a:off x="916790" y="3303975"/>
            <a:ext cx="6951355" cy="6847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2700">
                <a:latin typeface="Times Roman"/>
                <a:ea typeface="Times Roman"/>
                <a:cs typeface="Times Roman"/>
                <a:sym typeface="Times Roman"/>
              </a:defRPr>
            </a:pPr>
            <a:r>
              <a:t>Detoxification is a </a:t>
            </a:r>
            <a:r>
              <a:rPr b="1"/>
              <a:t>two-phase enzymatic system</a:t>
            </a:r>
            <a:r>
              <a:t>, primarily located in the </a:t>
            </a:r>
            <a:r>
              <a:rPr b="1"/>
              <a:t>liver</a:t>
            </a:r>
            <a:r>
              <a:t>, that transforms fat-soluble toxins, hormones, drugs, xenobiotics, and metabolic byproducts into safer, water-soluble forms for excretion.</a:t>
            </a:r>
          </a:p>
          <a:p>
            <a:pPr defTabSz="457200">
              <a:spcBef>
                <a:spcPts val="1200"/>
              </a:spcBef>
              <a:defRPr sz="2700">
                <a:latin typeface="Times Roman"/>
                <a:ea typeface="Times Roman"/>
                <a:cs typeface="Times Roman"/>
                <a:sym typeface="Times Roman"/>
              </a:defRPr>
            </a:pPr>
            <a:r>
              <a:t>Key locations:</a:t>
            </a:r>
          </a:p>
          <a:p>
            <a:pPr marL="457200" indent="-317500" defTabSz="457200">
              <a:spcBef>
                <a:spcPts val="1200"/>
              </a:spcBef>
              <a:buSzPct val="100000"/>
              <a:buFont typeface="Times Roman"/>
              <a:buChar char="•"/>
              <a:defRPr b="1" sz="2700">
                <a:latin typeface="Times Roman"/>
                <a:ea typeface="Times Roman"/>
                <a:cs typeface="Times Roman"/>
                <a:sym typeface="Times Roman"/>
              </a:defRPr>
            </a:pPr>
            <a:r>
              <a:t>Liver (primary)</a:t>
            </a:r>
          </a:p>
          <a:p>
            <a:pPr marL="457200" indent="-317500" defTabSz="457200">
              <a:spcBef>
                <a:spcPts val="1200"/>
              </a:spcBef>
              <a:buSzPct val="100000"/>
              <a:buFont typeface="Times Roman"/>
              <a:buChar char="•"/>
              <a:defRPr sz="2700">
                <a:latin typeface="Times Roman"/>
                <a:ea typeface="Times Roman"/>
                <a:cs typeface="Times Roman"/>
                <a:sym typeface="Times Roman"/>
              </a:defRPr>
            </a:pPr>
            <a:r>
              <a:t>Intestines</a:t>
            </a:r>
          </a:p>
          <a:p>
            <a:pPr marL="457200" indent="-317500" defTabSz="457200">
              <a:spcBef>
                <a:spcPts val="1200"/>
              </a:spcBef>
              <a:buSzPct val="100000"/>
              <a:buFont typeface="Times Roman"/>
              <a:buChar char="•"/>
              <a:defRPr sz="2700">
                <a:latin typeface="Times Roman"/>
                <a:ea typeface="Times Roman"/>
                <a:cs typeface="Times Roman"/>
                <a:sym typeface="Times Roman"/>
              </a:defRPr>
            </a:pPr>
            <a:r>
              <a:t>Kidneys</a:t>
            </a:r>
          </a:p>
          <a:p>
            <a:pPr marL="457200" indent="-317500" defTabSz="457200">
              <a:spcBef>
                <a:spcPts val="1200"/>
              </a:spcBef>
              <a:buSzPct val="100000"/>
              <a:buFont typeface="Times Roman"/>
              <a:buChar char="•"/>
              <a:defRPr sz="2700">
                <a:latin typeface="Times Roman"/>
                <a:ea typeface="Times Roman"/>
                <a:cs typeface="Times Roman"/>
                <a:sym typeface="Times Roman"/>
              </a:defRPr>
            </a:pPr>
            <a:r>
              <a:t>Lungs</a:t>
            </a:r>
          </a:p>
          <a:p>
            <a:pPr marL="457200" indent="-317500" defTabSz="457200">
              <a:spcBef>
                <a:spcPts val="1200"/>
              </a:spcBef>
              <a:buSzPct val="100000"/>
              <a:buFont typeface="Times Roman"/>
              <a:buChar char="•"/>
              <a:defRPr sz="2700">
                <a:latin typeface="Times Roman"/>
                <a:ea typeface="Times Roman"/>
                <a:cs typeface="Times Roman"/>
                <a:sym typeface="Times Roman"/>
              </a:defRPr>
            </a:pPr>
            <a:r>
              <a:t>Skin</a:t>
            </a:r>
          </a:p>
          <a:p>
            <a:pPr defTabSz="457200">
              <a:spcBef>
                <a:spcPts val="1200"/>
              </a:spcBef>
              <a:defRPr sz="2700">
                <a:latin typeface="Times Roman"/>
                <a:ea typeface="Times Roman"/>
                <a:cs typeface="Times Roman"/>
                <a:sym typeface="Times Roman"/>
              </a:defRPr>
            </a:pPr>
            <a:r>
              <a:t>Detoxification requires </a:t>
            </a:r>
            <a:r>
              <a:rPr b="1"/>
              <a:t>micronutrient cofactors</a:t>
            </a:r>
            <a:r>
              <a:t>, amino acids, antioxidants, and functional enzymes.</a:t>
            </a:r>
          </a:p>
        </p:txBody>
      </p:sp>
      <p:sp>
        <p:nvSpPr>
          <p:cNvPr id="673" name="Detoxification happens in three coordinated steps:…"/>
          <p:cNvSpPr txBox="1"/>
          <p:nvPr/>
        </p:nvSpPr>
        <p:spPr>
          <a:xfrm>
            <a:off x="9838928" y="3536896"/>
            <a:ext cx="6951359" cy="5552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3000">
                <a:latin typeface="Times Roman"/>
                <a:ea typeface="Times Roman"/>
                <a:cs typeface="Times Roman"/>
                <a:sym typeface="Times Roman"/>
              </a:defRPr>
            </a:pPr>
            <a:r>
              <a:t>Detoxification happens in </a:t>
            </a:r>
            <a:r>
              <a:rPr b="1"/>
              <a:t>three coordinated steps</a:t>
            </a:r>
            <a:r>
              <a:t>:</a:t>
            </a:r>
          </a:p>
          <a:p>
            <a:pPr marL="457200" indent="-317500" defTabSz="457200">
              <a:spcBef>
                <a:spcPts val="1200"/>
              </a:spcBef>
              <a:buSzPct val="100000"/>
              <a:buAutoNum type="arabicPeriod" startAt="1"/>
              <a:defRPr b="1" sz="3000">
                <a:latin typeface="Times Roman"/>
                <a:ea typeface="Times Roman"/>
                <a:cs typeface="Times Roman"/>
                <a:sym typeface="Times Roman"/>
              </a:defRPr>
            </a:pPr>
            <a:r>
              <a:t>Phase I: Activation (Cytochrome P450 system)</a:t>
            </a:r>
          </a:p>
          <a:p>
            <a:pPr marL="457200" indent="-317500" defTabSz="457200">
              <a:spcBef>
                <a:spcPts val="1200"/>
              </a:spcBef>
              <a:buSzPct val="100000"/>
              <a:buAutoNum type="arabicPeriod" startAt="1"/>
              <a:defRPr b="1" sz="3000">
                <a:latin typeface="Times Roman"/>
                <a:ea typeface="Times Roman"/>
                <a:cs typeface="Times Roman"/>
                <a:sym typeface="Times Roman"/>
              </a:defRPr>
            </a:pPr>
            <a:r>
              <a:t>Phase II: Conjugation (biosynthetic pathways)</a:t>
            </a:r>
          </a:p>
          <a:p>
            <a:pPr marL="457200" indent="-317500" defTabSz="457200">
              <a:spcBef>
                <a:spcPts val="1200"/>
              </a:spcBef>
              <a:buSzPct val="100000"/>
              <a:buAutoNum type="arabicPeriod" startAt="1"/>
              <a:defRPr b="1" sz="3000">
                <a:latin typeface="Times Roman"/>
                <a:ea typeface="Times Roman"/>
                <a:cs typeface="Times Roman"/>
                <a:sym typeface="Times Roman"/>
              </a:defRPr>
            </a:pPr>
            <a:r>
              <a:t>Phase III: Transport (excretion via kidneys or bile)</a:t>
            </a:r>
          </a:p>
          <a:p>
            <a:pPr defTabSz="457200">
              <a:spcBef>
                <a:spcPts val="1200"/>
              </a:spcBef>
              <a:defRPr sz="3000">
                <a:latin typeface="Times Roman"/>
                <a:ea typeface="Times Roman"/>
                <a:cs typeface="Times Roman"/>
                <a:sym typeface="Times Roman"/>
              </a:defRPr>
            </a:pPr>
          </a:p>
          <a:p>
            <a:pPr defTabSz="457200">
              <a:spcBef>
                <a:spcPts val="1200"/>
              </a:spcBef>
              <a:defRPr sz="3000">
                <a:latin typeface="Times Roman"/>
                <a:ea typeface="Times Roman"/>
                <a:cs typeface="Times Roman"/>
                <a:sym typeface="Times Roman"/>
              </a:defRPr>
            </a:pPr>
            <a:r>
              <a:t>All three phases must be balanced.</a:t>
            </a:r>
          </a:p>
        </p:txBody>
      </p:sp>
      <p:sp>
        <p:nvSpPr>
          <p:cNvPr id="674"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Freeform 2"/>
          <p:cNvSpPr/>
          <p:nvPr/>
        </p:nvSpPr>
        <p:spPr>
          <a:xfrm rot="10800000">
            <a:off x="-3" y="-202204"/>
            <a:ext cx="18288005" cy="10287005"/>
          </a:xfrm>
          <a:prstGeom prst="rect">
            <a:avLst/>
          </a:prstGeom>
          <a:blipFill>
            <a:blip r:embed="rId3"/>
            <a:stretch>
              <a:fillRect/>
            </a:stretch>
          </a:blipFill>
          <a:ln w="12700">
            <a:miter lim="400000"/>
          </a:ln>
        </p:spPr>
        <p:txBody>
          <a:bodyPr lIns="45718" tIns="45718" rIns="45718" bIns="45718"/>
          <a:lstStyle/>
          <a:p>
            <a:pPr/>
          </a:p>
        </p:txBody>
      </p:sp>
      <p:sp>
        <p:nvSpPr>
          <p:cNvPr id="679"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680" name="TextBox 6"/>
          <p:cNvSpPr txBox="1"/>
          <p:nvPr/>
        </p:nvSpPr>
        <p:spPr>
          <a:xfrm>
            <a:off x="1043581" y="369424"/>
            <a:ext cx="16812960" cy="23022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53" sz="7600">
                <a:solidFill>
                  <a:srgbClr val="FFFFFF"/>
                </a:solidFill>
                <a:latin typeface="Poppins"/>
                <a:ea typeface="Poppins"/>
                <a:cs typeface="Poppins"/>
                <a:sym typeface="Poppins"/>
              </a:defRPr>
            </a:lvl1pPr>
          </a:lstStyle>
          <a:p>
            <a:pPr/>
            <a:r>
              <a:t>Phase I Detoxification — Activation (CYP450 System)</a:t>
            </a:r>
          </a:p>
        </p:txBody>
      </p:sp>
      <p:sp>
        <p:nvSpPr>
          <p:cNvPr id="681"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682" name="Purpose:…"/>
          <p:cNvSpPr txBox="1"/>
          <p:nvPr/>
        </p:nvSpPr>
        <p:spPr>
          <a:xfrm>
            <a:off x="1042541" y="3539128"/>
            <a:ext cx="8038449" cy="569494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500">
                <a:latin typeface="Times Roman"/>
                <a:ea typeface="Times Roman"/>
                <a:cs typeface="Times Roman"/>
                <a:sym typeface="Times Roman"/>
              </a:defRPr>
            </a:pPr>
            <a:r>
              <a:t>Purpose:</a:t>
            </a:r>
          </a:p>
          <a:p>
            <a:pPr defTabSz="457200">
              <a:spcBef>
                <a:spcPts val="1200"/>
              </a:spcBef>
              <a:defRPr sz="2500">
                <a:latin typeface="Times Roman"/>
                <a:ea typeface="Times Roman"/>
                <a:cs typeface="Times Roman"/>
                <a:sym typeface="Times Roman"/>
              </a:defRPr>
            </a:pPr>
            <a:r>
              <a:t>Convert a toxin → </a:t>
            </a:r>
            <a:r>
              <a:rPr b="1"/>
              <a:t>reactive intermediate</a:t>
            </a:r>
            <a:r>
              <a:t> (more polar, but often more dangerous).</a:t>
            </a:r>
          </a:p>
          <a:p>
            <a:pPr defTabSz="457200">
              <a:spcBef>
                <a:spcPts val="1400"/>
              </a:spcBef>
              <a:defRPr b="1" sz="2500">
                <a:latin typeface="Times Roman"/>
                <a:ea typeface="Times Roman"/>
                <a:cs typeface="Times Roman"/>
                <a:sym typeface="Times Roman"/>
              </a:defRPr>
            </a:pPr>
            <a:r>
              <a:t>Biochemical Mechanism:</a:t>
            </a:r>
          </a:p>
          <a:p>
            <a:pPr defTabSz="457200">
              <a:spcBef>
                <a:spcPts val="1200"/>
              </a:spcBef>
              <a:defRPr sz="2500">
                <a:latin typeface="Times Roman"/>
                <a:ea typeface="Times Roman"/>
                <a:cs typeface="Times Roman"/>
                <a:sym typeface="Times Roman"/>
              </a:defRPr>
            </a:pPr>
            <a:r>
              <a:t>Phase I uses </a:t>
            </a:r>
            <a:r>
              <a:rPr b="1"/>
              <a:t>oxidation, reduction, and hydrolysis</a:t>
            </a:r>
            <a:r>
              <a:t> reactions.</a:t>
            </a:r>
          </a:p>
          <a:p>
            <a:pPr defTabSz="457200">
              <a:spcBef>
                <a:spcPts val="1200"/>
              </a:spcBef>
              <a:defRPr sz="2500">
                <a:latin typeface="Times Roman"/>
                <a:ea typeface="Times Roman"/>
                <a:cs typeface="Times Roman"/>
                <a:sym typeface="Times Roman"/>
              </a:defRPr>
            </a:pPr>
            <a:r>
              <a:t>Main enzymes:</a:t>
            </a:r>
          </a:p>
          <a:p>
            <a:pPr marL="457200" indent="-317500" defTabSz="457200">
              <a:spcBef>
                <a:spcPts val="1200"/>
              </a:spcBef>
              <a:buSzPct val="100000"/>
              <a:buFont typeface="Times Roman"/>
              <a:buChar char="•"/>
              <a:defRPr b="1" sz="2500">
                <a:latin typeface="Times Roman"/>
                <a:ea typeface="Times Roman"/>
                <a:cs typeface="Times Roman"/>
                <a:sym typeface="Times Roman"/>
              </a:defRPr>
            </a:pPr>
            <a:r>
              <a:t>Cytochrome P450 monooxygenases (CYP enzymes)</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Flavin-containing monooxygenases (FMO)</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Epoxide hydrolases</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Alcohol dehydrogenases</a:t>
            </a:r>
          </a:p>
          <a:p>
            <a:pPr marL="457200" indent="-317500" defTabSz="457200">
              <a:spcBef>
                <a:spcPts val="1200"/>
              </a:spcBef>
              <a:buSzPct val="100000"/>
              <a:buFont typeface="Times Roman"/>
              <a:buChar char="•"/>
              <a:defRPr sz="2500">
                <a:latin typeface="Times Roman"/>
                <a:ea typeface="Times Roman"/>
                <a:cs typeface="Times Roman"/>
                <a:sym typeface="Times Roman"/>
              </a:defRPr>
            </a:pPr>
            <a:r>
              <a:t>Aldehyde dehydrogenases</a:t>
            </a:r>
          </a:p>
        </p:txBody>
      </p:sp>
      <p:sp>
        <p:nvSpPr>
          <p:cNvPr id="683" name="Key CYP450 Reactions:…"/>
          <p:cNvSpPr txBox="1"/>
          <p:nvPr/>
        </p:nvSpPr>
        <p:spPr>
          <a:xfrm>
            <a:off x="9939407" y="3346446"/>
            <a:ext cx="5488613" cy="644299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200">
                <a:latin typeface="STIX Two Math Regular"/>
                <a:ea typeface="STIX Two Math Regular"/>
                <a:cs typeface="STIX Two Math Regular"/>
                <a:sym typeface="STIX Two Math Regular"/>
              </a:defRPr>
            </a:pPr>
          </a:p>
          <a:p>
            <a:pPr defTabSz="457200">
              <a:spcBef>
                <a:spcPts val="1400"/>
              </a:spcBef>
              <a:defRPr b="1" sz="2300">
                <a:latin typeface="Times Roman"/>
                <a:ea typeface="Times Roman"/>
                <a:cs typeface="Times Roman"/>
                <a:sym typeface="Times Roman"/>
              </a:defRPr>
            </a:pPr>
            <a:r>
              <a:t>Key CYP450 Reactions:</a:t>
            </a:r>
          </a:p>
          <a:p>
            <a:pPr marL="457200" indent="-317500" defTabSz="457200">
              <a:spcBef>
                <a:spcPts val="1200"/>
              </a:spcBef>
              <a:buSzPct val="100000"/>
              <a:buAutoNum type="arabicPeriod" startAt="1"/>
              <a:defRPr b="1" sz="2300">
                <a:latin typeface="Times Roman"/>
                <a:ea typeface="Times Roman"/>
                <a:cs typeface="Times Roman"/>
                <a:sym typeface="Times Roman"/>
              </a:defRPr>
            </a:pPr>
            <a:r>
              <a:t>Hydroxylation</a:t>
            </a:r>
            <a:r>
              <a:rPr b="0"/>
              <a:t> (most common)</a:t>
            </a:r>
          </a:p>
          <a:p>
            <a:pPr marL="457200" indent="-317500" defTabSz="457200">
              <a:spcBef>
                <a:spcPts val="1200"/>
              </a:spcBef>
              <a:buSzPct val="100000"/>
              <a:buAutoNum type="arabicPeriod" startAt="1"/>
              <a:defRPr b="1" sz="2300">
                <a:latin typeface="Times Roman"/>
                <a:ea typeface="Times Roman"/>
                <a:cs typeface="Times Roman"/>
                <a:sym typeface="Times Roman"/>
              </a:defRPr>
            </a:pPr>
            <a:r>
              <a:t>Deamination</a:t>
            </a:r>
          </a:p>
          <a:p>
            <a:pPr marL="457200" indent="-317500" defTabSz="457200">
              <a:spcBef>
                <a:spcPts val="1200"/>
              </a:spcBef>
              <a:buSzPct val="100000"/>
              <a:buAutoNum type="arabicPeriod" startAt="1"/>
              <a:defRPr b="1" sz="2300">
                <a:latin typeface="Times Roman"/>
                <a:ea typeface="Times Roman"/>
                <a:cs typeface="Times Roman"/>
                <a:sym typeface="Times Roman"/>
              </a:defRPr>
            </a:pPr>
            <a:r>
              <a:t>Dealkylation</a:t>
            </a:r>
          </a:p>
          <a:p>
            <a:pPr marL="457200" indent="-317500" defTabSz="457200">
              <a:spcBef>
                <a:spcPts val="1200"/>
              </a:spcBef>
              <a:buSzPct val="100000"/>
              <a:buAutoNum type="arabicPeriod" startAt="1"/>
              <a:defRPr b="1" sz="2300">
                <a:latin typeface="Times Roman"/>
                <a:ea typeface="Times Roman"/>
                <a:cs typeface="Times Roman"/>
                <a:sym typeface="Times Roman"/>
              </a:defRPr>
            </a:pPr>
            <a:r>
              <a:t>Epoxidation</a:t>
            </a:r>
          </a:p>
          <a:p>
            <a:pPr marL="457200" indent="-317500" defTabSz="457200">
              <a:spcBef>
                <a:spcPts val="1200"/>
              </a:spcBef>
              <a:buSzPct val="100000"/>
              <a:buAutoNum type="arabicPeriod" startAt="1"/>
              <a:defRPr b="1" sz="2300">
                <a:latin typeface="Times Roman"/>
                <a:ea typeface="Times Roman"/>
                <a:cs typeface="Times Roman"/>
                <a:sym typeface="Times Roman"/>
              </a:defRPr>
            </a:pPr>
            <a:r>
              <a:t>Reduction</a:t>
            </a:r>
          </a:p>
          <a:p>
            <a:pPr defTabSz="457200">
              <a:spcBef>
                <a:spcPts val="1400"/>
              </a:spcBef>
              <a:defRPr b="1" sz="2300">
                <a:latin typeface="Times Roman"/>
                <a:ea typeface="Times Roman"/>
                <a:cs typeface="Times Roman"/>
                <a:sym typeface="Times Roman"/>
              </a:defRPr>
            </a:pPr>
            <a:r>
              <a:t>Nutrients Required for Phase I:</a:t>
            </a:r>
          </a:p>
          <a:p>
            <a:pPr marL="457200" indent="-317500" defTabSz="457200">
              <a:spcBef>
                <a:spcPts val="1200"/>
              </a:spcBef>
              <a:buSzPct val="100000"/>
              <a:buFont typeface="Times Roman"/>
              <a:buChar char="•"/>
              <a:defRPr b="1" sz="2300">
                <a:latin typeface="Times Roman"/>
                <a:ea typeface="Times Roman"/>
                <a:cs typeface="Times Roman"/>
                <a:sym typeface="Times Roman"/>
              </a:defRPr>
            </a:pPr>
            <a:r>
              <a:t>B2 (FAD)</a:t>
            </a:r>
          </a:p>
          <a:p>
            <a:pPr marL="457200" indent="-317500" defTabSz="457200">
              <a:spcBef>
                <a:spcPts val="1200"/>
              </a:spcBef>
              <a:buSzPct val="100000"/>
              <a:buFont typeface="Times Roman"/>
              <a:buChar char="•"/>
              <a:defRPr b="1" sz="2300">
                <a:latin typeface="Times Roman"/>
                <a:ea typeface="Times Roman"/>
                <a:cs typeface="Times Roman"/>
                <a:sym typeface="Times Roman"/>
              </a:defRPr>
            </a:pPr>
            <a:r>
              <a:t>B3 (NAD⁺/NADP⁺)</a:t>
            </a:r>
          </a:p>
          <a:p>
            <a:pPr marL="457200" indent="-317500" defTabSz="457200">
              <a:spcBef>
                <a:spcPts val="1200"/>
              </a:spcBef>
              <a:buSzPct val="100000"/>
              <a:buFont typeface="Times Roman"/>
              <a:buChar char="•"/>
              <a:defRPr b="1" sz="2300">
                <a:latin typeface="Times Roman"/>
                <a:ea typeface="Times Roman"/>
                <a:cs typeface="Times Roman"/>
                <a:sym typeface="Times Roman"/>
              </a:defRPr>
            </a:pPr>
            <a:r>
              <a:t>Iron (Fe)</a:t>
            </a:r>
            <a:r>
              <a:rPr b="0"/>
              <a:t> → cytochrome heme center</a:t>
            </a:r>
          </a:p>
          <a:p>
            <a:pPr marL="457200" indent="-317500" defTabSz="457200">
              <a:spcBef>
                <a:spcPts val="1200"/>
              </a:spcBef>
              <a:buSzPct val="100000"/>
              <a:buFont typeface="Times Roman"/>
              <a:buChar char="•"/>
              <a:defRPr b="1" sz="2300">
                <a:latin typeface="Times Roman"/>
                <a:ea typeface="Times Roman"/>
                <a:cs typeface="Times Roman"/>
                <a:sym typeface="Times Roman"/>
              </a:defRPr>
            </a:pPr>
            <a:r>
              <a:t>Magnesium</a:t>
            </a:r>
          </a:p>
          <a:p>
            <a:pPr marL="457200" indent="-317500" defTabSz="457200">
              <a:spcBef>
                <a:spcPts val="1200"/>
              </a:spcBef>
              <a:buSzPct val="100000"/>
              <a:buFont typeface="Times Roman"/>
              <a:buChar char="•"/>
              <a:defRPr b="1" sz="2300">
                <a:latin typeface="Times Roman"/>
                <a:ea typeface="Times Roman"/>
                <a:cs typeface="Times Roman"/>
                <a:sym typeface="Times Roman"/>
              </a:defRPr>
            </a:pPr>
            <a:r>
              <a:t>Flavonoids</a:t>
            </a:r>
            <a:r>
              <a:rPr b="0"/>
              <a:t> (modulate CYP activity)</a:t>
            </a:r>
          </a:p>
        </p:txBody>
      </p:sp>
      <p:sp>
        <p:nvSpPr>
          <p:cNvPr id="684"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Freeform 2"/>
          <p:cNvSpPr/>
          <p:nvPr/>
        </p:nvSpPr>
        <p:spPr>
          <a:xfrm rot="10800000">
            <a:off x="-3" y="-2022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689" name="Freeform 4"/>
          <p:cNvSpPr/>
          <p:nvPr/>
        </p:nvSpPr>
        <p:spPr>
          <a:xfrm>
            <a:off x="-528003" y="-1"/>
            <a:ext cx="19048326" cy="2172692"/>
          </a:xfrm>
          <a:prstGeom prst="rect">
            <a:avLst/>
          </a:prstGeom>
          <a:solidFill>
            <a:srgbClr val="66BB6A"/>
          </a:solidFill>
          <a:ln w="12700">
            <a:miter lim="400000"/>
          </a:ln>
        </p:spPr>
        <p:txBody>
          <a:bodyPr lIns="45718" tIns="45718" rIns="45718" bIns="45718"/>
          <a:lstStyle/>
          <a:p>
            <a:pPr/>
          </a:p>
        </p:txBody>
      </p:sp>
      <p:sp>
        <p:nvSpPr>
          <p:cNvPr id="690" name="TextBox 6"/>
          <p:cNvSpPr txBox="1"/>
          <p:nvPr/>
        </p:nvSpPr>
        <p:spPr>
          <a:xfrm>
            <a:off x="1071713" y="72886"/>
            <a:ext cx="16812960" cy="20269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8100"/>
              </a:lnSpc>
              <a:defRPr spc="753" sz="7600">
                <a:solidFill>
                  <a:srgbClr val="FFFFFF"/>
                </a:solidFill>
                <a:latin typeface="Poppins"/>
                <a:ea typeface="Poppins"/>
                <a:cs typeface="Poppins"/>
                <a:sym typeface="Poppins"/>
              </a:defRPr>
            </a:pPr>
            <a:r>
              <a:t>Summary Table - </a:t>
            </a:r>
          </a:p>
          <a:p>
            <a:pPr>
              <a:lnSpc>
                <a:spcPts val="8100"/>
              </a:lnSpc>
              <a:defRPr spc="594" sz="6000">
                <a:solidFill>
                  <a:srgbClr val="FFFFFF"/>
                </a:solidFill>
                <a:latin typeface="Poppins"/>
                <a:ea typeface="Poppins"/>
                <a:cs typeface="Poppins"/>
                <a:sym typeface="Poppins"/>
              </a:defRPr>
            </a:pPr>
            <a:r>
              <a:t>Phase I Detoxification Pathways</a:t>
            </a:r>
          </a:p>
        </p:txBody>
      </p:sp>
      <p:sp>
        <p:nvSpPr>
          <p:cNvPr id="691"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graphicFrame>
        <p:nvGraphicFramePr>
          <p:cNvPr id="692" name="Table 1"/>
          <p:cNvGraphicFramePr/>
          <p:nvPr/>
        </p:nvGraphicFramePr>
        <p:xfrm>
          <a:off x="0" y="2172748"/>
          <a:ext cx="18288002" cy="8177015"/>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029373"/>
                <a:gridCol w="13258626"/>
              </a:tblGrid>
              <a:tr h="442834">
                <a:tc>
                  <a:txBody>
                    <a:bodyPr/>
                    <a:lstStyle/>
                    <a:p>
                      <a:pPr algn="ctr" defTabSz="457200">
                        <a:defRPr sz="1800"/>
                      </a:pPr>
                      <a:r>
                        <a:rPr b="1" sz="2800">
                          <a:latin typeface="Times Roman"/>
                          <a:ea typeface="Times Roman"/>
                          <a:cs typeface="Times Roman"/>
                          <a:sym typeface="Times Roman"/>
                        </a:rPr>
                        <a:t>Category</a:t>
                      </a:r>
                    </a:p>
                  </a:txBody>
                  <a:tcPr marL="12700" marR="12700" marT="12700" marB="12700" anchor="ctr" anchorCtr="0" horzOverflow="overflow"/>
                </a:tc>
                <a:tc>
                  <a:txBody>
                    <a:bodyPr/>
                    <a:lstStyle/>
                    <a:p>
                      <a:pPr algn="ctr" defTabSz="457200">
                        <a:defRPr sz="1800"/>
                      </a:pPr>
                      <a:r>
                        <a:rPr b="1" sz="2800">
                          <a:latin typeface="Times Roman"/>
                          <a:ea typeface="Times Roman"/>
                          <a:cs typeface="Times Roman"/>
                          <a:sym typeface="Times Roman"/>
                        </a:rPr>
                        <a:t>Details</a:t>
                      </a:r>
                    </a:p>
                  </a:txBody>
                  <a:tcPr marL="12700" marR="12700" marT="12700" marB="12700" anchor="ctr" anchorCtr="0" horzOverflow="overflow"/>
                </a:tc>
              </a:tr>
              <a:tr h="442834">
                <a:tc>
                  <a:txBody>
                    <a:bodyPr/>
                    <a:lstStyle/>
                    <a:p>
                      <a:pPr algn="ctr" defTabSz="457200">
                        <a:defRPr sz="1800"/>
                      </a:pPr>
                      <a:r>
                        <a:rPr b="1" sz="2500">
                          <a:latin typeface="Times Roman"/>
                          <a:ea typeface="Times Roman"/>
                          <a:cs typeface="Times Roman"/>
                          <a:sym typeface="Times Roman"/>
                        </a:rPr>
                        <a:t>Location</a:t>
                      </a:r>
                    </a:p>
                  </a:txBody>
                  <a:tcPr marL="12700" marR="12700" marT="12700" marB="12700" anchor="ctr" anchorCtr="0" horzOverflow="overflow"/>
                </a:tc>
                <a:tc>
                  <a:txBody>
                    <a:bodyPr/>
                    <a:lstStyle/>
                    <a:p>
                      <a:pPr algn="ctr" defTabSz="457200">
                        <a:defRPr sz="1800"/>
                      </a:pPr>
                      <a:r>
                        <a:rPr sz="2500">
                          <a:latin typeface="Times Roman"/>
                          <a:ea typeface="Times Roman"/>
                          <a:cs typeface="Times Roman"/>
                          <a:sym typeface="Times Roman"/>
                        </a:rPr>
                        <a:t>Smooth endoplasmic reticulum (primarily liver hepatocytes)</a:t>
                      </a:r>
                    </a:p>
                  </a:txBody>
                  <a:tcPr marL="12700" marR="12700" marT="12700" marB="12700" anchor="ctr" anchorCtr="0" horzOverflow="overflow"/>
                </a:tc>
              </a:tr>
              <a:tr h="442834">
                <a:tc>
                  <a:txBody>
                    <a:bodyPr/>
                    <a:lstStyle/>
                    <a:p>
                      <a:pPr algn="ctr" defTabSz="457200">
                        <a:defRPr sz="1800"/>
                      </a:pPr>
                      <a:r>
                        <a:rPr b="1" sz="2500">
                          <a:latin typeface="Times Roman"/>
                          <a:ea typeface="Times Roman"/>
                          <a:cs typeface="Times Roman"/>
                          <a:sym typeface="Times Roman"/>
                        </a:rPr>
                        <a:t>Primary Enzymes</a:t>
                      </a:r>
                    </a:p>
                  </a:txBody>
                  <a:tcPr marL="12700" marR="12700" marT="12700" marB="12700" anchor="ctr" anchorCtr="0" horzOverflow="overflow"/>
                </a:tc>
                <a:tc>
                  <a:txBody>
                    <a:bodyPr/>
                    <a:lstStyle/>
                    <a:p>
                      <a:pPr algn="ctr" defTabSz="457200">
                        <a:defRPr sz="1800"/>
                      </a:pPr>
                      <a:r>
                        <a:rPr sz="2500">
                          <a:latin typeface="Times Roman"/>
                          <a:ea typeface="Times Roman"/>
                          <a:cs typeface="Times Roman"/>
                          <a:sym typeface="Times Roman"/>
                        </a:rPr>
                        <a:t>Cytochrome P450 monooxygenases (CYP1, CYP2, CYP3 families)</a:t>
                      </a:r>
                    </a:p>
                  </a:txBody>
                  <a:tcPr marL="12700" marR="12700" marT="12700" marB="12700" anchor="ctr" anchorCtr="0" horzOverflow="overflow"/>
                </a:tc>
              </a:tr>
              <a:tr h="442834">
                <a:tc>
                  <a:txBody>
                    <a:bodyPr/>
                    <a:lstStyle/>
                    <a:p>
                      <a:pPr algn="ctr" defTabSz="457200">
                        <a:defRPr sz="1800"/>
                      </a:pPr>
                      <a:r>
                        <a:rPr b="1" sz="2500">
                          <a:latin typeface="Times Roman"/>
                          <a:ea typeface="Times Roman"/>
                          <a:cs typeface="Times Roman"/>
                          <a:sym typeface="Times Roman"/>
                        </a:rPr>
                        <a:t>Main Reactions</a:t>
                      </a:r>
                    </a:p>
                  </a:txBody>
                  <a:tcPr marL="12700" marR="12700" marT="12700" marB="12700" anchor="ctr" anchorCtr="0" horzOverflow="overflow"/>
                </a:tc>
                <a:tc>
                  <a:txBody>
                    <a:bodyPr/>
                    <a:lstStyle/>
                    <a:p>
                      <a:pPr algn="ctr" defTabSz="457200">
                        <a:defRPr sz="1800"/>
                      </a:pPr>
                      <a:r>
                        <a:rPr sz="2500">
                          <a:latin typeface="Times Roman"/>
                          <a:ea typeface="Times Roman"/>
                          <a:cs typeface="Times Roman"/>
                          <a:sym typeface="Times Roman"/>
                        </a:rPr>
                        <a:t>• Oxidation (most common) • Reduction • Hydrolysis • Dealkylation • Epoxidation</a:t>
                      </a:r>
                    </a:p>
                  </a:txBody>
                  <a:tcPr marL="12700" marR="12700" marT="12700" marB="12700" anchor="ctr" anchorCtr="0" horzOverflow="overflow"/>
                </a:tc>
              </a:tr>
              <a:tr h="442834">
                <a:tc>
                  <a:txBody>
                    <a:bodyPr/>
                    <a:lstStyle/>
                    <a:p>
                      <a:pPr algn="ctr" defTabSz="457200">
                        <a:defRPr sz="1800"/>
                      </a:pPr>
                      <a:r>
                        <a:rPr b="1" sz="2500">
                          <a:latin typeface="Times Roman"/>
                          <a:ea typeface="Times Roman"/>
                          <a:cs typeface="Times Roman"/>
                          <a:sym typeface="Times Roman"/>
                        </a:rPr>
                        <a:t>Purpose</a:t>
                      </a:r>
                    </a:p>
                  </a:txBody>
                  <a:tcPr marL="12700" marR="12700" marT="12700" marB="12700" anchor="ctr" anchorCtr="0" horzOverflow="overflow"/>
                </a:tc>
                <a:tc>
                  <a:txBody>
                    <a:bodyPr/>
                    <a:lstStyle/>
                    <a:p>
                      <a:pPr algn="ctr" defTabSz="457200">
                        <a:defRPr sz="1800"/>
                      </a:pPr>
                      <a:r>
                        <a:rPr sz="2500">
                          <a:latin typeface="Times Roman"/>
                          <a:ea typeface="Times Roman"/>
                          <a:cs typeface="Times Roman"/>
                          <a:sym typeface="Times Roman"/>
                        </a:rPr>
                        <a:t>Convert fat-soluble toxins → reactive, polar intermediates (prepare for Phase II)</a:t>
                      </a:r>
                    </a:p>
                  </a:txBody>
                  <a:tcPr marL="12700" marR="12700" marT="12700" marB="12700" anchor="ctr" anchorCtr="0" horzOverflow="overflow"/>
                </a:tc>
              </a:tr>
              <a:tr h="442834">
                <a:tc>
                  <a:txBody>
                    <a:bodyPr/>
                    <a:lstStyle/>
                    <a:p>
                      <a:pPr algn="ctr" defTabSz="457200">
                        <a:defRPr sz="1800"/>
                      </a:pPr>
                      <a:r>
                        <a:rPr b="1" sz="2500">
                          <a:latin typeface="Times Roman"/>
                          <a:ea typeface="Times Roman"/>
                          <a:cs typeface="Times Roman"/>
                          <a:sym typeface="Times Roman"/>
                        </a:rPr>
                        <a:t>Inputs Required</a:t>
                      </a:r>
                    </a:p>
                  </a:txBody>
                  <a:tcPr marL="12700" marR="12700" marT="12700" marB="12700" anchor="ctr" anchorCtr="0" horzOverflow="overflow"/>
                </a:tc>
                <a:tc>
                  <a:txBody>
                    <a:bodyPr/>
                    <a:lstStyle/>
                    <a:p>
                      <a:pPr algn="ctr" defTabSz="457200">
                        <a:defRPr sz="1800"/>
                      </a:pPr>
                      <a:r>
                        <a:rPr sz="2500">
                          <a:latin typeface="Times Roman"/>
                          <a:ea typeface="Times Roman"/>
                          <a:cs typeface="Times Roman"/>
                          <a:sym typeface="Times Roman"/>
                        </a:rPr>
                        <a:t>• NADPH (reducing power) • O₂ (acts as electron acceptor)</a:t>
                      </a:r>
                    </a:p>
                  </a:txBody>
                  <a:tcPr marL="12700" marR="12700" marT="12700" marB="12700" anchor="ctr" anchorCtr="0" horzOverflow="overflow"/>
                </a:tc>
              </a:tr>
              <a:tr h="801194">
                <a:tc>
                  <a:txBody>
                    <a:bodyPr/>
                    <a:lstStyle/>
                    <a:p>
                      <a:pPr algn="ctr" defTabSz="457200">
                        <a:defRPr sz="1800"/>
                      </a:pPr>
                      <a:r>
                        <a:rPr b="1" sz="2500">
                          <a:latin typeface="Times Roman"/>
                          <a:ea typeface="Times Roman"/>
                          <a:cs typeface="Times Roman"/>
                          <a:sym typeface="Times Roman"/>
                        </a:rPr>
                        <a:t>Key Nutrient Cofactors</a:t>
                      </a:r>
                    </a:p>
                  </a:txBody>
                  <a:tcPr marL="12700" marR="12700" marT="12700" marB="12700" anchor="ctr" anchorCtr="0" horzOverflow="overflow"/>
                </a:tc>
                <a:tc>
                  <a:txBody>
                    <a:bodyPr/>
                    <a:lstStyle/>
                    <a:p>
                      <a:pPr algn="ctr" defTabSz="457200">
                        <a:defRPr sz="2500">
                          <a:latin typeface="Times Roman"/>
                          <a:ea typeface="Times Roman"/>
                          <a:cs typeface="Times Roman"/>
                          <a:sym typeface="Times Roman"/>
                        </a:defRPr>
                      </a:pPr>
                      <a:r>
                        <a:t>• </a:t>
                      </a:r>
                      <a:r>
                        <a:rPr b="1"/>
                        <a:t>B2 (FAD)</a:t>
                      </a:r>
                      <a:r>
                        <a:t> – electron transfer • </a:t>
                      </a:r>
                      <a:r>
                        <a:rPr b="1"/>
                        <a:t>B3 (NAD/NADPH)</a:t>
                      </a:r>
                      <a:r>
                        <a:t> – redox cycling • </a:t>
                      </a:r>
                      <a:r>
                        <a:rPr b="1"/>
                        <a:t>Iron (heme)</a:t>
                      </a:r>
                      <a:r>
                        <a:t> – catalytic core of CYP450 • </a:t>
                      </a:r>
                      <a:r>
                        <a:rPr b="1"/>
                        <a:t>Magnesium</a:t>
                      </a:r>
                      <a:r>
                        <a:t> – stabilizes ATP-dependent enzymes • </a:t>
                      </a:r>
                      <a:r>
                        <a:rPr b="1"/>
                        <a:t>Phospholipids</a:t>
                      </a:r>
                      <a:r>
                        <a:t> – ER membrane structure</a:t>
                      </a:r>
                    </a:p>
                  </a:txBody>
                  <a:tcPr marL="12700" marR="12700" marT="12700" marB="12700" anchor="ctr" anchorCtr="0" horzOverflow="overflow"/>
                </a:tc>
              </a:tr>
              <a:tr h="801194">
                <a:tc>
                  <a:txBody>
                    <a:bodyPr/>
                    <a:lstStyle/>
                    <a:p>
                      <a:pPr algn="ctr" defTabSz="457200">
                        <a:defRPr b="1" sz="2500">
                          <a:latin typeface="Times Roman"/>
                          <a:ea typeface="Times Roman"/>
                          <a:cs typeface="Times Roman"/>
                          <a:sym typeface="Times Roman"/>
                        </a:defRPr>
                      </a:pPr>
                      <a:r>
                        <a:t>Inducers</a:t>
                      </a:r>
                      <a:r>
                        <a:rPr b="0"/>
                        <a:t> (speed up Phase I)</a:t>
                      </a:r>
                    </a:p>
                  </a:txBody>
                  <a:tcPr marL="12700" marR="12700" marT="12700" marB="12700" anchor="ctr" anchorCtr="0" horzOverflow="overflow"/>
                </a:tc>
                <a:tc>
                  <a:txBody>
                    <a:bodyPr/>
                    <a:lstStyle/>
                    <a:p>
                      <a:pPr algn="ctr" defTabSz="457200">
                        <a:defRPr sz="1800"/>
                      </a:pPr>
                      <a:r>
                        <a:rPr sz="2500">
                          <a:latin typeface="Times Roman"/>
                          <a:ea typeface="Times Roman"/>
                          <a:cs typeface="Times Roman"/>
                          <a:sym typeface="Times Roman"/>
                        </a:rPr>
                        <a:t>Alcohol, nicotine, caffeine, charred meats, steroids, many drugs, environmental toxins</a:t>
                      </a:r>
                    </a:p>
                  </a:txBody>
                  <a:tcPr marL="12700" marR="12700" marT="12700" marB="12700" anchor="ctr" anchorCtr="0" horzOverflow="overflow"/>
                </a:tc>
              </a:tr>
              <a:tr h="801194">
                <a:tc>
                  <a:txBody>
                    <a:bodyPr/>
                    <a:lstStyle/>
                    <a:p>
                      <a:pPr algn="ctr" defTabSz="457200">
                        <a:defRPr b="1" sz="2500">
                          <a:latin typeface="Times Roman"/>
                          <a:ea typeface="Times Roman"/>
                          <a:cs typeface="Times Roman"/>
                          <a:sym typeface="Times Roman"/>
                        </a:defRPr>
                      </a:pPr>
                      <a:r>
                        <a:t>Inhibitors</a:t>
                      </a:r>
                      <a:r>
                        <a:rPr b="0"/>
                        <a:t> (slow down Phase I)</a:t>
                      </a:r>
                    </a:p>
                  </a:txBody>
                  <a:tcPr marL="12700" marR="12700" marT="12700" marB="12700" anchor="ctr" anchorCtr="0" horzOverflow="overflow"/>
                </a:tc>
                <a:tc>
                  <a:txBody>
                    <a:bodyPr/>
                    <a:lstStyle/>
                    <a:p>
                      <a:pPr algn="ctr" defTabSz="457200">
                        <a:defRPr sz="1800"/>
                      </a:pPr>
                      <a:r>
                        <a:rPr sz="2500">
                          <a:latin typeface="Times Roman"/>
                          <a:ea typeface="Times Roman"/>
                          <a:cs typeface="Times Roman"/>
                          <a:sym typeface="Times Roman"/>
                        </a:rPr>
                        <a:t>Grapefruit, curcumin, quercetin, certain medications, liver dysfunction</a:t>
                      </a:r>
                    </a:p>
                  </a:txBody>
                  <a:tcPr marL="12700" marR="12700" marT="12700" marB="12700" anchor="ctr" anchorCtr="0" horzOverflow="overflow"/>
                </a:tc>
              </a:tr>
              <a:tr h="769472">
                <a:tc>
                  <a:txBody>
                    <a:bodyPr/>
                    <a:lstStyle/>
                    <a:p>
                      <a:pPr algn="ctr" defTabSz="457200">
                        <a:defRPr sz="1800"/>
                      </a:pPr>
                      <a:r>
                        <a:rPr b="1" sz="2500">
                          <a:latin typeface="Times Roman"/>
                          <a:ea typeface="Times Roman"/>
                          <a:cs typeface="Times Roman"/>
                          <a:sym typeface="Times Roman"/>
                        </a:rPr>
                        <a:t>Outputs</a:t>
                      </a:r>
                    </a:p>
                  </a:txBody>
                  <a:tcPr marL="12700" marR="12700" marT="12700" marB="12700" anchor="ctr" anchorCtr="0" horzOverflow="overflow"/>
                </a:tc>
                <a:tc>
                  <a:txBody>
                    <a:bodyPr/>
                    <a:lstStyle/>
                    <a:p>
                      <a:pPr algn="ctr" defTabSz="457200">
                        <a:defRPr sz="2500">
                          <a:latin typeface="Times Roman"/>
                          <a:ea typeface="Times Roman"/>
                          <a:cs typeface="Times Roman"/>
                          <a:sym typeface="Times Roman"/>
                        </a:defRPr>
                      </a:pPr>
                      <a:r>
                        <a:t>• More polar compounds • Often </a:t>
                      </a:r>
                      <a:r>
                        <a:rPr b="1"/>
                        <a:t>more reactive and dangerous</a:t>
                      </a:r>
                      <a:r>
                        <a:t> metabolites • Reactive oxygen species (ROS)</a:t>
                      </a:r>
                    </a:p>
                  </a:txBody>
                  <a:tcPr marL="12700" marR="12700" marT="12700" marB="12700" anchor="ctr" anchorCtr="0" horzOverflow="overflow"/>
                </a:tc>
              </a:tr>
              <a:tr h="769472">
                <a:tc>
                  <a:txBody>
                    <a:bodyPr/>
                    <a:lstStyle/>
                    <a:p>
                      <a:pPr algn="ctr" defTabSz="457200">
                        <a:defRPr sz="1800"/>
                      </a:pPr>
                      <a:r>
                        <a:rPr b="1" sz="2500">
                          <a:latin typeface="Times Roman"/>
                          <a:ea typeface="Times Roman"/>
                          <a:cs typeface="Times Roman"/>
                          <a:sym typeface="Times Roman"/>
                        </a:rPr>
                        <a:t>Risks When Unbalanced</a:t>
                      </a:r>
                    </a:p>
                  </a:txBody>
                  <a:tcPr marL="12700" marR="12700" marT="12700" marB="12700" anchor="ctr" anchorCtr="0" horzOverflow="overflow"/>
                </a:tc>
                <a:tc>
                  <a:txBody>
                    <a:bodyPr/>
                    <a:lstStyle/>
                    <a:p>
                      <a:pPr algn="ctr" defTabSz="457200">
                        <a:defRPr sz="1800"/>
                      </a:pPr>
                      <a:r>
                        <a:rPr sz="2500">
                          <a:latin typeface="Times Roman"/>
                          <a:ea typeface="Times Roman"/>
                          <a:cs typeface="Times Roman"/>
                          <a:sym typeface="Times Roman"/>
                        </a:rPr>
                        <a:t>• If Phase I is fast and Phase II is slow → buildup of reactive intermediates → oxidative damage</a:t>
                      </a:r>
                    </a:p>
                  </a:txBody>
                  <a:tcPr marL="12700" marR="12700" marT="12700" marB="12700" anchor="ctr" anchorCtr="0" horzOverflow="overflow"/>
                </a:tc>
              </a:tr>
              <a:tr h="442834">
                <a:tc>
                  <a:txBody>
                    <a:bodyPr/>
                    <a:lstStyle/>
                    <a:p>
                      <a:pPr algn="ctr" defTabSz="457200">
                        <a:defRPr sz="1800"/>
                      </a:pPr>
                      <a:r>
                        <a:rPr b="1" sz="2500">
                          <a:latin typeface="Times Roman"/>
                          <a:ea typeface="Times Roman"/>
                          <a:cs typeface="Times Roman"/>
                          <a:sym typeface="Times Roman"/>
                        </a:rPr>
                        <a:t>Antioxidant Needs</a:t>
                      </a:r>
                    </a:p>
                  </a:txBody>
                  <a:tcPr marL="12700" marR="12700" marT="12700" marB="12700" anchor="ctr" anchorCtr="0" horzOverflow="overflow"/>
                </a:tc>
                <a:tc>
                  <a:txBody>
                    <a:bodyPr/>
                    <a:lstStyle/>
                    <a:p>
                      <a:pPr algn="ctr" defTabSz="457200">
                        <a:defRPr sz="1800"/>
                      </a:pPr>
                      <a:r>
                        <a:rPr sz="2500">
                          <a:latin typeface="Times Roman"/>
                          <a:ea typeface="Times Roman"/>
                          <a:cs typeface="Times Roman"/>
                          <a:sym typeface="Times Roman"/>
                        </a:rPr>
                        <a:t>• Glutathione • Vitamin C • Vitamin E • Selenium • Superoxide dismutase (Zn/Cu/Mn)</a:t>
                      </a:r>
                    </a:p>
                  </a:txBody>
                  <a:tcPr marL="12700" marR="12700" marT="12700" marB="12700" anchor="ctr" anchorCtr="0" horzOverflow="overflow"/>
                </a:tc>
              </a:tr>
              <a:tr h="1134646">
                <a:tc>
                  <a:txBody>
                    <a:bodyPr/>
                    <a:lstStyle/>
                    <a:p>
                      <a:pPr algn="ctr" defTabSz="457200">
                        <a:defRPr sz="1800"/>
                      </a:pPr>
                      <a:r>
                        <a:rPr b="1" sz="2500">
                          <a:latin typeface="Times Roman"/>
                          <a:ea typeface="Times Roman"/>
                          <a:cs typeface="Times Roman"/>
                          <a:sym typeface="Times Roman"/>
                        </a:rPr>
                        <a:t>Examples of Compounds Detoxified</a:t>
                      </a:r>
                    </a:p>
                  </a:txBody>
                  <a:tcPr marL="12700" marR="12700" marT="12700" marB="12700" anchor="ctr" anchorCtr="0" horzOverflow="overflow"/>
                </a:tc>
                <a:tc>
                  <a:txBody>
                    <a:bodyPr/>
                    <a:lstStyle/>
                    <a:p>
                      <a:pPr algn="ctr" defTabSz="457200">
                        <a:defRPr sz="1800"/>
                      </a:pPr>
                      <a:r>
                        <a:rPr sz="2500">
                          <a:latin typeface="Times Roman"/>
                          <a:ea typeface="Times Roman"/>
                          <a:cs typeface="Times Roman"/>
                          <a:sym typeface="Times Roman"/>
                        </a:rPr>
                        <a:t>Alcohol, caffeine, benzoate, BPA, pollutants, medications, steroids, aromatic hydrocarbons</a:t>
                      </a:r>
                    </a:p>
                  </a:txBody>
                  <a:tcPr marL="12700" marR="12700" marT="12700" marB="12700" anchor="ctr" anchorCtr="0" horzOverflow="overflow"/>
                </a:tc>
              </a:tr>
            </a:tbl>
          </a:graphicData>
        </a:graphic>
      </p:graphicFrame>
      <p:sp>
        <p:nvSpPr>
          <p:cNvPr id="693"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154"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55" name="TextBox 6"/>
          <p:cNvSpPr txBox="1"/>
          <p:nvPr/>
        </p:nvSpPr>
        <p:spPr>
          <a:xfrm>
            <a:off x="1364841" y="966858"/>
            <a:ext cx="16480351"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Lactate and the Cori Cycle</a:t>
            </a:r>
          </a:p>
        </p:txBody>
      </p:sp>
      <p:sp>
        <p:nvSpPr>
          <p:cNvPr id="156"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157" name="TextBox 10"/>
          <p:cNvSpPr txBox="1"/>
          <p:nvPr/>
        </p:nvSpPr>
        <p:spPr>
          <a:xfrm>
            <a:off x="1591604" y="4614226"/>
            <a:ext cx="16026825" cy="4038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60947" indent="-360947" defTabSz="457200">
              <a:spcBef>
                <a:spcPts val="1200"/>
              </a:spcBef>
              <a:buSzPct val="100000"/>
              <a:buChar char="•"/>
              <a:defRPr sz="3600">
                <a:latin typeface="Times Roman"/>
                <a:ea typeface="Times Roman"/>
                <a:cs typeface="Times Roman"/>
                <a:sym typeface="Times Roman"/>
              </a:defRPr>
            </a:pPr>
            <a:r>
              <a:t>Lactate doesn’t just accumulate—it can be transported to the liver and converted back to glucose via the Cori cycle.</a:t>
            </a:r>
          </a:p>
          <a:p>
            <a:pPr marL="360947" indent="-360947" defTabSz="457200">
              <a:spcBef>
                <a:spcPts val="1200"/>
              </a:spcBef>
              <a:buSzPct val="100000"/>
              <a:buChar char="•"/>
              <a:defRPr sz="3600">
                <a:latin typeface="Times Roman"/>
                <a:ea typeface="Times Roman"/>
                <a:cs typeface="Times Roman"/>
                <a:sym typeface="Times Roman"/>
              </a:defRPr>
            </a:pPr>
            <a:r>
              <a:t>This recycling system is important during prolonged physical activity.</a:t>
            </a:r>
          </a:p>
          <a:p>
            <a:pPr defTabSz="457200">
              <a:spcBef>
                <a:spcPts val="1200"/>
              </a:spcBef>
              <a:defRPr sz="1200">
                <a:latin typeface="Times Roman"/>
                <a:ea typeface="Times Roman"/>
                <a:cs typeface="Times Roman"/>
                <a:sym typeface="Times Roman"/>
              </a:defRPr>
            </a:pPr>
          </a:p>
          <a:p>
            <a:pPr defTabSz="457200">
              <a:spcBef>
                <a:spcPts val="1200"/>
              </a:spcBef>
              <a:defRPr sz="3800">
                <a:latin typeface="Times Roman"/>
                <a:ea typeface="Times Roman"/>
                <a:cs typeface="Times Roman"/>
                <a:sym typeface="Times Roman"/>
              </a:defRPr>
            </a:pPr>
          </a:p>
          <a:p>
            <a:pPr defTabSz="457200">
              <a:spcBef>
                <a:spcPts val="1200"/>
              </a:spcBef>
              <a:defRPr sz="1200">
                <a:latin typeface="Times Roman"/>
                <a:ea typeface="Times Roman"/>
                <a:cs typeface="Times Roman"/>
                <a:sym typeface="Times Roman"/>
              </a:defRPr>
            </a:pPr>
          </a:p>
          <a:p>
            <a:pPr defTabSz="457200">
              <a:spcBef>
                <a:spcPts val="1200"/>
              </a:spcBef>
              <a:defRPr sz="1200">
                <a:latin typeface="Times Roman"/>
                <a:ea typeface="Times Roman"/>
                <a:cs typeface="Times Roman"/>
                <a:sym typeface="Times Roman"/>
              </a:defRPr>
            </a:pPr>
          </a:p>
          <a:p>
            <a:pPr defTabSz="457200">
              <a:spcBef>
                <a:spcPts val="1200"/>
              </a:spcBef>
              <a:defRPr sz="1200">
                <a:latin typeface="Times Roman"/>
                <a:ea typeface="Times Roman"/>
                <a:cs typeface="Times Roman"/>
                <a:sym typeface="Times Roman"/>
              </a:defRPr>
            </a:pPr>
            <a:br/>
          </a:p>
        </p:txBody>
      </p:sp>
      <p:sp>
        <p:nvSpPr>
          <p:cNvPr id="158" name="Slide Number"/>
          <p:cNvSpPr txBox="1"/>
          <p:nvPr>
            <p:ph type="sldNum" sz="quarter" idx="4294967295"/>
          </p:nvPr>
        </p:nvSpPr>
        <p:spPr>
          <a:xfrm>
            <a:off x="8505421" y="6414761"/>
            <a:ext cx="181378"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696"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697" name="TextBox 6"/>
          <p:cNvSpPr txBox="1"/>
          <p:nvPr/>
        </p:nvSpPr>
        <p:spPr>
          <a:xfrm>
            <a:off x="1116648" y="473997"/>
            <a:ext cx="16812960" cy="2308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Phase II Detoxification — Conjugation Pathways</a:t>
            </a:r>
          </a:p>
        </p:txBody>
      </p:sp>
      <p:sp>
        <p:nvSpPr>
          <p:cNvPr id="698"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699" name="Phase II detoxification is the biochemical process that neutralizes Phase I intermediates by conjugating polar groups to them.…"/>
          <p:cNvSpPr txBox="1"/>
          <p:nvPr/>
        </p:nvSpPr>
        <p:spPr>
          <a:xfrm>
            <a:off x="1302345" y="3230445"/>
            <a:ext cx="15387630" cy="69325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10000"/>
              </a:lnSpc>
              <a:defRPr sz="3900">
                <a:latin typeface="Times New Roman"/>
                <a:ea typeface="Times New Roman"/>
                <a:cs typeface="Times New Roman"/>
                <a:sym typeface="Times New Roman"/>
              </a:defRPr>
            </a:pPr>
            <a:r>
              <a:t>Phase II detoxification is the biochemical process that neutralizes Phase I intermediates by conjugating polar groups to them.</a:t>
            </a:r>
          </a:p>
          <a:p>
            <a:pPr marL="360947" indent="-360947" defTabSz="457200">
              <a:spcBef>
                <a:spcPts val="1200"/>
              </a:spcBef>
              <a:buSzPct val="100000"/>
              <a:buChar char="•"/>
              <a:defRPr sz="3600">
                <a:latin typeface="Times Roman"/>
                <a:ea typeface="Times Roman"/>
                <a:cs typeface="Times Roman"/>
                <a:sym typeface="Times Roman"/>
              </a:defRPr>
            </a:pPr>
            <a:r>
              <a:t>Uses amino acids to neutralize acids and bile-related toxins.</a:t>
            </a:r>
          </a:p>
          <a:p>
            <a:pPr marL="360947" indent="-360947" defTabSz="457200">
              <a:spcBef>
                <a:spcPts val="1200"/>
              </a:spcBef>
              <a:buSzPct val="100000"/>
              <a:buChar char="•"/>
              <a:defRPr sz="3600">
                <a:latin typeface="Times Roman"/>
                <a:ea typeface="Times Roman"/>
                <a:cs typeface="Times Roman"/>
                <a:sym typeface="Times Roman"/>
              </a:defRPr>
            </a:pPr>
            <a:r>
              <a:t>Most common amino acids: glycine, taurine, arginine, glutamine.</a:t>
            </a:r>
          </a:p>
          <a:p>
            <a:pPr marL="360947" indent="-360947" defTabSz="457200">
              <a:spcBef>
                <a:spcPts val="1200"/>
              </a:spcBef>
              <a:buSzPct val="100000"/>
              <a:buChar char="•"/>
              <a:defRPr sz="3600">
                <a:latin typeface="Times Roman"/>
                <a:ea typeface="Times Roman"/>
                <a:cs typeface="Times Roman"/>
                <a:sym typeface="Times Roman"/>
              </a:defRPr>
            </a:pPr>
            <a:r>
              <a:t>Important for detoxifying:</a:t>
            </a:r>
          </a:p>
          <a:p>
            <a:pPr lvl="1" marL="741947" indent="-360947" defTabSz="457200">
              <a:spcBef>
                <a:spcPts val="1200"/>
              </a:spcBef>
              <a:buSzPct val="100000"/>
              <a:buChar char="•"/>
              <a:defRPr sz="3600">
                <a:latin typeface="Times Roman"/>
                <a:ea typeface="Times Roman"/>
                <a:cs typeface="Times Roman"/>
                <a:sym typeface="Times Roman"/>
              </a:defRPr>
            </a:pPr>
            <a:r>
              <a:t>Benzoates</a:t>
            </a:r>
          </a:p>
          <a:p>
            <a:pPr lvl="1" marL="741947" indent="-360947" defTabSz="457200">
              <a:spcBef>
                <a:spcPts val="1200"/>
              </a:spcBef>
              <a:buSzPct val="100000"/>
              <a:buChar char="•"/>
              <a:defRPr sz="3600">
                <a:latin typeface="Times Roman"/>
                <a:ea typeface="Times Roman"/>
                <a:cs typeface="Times Roman"/>
                <a:sym typeface="Times Roman"/>
              </a:defRPr>
            </a:pPr>
            <a:r>
              <a:t>Salicylates</a:t>
            </a:r>
          </a:p>
          <a:p>
            <a:pPr lvl="1" marL="741947" indent="-360947" defTabSz="457200">
              <a:spcBef>
                <a:spcPts val="1200"/>
              </a:spcBef>
              <a:buSzPct val="100000"/>
              <a:buChar char="•"/>
              <a:defRPr sz="3600">
                <a:latin typeface="Times Roman"/>
                <a:ea typeface="Times Roman"/>
                <a:cs typeface="Times Roman"/>
                <a:sym typeface="Times Roman"/>
              </a:defRPr>
            </a:pPr>
            <a:r>
              <a:t>Bile acids</a:t>
            </a:r>
          </a:p>
          <a:p>
            <a:pPr marL="360947" indent="-360947" defTabSz="457200">
              <a:spcBef>
                <a:spcPts val="1200"/>
              </a:spcBef>
              <a:buSzPct val="100000"/>
              <a:buChar char="•"/>
              <a:defRPr sz="3600">
                <a:latin typeface="Times Roman"/>
                <a:ea typeface="Times Roman"/>
                <a:cs typeface="Times Roman"/>
                <a:sym typeface="Times Roman"/>
              </a:defRPr>
            </a:pPr>
            <a:r>
              <a:t>Glycine conjugation produces </a:t>
            </a:r>
            <a:r>
              <a:rPr b="1"/>
              <a:t>hippurate</a:t>
            </a:r>
            <a:r>
              <a:t>, a urinary biomarker of detox capacity.</a:t>
            </a:r>
          </a:p>
          <a:p>
            <a:pPr marL="360947" indent="-360947" defTabSz="457200">
              <a:spcBef>
                <a:spcPts val="1200"/>
              </a:spcBef>
              <a:buSzPct val="100000"/>
              <a:buChar char="•"/>
              <a:defRPr sz="3600">
                <a:latin typeface="Times Roman"/>
                <a:ea typeface="Times Roman"/>
                <a:cs typeface="Times Roman"/>
                <a:sym typeface="Times Roman"/>
              </a:defRPr>
            </a:pPr>
            <a:r>
              <a:t>Protein malnutrition limits amino acid conjugation.</a:t>
            </a:r>
          </a:p>
        </p:txBody>
      </p:sp>
      <p:sp>
        <p:nvSpPr>
          <p:cNvPr id="700"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705"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706" name="TextBox 6"/>
          <p:cNvSpPr txBox="1"/>
          <p:nvPr/>
        </p:nvSpPr>
        <p:spPr>
          <a:xfrm>
            <a:off x="737520" y="473997"/>
            <a:ext cx="16812960" cy="2308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Phase II Detoxification — Glutathione Conjugation</a:t>
            </a:r>
          </a:p>
        </p:txBody>
      </p:sp>
      <p:sp>
        <p:nvSpPr>
          <p:cNvPr id="707"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708" name="Phase II detoxification is a group of biosynthetic conjugation pathways that attach hydrophilic molecules to Phase I intermediates, making them:…"/>
          <p:cNvSpPr txBox="1"/>
          <p:nvPr/>
        </p:nvSpPr>
        <p:spPr>
          <a:xfrm>
            <a:off x="1116209" y="3434822"/>
            <a:ext cx="7344148" cy="58411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b="1" sz="2800">
                <a:latin typeface="Times Roman"/>
                <a:ea typeface="Times Roman"/>
                <a:cs typeface="Times Roman"/>
                <a:sym typeface="Times Roman"/>
              </a:defRPr>
            </a:pPr>
            <a:r>
              <a:t>Enzyme:</a:t>
            </a:r>
            <a:r>
              <a:rPr b="0"/>
              <a:t> Glutathione-S-transferase (GST)</a:t>
            </a:r>
            <a:br>
              <a:rPr b="0"/>
            </a:br>
            <a:r>
              <a:t>Location:</a:t>
            </a:r>
            <a:r>
              <a:rPr b="0"/>
              <a:t> Cytosol and mitochondria</a:t>
            </a:r>
          </a:p>
          <a:p>
            <a:pPr defTabSz="457200">
              <a:spcBef>
                <a:spcPts val="1400"/>
              </a:spcBef>
              <a:defRPr b="1" sz="2800">
                <a:latin typeface="Times Roman"/>
                <a:ea typeface="Times Roman"/>
                <a:cs typeface="Times Roman"/>
                <a:sym typeface="Times Roman"/>
              </a:defRPr>
            </a:pPr>
          </a:p>
          <a:p>
            <a:pPr defTabSz="457200">
              <a:spcBef>
                <a:spcPts val="1400"/>
              </a:spcBef>
              <a:defRPr b="1" sz="2800">
                <a:latin typeface="Times Roman"/>
                <a:ea typeface="Times Roman"/>
                <a:cs typeface="Times Roman"/>
                <a:sym typeface="Times Roman"/>
              </a:defRPr>
            </a:pPr>
            <a:r>
              <a:t>Biochemical Steps</a:t>
            </a:r>
          </a:p>
          <a:p>
            <a:pPr marL="457200" indent="-317500" defTabSz="457200">
              <a:spcBef>
                <a:spcPts val="1200"/>
              </a:spcBef>
              <a:buSzPct val="100000"/>
              <a:buAutoNum type="arabicPeriod" startAt="1"/>
              <a:defRPr sz="2800">
                <a:latin typeface="Times Roman"/>
                <a:ea typeface="Times Roman"/>
                <a:cs typeface="Times Roman"/>
                <a:sym typeface="Times Roman"/>
              </a:defRPr>
            </a:pPr>
            <a:r>
              <a:t>Toxin (electrophile) attacks the -SH (thiol) group of cysteine in glutathione.</a:t>
            </a:r>
          </a:p>
          <a:p>
            <a:pPr marL="457200" indent="-317500" defTabSz="457200">
              <a:spcBef>
                <a:spcPts val="1200"/>
              </a:spcBef>
              <a:buSzPct val="100000"/>
              <a:buAutoNum type="arabicPeriod" startAt="1"/>
              <a:defRPr sz="2800">
                <a:latin typeface="Times Roman"/>
                <a:ea typeface="Times Roman"/>
                <a:cs typeface="Times Roman"/>
                <a:sym typeface="Times Roman"/>
              </a:defRPr>
            </a:pPr>
            <a:r>
              <a:t>GST catalyzes the formation of a </a:t>
            </a:r>
            <a:r>
              <a:rPr b="1"/>
              <a:t>GS–R conjugate</a:t>
            </a:r>
            <a:r>
              <a:t>.</a:t>
            </a:r>
          </a:p>
          <a:p>
            <a:pPr marL="457200" indent="-317500" defTabSz="457200">
              <a:spcBef>
                <a:spcPts val="1200"/>
              </a:spcBef>
              <a:buSzPct val="100000"/>
              <a:buAutoNum type="arabicPeriod" startAt="1"/>
              <a:defRPr sz="2800">
                <a:latin typeface="Times Roman"/>
                <a:ea typeface="Times Roman"/>
                <a:cs typeface="Times Roman"/>
                <a:sym typeface="Times Roman"/>
              </a:defRPr>
            </a:pPr>
            <a:r>
              <a:t>Conjugate is exported via MRP transporters.</a:t>
            </a:r>
          </a:p>
          <a:p>
            <a:pPr marL="457200" indent="-317500" defTabSz="457200">
              <a:spcBef>
                <a:spcPts val="1200"/>
              </a:spcBef>
              <a:buSzPct val="100000"/>
              <a:buAutoNum type="arabicPeriod" startAt="1"/>
              <a:defRPr sz="2800">
                <a:latin typeface="Times Roman"/>
                <a:ea typeface="Times Roman"/>
                <a:cs typeface="Times Roman"/>
                <a:sym typeface="Times Roman"/>
              </a:defRPr>
            </a:pPr>
            <a:r>
              <a:t>In kidneys, conjugate is processed → mercapturic acids → urine.</a:t>
            </a:r>
          </a:p>
        </p:txBody>
      </p:sp>
      <p:sp>
        <p:nvSpPr>
          <p:cNvPr id="709" name="Phase II detoxification is a group of biosynthetic conjugation pathways that attach hydrophilic molecules to Phase I intermediates, making them:…"/>
          <p:cNvSpPr txBox="1"/>
          <p:nvPr/>
        </p:nvSpPr>
        <p:spPr>
          <a:xfrm>
            <a:off x="9510510" y="3366313"/>
            <a:ext cx="8139101" cy="6377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200">
                <a:latin typeface="Times Roman"/>
                <a:ea typeface="Times Roman"/>
                <a:cs typeface="Times Roman"/>
                <a:sym typeface="Times Roman"/>
              </a:defRPr>
            </a:pPr>
            <a:r>
              <a:t>Why this pathway is vital</a:t>
            </a:r>
          </a:p>
          <a:p>
            <a:pPr marL="457200" indent="-317500" defTabSz="457200">
              <a:spcBef>
                <a:spcPts val="1200"/>
              </a:spcBef>
              <a:buSzPct val="100000"/>
              <a:buFont typeface="Times Roman"/>
              <a:buChar char="•"/>
              <a:defRPr sz="2200">
                <a:latin typeface="Times Roman"/>
                <a:ea typeface="Times Roman"/>
                <a:cs typeface="Times Roman"/>
                <a:sym typeface="Times Roman"/>
              </a:defRPr>
            </a:pPr>
            <a:r>
              <a:t>Neutralizes the most dangerous Phase I metabolites (epoxides, peroxides).</a:t>
            </a:r>
          </a:p>
          <a:p>
            <a:pPr marL="457200" indent="-317500" defTabSz="457200">
              <a:spcBef>
                <a:spcPts val="1200"/>
              </a:spcBef>
              <a:buSzPct val="100000"/>
              <a:buFont typeface="Times Roman"/>
              <a:buChar char="•"/>
              <a:defRPr sz="2200">
                <a:latin typeface="Times Roman"/>
                <a:ea typeface="Times Roman"/>
                <a:cs typeface="Times Roman"/>
                <a:sym typeface="Times Roman"/>
              </a:defRPr>
            </a:pPr>
            <a:r>
              <a:t>Prevents damage to proteins, membranes, and DNA.</a:t>
            </a:r>
          </a:p>
          <a:p>
            <a:pPr marL="457200" indent="-317500" defTabSz="457200">
              <a:spcBef>
                <a:spcPts val="1200"/>
              </a:spcBef>
              <a:buSzPct val="100000"/>
              <a:buFont typeface="Times Roman"/>
              <a:buChar char="•"/>
              <a:defRPr sz="2200">
                <a:latin typeface="Times Roman"/>
                <a:ea typeface="Times Roman"/>
                <a:cs typeface="Times Roman"/>
                <a:sym typeface="Times Roman"/>
              </a:defRPr>
            </a:pPr>
            <a:r>
              <a:t>Is the </a:t>
            </a:r>
            <a:r>
              <a:rPr b="1"/>
              <a:t>primary antioxidant buffering system</a:t>
            </a:r>
            <a:r>
              <a:t> in human cells.</a:t>
            </a:r>
          </a:p>
          <a:p>
            <a:pPr defTabSz="457200">
              <a:spcBef>
                <a:spcPts val="1400"/>
              </a:spcBef>
              <a:defRPr b="1" sz="2200">
                <a:latin typeface="Times Roman"/>
                <a:ea typeface="Times Roman"/>
                <a:cs typeface="Times Roman"/>
                <a:sym typeface="Times Roman"/>
              </a:defRPr>
            </a:pPr>
            <a:r>
              <a:t>What this requires</a:t>
            </a:r>
          </a:p>
          <a:p>
            <a:pPr marL="457200" indent="-317500" defTabSz="457200">
              <a:spcBef>
                <a:spcPts val="1200"/>
              </a:spcBef>
              <a:buSzPct val="100000"/>
              <a:buFont typeface="Times Roman"/>
              <a:buChar char="•"/>
              <a:defRPr sz="2200">
                <a:latin typeface="Times Roman"/>
                <a:ea typeface="Times Roman"/>
                <a:cs typeface="Times Roman"/>
                <a:sym typeface="Times Roman"/>
              </a:defRPr>
            </a:pPr>
            <a:r>
              <a:t>Cysteine (rate-limiting)</a:t>
            </a:r>
          </a:p>
          <a:p>
            <a:pPr marL="457200" indent="-317500" defTabSz="457200">
              <a:spcBef>
                <a:spcPts val="1200"/>
              </a:spcBef>
              <a:buSzPct val="100000"/>
              <a:buFont typeface="Times Roman"/>
              <a:buChar char="•"/>
              <a:defRPr sz="2200">
                <a:latin typeface="Times Roman"/>
                <a:ea typeface="Times Roman"/>
                <a:cs typeface="Times Roman"/>
                <a:sym typeface="Times Roman"/>
              </a:defRPr>
            </a:pPr>
            <a:r>
              <a:t>Glycine, glutamate</a:t>
            </a:r>
          </a:p>
          <a:p>
            <a:pPr marL="457200" indent="-317500" defTabSz="457200">
              <a:spcBef>
                <a:spcPts val="1200"/>
              </a:spcBef>
              <a:buSzPct val="100000"/>
              <a:buFont typeface="Times Roman"/>
              <a:buChar char="•"/>
              <a:defRPr b="1" sz="2200">
                <a:latin typeface="Times Roman"/>
                <a:ea typeface="Times Roman"/>
                <a:cs typeface="Times Roman"/>
                <a:sym typeface="Times Roman"/>
              </a:defRPr>
            </a:pPr>
            <a:r>
              <a:t>Selenium</a:t>
            </a:r>
            <a:r>
              <a:rPr b="0"/>
              <a:t> (for glutathione peroxidase)</a:t>
            </a:r>
          </a:p>
          <a:p>
            <a:pPr marL="457200" indent="-317500" defTabSz="457200">
              <a:spcBef>
                <a:spcPts val="1200"/>
              </a:spcBef>
              <a:buSzPct val="100000"/>
              <a:buFont typeface="Times Roman"/>
              <a:buChar char="•"/>
              <a:defRPr b="1" sz="2200">
                <a:latin typeface="Times Roman"/>
                <a:ea typeface="Times Roman"/>
                <a:cs typeface="Times Roman"/>
                <a:sym typeface="Times Roman"/>
              </a:defRPr>
            </a:pPr>
            <a:r>
              <a:t>NADPH</a:t>
            </a:r>
            <a:r>
              <a:rPr b="0"/>
              <a:t> (to regenerate GSH from GSSG)</a:t>
            </a:r>
          </a:p>
          <a:p>
            <a:pPr marL="457200" indent="-317500" defTabSz="457200">
              <a:spcBef>
                <a:spcPts val="1200"/>
              </a:spcBef>
              <a:buSzPct val="100000"/>
              <a:buFont typeface="Times Roman"/>
              <a:buChar char="•"/>
              <a:defRPr sz="2200">
                <a:latin typeface="Times Roman"/>
                <a:ea typeface="Times Roman"/>
                <a:cs typeface="Times Roman"/>
                <a:sym typeface="Times Roman"/>
              </a:defRPr>
            </a:pPr>
            <a:r>
              <a:t>Vitamins B2, B3, B6 for recycling</a:t>
            </a:r>
          </a:p>
          <a:p>
            <a:pPr marL="457200" indent="-317500" defTabSz="457200">
              <a:spcBef>
                <a:spcPts val="1200"/>
              </a:spcBef>
              <a:buSzPct val="100000"/>
              <a:buFont typeface="Times Roman"/>
              <a:buChar char="•"/>
              <a:defRPr sz="2200">
                <a:latin typeface="Times Roman"/>
                <a:ea typeface="Times Roman"/>
                <a:cs typeface="Times Roman"/>
                <a:sym typeface="Times Roman"/>
              </a:defRPr>
            </a:pPr>
            <a:r>
              <a:t>Healthy mitochondria (NADPH supply)</a:t>
            </a:r>
          </a:p>
          <a:p>
            <a:pPr defTabSz="457200">
              <a:spcBef>
                <a:spcPts val="1200"/>
              </a:spcBef>
              <a:defRPr b="1" sz="2100">
                <a:latin typeface="Times Roman"/>
                <a:ea typeface="Times Roman"/>
                <a:cs typeface="Times Roman"/>
                <a:sym typeface="Times Roman"/>
              </a:defRPr>
            </a:pPr>
            <a:r>
              <a:t>If glutathione is low, Phase I becomes toxic rather than helpful.</a:t>
            </a:r>
          </a:p>
        </p:txBody>
      </p:sp>
      <p:sp>
        <p:nvSpPr>
          <p:cNvPr id="710"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715" name="Freeform 4"/>
          <p:cNvSpPr/>
          <p:nvPr/>
        </p:nvSpPr>
        <p:spPr>
          <a:xfrm>
            <a:off x="-528004" y="0"/>
            <a:ext cx="18760272" cy="3086100"/>
          </a:xfrm>
          <a:prstGeom prst="rect">
            <a:avLst/>
          </a:prstGeom>
          <a:solidFill>
            <a:srgbClr val="66BB6A"/>
          </a:solidFill>
          <a:ln w="12700">
            <a:miter lim="400000"/>
          </a:ln>
        </p:spPr>
        <p:txBody>
          <a:bodyPr lIns="45718" tIns="45718" rIns="45718" bIns="45718"/>
          <a:lstStyle/>
          <a:p>
            <a:pPr/>
          </a:p>
        </p:txBody>
      </p:sp>
      <p:sp>
        <p:nvSpPr>
          <p:cNvPr id="716" name="TextBox 6"/>
          <p:cNvSpPr txBox="1"/>
          <p:nvPr/>
        </p:nvSpPr>
        <p:spPr>
          <a:xfrm>
            <a:off x="755104" y="389005"/>
            <a:ext cx="17713626" cy="2308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73" sz="7800">
                <a:solidFill>
                  <a:srgbClr val="FFFFFF"/>
                </a:solidFill>
                <a:latin typeface="Poppins"/>
                <a:ea typeface="Poppins"/>
                <a:cs typeface="Poppins"/>
                <a:sym typeface="Poppins"/>
              </a:defRPr>
            </a:pPr>
            <a:r>
              <a:t>Phase II Detoxification —Methylation </a:t>
            </a:r>
            <a:r>
              <a:rPr spc="494" sz="5000"/>
              <a:t>(SAMe-dependent conjugation)</a:t>
            </a:r>
          </a:p>
        </p:txBody>
      </p:sp>
      <p:sp>
        <p:nvSpPr>
          <p:cNvPr id="717"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718" name="Phase II detoxification is a group of biosynthetic conjugation pathways that attach hydrophilic molecules to Phase I intermediates, making them:…"/>
          <p:cNvSpPr txBox="1"/>
          <p:nvPr/>
        </p:nvSpPr>
        <p:spPr>
          <a:xfrm>
            <a:off x="972181" y="3511182"/>
            <a:ext cx="7500302" cy="648390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b="1" sz="2400">
                <a:latin typeface="Times Roman"/>
                <a:ea typeface="Times Roman"/>
                <a:cs typeface="Times Roman"/>
                <a:sym typeface="Times Roman"/>
              </a:defRPr>
            </a:pPr>
            <a:r>
              <a:t>Enzymes:</a:t>
            </a:r>
            <a:r>
              <a:rPr b="0"/>
              <a:t> Methyltransferases (COMT, NNMT, PEMT, etc.)</a:t>
            </a:r>
            <a:br>
              <a:rPr b="0"/>
            </a:br>
            <a:r>
              <a:t>Donor molecule:</a:t>
            </a:r>
            <a:r>
              <a:rPr b="0"/>
              <a:t> SAMe (S-adenosylmethionine)</a:t>
            </a:r>
          </a:p>
          <a:p>
            <a:pPr defTabSz="457200">
              <a:spcBef>
                <a:spcPts val="1400"/>
              </a:spcBef>
              <a:defRPr b="1" sz="2400">
                <a:latin typeface="Times Roman"/>
                <a:ea typeface="Times Roman"/>
                <a:cs typeface="Times Roman"/>
                <a:sym typeface="Times Roman"/>
              </a:defRPr>
            </a:pPr>
            <a:r>
              <a:t>Biochemical Steps</a:t>
            </a:r>
          </a:p>
          <a:p>
            <a:pPr marL="457200" indent="-317500" defTabSz="457200">
              <a:spcBef>
                <a:spcPts val="1200"/>
              </a:spcBef>
              <a:buSzPct val="100000"/>
              <a:buAutoNum type="arabicPeriod" startAt="1"/>
              <a:defRPr sz="2400">
                <a:latin typeface="Times Roman"/>
                <a:ea typeface="Times Roman"/>
                <a:cs typeface="Times Roman"/>
                <a:sym typeface="Times Roman"/>
              </a:defRPr>
            </a:pPr>
            <a:r>
              <a:t>Methionine → SAMe (activated form of methionine).</a:t>
            </a:r>
          </a:p>
          <a:p>
            <a:pPr marL="457200" indent="-317500" defTabSz="457200">
              <a:spcBef>
                <a:spcPts val="1200"/>
              </a:spcBef>
              <a:buSzPct val="100000"/>
              <a:buAutoNum type="arabicPeriod" startAt="1"/>
              <a:defRPr sz="2400">
                <a:latin typeface="Times Roman"/>
                <a:ea typeface="Times Roman"/>
                <a:cs typeface="Times Roman"/>
                <a:sym typeface="Times Roman"/>
              </a:defRPr>
            </a:pPr>
            <a:r>
              <a:t>SAMe transfers a CH₃ group to the toxin or molecule.</a:t>
            </a:r>
          </a:p>
          <a:p>
            <a:pPr marL="457200" indent="-317500" defTabSz="457200">
              <a:spcBef>
                <a:spcPts val="1200"/>
              </a:spcBef>
              <a:buSzPct val="100000"/>
              <a:buAutoNum type="arabicPeriod" startAt="1"/>
              <a:defRPr sz="2400">
                <a:latin typeface="Times Roman"/>
                <a:ea typeface="Times Roman"/>
                <a:cs typeface="Times Roman"/>
                <a:sym typeface="Times Roman"/>
              </a:defRPr>
            </a:pPr>
            <a:r>
              <a:t>SAMe → SAH → homocysteine → must be recycled to methionine (B12/folate).</a:t>
            </a:r>
          </a:p>
          <a:p>
            <a:pPr defTabSz="457200">
              <a:spcBef>
                <a:spcPts val="1400"/>
              </a:spcBef>
              <a:defRPr b="1" sz="2400">
                <a:latin typeface="Times Roman"/>
                <a:ea typeface="Times Roman"/>
                <a:cs typeface="Times Roman"/>
                <a:sym typeface="Times Roman"/>
              </a:defRPr>
            </a:pPr>
            <a:r>
              <a:t>Methylation detoxifies: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Catecholamines (dopamine, epi, norepi)</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Histamine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Estrogens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Some environmental toxins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Many xenobiotics</a:t>
            </a:r>
          </a:p>
        </p:txBody>
      </p:sp>
      <p:sp>
        <p:nvSpPr>
          <p:cNvPr id="719" name="Phase II detoxification is a group of biosynthetic conjugation pathways that attach hydrophilic molecules to Phase I intermediates, making them:…"/>
          <p:cNvSpPr txBox="1"/>
          <p:nvPr/>
        </p:nvSpPr>
        <p:spPr>
          <a:xfrm>
            <a:off x="9162166" y="3433050"/>
            <a:ext cx="8243163" cy="60753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What this requires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Folate (5-MTHF)</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Vitamin B12</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Vitamin B6</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Choline and betaine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Methionine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ATP (energy-intensive pathway)</a:t>
            </a:r>
          </a:p>
          <a:p>
            <a:pPr defTabSz="457200">
              <a:spcBef>
                <a:spcPts val="1400"/>
              </a:spcBef>
              <a:defRPr b="1" sz="2400">
                <a:latin typeface="Times Roman"/>
                <a:ea typeface="Times Roman"/>
                <a:cs typeface="Times Roman"/>
                <a:sym typeface="Times Roman"/>
              </a:defRPr>
            </a:pPr>
            <a:r>
              <a:t>Why this pathway matters clinically</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Impaired methylation = estrogen dominance, anxiety, neurotransmitter imbalances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MTHFR gene variants slow methylation</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Low methylation → high homocysteine → cardiovascular risk</a:t>
            </a:r>
          </a:p>
        </p:txBody>
      </p:sp>
      <p:sp>
        <p:nvSpPr>
          <p:cNvPr id="720"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725" name="Freeform 4"/>
          <p:cNvSpPr/>
          <p:nvPr/>
        </p:nvSpPr>
        <p:spPr>
          <a:xfrm>
            <a:off x="-528004" y="0"/>
            <a:ext cx="18760272" cy="3086100"/>
          </a:xfrm>
          <a:prstGeom prst="rect">
            <a:avLst/>
          </a:prstGeom>
          <a:solidFill>
            <a:srgbClr val="66BB6A"/>
          </a:solidFill>
          <a:ln w="12700">
            <a:miter lim="400000"/>
          </a:ln>
        </p:spPr>
        <p:txBody>
          <a:bodyPr lIns="45718" tIns="45718" rIns="45718" bIns="45718"/>
          <a:lstStyle/>
          <a:p>
            <a:pPr/>
          </a:p>
        </p:txBody>
      </p:sp>
      <p:sp>
        <p:nvSpPr>
          <p:cNvPr id="726" name="TextBox 6"/>
          <p:cNvSpPr txBox="1"/>
          <p:nvPr/>
        </p:nvSpPr>
        <p:spPr>
          <a:xfrm>
            <a:off x="755104" y="389005"/>
            <a:ext cx="17713626" cy="2308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73" sz="7800">
                <a:solidFill>
                  <a:srgbClr val="FFFFFF"/>
                </a:solidFill>
                <a:latin typeface="Poppins"/>
                <a:ea typeface="Poppins"/>
                <a:cs typeface="Poppins"/>
                <a:sym typeface="Poppins"/>
              </a:defRPr>
            </a:pPr>
            <a:r>
              <a:t>Phase II Detoxification —Sulfation </a:t>
            </a:r>
            <a:r>
              <a:rPr spc="554" sz="5600"/>
              <a:t>(SULT pathway)</a:t>
            </a:r>
          </a:p>
        </p:txBody>
      </p:sp>
      <p:sp>
        <p:nvSpPr>
          <p:cNvPr id="727"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728" name="Phase II detoxification is a group of biosynthetic conjugation pathways that attach hydrophilic molecules to Phase I intermediates, making them:…"/>
          <p:cNvSpPr txBox="1"/>
          <p:nvPr/>
        </p:nvSpPr>
        <p:spPr>
          <a:xfrm>
            <a:off x="972181" y="3511184"/>
            <a:ext cx="7500302" cy="61007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b="1" sz="2400">
                <a:latin typeface="Times Roman"/>
                <a:ea typeface="Times Roman"/>
                <a:cs typeface="Times Roman"/>
                <a:sym typeface="Times Roman"/>
              </a:defRPr>
            </a:pPr>
            <a:r>
              <a:t>Enzymes:</a:t>
            </a:r>
            <a:r>
              <a:rPr b="0"/>
              <a:t> Sulfotransferases</a:t>
            </a:r>
            <a:br>
              <a:rPr b="0"/>
            </a:br>
            <a:r>
              <a:t>Donor molecule:</a:t>
            </a:r>
            <a:r>
              <a:rPr b="0"/>
              <a:t> PAPS (activated sulfate)</a:t>
            </a:r>
          </a:p>
          <a:p>
            <a:pPr defTabSz="457200">
              <a:spcBef>
                <a:spcPts val="1400"/>
              </a:spcBef>
              <a:defRPr b="1" sz="2400">
                <a:latin typeface="Times Roman"/>
                <a:ea typeface="Times Roman"/>
                <a:cs typeface="Times Roman"/>
                <a:sym typeface="Times Roman"/>
              </a:defRPr>
            </a:pPr>
            <a:r>
              <a:t>Biochemical Steps</a:t>
            </a:r>
          </a:p>
          <a:p>
            <a:pPr marL="457200" indent="-317500" defTabSz="457200">
              <a:spcBef>
                <a:spcPts val="1200"/>
              </a:spcBef>
              <a:buSzPct val="100000"/>
              <a:buAutoNum type="arabicPeriod" startAt="1"/>
              <a:defRPr sz="2400">
                <a:latin typeface="Times Roman"/>
                <a:ea typeface="Times Roman"/>
                <a:cs typeface="Times Roman"/>
                <a:sym typeface="Times Roman"/>
              </a:defRPr>
            </a:pPr>
            <a:r>
              <a:t>Sulfate (SO₄²⁻) is activated to </a:t>
            </a:r>
            <a:r>
              <a:rPr b="1"/>
              <a:t>PAPS</a:t>
            </a:r>
            <a:r>
              <a:t> using ATP.</a:t>
            </a:r>
          </a:p>
          <a:p>
            <a:pPr marL="457200" indent="-317500" defTabSz="457200">
              <a:spcBef>
                <a:spcPts val="1200"/>
              </a:spcBef>
              <a:buSzPct val="100000"/>
              <a:buAutoNum type="arabicPeriod" startAt="1"/>
              <a:defRPr sz="2400">
                <a:latin typeface="Times Roman"/>
                <a:ea typeface="Times Roman"/>
                <a:cs typeface="Times Roman"/>
                <a:sym typeface="Times Roman"/>
              </a:defRPr>
            </a:pPr>
            <a:r>
              <a:t>SULT enzymes transfer sulfate to toxin/hormone.</a:t>
            </a:r>
          </a:p>
          <a:p>
            <a:pPr marL="457200" indent="-317500" defTabSz="457200">
              <a:spcBef>
                <a:spcPts val="1200"/>
              </a:spcBef>
              <a:buSzPct val="100000"/>
              <a:buAutoNum type="arabicPeriod" startAt="1"/>
              <a:defRPr sz="2400">
                <a:latin typeface="Times Roman"/>
                <a:ea typeface="Times Roman"/>
                <a:cs typeface="Times Roman"/>
                <a:sym typeface="Times Roman"/>
              </a:defRPr>
            </a:pPr>
            <a:r>
              <a:t>The product becomes highly water-soluble.</a:t>
            </a:r>
          </a:p>
          <a:p>
            <a:pPr defTabSz="457200">
              <a:spcBef>
                <a:spcPts val="1400"/>
              </a:spcBef>
              <a:defRPr b="1" sz="2400">
                <a:latin typeface="Times Roman"/>
                <a:ea typeface="Times Roman"/>
                <a:cs typeface="Times Roman"/>
                <a:sym typeface="Times Roman"/>
              </a:defRPr>
            </a:pPr>
            <a:r>
              <a:t>Detoxifies: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Steroid hormones (estrogen, DHEA)</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Thyroid hormone (T3 → inactive forms)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Neurotransmitters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Phenolic compounds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Drugs and environmental xenobiotics</a:t>
            </a:r>
          </a:p>
        </p:txBody>
      </p:sp>
      <p:sp>
        <p:nvSpPr>
          <p:cNvPr id="729" name="Phase II detoxification is a group of biosynthetic conjugation pathways that attach hydrophilic molecules to Phase I intermediates, making them:…"/>
          <p:cNvSpPr txBox="1"/>
          <p:nvPr/>
        </p:nvSpPr>
        <p:spPr>
          <a:xfrm>
            <a:off x="9369990" y="3561984"/>
            <a:ext cx="8243163" cy="57070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What this requires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Methionine, cysteine, taurine (sulfur donors)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Vitamin B6</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Molybdenum (sulfite oxidase)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ATP</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Adequate protein intake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Healthy gut (for sulfate recycling)</a:t>
            </a:r>
          </a:p>
          <a:p>
            <a:pPr defTabSz="457200">
              <a:spcBef>
                <a:spcPts val="1400"/>
              </a:spcBef>
              <a:defRPr b="1" sz="2400">
                <a:latin typeface="Times Roman"/>
                <a:ea typeface="Times Roman"/>
                <a:cs typeface="Times Roman"/>
                <a:sym typeface="Times Roman"/>
              </a:defRPr>
            </a:pPr>
            <a:r>
              <a:t>Clinical relevance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Highly sensitive to low protein and inflammation</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Overloaded by acetaminophen, salicylates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Impaired sulfation → hormone buildup</a:t>
            </a:r>
          </a:p>
        </p:txBody>
      </p:sp>
      <p:sp>
        <p:nvSpPr>
          <p:cNvPr id="730"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4"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735" name="Freeform 4"/>
          <p:cNvSpPr/>
          <p:nvPr/>
        </p:nvSpPr>
        <p:spPr>
          <a:xfrm>
            <a:off x="-528004" y="0"/>
            <a:ext cx="18760272" cy="3086100"/>
          </a:xfrm>
          <a:prstGeom prst="rect">
            <a:avLst/>
          </a:prstGeom>
          <a:solidFill>
            <a:srgbClr val="66BB6A"/>
          </a:solidFill>
          <a:ln w="12700">
            <a:miter lim="400000"/>
          </a:ln>
        </p:spPr>
        <p:txBody>
          <a:bodyPr lIns="45718" tIns="45718" rIns="45718" bIns="45718"/>
          <a:lstStyle/>
          <a:p>
            <a:pPr/>
          </a:p>
        </p:txBody>
      </p:sp>
      <p:sp>
        <p:nvSpPr>
          <p:cNvPr id="736" name="TextBox 6"/>
          <p:cNvSpPr txBox="1"/>
          <p:nvPr/>
        </p:nvSpPr>
        <p:spPr>
          <a:xfrm>
            <a:off x="755104" y="389005"/>
            <a:ext cx="17713626" cy="2308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73" sz="7800">
                <a:solidFill>
                  <a:srgbClr val="FFFFFF"/>
                </a:solidFill>
                <a:latin typeface="Poppins"/>
                <a:ea typeface="Poppins"/>
                <a:cs typeface="Poppins"/>
                <a:sym typeface="Poppins"/>
              </a:defRPr>
            </a:pPr>
            <a:r>
              <a:t>Phase II Detoxification —Glucuronidation </a:t>
            </a:r>
            <a:r>
              <a:rPr spc="554" sz="5600"/>
              <a:t>(UGT pathway)</a:t>
            </a:r>
          </a:p>
        </p:txBody>
      </p:sp>
      <p:sp>
        <p:nvSpPr>
          <p:cNvPr id="737"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738" name="Phase II detoxification is a group of biosynthetic conjugation pathways that attach hydrophilic molecules to Phase I intermediates, making them:…"/>
          <p:cNvSpPr txBox="1"/>
          <p:nvPr/>
        </p:nvSpPr>
        <p:spPr>
          <a:xfrm>
            <a:off x="1140972" y="3286128"/>
            <a:ext cx="7994702" cy="66214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b="1" sz="2400">
                <a:latin typeface="Times Roman"/>
                <a:ea typeface="Times Roman"/>
                <a:cs typeface="Times Roman"/>
                <a:sym typeface="Times Roman"/>
              </a:defRPr>
            </a:pPr>
            <a:r>
              <a:t>Enzymes:</a:t>
            </a:r>
            <a:r>
              <a:rPr b="0"/>
              <a:t> UDP-glucuronosyltransferases</a:t>
            </a:r>
            <a:br>
              <a:rPr b="0"/>
            </a:br>
            <a:r>
              <a:t>Donor molecule:</a:t>
            </a:r>
            <a:r>
              <a:rPr b="0"/>
              <a:t> UDP-glucuronic acid</a:t>
            </a:r>
          </a:p>
          <a:p>
            <a:pPr defTabSz="457200">
              <a:spcBef>
                <a:spcPts val="1400"/>
              </a:spcBef>
              <a:defRPr b="1" sz="2400">
                <a:latin typeface="Times Roman"/>
                <a:ea typeface="Times Roman"/>
                <a:cs typeface="Times Roman"/>
                <a:sym typeface="Times Roman"/>
              </a:defRPr>
            </a:pPr>
            <a:r>
              <a:t>Biochemical Steps</a:t>
            </a:r>
          </a:p>
          <a:p>
            <a:pPr marL="457200" indent="-317500" defTabSz="457200">
              <a:spcBef>
                <a:spcPts val="1200"/>
              </a:spcBef>
              <a:buSzPct val="100000"/>
              <a:buAutoNum type="arabicPeriod" startAt="1"/>
              <a:defRPr sz="2400">
                <a:latin typeface="Times Roman"/>
                <a:ea typeface="Times Roman"/>
                <a:cs typeface="Times Roman"/>
                <a:sym typeface="Times Roman"/>
              </a:defRPr>
            </a:pPr>
            <a:r>
              <a:t>Glucose → UDP-glucuronic acid (requires Mg²⁺).</a:t>
            </a:r>
          </a:p>
          <a:p>
            <a:pPr marL="457200" indent="-317500" defTabSz="457200">
              <a:spcBef>
                <a:spcPts val="1200"/>
              </a:spcBef>
              <a:buSzPct val="100000"/>
              <a:buAutoNum type="arabicPeriod" startAt="1"/>
              <a:defRPr sz="2400">
                <a:latin typeface="Times Roman"/>
                <a:ea typeface="Times Roman"/>
                <a:cs typeface="Times Roman"/>
                <a:sym typeface="Times Roman"/>
              </a:defRPr>
            </a:pPr>
            <a:r>
              <a:t>UGT transfers glucuronic acid onto the toxin.</a:t>
            </a:r>
          </a:p>
          <a:p>
            <a:pPr marL="457200" indent="-317500" defTabSz="457200">
              <a:spcBef>
                <a:spcPts val="1200"/>
              </a:spcBef>
              <a:buSzPct val="100000"/>
              <a:buAutoNum type="arabicPeriod" startAt="1"/>
              <a:defRPr sz="2400">
                <a:latin typeface="Times Roman"/>
                <a:ea typeface="Times Roman"/>
                <a:cs typeface="Times Roman"/>
                <a:sym typeface="Times Roman"/>
              </a:defRPr>
            </a:pPr>
            <a:r>
              <a:t>Glucuronide conjugates are excreted into the bile or urine.</a:t>
            </a:r>
          </a:p>
          <a:p>
            <a:pPr defTabSz="457200">
              <a:spcBef>
                <a:spcPts val="1400"/>
              </a:spcBef>
              <a:defRPr b="1" sz="2400">
                <a:latin typeface="Times Roman"/>
                <a:ea typeface="Times Roman"/>
                <a:cs typeface="Times Roman"/>
                <a:sym typeface="Times Roman"/>
              </a:defRPr>
            </a:pPr>
            <a:r>
              <a:t>Detoxifies: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Steroid hormones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Thyroid hormone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Bilirubin</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Alcohol metabolites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Pharmaceuticals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Environmental toxins</a:t>
            </a:r>
          </a:p>
        </p:txBody>
      </p:sp>
      <p:sp>
        <p:nvSpPr>
          <p:cNvPr id="739" name="Phase II detoxification is a group of biosynthetic conjugation pathways that attach hydrophilic molecules to Phase I intermediates, making them:…"/>
          <p:cNvSpPr txBox="1"/>
          <p:nvPr/>
        </p:nvSpPr>
        <p:spPr>
          <a:xfrm>
            <a:off x="9904497" y="3362280"/>
            <a:ext cx="7375688" cy="58191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What this requires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Magnesium</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UDP-glucuronic acid</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Healthy carbohydrate metabolism</a:t>
            </a:r>
          </a:p>
          <a:p>
            <a:pPr defTabSz="457200">
              <a:spcBef>
                <a:spcPts val="1400"/>
              </a:spcBef>
              <a:defRPr b="1" sz="2400">
                <a:latin typeface="Times Roman"/>
                <a:ea typeface="Times Roman"/>
                <a:cs typeface="Times Roman"/>
                <a:sym typeface="Times Roman"/>
              </a:defRPr>
            </a:pPr>
          </a:p>
          <a:p>
            <a:pPr defTabSz="457200">
              <a:spcBef>
                <a:spcPts val="1400"/>
              </a:spcBef>
              <a:defRPr b="1" sz="2400">
                <a:latin typeface="Times Roman"/>
                <a:ea typeface="Times Roman"/>
                <a:cs typeface="Times Roman"/>
                <a:sym typeface="Times Roman"/>
              </a:defRPr>
            </a:pPr>
            <a:r>
              <a:t>Critical clinical detail</a:t>
            </a:r>
          </a:p>
          <a:p>
            <a:pPr defTabSz="457200">
              <a:spcBef>
                <a:spcPts val="1200"/>
              </a:spcBef>
              <a:defRPr sz="2400">
                <a:latin typeface="Times Roman"/>
                <a:ea typeface="Times Roman"/>
                <a:cs typeface="Times Roman"/>
                <a:sym typeface="Times Roman"/>
              </a:defRPr>
            </a:pPr>
            <a:r>
              <a:t>Gut bacteria produce </a:t>
            </a:r>
            <a:r>
              <a:rPr b="1"/>
              <a:t>β-glucuronidase</a:t>
            </a:r>
            <a:r>
              <a:t>, which can</a:t>
            </a:r>
            <a:br/>
            <a:r>
              <a:t>👉 cleave off glucuronic acid, releasing </a:t>
            </a:r>
            <a:r>
              <a:rPr b="1"/>
              <a:t>reactivated toxins</a:t>
            </a:r>
            <a:r>
              <a:t>.</a:t>
            </a:r>
            <a:br/>
            <a:r>
              <a:t>High β-glucuronidase = higher cancer and toxin recirculation risk.</a:t>
            </a:r>
          </a:p>
          <a:p>
            <a:pPr defTabSz="457200">
              <a:spcBef>
                <a:spcPts val="1200"/>
              </a:spcBef>
              <a:defRPr sz="2400">
                <a:latin typeface="Times Roman"/>
                <a:ea typeface="Times Roman"/>
                <a:cs typeface="Times Roman"/>
                <a:sym typeface="Times Roman"/>
              </a:defRPr>
            </a:pPr>
          </a:p>
          <a:p>
            <a:pPr defTabSz="457200">
              <a:spcBef>
                <a:spcPts val="1200"/>
              </a:spcBef>
              <a:defRPr sz="2400">
                <a:latin typeface="Times Roman"/>
                <a:ea typeface="Times Roman"/>
                <a:cs typeface="Times Roman"/>
                <a:sym typeface="Times Roman"/>
              </a:defRPr>
            </a:pPr>
            <a:r>
              <a:t>Dietary fiber reduces this.</a:t>
            </a:r>
          </a:p>
        </p:txBody>
      </p:sp>
      <p:sp>
        <p:nvSpPr>
          <p:cNvPr id="740"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4"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745" name="Freeform 4"/>
          <p:cNvSpPr/>
          <p:nvPr/>
        </p:nvSpPr>
        <p:spPr>
          <a:xfrm>
            <a:off x="-528004" y="0"/>
            <a:ext cx="18760272" cy="3086100"/>
          </a:xfrm>
          <a:prstGeom prst="rect">
            <a:avLst/>
          </a:prstGeom>
          <a:solidFill>
            <a:srgbClr val="66BB6A"/>
          </a:solidFill>
          <a:ln w="12700">
            <a:miter lim="400000"/>
          </a:ln>
        </p:spPr>
        <p:txBody>
          <a:bodyPr lIns="45718" tIns="45718" rIns="45718" bIns="45718"/>
          <a:lstStyle/>
          <a:p>
            <a:pPr/>
          </a:p>
        </p:txBody>
      </p:sp>
      <p:sp>
        <p:nvSpPr>
          <p:cNvPr id="746" name="TextBox 6"/>
          <p:cNvSpPr txBox="1"/>
          <p:nvPr/>
        </p:nvSpPr>
        <p:spPr>
          <a:xfrm>
            <a:off x="755104" y="389005"/>
            <a:ext cx="17713626" cy="2308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73" sz="7800">
                <a:solidFill>
                  <a:srgbClr val="FFFFFF"/>
                </a:solidFill>
                <a:latin typeface="Poppins"/>
                <a:ea typeface="Poppins"/>
                <a:cs typeface="Poppins"/>
                <a:sym typeface="Poppins"/>
              </a:defRPr>
            </a:pPr>
            <a:r>
              <a:t>Phase II Detoxification —</a:t>
            </a:r>
          </a:p>
          <a:p>
            <a:pPr>
              <a:lnSpc>
                <a:spcPts val="9100"/>
              </a:lnSpc>
              <a:defRPr spc="773" sz="7800">
                <a:solidFill>
                  <a:srgbClr val="FFFFFF"/>
                </a:solidFill>
                <a:latin typeface="Poppins"/>
                <a:ea typeface="Poppins"/>
                <a:cs typeface="Poppins"/>
                <a:sym typeface="Poppins"/>
              </a:defRPr>
            </a:pPr>
            <a:r>
              <a:t>Amino Acid Conjugation</a:t>
            </a:r>
          </a:p>
        </p:txBody>
      </p:sp>
      <p:sp>
        <p:nvSpPr>
          <p:cNvPr id="747"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748" name="Phase II detoxification is a group of biosynthetic conjugation pathways that attach hydrophilic molecules to Phase I intermediates, making them:…"/>
          <p:cNvSpPr txBox="1"/>
          <p:nvPr/>
        </p:nvSpPr>
        <p:spPr>
          <a:xfrm>
            <a:off x="1169104" y="3567448"/>
            <a:ext cx="7994702" cy="55651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b="1" sz="2400">
                <a:latin typeface="Times Roman"/>
                <a:ea typeface="Times Roman"/>
                <a:cs typeface="Times Roman"/>
                <a:sym typeface="Times Roman"/>
              </a:defRPr>
            </a:pPr>
            <a:r>
              <a:t>Enzymes:</a:t>
            </a:r>
            <a:r>
              <a:rPr b="0"/>
              <a:t> various acyl-S-CoA synthetases and conjugases</a:t>
            </a:r>
          </a:p>
          <a:p>
            <a:pPr defTabSz="457200">
              <a:spcBef>
                <a:spcPts val="1400"/>
              </a:spcBef>
              <a:defRPr b="1" sz="2400">
                <a:latin typeface="Times Roman"/>
                <a:ea typeface="Times Roman"/>
                <a:cs typeface="Times Roman"/>
                <a:sym typeface="Times Roman"/>
              </a:defRPr>
            </a:pPr>
            <a:r>
              <a:t>Biochemical Steps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Toxic acids are activated to acyl-CoA forms.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Conjugated to amino acids (glycine, taurine, glutamine, etc.).</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Excreted via urine.</a:t>
            </a:r>
          </a:p>
          <a:p>
            <a:pPr defTabSz="457200">
              <a:spcBef>
                <a:spcPts val="1400"/>
              </a:spcBef>
              <a:defRPr b="1" sz="2400">
                <a:latin typeface="Times Roman"/>
                <a:ea typeface="Times Roman"/>
                <a:cs typeface="Times Roman"/>
                <a:sym typeface="Times Roman"/>
              </a:defRPr>
            </a:pPr>
            <a:r>
              <a:t>Amino acids used:</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Glycine</a:t>
            </a:r>
            <a:r>
              <a:rPr b="0"/>
              <a:t> – most common</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Taurine</a:t>
            </a:r>
            <a:r>
              <a:rPr b="0"/>
              <a:t> – bile acid conjugation</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Glutamine</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Arginine and ornithine</a:t>
            </a:r>
          </a:p>
        </p:txBody>
      </p:sp>
      <p:sp>
        <p:nvSpPr>
          <p:cNvPr id="749" name="Phase II detoxification is a group of biosynthetic conjugation pathways that attach hydrophilic molecules to Phase I intermediates, making them:…"/>
          <p:cNvSpPr txBox="1"/>
          <p:nvPr/>
        </p:nvSpPr>
        <p:spPr>
          <a:xfrm>
            <a:off x="9932629" y="3643598"/>
            <a:ext cx="7375692" cy="55546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400">
                <a:latin typeface="Times Roman"/>
                <a:ea typeface="Times Roman"/>
                <a:cs typeface="Times Roman"/>
                <a:sym typeface="Times Roman"/>
              </a:defRPr>
            </a:pPr>
            <a:r>
              <a:t>Detoxifies: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Benzoic acid → hippuric acid</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Salicylic acid</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Aromatic acids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Bile acids</a:t>
            </a:r>
          </a:p>
          <a:p>
            <a:pPr defTabSz="457200">
              <a:spcBef>
                <a:spcPts val="1400"/>
              </a:spcBef>
              <a:defRPr b="1" sz="2400">
                <a:latin typeface="Times Roman"/>
                <a:ea typeface="Times Roman"/>
                <a:cs typeface="Times Roman"/>
                <a:sym typeface="Times Roman"/>
              </a:defRPr>
            </a:pPr>
            <a:r>
              <a:t>Requires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Adequate dietary protein</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B6 (for transamination)</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ATP</a:t>
            </a:r>
          </a:p>
          <a:p>
            <a:pPr defTabSz="457200">
              <a:spcBef>
                <a:spcPts val="1200"/>
              </a:spcBef>
              <a:defRPr sz="2400">
                <a:latin typeface="Times Roman"/>
                <a:ea typeface="Times Roman"/>
                <a:cs typeface="Times Roman"/>
                <a:sym typeface="Times Roman"/>
              </a:defRPr>
            </a:pPr>
            <a:r>
              <a:t>This pathway is often stressed in people with high xenobiotic exposure.</a:t>
            </a:r>
          </a:p>
        </p:txBody>
      </p:sp>
      <p:sp>
        <p:nvSpPr>
          <p:cNvPr id="750"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4"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755" name="Freeform 4"/>
          <p:cNvSpPr/>
          <p:nvPr/>
        </p:nvSpPr>
        <p:spPr>
          <a:xfrm>
            <a:off x="-528004" y="0"/>
            <a:ext cx="18760272" cy="3086100"/>
          </a:xfrm>
          <a:prstGeom prst="rect">
            <a:avLst/>
          </a:prstGeom>
          <a:solidFill>
            <a:srgbClr val="66BB6A"/>
          </a:solidFill>
          <a:ln w="12700">
            <a:miter lim="400000"/>
          </a:ln>
        </p:spPr>
        <p:txBody>
          <a:bodyPr lIns="45718" tIns="45718" rIns="45718" bIns="45718"/>
          <a:lstStyle/>
          <a:p>
            <a:pPr/>
          </a:p>
        </p:txBody>
      </p:sp>
      <p:sp>
        <p:nvSpPr>
          <p:cNvPr id="756" name="TextBox 6"/>
          <p:cNvSpPr txBox="1"/>
          <p:nvPr/>
        </p:nvSpPr>
        <p:spPr>
          <a:xfrm>
            <a:off x="642576" y="389006"/>
            <a:ext cx="17713626" cy="23080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73" sz="7800">
                <a:solidFill>
                  <a:srgbClr val="FFFFFF"/>
                </a:solidFill>
                <a:latin typeface="Poppins"/>
                <a:ea typeface="Poppins"/>
                <a:cs typeface="Poppins"/>
                <a:sym typeface="Poppins"/>
              </a:defRPr>
            </a:pPr>
            <a:r>
              <a:t>Phase II Detoxification —Acetylation </a:t>
            </a:r>
            <a:r>
              <a:rPr spc="554" sz="5600"/>
              <a:t>(NAT pathway)</a:t>
            </a:r>
          </a:p>
        </p:txBody>
      </p:sp>
      <p:sp>
        <p:nvSpPr>
          <p:cNvPr id="757"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758" name="Phase II detoxification is a group of biosynthetic conjugation pathways that attach hydrophilic molecules to Phase I intermediates, making them:…"/>
          <p:cNvSpPr txBox="1"/>
          <p:nvPr/>
        </p:nvSpPr>
        <p:spPr>
          <a:xfrm>
            <a:off x="1169105" y="3567448"/>
            <a:ext cx="14537040" cy="59737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b="1" sz="2400">
                <a:latin typeface="Times Roman"/>
                <a:ea typeface="Times Roman"/>
                <a:cs typeface="Times Roman"/>
                <a:sym typeface="Times Roman"/>
              </a:defRPr>
            </a:pPr>
            <a:r>
              <a:t>Enzymes:</a:t>
            </a:r>
            <a:r>
              <a:rPr b="0"/>
              <a:t> NAT1, NAT2</a:t>
            </a:r>
            <a:br>
              <a:rPr b="0"/>
            </a:br>
            <a:r>
              <a:t>Donor molecule:</a:t>
            </a:r>
            <a:r>
              <a:rPr b="0"/>
              <a:t> Acetyl-CoA</a:t>
            </a:r>
          </a:p>
          <a:p>
            <a:pPr defTabSz="457200">
              <a:spcBef>
                <a:spcPts val="1400"/>
              </a:spcBef>
              <a:defRPr b="1" sz="2400">
                <a:latin typeface="Times Roman"/>
                <a:ea typeface="Times Roman"/>
                <a:cs typeface="Times Roman"/>
                <a:sym typeface="Times Roman"/>
              </a:defRPr>
            </a:pPr>
            <a:r>
              <a:t>Biochemical Steps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The acetyl group is transferred to the toxin → increasing solubility.</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Used heavily for pharmaceuticals.</a:t>
            </a:r>
          </a:p>
          <a:p>
            <a:pPr defTabSz="457200">
              <a:spcBef>
                <a:spcPts val="1400"/>
              </a:spcBef>
              <a:defRPr b="1" sz="2400">
                <a:latin typeface="Times Roman"/>
                <a:ea typeface="Times Roman"/>
                <a:cs typeface="Times Roman"/>
                <a:sym typeface="Times Roman"/>
              </a:defRPr>
            </a:pPr>
            <a:r>
              <a:t>Requires: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Vitamin B5 (for coenzyme A)</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Vitamins B2 and B3 (redox)</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Protein</a:t>
            </a:r>
          </a:p>
          <a:p>
            <a:pPr defTabSz="457200">
              <a:spcBef>
                <a:spcPts val="1400"/>
              </a:spcBef>
              <a:defRPr b="1" sz="2400">
                <a:latin typeface="Times Roman"/>
                <a:ea typeface="Times Roman"/>
                <a:cs typeface="Times Roman"/>
                <a:sym typeface="Times Roman"/>
              </a:defRPr>
            </a:pPr>
            <a:r>
              <a:t>Clinically important</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People with “slow acetylator” genetics have a higher risk for adverse drug reactions, especially from isoniazid and sulfa drugs.</a:t>
            </a:r>
          </a:p>
        </p:txBody>
      </p:sp>
      <p:sp>
        <p:nvSpPr>
          <p:cNvPr id="759"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3"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764" name="Freeform 4"/>
          <p:cNvSpPr/>
          <p:nvPr/>
        </p:nvSpPr>
        <p:spPr>
          <a:xfrm>
            <a:off x="-528004" y="0"/>
            <a:ext cx="18760272" cy="3086100"/>
          </a:xfrm>
          <a:prstGeom prst="rect">
            <a:avLst/>
          </a:prstGeom>
          <a:solidFill>
            <a:srgbClr val="66BB6A"/>
          </a:solidFill>
          <a:ln w="12700">
            <a:miter lim="400000"/>
          </a:ln>
        </p:spPr>
        <p:txBody>
          <a:bodyPr lIns="45718" tIns="45718" rIns="45718" bIns="45718"/>
          <a:lstStyle/>
          <a:p>
            <a:pPr/>
          </a:p>
        </p:txBody>
      </p:sp>
      <p:sp>
        <p:nvSpPr>
          <p:cNvPr id="765" name="TextBox 6"/>
          <p:cNvSpPr txBox="1"/>
          <p:nvPr/>
        </p:nvSpPr>
        <p:spPr>
          <a:xfrm>
            <a:off x="1177084" y="389005"/>
            <a:ext cx="17713626" cy="2308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73" sz="7800">
                <a:solidFill>
                  <a:srgbClr val="FFFFFF"/>
                </a:solidFill>
                <a:latin typeface="Poppins"/>
                <a:ea typeface="Poppins"/>
                <a:cs typeface="Poppins"/>
                <a:sym typeface="Poppins"/>
              </a:defRPr>
            </a:pPr>
            <a:r>
              <a:t>Why Phase II Detox is </a:t>
            </a:r>
          </a:p>
          <a:p>
            <a:pPr>
              <a:lnSpc>
                <a:spcPts val="9100"/>
              </a:lnSpc>
              <a:defRPr spc="773" sz="7800">
                <a:solidFill>
                  <a:srgbClr val="FFFFFF"/>
                </a:solidFill>
                <a:latin typeface="Poppins"/>
                <a:ea typeface="Poppins"/>
                <a:cs typeface="Poppins"/>
                <a:sym typeface="Poppins"/>
              </a:defRPr>
            </a:pPr>
            <a:r>
              <a:t>Energy Dependent</a:t>
            </a:r>
          </a:p>
        </p:txBody>
      </p:sp>
      <p:sp>
        <p:nvSpPr>
          <p:cNvPr id="766"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767" name="Phase II detoxification is a group of biosynthetic conjugation pathways that attach hydrophilic molecules to Phase I intermediates, making them:…"/>
          <p:cNvSpPr txBox="1"/>
          <p:nvPr/>
        </p:nvSpPr>
        <p:spPr>
          <a:xfrm>
            <a:off x="1084709" y="3342390"/>
            <a:ext cx="14537040" cy="678652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2400">
                <a:latin typeface="Times Roman"/>
                <a:ea typeface="Times Roman"/>
                <a:cs typeface="Times Roman"/>
                <a:sym typeface="Times Roman"/>
              </a:defRPr>
            </a:pPr>
            <a:r>
              <a:t>Many Phase II pathways rely on:</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ATP</a:t>
            </a:r>
            <a:r>
              <a:rPr b="0"/>
              <a:t> (especially sulfation and amino acid conjugation)</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NADPH</a:t>
            </a:r>
            <a:r>
              <a:rPr b="0"/>
              <a:t> (glutathione regeneration)</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Acetyl-CoA</a:t>
            </a:r>
            <a:r>
              <a:rPr b="0"/>
              <a:t> (acetylation)</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Methionine cycle energy flux</a:t>
            </a:r>
          </a:p>
          <a:p>
            <a:pPr defTabSz="457200">
              <a:spcBef>
                <a:spcPts val="1200"/>
              </a:spcBef>
              <a:defRPr sz="2400">
                <a:latin typeface="Times Roman"/>
                <a:ea typeface="Times Roman"/>
                <a:cs typeface="Times Roman"/>
                <a:sym typeface="Times Roman"/>
              </a:defRPr>
            </a:pPr>
            <a:r>
              <a:t>This links detoxification DIRECTLY to:</a:t>
            </a:r>
          </a:p>
          <a:p>
            <a:pPr defTabSz="457200">
              <a:spcBef>
                <a:spcPts val="1400"/>
              </a:spcBef>
              <a:defRPr b="1" sz="2400">
                <a:latin typeface="Times Roman"/>
                <a:ea typeface="Times Roman"/>
                <a:cs typeface="Times Roman"/>
                <a:sym typeface="Times Roman"/>
              </a:defRPr>
            </a:pPr>
            <a:r>
              <a:t>⚡ Energy metabolism pathways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Glycolysis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Pentose phosphate pathway</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TCA cycle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Beta-oxidation</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Amino acid metabolism</a:t>
            </a:r>
          </a:p>
          <a:p>
            <a:pPr defTabSz="457200">
              <a:spcBef>
                <a:spcPts val="1200"/>
              </a:spcBef>
              <a:defRPr sz="2400">
                <a:latin typeface="Times Roman"/>
                <a:ea typeface="Times Roman"/>
                <a:cs typeface="Times Roman"/>
                <a:sym typeface="Times Roman"/>
              </a:defRPr>
            </a:pPr>
            <a:r>
              <a:t>If cellular energy is low → </a:t>
            </a:r>
            <a:r>
              <a:rPr b="1"/>
              <a:t>Phase II slows down</a:t>
            </a:r>
            <a:r>
              <a:t> → toxins accumulate.</a:t>
            </a:r>
          </a:p>
        </p:txBody>
      </p:sp>
      <p:sp>
        <p:nvSpPr>
          <p:cNvPr id="768"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773" name="Freeform 4"/>
          <p:cNvSpPr/>
          <p:nvPr/>
        </p:nvSpPr>
        <p:spPr>
          <a:xfrm>
            <a:off x="-528004" y="0"/>
            <a:ext cx="18760272" cy="3086100"/>
          </a:xfrm>
          <a:prstGeom prst="rect">
            <a:avLst/>
          </a:prstGeom>
          <a:solidFill>
            <a:srgbClr val="66BB6A"/>
          </a:solidFill>
          <a:ln w="12700">
            <a:miter lim="400000"/>
          </a:ln>
        </p:spPr>
        <p:txBody>
          <a:bodyPr lIns="45718" tIns="45718" rIns="45718" bIns="45718"/>
          <a:lstStyle/>
          <a:p>
            <a:pPr/>
          </a:p>
        </p:txBody>
      </p:sp>
      <p:sp>
        <p:nvSpPr>
          <p:cNvPr id="774" name="TextBox 6"/>
          <p:cNvSpPr txBox="1"/>
          <p:nvPr/>
        </p:nvSpPr>
        <p:spPr>
          <a:xfrm>
            <a:off x="867632" y="360874"/>
            <a:ext cx="17713626" cy="2308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73" sz="7800">
                <a:solidFill>
                  <a:srgbClr val="FFFFFF"/>
                </a:solidFill>
                <a:latin typeface="Poppins"/>
                <a:ea typeface="Poppins"/>
                <a:cs typeface="Poppins"/>
                <a:sym typeface="Poppins"/>
              </a:defRPr>
            </a:pPr>
            <a:r>
              <a:t>The Relationship Between </a:t>
            </a:r>
          </a:p>
          <a:p>
            <a:pPr>
              <a:lnSpc>
                <a:spcPts val="9100"/>
              </a:lnSpc>
              <a:defRPr spc="773" sz="7800">
                <a:solidFill>
                  <a:srgbClr val="FFFFFF"/>
                </a:solidFill>
                <a:latin typeface="Poppins"/>
                <a:ea typeface="Poppins"/>
                <a:cs typeface="Poppins"/>
                <a:sym typeface="Poppins"/>
              </a:defRPr>
            </a:pPr>
            <a:r>
              <a:t>Phase I &amp; Phase II</a:t>
            </a:r>
          </a:p>
        </p:txBody>
      </p:sp>
      <p:sp>
        <p:nvSpPr>
          <p:cNvPr id="775"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776" name="Key concept:…"/>
          <p:cNvSpPr txBox="1"/>
          <p:nvPr/>
        </p:nvSpPr>
        <p:spPr>
          <a:xfrm>
            <a:off x="1507465" y="3891026"/>
            <a:ext cx="11231228" cy="440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3300">
                <a:latin typeface="Times Roman"/>
                <a:ea typeface="Times Roman"/>
                <a:cs typeface="Times Roman"/>
                <a:sym typeface="Times Roman"/>
              </a:defRPr>
            </a:pPr>
            <a:r>
              <a:t>Key concept:</a:t>
            </a:r>
          </a:p>
          <a:p>
            <a:pPr defTabSz="457200">
              <a:spcBef>
                <a:spcPts val="1200"/>
              </a:spcBef>
              <a:defRPr b="1" sz="3300">
                <a:latin typeface="Times Roman"/>
                <a:ea typeface="Times Roman"/>
                <a:cs typeface="Times Roman"/>
                <a:sym typeface="Times Roman"/>
              </a:defRPr>
            </a:pPr>
            <a:r>
              <a:t>Phase I makes toxins MORE reactive.</a:t>
            </a:r>
            <a:br/>
            <a:r>
              <a:t>Phase II makes them safe and excretable.</a:t>
            </a:r>
          </a:p>
          <a:p>
            <a:pPr defTabSz="457200">
              <a:spcBef>
                <a:spcPts val="1200"/>
              </a:spcBef>
              <a:defRPr sz="3300">
                <a:latin typeface="Times Roman"/>
                <a:ea typeface="Times Roman"/>
                <a:cs typeface="Times Roman"/>
                <a:sym typeface="Times Roman"/>
              </a:defRPr>
            </a:pPr>
            <a:r>
              <a:t>Phase II must be:</a:t>
            </a:r>
          </a:p>
          <a:p>
            <a:pPr marL="457200" indent="-317500" defTabSz="457200">
              <a:spcBef>
                <a:spcPts val="1200"/>
              </a:spcBef>
              <a:buSzPct val="100000"/>
              <a:buFont typeface="Times Roman"/>
              <a:buChar char="•"/>
              <a:defRPr sz="3300">
                <a:latin typeface="Times Roman"/>
                <a:ea typeface="Times Roman"/>
                <a:cs typeface="Times Roman"/>
                <a:sym typeface="Times Roman"/>
              </a:defRPr>
            </a:pPr>
            <a:r>
              <a:t>well-fueled,</a:t>
            </a:r>
          </a:p>
          <a:p>
            <a:pPr marL="457200" indent="-317500" defTabSz="457200">
              <a:spcBef>
                <a:spcPts val="1200"/>
              </a:spcBef>
              <a:buSzPct val="100000"/>
              <a:buFont typeface="Times Roman"/>
              <a:buChar char="•"/>
              <a:defRPr sz="3300">
                <a:latin typeface="Times Roman"/>
                <a:ea typeface="Times Roman"/>
                <a:cs typeface="Times Roman"/>
                <a:sym typeface="Times Roman"/>
              </a:defRPr>
            </a:pPr>
            <a:r>
              <a:t>nutritionally supported,</a:t>
            </a:r>
          </a:p>
          <a:p>
            <a:pPr marL="457200" indent="-317500" defTabSz="457200">
              <a:spcBef>
                <a:spcPts val="1200"/>
              </a:spcBef>
              <a:buSzPct val="100000"/>
              <a:buFont typeface="Times Roman"/>
              <a:buChar char="•"/>
              <a:defRPr sz="3300">
                <a:latin typeface="Times Roman"/>
                <a:ea typeface="Times Roman"/>
                <a:cs typeface="Times Roman"/>
                <a:sym typeface="Times Roman"/>
              </a:defRPr>
            </a:pPr>
            <a:r>
              <a:t>and not overloaded for safe detoxification.</a:t>
            </a:r>
          </a:p>
        </p:txBody>
      </p:sp>
      <p:sp>
        <p:nvSpPr>
          <p:cNvPr id="777"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1" name="Freeform 2"/>
          <p:cNvSpPr/>
          <p:nvPr/>
        </p:nvSpPr>
        <p:spPr>
          <a:xfrm rot="10800000">
            <a:off x="-3" y="-2022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782"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783" name="TextBox 6"/>
          <p:cNvSpPr txBox="1"/>
          <p:nvPr/>
        </p:nvSpPr>
        <p:spPr>
          <a:xfrm>
            <a:off x="1043580" y="1051854"/>
            <a:ext cx="16812960"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73" sz="7800">
                <a:solidFill>
                  <a:srgbClr val="FFFFFF"/>
                </a:solidFill>
                <a:latin typeface="Poppins"/>
                <a:ea typeface="Poppins"/>
                <a:cs typeface="Poppins"/>
                <a:sym typeface="Poppins"/>
              </a:defRPr>
            </a:pPr>
            <a:r>
              <a:t>Table Summary -</a:t>
            </a:r>
            <a:r>
              <a:rPr spc="753" sz="7600"/>
              <a:t> </a:t>
            </a:r>
            <a:r>
              <a:rPr spc="574" sz="5800"/>
              <a:t>Phase II Pathway</a:t>
            </a:r>
          </a:p>
        </p:txBody>
      </p:sp>
      <p:sp>
        <p:nvSpPr>
          <p:cNvPr id="784"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graphicFrame>
        <p:nvGraphicFramePr>
          <p:cNvPr id="785" name="Table 1"/>
          <p:cNvGraphicFramePr/>
          <p:nvPr/>
        </p:nvGraphicFramePr>
        <p:xfrm>
          <a:off x="1274675" y="3198927"/>
          <a:ext cx="16350768" cy="662289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478985"/>
                <a:gridCol w="1987139"/>
                <a:gridCol w="1571011"/>
                <a:gridCol w="4574765"/>
                <a:gridCol w="2242280"/>
                <a:gridCol w="3496587"/>
              </a:tblGrid>
              <a:tr h="642998">
                <a:tc>
                  <a:txBody>
                    <a:bodyPr/>
                    <a:lstStyle/>
                    <a:p>
                      <a:pPr algn="ctr" defTabSz="457200">
                        <a:defRPr sz="1800"/>
                      </a:pPr>
                      <a:r>
                        <a:rPr b="1" sz="2800">
                          <a:latin typeface="Times Roman"/>
                          <a:ea typeface="Times Roman"/>
                          <a:cs typeface="Times Roman"/>
                          <a:sym typeface="Times Roman"/>
                        </a:rPr>
                        <a:t>Phase II Pathway</a:t>
                      </a:r>
                    </a:p>
                  </a:txBody>
                  <a:tcPr marL="12700" marR="12700" marT="12700" marB="12700" anchor="ctr" anchorCtr="0" horzOverflow="overflow"/>
                </a:tc>
                <a:tc>
                  <a:txBody>
                    <a:bodyPr/>
                    <a:lstStyle/>
                    <a:p>
                      <a:pPr algn="ctr" defTabSz="457200">
                        <a:defRPr sz="1800"/>
                      </a:pPr>
                      <a:r>
                        <a:rPr b="1" sz="2800">
                          <a:latin typeface="Times Roman"/>
                          <a:ea typeface="Times Roman"/>
                          <a:cs typeface="Times Roman"/>
                          <a:sym typeface="Times Roman"/>
                        </a:rPr>
                        <a:t>Enzyme(s)</a:t>
                      </a:r>
                    </a:p>
                  </a:txBody>
                  <a:tcPr marL="12700" marR="12700" marT="12700" marB="12700" anchor="ctr" anchorCtr="0" horzOverflow="overflow"/>
                </a:tc>
                <a:tc>
                  <a:txBody>
                    <a:bodyPr/>
                    <a:lstStyle/>
                    <a:p>
                      <a:pPr algn="ctr" defTabSz="457200">
                        <a:defRPr sz="1800"/>
                      </a:pPr>
                      <a:r>
                        <a:rPr b="1" sz="2800">
                          <a:latin typeface="Times Roman"/>
                          <a:ea typeface="Times Roman"/>
                          <a:cs typeface="Times Roman"/>
                          <a:sym typeface="Times Roman"/>
                        </a:rPr>
                        <a:t>Conjugate</a:t>
                      </a:r>
                    </a:p>
                  </a:txBody>
                  <a:tcPr marL="12700" marR="12700" marT="12700" marB="12700" anchor="ctr" anchorCtr="0" horzOverflow="overflow"/>
                </a:tc>
                <a:tc>
                  <a:txBody>
                    <a:bodyPr/>
                    <a:lstStyle/>
                    <a:p>
                      <a:pPr algn="ctr" defTabSz="457200">
                        <a:defRPr sz="1800"/>
                      </a:pPr>
                      <a:r>
                        <a:rPr b="1" sz="2800">
                          <a:latin typeface="Times Roman"/>
                          <a:ea typeface="Times Roman"/>
                          <a:cs typeface="Times Roman"/>
                          <a:sym typeface="Times Roman"/>
                        </a:rPr>
                        <a:t>Nutrients Needed</a:t>
                      </a:r>
                    </a:p>
                  </a:txBody>
                  <a:tcPr marL="12700" marR="12700" marT="12700" marB="12700" anchor="ctr" anchorCtr="0" horzOverflow="overflow"/>
                </a:tc>
                <a:tc>
                  <a:txBody>
                    <a:bodyPr/>
                    <a:lstStyle/>
                    <a:p>
                      <a:pPr algn="ctr" defTabSz="457200">
                        <a:defRPr sz="1800"/>
                      </a:pPr>
                      <a:r>
                        <a:rPr b="1" sz="2800">
                          <a:latin typeface="Times Roman"/>
                          <a:ea typeface="Times Roman"/>
                          <a:cs typeface="Times Roman"/>
                          <a:sym typeface="Times Roman"/>
                        </a:rPr>
                        <a:t>Removes</a:t>
                      </a:r>
                    </a:p>
                  </a:txBody>
                  <a:tcPr marL="12700" marR="12700" marT="12700" marB="12700" anchor="ctr" anchorCtr="0" horzOverflow="overflow"/>
                </a:tc>
                <a:tc>
                  <a:txBody>
                    <a:bodyPr/>
                    <a:lstStyle/>
                    <a:p>
                      <a:pPr algn="ctr" defTabSz="457200">
                        <a:defRPr sz="1800"/>
                      </a:pPr>
                      <a:r>
                        <a:rPr b="1" sz="2800">
                          <a:latin typeface="Times Roman"/>
                          <a:ea typeface="Times Roman"/>
                          <a:cs typeface="Times Roman"/>
                          <a:sym typeface="Times Roman"/>
                        </a:rPr>
                        <a:t>Clinical Notes</a:t>
                      </a:r>
                    </a:p>
                  </a:txBody>
                  <a:tcPr marL="12700" marR="12700" marT="12700" marB="12700" anchor="ctr" anchorCtr="0" horzOverflow="overflow"/>
                </a:tc>
              </a:tr>
              <a:tr h="996648">
                <a:tc>
                  <a:txBody>
                    <a:bodyPr/>
                    <a:lstStyle/>
                    <a:p>
                      <a:pPr algn="ctr" defTabSz="457200">
                        <a:defRPr sz="1800"/>
                      </a:pPr>
                      <a:r>
                        <a:rPr sz="2800">
                          <a:latin typeface="Times Roman"/>
                          <a:ea typeface="Times Roman"/>
                          <a:cs typeface="Times Roman"/>
                          <a:sym typeface="Times Roman"/>
                        </a:rPr>
                        <a:t>Glutathione Conjugation</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GST</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GSH</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Cysteine, Glycine, Gln, Se, B2/B3/B6, NADPH</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Electrophiles, ROS</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Protection from oxidative stress</a:t>
                      </a:r>
                    </a:p>
                  </a:txBody>
                  <a:tcPr marL="12700" marR="12700" marT="12700" marB="12700" anchor="ctr" anchorCtr="0" horzOverflow="overflow"/>
                </a:tc>
              </a:tr>
              <a:tr h="996648">
                <a:tc>
                  <a:txBody>
                    <a:bodyPr/>
                    <a:lstStyle/>
                    <a:p>
                      <a:pPr algn="ctr" defTabSz="457200">
                        <a:defRPr sz="1800"/>
                      </a:pPr>
                      <a:r>
                        <a:rPr sz="2800">
                          <a:latin typeface="Times Roman"/>
                          <a:ea typeface="Times Roman"/>
                          <a:cs typeface="Times Roman"/>
                          <a:sym typeface="Times Roman"/>
                        </a:rPr>
                        <a:t>Methylation</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Methyltransferases</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CH₃</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B12, Folate, B6, Choline, Methionine, ATP</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Estrogens, NTs</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Impaired in MTHFR variants</a:t>
                      </a:r>
                    </a:p>
                  </a:txBody>
                  <a:tcPr marL="12700" marR="12700" marT="12700" marB="12700" anchor="ctr" anchorCtr="0" horzOverflow="overflow"/>
                </a:tc>
              </a:tr>
              <a:tr h="996648">
                <a:tc>
                  <a:txBody>
                    <a:bodyPr/>
                    <a:lstStyle/>
                    <a:p>
                      <a:pPr algn="ctr" defTabSz="457200">
                        <a:defRPr sz="1800"/>
                      </a:pPr>
                      <a:r>
                        <a:rPr sz="2800">
                          <a:latin typeface="Times Roman"/>
                          <a:ea typeface="Times Roman"/>
                          <a:cs typeface="Times Roman"/>
                          <a:sym typeface="Times Roman"/>
                        </a:rPr>
                        <a:t>Sulfation</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SULT</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SO₄</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Methionine, Cys, B6, Molybdenum, ATP</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Hormones, NTs, toxins</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Overloaded by acetaminophen</a:t>
                      </a:r>
                    </a:p>
                  </a:txBody>
                  <a:tcPr marL="12700" marR="12700" marT="12700" marB="12700" anchor="ctr" anchorCtr="0" horzOverflow="overflow"/>
                </a:tc>
              </a:tr>
              <a:tr h="996648">
                <a:tc>
                  <a:txBody>
                    <a:bodyPr/>
                    <a:lstStyle/>
                    <a:p>
                      <a:pPr algn="ctr" defTabSz="457200">
                        <a:defRPr sz="1800"/>
                      </a:pPr>
                      <a:r>
                        <a:rPr sz="2800">
                          <a:latin typeface="Times Roman"/>
                          <a:ea typeface="Times Roman"/>
                          <a:cs typeface="Times Roman"/>
                          <a:sym typeface="Times Roman"/>
                        </a:rPr>
                        <a:t>Glucuronidation</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UGT</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Glucuronic acid</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Mg, UDP-GA</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Hormones, drugs</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Reversible by β-glucuronidase</a:t>
                      </a:r>
                    </a:p>
                  </a:txBody>
                  <a:tcPr marL="12700" marR="12700" marT="12700" marB="12700" anchor="ctr" anchorCtr="0" horzOverflow="overflow"/>
                </a:tc>
              </a:tr>
              <a:tr h="996648">
                <a:tc>
                  <a:txBody>
                    <a:bodyPr/>
                    <a:lstStyle/>
                    <a:p>
                      <a:pPr algn="ctr" defTabSz="457200">
                        <a:defRPr sz="1800"/>
                      </a:pPr>
                      <a:r>
                        <a:rPr sz="2800">
                          <a:latin typeface="Times Roman"/>
                          <a:ea typeface="Times Roman"/>
                          <a:cs typeface="Times Roman"/>
                          <a:sym typeface="Times Roman"/>
                        </a:rPr>
                        <a:t>Amino Acid Conjugation</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Various</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Gly/Tau/Gln</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Amino acids, B6, ATP</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Aromatic acids</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Requires protein sufficiency</a:t>
                      </a:r>
                    </a:p>
                  </a:txBody>
                  <a:tcPr marL="12700" marR="12700" marT="12700" marB="12700" anchor="ctr" anchorCtr="0" horzOverflow="overflow"/>
                </a:tc>
              </a:tr>
              <a:tr h="996648">
                <a:tc>
                  <a:txBody>
                    <a:bodyPr/>
                    <a:lstStyle/>
                    <a:p>
                      <a:pPr algn="ctr" defTabSz="457200">
                        <a:defRPr sz="1800"/>
                      </a:pPr>
                      <a:r>
                        <a:rPr sz="2800">
                          <a:latin typeface="Times Roman"/>
                          <a:ea typeface="Times Roman"/>
                          <a:cs typeface="Times Roman"/>
                          <a:sym typeface="Times Roman"/>
                        </a:rPr>
                        <a:t>Acetylation</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NAT</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Acetyl group</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B5, B2, B3, protein</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Drugs, xenobiotics</a:t>
                      </a:r>
                    </a:p>
                  </a:txBody>
                  <a:tcPr marL="12700" marR="12700" marT="12700" marB="12700" anchor="ctr" anchorCtr="0" horzOverflow="overflow"/>
                </a:tc>
                <a:tc>
                  <a:txBody>
                    <a:bodyPr/>
                    <a:lstStyle/>
                    <a:p>
                      <a:pPr algn="ctr" defTabSz="457200">
                        <a:defRPr sz="1800"/>
                      </a:pPr>
                      <a:r>
                        <a:rPr sz="2800">
                          <a:latin typeface="Times Roman"/>
                          <a:ea typeface="Times Roman"/>
                          <a:cs typeface="Times Roman"/>
                          <a:sym typeface="Times Roman"/>
                        </a:rPr>
                        <a:t>Slow acetylators = drug toxicity risk</a:t>
                      </a:r>
                    </a:p>
                  </a:txBody>
                  <a:tcPr marL="12700" marR="12700" marT="12700" marB="12700" anchor="ctr" anchorCtr="0" horzOverflow="overflow"/>
                </a:tc>
              </a:tr>
            </a:tbl>
          </a:graphicData>
        </a:graphic>
      </p:graphicFrame>
      <p:sp>
        <p:nvSpPr>
          <p:cNvPr id="786"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Freeform 2"/>
          <p:cNvSpPr/>
          <p:nvPr/>
        </p:nvSpPr>
        <p:spPr>
          <a:xfrm rot="10800000">
            <a:off x="0" y="0"/>
            <a:ext cx="18288000" cy="10287000"/>
          </a:xfrm>
          <a:prstGeom prst="rect">
            <a:avLst/>
          </a:prstGeom>
          <a:blipFill>
            <a:blip r:embed="rId3"/>
            <a:stretch>
              <a:fillRect/>
            </a:stretch>
          </a:blipFill>
          <a:ln w="12700">
            <a:miter lim="400000"/>
          </a:ln>
        </p:spPr>
        <p:txBody>
          <a:bodyPr lIns="45718" tIns="45718" rIns="45718" bIns="45718"/>
          <a:lstStyle/>
          <a:p>
            <a:pPr defTabSz="457200">
              <a:spcBef>
                <a:spcPts val="1200"/>
              </a:spcBef>
              <a:defRPr sz="1200">
                <a:latin typeface="Times Roman"/>
                <a:ea typeface="Times Roman"/>
                <a:cs typeface="Times Roman"/>
                <a:sym typeface="Times Roman"/>
              </a:defRPr>
            </a:pPr>
          </a:p>
        </p:txBody>
      </p:sp>
      <p:sp>
        <p:nvSpPr>
          <p:cNvPr id="163"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64" name="TextBox 6"/>
          <p:cNvSpPr txBox="1"/>
          <p:nvPr/>
        </p:nvSpPr>
        <p:spPr>
          <a:xfrm>
            <a:off x="1488045" y="-145594"/>
            <a:ext cx="16480354" cy="2308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584" sz="5900">
                <a:solidFill>
                  <a:srgbClr val="FFFFFF"/>
                </a:solidFill>
                <a:latin typeface="Poppins"/>
                <a:ea typeface="Poppins"/>
                <a:cs typeface="Poppins"/>
                <a:sym typeface="Poppins"/>
              </a:defRPr>
            </a:pPr>
          </a:p>
          <a:p>
            <a:pPr>
              <a:lnSpc>
                <a:spcPts val="9100"/>
              </a:lnSpc>
              <a:defRPr spc="772" sz="7800">
                <a:solidFill>
                  <a:srgbClr val="FFFFFF"/>
                </a:solidFill>
                <a:latin typeface="Poppins"/>
                <a:ea typeface="Poppins"/>
                <a:cs typeface="Poppins"/>
                <a:sym typeface="Poppins"/>
              </a:defRPr>
            </a:pPr>
            <a:r>
              <a:t>The TCA or Krebs Cycle</a:t>
            </a:r>
          </a:p>
        </p:txBody>
      </p:sp>
      <p:sp>
        <p:nvSpPr>
          <p:cNvPr id="165"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166" name="Occurs in mitochondria…"/>
          <p:cNvSpPr txBox="1"/>
          <p:nvPr/>
        </p:nvSpPr>
        <p:spPr>
          <a:xfrm>
            <a:off x="1724011" y="3415427"/>
            <a:ext cx="6535058" cy="676618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60947" indent="-360947" defTabSz="457200">
              <a:spcBef>
                <a:spcPts val="1200"/>
              </a:spcBef>
              <a:buSzPct val="100000"/>
              <a:buChar char="•"/>
              <a:defRPr sz="3600">
                <a:latin typeface="Times Roman"/>
                <a:ea typeface="Times Roman"/>
                <a:cs typeface="Times Roman"/>
                <a:sym typeface="Times Roman"/>
              </a:defRPr>
            </a:pPr>
            <a:r>
              <a:t>Occurs in </a:t>
            </a:r>
            <a:r>
              <a:rPr b="1"/>
              <a:t>mitochondria</a:t>
            </a:r>
          </a:p>
          <a:p>
            <a:pPr marL="360947" indent="-360947" defTabSz="457200">
              <a:spcBef>
                <a:spcPts val="1200"/>
              </a:spcBef>
              <a:buSzPct val="100000"/>
              <a:buChar char="•"/>
              <a:defRPr sz="3600">
                <a:latin typeface="Times Roman"/>
                <a:ea typeface="Times Roman"/>
                <a:cs typeface="Times Roman"/>
                <a:sym typeface="Times Roman"/>
              </a:defRPr>
            </a:pPr>
            <a:r>
              <a:t>Acetyl-CoA → CO₂ + NADH + FADH₂</a:t>
            </a:r>
          </a:p>
          <a:p>
            <a:pPr marL="360947" indent="-360947" defTabSz="457200">
              <a:spcBef>
                <a:spcPts val="1200"/>
              </a:spcBef>
              <a:buSzPct val="100000"/>
              <a:buChar char="•"/>
              <a:defRPr sz="3600">
                <a:latin typeface="Times Roman"/>
                <a:ea typeface="Times Roman"/>
                <a:cs typeface="Times Roman"/>
                <a:sym typeface="Times Roman"/>
              </a:defRPr>
            </a:pPr>
            <a:r>
              <a:t>Produces reducing equivalents that feed into oxidative phosphorylation</a:t>
            </a:r>
          </a:p>
          <a:p>
            <a:pPr marL="360947" indent="-360947" defTabSz="457200">
              <a:spcBef>
                <a:spcPts val="1200"/>
              </a:spcBef>
              <a:buSzPct val="100000"/>
              <a:buChar char="•"/>
              <a:defRPr sz="3600">
                <a:latin typeface="Times Roman"/>
                <a:ea typeface="Times Roman"/>
                <a:cs typeface="Times Roman"/>
                <a:sym typeface="Times Roman"/>
              </a:defRPr>
            </a:pPr>
            <a:r>
              <a:t>Generates ~</a:t>
            </a:r>
            <a:r>
              <a:rPr b="1"/>
              <a:t>10 ATP per acetyl-CoA</a:t>
            </a:r>
          </a:p>
          <a:p>
            <a:pPr marL="360947" indent="-360947" defTabSz="457200">
              <a:spcBef>
                <a:spcPts val="1200"/>
              </a:spcBef>
              <a:buSzPct val="100000"/>
              <a:buChar char="•"/>
              <a:defRPr sz="3600">
                <a:latin typeface="Times Roman"/>
                <a:ea typeface="Times Roman"/>
                <a:cs typeface="Times Roman"/>
                <a:sym typeface="Times Roman"/>
              </a:defRPr>
            </a:pPr>
            <a:r>
              <a:t>Central hub connecting fat, protein, and carbohydrate metabolism.</a:t>
            </a:r>
          </a:p>
        </p:txBody>
      </p:sp>
      <p:grpSp>
        <p:nvGrpSpPr>
          <p:cNvPr id="169" name="Image Gallery"/>
          <p:cNvGrpSpPr/>
          <p:nvPr/>
        </p:nvGrpSpPr>
        <p:grpSpPr>
          <a:xfrm>
            <a:off x="9440141" y="3434178"/>
            <a:ext cx="8349996" cy="7194931"/>
            <a:chOff x="-1" y="0"/>
            <a:chExt cx="8349994" cy="7194929"/>
          </a:xfrm>
        </p:grpSpPr>
        <p:pic>
          <p:nvPicPr>
            <p:cNvPr id="167" name="pasted-movie.png" descr="pasted-movie.png"/>
            <p:cNvPicPr>
              <a:picLocks noChangeAspect="1"/>
            </p:cNvPicPr>
            <p:nvPr/>
          </p:nvPicPr>
          <p:blipFill>
            <a:blip r:embed="rId5">
              <a:extLst/>
            </a:blip>
            <a:srcRect l="8376" t="0" r="8375" b="0"/>
            <a:stretch>
              <a:fillRect/>
            </a:stretch>
          </p:blipFill>
          <p:spPr>
            <a:xfrm>
              <a:off x="-2" y="-1"/>
              <a:ext cx="8349995" cy="6686937"/>
            </a:xfrm>
            <a:prstGeom prst="rect">
              <a:avLst/>
            </a:prstGeom>
            <a:ln w="12700" cap="flat">
              <a:noFill/>
              <a:miter lim="400000"/>
            </a:ln>
            <a:effectLst/>
          </p:spPr>
        </p:pic>
        <p:sp>
          <p:nvSpPr>
            <p:cNvPr id="168" name="Caption"/>
            <p:cNvSpPr txBox="1"/>
            <p:nvPr/>
          </p:nvSpPr>
          <p:spPr>
            <a:xfrm>
              <a:off x="-1" y="6763128"/>
              <a:ext cx="8349992"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defRPr>
                  <a:latin typeface="+mn-lt"/>
                  <a:ea typeface="+mn-ea"/>
                  <a:cs typeface="+mn-cs"/>
                  <a:sym typeface="Helvetica"/>
                </a:defRPr>
              </a:lvl1pPr>
            </a:lstStyle>
            <a:p>
              <a:pPr/>
              <a:r>
                <a:t>Caption</a:t>
              </a:r>
            </a:p>
          </p:txBody>
        </p:sp>
      </p:grpSp>
      <p:sp>
        <p:nvSpPr>
          <p:cNvPr id="170" name="Slide Number"/>
          <p:cNvSpPr txBox="1"/>
          <p:nvPr>
            <p:ph type="sldNum" sz="quarter" idx="4294967295"/>
          </p:nvPr>
        </p:nvSpPr>
        <p:spPr>
          <a:xfrm>
            <a:off x="8505421" y="6414761"/>
            <a:ext cx="181378"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8" name="Freeform 2"/>
          <p:cNvSpPr/>
          <p:nvPr/>
        </p:nvSpPr>
        <p:spPr>
          <a:xfrm flipH="1" flipV="1">
            <a:off x="0" y="0"/>
            <a:ext cx="18288000" cy="10287000"/>
          </a:xfrm>
          <a:prstGeom prst="rect">
            <a:avLst/>
          </a:prstGeom>
          <a:blipFill>
            <a:blip r:embed="rId3"/>
            <a:stretch>
              <a:fillRect/>
            </a:stretch>
          </a:blipFill>
          <a:ln w="12700">
            <a:miter lim="400000"/>
          </a:ln>
        </p:spPr>
        <p:txBody>
          <a:bodyPr lIns="45718" tIns="45718" rIns="45718" bIns="45718"/>
          <a:lstStyle/>
          <a:p>
            <a:pPr/>
          </a:p>
        </p:txBody>
      </p:sp>
      <p:sp>
        <p:nvSpPr>
          <p:cNvPr id="789" name="Freeform 4"/>
          <p:cNvSpPr/>
          <p:nvPr/>
        </p:nvSpPr>
        <p:spPr>
          <a:xfrm>
            <a:off x="-528004" y="0"/>
            <a:ext cx="18760272" cy="3086100"/>
          </a:xfrm>
          <a:prstGeom prst="rect">
            <a:avLst/>
          </a:prstGeom>
          <a:solidFill>
            <a:srgbClr val="66BB6A"/>
          </a:solidFill>
          <a:ln w="12700">
            <a:miter lim="400000"/>
          </a:ln>
        </p:spPr>
        <p:txBody>
          <a:bodyPr lIns="45718" tIns="45718" rIns="45718" bIns="45718"/>
          <a:lstStyle/>
          <a:p>
            <a:pPr/>
          </a:p>
        </p:txBody>
      </p:sp>
      <p:sp>
        <p:nvSpPr>
          <p:cNvPr id="790" name="TextBox 6"/>
          <p:cNvSpPr txBox="1"/>
          <p:nvPr/>
        </p:nvSpPr>
        <p:spPr>
          <a:xfrm>
            <a:off x="642576" y="389005"/>
            <a:ext cx="17713626" cy="2308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73" sz="7800">
                <a:solidFill>
                  <a:srgbClr val="FFFFFF"/>
                </a:solidFill>
                <a:latin typeface="Poppins"/>
                <a:ea typeface="Poppins"/>
                <a:cs typeface="Poppins"/>
                <a:sym typeface="Poppins"/>
              </a:defRPr>
            </a:pPr>
            <a:r>
              <a:t>Phase III Detoxification —</a:t>
            </a:r>
          </a:p>
          <a:p>
            <a:pPr>
              <a:lnSpc>
                <a:spcPts val="9100"/>
              </a:lnSpc>
              <a:defRPr spc="773" sz="7800">
                <a:solidFill>
                  <a:srgbClr val="FFFFFF"/>
                </a:solidFill>
                <a:latin typeface="Poppins"/>
                <a:ea typeface="Poppins"/>
                <a:cs typeface="Poppins"/>
                <a:sym typeface="Poppins"/>
              </a:defRPr>
            </a:pPr>
            <a:r>
              <a:t>Transport &amp; Excretion</a:t>
            </a:r>
          </a:p>
        </p:txBody>
      </p:sp>
      <p:sp>
        <p:nvSpPr>
          <p:cNvPr id="791"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792" name="Phase II detoxification is a group of biosynthetic conjugation pathways that attach hydrophilic molecules to Phase I intermediates, making them:…"/>
          <p:cNvSpPr txBox="1"/>
          <p:nvPr/>
        </p:nvSpPr>
        <p:spPr>
          <a:xfrm>
            <a:off x="887784" y="3314260"/>
            <a:ext cx="7591074" cy="687760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2400">
                <a:latin typeface="Times Roman"/>
                <a:ea typeface="Times Roman"/>
                <a:cs typeface="Times Roman"/>
                <a:sym typeface="Times Roman"/>
              </a:defRPr>
            </a:pPr>
            <a:r>
              <a:t>Phase III detoxification is the </a:t>
            </a:r>
            <a:r>
              <a:rPr b="1"/>
              <a:t>final step</a:t>
            </a:r>
            <a:r>
              <a:t> in detoxification.</a:t>
            </a:r>
            <a:br/>
            <a:r>
              <a:t>Once toxins have been </a:t>
            </a:r>
            <a:r>
              <a:rPr b="1"/>
              <a:t>activated (Phase I)</a:t>
            </a:r>
            <a:r>
              <a:t> and </a:t>
            </a:r>
            <a:r>
              <a:rPr b="1"/>
              <a:t>conjugated (Phase II)</a:t>
            </a:r>
            <a:r>
              <a:t>, Phase III:</a:t>
            </a:r>
          </a:p>
          <a:p>
            <a:pPr defTabSz="457200">
              <a:spcBef>
                <a:spcPts val="1400"/>
              </a:spcBef>
              <a:defRPr b="1" sz="2400">
                <a:latin typeface="Times Roman"/>
                <a:ea typeface="Times Roman"/>
                <a:cs typeface="Times Roman"/>
                <a:sym typeface="Times Roman"/>
              </a:defRPr>
            </a:pPr>
            <a:r>
              <a:t>✔ Pumps the conjugated toxins </a:t>
            </a:r>
            <a:r>
              <a:rPr i="1"/>
              <a:t>out</a:t>
            </a:r>
            <a:r>
              <a:t> of cells</a:t>
            </a:r>
          </a:p>
          <a:p>
            <a:pPr defTabSz="457200">
              <a:spcBef>
                <a:spcPts val="1400"/>
              </a:spcBef>
              <a:defRPr b="1" sz="2400">
                <a:latin typeface="Times Roman"/>
                <a:ea typeface="Times Roman"/>
                <a:cs typeface="Times Roman"/>
                <a:sym typeface="Times Roman"/>
              </a:defRPr>
            </a:pPr>
            <a:r>
              <a:t>✔ Delivers them to organs of elimination</a:t>
            </a:r>
          </a:p>
          <a:p>
            <a:pPr defTabSz="457200">
              <a:spcBef>
                <a:spcPts val="1400"/>
              </a:spcBef>
              <a:defRPr b="1" sz="2400">
                <a:latin typeface="Times Roman"/>
                <a:ea typeface="Times Roman"/>
                <a:cs typeface="Times Roman"/>
                <a:sym typeface="Times Roman"/>
              </a:defRPr>
            </a:pPr>
            <a:r>
              <a:t>✔ Prevents reabsorption and recirculation</a:t>
            </a:r>
          </a:p>
          <a:p>
            <a:pPr defTabSz="457200">
              <a:spcBef>
                <a:spcPts val="1200"/>
              </a:spcBef>
              <a:defRPr sz="2400">
                <a:latin typeface="Times Roman"/>
                <a:ea typeface="Times Roman"/>
                <a:cs typeface="Times Roman"/>
                <a:sym typeface="Times Roman"/>
              </a:defRPr>
            </a:pPr>
            <a:r>
              <a:t>Phase III uses </a:t>
            </a:r>
            <a:r>
              <a:rPr b="1"/>
              <a:t>energy-dependent transporter proteins</a:t>
            </a:r>
            <a:r>
              <a:t> to export toxins into:</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Bile → feces</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Kidney → urine</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Lymphatic system</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Sweat/skin</a:t>
            </a:r>
          </a:p>
          <a:p>
            <a:pPr marL="457200" indent="-317500" defTabSz="457200">
              <a:spcBef>
                <a:spcPts val="1200"/>
              </a:spcBef>
              <a:buSzPct val="100000"/>
              <a:buFont typeface="Times Roman"/>
              <a:buChar char="•"/>
              <a:defRPr b="1" sz="2400">
                <a:latin typeface="Times Roman"/>
                <a:ea typeface="Times Roman"/>
                <a:cs typeface="Times Roman"/>
                <a:sym typeface="Times Roman"/>
              </a:defRPr>
            </a:pPr>
            <a:r>
              <a:t>Lungs (for volatile compounds)</a:t>
            </a:r>
          </a:p>
          <a:p>
            <a:pPr defTabSz="457200">
              <a:spcBef>
                <a:spcPts val="1200"/>
              </a:spcBef>
              <a:defRPr sz="2400">
                <a:latin typeface="Times Roman"/>
                <a:ea typeface="Times Roman"/>
                <a:cs typeface="Times Roman"/>
                <a:sym typeface="Times Roman"/>
              </a:defRPr>
            </a:pPr>
            <a:r>
              <a:t>Think of Phase III as the body’s </a:t>
            </a:r>
            <a:r>
              <a:rPr b="1"/>
              <a:t>export logistics system</a:t>
            </a:r>
            <a:r>
              <a:t>.</a:t>
            </a:r>
          </a:p>
        </p:txBody>
      </p:sp>
      <p:sp>
        <p:nvSpPr>
          <p:cNvPr id="793" name="Phase II detoxification is a group of biosynthetic conjugation pathways that attach hydrophilic molecules to Phase I intermediates, making them:…"/>
          <p:cNvSpPr txBox="1"/>
          <p:nvPr/>
        </p:nvSpPr>
        <p:spPr>
          <a:xfrm>
            <a:off x="9262891" y="3370524"/>
            <a:ext cx="7908768" cy="5234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2400">
                <a:latin typeface="Times Roman"/>
                <a:ea typeface="Times Roman"/>
                <a:cs typeface="Times Roman"/>
                <a:sym typeface="Times Roman"/>
              </a:defRPr>
            </a:pPr>
            <a:r>
              <a:t>Phase III is critical because </a:t>
            </a:r>
            <a:r>
              <a:rPr b="1"/>
              <a:t>Phase II conjugates cannot leave the cell by diffusion</a:t>
            </a:r>
            <a:r>
              <a:t>.</a:t>
            </a:r>
            <a:br/>
            <a:r>
              <a:t>They are too large and too polar.</a:t>
            </a:r>
          </a:p>
          <a:p>
            <a:pPr defTabSz="457200">
              <a:spcBef>
                <a:spcPts val="1400"/>
              </a:spcBef>
              <a:defRPr b="1" sz="2400">
                <a:latin typeface="Times Roman"/>
                <a:ea typeface="Times Roman"/>
                <a:cs typeface="Times Roman"/>
                <a:sym typeface="Times Roman"/>
              </a:defRPr>
            </a:pPr>
            <a:r>
              <a:t>Phase III prevents: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Reaccumulation of toxic intermediates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Oxidative stress</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Hormone recirculation (estrogen dominance)</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Bile stagnation</a:t>
            </a:r>
          </a:p>
          <a:p>
            <a:pPr marL="457200" indent="-317500" defTabSz="457200">
              <a:spcBef>
                <a:spcPts val="1200"/>
              </a:spcBef>
              <a:buSzPct val="100000"/>
              <a:buFont typeface="Times Roman"/>
              <a:buChar char="•"/>
              <a:defRPr sz="2400">
                <a:latin typeface="Times Roman"/>
                <a:ea typeface="Times Roman"/>
                <a:cs typeface="Times Roman"/>
                <a:sym typeface="Times Roman"/>
              </a:defRPr>
            </a:pPr>
            <a:r>
              <a:t>Enterohepatic recirculation</a:t>
            </a:r>
          </a:p>
          <a:p>
            <a:pPr defTabSz="457200">
              <a:spcBef>
                <a:spcPts val="1200"/>
              </a:spcBef>
              <a:defRPr sz="2400">
                <a:latin typeface="Times Roman"/>
                <a:ea typeface="Times Roman"/>
                <a:cs typeface="Times Roman"/>
                <a:sym typeface="Times Roman"/>
              </a:defRPr>
            </a:pPr>
            <a:r>
              <a:t>Without Phase III, detox STOPS — regardless of how strong Phase I or II are.</a:t>
            </a:r>
          </a:p>
        </p:txBody>
      </p:sp>
      <p:sp>
        <p:nvSpPr>
          <p:cNvPr id="794"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8" name="Freeform 2"/>
          <p:cNvSpPr/>
          <p:nvPr/>
        </p:nvSpPr>
        <p:spPr>
          <a:xfrm rot="10800000">
            <a:off x="-3" y="-2022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799"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800" name="TextBox 6"/>
          <p:cNvSpPr txBox="1"/>
          <p:nvPr/>
        </p:nvSpPr>
        <p:spPr>
          <a:xfrm>
            <a:off x="1043581" y="369423"/>
            <a:ext cx="16812960" cy="22788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73" sz="7800">
                <a:solidFill>
                  <a:srgbClr val="FFFFFF"/>
                </a:solidFill>
                <a:latin typeface="Poppins"/>
                <a:ea typeface="Poppins"/>
                <a:cs typeface="Poppins"/>
                <a:sym typeface="Poppins"/>
              </a:defRPr>
            </a:pPr>
            <a:r>
              <a:t>Table Summary -</a:t>
            </a:r>
            <a:r>
              <a:rPr spc="753" sz="7600"/>
              <a:t> </a:t>
            </a:r>
            <a:r>
              <a:rPr spc="673" sz="6800"/>
              <a:t>Phase III </a:t>
            </a:r>
            <a:r>
              <a:rPr spc="672" sz="6800"/>
              <a:t>Pathways</a:t>
            </a:r>
          </a:p>
        </p:txBody>
      </p:sp>
      <p:sp>
        <p:nvSpPr>
          <p:cNvPr id="801"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graphicFrame>
        <p:nvGraphicFramePr>
          <p:cNvPr id="802" name="Table 1"/>
          <p:cNvGraphicFramePr/>
          <p:nvPr/>
        </p:nvGraphicFramePr>
        <p:xfrm>
          <a:off x="633512" y="3320265"/>
          <a:ext cx="17020976" cy="643540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189188"/>
                <a:gridCol w="4848173"/>
                <a:gridCol w="3729198"/>
                <a:gridCol w="5254414"/>
              </a:tblGrid>
              <a:tr h="482600">
                <a:tc>
                  <a:txBody>
                    <a:bodyPr/>
                    <a:lstStyle/>
                    <a:p>
                      <a:pPr algn="ctr" defTabSz="457200">
                        <a:defRPr sz="1800"/>
                      </a:pPr>
                      <a:r>
                        <a:rPr b="1" sz="2900">
                          <a:latin typeface="Times Roman"/>
                          <a:ea typeface="Times Roman"/>
                          <a:cs typeface="Times Roman"/>
                          <a:sym typeface="Times Roman"/>
                        </a:rPr>
                        <a:t>Component</a:t>
                      </a:r>
                    </a:p>
                  </a:txBody>
                  <a:tcPr marL="12700" marR="12700" marT="12700" marB="12700" anchor="ctr" anchorCtr="0" horzOverflow="overflow"/>
                </a:tc>
                <a:tc>
                  <a:txBody>
                    <a:bodyPr/>
                    <a:lstStyle/>
                    <a:p>
                      <a:pPr algn="ctr" defTabSz="457200">
                        <a:defRPr sz="1800"/>
                      </a:pPr>
                      <a:r>
                        <a:rPr b="1" sz="2900">
                          <a:latin typeface="Times Roman"/>
                          <a:ea typeface="Times Roman"/>
                          <a:cs typeface="Times Roman"/>
                          <a:sym typeface="Times Roman"/>
                        </a:rPr>
                        <a:t>Description</a:t>
                      </a:r>
                    </a:p>
                  </a:txBody>
                  <a:tcPr marL="12700" marR="12700" marT="12700" marB="12700" anchor="ctr" anchorCtr="0" horzOverflow="overflow"/>
                </a:tc>
                <a:tc>
                  <a:txBody>
                    <a:bodyPr/>
                    <a:lstStyle/>
                    <a:p>
                      <a:pPr algn="ctr" defTabSz="457200">
                        <a:defRPr sz="1800"/>
                      </a:pPr>
                      <a:r>
                        <a:rPr b="1" sz="2900">
                          <a:latin typeface="Times Roman"/>
                          <a:ea typeface="Times Roman"/>
                          <a:cs typeface="Times Roman"/>
                          <a:sym typeface="Times Roman"/>
                        </a:rPr>
                        <a:t>Key Biomolecules</a:t>
                      </a:r>
                    </a:p>
                  </a:txBody>
                  <a:tcPr marL="12700" marR="12700" marT="12700" marB="12700" anchor="ctr" anchorCtr="0" horzOverflow="overflow"/>
                </a:tc>
                <a:tc>
                  <a:txBody>
                    <a:bodyPr/>
                    <a:lstStyle/>
                    <a:p>
                      <a:pPr algn="ctr" defTabSz="457200">
                        <a:defRPr sz="1800"/>
                      </a:pPr>
                      <a:r>
                        <a:rPr b="1" sz="2900">
                          <a:latin typeface="Times Roman"/>
                          <a:ea typeface="Times Roman"/>
                          <a:cs typeface="Times Roman"/>
                          <a:sym typeface="Times Roman"/>
                        </a:rPr>
                        <a:t>Clinical Relevance</a:t>
                      </a:r>
                    </a:p>
                  </a:txBody>
                  <a:tcPr marL="12700" marR="12700" marT="12700" marB="12700" anchor="ctr" anchorCtr="0" horzOverflow="overflow"/>
                </a:tc>
              </a:tr>
              <a:tr h="927100">
                <a:tc>
                  <a:txBody>
                    <a:bodyPr/>
                    <a:lstStyle/>
                    <a:p>
                      <a:pPr algn="ctr" defTabSz="457200">
                        <a:defRPr sz="1800"/>
                      </a:pPr>
                      <a:r>
                        <a:rPr b="1" sz="2900">
                          <a:latin typeface="Times Roman"/>
                          <a:ea typeface="Times Roman"/>
                          <a:cs typeface="Times Roman"/>
                          <a:sym typeface="Times Roman"/>
                        </a:rPr>
                        <a:t>Main Role</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Export conjugated toxins</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ATP, transporters</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Prevents buildup of reactive metabolites</a:t>
                      </a:r>
                    </a:p>
                  </a:txBody>
                  <a:tcPr marL="12700" marR="12700" marT="12700" marB="12700" anchor="ctr" anchorCtr="0" horzOverflow="overflow"/>
                </a:tc>
              </a:tr>
              <a:tr h="927100">
                <a:tc>
                  <a:txBody>
                    <a:bodyPr/>
                    <a:lstStyle/>
                    <a:p>
                      <a:pPr algn="ctr" defTabSz="457200">
                        <a:defRPr sz="1800"/>
                      </a:pPr>
                      <a:r>
                        <a:rPr b="1" sz="2900">
                          <a:latin typeface="Times Roman"/>
                          <a:ea typeface="Times Roman"/>
                          <a:cs typeface="Times Roman"/>
                          <a:sym typeface="Times Roman"/>
                        </a:rPr>
                        <a:t>Transporters</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ABC, MRP, OAT</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ABCB1, MRPs</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Determines bile &amp; urine toxin export</a:t>
                      </a:r>
                    </a:p>
                  </a:txBody>
                  <a:tcPr marL="12700" marR="12700" marT="12700" marB="12700" anchor="ctr" anchorCtr="0" horzOverflow="overflow"/>
                </a:tc>
              </a:tr>
              <a:tr h="613627">
                <a:tc>
                  <a:txBody>
                    <a:bodyPr/>
                    <a:lstStyle/>
                    <a:p>
                      <a:pPr algn="ctr" defTabSz="457200">
                        <a:defRPr sz="1800"/>
                      </a:pPr>
                      <a:r>
                        <a:rPr b="1" sz="2900">
                          <a:latin typeface="Times Roman"/>
                          <a:ea typeface="Times Roman"/>
                          <a:cs typeface="Times Roman"/>
                          <a:sym typeface="Times Roman"/>
                        </a:rPr>
                        <a:t>Energy Needs</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ATP-dependent</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Mg, mitochondria</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Low ATP = slowed detox</a:t>
                      </a:r>
                    </a:p>
                  </a:txBody>
                  <a:tcPr marL="12700" marR="12700" marT="12700" marB="12700" anchor="ctr" anchorCtr="0" horzOverflow="overflow"/>
                </a:tc>
              </a:tr>
              <a:tr h="613627">
                <a:tc>
                  <a:txBody>
                    <a:bodyPr/>
                    <a:lstStyle/>
                    <a:p>
                      <a:pPr algn="ctr" defTabSz="457200">
                        <a:defRPr sz="1800"/>
                      </a:pPr>
                      <a:r>
                        <a:rPr b="1" sz="2900">
                          <a:latin typeface="Times Roman"/>
                          <a:ea typeface="Times Roman"/>
                          <a:cs typeface="Times Roman"/>
                          <a:sym typeface="Times Roman"/>
                        </a:rPr>
                        <a:t>Bile Pathway</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Toxins excreted with bile</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PC, taurine, glycine</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Cholestasis stops Phase III</a:t>
                      </a:r>
                    </a:p>
                  </a:txBody>
                  <a:tcPr marL="12700" marR="12700" marT="12700" marB="12700" anchor="ctr" anchorCtr="0" horzOverflow="overflow"/>
                </a:tc>
              </a:tr>
              <a:tr h="951122">
                <a:tc>
                  <a:txBody>
                    <a:bodyPr/>
                    <a:lstStyle/>
                    <a:p>
                      <a:pPr algn="ctr" defTabSz="457200">
                        <a:defRPr sz="1800"/>
                      </a:pPr>
                      <a:r>
                        <a:rPr b="1" sz="2900">
                          <a:latin typeface="Times Roman"/>
                          <a:ea typeface="Times Roman"/>
                          <a:cs typeface="Times Roman"/>
                          <a:sym typeface="Times Roman"/>
                        </a:rPr>
                        <a:t>Kidney Pathway</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Water-soluble toxins → urine</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Hydration, electrolytes</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Dehydration slows elimination</a:t>
                      </a:r>
                    </a:p>
                  </a:txBody>
                  <a:tcPr marL="12700" marR="12700" marT="12700" marB="12700" anchor="ctr" anchorCtr="0" horzOverflow="overflow"/>
                </a:tc>
              </a:tr>
              <a:tr h="969099">
                <a:tc>
                  <a:txBody>
                    <a:bodyPr/>
                    <a:lstStyle/>
                    <a:p>
                      <a:pPr algn="ctr" defTabSz="457200">
                        <a:defRPr sz="1800"/>
                      </a:pPr>
                      <a:r>
                        <a:rPr b="1" sz="2900">
                          <a:latin typeface="Times Roman"/>
                          <a:ea typeface="Times Roman"/>
                          <a:cs typeface="Times Roman"/>
                          <a:sym typeface="Times Roman"/>
                        </a:rPr>
                        <a:t>Gut Role</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Prevents toxin reabsorption</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Fiber, microbiome balance</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Constipation → enterohepatic recirculation</a:t>
                      </a:r>
                    </a:p>
                  </a:txBody>
                  <a:tcPr marL="12700" marR="12700" marT="12700" marB="12700" anchor="ctr" anchorCtr="0" horzOverflow="overflow"/>
                </a:tc>
              </a:tr>
              <a:tr h="951122">
                <a:tc>
                  <a:txBody>
                    <a:bodyPr/>
                    <a:lstStyle/>
                    <a:p>
                      <a:pPr algn="ctr" defTabSz="457200">
                        <a:defRPr sz="1800"/>
                      </a:pPr>
                      <a:r>
                        <a:rPr b="1" sz="2900">
                          <a:latin typeface="Times Roman"/>
                          <a:ea typeface="Times Roman"/>
                          <a:cs typeface="Times Roman"/>
                          <a:sym typeface="Times Roman"/>
                        </a:rPr>
                        <a:t>Nutrients</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Mg, choline, PC, taurine, glycine</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Supports transport &amp; bile flow</a:t>
                      </a:r>
                    </a:p>
                  </a:txBody>
                  <a:tcPr marL="12700" marR="12700" marT="12700" marB="12700" anchor="ctr" anchorCtr="0" horzOverflow="overflow"/>
                </a:tc>
                <a:tc>
                  <a:txBody>
                    <a:bodyPr/>
                    <a:lstStyle/>
                    <a:p>
                      <a:pPr algn="ctr" defTabSz="457200">
                        <a:defRPr sz="1800"/>
                      </a:pPr>
                      <a:r>
                        <a:rPr sz="2900">
                          <a:latin typeface="Times Roman"/>
                          <a:ea typeface="Times Roman"/>
                          <a:cs typeface="Times Roman"/>
                          <a:sym typeface="Times Roman"/>
                        </a:rPr>
                        <a:t>Deficiencies impair detox</a:t>
                      </a:r>
                    </a:p>
                  </a:txBody>
                  <a:tcPr marL="12700" marR="12700" marT="12700" marB="12700" anchor="ctr" anchorCtr="0" horzOverflow="overflow"/>
                </a:tc>
              </a:tr>
            </a:tbl>
          </a:graphicData>
        </a:graphic>
      </p:graphicFrame>
      <p:sp>
        <p:nvSpPr>
          <p:cNvPr id="803"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5" name="Freeform 2"/>
          <p:cNvSpPr/>
          <p:nvPr/>
        </p:nvSpPr>
        <p:spPr>
          <a:xfrm rot="10800000">
            <a:off x="-3" y="-202204"/>
            <a:ext cx="18288005" cy="10287005"/>
          </a:xfrm>
          <a:prstGeom prst="rect">
            <a:avLst/>
          </a:prstGeom>
          <a:blipFill>
            <a:blip r:embed="rId3"/>
            <a:stretch>
              <a:fillRect/>
            </a:stretch>
          </a:blipFill>
          <a:ln w="12700">
            <a:miter lim="400000"/>
          </a:ln>
        </p:spPr>
        <p:txBody>
          <a:bodyPr lIns="45718" tIns="45718" rIns="45718" bIns="45718"/>
          <a:lstStyle/>
          <a:p>
            <a:pPr/>
          </a:p>
        </p:txBody>
      </p:sp>
      <p:sp>
        <p:nvSpPr>
          <p:cNvPr id="806"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807" name="TextBox 6"/>
          <p:cNvSpPr txBox="1"/>
          <p:nvPr/>
        </p:nvSpPr>
        <p:spPr>
          <a:xfrm>
            <a:off x="1043581" y="369419"/>
            <a:ext cx="16812960" cy="224966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73" sz="7800">
                <a:solidFill>
                  <a:srgbClr val="FFFFFF"/>
                </a:solidFill>
                <a:latin typeface="Poppins"/>
                <a:ea typeface="Poppins"/>
                <a:cs typeface="Poppins"/>
                <a:sym typeface="Poppins"/>
              </a:defRPr>
            </a:pPr>
            <a:r>
              <a:t>Table Summary -</a:t>
            </a:r>
            <a:r>
              <a:rPr spc="753" sz="7600"/>
              <a:t> </a:t>
            </a:r>
            <a:r>
              <a:rPr spc="574" sz="5800"/>
              <a:t>All Detoxification Pathways</a:t>
            </a:r>
          </a:p>
        </p:txBody>
      </p:sp>
      <p:sp>
        <p:nvSpPr>
          <p:cNvPr id="808" name="Freeform 8"/>
          <p:cNvSpPr/>
          <p:nvPr/>
        </p:nvSpPr>
        <p:spPr>
          <a:xfrm>
            <a:off x="-2602379" y="0"/>
            <a:ext cx="3256089" cy="3256087"/>
          </a:xfrm>
          <a:prstGeom prst="rect">
            <a:avLst/>
          </a:prstGeom>
          <a:blipFill>
            <a:blip r:embed="rId4"/>
            <a:stretch>
              <a:fillRect/>
            </a:stretch>
          </a:blipFill>
          <a:ln w="12700">
            <a:miter lim="400000"/>
          </a:ln>
        </p:spPr>
        <p:txBody>
          <a:bodyPr lIns="45718" tIns="45718" rIns="45718" bIns="45718"/>
          <a:lstStyle/>
          <a:p>
            <a:pPr/>
          </a:p>
        </p:txBody>
      </p:sp>
      <p:sp>
        <p:nvSpPr>
          <p:cNvPr id="809" name="TextBox 11"/>
          <p:cNvSpPr txBox="1"/>
          <p:nvPr/>
        </p:nvSpPr>
        <p:spPr>
          <a:xfrm>
            <a:off x="17187887" y="9210674"/>
            <a:ext cx="295226"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10</a:t>
            </a:r>
          </a:p>
        </p:txBody>
      </p:sp>
      <p:graphicFrame>
        <p:nvGraphicFramePr>
          <p:cNvPr id="810" name="Table 1"/>
          <p:cNvGraphicFramePr/>
          <p:nvPr/>
        </p:nvGraphicFramePr>
        <p:xfrm>
          <a:off x="1043218" y="3292045"/>
          <a:ext cx="16813684" cy="650561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341772"/>
                <a:gridCol w="3848412"/>
                <a:gridCol w="4690787"/>
                <a:gridCol w="4932713"/>
              </a:tblGrid>
              <a:tr h="637805">
                <a:tc>
                  <a:txBody>
                    <a:bodyPr/>
                    <a:lstStyle/>
                    <a:p>
                      <a:pPr algn="l" defTabSz="457200">
                        <a:defRPr sz="1800"/>
                      </a:pPr>
                      <a:r>
                        <a:rPr b="1" sz="2800">
                          <a:latin typeface="Times Roman"/>
                          <a:ea typeface="Times Roman"/>
                          <a:cs typeface="Times Roman"/>
                          <a:sym typeface="Times Roman"/>
                        </a:rPr>
                        <a:t>Detox Phase</a:t>
                      </a:r>
                    </a:p>
                  </a:txBody>
                  <a:tcPr marL="12700" marR="12700" marT="12700" marB="12700" anchor="ctr" anchorCtr="0" horzOverflow="overflow"/>
                </a:tc>
                <a:tc>
                  <a:txBody>
                    <a:bodyPr/>
                    <a:lstStyle/>
                    <a:p>
                      <a:pPr algn="l" defTabSz="457200">
                        <a:defRPr sz="1800"/>
                      </a:pPr>
                      <a:r>
                        <a:rPr b="1" sz="2800">
                          <a:latin typeface="Times Roman"/>
                          <a:ea typeface="Times Roman"/>
                          <a:cs typeface="Times Roman"/>
                          <a:sym typeface="Times Roman"/>
                        </a:rPr>
                        <a:t>Primary Processes</a:t>
                      </a:r>
                    </a:p>
                  </a:txBody>
                  <a:tcPr marL="12700" marR="12700" marT="12700" marB="12700" anchor="ctr" anchorCtr="0" horzOverflow="overflow"/>
                </a:tc>
                <a:tc>
                  <a:txBody>
                    <a:bodyPr/>
                    <a:lstStyle/>
                    <a:p>
                      <a:pPr algn="l" defTabSz="457200">
                        <a:defRPr sz="1800"/>
                      </a:pPr>
                      <a:r>
                        <a:rPr b="1" sz="2800">
                          <a:latin typeface="Times Roman"/>
                          <a:ea typeface="Times Roman"/>
                          <a:cs typeface="Times Roman"/>
                          <a:sym typeface="Times Roman"/>
                        </a:rPr>
                        <a:t>Key Nutrients</a:t>
                      </a:r>
                    </a:p>
                  </a:txBody>
                  <a:tcPr marL="12700" marR="12700" marT="12700" marB="12700" anchor="ctr" anchorCtr="0" horzOverflow="overflow"/>
                </a:tc>
                <a:tc>
                  <a:txBody>
                    <a:bodyPr/>
                    <a:lstStyle/>
                    <a:p>
                      <a:pPr algn="l" defTabSz="457200">
                        <a:defRPr sz="1800"/>
                      </a:pPr>
                      <a:r>
                        <a:rPr b="1" sz="2800">
                          <a:latin typeface="Times Roman"/>
                          <a:ea typeface="Times Roman"/>
                          <a:cs typeface="Times Roman"/>
                          <a:sym typeface="Times Roman"/>
                        </a:rPr>
                        <a:t>Purpose</a:t>
                      </a:r>
                    </a:p>
                  </a:txBody>
                  <a:tcPr marL="12700" marR="12700" marT="12700" marB="12700" anchor="ctr" anchorCtr="0" horzOverflow="overflow"/>
                </a:tc>
              </a:tr>
              <a:tr h="988597">
                <a:tc>
                  <a:txBody>
                    <a:bodyPr/>
                    <a:lstStyle/>
                    <a:p>
                      <a:pPr algn="l" defTabSz="457200">
                        <a:defRPr sz="1800"/>
                      </a:pPr>
                      <a:r>
                        <a:rPr b="1" sz="2800">
                          <a:latin typeface="Times Roman"/>
                          <a:ea typeface="Times Roman"/>
                          <a:cs typeface="Times Roman"/>
                          <a:sym typeface="Times Roman"/>
                        </a:rPr>
                        <a:t>Phase I</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Oxidation, reduction, hydrolysis</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B2, B3, Fe, Mg</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Activate toxins; make them reactive</a:t>
                      </a:r>
                    </a:p>
                  </a:txBody>
                  <a:tcPr marL="12700" marR="12700" marT="12700" marB="12700" anchor="ctr" anchorCtr="0" horzOverflow="overflow"/>
                </a:tc>
              </a:tr>
              <a:tr h="637805">
                <a:tc>
                  <a:txBody>
                    <a:bodyPr/>
                    <a:lstStyle/>
                    <a:p>
                      <a:pPr algn="l" defTabSz="457200">
                        <a:defRPr sz="1800"/>
                      </a:pPr>
                      <a:r>
                        <a:rPr b="1" sz="2800">
                          <a:latin typeface="Times Roman"/>
                          <a:ea typeface="Times Roman"/>
                          <a:cs typeface="Times Roman"/>
                          <a:sym typeface="Times Roman"/>
                        </a:rPr>
                        <a:t>Phase II: GSH</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Glutathione conjugation</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GSH, selenium, B2, B6</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Neutralize reactive metabolites</a:t>
                      </a:r>
                    </a:p>
                  </a:txBody>
                  <a:tcPr marL="12700" marR="12700" marT="12700" marB="12700" anchor="ctr" anchorCtr="0" horzOverflow="overflow"/>
                </a:tc>
              </a:tr>
              <a:tr h="988597">
                <a:tc>
                  <a:txBody>
                    <a:bodyPr/>
                    <a:lstStyle/>
                    <a:p>
                      <a:pPr algn="l" defTabSz="457200">
                        <a:defRPr sz="1800"/>
                      </a:pPr>
                      <a:r>
                        <a:rPr b="1" sz="2800">
                          <a:latin typeface="Times Roman"/>
                          <a:ea typeface="Times Roman"/>
                          <a:cs typeface="Times Roman"/>
                          <a:sym typeface="Times Roman"/>
                        </a:rPr>
                        <a:t>Phase II: Methylation</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SAMe methylation</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B12, folate, B6, choline</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Hormone detox, neurotransmitter balance</a:t>
                      </a:r>
                    </a:p>
                  </a:txBody>
                  <a:tcPr marL="12700" marR="12700" marT="12700" marB="12700" anchor="ctr" anchorCtr="0" horzOverflow="overflow"/>
                </a:tc>
              </a:tr>
              <a:tr h="988597">
                <a:tc>
                  <a:txBody>
                    <a:bodyPr/>
                    <a:lstStyle/>
                    <a:p>
                      <a:pPr algn="l" defTabSz="457200">
                        <a:defRPr sz="1800"/>
                      </a:pPr>
                      <a:r>
                        <a:rPr b="1" sz="2800">
                          <a:latin typeface="Times Roman"/>
                          <a:ea typeface="Times Roman"/>
                          <a:cs typeface="Times Roman"/>
                          <a:sym typeface="Times Roman"/>
                        </a:rPr>
                        <a:t>Phase II: Glucuronidation</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Add glucuronic acid</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Magnesium</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Hormone/drug detox</a:t>
                      </a:r>
                    </a:p>
                  </a:txBody>
                  <a:tcPr marL="12700" marR="12700" marT="12700" marB="12700" anchor="ctr" anchorCtr="0" horzOverflow="overflow"/>
                </a:tc>
              </a:tr>
              <a:tr h="988597">
                <a:tc>
                  <a:txBody>
                    <a:bodyPr/>
                    <a:lstStyle/>
                    <a:p>
                      <a:pPr algn="l" defTabSz="457200">
                        <a:defRPr sz="1800"/>
                      </a:pPr>
                      <a:r>
                        <a:rPr b="1" sz="2800">
                          <a:latin typeface="Times Roman"/>
                          <a:ea typeface="Times Roman"/>
                          <a:cs typeface="Times Roman"/>
                          <a:sym typeface="Times Roman"/>
                        </a:rPr>
                        <a:t>Phase II: Sulfation</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Sulfate addition</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Methionine, cysteine, B6, molybdenum</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Steroid &amp; neurotransmitter detox</a:t>
                      </a:r>
                    </a:p>
                  </a:txBody>
                  <a:tcPr marL="12700" marR="12700" marT="12700" marB="12700" anchor="ctr" anchorCtr="0" horzOverflow="overflow"/>
                </a:tc>
              </a:tr>
              <a:tr h="637805">
                <a:tc>
                  <a:txBody>
                    <a:bodyPr/>
                    <a:lstStyle/>
                    <a:p>
                      <a:pPr algn="l" defTabSz="457200">
                        <a:defRPr sz="1800"/>
                      </a:pPr>
                      <a:r>
                        <a:rPr b="1" sz="2800">
                          <a:latin typeface="Times Roman"/>
                          <a:ea typeface="Times Roman"/>
                          <a:cs typeface="Times Roman"/>
                          <a:sym typeface="Times Roman"/>
                        </a:rPr>
                        <a:t>Phase II: AA Conjugation</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Add amino acids</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Glycine, taurine</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Acid &amp; bile detox</a:t>
                      </a:r>
                    </a:p>
                  </a:txBody>
                  <a:tcPr marL="12700" marR="12700" marT="12700" marB="12700" anchor="ctr" anchorCtr="0" horzOverflow="overflow"/>
                </a:tc>
              </a:tr>
              <a:tr h="637805">
                <a:tc>
                  <a:txBody>
                    <a:bodyPr/>
                    <a:lstStyle/>
                    <a:p>
                      <a:pPr algn="l" defTabSz="457200">
                        <a:defRPr sz="1800"/>
                      </a:pPr>
                      <a:r>
                        <a:rPr b="1" sz="2800">
                          <a:latin typeface="Times Roman"/>
                          <a:ea typeface="Times Roman"/>
                          <a:cs typeface="Times Roman"/>
                          <a:sym typeface="Times Roman"/>
                        </a:rPr>
                        <a:t>Phase III</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Transport/excretion</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Minerals, ATP</a:t>
                      </a:r>
                    </a:p>
                  </a:txBody>
                  <a:tcPr marL="12700" marR="12700" marT="12700" marB="12700" anchor="ctr" anchorCtr="0" horzOverflow="overflow"/>
                </a:tc>
                <a:tc>
                  <a:txBody>
                    <a:bodyPr/>
                    <a:lstStyle/>
                    <a:p>
                      <a:pPr algn="l" defTabSz="457200">
                        <a:defRPr sz="1800"/>
                      </a:pPr>
                      <a:r>
                        <a:rPr sz="2800">
                          <a:latin typeface="Times Roman"/>
                          <a:ea typeface="Times Roman"/>
                          <a:cs typeface="Times Roman"/>
                          <a:sym typeface="Times Roman"/>
                        </a:rPr>
                        <a:t>Removal from body</a:t>
                      </a:r>
                    </a:p>
                  </a:txBody>
                  <a:tcPr marL="12700" marR="12700" marT="12700" marB="12700" anchor="ctr" anchorCtr="0" horzOverflow="overflow"/>
                </a:tc>
              </a:tr>
            </a:tbl>
          </a:graphicData>
        </a:graphic>
      </p:graphicFrame>
      <p:sp>
        <p:nvSpPr>
          <p:cNvPr id="811"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5" name="Freeform 2"/>
          <p:cNvSpPr/>
          <p:nvPr/>
        </p:nvSpPr>
        <p:spPr>
          <a:xfrm rot="10800000">
            <a:off x="-3" y="-2022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816"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817" name="TextBox 6"/>
          <p:cNvSpPr txBox="1"/>
          <p:nvPr/>
        </p:nvSpPr>
        <p:spPr>
          <a:xfrm>
            <a:off x="589681" y="418214"/>
            <a:ext cx="18170118" cy="224966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574" sz="5800">
                <a:solidFill>
                  <a:srgbClr val="0433FF"/>
                </a:solidFill>
                <a:latin typeface="Poppins"/>
                <a:ea typeface="Poppins"/>
                <a:cs typeface="Poppins"/>
                <a:sym typeface="Poppins"/>
              </a:defRPr>
            </a:pPr>
            <a:r>
              <a:t>Role of Oxidative Stress and </a:t>
            </a:r>
          </a:p>
          <a:p>
            <a:pPr>
              <a:lnSpc>
                <a:spcPts val="9100"/>
              </a:lnSpc>
              <a:defRPr spc="574" sz="5800">
                <a:solidFill>
                  <a:srgbClr val="0433FF"/>
                </a:solidFill>
                <a:latin typeface="Poppins"/>
                <a:ea typeface="Poppins"/>
                <a:cs typeface="Poppins"/>
                <a:sym typeface="Poppins"/>
              </a:defRPr>
            </a:pPr>
            <a:r>
              <a:t>Detoxification Pathways on Health Status</a:t>
            </a:r>
          </a:p>
        </p:txBody>
      </p:sp>
      <p:sp>
        <p:nvSpPr>
          <p:cNvPr id="818"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819" name="Oxidative stress occurs when the production of reactive oxygen species (ROS) exceeds the body’s ability to neutralize them with antioxidants.…"/>
          <p:cNvSpPr txBox="1"/>
          <p:nvPr/>
        </p:nvSpPr>
        <p:spPr>
          <a:xfrm>
            <a:off x="1021693" y="3216162"/>
            <a:ext cx="16670282" cy="6822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20841" indent="-320841" defTabSz="457200">
              <a:spcBef>
                <a:spcPts val="1200"/>
              </a:spcBef>
              <a:buSzPct val="100000"/>
              <a:buChar char="•"/>
              <a:defRPr sz="3200">
                <a:latin typeface="Times Roman"/>
                <a:ea typeface="Times Roman"/>
                <a:cs typeface="Times Roman"/>
                <a:sym typeface="Times Roman"/>
              </a:defRPr>
            </a:pPr>
            <a:r>
              <a:t>Oxidative stress occurs when the production of </a:t>
            </a:r>
            <a:r>
              <a:rPr b="1"/>
              <a:t>reactive oxygen species (ROS)</a:t>
            </a:r>
            <a:r>
              <a:t> exceeds the body’s ability to neutralize them with </a:t>
            </a:r>
            <a:r>
              <a:rPr b="1"/>
              <a:t>antioxidants</a:t>
            </a:r>
            <a:r>
              <a:t>.</a:t>
            </a:r>
          </a:p>
          <a:p>
            <a:pPr marL="300789" indent="-300789" defTabSz="457200">
              <a:spcBef>
                <a:spcPts val="1400"/>
              </a:spcBef>
              <a:buSzPct val="100000"/>
              <a:buChar char="•"/>
              <a:defRPr b="1" sz="3000">
                <a:latin typeface="Times Roman"/>
                <a:ea typeface="Times Roman"/>
                <a:cs typeface="Times Roman"/>
                <a:sym typeface="Times Roman"/>
              </a:defRPr>
            </a:pPr>
            <a:r>
              <a:t>Sources of ROS:</a:t>
            </a:r>
          </a:p>
          <a:p>
            <a:pPr lvl="2" marL="736600" indent="-317500" defTabSz="457200">
              <a:spcBef>
                <a:spcPts val="1200"/>
              </a:spcBef>
              <a:buSzPct val="100000"/>
              <a:buFont typeface="Times Roman"/>
              <a:buChar char="•"/>
              <a:defRPr sz="2600">
                <a:latin typeface="Times Roman"/>
                <a:ea typeface="Times Roman"/>
                <a:cs typeface="Times Roman"/>
                <a:sym typeface="Times Roman"/>
              </a:defRPr>
            </a:pPr>
            <a:r>
              <a:t>Normal mitochondrial energy production</a:t>
            </a:r>
          </a:p>
          <a:p>
            <a:pPr lvl="2" marL="736600" indent="-317500" defTabSz="457200">
              <a:spcBef>
                <a:spcPts val="1200"/>
              </a:spcBef>
              <a:buSzPct val="100000"/>
              <a:buFont typeface="Times Roman"/>
              <a:buChar char="•"/>
              <a:defRPr sz="2600">
                <a:latin typeface="Times Roman"/>
                <a:ea typeface="Times Roman"/>
                <a:cs typeface="Times Roman"/>
                <a:sym typeface="Times Roman"/>
              </a:defRPr>
            </a:pPr>
            <a:r>
              <a:t>Inflammation</a:t>
            </a:r>
          </a:p>
          <a:p>
            <a:pPr lvl="2" marL="736600" indent="-317500" defTabSz="457200">
              <a:spcBef>
                <a:spcPts val="1200"/>
              </a:spcBef>
              <a:buSzPct val="100000"/>
              <a:buFont typeface="Times Roman"/>
              <a:buChar char="•"/>
              <a:defRPr sz="2600">
                <a:latin typeface="Times Roman"/>
                <a:ea typeface="Times Roman"/>
                <a:cs typeface="Times Roman"/>
                <a:sym typeface="Times Roman"/>
              </a:defRPr>
            </a:pPr>
            <a:r>
              <a:t>Environmental toxins</a:t>
            </a:r>
          </a:p>
          <a:p>
            <a:pPr lvl="2" marL="736600" indent="-317500" defTabSz="457200">
              <a:spcBef>
                <a:spcPts val="1200"/>
              </a:spcBef>
              <a:buSzPct val="100000"/>
              <a:buFont typeface="Times Roman"/>
              <a:buChar char="•"/>
              <a:defRPr sz="2600">
                <a:latin typeface="Times Roman"/>
                <a:ea typeface="Times Roman"/>
                <a:cs typeface="Times Roman"/>
                <a:sym typeface="Times Roman"/>
              </a:defRPr>
            </a:pPr>
            <a:r>
              <a:t>Poor diet, smoking, and alcohol</a:t>
            </a:r>
          </a:p>
          <a:p>
            <a:pPr lvl="2" marL="736600" indent="-317500" defTabSz="457200">
              <a:spcBef>
                <a:spcPts val="1200"/>
              </a:spcBef>
              <a:buSzPct val="100000"/>
              <a:buFont typeface="Times Roman"/>
              <a:buChar char="•"/>
              <a:defRPr sz="2600">
                <a:latin typeface="Times Roman"/>
                <a:ea typeface="Times Roman"/>
                <a:cs typeface="Times Roman"/>
                <a:sym typeface="Times Roman"/>
              </a:defRPr>
            </a:pPr>
            <a:r>
              <a:t>Chronic stress</a:t>
            </a:r>
          </a:p>
          <a:p>
            <a:pPr lvl="2" marL="736600" indent="-317500" defTabSz="457200">
              <a:spcBef>
                <a:spcPts val="1200"/>
              </a:spcBef>
              <a:buSzPct val="100000"/>
              <a:buFont typeface="Times Roman"/>
              <a:buChar char="•"/>
              <a:defRPr sz="2600">
                <a:latin typeface="Times Roman"/>
                <a:ea typeface="Times Roman"/>
                <a:cs typeface="Times Roman"/>
                <a:sym typeface="Times Roman"/>
              </a:defRPr>
            </a:pPr>
            <a:r>
              <a:t>UV radiation, pollution</a:t>
            </a:r>
          </a:p>
          <a:p>
            <a:pPr lvl="2" marL="736600" indent="-317500" defTabSz="457200">
              <a:spcBef>
                <a:spcPts val="1200"/>
              </a:spcBef>
              <a:buSzPct val="100000"/>
              <a:buFont typeface="Times Roman"/>
              <a:buChar char="•"/>
              <a:defRPr sz="2600">
                <a:latin typeface="Times Roman"/>
                <a:ea typeface="Times Roman"/>
                <a:cs typeface="Times Roman"/>
                <a:sym typeface="Times Roman"/>
              </a:defRPr>
            </a:pPr>
            <a:r>
              <a:t>Certain medications</a:t>
            </a:r>
          </a:p>
          <a:p>
            <a:pPr marL="300789" indent="-300789" defTabSz="457200">
              <a:spcBef>
                <a:spcPts val="1400"/>
              </a:spcBef>
              <a:buSzPct val="100000"/>
              <a:buChar char="•"/>
              <a:defRPr b="1" sz="3000">
                <a:latin typeface="Times Roman"/>
                <a:ea typeface="Times Roman"/>
                <a:cs typeface="Times Roman"/>
                <a:sym typeface="Times Roman"/>
              </a:defRPr>
            </a:pPr>
            <a:r>
              <a:t>Impact on the body:</a:t>
            </a:r>
          </a:p>
          <a:p>
            <a:pPr lvl="1" marL="641683" indent="-260682" defTabSz="457200">
              <a:spcBef>
                <a:spcPts val="1200"/>
              </a:spcBef>
              <a:buSzPct val="100000"/>
              <a:buChar char="•"/>
              <a:defRPr sz="2600">
                <a:latin typeface="Times Roman"/>
                <a:ea typeface="Times Roman"/>
                <a:cs typeface="Times Roman"/>
                <a:sym typeface="Times Roman"/>
              </a:defRPr>
            </a:pPr>
            <a:r>
              <a:t>Excess ROS can </a:t>
            </a:r>
            <a:r>
              <a:rPr b="1"/>
              <a:t>damage lipids, proteins, DNA, and cell membranes</a:t>
            </a:r>
            <a:r>
              <a:t>, leading to dysfunction across multiple systems.</a:t>
            </a:r>
          </a:p>
        </p:txBody>
      </p:sp>
      <p:sp>
        <p:nvSpPr>
          <p:cNvPr id="820"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2" name="Freeform 2"/>
          <p:cNvSpPr/>
          <p:nvPr/>
        </p:nvSpPr>
        <p:spPr>
          <a:xfrm rot="10800000">
            <a:off x="-3" y="-2022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823"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824" name="TextBox 6"/>
          <p:cNvSpPr txBox="1"/>
          <p:nvPr/>
        </p:nvSpPr>
        <p:spPr>
          <a:xfrm>
            <a:off x="589678" y="413832"/>
            <a:ext cx="17534310" cy="2308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How Oxidative Stress &amp; Detoxification Interact</a:t>
            </a:r>
          </a:p>
        </p:txBody>
      </p:sp>
      <p:sp>
        <p:nvSpPr>
          <p:cNvPr id="825"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826" name="A. Excess ROS increases the burden on detoxification.…"/>
          <p:cNvSpPr txBox="1"/>
          <p:nvPr/>
        </p:nvSpPr>
        <p:spPr>
          <a:xfrm>
            <a:off x="1067558" y="4332225"/>
            <a:ext cx="7028885" cy="57717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600">
                <a:latin typeface="Times Roman"/>
                <a:ea typeface="Times Roman"/>
                <a:cs typeface="Times Roman"/>
                <a:sym typeface="Times Roman"/>
              </a:defRPr>
            </a:pPr>
            <a:r>
              <a:t>A. Excess ROS increases the burden on detoxification.</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Phase I generates ROS; if antioxidant systems are overwhelmed, oxidative stress worsens.</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High toxin exposure accelerates ROS production.</a:t>
            </a:r>
          </a:p>
          <a:p>
            <a:pPr defTabSz="457200">
              <a:spcBef>
                <a:spcPts val="1400"/>
              </a:spcBef>
              <a:defRPr b="1" sz="2600">
                <a:latin typeface="Times Roman"/>
                <a:ea typeface="Times Roman"/>
                <a:cs typeface="Times Roman"/>
                <a:sym typeface="Times Roman"/>
              </a:defRPr>
            </a:pPr>
            <a:r>
              <a:t>B. Phase II requires antioxidants to neutralize reactive intermediates.</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Glutathione (GSH), vitamin C, vitamin E, selenium, NAC</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If unavailable, toxins accumulate or remain reactive → cellular damage.</a:t>
            </a:r>
          </a:p>
        </p:txBody>
      </p:sp>
      <p:sp>
        <p:nvSpPr>
          <p:cNvPr id="827" name="Oxidative stress directly influences the workload and efficiency of detox pathways"/>
          <p:cNvSpPr txBox="1"/>
          <p:nvPr/>
        </p:nvSpPr>
        <p:spPr>
          <a:xfrm>
            <a:off x="2289271" y="3246403"/>
            <a:ext cx="13413780" cy="5613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200"/>
              </a:spcBef>
              <a:defRPr sz="3000">
                <a:latin typeface="Times Roman"/>
                <a:ea typeface="Times Roman"/>
                <a:cs typeface="Times Roman"/>
                <a:sym typeface="Times Roman"/>
              </a:defRPr>
            </a:pPr>
            <a:r>
              <a:t>Oxidative stress </a:t>
            </a:r>
            <a:r>
              <a:rPr b="1"/>
              <a:t>directly influences the workload and efficiency</a:t>
            </a:r>
            <a:r>
              <a:t> of detox pathways</a:t>
            </a:r>
          </a:p>
        </p:txBody>
      </p:sp>
      <p:sp>
        <p:nvSpPr>
          <p:cNvPr id="828" name="C. Oxidative stress can impair detox enzymes.…"/>
          <p:cNvSpPr txBox="1"/>
          <p:nvPr/>
        </p:nvSpPr>
        <p:spPr>
          <a:xfrm>
            <a:off x="9127721" y="4332225"/>
            <a:ext cx="7824970" cy="47049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600">
                <a:latin typeface="Times Roman"/>
                <a:ea typeface="Times Roman"/>
                <a:cs typeface="Times Roman"/>
                <a:sym typeface="Times Roman"/>
              </a:defRPr>
            </a:pPr>
            <a:r>
              <a:t>C. Oxidative stress can impair detox enzymes.</a:t>
            </a:r>
          </a:p>
          <a:p>
            <a:pPr defTabSz="457200">
              <a:spcBef>
                <a:spcPts val="1200"/>
              </a:spcBef>
              <a:defRPr sz="2600">
                <a:latin typeface="Times Roman"/>
                <a:ea typeface="Times Roman"/>
                <a:cs typeface="Times Roman"/>
                <a:sym typeface="Times Roman"/>
              </a:defRPr>
            </a:pPr>
            <a:r>
              <a:t>Chronic oxidative damage can reduce:</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Liver enzyme activity</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Cell membrane function</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Energy production is needed for conjugation and transport</a:t>
            </a:r>
          </a:p>
          <a:p>
            <a:pPr defTabSz="457200">
              <a:spcBef>
                <a:spcPts val="1400"/>
              </a:spcBef>
              <a:defRPr b="1" sz="2600">
                <a:latin typeface="Times Roman"/>
                <a:ea typeface="Times Roman"/>
                <a:cs typeface="Times Roman"/>
                <a:sym typeface="Times Roman"/>
              </a:defRPr>
            </a:pPr>
            <a:r>
              <a:t>D. Impaired detox leads to more oxidative stress.</a:t>
            </a:r>
          </a:p>
          <a:p>
            <a:pPr defTabSz="457200">
              <a:spcBef>
                <a:spcPts val="1200"/>
              </a:spcBef>
              <a:defRPr sz="2600">
                <a:latin typeface="Times Roman"/>
                <a:ea typeface="Times Roman"/>
                <a:cs typeface="Times Roman"/>
                <a:sym typeface="Times Roman"/>
              </a:defRPr>
            </a:pPr>
            <a:r>
              <a:t>A </a:t>
            </a:r>
            <a:r>
              <a:rPr b="1"/>
              <a:t>vicious cycle</a:t>
            </a:r>
            <a:r>
              <a:t>:</a:t>
            </a:r>
            <a:br/>
            <a:r>
              <a:t>ROS ↑ → detox overload ↑ → ROS ↑ even more.</a:t>
            </a:r>
          </a:p>
        </p:txBody>
      </p:sp>
      <p:sp>
        <p:nvSpPr>
          <p:cNvPr id="829"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1" name="Freeform 2"/>
          <p:cNvSpPr/>
          <p:nvPr/>
        </p:nvSpPr>
        <p:spPr>
          <a:xfrm rot="10800000">
            <a:off x="-3" y="-2022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832"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833" name="TextBox 6"/>
          <p:cNvSpPr txBox="1"/>
          <p:nvPr/>
        </p:nvSpPr>
        <p:spPr>
          <a:xfrm>
            <a:off x="522422" y="1051854"/>
            <a:ext cx="17534304" cy="1152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73" sz="7800">
                <a:solidFill>
                  <a:srgbClr val="FFFFFF"/>
                </a:solidFill>
                <a:latin typeface="Poppins"/>
                <a:ea typeface="Poppins"/>
                <a:cs typeface="Poppins"/>
                <a:sym typeface="Poppins"/>
              </a:defRPr>
            </a:lvl1pPr>
          </a:lstStyle>
          <a:p>
            <a:pPr/>
            <a:r>
              <a:t>Effects on Overall Health Status</a:t>
            </a:r>
          </a:p>
        </p:txBody>
      </p:sp>
      <p:sp>
        <p:nvSpPr>
          <p:cNvPr id="834"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835" name="Metabolic Health…"/>
          <p:cNvSpPr txBox="1"/>
          <p:nvPr/>
        </p:nvSpPr>
        <p:spPr>
          <a:xfrm>
            <a:off x="322454" y="3322737"/>
            <a:ext cx="6421435" cy="6847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Metabolic Health</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Insulin resistance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Fatty liver disease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Dyslipidemia</a:t>
            </a:r>
          </a:p>
          <a:p>
            <a:pPr defTabSz="457200">
              <a:spcBef>
                <a:spcPts val="1400"/>
              </a:spcBef>
              <a:defRPr b="1" sz="2800">
                <a:latin typeface="Times Roman"/>
                <a:ea typeface="Times Roman"/>
                <a:cs typeface="Times Roman"/>
                <a:sym typeface="Times Roman"/>
              </a:defRPr>
            </a:pPr>
            <a:r>
              <a:t>Inflammation &amp; Immune Function</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Increased pro-inflammatory cytokines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Reduced immune resilience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Higher infection susceptibility</a:t>
            </a:r>
          </a:p>
          <a:p>
            <a:pPr defTabSz="457200">
              <a:spcBef>
                <a:spcPts val="1400"/>
              </a:spcBef>
              <a:defRPr b="1" sz="2800">
                <a:latin typeface="Times Roman"/>
                <a:ea typeface="Times Roman"/>
                <a:cs typeface="Times Roman"/>
                <a:sym typeface="Times Roman"/>
              </a:defRPr>
            </a:pPr>
            <a:r>
              <a:t>Mitochondrial Dysfunction</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Fatigue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Reduced physical + cognitive performance</a:t>
            </a:r>
          </a:p>
        </p:txBody>
      </p:sp>
      <p:sp>
        <p:nvSpPr>
          <p:cNvPr id="836" name="Hormone Balance…"/>
          <p:cNvSpPr txBox="1"/>
          <p:nvPr/>
        </p:nvSpPr>
        <p:spPr>
          <a:xfrm>
            <a:off x="6625762" y="3394843"/>
            <a:ext cx="5327625" cy="5501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Hormone Balance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Reduced clearance of estrogen and cortisol</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Symptoms of estrogen dominance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HPA axis dysregulation</a:t>
            </a:r>
          </a:p>
          <a:p>
            <a:pPr defTabSz="457200">
              <a:spcBef>
                <a:spcPts val="1400"/>
              </a:spcBef>
              <a:defRPr b="1" sz="2800">
                <a:latin typeface="Times Roman"/>
                <a:ea typeface="Times Roman"/>
                <a:cs typeface="Times Roman"/>
                <a:sym typeface="Times Roman"/>
              </a:defRPr>
            </a:pPr>
            <a:r>
              <a:t>Neurological Health</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Oxidative damage to neurons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Mood disorders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Cognitive decline</a:t>
            </a:r>
          </a:p>
        </p:txBody>
      </p:sp>
      <p:sp>
        <p:nvSpPr>
          <p:cNvPr id="837" name="Digestive &amp; Liver Health…"/>
          <p:cNvSpPr txBox="1"/>
          <p:nvPr/>
        </p:nvSpPr>
        <p:spPr>
          <a:xfrm>
            <a:off x="12455800" y="3394840"/>
            <a:ext cx="5571928" cy="6517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600">
                <a:latin typeface="Times Roman"/>
                <a:ea typeface="Times Roman"/>
                <a:cs typeface="Times Roman"/>
                <a:sym typeface="Times Roman"/>
              </a:defRPr>
            </a:pPr>
            <a:r>
              <a:t>Digestive &amp; Liver Health</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Impaired bile flow</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Malabsorption of fats</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Liver stress or reduced conjugation capacity</a:t>
            </a:r>
          </a:p>
          <a:p>
            <a:pPr defTabSz="457200">
              <a:spcBef>
                <a:spcPts val="1400"/>
              </a:spcBef>
              <a:defRPr b="1" sz="2600">
                <a:latin typeface="Times Roman"/>
                <a:ea typeface="Times Roman"/>
                <a:cs typeface="Times Roman"/>
                <a:sym typeface="Times Roman"/>
              </a:defRPr>
            </a:pPr>
            <a:r>
              <a:t>Chronic Disease Risk</a:t>
            </a:r>
          </a:p>
          <a:p>
            <a:pPr defTabSz="457200">
              <a:spcBef>
                <a:spcPts val="1200"/>
              </a:spcBef>
              <a:defRPr sz="2600">
                <a:latin typeface="Times Roman"/>
                <a:ea typeface="Times Roman"/>
                <a:cs typeface="Times Roman"/>
                <a:sym typeface="Times Roman"/>
              </a:defRPr>
            </a:pPr>
            <a:r>
              <a:t>Long-term oxidative stress is linked to:</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Cardiovascular disease</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Type 2 diabetes</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Certain cancers</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Neurodegenerative diseases</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Autoimmunity</a:t>
            </a:r>
          </a:p>
        </p:txBody>
      </p:sp>
      <p:sp>
        <p:nvSpPr>
          <p:cNvPr id="838"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0" name="Freeform 2"/>
          <p:cNvSpPr/>
          <p:nvPr/>
        </p:nvSpPr>
        <p:spPr>
          <a:xfrm rot="10800000">
            <a:off x="-3" y="-2022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841"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842" name="TextBox 6"/>
          <p:cNvSpPr txBox="1"/>
          <p:nvPr/>
        </p:nvSpPr>
        <p:spPr>
          <a:xfrm>
            <a:off x="589681" y="482766"/>
            <a:ext cx="17534304" cy="229055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713" sz="7200">
                <a:solidFill>
                  <a:srgbClr val="FFFFFF"/>
                </a:solidFill>
                <a:latin typeface="Poppins"/>
                <a:ea typeface="Poppins"/>
                <a:cs typeface="Poppins"/>
                <a:sym typeface="Poppins"/>
              </a:defRPr>
            </a:lvl1pPr>
          </a:lstStyle>
          <a:p>
            <a:pPr/>
            <a:r>
              <a:t>Factors That Support Detoxification &amp; Reduce Oxidative Stress</a:t>
            </a:r>
          </a:p>
        </p:txBody>
      </p:sp>
      <p:sp>
        <p:nvSpPr>
          <p:cNvPr id="843"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844" name="Adequate protein &amp; amino acids (glycine, cysteine, methionine)…"/>
          <p:cNvSpPr txBox="1"/>
          <p:nvPr/>
        </p:nvSpPr>
        <p:spPr>
          <a:xfrm>
            <a:off x="808859" y="3461949"/>
            <a:ext cx="16670282" cy="6289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00789" indent="-300789" defTabSz="457200">
              <a:spcBef>
                <a:spcPts val="1200"/>
              </a:spcBef>
              <a:buSzPct val="100000"/>
              <a:buChar char="•"/>
              <a:defRPr sz="3200">
                <a:latin typeface="Times Roman"/>
                <a:ea typeface="Times Roman"/>
                <a:cs typeface="Times Roman"/>
                <a:sym typeface="Times Roman"/>
              </a:defRPr>
            </a:pPr>
            <a:r>
              <a:t>Adequate protein &amp; amino acids (glycine, cysteine, methionine)</a:t>
            </a:r>
          </a:p>
          <a:p>
            <a:pPr marL="300789" indent="-300789" defTabSz="457200">
              <a:spcBef>
                <a:spcPts val="1200"/>
              </a:spcBef>
              <a:buSzPct val="100000"/>
              <a:buChar char="•"/>
              <a:defRPr sz="3200">
                <a:latin typeface="Times Roman"/>
                <a:ea typeface="Times Roman"/>
                <a:cs typeface="Times Roman"/>
                <a:sym typeface="Times Roman"/>
              </a:defRPr>
            </a:pPr>
            <a:r>
              <a:t>Antioxidant-rich diet (fruits, vegetables, polyphenols)</a:t>
            </a:r>
          </a:p>
          <a:p>
            <a:pPr marL="300789" indent="-300789" defTabSz="457200">
              <a:spcBef>
                <a:spcPts val="1200"/>
              </a:spcBef>
              <a:buSzPct val="100000"/>
              <a:buChar char="•"/>
              <a:defRPr sz="3200">
                <a:latin typeface="Times Roman"/>
                <a:ea typeface="Times Roman"/>
                <a:cs typeface="Times Roman"/>
                <a:sym typeface="Times Roman"/>
              </a:defRPr>
            </a:pPr>
            <a:r>
              <a:t>Glutathione precursors (NAC, selenium, sulfur-containing foods)</a:t>
            </a:r>
          </a:p>
          <a:p>
            <a:pPr marL="300789" indent="-300789" defTabSz="457200">
              <a:spcBef>
                <a:spcPts val="1200"/>
              </a:spcBef>
              <a:buSzPct val="100000"/>
              <a:buChar char="•"/>
              <a:defRPr sz="3200">
                <a:latin typeface="Times Roman"/>
                <a:ea typeface="Times Roman"/>
                <a:cs typeface="Times Roman"/>
                <a:sym typeface="Times Roman"/>
              </a:defRPr>
            </a:pPr>
            <a:r>
              <a:t>B vitamins (Phase I &amp; II cofactors)</a:t>
            </a:r>
          </a:p>
          <a:p>
            <a:pPr marL="300789" indent="-300789" defTabSz="457200">
              <a:spcBef>
                <a:spcPts val="1200"/>
              </a:spcBef>
              <a:buSzPct val="100000"/>
              <a:buChar char="•"/>
              <a:defRPr sz="3200">
                <a:latin typeface="Times Roman"/>
                <a:ea typeface="Times Roman"/>
                <a:cs typeface="Times Roman"/>
                <a:sym typeface="Times Roman"/>
              </a:defRPr>
            </a:pPr>
            <a:r>
              <a:t>Magnesium, zinc, copper, and iron (enzyme cofactors)</a:t>
            </a:r>
          </a:p>
          <a:p>
            <a:pPr marL="300789" indent="-300789" defTabSz="457200">
              <a:spcBef>
                <a:spcPts val="1200"/>
              </a:spcBef>
              <a:buSzPct val="100000"/>
              <a:buChar char="•"/>
              <a:defRPr sz="3200">
                <a:latin typeface="Times Roman"/>
                <a:ea typeface="Times Roman"/>
                <a:cs typeface="Times Roman"/>
                <a:sym typeface="Times Roman"/>
              </a:defRPr>
            </a:pPr>
            <a:r>
              <a:t>Hydration</a:t>
            </a:r>
          </a:p>
          <a:p>
            <a:pPr marL="300789" indent="-300789" defTabSz="457200">
              <a:spcBef>
                <a:spcPts val="1200"/>
              </a:spcBef>
              <a:buSzPct val="100000"/>
              <a:buChar char="•"/>
              <a:defRPr sz="3200">
                <a:latin typeface="Times Roman"/>
                <a:ea typeface="Times Roman"/>
                <a:cs typeface="Times Roman"/>
                <a:sym typeface="Times Roman"/>
              </a:defRPr>
            </a:pPr>
            <a:r>
              <a:t>Healthy bile flow (fiber, bitters, movement)</a:t>
            </a:r>
          </a:p>
          <a:p>
            <a:pPr marL="300789" indent="-300789" defTabSz="457200">
              <a:spcBef>
                <a:spcPts val="1200"/>
              </a:spcBef>
              <a:buSzPct val="100000"/>
              <a:buChar char="•"/>
              <a:defRPr sz="3200">
                <a:latin typeface="Times Roman"/>
                <a:ea typeface="Times Roman"/>
                <a:cs typeface="Times Roman"/>
                <a:sym typeface="Times Roman"/>
              </a:defRPr>
            </a:pPr>
            <a:r>
              <a:t>Avoiding excessive toxins (alcohol, smoking, endocrine disruptors)</a:t>
            </a:r>
          </a:p>
          <a:p>
            <a:pPr marL="300789" indent="-300789" defTabSz="457200">
              <a:spcBef>
                <a:spcPts val="1200"/>
              </a:spcBef>
              <a:buSzPct val="100000"/>
              <a:buChar char="•"/>
              <a:defRPr sz="3200">
                <a:latin typeface="Times Roman"/>
                <a:ea typeface="Times Roman"/>
                <a:cs typeface="Times Roman"/>
                <a:sym typeface="Times Roman"/>
              </a:defRPr>
            </a:pPr>
            <a:r>
              <a:t>Reducing inflammation</a:t>
            </a:r>
          </a:p>
          <a:p>
            <a:pPr marL="300789" indent="-300789" defTabSz="457200">
              <a:spcBef>
                <a:spcPts val="1200"/>
              </a:spcBef>
              <a:buSzPct val="100000"/>
              <a:buChar char="•"/>
              <a:defRPr sz="3200">
                <a:latin typeface="Times Roman"/>
                <a:ea typeface="Times Roman"/>
                <a:cs typeface="Times Roman"/>
                <a:sym typeface="Times Roman"/>
              </a:defRPr>
            </a:pPr>
            <a:r>
              <a:t>Stress management &amp; sleep</a:t>
            </a:r>
          </a:p>
        </p:txBody>
      </p:sp>
      <p:sp>
        <p:nvSpPr>
          <p:cNvPr id="845"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7" name="Freeform 2"/>
          <p:cNvSpPr/>
          <p:nvPr/>
        </p:nvSpPr>
        <p:spPr>
          <a:xfrm rot="10800000">
            <a:off x="-3" y="-2022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848"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849" name="TextBox 6"/>
          <p:cNvSpPr txBox="1"/>
          <p:nvPr/>
        </p:nvSpPr>
        <p:spPr>
          <a:xfrm>
            <a:off x="589681" y="482763"/>
            <a:ext cx="17534304" cy="226134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773" sz="7800">
                <a:solidFill>
                  <a:srgbClr val="FFFFFF"/>
                </a:solidFill>
                <a:latin typeface="Poppins"/>
                <a:ea typeface="Poppins"/>
                <a:cs typeface="Poppins"/>
                <a:sym typeface="Poppins"/>
              </a:defRPr>
            </a:pPr>
            <a:r>
              <a:t>Summary Table:</a:t>
            </a:r>
            <a:r>
              <a:rPr spc="713" sz="7200"/>
              <a:t> </a:t>
            </a:r>
            <a:r>
              <a:rPr spc="614" sz="6200"/>
              <a:t>Oxidative Stress &amp; Detoxification Pathways</a:t>
            </a:r>
          </a:p>
        </p:txBody>
      </p:sp>
      <p:sp>
        <p:nvSpPr>
          <p:cNvPr id="850"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graphicFrame>
        <p:nvGraphicFramePr>
          <p:cNvPr id="851" name="Table 1"/>
          <p:cNvGraphicFramePr/>
          <p:nvPr/>
        </p:nvGraphicFramePr>
        <p:xfrm>
          <a:off x="164254" y="3145758"/>
          <a:ext cx="17959492" cy="693283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351153"/>
                <a:gridCol w="12608338"/>
              </a:tblGrid>
              <a:tr h="469900">
                <a:tc>
                  <a:txBody>
                    <a:bodyPr/>
                    <a:lstStyle/>
                    <a:p>
                      <a:pPr algn="ctr" defTabSz="457200">
                        <a:defRPr sz="1800"/>
                      </a:pPr>
                      <a:r>
                        <a:rPr b="1" sz="2800">
                          <a:latin typeface="Times Roman"/>
                          <a:ea typeface="Times Roman"/>
                          <a:cs typeface="Times Roman"/>
                          <a:sym typeface="Times Roman"/>
                        </a:rPr>
                        <a:t>Category</a:t>
                      </a:r>
                    </a:p>
                  </a:txBody>
                  <a:tcPr marL="12700" marR="12700" marT="12700" marB="12700" anchor="ctr" anchorCtr="0" horzOverflow="overflow"/>
                </a:tc>
                <a:tc>
                  <a:txBody>
                    <a:bodyPr/>
                    <a:lstStyle/>
                    <a:p>
                      <a:pPr algn="ctr" defTabSz="457200">
                        <a:defRPr sz="1800"/>
                      </a:pPr>
                      <a:r>
                        <a:rPr b="1" sz="2800">
                          <a:latin typeface="Times Roman"/>
                          <a:ea typeface="Times Roman"/>
                          <a:cs typeface="Times Roman"/>
                          <a:sym typeface="Times Roman"/>
                        </a:rPr>
                        <a:t>Key Points</a:t>
                      </a:r>
                    </a:p>
                  </a:txBody>
                  <a:tcPr marL="12700" marR="12700" marT="12700" marB="12700" anchor="ctr" anchorCtr="0" horzOverflow="overflow"/>
                </a:tc>
              </a:tr>
              <a:tr h="674255">
                <a:tc>
                  <a:txBody>
                    <a:bodyPr/>
                    <a:lstStyle/>
                    <a:p>
                      <a:pPr algn="ctr" defTabSz="457200">
                        <a:defRPr sz="1800"/>
                      </a:pPr>
                      <a:r>
                        <a:rPr b="1" sz="2000">
                          <a:latin typeface="Times Roman"/>
                          <a:ea typeface="Times Roman"/>
                          <a:cs typeface="Times Roman"/>
                          <a:sym typeface="Times Roman"/>
                        </a:rPr>
                        <a:t>Oxidative Stress</a:t>
                      </a:r>
                    </a:p>
                  </a:txBody>
                  <a:tcPr marL="12700" marR="12700" marT="12700" marB="12700" anchor="ctr" anchorCtr="0" horzOverflow="overflow"/>
                </a:tc>
                <a:tc>
                  <a:txBody>
                    <a:bodyPr/>
                    <a:lstStyle/>
                    <a:p>
                      <a:pPr algn="ctr" defTabSz="457200">
                        <a:defRPr sz="1800"/>
                      </a:pPr>
                      <a:r>
                        <a:rPr sz="2000">
                          <a:latin typeface="Times Roman"/>
                          <a:ea typeface="Times Roman"/>
                          <a:cs typeface="Times Roman"/>
                          <a:sym typeface="Times Roman"/>
                        </a:rPr>
                        <a:t>Imbalance between free radicals (ROS) and antioxidant defenses; caused by inflammation, toxins, poor diet, smoking, stress, pollution, mitochondrial activity. Leads to cellular damage (lipids, proteins, DNA).</a:t>
                      </a:r>
                    </a:p>
                  </a:txBody>
                  <a:tcPr marL="12700" marR="12700" marT="12700" marB="12700" anchor="ctr" anchorCtr="0" horzOverflow="overflow"/>
                </a:tc>
              </a:tr>
              <a:tr h="647700">
                <a:tc>
                  <a:txBody>
                    <a:bodyPr/>
                    <a:lstStyle/>
                    <a:p>
                      <a:pPr algn="ctr" defTabSz="457200">
                        <a:defRPr sz="1800"/>
                      </a:pPr>
                      <a:r>
                        <a:rPr b="1" sz="2000">
                          <a:latin typeface="Times Roman"/>
                          <a:ea typeface="Times Roman"/>
                          <a:cs typeface="Times Roman"/>
                          <a:sym typeface="Times Roman"/>
                        </a:rPr>
                        <a:t>Major Sources of ROS</a:t>
                      </a:r>
                    </a:p>
                  </a:txBody>
                  <a:tcPr marL="12700" marR="12700" marT="12700" marB="12700" anchor="ctr" anchorCtr="0" horzOverflow="overflow"/>
                </a:tc>
                <a:tc>
                  <a:txBody>
                    <a:bodyPr/>
                    <a:lstStyle/>
                    <a:p>
                      <a:pPr algn="ctr" defTabSz="457200">
                        <a:defRPr sz="1800"/>
                      </a:pPr>
                      <a:r>
                        <a:rPr sz="2000">
                          <a:latin typeface="Times Roman"/>
                          <a:ea typeface="Times Roman"/>
                          <a:cs typeface="Times Roman"/>
                          <a:sym typeface="Times Roman"/>
                        </a:rPr>
                        <a:t>Mitochondria, immune activity, toxins, chronic stress, environmental pollutants, medications, UV/radiation, high blood sugar.</a:t>
                      </a:r>
                    </a:p>
                  </a:txBody>
                  <a:tcPr marL="12700" marR="12700" marT="12700" marB="12700" anchor="ctr" anchorCtr="0" horzOverflow="overflow"/>
                </a:tc>
              </a:tr>
              <a:tr h="674255">
                <a:tc>
                  <a:txBody>
                    <a:bodyPr/>
                    <a:lstStyle/>
                    <a:p>
                      <a:pPr algn="ctr" defTabSz="457200">
                        <a:defRPr sz="1800"/>
                      </a:pPr>
                      <a:r>
                        <a:rPr b="1" sz="2000">
                          <a:latin typeface="Times Roman"/>
                          <a:ea typeface="Times Roman"/>
                          <a:cs typeface="Times Roman"/>
                          <a:sym typeface="Times Roman"/>
                        </a:rPr>
                        <a:t>Primary Effects on Health</a:t>
                      </a:r>
                    </a:p>
                  </a:txBody>
                  <a:tcPr marL="12700" marR="12700" marT="12700" marB="12700" anchor="ctr" anchorCtr="0" horzOverflow="overflow"/>
                </a:tc>
                <a:tc>
                  <a:txBody>
                    <a:bodyPr/>
                    <a:lstStyle/>
                    <a:p>
                      <a:pPr algn="ctr" defTabSz="457200">
                        <a:defRPr sz="1800"/>
                      </a:pPr>
                      <a:r>
                        <a:rPr sz="2000">
                          <a:latin typeface="Times Roman"/>
                          <a:ea typeface="Times Roman"/>
                          <a:cs typeface="Times Roman"/>
                          <a:sym typeface="Times Roman"/>
                        </a:rPr>
                        <a:t>Fatigue, inflammation, mitochondrial dysfunction, immune dysregulation, accelerated aging, hormonal imbalance, increased chronic disease risk (CVD, diabetes, cancer).</a:t>
                      </a:r>
                    </a:p>
                  </a:txBody>
                  <a:tcPr marL="12700" marR="12700" marT="12700" marB="12700" anchor="ctr" anchorCtr="0" horzOverflow="overflow"/>
                </a:tc>
              </a:tr>
              <a:tr h="647700">
                <a:tc>
                  <a:txBody>
                    <a:bodyPr/>
                    <a:lstStyle/>
                    <a:p>
                      <a:pPr algn="ctr" defTabSz="457200">
                        <a:defRPr sz="1800"/>
                      </a:pPr>
                      <a:r>
                        <a:rPr b="1" sz="2000">
                          <a:latin typeface="Times Roman"/>
                          <a:ea typeface="Times Roman"/>
                          <a:cs typeface="Times Roman"/>
                          <a:sym typeface="Times Roman"/>
                        </a:rPr>
                        <a:t>Detoxification Pathways</a:t>
                      </a:r>
                    </a:p>
                  </a:txBody>
                  <a:tcPr marL="12700" marR="12700" marT="12700" marB="12700" anchor="ctr" anchorCtr="0" horzOverflow="overflow"/>
                </a:tc>
                <a:tc>
                  <a:txBody>
                    <a:bodyPr/>
                    <a:lstStyle/>
                    <a:p>
                      <a:pPr algn="ctr" defTabSz="457200">
                        <a:defRPr sz="1800"/>
                      </a:pPr>
                      <a:r>
                        <a:rPr sz="2000">
                          <a:latin typeface="Times Roman"/>
                          <a:ea typeface="Times Roman"/>
                          <a:cs typeface="Times Roman"/>
                          <a:sym typeface="Times Roman"/>
                        </a:rPr>
                        <a:t>Liver-based system that processes internal and external toxins for elimination through Phase I, Phase II, and Phase III pathways.</a:t>
                      </a:r>
                    </a:p>
                  </a:txBody>
                  <a:tcPr marL="12700" marR="12700" marT="12700" marB="12700" anchor="ctr" anchorCtr="0" horzOverflow="overflow"/>
                </a:tc>
              </a:tr>
              <a:tr h="674255">
                <a:tc>
                  <a:txBody>
                    <a:bodyPr/>
                    <a:lstStyle/>
                    <a:p>
                      <a:pPr algn="ctr" defTabSz="457200">
                        <a:defRPr sz="1800"/>
                      </a:pPr>
                      <a:r>
                        <a:rPr b="1" sz="2000">
                          <a:latin typeface="Times Roman"/>
                          <a:ea typeface="Times Roman"/>
                          <a:cs typeface="Times Roman"/>
                          <a:sym typeface="Times Roman"/>
                        </a:rPr>
                        <a:t>Phase I (Oxidation)</a:t>
                      </a:r>
                    </a:p>
                  </a:txBody>
                  <a:tcPr marL="12700" marR="12700" marT="12700" marB="12700" anchor="ctr" anchorCtr="0" horzOverflow="overflow"/>
                </a:tc>
                <a:tc>
                  <a:txBody>
                    <a:bodyPr/>
                    <a:lstStyle/>
                    <a:p>
                      <a:pPr algn="ctr" defTabSz="457200">
                        <a:defRPr sz="1800"/>
                      </a:pPr>
                      <a:r>
                        <a:rPr sz="2000">
                          <a:latin typeface="Times Roman"/>
                          <a:ea typeface="Times Roman"/>
                          <a:cs typeface="Times Roman"/>
                          <a:sym typeface="Times Roman"/>
                        </a:rPr>
                        <a:t>Cytochrome P450 enzymes modify toxins to more reactive intermediates; generates ROS. Requires B2, B3, B6, folate, B12, antioxidants.</a:t>
                      </a:r>
                    </a:p>
                  </a:txBody>
                  <a:tcPr marL="12700" marR="12700" marT="12700" marB="12700" anchor="ctr" anchorCtr="0" horzOverflow="overflow"/>
                </a:tc>
              </a:tr>
              <a:tr h="674255">
                <a:tc>
                  <a:txBody>
                    <a:bodyPr/>
                    <a:lstStyle/>
                    <a:p>
                      <a:pPr algn="ctr" defTabSz="457200">
                        <a:defRPr sz="1800"/>
                      </a:pPr>
                      <a:r>
                        <a:rPr b="1" sz="2000">
                          <a:latin typeface="Times Roman"/>
                          <a:ea typeface="Times Roman"/>
                          <a:cs typeface="Times Roman"/>
                          <a:sym typeface="Times Roman"/>
                        </a:rPr>
                        <a:t>Phase II (Conjugation)</a:t>
                      </a:r>
                    </a:p>
                  </a:txBody>
                  <a:tcPr marL="12700" marR="12700" marT="12700" marB="12700" anchor="ctr" anchorCtr="0" horzOverflow="overflow"/>
                </a:tc>
                <a:tc>
                  <a:txBody>
                    <a:bodyPr/>
                    <a:lstStyle/>
                    <a:p>
                      <a:pPr algn="ctr" defTabSz="457200">
                        <a:defRPr sz="1800"/>
                      </a:pPr>
                      <a:r>
                        <a:rPr sz="2000">
                          <a:latin typeface="Times Roman"/>
                          <a:ea typeface="Times Roman"/>
                          <a:cs typeface="Times Roman"/>
                          <a:sym typeface="Times Roman"/>
                        </a:rPr>
                        <a:t>Adds molecules (glutathione, sulfate, glycine, glucuronic acid) to neutralize and solubilize toxins. Nutrient-dependent (protein, sulfur compounds, magnesium, antioxidants). Critical for reducing oxidative stress.</a:t>
                      </a:r>
                    </a:p>
                  </a:txBody>
                  <a:tcPr marL="12700" marR="12700" marT="12700" marB="12700" anchor="ctr" anchorCtr="0" horzOverflow="overflow"/>
                </a:tc>
              </a:tr>
              <a:tr h="674255">
                <a:tc>
                  <a:txBody>
                    <a:bodyPr/>
                    <a:lstStyle/>
                    <a:p>
                      <a:pPr algn="ctr" defTabSz="457200">
                        <a:defRPr sz="1800"/>
                      </a:pPr>
                      <a:r>
                        <a:rPr b="1" sz="2000">
                          <a:latin typeface="Times Roman"/>
                          <a:ea typeface="Times Roman"/>
                          <a:cs typeface="Times Roman"/>
                          <a:sym typeface="Times Roman"/>
                        </a:rPr>
                        <a:t>Phase III (Elimination)</a:t>
                      </a:r>
                    </a:p>
                  </a:txBody>
                  <a:tcPr marL="12700" marR="12700" marT="12700" marB="12700" anchor="ctr" anchorCtr="0" horzOverflow="overflow"/>
                </a:tc>
                <a:tc>
                  <a:txBody>
                    <a:bodyPr/>
                    <a:lstStyle/>
                    <a:p>
                      <a:pPr algn="ctr" defTabSz="457200">
                        <a:defRPr sz="1800"/>
                      </a:pPr>
                      <a:r>
                        <a:rPr sz="2000">
                          <a:latin typeface="Times Roman"/>
                          <a:ea typeface="Times Roman"/>
                          <a:cs typeface="Times Roman"/>
                          <a:sym typeface="Times Roman"/>
                        </a:rPr>
                        <a:t>Transporters move conjugated toxins out via bile, urine, feces. Requires adequate bile flow, hydration, fiber, and cell membrane integrity.</a:t>
                      </a:r>
                    </a:p>
                  </a:txBody>
                  <a:tcPr marL="12700" marR="12700" marT="12700" marB="12700" anchor="ctr" anchorCtr="0" horzOverflow="overflow"/>
                </a:tc>
              </a:tr>
              <a:tr h="686999">
                <a:tc>
                  <a:txBody>
                    <a:bodyPr/>
                    <a:lstStyle/>
                    <a:p>
                      <a:pPr algn="ctr" defTabSz="457200">
                        <a:defRPr sz="1800"/>
                      </a:pPr>
                      <a:r>
                        <a:rPr b="1" sz="2000">
                          <a:latin typeface="Times Roman"/>
                          <a:ea typeface="Times Roman"/>
                          <a:cs typeface="Times Roman"/>
                          <a:sym typeface="Times Roman"/>
                        </a:rPr>
                        <a:t>Interaction Between Oxidative Stress &amp; Detox</a:t>
                      </a:r>
                    </a:p>
                  </a:txBody>
                  <a:tcPr marL="12700" marR="12700" marT="12700" marB="12700" anchor="ctr" anchorCtr="0" horzOverflow="overflow"/>
                </a:tc>
                <a:tc>
                  <a:txBody>
                    <a:bodyPr/>
                    <a:lstStyle/>
                    <a:p>
                      <a:pPr algn="ctr" defTabSz="457200">
                        <a:defRPr sz="1800"/>
                      </a:pPr>
                      <a:r>
                        <a:rPr sz="2000">
                          <a:latin typeface="Times Roman"/>
                          <a:ea typeface="Times Roman"/>
                          <a:cs typeface="Times Roman"/>
                          <a:sym typeface="Times Roman"/>
                        </a:rPr>
                        <a:t>Excess ROS overwhelms detox capacity; impaired detox increases oxidative stress; poor nutrient status weakens both systems → vicious cycle.</a:t>
                      </a:r>
                    </a:p>
                  </a:txBody>
                  <a:tcPr marL="12700" marR="12700" marT="12700" marB="12700" anchor="ctr" anchorCtr="0" horzOverflow="overflow"/>
                </a:tc>
              </a:tr>
              <a:tr h="435003">
                <a:tc>
                  <a:txBody>
                    <a:bodyPr/>
                    <a:lstStyle/>
                    <a:p>
                      <a:pPr algn="ctr" defTabSz="457200">
                        <a:defRPr sz="1800"/>
                      </a:pPr>
                      <a:r>
                        <a:rPr b="1" sz="2000">
                          <a:latin typeface="Times Roman"/>
                          <a:ea typeface="Times Roman"/>
                          <a:cs typeface="Times Roman"/>
                          <a:sym typeface="Times Roman"/>
                        </a:rPr>
                        <a:t>Impact on Health Status</a:t>
                      </a:r>
                    </a:p>
                  </a:txBody>
                  <a:tcPr marL="12700" marR="12700" marT="12700" marB="12700" anchor="ctr" anchorCtr="0" horzOverflow="overflow"/>
                </a:tc>
                <a:tc>
                  <a:txBody>
                    <a:bodyPr/>
                    <a:lstStyle/>
                    <a:p>
                      <a:pPr algn="ctr" defTabSz="457200">
                        <a:defRPr sz="1800"/>
                      </a:pPr>
                      <a:r>
                        <a:rPr sz="2000">
                          <a:latin typeface="Times Roman"/>
                          <a:ea typeface="Times Roman"/>
                          <a:cs typeface="Times Roman"/>
                          <a:sym typeface="Times Roman"/>
                        </a:rPr>
                        <a:t>Influences metabolic health, inflammation, immunity, cognitive function, hormone balance, and chronic disease risk.</a:t>
                      </a:r>
                    </a:p>
                  </a:txBody>
                  <a:tcPr marL="12700" marR="12700" marT="12700" marB="12700" anchor="ctr" anchorCtr="0" horzOverflow="overflow"/>
                </a:tc>
              </a:tr>
              <a:tr h="674255">
                <a:tc>
                  <a:txBody>
                    <a:bodyPr/>
                    <a:lstStyle/>
                    <a:p>
                      <a:pPr algn="ctr" defTabSz="457200">
                        <a:defRPr sz="1800"/>
                      </a:pPr>
                      <a:r>
                        <a:rPr b="1" sz="2000">
                          <a:latin typeface="Times Roman"/>
                          <a:ea typeface="Times Roman"/>
                          <a:cs typeface="Times Roman"/>
                          <a:sym typeface="Times Roman"/>
                        </a:rPr>
                        <a:t>Supportive Factors</a:t>
                      </a:r>
                    </a:p>
                  </a:txBody>
                  <a:tcPr marL="12700" marR="12700" marT="12700" marB="12700" anchor="ctr" anchorCtr="0" horzOverflow="overflow"/>
                </a:tc>
                <a:tc>
                  <a:txBody>
                    <a:bodyPr/>
                    <a:lstStyle/>
                    <a:p>
                      <a:pPr algn="ctr" defTabSz="457200">
                        <a:defRPr sz="1800"/>
                      </a:pPr>
                      <a:r>
                        <a:rPr sz="2000">
                          <a:latin typeface="Times Roman"/>
                          <a:ea typeface="Times Roman"/>
                          <a:cs typeface="Times Roman"/>
                          <a:sym typeface="Times Roman"/>
                        </a:rPr>
                        <a:t>Antioxidant-rich diet, adequate protein, sulfur-containing foods, B vitamins, minerals (Mg, Se, Zn), hydration, fiber, healthy bile flow, reduced toxin exposure, stress management.</a:t>
                      </a:r>
                    </a:p>
                  </a:txBody>
                  <a:tcPr marL="12700" marR="12700" marT="12700" marB="12700" anchor="ctr" anchorCtr="0" horzOverflow="overflow"/>
                </a:tc>
              </a:tr>
            </a:tbl>
          </a:graphicData>
        </a:graphic>
      </p:graphicFrame>
      <p:sp>
        <p:nvSpPr>
          <p:cNvPr id="852"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4" name="Freeform 2"/>
          <p:cNvSpPr/>
          <p:nvPr/>
        </p:nvSpPr>
        <p:spPr>
          <a:xfrm rot="10800000">
            <a:off x="-3" y="-2022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855"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856" name="TextBox 6"/>
          <p:cNvSpPr txBox="1"/>
          <p:nvPr/>
        </p:nvSpPr>
        <p:spPr>
          <a:xfrm>
            <a:off x="589681" y="482766"/>
            <a:ext cx="17534304" cy="22788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0433FF"/>
                </a:solidFill>
                <a:latin typeface="Poppins"/>
                <a:ea typeface="Poppins"/>
                <a:cs typeface="Poppins"/>
                <a:sym typeface="Poppins"/>
              </a:defRPr>
            </a:lvl1pPr>
          </a:lstStyle>
          <a:p>
            <a:pPr/>
            <a:r>
              <a:t>Lipid Metabolism, Including Cytokine and Eicosanoid Pathways</a:t>
            </a:r>
          </a:p>
        </p:txBody>
      </p:sp>
      <p:sp>
        <p:nvSpPr>
          <p:cNvPr id="857"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858" name="Lipid metabolism includes the digestion, absorption, transport, storage, and breakdown of fats. Its main purpose is to provide energy, build cell membranes, support hormone synthesis, and generate important signaling molecules.…"/>
          <p:cNvSpPr txBox="1"/>
          <p:nvPr/>
        </p:nvSpPr>
        <p:spPr>
          <a:xfrm>
            <a:off x="808859" y="3582899"/>
            <a:ext cx="16670282" cy="513929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00789" indent="-300789" defTabSz="457200">
              <a:spcBef>
                <a:spcPts val="1200"/>
              </a:spcBef>
              <a:buSzPct val="100000"/>
              <a:buChar char="•"/>
              <a:defRPr sz="3000">
                <a:latin typeface="Times Roman"/>
                <a:ea typeface="Times Roman"/>
                <a:cs typeface="Times Roman"/>
                <a:sym typeface="Times Roman"/>
              </a:defRPr>
            </a:pPr>
            <a:r>
              <a:t>Lipid metabolism includes the digestion, absorption, transport, storage, and breakdown of fats. Its main purpose is to provide energy, build cell membranes, support hormone synthesis, and generate important signaling molecules.</a:t>
            </a:r>
          </a:p>
          <a:p>
            <a:pPr defTabSz="457200">
              <a:spcBef>
                <a:spcPts val="1200"/>
              </a:spcBef>
              <a:defRPr sz="3000">
                <a:latin typeface="Times Roman"/>
                <a:ea typeface="Times Roman"/>
                <a:cs typeface="Times Roman"/>
                <a:sym typeface="Times Roman"/>
              </a:defRPr>
            </a:pPr>
          </a:p>
          <a:p>
            <a:pPr marL="280734" indent="-280734" defTabSz="457200">
              <a:spcBef>
                <a:spcPts val="1400"/>
              </a:spcBef>
              <a:buSzPct val="100000"/>
              <a:buChar char="•"/>
              <a:defRPr b="1" sz="2800">
                <a:latin typeface="Times Roman"/>
                <a:ea typeface="Times Roman"/>
                <a:cs typeface="Times Roman"/>
                <a:sym typeface="Times Roman"/>
              </a:defRPr>
            </a:pPr>
            <a:r>
              <a:t>Key lipid categories:</a:t>
            </a:r>
          </a:p>
          <a:p>
            <a:pPr lvl="2" marL="736600" indent="-317500" defTabSz="457200">
              <a:spcBef>
                <a:spcPts val="1200"/>
              </a:spcBef>
              <a:buSzPct val="100000"/>
              <a:buFont typeface="Times Roman"/>
              <a:buChar char="•"/>
              <a:defRPr b="1" sz="2800">
                <a:latin typeface="Times Roman"/>
                <a:ea typeface="Times Roman"/>
                <a:cs typeface="Times Roman"/>
                <a:sym typeface="Times Roman"/>
              </a:defRPr>
            </a:pPr>
            <a:r>
              <a:t>Triglycerides</a:t>
            </a:r>
            <a:r>
              <a:rPr b="0"/>
              <a:t> → major energy storage</a:t>
            </a:r>
          </a:p>
          <a:p>
            <a:pPr lvl="2" marL="736600" indent="-317500" defTabSz="457200">
              <a:spcBef>
                <a:spcPts val="1200"/>
              </a:spcBef>
              <a:buSzPct val="100000"/>
              <a:buFont typeface="Times Roman"/>
              <a:buChar char="•"/>
              <a:defRPr b="1" sz="2800">
                <a:latin typeface="Times Roman"/>
                <a:ea typeface="Times Roman"/>
                <a:cs typeface="Times Roman"/>
                <a:sym typeface="Times Roman"/>
              </a:defRPr>
            </a:pPr>
            <a:r>
              <a:t>Phospholipids</a:t>
            </a:r>
            <a:r>
              <a:rPr b="0"/>
              <a:t> → membranes, signaling</a:t>
            </a:r>
          </a:p>
          <a:p>
            <a:pPr lvl="2" marL="736600" indent="-317500" defTabSz="457200">
              <a:spcBef>
                <a:spcPts val="1200"/>
              </a:spcBef>
              <a:buSzPct val="100000"/>
              <a:buFont typeface="Times Roman"/>
              <a:buChar char="•"/>
              <a:defRPr b="1" sz="2800">
                <a:latin typeface="Times Roman"/>
                <a:ea typeface="Times Roman"/>
                <a:cs typeface="Times Roman"/>
                <a:sym typeface="Times Roman"/>
              </a:defRPr>
            </a:pPr>
            <a:r>
              <a:t>Cholesterol</a:t>
            </a:r>
            <a:r>
              <a:rPr b="0"/>
              <a:t> → membranes, steroid hormones, bile acids</a:t>
            </a:r>
          </a:p>
          <a:p>
            <a:pPr lvl="2" marL="736600" indent="-317500" defTabSz="457200">
              <a:spcBef>
                <a:spcPts val="1200"/>
              </a:spcBef>
              <a:buSzPct val="100000"/>
              <a:buFont typeface="Times Roman"/>
              <a:buChar char="•"/>
              <a:defRPr b="1" sz="2800">
                <a:latin typeface="Times Roman"/>
                <a:ea typeface="Times Roman"/>
                <a:cs typeface="Times Roman"/>
                <a:sym typeface="Times Roman"/>
              </a:defRPr>
            </a:pPr>
            <a:r>
              <a:t>Fatty acids</a:t>
            </a:r>
            <a:r>
              <a:rPr b="0"/>
              <a:t> → fuel, precursors to eicosanoids</a:t>
            </a:r>
          </a:p>
        </p:txBody>
      </p:sp>
      <p:sp>
        <p:nvSpPr>
          <p:cNvPr id="859"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1" name="Freeform 2"/>
          <p:cNvSpPr/>
          <p:nvPr/>
        </p:nvSpPr>
        <p:spPr>
          <a:xfrm rot="10800000">
            <a:off x="-3" y="-2022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862"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863" name="TextBox 6"/>
          <p:cNvSpPr txBox="1"/>
          <p:nvPr/>
        </p:nvSpPr>
        <p:spPr>
          <a:xfrm>
            <a:off x="998281" y="963474"/>
            <a:ext cx="17534310" cy="11231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Digestion and Absorption</a:t>
            </a:r>
          </a:p>
        </p:txBody>
      </p:sp>
      <p:sp>
        <p:nvSpPr>
          <p:cNvPr id="864"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865" name="Bile acids emulsify fats in the small intestine.…"/>
          <p:cNvSpPr txBox="1"/>
          <p:nvPr/>
        </p:nvSpPr>
        <p:spPr>
          <a:xfrm>
            <a:off x="1145356" y="4015537"/>
            <a:ext cx="14487936" cy="3050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3100">
                <a:latin typeface="Times Roman"/>
                <a:ea typeface="Times Roman"/>
                <a:cs typeface="Times Roman"/>
                <a:sym typeface="Times Roman"/>
              </a:defRPr>
            </a:pPr>
          </a:p>
          <a:p>
            <a:pPr marL="310813" indent="-310813" defTabSz="457200">
              <a:spcBef>
                <a:spcPts val="1200"/>
              </a:spcBef>
              <a:buSzPct val="100000"/>
              <a:buChar char="•"/>
              <a:defRPr b="1" sz="3100">
                <a:latin typeface="Times Roman"/>
                <a:ea typeface="Times Roman"/>
                <a:cs typeface="Times Roman"/>
                <a:sym typeface="Times Roman"/>
              </a:defRPr>
            </a:pPr>
            <a:r>
              <a:t>Bile acids</a:t>
            </a:r>
            <a:r>
              <a:rPr b="0"/>
              <a:t> emulsify fats in the small intestine.</a:t>
            </a:r>
          </a:p>
          <a:p>
            <a:pPr marL="310813" indent="-310813" defTabSz="457200">
              <a:spcBef>
                <a:spcPts val="1200"/>
              </a:spcBef>
              <a:buSzPct val="100000"/>
              <a:buChar char="•"/>
              <a:defRPr b="1" sz="3100">
                <a:latin typeface="Times Roman"/>
                <a:ea typeface="Times Roman"/>
                <a:cs typeface="Times Roman"/>
                <a:sym typeface="Times Roman"/>
              </a:defRPr>
            </a:pPr>
            <a:r>
              <a:t>Pancreatic lipases</a:t>
            </a:r>
            <a:r>
              <a:rPr b="0"/>
              <a:t> break triglycerides into fatty acids + monoglycerides.</a:t>
            </a:r>
          </a:p>
          <a:p>
            <a:pPr marL="310813" indent="-310813" defTabSz="457200">
              <a:spcBef>
                <a:spcPts val="1200"/>
              </a:spcBef>
              <a:buSzPct val="100000"/>
              <a:buChar char="•"/>
              <a:defRPr sz="3100">
                <a:latin typeface="Times Roman"/>
                <a:ea typeface="Times Roman"/>
                <a:cs typeface="Times Roman"/>
                <a:sym typeface="Times Roman"/>
              </a:defRPr>
            </a:pPr>
            <a:r>
              <a:t>Absorbed into enterocytes and re-formed into triglycerides.</a:t>
            </a:r>
          </a:p>
          <a:p>
            <a:pPr marL="310813" indent="-310813" defTabSz="457200">
              <a:spcBef>
                <a:spcPts val="1200"/>
              </a:spcBef>
              <a:buSzPct val="100000"/>
              <a:buChar char="•"/>
              <a:defRPr sz="3100">
                <a:latin typeface="Times Roman"/>
                <a:ea typeface="Times Roman"/>
                <a:cs typeface="Times Roman"/>
                <a:sym typeface="Times Roman"/>
              </a:defRPr>
            </a:pPr>
            <a:r>
              <a:t>Packaged into </a:t>
            </a:r>
            <a:r>
              <a:rPr b="1"/>
              <a:t>chylomicrons</a:t>
            </a:r>
            <a:r>
              <a:t> for lymphatic transport.</a:t>
            </a:r>
          </a:p>
        </p:txBody>
      </p:sp>
      <p:sp>
        <p:nvSpPr>
          <p:cNvPr id="866"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175" name="TextBox 6"/>
          <p:cNvSpPr txBox="1"/>
          <p:nvPr/>
        </p:nvSpPr>
        <p:spPr>
          <a:xfrm>
            <a:off x="903823" y="-59041"/>
            <a:ext cx="16480354" cy="2308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9100"/>
              </a:lnSpc>
              <a:defRPr spc="584" sz="5900">
                <a:solidFill>
                  <a:srgbClr val="FFFFFF"/>
                </a:solidFill>
                <a:latin typeface="Poppins"/>
                <a:ea typeface="Poppins"/>
                <a:cs typeface="Poppins"/>
                <a:sym typeface="Poppins"/>
              </a:defRPr>
            </a:pPr>
          </a:p>
          <a:p>
            <a:pPr>
              <a:lnSpc>
                <a:spcPts val="9100"/>
              </a:lnSpc>
              <a:defRPr spc="772" sz="7800">
                <a:solidFill>
                  <a:srgbClr val="FFFFFF"/>
                </a:solidFill>
                <a:latin typeface="Poppins"/>
                <a:ea typeface="Poppins"/>
                <a:cs typeface="Poppins"/>
                <a:sym typeface="Poppins"/>
              </a:defRPr>
            </a:pPr>
            <a:r>
              <a:t> Carbohydrates &amp; TCA Cycle</a:t>
            </a:r>
          </a:p>
        </p:txBody>
      </p:sp>
      <p:sp>
        <p:nvSpPr>
          <p:cNvPr id="176"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177" name="Carbohydrate → Glucose → Pyruvate → Acetyl-CoA…"/>
          <p:cNvSpPr txBox="1"/>
          <p:nvPr/>
        </p:nvSpPr>
        <p:spPr>
          <a:xfrm>
            <a:off x="1457142" y="3835567"/>
            <a:ext cx="9054970" cy="514360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600">
                <a:latin typeface="Times Roman"/>
                <a:ea typeface="Times Roman"/>
                <a:cs typeface="Times Roman"/>
                <a:sym typeface="Times Roman"/>
              </a:defRPr>
            </a:pPr>
            <a:r>
              <a:t>Carbohydrate → Glucose → Pyruvate → Acetyl-CoA</a:t>
            </a:r>
          </a:p>
          <a:p>
            <a:pPr marL="457200" indent="-317500" defTabSz="457200">
              <a:spcBef>
                <a:spcPts val="1200"/>
              </a:spcBef>
              <a:buSzPct val="100000"/>
              <a:buAutoNum type="arabicPeriod" startAt="1"/>
              <a:defRPr b="1" sz="2600">
                <a:latin typeface="Times Roman"/>
                <a:ea typeface="Times Roman"/>
                <a:cs typeface="Times Roman"/>
                <a:sym typeface="Times Roman"/>
              </a:defRPr>
            </a:pPr>
            <a:r>
              <a:t>Glycolysis</a:t>
            </a:r>
            <a:r>
              <a:rPr b="0"/>
              <a:t> breaks glucose into pyruvate.</a:t>
            </a:r>
          </a:p>
          <a:p>
            <a:pPr marL="457200" indent="-317500" defTabSz="457200">
              <a:spcBef>
                <a:spcPts val="1200"/>
              </a:spcBef>
              <a:buSzPct val="100000"/>
              <a:buAutoNum type="arabicPeriod" startAt="1"/>
              <a:defRPr sz="2600">
                <a:latin typeface="Times Roman"/>
                <a:ea typeface="Times Roman"/>
                <a:cs typeface="Times Roman"/>
                <a:sym typeface="Times Roman"/>
              </a:defRPr>
            </a:pPr>
            <a:r>
              <a:t>Pyruvate enters the mitochondria and is converted to </a:t>
            </a:r>
            <a:r>
              <a:rPr b="1"/>
              <a:t>Acetyl-CoA</a:t>
            </a:r>
            <a:r>
              <a:t> (requires </a:t>
            </a:r>
            <a:r>
              <a:rPr b="1"/>
              <a:t>Vitamin B1 – Thiamine</a:t>
            </a:r>
            <a:r>
              <a:t>).</a:t>
            </a:r>
          </a:p>
          <a:p>
            <a:pPr marL="457200" indent="-317500" defTabSz="457200">
              <a:spcBef>
                <a:spcPts val="1200"/>
              </a:spcBef>
              <a:buSzPct val="100000"/>
              <a:buAutoNum type="arabicPeriod" startAt="1"/>
              <a:defRPr sz="2600">
                <a:latin typeface="Times Roman"/>
                <a:ea typeface="Times Roman"/>
                <a:cs typeface="Times Roman"/>
                <a:sym typeface="Times Roman"/>
              </a:defRPr>
            </a:pPr>
            <a:r>
              <a:t>Acetyl-CoA enters the TCA cycle and is combined with oxaloacetate to form </a:t>
            </a:r>
            <a:r>
              <a:rPr b="1"/>
              <a:t>citrate</a:t>
            </a:r>
            <a:r>
              <a:t>.</a:t>
            </a:r>
          </a:p>
          <a:p>
            <a:pPr defTabSz="457200">
              <a:spcBef>
                <a:spcPts val="1400"/>
              </a:spcBef>
              <a:defRPr b="1" sz="2600">
                <a:latin typeface="Times Roman"/>
                <a:ea typeface="Times Roman"/>
                <a:cs typeface="Times Roman"/>
                <a:sym typeface="Times Roman"/>
              </a:defRPr>
            </a:pPr>
            <a:r>
              <a:t>ATP Yield from Carbs (through TCA)</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Each pyruvate → ~12.5 ATP (including ETC)</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t>Each glucose → ~25 ATP from TCA + ETC portion (plus glycolysis)</a:t>
            </a:r>
          </a:p>
        </p:txBody>
      </p:sp>
      <p:pic>
        <p:nvPicPr>
          <p:cNvPr id="178" name="pasted-movie.png" descr="pasted-movie.png"/>
          <p:cNvPicPr>
            <a:picLocks noChangeAspect="1"/>
          </p:cNvPicPr>
          <p:nvPr/>
        </p:nvPicPr>
        <p:blipFill>
          <a:blip r:embed="rId4">
            <a:extLst/>
          </a:blip>
          <a:stretch>
            <a:fillRect/>
          </a:stretch>
        </p:blipFill>
        <p:spPr>
          <a:xfrm>
            <a:off x="11475973" y="3211316"/>
            <a:ext cx="4545045" cy="6817563"/>
          </a:xfrm>
          <a:prstGeom prst="rect">
            <a:avLst/>
          </a:prstGeom>
          <a:ln w="12700">
            <a:miter lim="400000"/>
          </a:ln>
        </p:spPr>
      </p:pic>
      <p:sp>
        <p:nvSpPr>
          <p:cNvPr id="179" name="Slide Number"/>
          <p:cNvSpPr txBox="1"/>
          <p:nvPr>
            <p:ph type="sldNum" sz="quarter" idx="4294967295"/>
          </p:nvPr>
        </p:nvSpPr>
        <p:spPr>
          <a:xfrm>
            <a:off x="8505421" y="6414761"/>
            <a:ext cx="181378"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8" name="Freeform 2"/>
          <p:cNvSpPr/>
          <p:nvPr/>
        </p:nvSpPr>
        <p:spPr>
          <a:xfrm rot="10800000">
            <a:off x="-3" y="-2022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869"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870" name="TextBox 6"/>
          <p:cNvSpPr txBox="1"/>
          <p:nvPr/>
        </p:nvSpPr>
        <p:spPr>
          <a:xfrm>
            <a:off x="1527065" y="915403"/>
            <a:ext cx="17534304" cy="11231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Transport of Lipids</a:t>
            </a:r>
          </a:p>
        </p:txBody>
      </p:sp>
      <p:sp>
        <p:nvSpPr>
          <p:cNvPr id="871"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graphicFrame>
        <p:nvGraphicFramePr>
          <p:cNvPr id="872" name="Table 1"/>
          <p:cNvGraphicFramePr/>
          <p:nvPr/>
        </p:nvGraphicFramePr>
        <p:xfrm>
          <a:off x="1818755" y="3655876"/>
          <a:ext cx="15437816" cy="5841554"/>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661992"/>
                <a:gridCol w="10775824"/>
              </a:tblGrid>
              <a:tr h="1047005">
                <a:tc>
                  <a:txBody>
                    <a:bodyPr/>
                    <a:lstStyle/>
                    <a:p>
                      <a:pPr algn="ctr" defTabSz="457200">
                        <a:defRPr sz="1800"/>
                      </a:pPr>
                      <a:r>
                        <a:rPr b="1" sz="3600">
                          <a:latin typeface="Times Roman"/>
                          <a:ea typeface="Times Roman"/>
                          <a:cs typeface="Times Roman"/>
                          <a:sym typeface="Times Roman"/>
                        </a:rPr>
                        <a:t>Lipoprotein</a:t>
                      </a:r>
                    </a:p>
                  </a:txBody>
                  <a:tcPr marL="12700" marR="12700" marT="12700" marB="12700" anchor="ctr" anchorCtr="0" horzOverflow="overflow"/>
                </a:tc>
                <a:tc>
                  <a:txBody>
                    <a:bodyPr/>
                    <a:lstStyle/>
                    <a:p>
                      <a:pPr algn="ctr" defTabSz="457200">
                        <a:defRPr sz="1800"/>
                      </a:pPr>
                      <a:r>
                        <a:rPr b="1" sz="3600">
                          <a:latin typeface="Times Roman"/>
                          <a:ea typeface="Times Roman"/>
                          <a:cs typeface="Times Roman"/>
                          <a:sym typeface="Times Roman"/>
                        </a:rPr>
                        <a:t>Primary Role</a:t>
                      </a:r>
                    </a:p>
                  </a:txBody>
                  <a:tcPr marL="12700" marR="12700" marT="12700" marB="12700" anchor="ctr" anchorCtr="0" horzOverflow="overflow"/>
                </a:tc>
              </a:tr>
              <a:tr h="1653532">
                <a:tc>
                  <a:txBody>
                    <a:bodyPr/>
                    <a:lstStyle/>
                    <a:p>
                      <a:pPr algn="ctr" defTabSz="457200">
                        <a:defRPr sz="1800"/>
                      </a:pPr>
                      <a:r>
                        <a:rPr b="1" sz="3600">
                          <a:latin typeface="Times Roman"/>
                          <a:ea typeface="Times Roman"/>
                          <a:cs typeface="Times Roman"/>
                          <a:sym typeface="Times Roman"/>
                        </a:rPr>
                        <a:t>Chylomicrons</a:t>
                      </a:r>
                    </a:p>
                  </a:txBody>
                  <a:tcPr marL="12700" marR="12700" marT="12700" marB="12700" anchor="ctr" anchorCtr="0" horzOverflow="overflow"/>
                </a:tc>
                <a:tc>
                  <a:txBody>
                    <a:bodyPr/>
                    <a:lstStyle/>
                    <a:p>
                      <a:pPr algn="ctr" defTabSz="457200">
                        <a:defRPr sz="1800"/>
                      </a:pPr>
                      <a:r>
                        <a:rPr sz="3600">
                          <a:latin typeface="Times Roman"/>
                          <a:ea typeface="Times Roman"/>
                          <a:cs typeface="Times Roman"/>
                          <a:sym typeface="Times Roman"/>
                        </a:rPr>
                        <a:t>Transport dietary triglycerides from intestine → tissues</a:t>
                      </a:r>
                    </a:p>
                  </a:txBody>
                  <a:tcPr marL="12700" marR="12700" marT="12700" marB="12700" anchor="ctr" anchorCtr="0" horzOverflow="overflow"/>
                </a:tc>
              </a:tr>
              <a:tr h="1047005">
                <a:tc>
                  <a:txBody>
                    <a:bodyPr/>
                    <a:lstStyle/>
                    <a:p>
                      <a:pPr algn="ctr" defTabSz="457200">
                        <a:defRPr sz="1800"/>
                      </a:pPr>
                      <a:r>
                        <a:rPr b="1" sz="3600">
                          <a:latin typeface="Times Roman"/>
                          <a:ea typeface="Times Roman"/>
                          <a:cs typeface="Times Roman"/>
                          <a:sym typeface="Times Roman"/>
                        </a:rPr>
                        <a:t>VLDL</a:t>
                      </a:r>
                    </a:p>
                  </a:txBody>
                  <a:tcPr marL="12700" marR="12700" marT="12700" marB="12700" anchor="ctr" anchorCtr="0" horzOverflow="overflow"/>
                </a:tc>
                <a:tc>
                  <a:txBody>
                    <a:bodyPr/>
                    <a:lstStyle/>
                    <a:p>
                      <a:pPr algn="ctr" defTabSz="457200">
                        <a:defRPr sz="1800"/>
                      </a:pPr>
                      <a:r>
                        <a:rPr sz="3600">
                          <a:latin typeface="Times Roman"/>
                          <a:ea typeface="Times Roman"/>
                          <a:cs typeface="Times Roman"/>
                          <a:sym typeface="Times Roman"/>
                        </a:rPr>
                        <a:t>Liver → tissues (endogenous triglycerides)</a:t>
                      </a:r>
                    </a:p>
                  </a:txBody>
                  <a:tcPr marL="12700" marR="12700" marT="12700" marB="12700" anchor="ctr" anchorCtr="0" horzOverflow="overflow"/>
                </a:tc>
              </a:tr>
              <a:tr h="1047005">
                <a:tc>
                  <a:txBody>
                    <a:bodyPr/>
                    <a:lstStyle/>
                    <a:p>
                      <a:pPr algn="ctr" defTabSz="457200">
                        <a:defRPr sz="1800"/>
                      </a:pPr>
                      <a:r>
                        <a:rPr b="1" sz="3600">
                          <a:latin typeface="Times Roman"/>
                          <a:ea typeface="Times Roman"/>
                          <a:cs typeface="Times Roman"/>
                          <a:sym typeface="Times Roman"/>
                        </a:rPr>
                        <a:t>LDL</a:t>
                      </a:r>
                    </a:p>
                  </a:txBody>
                  <a:tcPr marL="12700" marR="12700" marT="12700" marB="12700" anchor="ctr" anchorCtr="0" horzOverflow="overflow"/>
                </a:tc>
                <a:tc>
                  <a:txBody>
                    <a:bodyPr/>
                    <a:lstStyle/>
                    <a:p>
                      <a:pPr algn="ctr" defTabSz="457200">
                        <a:defRPr sz="1800"/>
                      </a:pPr>
                      <a:r>
                        <a:rPr sz="3600">
                          <a:latin typeface="Times Roman"/>
                          <a:ea typeface="Times Roman"/>
                          <a:cs typeface="Times Roman"/>
                          <a:sym typeface="Times Roman"/>
                        </a:rPr>
                        <a:t>Delivers cholesterol to cells</a:t>
                      </a:r>
                    </a:p>
                  </a:txBody>
                  <a:tcPr marL="12700" marR="12700" marT="12700" marB="12700" anchor="ctr" anchorCtr="0" horzOverflow="overflow"/>
                </a:tc>
              </a:tr>
              <a:tr h="1047005">
                <a:tc>
                  <a:txBody>
                    <a:bodyPr/>
                    <a:lstStyle/>
                    <a:p>
                      <a:pPr algn="ctr" defTabSz="457200">
                        <a:defRPr sz="1800"/>
                      </a:pPr>
                      <a:r>
                        <a:rPr b="1" sz="3600">
                          <a:latin typeface="Times Roman"/>
                          <a:ea typeface="Times Roman"/>
                          <a:cs typeface="Times Roman"/>
                          <a:sym typeface="Times Roman"/>
                        </a:rPr>
                        <a:t>HDL</a:t>
                      </a:r>
                    </a:p>
                  </a:txBody>
                  <a:tcPr marL="12700" marR="12700" marT="12700" marB="12700" anchor="ctr" anchorCtr="0" horzOverflow="overflow"/>
                </a:tc>
                <a:tc>
                  <a:txBody>
                    <a:bodyPr/>
                    <a:lstStyle/>
                    <a:p>
                      <a:pPr algn="ctr" defTabSz="457200">
                        <a:defRPr sz="1800"/>
                      </a:pPr>
                      <a:r>
                        <a:rPr sz="3600">
                          <a:latin typeface="Times Roman"/>
                          <a:ea typeface="Times Roman"/>
                          <a:cs typeface="Times Roman"/>
                          <a:sym typeface="Times Roman"/>
                        </a:rPr>
                        <a:t>Reverse cholesterol transport to liver</a:t>
                      </a:r>
                    </a:p>
                  </a:txBody>
                  <a:tcPr marL="12700" marR="12700" marT="12700" marB="12700" anchor="ctr" anchorCtr="0" horzOverflow="overflow"/>
                </a:tc>
              </a:tr>
            </a:tbl>
          </a:graphicData>
        </a:graphic>
      </p:graphicFrame>
      <p:sp>
        <p:nvSpPr>
          <p:cNvPr id="873"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5" name="Freeform 2"/>
          <p:cNvSpPr/>
          <p:nvPr/>
        </p:nvSpPr>
        <p:spPr>
          <a:xfrm rot="10800000">
            <a:off x="-3" y="-2022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876"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877" name="TextBox 6"/>
          <p:cNvSpPr txBox="1"/>
          <p:nvPr/>
        </p:nvSpPr>
        <p:spPr>
          <a:xfrm>
            <a:off x="1527065" y="915403"/>
            <a:ext cx="17534304" cy="11231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Storage &amp; Release</a:t>
            </a:r>
          </a:p>
        </p:txBody>
      </p:sp>
      <p:sp>
        <p:nvSpPr>
          <p:cNvPr id="878"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879" name="Storage:…"/>
          <p:cNvSpPr txBox="1"/>
          <p:nvPr/>
        </p:nvSpPr>
        <p:spPr>
          <a:xfrm>
            <a:off x="1572298" y="4039574"/>
            <a:ext cx="12666247" cy="46572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3100">
                <a:latin typeface="Times Roman"/>
                <a:ea typeface="Times Roman"/>
                <a:cs typeface="Times Roman"/>
                <a:sym typeface="Times Roman"/>
              </a:defRPr>
            </a:pPr>
            <a:r>
              <a:t>Storage:</a:t>
            </a:r>
          </a:p>
          <a:p>
            <a:pPr marL="457200" indent="-317500" defTabSz="457200">
              <a:spcBef>
                <a:spcPts val="1200"/>
              </a:spcBef>
              <a:buSzPct val="100000"/>
              <a:buFont typeface="Times Roman"/>
              <a:buChar char="•"/>
              <a:defRPr sz="3100">
                <a:latin typeface="Times Roman"/>
                <a:ea typeface="Times Roman"/>
                <a:cs typeface="Times Roman"/>
                <a:sym typeface="Times Roman"/>
              </a:defRPr>
            </a:pPr>
            <a:r>
              <a:t>Triglycerides are stored in </a:t>
            </a:r>
            <a:r>
              <a:rPr b="1"/>
              <a:t>adipose tissue</a:t>
            </a:r>
            <a:r>
              <a:t>.</a:t>
            </a:r>
          </a:p>
          <a:p>
            <a:pPr defTabSz="457200">
              <a:spcBef>
                <a:spcPts val="1400"/>
              </a:spcBef>
              <a:defRPr b="1" sz="3100">
                <a:latin typeface="Times Roman"/>
                <a:ea typeface="Times Roman"/>
                <a:cs typeface="Times Roman"/>
                <a:sym typeface="Times Roman"/>
              </a:defRPr>
            </a:pPr>
            <a:r>
              <a:t>Release:</a:t>
            </a:r>
          </a:p>
          <a:p>
            <a:pPr marL="457200" indent="-317500" defTabSz="457200">
              <a:spcBef>
                <a:spcPts val="1200"/>
              </a:spcBef>
              <a:buSzPct val="100000"/>
              <a:buFont typeface="Times Roman"/>
              <a:buChar char="•"/>
              <a:defRPr b="1" sz="3100">
                <a:latin typeface="Times Roman"/>
                <a:ea typeface="Times Roman"/>
                <a:cs typeface="Times Roman"/>
                <a:sym typeface="Times Roman"/>
              </a:defRPr>
            </a:pPr>
            <a:r>
              <a:t>Lipolysis</a:t>
            </a:r>
            <a:r>
              <a:rPr b="0"/>
              <a:t> (triggered by glucagon, epinephrine) breaks triglycerides → free fatty acids (FFA) + glycerol.</a:t>
            </a:r>
          </a:p>
          <a:p>
            <a:pPr defTabSz="457200">
              <a:spcBef>
                <a:spcPts val="1200"/>
              </a:spcBef>
              <a:defRPr sz="3100">
                <a:latin typeface="Times Roman"/>
                <a:ea typeface="Times Roman"/>
                <a:cs typeface="Times Roman"/>
                <a:sym typeface="Times Roman"/>
              </a:defRPr>
            </a:pPr>
          </a:p>
          <a:p>
            <a:pPr defTabSz="457200">
              <a:spcBef>
                <a:spcPts val="1200"/>
              </a:spcBef>
              <a:defRPr sz="3100">
                <a:latin typeface="Times Roman"/>
                <a:ea typeface="Times Roman"/>
                <a:cs typeface="Times Roman"/>
                <a:sym typeface="Times Roman"/>
              </a:defRPr>
            </a:pPr>
            <a:r>
              <a:t>FFAs circulate bound to </a:t>
            </a:r>
            <a:r>
              <a:rPr b="1"/>
              <a:t>albumin</a:t>
            </a:r>
            <a:r>
              <a:t> and serve as energy during fasting, exercise, or low-carb states.</a:t>
            </a:r>
          </a:p>
        </p:txBody>
      </p:sp>
      <p:sp>
        <p:nvSpPr>
          <p:cNvPr id="880"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2" name="Freeform 2"/>
          <p:cNvSpPr/>
          <p:nvPr/>
        </p:nvSpPr>
        <p:spPr>
          <a:xfrm rot="10800000">
            <a:off x="-3" y="-2022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883"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884" name="TextBox 6"/>
          <p:cNvSpPr txBox="1"/>
          <p:nvPr/>
        </p:nvSpPr>
        <p:spPr>
          <a:xfrm>
            <a:off x="1406888" y="1066456"/>
            <a:ext cx="17534304" cy="11231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Fatty Acid Oxidation &amp; Synthesis</a:t>
            </a:r>
          </a:p>
        </p:txBody>
      </p:sp>
      <p:sp>
        <p:nvSpPr>
          <p:cNvPr id="885"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886" name="Fatty Acid Oxidation (β-Oxidation)…"/>
          <p:cNvSpPr txBox="1"/>
          <p:nvPr/>
        </p:nvSpPr>
        <p:spPr>
          <a:xfrm>
            <a:off x="1572303" y="4039570"/>
            <a:ext cx="6523388" cy="475819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600"/>
              </a:spcBef>
              <a:defRPr b="1" sz="2800">
                <a:latin typeface="Times Roman"/>
                <a:ea typeface="Times Roman"/>
                <a:cs typeface="Times Roman"/>
                <a:sym typeface="Times Roman"/>
              </a:defRPr>
            </a:pPr>
            <a:r>
              <a:t>Fatty Acid Oxidation (β-Oxidation)</a:t>
            </a:r>
          </a:p>
          <a:p>
            <a:pPr defTabSz="457200">
              <a:spcBef>
                <a:spcPts val="1200"/>
              </a:spcBef>
              <a:defRPr sz="2800">
                <a:latin typeface="Times Roman"/>
                <a:ea typeface="Times Roman"/>
                <a:cs typeface="Times Roman"/>
                <a:sym typeface="Times Roman"/>
              </a:defRPr>
            </a:pPr>
            <a:r>
              <a:t>Occurs in mitochondria.</a:t>
            </a:r>
          </a:p>
          <a:p>
            <a:pPr defTabSz="457200">
              <a:spcBef>
                <a:spcPts val="1200"/>
              </a:spcBef>
              <a:defRPr b="1" sz="2800">
                <a:latin typeface="Times Roman"/>
                <a:ea typeface="Times Roman"/>
                <a:cs typeface="Times Roman"/>
                <a:sym typeface="Times Roman"/>
              </a:defRPr>
            </a:pPr>
            <a:r>
              <a:t>Process: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FFAs → Acetyl-CoA → enter the </a:t>
            </a:r>
            <a:r>
              <a:rPr b="1"/>
              <a:t>TCA cycle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Generates </a:t>
            </a:r>
            <a:r>
              <a:rPr b="1"/>
              <a:t>NADH &amp; FADH₂</a:t>
            </a:r>
            <a:r>
              <a:t>, which enter the </a:t>
            </a:r>
            <a:r>
              <a:rPr b="1"/>
              <a:t>electron transport chain</a:t>
            </a:r>
            <a:r>
              <a:t> to produce ATP.</a:t>
            </a:r>
          </a:p>
          <a:p>
            <a:pPr defTabSz="457200">
              <a:spcBef>
                <a:spcPts val="1200"/>
              </a:spcBef>
              <a:defRPr sz="2800">
                <a:latin typeface="Times Roman"/>
                <a:ea typeface="Times Roman"/>
                <a:cs typeface="Times Roman"/>
                <a:sym typeface="Times Roman"/>
              </a:defRPr>
            </a:pPr>
            <a:r>
              <a:t>Fat is the most energy-dense macronutrient.</a:t>
            </a:r>
          </a:p>
        </p:txBody>
      </p:sp>
      <p:sp>
        <p:nvSpPr>
          <p:cNvPr id="887" name="Fatty Acid Synthesis (Lipogenesis)…"/>
          <p:cNvSpPr txBox="1"/>
          <p:nvPr/>
        </p:nvSpPr>
        <p:spPr>
          <a:xfrm>
            <a:off x="9606974" y="4039570"/>
            <a:ext cx="6523392" cy="37410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600"/>
              </a:spcBef>
              <a:defRPr b="1" sz="2800">
                <a:latin typeface="Times Roman"/>
                <a:ea typeface="Times Roman"/>
                <a:cs typeface="Times Roman"/>
                <a:sym typeface="Times Roman"/>
              </a:defRPr>
            </a:pPr>
            <a:r>
              <a:t>Fatty Acid Synthesis (Lipogenesis)</a:t>
            </a:r>
          </a:p>
          <a:p>
            <a:pPr defTabSz="457200">
              <a:spcBef>
                <a:spcPts val="1200"/>
              </a:spcBef>
              <a:defRPr sz="2800">
                <a:latin typeface="Times Roman"/>
                <a:ea typeface="Times Roman"/>
                <a:cs typeface="Times Roman"/>
                <a:sym typeface="Times Roman"/>
              </a:defRPr>
            </a:pPr>
            <a:r>
              <a:t>Occurs when energy intake &gt; need.</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Acetyl-CoA → fatty acids (via </a:t>
            </a:r>
            <a:r>
              <a:rPr b="1"/>
              <a:t>fatty acid synthase</a:t>
            </a:r>
            <a:r>
              <a:t>)</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Requires insulin and excess carbohydrate intake</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Stored as triglycerides in adipose tissue</a:t>
            </a:r>
          </a:p>
        </p:txBody>
      </p:sp>
      <p:sp>
        <p:nvSpPr>
          <p:cNvPr id="888"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0" name="Freeform 2"/>
          <p:cNvSpPr/>
          <p:nvPr/>
        </p:nvSpPr>
        <p:spPr>
          <a:xfrm rot="10800000">
            <a:off x="-3" y="-2022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891"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892" name="TextBox 6"/>
          <p:cNvSpPr txBox="1"/>
          <p:nvPr/>
        </p:nvSpPr>
        <p:spPr>
          <a:xfrm>
            <a:off x="1382852" y="489606"/>
            <a:ext cx="17534304" cy="22788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Integration With Inflammation: Cytokines &amp; Lipids</a:t>
            </a:r>
          </a:p>
        </p:txBody>
      </p:sp>
      <p:sp>
        <p:nvSpPr>
          <p:cNvPr id="893"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894" name="Lipid metabolism is tightly connected to inflammation.…"/>
          <p:cNvSpPr txBox="1"/>
          <p:nvPr/>
        </p:nvSpPr>
        <p:spPr>
          <a:xfrm>
            <a:off x="1484926" y="3366580"/>
            <a:ext cx="15022468" cy="64253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0734" indent="-280734" defTabSz="457200">
              <a:spcBef>
                <a:spcPts val="1200"/>
              </a:spcBef>
              <a:buSzPct val="100000"/>
              <a:buChar char="•"/>
              <a:defRPr sz="2800">
                <a:latin typeface="Times Roman"/>
                <a:ea typeface="Times Roman"/>
                <a:cs typeface="Times Roman"/>
                <a:sym typeface="Times Roman"/>
              </a:defRPr>
            </a:pPr>
            <a:r>
              <a:t>Lipid metabolism is tightly connected to inflammation.</a:t>
            </a:r>
          </a:p>
          <a:p>
            <a:pPr marL="280734" indent="-280734" defTabSz="457200">
              <a:spcBef>
                <a:spcPts val="1400"/>
              </a:spcBef>
              <a:buSzPct val="100000"/>
              <a:buChar char="•"/>
              <a:defRPr b="1" sz="2800">
                <a:latin typeface="Times Roman"/>
                <a:ea typeface="Times Roman"/>
                <a:cs typeface="Times Roman"/>
                <a:sym typeface="Times Roman"/>
              </a:defRPr>
            </a:pPr>
            <a:r>
              <a:t>Inflammatory cytokines influenced by lipid status:</a:t>
            </a:r>
          </a:p>
          <a:p>
            <a:pPr lvl="1" marL="661736" indent="-280734" defTabSz="457200">
              <a:spcBef>
                <a:spcPts val="1200"/>
              </a:spcBef>
              <a:buSzPct val="100000"/>
              <a:buChar char="•"/>
              <a:defRPr b="1" sz="2800">
                <a:latin typeface="Times Roman"/>
                <a:ea typeface="Times Roman"/>
                <a:cs typeface="Times Roman"/>
                <a:sym typeface="Times Roman"/>
              </a:defRPr>
            </a:pPr>
            <a:r>
              <a:t>TNF-α</a:t>
            </a:r>
          </a:p>
          <a:p>
            <a:pPr lvl="1" marL="661736" indent="-280734" defTabSz="457200">
              <a:spcBef>
                <a:spcPts val="1200"/>
              </a:spcBef>
              <a:buSzPct val="100000"/>
              <a:buChar char="•"/>
              <a:defRPr b="1" sz="2800">
                <a:latin typeface="Times Roman"/>
                <a:ea typeface="Times Roman"/>
                <a:cs typeface="Times Roman"/>
                <a:sym typeface="Times Roman"/>
              </a:defRPr>
            </a:pPr>
            <a:r>
              <a:t>IL-6</a:t>
            </a:r>
          </a:p>
          <a:p>
            <a:pPr lvl="1" marL="661736" indent="-280734" defTabSz="457200">
              <a:spcBef>
                <a:spcPts val="1200"/>
              </a:spcBef>
              <a:buSzPct val="100000"/>
              <a:buChar char="•"/>
              <a:defRPr b="1" sz="2800">
                <a:latin typeface="Times Roman"/>
                <a:ea typeface="Times Roman"/>
                <a:cs typeface="Times Roman"/>
                <a:sym typeface="Times Roman"/>
              </a:defRPr>
            </a:pPr>
            <a:r>
              <a:t>IL-1β</a:t>
            </a:r>
          </a:p>
          <a:p>
            <a:pPr marL="280734" indent="-280734" defTabSz="457200">
              <a:spcBef>
                <a:spcPts val="1200"/>
              </a:spcBef>
              <a:buSzPct val="100000"/>
              <a:buChar char="•"/>
              <a:defRPr b="1" sz="2800">
                <a:latin typeface="Times Roman"/>
                <a:ea typeface="Times Roman"/>
                <a:cs typeface="Times Roman"/>
                <a:sym typeface="Times Roman"/>
              </a:defRPr>
            </a:pPr>
            <a:r>
              <a:t>In obesity or high visceral fat:</a:t>
            </a:r>
          </a:p>
          <a:p>
            <a:pPr lvl="1" marL="661736" indent="-280734" defTabSz="457200">
              <a:spcBef>
                <a:spcPts val="1200"/>
              </a:spcBef>
              <a:buSzPct val="100000"/>
              <a:buChar char="•"/>
              <a:defRPr sz="2800">
                <a:latin typeface="Times Roman"/>
                <a:ea typeface="Times Roman"/>
                <a:cs typeface="Times Roman"/>
                <a:sym typeface="Times Roman"/>
              </a:defRPr>
            </a:pPr>
            <a:r>
              <a:t>Adipocytes release excess cytokines → chronic low-grade inflammation</a:t>
            </a:r>
          </a:p>
          <a:p>
            <a:pPr lvl="1" marL="661736" indent="-280734" defTabSz="457200">
              <a:spcBef>
                <a:spcPts val="1200"/>
              </a:spcBef>
              <a:buSzPct val="100000"/>
              <a:buChar char="•"/>
              <a:defRPr sz="2800">
                <a:latin typeface="Times Roman"/>
                <a:ea typeface="Times Roman"/>
                <a:cs typeface="Times Roman"/>
                <a:sym typeface="Times Roman"/>
              </a:defRPr>
            </a:pPr>
            <a:r>
              <a:t>Alters insulin signaling</a:t>
            </a:r>
          </a:p>
          <a:p>
            <a:pPr lvl="1" marL="661736" indent="-280734" defTabSz="457200">
              <a:spcBef>
                <a:spcPts val="1200"/>
              </a:spcBef>
              <a:buSzPct val="100000"/>
              <a:buChar char="•"/>
              <a:defRPr sz="2800">
                <a:latin typeface="Times Roman"/>
                <a:ea typeface="Times Roman"/>
                <a:cs typeface="Times Roman"/>
                <a:sym typeface="Times Roman"/>
              </a:defRPr>
            </a:pPr>
            <a:r>
              <a:t>Impairs lipid handling in the liver (↑ VLDL, ↑ triglycerides)</a:t>
            </a:r>
          </a:p>
          <a:p>
            <a:pPr marL="280734" indent="-280734" defTabSz="457200">
              <a:spcBef>
                <a:spcPts val="1200"/>
              </a:spcBef>
              <a:buSzPct val="100000"/>
              <a:buChar char="•"/>
              <a:defRPr b="1" sz="2800">
                <a:latin typeface="Times Roman"/>
                <a:ea typeface="Times Roman"/>
                <a:cs typeface="Times Roman"/>
                <a:sym typeface="Times Roman"/>
              </a:defRPr>
            </a:pPr>
            <a:r>
              <a:t>During fasting or ketosis:</a:t>
            </a:r>
          </a:p>
          <a:p>
            <a:pPr lvl="1" marL="661736" indent="-280734" defTabSz="457200">
              <a:spcBef>
                <a:spcPts val="1200"/>
              </a:spcBef>
              <a:buSzPct val="100000"/>
              <a:buChar char="•"/>
              <a:defRPr sz="2800">
                <a:latin typeface="Times Roman"/>
                <a:ea typeface="Times Roman"/>
                <a:cs typeface="Times Roman"/>
                <a:sym typeface="Times Roman"/>
              </a:defRPr>
            </a:pPr>
            <a:r>
              <a:t>Reduced inflammatory cytokine production</a:t>
            </a:r>
          </a:p>
        </p:txBody>
      </p:sp>
      <p:sp>
        <p:nvSpPr>
          <p:cNvPr id="895"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7" name="Freeform 2"/>
          <p:cNvSpPr/>
          <p:nvPr/>
        </p:nvSpPr>
        <p:spPr>
          <a:xfrm rot="10800000">
            <a:off x="-3" y="-2022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898"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899" name="TextBox 6"/>
          <p:cNvSpPr txBox="1"/>
          <p:nvPr/>
        </p:nvSpPr>
        <p:spPr>
          <a:xfrm>
            <a:off x="1382852" y="489604"/>
            <a:ext cx="17534304" cy="22788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Eicosanoid Pathways (Arachidonic Acid Cascade)</a:t>
            </a:r>
          </a:p>
        </p:txBody>
      </p:sp>
      <p:sp>
        <p:nvSpPr>
          <p:cNvPr id="900"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901" name="Eicosanoids are lipid-derived signaling molecules made from omega-6 and omega-3 fatty acids.…"/>
          <p:cNvSpPr txBox="1"/>
          <p:nvPr/>
        </p:nvSpPr>
        <p:spPr>
          <a:xfrm>
            <a:off x="1484926" y="3366580"/>
            <a:ext cx="15022468" cy="580070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0734" indent="-280734" defTabSz="457200">
              <a:spcBef>
                <a:spcPts val="1200"/>
              </a:spcBef>
              <a:buSzPct val="100000"/>
              <a:buChar char="•"/>
              <a:defRPr sz="2900">
                <a:latin typeface="Times Roman"/>
                <a:ea typeface="Times Roman"/>
                <a:cs typeface="Times Roman"/>
                <a:sym typeface="Times Roman"/>
              </a:defRPr>
            </a:pPr>
            <a:r>
              <a:t>Eicosanoids are </a:t>
            </a:r>
            <a:r>
              <a:rPr b="1"/>
              <a:t>lipid-derived signaling molecules</a:t>
            </a:r>
            <a:r>
              <a:t> made from </a:t>
            </a:r>
            <a:r>
              <a:rPr b="1"/>
              <a:t>omega-6 and omega-3 fatty acids</a:t>
            </a:r>
            <a:r>
              <a:t>.</a:t>
            </a:r>
          </a:p>
          <a:p>
            <a:pPr marL="280734" indent="-280734" defTabSz="457200">
              <a:spcBef>
                <a:spcPts val="1200"/>
              </a:spcBef>
              <a:buSzPct val="100000"/>
              <a:buChar char="•"/>
              <a:defRPr b="1" sz="2900">
                <a:latin typeface="Times Roman"/>
                <a:ea typeface="Times Roman"/>
                <a:cs typeface="Times Roman"/>
                <a:sym typeface="Times Roman"/>
              </a:defRPr>
            </a:pPr>
            <a:r>
              <a:t>They regulate:</a:t>
            </a:r>
          </a:p>
          <a:p>
            <a:pPr lvl="1" marL="661736" indent="-280734" defTabSz="457200">
              <a:spcBef>
                <a:spcPts val="1200"/>
              </a:spcBef>
              <a:buSzPct val="100000"/>
              <a:buChar char="•"/>
              <a:defRPr sz="2900">
                <a:latin typeface="Times Roman"/>
                <a:ea typeface="Times Roman"/>
                <a:cs typeface="Times Roman"/>
                <a:sym typeface="Times Roman"/>
              </a:defRPr>
            </a:pPr>
            <a:r>
              <a:t>Inflammation</a:t>
            </a:r>
          </a:p>
          <a:p>
            <a:pPr lvl="1" marL="661736" indent="-280734" defTabSz="457200">
              <a:spcBef>
                <a:spcPts val="1200"/>
              </a:spcBef>
              <a:buSzPct val="100000"/>
              <a:buChar char="•"/>
              <a:defRPr sz="2900">
                <a:latin typeface="Times Roman"/>
                <a:ea typeface="Times Roman"/>
                <a:cs typeface="Times Roman"/>
                <a:sym typeface="Times Roman"/>
              </a:defRPr>
            </a:pPr>
            <a:r>
              <a:t>Pain</a:t>
            </a:r>
          </a:p>
          <a:p>
            <a:pPr lvl="1" marL="661736" indent="-280734" defTabSz="457200">
              <a:spcBef>
                <a:spcPts val="1200"/>
              </a:spcBef>
              <a:buSzPct val="100000"/>
              <a:buChar char="•"/>
              <a:defRPr sz="2900">
                <a:latin typeface="Times Roman"/>
                <a:ea typeface="Times Roman"/>
                <a:cs typeface="Times Roman"/>
                <a:sym typeface="Times Roman"/>
              </a:defRPr>
            </a:pPr>
            <a:r>
              <a:t>Blood flow</a:t>
            </a:r>
          </a:p>
          <a:p>
            <a:pPr lvl="1" marL="661736" indent="-280734" defTabSz="457200">
              <a:spcBef>
                <a:spcPts val="1200"/>
              </a:spcBef>
              <a:buSzPct val="100000"/>
              <a:buChar char="•"/>
              <a:defRPr sz="2900">
                <a:latin typeface="Times Roman"/>
                <a:ea typeface="Times Roman"/>
                <a:cs typeface="Times Roman"/>
                <a:sym typeface="Times Roman"/>
              </a:defRPr>
            </a:pPr>
            <a:r>
              <a:t>Blood clotting</a:t>
            </a:r>
          </a:p>
          <a:p>
            <a:pPr lvl="1" marL="661736" indent="-280734" defTabSz="457200">
              <a:spcBef>
                <a:spcPts val="1200"/>
              </a:spcBef>
              <a:buSzPct val="100000"/>
              <a:buChar char="•"/>
              <a:defRPr sz="2900">
                <a:latin typeface="Times Roman"/>
                <a:ea typeface="Times Roman"/>
                <a:cs typeface="Times Roman"/>
                <a:sym typeface="Times Roman"/>
              </a:defRPr>
            </a:pPr>
            <a:r>
              <a:t>Immunity</a:t>
            </a:r>
          </a:p>
          <a:p>
            <a:pPr marL="280734" indent="-280734" defTabSz="457200">
              <a:spcBef>
                <a:spcPts val="1400"/>
              </a:spcBef>
              <a:buSzPct val="100000"/>
              <a:buChar char="•"/>
              <a:defRPr b="1" sz="2900">
                <a:latin typeface="Times Roman"/>
                <a:ea typeface="Times Roman"/>
                <a:cs typeface="Times Roman"/>
                <a:sym typeface="Times Roman"/>
              </a:defRPr>
            </a:pPr>
            <a:r>
              <a:t>Core pathway:</a:t>
            </a:r>
          </a:p>
          <a:p>
            <a:pPr lvl="1" marL="661736" indent="-280734" defTabSz="457200">
              <a:spcBef>
                <a:spcPts val="1200"/>
              </a:spcBef>
              <a:buSzPct val="100000"/>
              <a:buChar char="•"/>
              <a:defRPr sz="2900">
                <a:latin typeface="Times Roman"/>
                <a:ea typeface="Times Roman"/>
                <a:cs typeface="Times Roman"/>
                <a:sym typeface="Times Roman"/>
              </a:defRPr>
            </a:pPr>
            <a:r>
              <a:t>Cell membrane phospholipids → </a:t>
            </a:r>
            <a:r>
              <a:rPr b="1"/>
              <a:t>phospholipase A₂</a:t>
            </a:r>
            <a:r>
              <a:t> → release </a:t>
            </a:r>
            <a:r>
              <a:rPr b="1"/>
              <a:t>arachidonic acid (AA)</a:t>
            </a:r>
            <a:r>
              <a:t> → converted into specific eicosanoids.</a:t>
            </a:r>
          </a:p>
        </p:txBody>
      </p:sp>
      <p:sp>
        <p:nvSpPr>
          <p:cNvPr id="902"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4" name="Freeform 2"/>
          <p:cNvSpPr/>
          <p:nvPr/>
        </p:nvSpPr>
        <p:spPr>
          <a:xfrm rot="10800000">
            <a:off x="-3" y="-2022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905"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906" name="TextBox 6"/>
          <p:cNvSpPr txBox="1"/>
          <p:nvPr/>
        </p:nvSpPr>
        <p:spPr>
          <a:xfrm>
            <a:off x="1406884" y="1066456"/>
            <a:ext cx="17534310" cy="11231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Classes of Eicosanoids</a:t>
            </a:r>
          </a:p>
        </p:txBody>
      </p:sp>
      <p:sp>
        <p:nvSpPr>
          <p:cNvPr id="907"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908" name="Prostaglandins (PGs)…"/>
          <p:cNvSpPr txBox="1"/>
          <p:nvPr/>
        </p:nvSpPr>
        <p:spPr>
          <a:xfrm>
            <a:off x="1470703" y="3277572"/>
            <a:ext cx="6523388" cy="6822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Prostaglandins (PGs)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Produced via </a:t>
            </a:r>
            <a:r>
              <a:rPr b="1"/>
              <a:t>COX-1 and COX-2 enzymes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Regulate inflammation, fever, pain, GI protection</a:t>
            </a:r>
          </a:p>
          <a:p>
            <a:pPr defTabSz="457200">
              <a:spcBef>
                <a:spcPts val="1400"/>
              </a:spcBef>
              <a:defRPr b="1" sz="2800">
                <a:latin typeface="Times Roman"/>
                <a:ea typeface="Times Roman"/>
                <a:cs typeface="Times Roman"/>
                <a:sym typeface="Times Roman"/>
              </a:defRPr>
            </a:pPr>
            <a:r>
              <a:t>B. Thromboxanes (TXs)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Promote platelet aggregation &amp; vasoconstriction</a:t>
            </a:r>
          </a:p>
          <a:p>
            <a:pPr defTabSz="457200">
              <a:spcBef>
                <a:spcPts val="1400"/>
              </a:spcBef>
              <a:defRPr b="1" sz="2800">
                <a:latin typeface="Times Roman"/>
                <a:ea typeface="Times Roman"/>
                <a:cs typeface="Times Roman"/>
                <a:sym typeface="Times Roman"/>
              </a:defRPr>
            </a:pPr>
            <a:r>
              <a:t>C. Leukotrienes (LTs)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Produced via </a:t>
            </a:r>
            <a:r>
              <a:rPr b="1"/>
              <a:t>lipoxygenase (LOX)</a:t>
            </a:r>
            <a:r>
              <a:t> pathway</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Involved in asthma, allergy, bronchoconstriction</a:t>
            </a:r>
          </a:p>
        </p:txBody>
      </p:sp>
      <p:sp>
        <p:nvSpPr>
          <p:cNvPr id="909" name="D. Specialized Pro-Resolving Mediators (SPMs)…"/>
          <p:cNvSpPr txBox="1"/>
          <p:nvPr/>
        </p:nvSpPr>
        <p:spPr>
          <a:xfrm>
            <a:off x="9530774" y="3353772"/>
            <a:ext cx="6523392" cy="5628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2800">
                <a:latin typeface="Times Roman"/>
                <a:ea typeface="Times Roman"/>
                <a:cs typeface="Times Roman"/>
                <a:sym typeface="Times Roman"/>
              </a:defRPr>
            </a:pPr>
            <a:r>
              <a:t>D. Specialized Pro-Resolving Mediators (SPMs)</a:t>
            </a:r>
          </a:p>
          <a:p>
            <a:pPr defTabSz="457200">
              <a:spcBef>
                <a:spcPts val="1200"/>
              </a:spcBef>
              <a:defRPr sz="2800">
                <a:latin typeface="Times Roman"/>
                <a:ea typeface="Times Roman"/>
                <a:cs typeface="Times Roman"/>
                <a:sym typeface="Times Roman"/>
              </a:defRPr>
            </a:pPr>
            <a:r>
              <a:t>Derived from omega-3s:</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Resolvins</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Protectins</a:t>
            </a:r>
          </a:p>
          <a:p>
            <a:pPr marL="457200" indent="-317500" defTabSz="457200">
              <a:spcBef>
                <a:spcPts val="1200"/>
              </a:spcBef>
              <a:buSzPct val="100000"/>
              <a:buFont typeface="Times Roman"/>
              <a:buChar char="•"/>
              <a:defRPr b="1" sz="2800">
                <a:latin typeface="Times Roman"/>
                <a:ea typeface="Times Roman"/>
                <a:cs typeface="Times Roman"/>
                <a:sym typeface="Times Roman"/>
              </a:defRPr>
            </a:pPr>
            <a:r>
              <a:t>Maresins</a:t>
            </a:r>
          </a:p>
          <a:p>
            <a:pPr defTabSz="457200">
              <a:spcBef>
                <a:spcPts val="1200"/>
              </a:spcBef>
              <a:defRPr sz="2800">
                <a:latin typeface="Times Roman"/>
                <a:ea typeface="Times Roman"/>
                <a:cs typeface="Times Roman"/>
                <a:sym typeface="Times Roman"/>
              </a:defRPr>
            </a:pPr>
            <a:r>
              <a:t>Functions:</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Resolve inflammation</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Promote healing</a:t>
            </a:r>
          </a:p>
          <a:p>
            <a:pPr marL="457200" indent="-317500" defTabSz="457200">
              <a:spcBef>
                <a:spcPts val="1200"/>
              </a:spcBef>
              <a:buSzPct val="100000"/>
              <a:buFont typeface="Times Roman"/>
              <a:buChar char="•"/>
              <a:defRPr sz="2800">
                <a:latin typeface="Times Roman"/>
                <a:ea typeface="Times Roman"/>
                <a:cs typeface="Times Roman"/>
                <a:sym typeface="Times Roman"/>
              </a:defRPr>
            </a:pPr>
            <a:r>
              <a:t>Lower cytokine production</a:t>
            </a:r>
          </a:p>
        </p:txBody>
      </p:sp>
      <p:sp>
        <p:nvSpPr>
          <p:cNvPr id="910"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2" name="Freeform 2"/>
          <p:cNvSpPr/>
          <p:nvPr/>
        </p:nvSpPr>
        <p:spPr>
          <a:xfrm rot="10800000">
            <a:off x="-3" y="-2022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913"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914" name="TextBox 6"/>
          <p:cNvSpPr txBox="1"/>
          <p:nvPr/>
        </p:nvSpPr>
        <p:spPr>
          <a:xfrm>
            <a:off x="1406884" y="1066456"/>
            <a:ext cx="17534310" cy="11231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Omega-6 vs Omega-3 Balance</a:t>
            </a:r>
          </a:p>
        </p:txBody>
      </p:sp>
      <p:sp>
        <p:nvSpPr>
          <p:cNvPr id="915"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graphicFrame>
        <p:nvGraphicFramePr>
          <p:cNvPr id="916" name="Table 1"/>
          <p:cNvGraphicFramePr/>
          <p:nvPr/>
        </p:nvGraphicFramePr>
        <p:xfrm>
          <a:off x="2378075" y="3638374"/>
          <a:ext cx="14493677" cy="6097464"/>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738697"/>
                <a:gridCol w="3241641"/>
                <a:gridCol w="7513336"/>
              </a:tblGrid>
              <a:tr h="1487186">
                <a:tc>
                  <a:txBody>
                    <a:bodyPr/>
                    <a:lstStyle/>
                    <a:p>
                      <a:pPr algn="ctr" defTabSz="457200">
                        <a:defRPr sz="1800"/>
                      </a:pPr>
                      <a:r>
                        <a:rPr b="1" sz="3000">
                          <a:latin typeface="Times Roman"/>
                          <a:ea typeface="Times Roman"/>
                          <a:cs typeface="Times Roman"/>
                          <a:sym typeface="Times Roman"/>
                        </a:rPr>
                        <a:t>Fatty Acid</a:t>
                      </a:r>
                    </a:p>
                  </a:txBody>
                  <a:tcPr marL="12700" marR="12700" marT="12700" marB="12700" anchor="ctr" anchorCtr="0" horzOverflow="overflow"/>
                </a:tc>
                <a:tc>
                  <a:txBody>
                    <a:bodyPr/>
                    <a:lstStyle/>
                    <a:p>
                      <a:pPr algn="ctr" defTabSz="457200">
                        <a:defRPr sz="1800"/>
                      </a:pPr>
                      <a:r>
                        <a:rPr b="1" sz="3000">
                          <a:latin typeface="Times Roman"/>
                          <a:ea typeface="Times Roman"/>
                          <a:cs typeface="Times Roman"/>
                          <a:sym typeface="Times Roman"/>
                        </a:rPr>
                        <a:t>Source</a:t>
                      </a:r>
                    </a:p>
                  </a:txBody>
                  <a:tcPr marL="12700" marR="12700" marT="12700" marB="12700" anchor="ctr" anchorCtr="0" horzOverflow="overflow"/>
                </a:tc>
                <a:tc>
                  <a:txBody>
                    <a:bodyPr/>
                    <a:lstStyle/>
                    <a:p>
                      <a:pPr algn="ctr" defTabSz="457200">
                        <a:defRPr sz="1800"/>
                      </a:pPr>
                      <a:r>
                        <a:rPr b="1" sz="3000">
                          <a:latin typeface="Times Roman"/>
                          <a:ea typeface="Times Roman"/>
                          <a:cs typeface="Times Roman"/>
                          <a:sym typeface="Times Roman"/>
                        </a:rPr>
                        <a:t>Impact</a:t>
                      </a:r>
                    </a:p>
                  </a:txBody>
                  <a:tcPr marL="12700" marR="12700" marT="12700" marB="12700" anchor="ctr" anchorCtr="0" horzOverflow="overflow"/>
                </a:tc>
              </a:tr>
              <a:tr h="2305138">
                <a:tc>
                  <a:txBody>
                    <a:bodyPr/>
                    <a:lstStyle/>
                    <a:p>
                      <a:pPr algn="ctr" defTabSz="457200">
                        <a:defRPr sz="1800"/>
                      </a:pPr>
                      <a:r>
                        <a:rPr b="1" sz="3000">
                          <a:latin typeface="Times Roman"/>
                          <a:ea typeface="Times Roman"/>
                          <a:cs typeface="Times Roman"/>
                          <a:sym typeface="Times Roman"/>
                        </a:rPr>
                        <a:t>Omega-6 (AA)</a:t>
                      </a:r>
                    </a:p>
                  </a:txBody>
                  <a:tcPr marL="12700" marR="12700" marT="12700" marB="12700" anchor="ctr" anchorCtr="0" horzOverflow="overflow"/>
                </a:tc>
                <a:tc>
                  <a:txBody>
                    <a:bodyPr/>
                    <a:lstStyle/>
                    <a:p>
                      <a:pPr algn="ctr" defTabSz="457200">
                        <a:defRPr sz="1800"/>
                      </a:pPr>
                      <a:r>
                        <a:rPr sz="3000">
                          <a:latin typeface="Times Roman"/>
                          <a:ea typeface="Times Roman"/>
                          <a:cs typeface="Times Roman"/>
                          <a:sym typeface="Times Roman"/>
                        </a:rPr>
                        <a:t>vegetable oils, meat</a:t>
                      </a:r>
                    </a:p>
                  </a:txBody>
                  <a:tcPr marL="12700" marR="12700" marT="12700" marB="12700" anchor="ctr" anchorCtr="0" horzOverflow="overflow"/>
                </a:tc>
                <a:tc>
                  <a:txBody>
                    <a:bodyPr/>
                    <a:lstStyle/>
                    <a:p>
                      <a:pPr algn="ctr" defTabSz="457200">
                        <a:defRPr sz="1800"/>
                      </a:pPr>
                      <a:r>
                        <a:rPr sz="3000">
                          <a:latin typeface="Times Roman"/>
                          <a:ea typeface="Times Roman"/>
                          <a:cs typeface="Times Roman"/>
                          <a:sym typeface="Times Roman"/>
                        </a:rPr>
                        <a:t>more pro-inflammatory eicosanoids</a:t>
                      </a:r>
                    </a:p>
                  </a:txBody>
                  <a:tcPr marL="12700" marR="12700" marT="12700" marB="12700" anchor="ctr" anchorCtr="0" horzOverflow="overflow"/>
                </a:tc>
              </a:tr>
              <a:tr h="2305138">
                <a:tc>
                  <a:txBody>
                    <a:bodyPr/>
                    <a:lstStyle/>
                    <a:p>
                      <a:pPr algn="ctr" defTabSz="457200">
                        <a:defRPr sz="1800"/>
                      </a:pPr>
                      <a:r>
                        <a:rPr b="1" sz="3000">
                          <a:latin typeface="Times Roman"/>
                          <a:ea typeface="Times Roman"/>
                          <a:cs typeface="Times Roman"/>
                          <a:sym typeface="Times Roman"/>
                        </a:rPr>
                        <a:t>Omega-3 (EPA/DHA)</a:t>
                      </a:r>
                    </a:p>
                  </a:txBody>
                  <a:tcPr marL="12700" marR="12700" marT="12700" marB="12700" anchor="ctr" anchorCtr="0" horzOverflow="overflow"/>
                </a:tc>
                <a:tc>
                  <a:txBody>
                    <a:bodyPr/>
                    <a:lstStyle/>
                    <a:p>
                      <a:pPr algn="ctr" defTabSz="457200">
                        <a:defRPr sz="1800"/>
                      </a:pPr>
                      <a:r>
                        <a:rPr sz="3000">
                          <a:latin typeface="Times Roman"/>
                          <a:ea typeface="Times Roman"/>
                          <a:cs typeface="Times Roman"/>
                          <a:sym typeface="Times Roman"/>
                        </a:rPr>
                        <a:t>fish, algae</a:t>
                      </a:r>
                    </a:p>
                  </a:txBody>
                  <a:tcPr marL="12700" marR="12700" marT="12700" marB="12700" anchor="ctr" anchorCtr="0" horzOverflow="overflow"/>
                </a:tc>
                <a:tc>
                  <a:txBody>
                    <a:bodyPr/>
                    <a:lstStyle/>
                    <a:p>
                      <a:pPr algn="ctr" defTabSz="457200">
                        <a:defRPr sz="1800"/>
                      </a:pPr>
                      <a:r>
                        <a:rPr sz="3000">
                          <a:latin typeface="Times Roman"/>
                          <a:ea typeface="Times Roman"/>
                          <a:cs typeface="Times Roman"/>
                          <a:sym typeface="Times Roman"/>
                        </a:rPr>
                        <a:t>anti-inflammatory &amp; pro-resolving eicosanoids</a:t>
                      </a:r>
                    </a:p>
                  </a:txBody>
                  <a:tcPr marL="12700" marR="12700" marT="12700" marB="12700" anchor="ctr" anchorCtr="0" horzOverflow="overflow"/>
                </a:tc>
              </a:tr>
            </a:tbl>
          </a:graphicData>
        </a:graphic>
      </p:graphicFrame>
      <p:sp>
        <p:nvSpPr>
          <p:cNvPr id="917"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9" name="Freeform 2"/>
          <p:cNvSpPr/>
          <p:nvPr/>
        </p:nvSpPr>
        <p:spPr>
          <a:xfrm rot="10800000">
            <a:off x="-782843" y="-3800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920"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grpSp>
        <p:nvGrpSpPr>
          <p:cNvPr id="923" name="Image Gallery"/>
          <p:cNvGrpSpPr/>
          <p:nvPr/>
        </p:nvGrpSpPr>
        <p:grpSpPr>
          <a:xfrm>
            <a:off x="5742278" y="601138"/>
            <a:ext cx="6803443" cy="10033004"/>
            <a:chOff x="-1" y="0"/>
            <a:chExt cx="6803442" cy="10033004"/>
          </a:xfrm>
        </p:grpSpPr>
        <p:pic>
          <p:nvPicPr>
            <p:cNvPr id="921" name="Image" descr="Image"/>
            <p:cNvPicPr>
              <a:picLocks noChangeAspect="1"/>
            </p:cNvPicPr>
            <p:nvPr/>
          </p:nvPicPr>
          <p:blipFill>
            <a:blip r:embed="rId4">
              <a:extLst/>
            </a:blip>
            <a:srcRect l="0" t="3147" r="0" b="3147"/>
            <a:stretch>
              <a:fillRect/>
            </a:stretch>
          </p:blipFill>
          <p:spPr>
            <a:xfrm>
              <a:off x="1" y="0"/>
              <a:ext cx="6803440" cy="9562760"/>
            </a:xfrm>
            <a:prstGeom prst="rect">
              <a:avLst/>
            </a:prstGeom>
            <a:ln w="12700" cap="flat">
              <a:noFill/>
              <a:miter lim="400000"/>
            </a:ln>
            <a:effectLst/>
          </p:spPr>
        </p:pic>
        <p:sp>
          <p:nvSpPr>
            <p:cNvPr id="922" name="Caption"/>
            <p:cNvSpPr txBox="1"/>
            <p:nvPr/>
          </p:nvSpPr>
          <p:spPr>
            <a:xfrm>
              <a:off x="-2" y="9638956"/>
              <a:ext cx="6803442" cy="3940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p>
              <a:pPr/>
              <a:r>
                <a:t>Caption</a:t>
              </a:r>
            </a:p>
          </p:txBody>
        </p:sp>
      </p:grpSp>
      <p:sp>
        <p:nvSpPr>
          <p:cNvPr id="924"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6" name="Freeform 2"/>
          <p:cNvSpPr/>
          <p:nvPr/>
        </p:nvSpPr>
        <p:spPr>
          <a:xfrm rot="10800000">
            <a:off x="-782843" y="-3800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927"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928" name="Dietary Fat…"/>
          <p:cNvSpPr txBox="1"/>
          <p:nvPr/>
        </p:nvSpPr>
        <p:spPr>
          <a:xfrm>
            <a:off x="3277468" y="1871209"/>
            <a:ext cx="3525168" cy="750166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2500"/>
            </a:pPr>
            <a:r>
              <a:t>              Dietary Fat</a:t>
            </a:r>
          </a:p>
          <a:p>
            <a:pPr>
              <a:defRPr sz="2500"/>
            </a:pPr>
            <a:r>
              <a:t>                    ↓</a:t>
            </a:r>
          </a:p>
          <a:p>
            <a:pPr>
              <a:defRPr sz="2500"/>
            </a:pPr>
            <a:r>
              <a:t>      Digestion (bile + lipase)</a:t>
            </a:r>
          </a:p>
          <a:p>
            <a:pPr>
              <a:defRPr sz="2500"/>
            </a:pPr>
            <a:r>
              <a:t>                    ↓</a:t>
            </a:r>
          </a:p>
          <a:p>
            <a:pPr>
              <a:defRPr sz="2500"/>
            </a:pPr>
            <a:r>
              <a:t>           Chylomicrons</a:t>
            </a:r>
          </a:p>
          <a:p>
            <a:pPr>
              <a:defRPr sz="2500"/>
            </a:pPr>
            <a:r>
              <a:t>                    ↓</a:t>
            </a:r>
          </a:p>
          <a:p>
            <a:pPr>
              <a:defRPr sz="2500"/>
            </a:pPr>
            <a:r>
              <a:t>         Adipose Storage (TG)</a:t>
            </a:r>
          </a:p>
          <a:p>
            <a:pPr>
              <a:defRPr sz="2500"/>
            </a:pPr>
            <a:r>
              <a:t>                    ↓</a:t>
            </a:r>
          </a:p>
          <a:p>
            <a:pPr>
              <a:defRPr sz="2500"/>
            </a:pPr>
            <a:r>
              <a:t>              Lipolysis</a:t>
            </a:r>
          </a:p>
          <a:p>
            <a:pPr>
              <a:defRPr sz="2500"/>
            </a:pPr>
            <a:r>
              <a:t>                    ↓</a:t>
            </a:r>
          </a:p>
          <a:p>
            <a:pPr>
              <a:defRPr sz="2500"/>
            </a:pPr>
            <a:r>
              <a:t>       Free Fatty Acids (FFA)</a:t>
            </a:r>
          </a:p>
          <a:p>
            <a:pPr>
              <a:defRPr sz="2500"/>
            </a:pPr>
            <a:r>
              <a:t>                    ↓</a:t>
            </a:r>
          </a:p>
          <a:p>
            <a:pPr>
              <a:defRPr sz="2500"/>
            </a:pPr>
            <a:r>
              <a:t>              β-Oxidation</a:t>
            </a:r>
          </a:p>
          <a:p>
            <a:pPr>
              <a:defRPr sz="2500"/>
            </a:pPr>
            <a:r>
              <a:t>                    ↓</a:t>
            </a:r>
          </a:p>
          <a:p>
            <a:pPr>
              <a:defRPr sz="2500"/>
            </a:pPr>
            <a:r>
              <a:t>              Acetyl-CoA</a:t>
            </a:r>
          </a:p>
          <a:p>
            <a:pPr>
              <a:defRPr sz="2500"/>
            </a:pPr>
            <a:r>
              <a:t>                    ↓</a:t>
            </a:r>
          </a:p>
          <a:p>
            <a:pPr>
              <a:defRPr sz="2500"/>
            </a:pPr>
            <a:r>
              <a:t>               TCA Cycle</a:t>
            </a:r>
          </a:p>
          <a:p>
            <a:pPr>
              <a:defRPr sz="2500"/>
            </a:pPr>
            <a:r>
              <a:t>                    ↓</a:t>
            </a:r>
          </a:p>
          <a:p>
            <a:pPr>
              <a:defRPr sz="2500"/>
            </a:pPr>
            <a:r>
              <a:t>                 ATP</a:t>
            </a:r>
          </a:p>
        </p:txBody>
      </p:sp>
      <p:sp>
        <p:nvSpPr>
          <p:cNvPr id="929" name="Lipid Metabolism"/>
          <p:cNvSpPr txBox="1"/>
          <p:nvPr/>
        </p:nvSpPr>
        <p:spPr>
          <a:xfrm>
            <a:off x="3471095" y="1116158"/>
            <a:ext cx="4113246" cy="542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3400"/>
            </a:lvl1pPr>
          </a:lstStyle>
          <a:p>
            <a:pPr/>
            <a:r>
              <a:t>Lipid Metabolism</a:t>
            </a:r>
          </a:p>
        </p:txBody>
      </p:sp>
      <p:sp>
        <p:nvSpPr>
          <p:cNvPr id="930" name="Eicosanoid Pathways"/>
          <p:cNvSpPr txBox="1"/>
          <p:nvPr/>
        </p:nvSpPr>
        <p:spPr>
          <a:xfrm>
            <a:off x="10401723" y="1116158"/>
            <a:ext cx="4113246" cy="542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3400"/>
            </a:lvl1pPr>
          </a:lstStyle>
          <a:p>
            <a:pPr/>
            <a:r>
              <a:t>Eicosanoid Pathways</a:t>
            </a:r>
          </a:p>
        </p:txBody>
      </p:sp>
      <p:sp>
        <p:nvSpPr>
          <p:cNvPr id="931" name="Inflammatory Pathway…"/>
          <p:cNvSpPr txBox="1"/>
          <p:nvPr/>
        </p:nvSpPr>
        <p:spPr>
          <a:xfrm>
            <a:off x="9426395" y="1582904"/>
            <a:ext cx="5696445" cy="832649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r>
              <a:t>           </a:t>
            </a:r>
          </a:p>
          <a:p>
            <a:pPr algn="ctr">
              <a:defRPr b="1" sz="2200"/>
            </a:pPr>
            <a:r>
              <a:t>Inflammatory Pathway</a:t>
            </a:r>
          </a:p>
          <a:p>
            <a:pPr algn="ctr">
              <a:defRPr sz="2200"/>
            </a:pPr>
            <a:r>
              <a:t>Cell Membrane Phospholipids</a:t>
            </a:r>
          </a:p>
          <a:p>
            <a:pPr algn="ctr">
              <a:defRPr sz="2200"/>
            </a:pPr>
            <a:r>
              <a:t>                    ↓</a:t>
            </a:r>
          </a:p>
          <a:p>
            <a:pPr algn="ctr">
              <a:defRPr sz="2200"/>
            </a:pPr>
            <a:r>
              <a:t>       Phospholipase A2 (PLA2)</a:t>
            </a:r>
          </a:p>
          <a:p>
            <a:pPr algn="ctr">
              <a:defRPr sz="2200"/>
            </a:pPr>
            <a:r>
              <a:t>                    ↓</a:t>
            </a:r>
          </a:p>
          <a:p>
            <a:pPr algn="ctr">
              <a:defRPr sz="2200"/>
            </a:pPr>
            <a:r>
              <a:t>           Arachidonic Acid (AA)</a:t>
            </a:r>
          </a:p>
          <a:p>
            <a:pPr algn="ctr">
              <a:defRPr sz="2200"/>
            </a:pPr>
            <a:r>
              <a:t>                    ↓</a:t>
            </a:r>
          </a:p>
          <a:p>
            <a:pPr algn="ctr">
              <a:defRPr sz="2200"/>
            </a:pPr>
            <a:r>
              <a:t>     ┌──────────────┼────────────────┐</a:t>
            </a:r>
          </a:p>
          <a:p>
            <a:pPr algn="ctr">
              <a:defRPr sz="2200"/>
            </a:pPr>
            <a:r>
              <a:t>     ▼              ▼                ▼</a:t>
            </a:r>
          </a:p>
          <a:p>
            <a:pPr algn="ctr">
              <a:defRPr sz="2200"/>
            </a:pPr>
            <a:r>
              <a:t>   COX            LOX             CYP450</a:t>
            </a:r>
          </a:p>
          <a:p>
            <a:pPr algn="ctr">
              <a:defRPr sz="2200"/>
            </a:pPr>
            <a:r>
              <a:t>     ▼              ▼                ▼</a:t>
            </a:r>
          </a:p>
          <a:p>
            <a:pPr algn="ctr">
              <a:defRPr sz="2200"/>
            </a:pPr>
            <a:r>
              <a:t>Prostaglandins   Leukotrienes     Epoxides</a:t>
            </a:r>
          </a:p>
          <a:p>
            <a:pPr algn="ctr">
              <a:defRPr sz="2200"/>
            </a:pPr>
            <a:r>
              <a:t>Thromboxanes      (LTs)           (vascular)</a:t>
            </a:r>
          </a:p>
          <a:p>
            <a:pPr algn="ctr">
              <a:defRPr sz="2200"/>
            </a:pPr>
            <a:r>
              <a:t>(PGs/TXs)                         mediators</a:t>
            </a:r>
          </a:p>
          <a:p>
            <a:pPr algn="ctr">
              <a:defRPr sz="2200"/>
            </a:pPr>
          </a:p>
          <a:p>
            <a:pPr algn="ctr">
              <a:defRPr b="1" sz="2200"/>
            </a:pPr>
            <a:r>
              <a:t>Anti-Inflammatory Pathway</a:t>
            </a:r>
          </a:p>
          <a:p>
            <a:pPr algn="ctr">
              <a:defRPr sz="2200"/>
            </a:pPr>
            <a:r>
              <a:t> EPA / DHA (Omega-3)</a:t>
            </a:r>
          </a:p>
          <a:p>
            <a:pPr algn="ctr">
              <a:defRPr sz="2200"/>
            </a:pPr>
            <a:r>
              <a:t>        ↓</a:t>
            </a:r>
          </a:p>
          <a:p>
            <a:pPr algn="ctr">
              <a:defRPr sz="2200"/>
            </a:pPr>
            <a:r>
              <a:t> Anti-inflammatory mediators:</a:t>
            </a:r>
          </a:p>
          <a:p>
            <a:pPr algn="ctr">
              <a:defRPr sz="2200"/>
            </a:pPr>
            <a:r>
              <a:t> - Series-3 PGs</a:t>
            </a:r>
          </a:p>
          <a:p>
            <a:pPr algn="ctr">
              <a:defRPr sz="2200"/>
            </a:pPr>
            <a:r>
              <a:t> - Series-5 LTs</a:t>
            </a:r>
          </a:p>
          <a:p>
            <a:pPr algn="ctr">
              <a:defRPr sz="2200"/>
            </a:pPr>
            <a:r>
              <a:t> - Resolvins, Protectins, Maresins</a:t>
            </a:r>
          </a:p>
        </p:txBody>
      </p:sp>
      <p:sp>
        <p:nvSpPr>
          <p:cNvPr id="932"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4" name="Freeform 2"/>
          <p:cNvSpPr/>
          <p:nvPr/>
        </p:nvSpPr>
        <p:spPr>
          <a:xfrm rot="10800000">
            <a:off x="-147843" y="-380004"/>
            <a:ext cx="18288005" cy="10287005"/>
          </a:xfrm>
          <a:prstGeom prst="rect">
            <a:avLst/>
          </a:prstGeom>
          <a:blipFill>
            <a:blip r:embed="rId2"/>
            <a:stretch>
              <a:fillRect/>
            </a:stretch>
          </a:blipFill>
          <a:ln w="12700">
            <a:miter lim="400000"/>
          </a:ln>
        </p:spPr>
        <p:txBody>
          <a:bodyPr lIns="45718" tIns="45718" rIns="45718" bIns="45718"/>
          <a:lstStyle/>
          <a:p>
            <a:pPr/>
          </a:p>
        </p:txBody>
      </p:sp>
      <p:sp>
        <p:nvSpPr>
          <p:cNvPr id="935" name="Freeform 4"/>
          <p:cNvSpPr/>
          <p:nvPr/>
        </p:nvSpPr>
        <p:spPr>
          <a:xfrm>
            <a:off x="-528003" y="0"/>
            <a:ext cx="19048326" cy="3086100"/>
          </a:xfrm>
          <a:prstGeom prst="rect">
            <a:avLst/>
          </a:prstGeom>
          <a:solidFill>
            <a:srgbClr val="66BB6A"/>
          </a:solidFill>
          <a:ln w="12700">
            <a:miter lim="400000"/>
          </a:ln>
        </p:spPr>
        <p:txBody>
          <a:bodyPr lIns="45718" tIns="45718" rIns="45718" bIns="45718"/>
          <a:lstStyle/>
          <a:p>
            <a:pPr/>
          </a:p>
        </p:txBody>
      </p:sp>
      <p:sp>
        <p:nvSpPr>
          <p:cNvPr id="936" name="TextBox 6"/>
          <p:cNvSpPr txBox="1"/>
          <p:nvPr/>
        </p:nvSpPr>
        <p:spPr>
          <a:xfrm>
            <a:off x="543284" y="1066456"/>
            <a:ext cx="17534310" cy="11231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100"/>
              </a:lnSpc>
              <a:defRPr spc="673" sz="6800">
                <a:solidFill>
                  <a:srgbClr val="FFFFFF"/>
                </a:solidFill>
                <a:latin typeface="Poppins"/>
                <a:ea typeface="Poppins"/>
                <a:cs typeface="Poppins"/>
                <a:sym typeface="Poppins"/>
              </a:defRPr>
            </a:lvl1pPr>
          </a:lstStyle>
          <a:p>
            <a:pPr/>
            <a:r>
              <a:t>Cytokine-Mediated Inflammation</a:t>
            </a:r>
          </a:p>
        </p:txBody>
      </p:sp>
      <p:sp>
        <p:nvSpPr>
          <p:cNvPr id="937" name="Freeform 8"/>
          <p:cNvSpPr/>
          <p:nvPr/>
        </p:nvSpPr>
        <p:spPr>
          <a:xfrm>
            <a:off x="-2602379" y="0"/>
            <a:ext cx="3256089" cy="3256087"/>
          </a:xfrm>
          <a:prstGeom prst="rect">
            <a:avLst/>
          </a:prstGeom>
          <a:blipFill>
            <a:blip r:embed="rId3"/>
            <a:stretch>
              <a:fillRect/>
            </a:stretch>
          </a:blipFill>
          <a:ln w="12700">
            <a:miter lim="400000"/>
          </a:ln>
        </p:spPr>
        <p:txBody>
          <a:bodyPr lIns="45718" tIns="45718" rIns="45718" bIns="45718"/>
          <a:lstStyle/>
          <a:p>
            <a:pPr/>
          </a:p>
        </p:txBody>
      </p:sp>
      <p:sp>
        <p:nvSpPr>
          <p:cNvPr id="938" name="Metabolic Health…"/>
          <p:cNvSpPr txBox="1"/>
          <p:nvPr/>
        </p:nvSpPr>
        <p:spPr>
          <a:xfrm>
            <a:off x="904173" y="3470595"/>
            <a:ext cx="9800616" cy="6822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0735" indent="-280735" defTabSz="457200">
              <a:buSzPct val="100000"/>
              <a:buChar char="•"/>
              <a:defRPr sz="2800">
                <a:latin typeface="Times Roman"/>
                <a:ea typeface="Times Roman"/>
                <a:cs typeface="Times Roman"/>
                <a:sym typeface="Times Roman"/>
              </a:defRPr>
            </a:pPr>
            <a:r>
              <a:t>Inflammatory cytokines (such as TNF-α, IL-6, and IL-1β) released from immune cells alter lipid metabolism by increasing the breakdown of stored fats (lipolysis), reducing fat storage, and impairing fatty-acid oxidation. </a:t>
            </a:r>
          </a:p>
          <a:p>
            <a:pPr marL="280735" indent="-280735" defTabSz="457200">
              <a:lnSpc>
                <a:spcPts val="6100"/>
              </a:lnSpc>
              <a:buSzPct val="100000"/>
              <a:buChar char="•"/>
              <a:defRPr sz="2800">
                <a:latin typeface="Times Roman"/>
                <a:ea typeface="Times Roman"/>
                <a:cs typeface="Times Roman"/>
                <a:sym typeface="Times Roman"/>
              </a:defRPr>
            </a:pPr>
            <a:r>
              <a:t>They also promote higher circulating triglycerides and changes in lipoprotein production by the liver. </a:t>
            </a:r>
          </a:p>
          <a:p>
            <a:pPr marL="280735" indent="-280735" defTabSz="457200">
              <a:buSzPct val="100000"/>
              <a:buChar char="•"/>
              <a:defRPr sz="2800">
                <a:latin typeface="Times Roman"/>
                <a:ea typeface="Times Roman"/>
                <a:cs typeface="Times Roman"/>
                <a:sym typeface="Times Roman"/>
              </a:defRPr>
            </a:pPr>
            <a:r>
              <a:t>Understanding cytokine-mediated inflammation and lipid metabolism is clinically important because chronic inflammation contributes to abnormal lipid profiles, insulin resistance, metabolic syndrome, fatty liver disease, and cardiovascular disease. </a:t>
            </a:r>
          </a:p>
          <a:p>
            <a:pPr marL="280735" indent="-280735" defTabSz="457200">
              <a:buSzPct val="100000"/>
              <a:buChar char="•"/>
              <a:defRPr sz="2800">
                <a:latin typeface="Times Roman"/>
                <a:ea typeface="Times Roman"/>
                <a:cs typeface="Times Roman"/>
                <a:sym typeface="Times Roman"/>
              </a:defRPr>
            </a:pPr>
            <a:r>
              <a:t>Targeting inflammation through nutrition, lifestyle, and medical interventions can help improve lipid regulation and reduce cardiometabolic disease risk.</a:t>
            </a:r>
          </a:p>
        </p:txBody>
      </p:sp>
      <p:sp>
        <p:nvSpPr>
          <p:cNvPr id="939" name="Slide Number"/>
          <p:cNvSpPr txBox="1"/>
          <p:nvPr>
            <p:ph type="sldNum" sz="quarter" idx="4294967295"/>
          </p:nvPr>
        </p:nvSpPr>
        <p:spPr>
          <a:xfrm>
            <a:off x="8428180" y="6414761"/>
            <a:ext cx="258620"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0" name="pasted-movie.png" descr="pasted-movie.png"/>
          <p:cNvPicPr>
            <a:picLocks noChangeAspect="1"/>
          </p:cNvPicPr>
          <p:nvPr/>
        </p:nvPicPr>
        <p:blipFill>
          <a:blip r:embed="rId4">
            <a:extLst/>
          </a:blip>
          <a:stretch>
            <a:fillRect/>
          </a:stretch>
        </p:blipFill>
        <p:spPr>
          <a:xfrm>
            <a:off x="11965533" y="3049058"/>
            <a:ext cx="4853047" cy="7279569"/>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