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3.jpeg" ContentType="image/jpeg"/>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 id="380" r:id="rId132"/>
    <p:sldId id="381" r:id="rId133"/>
  </p:sldIdLst>
  <p:sldSz cx="18288000" cy="10287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 Id="rId105" Type="http://schemas.openxmlformats.org/officeDocument/2006/relationships/slide" Target="slides/slide98.xml"/><Relationship Id="rId106" Type="http://schemas.openxmlformats.org/officeDocument/2006/relationships/slide" Target="slides/slide99.xml"/><Relationship Id="rId107" Type="http://schemas.openxmlformats.org/officeDocument/2006/relationships/slide" Target="slides/slide100.xml"/><Relationship Id="rId108" Type="http://schemas.openxmlformats.org/officeDocument/2006/relationships/slide" Target="slides/slide101.xml"/><Relationship Id="rId109" Type="http://schemas.openxmlformats.org/officeDocument/2006/relationships/slide" Target="slides/slide102.xml"/><Relationship Id="rId110" Type="http://schemas.openxmlformats.org/officeDocument/2006/relationships/slide" Target="slides/slide103.xml"/><Relationship Id="rId111" Type="http://schemas.openxmlformats.org/officeDocument/2006/relationships/slide" Target="slides/slide104.xml"/><Relationship Id="rId112" Type="http://schemas.openxmlformats.org/officeDocument/2006/relationships/slide" Target="slides/slide105.xml"/><Relationship Id="rId113" Type="http://schemas.openxmlformats.org/officeDocument/2006/relationships/slide" Target="slides/slide106.xml"/><Relationship Id="rId114" Type="http://schemas.openxmlformats.org/officeDocument/2006/relationships/slide" Target="slides/slide107.xml"/><Relationship Id="rId115" Type="http://schemas.openxmlformats.org/officeDocument/2006/relationships/slide" Target="slides/slide108.xml"/><Relationship Id="rId116" Type="http://schemas.openxmlformats.org/officeDocument/2006/relationships/slide" Target="slides/slide109.xml"/><Relationship Id="rId117" Type="http://schemas.openxmlformats.org/officeDocument/2006/relationships/slide" Target="slides/slide110.xml"/><Relationship Id="rId118" Type="http://schemas.openxmlformats.org/officeDocument/2006/relationships/slide" Target="slides/slide111.xml"/><Relationship Id="rId119" Type="http://schemas.openxmlformats.org/officeDocument/2006/relationships/slide" Target="slides/slide112.xml"/><Relationship Id="rId120" Type="http://schemas.openxmlformats.org/officeDocument/2006/relationships/slide" Target="slides/slide113.xml"/><Relationship Id="rId121" Type="http://schemas.openxmlformats.org/officeDocument/2006/relationships/slide" Target="slides/slide114.xml"/><Relationship Id="rId122" Type="http://schemas.openxmlformats.org/officeDocument/2006/relationships/slide" Target="slides/slide115.xml"/><Relationship Id="rId123" Type="http://schemas.openxmlformats.org/officeDocument/2006/relationships/slide" Target="slides/slide116.xml"/><Relationship Id="rId124" Type="http://schemas.openxmlformats.org/officeDocument/2006/relationships/slide" Target="slides/slide117.xml"/><Relationship Id="rId125" Type="http://schemas.openxmlformats.org/officeDocument/2006/relationships/slide" Target="slides/slide118.xml"/><Relationship Id="rId126" Type="http://schemas.openxmlformats.org/officeDocument/2006/relationships/slide" Target="slides/slide119.xml"/><Relationship Id="rId127" Type="http://schemas.openxmlformats.org/officeDocument/2006/relationships/slide" Target="slides/slide120.xml"/><Relationship Id="rId128" Type="http://schemas.openxmlformats.org/officeDocument/2006/relationships/slide" Target="slides/slide121.xml"/><Relationship Id="rId129" Type="http://schemas.openxmlformats.org/officeDocument/2006/relationships/slide" Target="slides/slide122.xml"/><Relationship Id="rId130" Type="http://schemas.openxmlformats.org/officeDocument/2006/relationships/slide" Target="slides/slide123.xml"/><Relationship Id="rId131" Type="http://schemas.openxmlformats.org/officeDocument/2006/relationships/slide" Target="slides/slide124.xml"/><Relationship Id="rId132" Type="http://schemas.openxmlformats.org/officeDocument/2006/relationships/slide" Target="slides/slide125.xml"/><Relationship Id="rId133" Type="http://schemas.openxmlformats.org/officeDocument/2006/relationships/slide" Target="slides/slide12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70.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7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79.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80.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81.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88.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89.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90.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96.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97.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98.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100.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104.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105.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107.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108.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113.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116.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122.xml"/><Relationship Id="rId2" Type="http://schemas.openxmlformats.org/officeDocument/2006/relationships/notesMaster" Target="../notesMasters/notesMaster1.xml"/></Relationships>

</file>

<file path=ppt/notesSlides/_rels/notesSlide37.xml.rels><?xml version="1.0" encoding="UTF-8"?>
<Relationships xmlns="http://schemas.openxmlformats.org/package/2006/relationships"><Relationship Id="rId1" Type="http://schemas.openxmlformats.org/officeDocument/2006/relationships/slide" Target="../slides/slide123.xml"/><Relationship Id="rId2" Type="http://schemas.openxmlformats.org/officeDocument/2006/relationships/notesMaster" Target="../notesMasters/notesMaster1.xml"/></Relationships>

</file>

<file path=ppt/notesSlides/_rels/notesSlide38.xml.rels><?xml version="1.0" encoding="UTF-8"?>
<Relationships xmlns="http://schemas.openxmlformats.org/package/2006/relationships"><Relationship Id="rId1" Type="http://schemas.openxmlformats.org/officeDocument/2006/relationships/slide" Target="../slides/slide12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Shape 167"/>
          <p:cNvSpPr/>
          <p:nvPr>
            <p:ph type="sldImg"/>
          </p:nvPr>
        </p:nvSpPr>
        <p:spPr>
          <a:prstGeom prst="rect">
            <a:avLst/>
          </a:prstGeom>
        </p:spPr>
        <p:txBody>
          <a:bodyPr/>
          <a:lstStyle/>
          <a:p>
            <a:pPr/>
          </a:p>
        </p:txBody>
      </p:sp>
      <p:sp>
        <p:nvSpPr>
          <p:cNvPr id="168" name="Shape 168"/>
          <p:cNvSpPr/>
          <p:nvPr>
            <p:ph type="body" sz="quarter" idx="1"/>
          </p:nvPr>
        </p:nvSpPr>
        <p:spPr>
          <a:prstGeom prst="rect">
            <a:avLst/>
          </a:prstGeom>
        </p:spPr>
        <p:txBody>
          <a:bodyPr/>
          <a:lstStyle/>
          <a:p>
            <a:pPr/>
            <a:r>
              <a:t>Rosacea has one of the strongest GI associations among dermatologic disorders.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9" name="Shape 519"/>
          <p:cNvSpPr/>
          <p:nvPr>
            <p:ph type="sldImg"/>
          </p:nvPr>
        </p:nvSpPr>
        <p:spPr>
          <a:prstGeom prst="rect">
            <a:avLst/>
          </a:prstGeom>
        </p:spPr>
        <p:txBody>
          <a:bodyPr/>
          <a:lstStyle/>
          <a:p>
            <a:pPr/>
          </a:p>
        </p:txBody>
      </p:sp>
      <p:sp>
        <p:nvSpPr>
          <p:cNvPr id="520" name="Shape 520"/>
          <p:cNvSpPr/>
          <p:nvPr>
            <p:ph type="body" sz="quarter" idx="1"/>
          </p:nvPr>
        </p:nvSpPr>
        <p:spPr>
          <a:prstGeom prst="rect">
            <a:avLst/>
          </a:prstGeom>
        </p:spPr>
        <p:txBody>
          <a:bodyPr/>
          <a:lstStyle/>
          <a:p>
            <a:pPr>
              <a:defRPr b="1"/>
            </a:pPr>
            <a:r>
              <a:t>High risk if these disorders are combined (older adults, neurologic disease, cancer, long-term enteral feeding</a:t>
            </a:r>
          </a:p>
          <a:p>
            <a:pPr>
              <a:defRPr b="1"/>
            </a:pPr>
          </a:p>
          <a:p>
            <a:pPr/>
            <a:r>
              <a:t>Texture modification often reduces nutrient density—fortification is essential</a:t>
            </a:r>
          </a:p>
          <a:p>
            <a:pPr/>
            <a:r>
              <a:t>Protein and hydration are the most common limiting factors</a:t>
            </a:r>
          </a:p>
          <a:p>
            <a:pPr/>
            <a:r>
              <a:t>Monitor hydration aggressively in dysphagia</a:t>
            </a:r>
          </a:p>
          <a:p>
            <a:pPr/>
            <a:r>
              <a:t>Consider enteral nutrition when oral intake is unsafe or insufficient</a:t>
            </a:r>
          </a:p>
          <a:p>
            <a:pPr/>
            <a:r>
              <a:t>Nutrition therapy is protective and preventive, not just supportive</a:t>
            </a:r>
          </a:p>
          <a:p>
            <a:pPr/>
            <a:r>
              <a:t>Labs should be reassessed every 8–12 weeks or sooner in acute illness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2" name="Shape 582"/>
          <p:cNvSpPr/>
          <p:nvPr>
            <p:ph type="sldImg"/>
          </p:nvPr>
        </p:nvSpPr>
        <p:spPr>
          <a:prstGeom prst="rect">
            <a:avLst/>
          </a:prstGeom>
        </p:spPr>
        <p:txBody>
          <a:bodyPr/>
          <a:lstStyle/>
          <a:p>
            <a:pPr/>
          </a:p>
        </p:txBody>
      </p:sp>
      <p:sp>
        <p:nvSpPr>
          <p:cNvPr id="583" name="Shape 583"/>
          <p:cNvSpPr/>
          <p:nvPr>
            <p:ph type="body" sz="quarter" idx="1"/>
          </p:nvPr>
        </p:nvSpPr>
        <p:spPr>
          <a:prstGeom prst="rect">
            <a:avLst/>
          </a:prstGeom>
        </p:spPr>
        <p:txBody>
          <a:bodyPr/>
          <a:lstStyle/>
          <a:p>
            <a:pPr/>
            <a:r>
              <a:t>Protein sufficiency is central across all pulmonary disorders</a:t>
            </a:r>
          </a:p>
          <a:p>
            <a:pPr/>
            <a:r>
              <a:t>Avoid excess carbohydrate to limit CO₂ production</a:t>
            </a:r>
          </a:p>
          <a:p>
            <a:pPr/>
            <a:r>
              <a:t>Small, frequent meals improve tolerance with dyspnea</a:t>
            </a:r>
          </a:p>
          <a:p>
            <a:pPr/>
            <a:r>
              <a:t>Steroid use requires bone-protective nutrition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2" name="Shape 612"/>
          <p:cNvSpPr/>
          <p:nvPr>
            <p:ph type="sldImg"/>
          </p:nvPr>
        </p:nvSpPr>
        <p:spPr>
          <a:prstGeom prst="rect">
            <a:avLst/>
          </a:prstGeom>
        </p:spPr>
        <p:txBody>
          <a:bodyPr/>
          <a:lstStyle/>
          <a:p>
            <a:pPr/>
          </a:p>
        </p:txBody>
      </p:sp>
      <p:sp>
        <p:nvSpPr>
          <p:cNvPr id="613" name="Shape 613"/>
          <p:cNvSpPr/>
          <p:nvPr>
            <p:ph type="body" sz="quarter" idx="1"/>
          </p:nvPr>
        </p:nvSpPr>
        <p:spPr>
          <a:prstGeom prst="rect">
            <a:avLst/>
          </a:prstGeom>
        </p:spPr>
        <p:txBody>
          <a:bodyPr/>
          <a:lstStyle/>
          <a:p>
            <a:pPr/>
            <a:r>
              <a:t>Early nutrition support improves outcomes—do not delay feeding unnecessarily</a:t>
            </a:r>
          </a:p>
          <a:p>
            <a:pPr/>
            <a:r>
              <a:t>Enteral nutrition is preferred over parenteral when the gut is functional</a:t>
            </a:r>
          </a:p>
          <a:p>
            <a:pPr/>
            <a:r>
              <a:t>Overfeeding increases complications—avoid excess calories, especially early</a:t>
            </a:r>
          </a:p>
          <a:p>
            <a:pPr/>
            <a:r>
              <a:t>Nutrition therapy is foundational to recovery, not ancillary</a:t>
            </a:r>
          </a:p>
          <a:p>
            <a:pPr/>
          </a:p>
          <a:p>
            <a:pPr/>
            <a:r>
              <a:t>Protein, vitamin C, zinc, and magnesium are the most consistently depleted post-op nutrients</a:t>
            </a:r>
          </a:p>
          <a:p>
            <a:pPr/>
            <a:r>
              <a:t>B12 deficiency may not appear immediately after gastric surgery—monitor long term</a:t>
            </a:r>
          </a:p>
          <a:p>
            <a:pPr/>
            <a:r>
              <a:t>Albumin/prealbumin reflect inflammation, not nutrient stores</a:t>
            </a:r>
          </a:p>
          <a:p>
            <a:pPr/>
            <a:r>
              <a:t>Reassess nutrition status 7–14 days post-op and again at follow-up visits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2" name="Shape 642"/>
          <p:cNvSpPr/>
          <p:nvPr>
            <p:ph type="sldImg"/>
          </p:nvPr>
        </p:nvSpPr>
        <p:spPr>
          <a:prstGeom prst="rect">
            <a:avLst/>
          </a:prstGeom>
        </p:spPr>
        <p:txBody>
          <a:bodyPr/>
          <a:lstStyle/>
          <a:p>
            <a:pPr/>
          </a:p>
        </p:txBody>
      </p:sp>
      <p:sp>
        <p:nvSpPr>
          <p:cNvPr id="643" name="Shape 643"/>
          <p:cNvSpPr/>
          <p:nvPr>
            <p:ph type="body" sz="quarter" idx="1"/>
          </p:nvPr>
        </p:nvSpPr>
        <p:spPr>
          <a:prstGeom prst="rect">
            <a:avLst/>
          </a:prstGeom>
        </p:spPr>
        <p:txBody>
          <a:bodyPr/>
          <a:lstStyle/>
          <a:p>
            <a:pPr/>
            <a:r>
              <a:t>Protein and hydration are the most consistently limiting factors across infections</a:t>
            </a:r>
          </a:p>
          <a:p>
            <a:pPr/>
            <a:r>
              <a:t>Zinc is useful short-term in diarrhea and respiratory infections but avoid long-term high doses</a:t>
            </a:r>
          </a:p>
          <a:p>
            <a:pPr/>
            <a:r>
              <a:t>Vitamin D sufficiency is strongly associated with immune resilience</a:t>
            </a:r>
          </a:p>
          <a:p>
            <a:pPr/>
            <a:r>
              <a:t>Malnutrition worsens outcomes—early MNT is critical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9" name="Shape 679"/>
          <p:cNvSpPr/>
          <p:nvPr>
            <p:ph type="sldImg"/>
          </p:nvPr>
        </p:nvSpPr>
        <p:spPr>
          <a:prstGeom prst="rect">
            <a:avLst/>
          </a:prstGeom>
        </p:spPr>
        <p:txBody>
          <a:bodyPr/>
          <a:lstStyle/>
          <a:p>
            <a:pPr/>
          </a:p>
        </p:txBody>
      </p:sp>
      <p:sp>
        <p:nvSpPr>
          <p:cNvPr id="680" name="Shape 680"/>
          <p:cNvSpPr/>
          <p:nvPr>
            <p:ph type="body" sz="quarter" idx="1"/>
          </p:nvPr>
        </p:nvSpPr>
        <p:spPr>
          <a:prstGeom prst="rect">
            <a:avLst/>
          </a:prstGeom>
        </p:spPr>
        <p:txBody>
          <a:bodyPr/>
          <a:lstStyle/>
          <a:p>
            <a:pPr/>
            <a:r>
              <a:t>Protein is the top priority nutrient post-bariatric surgery</a:t>
            </a:r>
          </a:p>
          <a:p>
            <a:pPr/>
            <a:r>
              <a:t>Calcium citrate is preferred over carbonate</a:t>
            </a:r>
          </a:p>
          <a:p>
            <a:pPr/>
            <a:r>
              <a:t>Thiamine deficiency can occur rapidly—treat empirically if suspected</a:t>
            </a:r>
          </a:p>
          <a:p>
            <a:pPr/>
            <a:r>
              <a:t>Lifelong supplementation and monitoring are non-negotiable</a:t>
            </a:r>
          </a:p>
          <a:p>
            <a:pPr/>
            <a:r>
              <a:t>Nutrition therapy is preventive, therapeutic, and lifelong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9" name="Shape 689"/>
          <p:cNvSpPr/>
          <p:nvPr>
            <p:ph type="sldImg"/>
          </p:nvPr>
        </p:nvSpPr>
        <p:spPr>
          <a:prstGeom prst="rect">
            <a:avLst/>
          </a:prstGeom>
        </p:spPr>
        <p:txBody>
          <a:bodyPr/>
          <a:lstStyle/>
          <a:p>
            <a:pPr/>
          </a:p>
        </p:txBody>
      </p:sp>
      <p:sp>
        <p:nvSpPr>
          <p:cNvPr id="690" name="Shape 690"/>
          <p:cNvSpPr/>
          <p:nvPr>
            <p:ph type="body" sz="quarter" idx="1"/>
          </p:nvPr>
        </p:nvSpPr>
        <p:spPr>
          <a:prstGeom prst="rect">
            <a:avLst/>
          </a:prstGeom>
        </p:spPr>
        <p:txBody>
          <a:bodyPr/>
          <a:lstStyle/>
          <a:p>
            <a:pPr marL="160420" indent="-160420">
              <a:buSzPct val="100000"/>
              <a:buAutoNum type="arabicPeriod" startAt="1"/>
            </a:pPr>
            <a:r>
              <a:t>Correct answer: C</a:t>
            </a:r>
            <a:br/>
            <a:r>
              <a:t>Rationale: AKI is catabolic; protein restriction worsens outcomes. Protein needs increase with RRT.</a:t>
            </a:r>
          </a:p>
          <a:p>
            <a:pPr/>
          </a:p>
          <a:p>
            <a:pPr/>
            <a:r>
              <a:t>2. Correct answer: B</a:t>
            </a:r>
          </a:p>
          <a:p>
            <a:pPr/>
            <a:r>
              <a:t>Rationale: Inflammation increases hepcidin, sequestering iron despite adequate stores.</a:t>
            </a:r>
          </a:p>
          <a:p>
            <a:pPr/>
          </a:p>
          <a:p>
            <a:pPr/>
            <a:r>
              <a:t>3. Correct answer: B</a:t>
            </a:r>
          </a:p>
          <a:p>
            <a:pPr/>
            <a:r>
              <a:t>Rationale: Excess carbohydrate increases CO₂ production, increasing ventilatory demand.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9" name="Shape 699"/>
          <p:cNvSpPr/>
          <p:nvPr>
            <p:ph type="sldImg"/>
          </p:nvPr>
        </p:nvSpPr>
        <p:spPr>
          <a:prstGeom prst="rect">
            <a:avLst/>
          </a:prstGeom>
        </p:spPr>
        <p:txBody>
          <a:bodyPr/>
          <a:lstStyle/>
          <a:p>
            <a:pPr/>
          </a:p>
        </p:txBody>
      </p:sp>
      <p:sp>
        <p:nvSpPr>
          <p:cNvPr id="700" name="Shape 700"/>
          <p:cNvSpPr/>
          <p:nvPr>
            <p:ph type="body" sz="quarter" idx="1"/>
          </p:nvPr>
        </p:nvSpPr>
        <p:spPr>
          <a:prstGeom prst="rect">
            <a:avLst/>
          </a:prstGeom>
        </p:spPr>
        <p:txBody>
          <a:bodyPr/>
          <a:lstStyle/>
          <a:p>
            <a:pPr/>
            <a:r>
              <a:t>4.  Correct answer: C</a:t>
            </a:r>
          </a:p>
          <a:p>
            <a:pPr/>
            <a:r>
              <a:t>Rationale: Thiamine deficiency can develop rapidly and cause Wernicke’s encephalopathy.</a:t>
            </a:r>
          </a:p>
          <a:p>
            <a:pPr/>
          </a:p>
          <a:p>
            <a:pPr/>
            <a:r>
              <a:t>5. Correct answer: C</a:t>
            </a:r>
          </a:p>
          <a:p>
            <a:pPr/>
            <a:r>
              <a:t>Rationale: Overfeeding increases metabolic stress; iron should not be given empirically during infection.</a:t>
            </a:r>
          </a:p>
          <a:p>
            <a:pPr/>
          </a:p>
          <a:p>
            <a:pPr/>
            <a:r>
              <a:t>6. Correct answer: C</a:t>
            </a:r>
          </a:p>
          <a:p>
            <a:pPr/>
            <a:r>
              <a:t>Rationale: Osteomalacia is due to defective mineralization, most commonly from vitamin D deficiency.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1" name="Shape 741"/>
          <p:cNvSpPr/>
          <p:nvPr>
            <p:ph type="sldImg"/>
          </p:nvPr>
        </p:nvSpPr>
        <p:spPr>
          <a:prstGeom prst="rect">
            <a:avLst/>
          </a:prstGeom>
        </p:spPr>
        <p:txBody>
          <a:bodyPr/>
          <a:lstStyle/>
          <a:p>
            <a:pPr/>
          </a:p>
        </p:txBody>
      </p:sp>
      <p:sp>
        <p:nvSpPr>
          <p:cNvPr id="742" name="Shape 742"/>
          <p:cNvSpPr/>
          <p:nvPr>
            <p:ph type="body" sz="quarter" idx="1"/>
          </p:nvPr>
        </p:nvSpPr>
        <p:spPr>
          <a:prstGeom prst="rect">
            <a:avLst/>
          </a:prstGeom>
        </p:spPr>
        <p:txBody>
          <a:bodyPr/>
          <a:lstStyle/>
          <a:p>
            <a:pPr/>
            <a:r>
              <a:t>Environmental toxins exert their health impact through oxidative stress, endocrine disruption, immune imbalance, and impaired detoxification, influencing nearly every organ system. Nutrition, lifestyle, and early-life protection are powerful modifiers of risk and resilience—making environmental health a cornerstone of preventive and therapeutic nutrition.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1" name="Shape 801"/>
          <p:cNvSpPr/>
          <p:nvPr>
            <p:ph type="sldImg"/>
          </p:nvPr>
        </p:nvSpPr>
        <p:spPr>
          <a:prstGeom prst="rect">
            <a:avLst/>
          </a:prstGeom>
        </p:spPr>
        <p:txBody>
          <a:bodyPr/>
          <a:lstStyle/>
          <a:p>
            <a:pPr/>
          </a:p>
        </p:txBody>
      </p:sp>
      <p:sp>
        <p:nvSpPr>
          <p:cNvPr id="802" name="Shape 802"/>
          <p:cNvSpPr/>
          <p:nvPr>
            <p:ph type="body" sz="quarter" idx="1"/>
          </p:nvPr>
        </p:nvSpPr>
        <p:spPr>
          <a:prstGeom prst="rect">
            <a:avLst/>
          </a:prstGeom>
        </p:spPr>
        <p:txBody>
          <a:bodyPr/>
          <a:lstStyle/>
          <a:p>
            <a:pPr/>
            <a:r>
              <a:t>Environmental toxicants often present as subtle lab shifts (GGT, hs-CRP, homocysteine, hormone ratios) before overt disease—nutrition therapy targets these early dysfunction signals.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1" name="Shape 811"/>
          <p:cNvSpPr/>
          <p:nvPr>
            <p:ph type="sldImg"/>
          </p:nvPr>
        </p:nvSpPr>
        <p:spPr>
          <a:prstGeom prst="rect">
            <a:avLst/>
          </a:prstGeom>
        </p:spPr>
        <p:txBody>
          <a:bodyPr/>
          <a:lstStyle/>
          <a:p>
            <a:pPr/>
          </a:p>
        </p:txBody>
      </p:sp>
      <p:sp>
        <p:nvSpPr>
          <p:cNvPr id="812" name="Shape 812"/>
          <p:cNvSpPr/>
          <p:nvPr>
            <p:ph type="body" sz="quarter" idx="1"/>
          </p:nvPr>
        </p:nvSpPr>
        <p:spPr>
          <a:prstGeom prst="rect">
            <a:avLst/>
          </a:prstGeom>
        </p:spPr>
        <p:txBody>
          <a:bodyPr/>
          <a:lstStyle/>
          <a:p>
            <a:pPr/>
            <a:r>
              <a:t>Environmental toxins primarily impair health through oxidative stress, endocrine disruption, immune dysregulation, and detoxification overload—nutrition modulates both exposure impact and recovery capacity.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Shape 180"/>
          <p:cNvSpPr/>
          <p:nvPr>
            <p:ph type="sldImg"/>
          </p:nvPr>
        </p:nvSpPr>
        <p:spPr>
          <a:prstGeom prst="rect">
            <a:avLst/>
          </a:prstGeom>
        </p:spPr>
        <p:txBody>
          <a:bodyPr/>
          <a:lstStyle/>
          <a:p>
            <a:pPr/>
          </a:p>
        </p:txBody>
      </p:sp>
      <p:sp>
        <p:nvSpPr>
          <p:cNvPr id="181" name="Shape 181"/>
          <p:cNvSpPr/>
          <p:nvPr>
            <p:ph type="body" sz="quarter" idx="1"/>
          </p:nvPr>
        </p:nvSpPr>
        <p:spPr>
          <a:prstGeom prst="rect">
            <a:avLst/>
          </a:prstGeom>
        </p:spPr>
        <p:txBody>
          <a:bodyPr/>
          <a:lstStyle/>
          <a:p>
            <a:pPr/>
            <a:r>
              <a:t>There are several reasons for alopecia and the MNT for these are not all listed above, however these are good foundational starting points.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5" name="Shape 875"/>
          <p:cNvSpPr/>
          <p:nvPr>
            <p:ph type="sldImg"/>
          </p:nvPr>
        </p:nvSpPr>
        <p:spPr>
          <a:prstGeom prst="rect">
            <a:avLst/>
          </a:prstGeom>
        </p:spPr>
        <p:txBody>
          <a:bodyPr/>
          <a:lstStyle/>
          <a:p>
            <a:pPr/>
          </a:p>
        </p:txBody>
      </p:sp>
      <p:sp>
        <p:nvSpPr>
          <p:cNvPr id="876" name="Shape 876"/>
          <p:cNvSpPr/>
          <p:nvPr>
            <p:ph type="body" sz="quarter" idx="1"/>
          </p:nvPr>
        </p:nvSpPr>
        <p:spPr>
          <a:prstGeom prst="rect">
            <a:avLst/>
          </a:prstGeom>
        </p:spPr>
        <p:txBody>
          <a:bodyPr/>
          <a:lstStyle/>
          <a:p>
            <a:pPr/>
            <a:r>
              <a:t>Nutritional epidemiology informs “what matters most” at the population level; clinical nutrition determines “what works best” for the individual.</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4" name="Shape 884"/>
          <p:cNvSpPr/>
          <p:nvPr>
            <p:ph type="sldImg"/>
          </p:nvPr>
        </p:nvSpPr>
        <p:spPr>
          <a:prstGeom prst="rect">
            <a:avLst/>
          </a:prstGeom>
        </p:spPr>
        <p:txBody>
          <a:bodyPr/>
          <a:lstStyle/>
          <a:p>
            <a:pPr/>
          </a:p>
        </p:txBody>
      </p:sp>
      <p:sp>
        <p:nvSpPr>
          <p:cNvPr id="885" name="Shape 885"/>
          <p:cNvSpPr/>
          <p:nvPr>
            <p:ph type="body" sz="quarter" idx="1"/>
          </p:nvPr>
        </p:nvSpPr>
        <p:spPr>
          <a:prstGeom prst="rect">
            <a:avLst/>
          </a:prstGeom>
        </p:spPr>
        <p:txBody>
          <a:bodyPr/>
          <a:lstStyle/>
          <a:p>
            <a:pPr>
              <a:defRPr b="1"/>
            </a:pPr>
            <a:r>
              <a:t>How This Table Is Used Clinically</a:t>
            </a:r>
          </a:p>
          <a:p>
            <a:pPr/>
          </a:p>
          <a:p>
            <a:pPr/>
            <a:r>
              <a:t>Personalization determines appropriateness and safety</a:t>
            </a:r>
          </a:p>
          <a:p>
            <a:pPr/>
            <a:r>
              <a:t>Implementation translates evidence into daily behaviors</a:t>
            </a:r>
          </a:p>
          <a:p>
            <a:pPr/>
            <a:r>
              <a:t>Evaluation confirms biological and clinical effectiveness</a:t>
            </a:r>
          </a:p>
          <a:p>
            <a:pPr/>
          </a:p>
          <a:p>
            <a:pPr/>
            <a:r>
              <a:t>*Translation is complete only when epidemiologic evidence is personalized, implemented with feasibility, and evaluated using objective biomarkers and patient-reported outcomes.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4" name="Shape 894"/>
          <p:cNvSpPr/>
          <p:nvPr>
            <p:ph type="sldImg"/>
          </p:nvPr>
        </p:nvSpPr>
        <p:spPr>
          <a:prstGeom prst="rect">
            <a:avLst/>
          </a:prstGeom>
        </p:spPr>
        <p:txBody>
          <a:bodyPr/>
          <a:lstStyle/>
          <a:p>
            <a:pPr/>
          </a:p>
        </p:txBody>
      </p:sp>
      <p:sp>
        <p:nvSpPr>
          <p:cNvPr id="895" name="Shape 895"/>
          <p:cNvSpPr/>
          <p:nvPr>
            <p:ph type="body" sz="quarter" idx="1"/>
          </p:nvPr>
        </p:nvSpPr>
        <p:spPr>
          <a:prstGeom prst="rect">
            <a:avLst/>
          </a:prstGeom>
        </p:spPr>
        <p:txBody>
          <a:bodyPr/>
          <a:lstStyle/>
          <a:p>
            <a:pPr/>
            <a:r>
              <a:t>Much of this is a repeat from an earlier domain but some things were not mentioned pertaining to Public Health</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2" name="Shape 952"/>
          <p:cNvSpPr/>
          <p:nvPr>
            <p:ph type="sldImg"/>
          </p:nvPr>
        </p:nvSpPr>
        <p:spPr>
          <a:prstGeom prst="rect">
            <a:avLst/>
          </a:prstGeom>
        </p:spPr>
        <p:txBody>
          <a:bodyPr/>
          <a:lstStyle/>
          <a:p>
            <a:pPr/>
          </a:p>
        </p:txBody>
      </p:sp>
      <p:sp>
        <p:nvSpPr>
          <p:cNvPr id="953" name="Shape 953"/>
          <p:cNvSpPr/>
          <p:nvPr>
            <p:ph type="body" sz="quarter" idx="1"/>
          </p:nvPr>
        </p:nvSpPr>
        <p:spPr>
          <a:prstGeom prst="rect">
            <a:avLst/>
          </a:prstGeom>
        </p:spPr>
        <p:txBody>
          <a:bodyPr/>
          <a:lstStyle/>
          <a:p>
            <a:pPr/>
            <a:r>
              <a:t>Overall, Food quality and safety are compromised most by industrialization, excessive processing, poor storage, and environmental contamination—food-first, minimally processed, and properly handled foods remain the foundation of health.</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2" name="Shape 962"/>
          <p:cNvSpPr/>
          <p:nvPr>
            <p:ph type="sldImg"/>
          </p:nvPr>
        </p:nvSpPr>
        <p:spPr>
          <a:prstGeom prst="rect">
            <a:avLst/>
          </a:prstGeom>
        </p:spPr>
        <p:txBody>
          <a:bodyPr/>
          <a:lstStyle/>
          <a:p>
            <a:pPr/>
          </a:p>
        </p:txBody>
      </p:sp>
      <p:sp>
        <p:nvSpPr>
          <p:cNvPr id="963" name="Shape 963"/>
          <p:cNvSpPr/>
          <p:nvPr>
            <p:ph type="body" sz="quarter" idx="1"/>
          </p:nvPr>
        </p:nvSpPr>
        <p:spPr>
          <a:prstGeom prst="rect">
            <a:avLst/>
          </a:prstGeom>
        </p:spPr>
        <p:txBody>
          <a:bodyPr/>
          <a:lstStyle/>
          <a:p>
            <a:pPr/>
            <a:r>
              <a:t>This table traces how each stage of the food system contributes to nutrient degradation or loss, and how those losses translate into measurable health outcomes relevant to clinical nutrition, public health, and CNS exam preparation.</a:t>
            </a:r>
          </a:p>
          <a:p>
            <a:pPr/>
          </a:p>
          <a:p>
            <a:pPr/>
            <a:r>
              <a:t>Nutrient loss accumulates across the food system—by the time food reaches the plate, quality reflects agricultural practices, processing, storage, and preparation, not just the original food source.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2" name="Shape 972"/>
          <p:cNvSpPr/>
          <p:nvPr>
            <p:ph type="sldImg"/>
          </p:nvPr>
        </p:nvSpPr>
        <p:spPr>
          <a:prstGeom prst="rect">
            <a:avLst/>
          </a:prstGeom>
        </p:spPr>
        <p:txBody>
          <a:bodyPr/>
          <a:lstStyle/>
          <a:p>
            <a:pPr/>
          </a:p>
        </p:txBody>
      </p:sp>
      <p:sp>
        <p:nvSpPr>
          <p:cNvPr id="973" name="Shape 973"/>
          <p:cNvSpPr/>
          <p:nvPr>
            <p:ph type="body" sz="quarter" idx="1"/>
          </p:nvPr>
        </p:nvSpPr>
        <p:spPr>
          <a:prstGeom prst="rect">
            <a:avLst/>
          </a:prstGeom>
        </p:spPr>
        <p:txBody>
          <a:bodyPr/>
          <a:lstStyle/>
          <a:p>
            <a:pPr>
              <a:defRPr b="1"/>
            </a:pPr>
            <a:r>
              <a:t>Clinical Counseling Takeaways</a:t>
            </a:r>
          </a:p>
          <a:p>
            <a:pPr/>
          </a:p>
          <a:p>
            <a:pPr/>
            <a:r>
              <a:t>Preservation begins at the farm but continues in the kitchen</a:t>
            </a:r>
          </a:p>
          <a:p>
            <a:pPr/>
            <a:r>
              <a:t>Local, seasonal, minimally processed foods retain the most nutrients</a:t>
            </a:r>
          </a:p>
          <a:p>
            <a:pPr/>
            <a:r>
              <a:t>Cooking method choice can double or halve nutrient retentio</a:t>
            </a:r>
          </a:p>
          <a:p>
            <a:pPr/>
            <a:r>
              <a:t>Frozen produce often outperforms long-stored “fresh” foods nutritionally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8" name="Shape 1028"/>
          <p:cNvSpPr/>
          <p:nvPr>
            <p:ph type="sldImg"/>
          </p:nvPr>
        </p:nvSpPr>
        <p:spPr>
          <a:prstGeom prst="rect">
            <a:avLst/>
          </a:prstGeom>
        </p:spPr>
        <p:txBody>
          <a:bodyPr/>
          <a:lstStyle/>
          <a:p>
            <a:pPr/>
          </a:p>
        </p:txBody>
      </p:sp>
      <p:sp>
        <p:nvSpPr>
          <p:cNvPr id="1029" name="Shape 1029"/>
          <p:cNvSpPr/>
          <p:nvPr>
            <p:ph type="body" sz="quarter" idx="1"/>
          </p:nvPr>
        </p:nvSpPr>
        <p:spPr>
          <a:prstGeom prst="rect">
            <a:avLst/>
          </a:prstGeom>
        </p:spPr>
        <p:txBody>
          <a:bodyPr/>
          <a:lstStyle/>
          <a:p>
            <a:pPr/>
            <a:r>
              <a:t>This table summarizes the minimum internal cooking temperatures required to destroy common foodborne pathogens. It is suitable for clinical education, community nutrition, and CNS exam preparation.</a:t>
            </a:r>
          </a:p>
          <a:p>
            <a:pPr/>
          </a:p>
          <a:p>
            <a:pPr/>
          </a:p>
          <a:p>
            <a:pPr/>
            <a:r>
              <a:t>Most foodborne illnesses are preventable through temperature control, hygiene, and cross-contamination prevention—failures usually occur at the handling and preparation stage, not at the farm.</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8" name="Shape 1038"/>
          <p:cNvSpPr/>
          <p:nvPr>
            <p:ph type="sldImg"/>
          </p:nvPr>
        </p:nvSpPr>
        <p:spPr>
          <a:prstGeom prst="rect">
            <a:avLst/>
          </a:prstGeom>
        </p:spPr>
        <p:txBody>
          <a:bodyPr/>
          <a:lstStyle/>
          <a:p>
            <a:pPr/>
          </a:p>
        </p:txBody>
      </p:sp>
      <p:sp>
        <p:nvSpPr>
          <p:cNvPr id="1039" name="Shape 1039"/>
          <p:cNvSpPr/>
          <p:nvPr>
            <p:ph type="body" sz="quarter" idx="1"/>
          </p:nvPr>
        </p:nvSpPr>
        <p:spPr>
          <a:prstGeom prst="rect">
            <a:avLst/>
          </a:prstGeom>
        </p:spPr>
        <p:txBody>
          <a:bodyPr/>
          <a:lstStyle/>
          <a:p>
            <a:pPr/>
            <a:r>
              <a:t>Foodborne illnesses cause acute GI inflammation, vomiting, diarrhea, and reduced intake, leading to predictable nutrient losses. Targeted repletion supports recovery, gut healing, and prevention of long-term sequelae.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7" name="Shape 1047"/>
          <p:cNvSpPr/>
          <p:nvPr>
            <p:ph type="sldImg"/>
          </p:nvPr>
        </p:nvSpPr>
        <p:spPr>
          <a:prstGeom prst="rect">
            <a:avLst/>
          </a:prstGeom>
        </p:spPr>
        <p:txBody>
          <a:bodyPr/>
          <a:lstStyle/>
          <a:p>
            <a:pPr/>
          </a:p>
        </p:txBody>
      </p:sp>
      <p:sp>
        <p:nvSpPr>
          <p:cNvPr id="1048" name="Shape 1048"/>
          <p:cNvSpPr/>
          <p:nvPr>
            <p:ph type="body" sz="quarter" idx="1"/>
          </p:nvPr>
        </p:nvSpPr>
        <p:spPr>
          <a:prstGeom prst="rect">
            <a:avLst/>
          </a:prstGeom>
        </p:spPr>
        <p:txBody>
          <a:bodyPr/>
          <a:lstStyle/>
          <a:p>
            <a:pPr/>
            <a:r>
              <a:t>Foodborne illness recovery is primarily a nutrition problem of fluid, electrolyte, and micronutrient repletion—hydration precedes supplementation, and gut healing follows symptom resolution</a:t>
            </a:r>
          </a:p>
          <a:p>
            <a:pPr/>
          </a:p>
          <a:p>
            <a:pPr/>
            <a:r>
              <a:t>Zinc repletion shortens duration of diarrheal illness</a:t>
            </a:r>
          </a:p>
          <a:p>
            <a:pPr/>
            <a:r>
              <a:t>Iron supplementation should be avoided during acute infection unless deficiency is confirmed</a:t>
            </a:r>
          </a:p>
          <a:p>
            <a:pPr/>
            <a:r>
              <a:t>Persistent symptoms post-infection may indicate post-infectious IBS or dysbiosis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4" name="Shape 1064"/>
          <p:cNvSpPr/>
          <p:nvPr>
            <p:ph type="sldImg"/>
          </p:nvPr>
        </p:nvSpPr>
        <p:spPr>
          <a:prstGeom prst="rect">
            <a:avLst/>
          </a:prstGeom>
        </p:spPr>
        <p:txBody>
          <a:bodyPr/>
          <a:lstStyle/>
          <a:p>
            <a:pPr/>
          </a:p>
        </p:txBody>
      </p:sp>
      <p:sp>
        <p:nvSpPr>
          <p:cNvPr id="1065" name="Shape 1065"/>
          <p:cNvSpPr/>
          <p:nvPr>
            <p:ph type="body" sz="quarter" idx="1"/>
          </p:nvPr>
        </p:nvSpPr>
        <p:spPr>
          <a:prstGeom prst="rect">
            <a:avLst/>
          </a:prstGeom>
        </p:spPr>
        <p:txBody>
          <a:bodyPr/>
          <a:lstStyle/>
          <a:p>
            <a:pPr/>
            <a:r>
              <a:t>Iron repletion should never be based on ferritin alone during or immediately after infection—CRP must normalize first.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Shape 201"/>
          <p:cNvSpPr/>
          <p:nvPr>
            <p:ph type="sldImg"/>
          </p:nvPr>
        </p:nvSpPr>
        <p:spPr>
          <a:prstGeom prst="rect">
            <a:avLst/>
          </a:prstGeom>
        </p:spPr>
        <p:txBody>
          <a:bodyPr/>
          <a:lstStyle/>
          <a:p>
            <a:pPr/>
          </a:p>
        </p:txBody>
      </p:sp>
      <p:sp>
        <p:nvSpPr>
          <p:cNvPr id="202" name="Shape 202"/>
          <p:cNvSpPr/>
          <p:nvPr>
            <p:ph type="body" sz="quarter" idx="1"/>
          </p:nvPr>
        </p:nvSpPr>
        <p:spPr>
          <a:prstGeom prst="rect">
            <a:avLst/>
          </a:prstGeom>
        </p:spPr>
        <p:txBody>
          <a:bodyPr/>
          <a:lstStyle/>
          <a:p>
            <a:pPr/>
            <a:r>
              <a:t>Avoid high-dose vitamin A (teratogenic risk)</a:t>
            </a:r>
          </a:p>
          <a:p>
            <a:pPr/>
            <a:r>
              <a:t>Monitor zinc–copper balance with long-term use</a:t>
            </a:r>
          </a:p>
          <a:p>
            <a:pPr/>
            <a:r>
              <a:t>Coordinate supplementation with dermatologic medications (e.g., isotretinoin, biologics)</a:t>
            </a:r>
          </a:p>
          <a:p>
            <a:pPr/>
            <a:r>
              <a:t>Nutrition therapy is adjunctive, not a replacement for medical care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9" name="Shape 1099"/>
          <p:cNvSpPr/>
          <p:nvPr>
            <p:ph type="sldImg"/>
          </p:nvPr>
        </p:nvSpPr>
        <p:spPr>
          <a:prstGeom prst="rect">
            <a:avLst/>
          </a:prstGeom>
        </p:spPr>
        <p:txBody>
          <a:bodyPr/>
          <a:lstStyle/>
          <a:p>
            <a:pPr/>
          </a:p>
        </p:txBody>
      </p:sp>
      <p:sp>
        <p:nvSpPr>
          <p:cNvPr id="1100" name="Shape 1100"/>
          <p:cNvSpPr/>
          <p:nvPr>
            <p:ph type="body" sz="quarter" idx="1"/>
          </p:nvPr>
        </p:nvSpPr>
        <p:spPr>
          <a:prstGeom prst="rect">
            <a:avLst/>
          </a:prstGeom>
        </p:spPr>
        <p:txBody>
          <a:bodyPr/>
          <a:lstStyle/>
          <a:p>
            <a:pPr/>
            <a:r>
              <a:t>Food safety recommendations become more restrictive—not less—when immunity, pregnancy status, age, or access limitations increase risk.</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9" name="Shape 1109"/>
          <p:cNvSpPr/>
          <p:nvPr>
            <p:ph type="sldImg"/>
          </p:nvPr>
        </p:nvSpPr>
        <p:spPr>
          <a:prstGeom prst="rect">
            <a:avLst/>
          </a:prstGeom>
        </p:spPr>
        <p:txBody>
          <a:bodyPr/>
          <a:lstStyle/>
          <a:p>
            <a:pPr/>
          </a:p>
        </p:txBody>
      </p:sp>
      <p:sp>
        <p:nvSpPr>
          <p:cNvPr id="1110" name="Shape 1110"/>
          <p:cNvSpPr/>
          <p:nvPr>
            <p:ph type="body" sz="quarter" idx="1"/>
          </p:nvPr>
        </p:nvSpPr>
        <p:spPr>
          <a:prstGeom prst="rect">
            <a:avLst/>
          </a:prstGeom>
        </p:spPr>
        <p:txBody>
          <a:bodyPr/>
          <a:lstStyle/>
          <a:p>
            <a:pPr/>
            <a:r>
              <a:t>This table translates food-safety risk into clear, actionable substitutions for counseling, clinical practice, and CNS exam preparation</a:t>
            </a:r>
          </a:p>
          <a:p>
            <a:pPr/>
          </a:p>
          <a:p>
            <a:pPr>
              <a:defRPr b="1"/>
            </a:pPr>
            <a:r>
              <a:t>Quick Counseling Rules </a:t>
            </a:r>
          </a:p>
          <a:p>
            <a:pPr/>
          </a:p>
          <a:p>
            <a:pPr/>
            <a:r>
              <a:t>Pasteurized &gt; unpasteurized</a:t>
            </a:r>
          </a:p>
          <a:p>
            <a:pPr/>
            <a:r>
              <a:t>Cooked &gt; raw</a:t>
            </a:r>
          </a:p>
          <a:p>
            <a:pPr/>
            <a:r>
              <a:t>Freshly prepared &gt; cold-held</a:t>
            </a:r>
          </a:p>
          <a:p>
            <a:pPr/>
            <a:r>
              <a:t>Reheated to 165°F &gt; room temperature</a:t>
            </a:r>
          </a:p>
          <a:p>
            <a:pPr/>
          </a:p>
          <a:p>
            <a:pPr/>
            <a:r>
              <a:t>Food safety guidance becomes substitution-focused for high-risk populations—education succeeds when “don’t eat” is paired with “eat this instead.”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7" name="Shape 1127"/>
          <p:cNvSpPr/>
          <p:nvPr>
            <p:ph type="sldImg"/>
          </p:nvPr>
        </p:nvSpPr>
        <p:spPr>
          <a:prstGeom prst="rect">
            <a:avLst/>
          </a:prstGeom>
        </p:spPr>
        <p:txBody>
          <a:bodyPr/>
          <a:lstStyle/>
          <a:p>
            <a:pPr/>
          </a:p>
        </p:txBody>
      </p:sp>
      <p:sp>
        <p:nvSpPr>
          <p:cNvPr id="1128" name="Shape 1128"/>
          <p:cNvSpPr/>
          <p:nvPr>
            <p:ph type="body" sz="quarter" idx="1"/>
          </p:nvPr>
        </p:nvSpPr>
        <p:spPr>
          <a:prstGeom prst="rect">
            <a:avLst/>
          </a:prstGeom>
        </p:spPr>
        <p:txBody>
          <a:bodyPr/>
          <a:lstStyle/>
          <a:p>
            <a:pPr/>
            <a:r>
              <a:t>This table aligns food safety restrictions for high-risk populations with federally supported food programs and institutional feeding standards, translating clinical guidance into real-world, accessible food options.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8" name="Shape 1138"/>
          <p:cNvSpPr/>
          <p:nvPr>
            <p:ph type="sldImg"/>
          </p:nvPr>
        </p:nvSpPr>
        <p:spPr>
          <a:prstGeom prst="rect">
            <a:avLst/>
          </a:prstGeom>
        </p:spPr>
        <p:txBody>
          <a:bodyPr/>
          <a:lstStyle/>
          <a:p>
            <a:pPr/>
          </a:p>
        </p:txBody>
      </p:sp>
      <p:sp>
        <p:nvSpPr>
          <p:cNvPr id="1139" name="Shape 1139"/>
          <p:cNvSpPr/>
          <p:nvPr>
            <p:ph type="body" sz="quarter" idx="1"/>
          </p:nvPr>
        </p:nvSpPr>
        <p:spPr>
          <a:prstGeom prst="rect">
            <a:avLst/>
          </a:prstGeom>
        </p:spPr>
        <p:txBody>
          <a:bodyPr/>
          <a:lstStyle/>
          <a:p>
            <a:pPr/>
            <a:r>
              <a:t>WIC = inherently safer food package for vulnerable life stages</a:t>
            </a:r>
          </a:p>
          <a:p>
            <a:pPr/>
            <a:r>
              <a:t>SNAP = safe if paired with education (storage, cooking, substitutions)</a:t>
            </a:r>
          </a:p>
          <a:p>
            <a:pPr/>
            <a:r>
              <a:t>Institutions = safety-first, choice-limited by design</a:t>
            </a:r>
          </a:p>
          <a:p>
            <a:pPr/>
          </a:p>
          <a:p>
            <a:pPr/>
            <a:r>
              <a:t>Federal food programs already reduce food safety risk through food eligibility rules—nutrition professionals bridge the gap by teaching safe substitutions within those programs.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3" name="Shape 1183"/>
          <p:cNvSpPr/>
          <p:nvPr>
            <p:ph type="sldImg"/>
          </p:nvPr>
        </p:nvSpPr>
        <p:spPr>
          <a:prstGeom prst="rect">
            <a:avLst/>
          </a:prstGeom>
        </p:spPr>
        <p:txBody>
          <a:bodyPr/>
          <a:lstStyle/>
          <a:p>
            <a:pPr/>
          </a:p>
        </p:txBody>
      </p:sp>
      <p:sp>
        <p:nvSpPr>
          <p:cNvPr id="1184" name="Shape 1184"/>
          <p:cNvSpPr/>
          <p:nvPr>
            <p:ph type="body" sz="quarter" idx="1"/>
          </p:nvPr>
        </p:nvSpPr>
        <p:spPr>
          <a:prstGeom prst="rect">
            <a:avLst/>
          </a:prstGeom>
        </p:spPr>
        <p:txBody>
          <a:bodyPr/>
          <a:lstStyle/>
          <a:p>
            <a:pPr/>
            <a:r>
              <a:t>Nutrition professionals extend these efforts by:</a:t>
            </a:r>
          </a:p>
          <a:p>
            <a:pPr/>
          </a:p>
          <a:p>
            <a:pPr/>
            <a:r>
              <a:t>Reinforcing guidance at the individual level</a:t>
            </a:r>
          </a:p>
          <a:p>
            <a:pPr/>
          </a:p>
          <a:p>
            <a:pPr/>
            <a:r>
              <a:t>Tailoring advice for vulnerable populations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9" name="Shape 1209"/>
          <p:cNvSpPr/>
          <p:nvPr>
            <p:ph type="sldImg"/>
          </p:nvPr>
        </p:nvSpPr>
        <p:spPr>
          <a:prstGeom prst="rect">
            <a:avLst/>
          </a:prstGeom>
        </p:spPr>
        <p:txBody>
          <a:bodyPr/>
          <a:lstStyle/>
          <a:p>
            <a:pPr/>
          </a:p>
        </p:txBody>
      </p:sp>
      <p:sp>
        <p:nvSpPr>
          <p:cNvPr id="1210" name="Shape 1210"/>
          <p:cNvSpPr/>
          <p:nvPr>
            <p:ph type="body" sz="quarter" idx="1"/>
          </p:nvPr>
        </p:nvSpPr>
        <p:spPr>
          <a:prstGeom prst="rect">
            <a:avLst/>
          </a:prstGeom>
        </p:spPr>
        <p:txBody>
          <a:bodyPr/>
          <a:lstStyle/>
          <a:p>
            <a:pPr/>
            <a:r>
              <a:t>Foodborne illness surveillance is public health in action—nutrition professionals translate population data into prevention at the household level.</a:t>
            </a:r>
          </a:p>
          <a:p>
            <a:pPr/>
          </a:p>
          <a:p>
            <a:pPr>
              <a:defRPr b="1"/>
            </a:pPr>
            <a:r>
              <a:t>Bottom Line</a:t>
            </a:r>
          </a:p>
          <a:p>
            <a:pPr/>
          </a:p>
          <a:p>
            <a:pPr/>
            <a:r>
              <a:t>Tracking foodborne outbreaks and communicating with clients:</a:t>
            </a:r>
          </a:p>
          <a:p>
            <a:pPr/>
            <a:r>
              <a:t>Protects population health</a:t>
            </a:r>
          </a:p>
          <a:p>
            <a:pPr/>
            <a:r>
              <a:t>Prevents disease spread</a:t>
            </a:r>
          </a:p>
          <a:p>
            <a:pPr/>
            <a:r>
              <a:t>Supports equity</a:t>
            </a:r>
          </a:p>
          <a:p>
            <a:pPr/>
            <a:r>
              <a:t>Bridges surveillance and daily food choices</a:t>
            </a:r>
          </a:p>
          <a:p>
            <a:p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3" name="Shape 1263"/>
          <p:cNvSpPr/>
          <p:nvPr>
            <p:ph type="sldImg"/>
          </p:nvPr>
        </p:nvSpPr>
        <p:spPr>
          <a:prstGeom prst="rect">
            <a:avLst/>
          </a:prstGeom>
        </p:spPr>
        <p:txBody>
          <a:bodyPr/>
          <a:lstStyle/>
          <a:p>
            <a:pPr/>
          </a:p>
        </p:txBody>
      </p:sp>
      <p:sp>
        <p:nvSpPr>
          <p:cNvPr id="1264" name="Shape 1264"/>
          <p:cNvSpPr/>
          <p:nvPr>
            <p:ph type="body" sz="quarter" idx="1"/>
          </p:nvPr>
        </p:nvSpPr>
        <p:spPr>
          <a:prstGeom prst="rect">
            <a:avLst/>
          </a:prstGeom>
        </p:spPr>
        <p:txBody>
          <a:bodyPr/>
          <a:lstStyle/>
          <a:p>
            <a:pPr/>
            <a:r>
              <a:t>Effective outbreak response combines surveillance awareness with calm, substitution-focused communication—education, not alarm, protects clients.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3" name="Shape 1273"/>
          <p:cNvSpPr/>
          <p:nvPr>
            <p:ph type="sldImg"/>
          </p:nvPr>
        </p:nvSpPr>
        <p:spPr>
          <a:prstGeom prst="rect">
            <a:avLst/>
          </a:prstGeom>
        </p:spPr>
        <p:txBody>
          <a:bodyPr/>
          <a:lstStyle/>
          <a:p>
            <a:pPr/>
          </a:p>
        </p:txBody>
      </p:sp>
      <p:sp>
        <p:nvSpPr>
          <p:cNvPr id="1274" name="Shape 1274"/>
          <p:cNvSpPr/>
          <p:nvPr>
            <p:ph type="body" sz="quarter" idx="1"/>
          </p:nvPr>
        </p:nvSpPr>
        <p:spPr>
          <a:prstGeom prst="rect">
            <a:avLst/>
          </a:prstGeom>
        </p:spPr>
        <p:txBody>
          <a:bodyPr/>
          <a:lstStyle/>
          <a:p>
            <a:pPr/>
            <a:r>
              <a:t>1. Correct Answer: C</a:t>
            </a:r>
          </a:p>
          <a:p>
            <a:pPr/>
            <a:r>
              <a:t>Rationale: Surveillance systems (e.g., outbreak tracking, case reporting) are core to the assessment function of public health.</a:t>
            </a:r>
          </a:p>
          <a:p>
            <a:pPr/>
          </a:p>
          <a:p>
            <a:pPr/>
            <a:r>
              <a:t>2. Correct Answer: D</a:t>
            </a:r>
          </a:p>
          <a:p>
            <a:pPr/>
            <a:r>
              <a:t>Rationale: Listeria has a long incubation period, especially relevant in pregnancy; monitoring and referral—not treatment—are within scope.</a:t>
            </a:r>
          </a:p>
          <a:p>
            <a:pPr/>
          </a:p>
          <a:p>
            <a:pPr/>
            <a:r>
              <a:t>3. Correct Answer: B</a:t>
            </a:r>
          </a:p>
          <a:p>
            <a:pPr/>
            <a:r>
              <a:t>Rationale: Rapid vomiting shortly after ingestion is characteristic of Staphylococcus aureus or Bacillus cereus toxin exposure.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3" name="Shape 1283"/>
          <p:cNvSpPr/>
          <p:nvPr>
            <p:ph type="sldImg"/>
          </p:nvPr>
        </p:nvSpPr>
        <p:spPr>
          <a:prstGeom prst="rect">
            <a:avLst/>
          </a:prstGeom>
        </p:spPr>
        <p:txBody>
          <a:bodyPr/>
          <a:lstStyle/>
          <a:p>
            <a:pPr/>
          </a:p>
        </p:txBody>
      </p:sp>
      <p:sp>
        <p:nvSpPr>
          <p:cNvPr id="1284" name="Shape 1284"/>
          <p:cNvSpPr/>
          <p:nvPr>
            <p:ph type="body" sz="quarter" idx="1"/>
          </p:nvPr>
        </p:nvSpPr>
        <p:spPr>
          <a:prstGeom prst="rect">
            <a:avLst/>
          </a:prstGeom>
        </p:spPr>
        <p:txBody>
          <a:bodyPr/>
          <a:lstStyle/>
          <a:p>
            <a:pPr/>
            <a:r>
              <a:t>4. Correct Answer: C</a:t>
            </a:r>
          </a:p>
          <a:p>
            <a:pPr/>
            <a:r>
              <a:t>Rationale: Ferritin is an acute-phase reactant and iron can promote microbial proliferation; repletion is deferred until inflammation resolves.</a:t>
            </a:r>
          </a:p>
          <a:p>
            <a:pPr/>
          </a:p>
          <a:p>
            <a:pPr/>
            <a:r>
              <a:t>5. Correct Answer: C</a:t>
            </a:r>
          </a:p>
          <a:p>
            <a:pPr/>
            <a:r>
              <a:t>Rationale: Timely education reduces exposure, prevents secondary transmission, and supports outbreak control—key public health goals.</a:t>
            </a:r>
          </a:p>
          <a:p>
            <a:pPr/>
          </a:p>
          <a:p>
            <a:pPr/>
            <a:r>
              <a:t>6. Correct Answer: C</a:t>
            </a:r>
          </a:p>
          <a:p>
            <a:pPr/>
            <a:r>
              <a:t>Rationale: Frozen produce is SNAP-eligible, nutritionally adequate, and safer during outbreaks; soap use on produce is unsafe.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Shape 267"/>
          <p:cNvSpPr/>
          <p:nvPr>
            <p:ph type="sldImg"/>
          </p:nvPr>
        </p:nvSpPr>
        <p:spPr>
          <a:prstGeom prst="rect">
            <a:avLst/>
          </a:prstGeom>
        </p:spPr>
        <p:txBody>
          <a:bodyPr/>
          <a:lstStyle/>
          <a:p>
            <a:pPr/>
          </a:p>
        </p:txBody>
      </p:sp>
      <p:sp>
        <p:nvSpPr>
          <p:cNvPr id="268" name="Shape 268"/>
          <p:cNvSpPr/>
          <p:nvPr>
            <p:ph type="body" sz="quarter" idx="1"/>
          </p:nvPr>
        </p:nvSpPr>
        <p:spPr>
          <a:prstGeom prst="rect">
            <a:avLst/>
          </a:prstGeom>
        </p:spPr>
        <p:txBody>
          <a:bodyPr/>
          <a:lstStyle/>
          <a:p>
            <a:pPr/>
          </a:p>
          <a:p>
            <a:pPr/>
            <a:r>
              <a:t>Ensure vitamin D sufficiency before increasing calcium</a:t>
            </a:r>
          </a:p>
          <a:p>
            <a:pPr/>
            <a:r>
              <a:t>Balance calcium with magnesium and vitamin K2 to reduce ectopic calcification risk</a:t>
            </a:r>
          </a:p>
          <a:p>
            <a:pPr/>
            <a:r>
              <a:t>Avoid excessive calcium intake (&gt;2,000–2,500 mg/day)</a:t>
            </a:r>
          </a:p>
          <a:p>
            <a:pPr/>
            <a:r>
              <a:t>Nutrition therapy is adjunctive to pharmacologic management when indicated (e.g., bisphosphonates, biologics)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Shape 307"/>
          <p:cNvSpPr/>
          <p:nvPr>
            <p:ph type="sldImg"/>
          </p:nvPr>
        </p:nvSpPr>
        <p:spPr>
          <a:prstGeom prst="rect">
            <a:avLst/>
          </a:prstGeom>
        </p:spPr>
        <p:txBody>
          <a:bodyPr/>
          <a:lstStyle/>
          <a:p>
            <a:pPr/>
          </a:p>
        </p:txBody>
      </p:sp>
      <p:sp>
        <p:nvSpPr>
          <p:cNvPr id="308" name="Shape 308"/>
          <p:cNvSpPr/>
          <p:nvPr>
            <p:ph type="body" sz="quarter" idx="1"/>
          </p:nvPr>
        </p:nvSpPr>
        <p:spPr>
          <a:prstGeom prst="rect">
            <a:avLst/>
          </a:prstGeom>
        </p:spPr>
        <p:txBody>
          <a:bodyPr/>
          <a:lstStyle/>
          <a:p>
            <a:pPr/>
            <a:r>
              <a:t>Early MNT improves tolerance to treatment and outcomes</a:t>
            </a:r>
          </a:p>
          <a:p>
            <a:pPr/>
            <a:r>
              <a:t>Avoid high-dose antioxidant supplements during active chemo/radiation unless prescribed</a:t>
            </a:r>
          </a:p>
          <a:p>
            <a:pPr/>
            <a:r>
              <a:t>Monitor for re-feeding syndrome in severely malnourished patients</a:t>
            </a:r>
          </a:p>
          <a:p>
            <a:pPr/>
            <a:r>
              <a:t>Nutrition therapy is supportive and adjunctive, coordinated with oncology care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2" name="Shape 362"/>
          <p:cNvSpPr/>
          <p:nvPr>
            <p:ph type="sldImg"/>
          </p:nvPr>
        </p:nvSpPr>
        <p:spPr>
          <a:prstGeom prst="rect">
            <a:avLst/>
          </a:prstGeom>
        </p:spPr>
        <p:txBody>
          <a:bodyPr/>
          <a:lstStyle/>
          <a:p>
            <a:pPr/>
          </a:p>
        </p:txBody>
      </p:sp>
      <p:sp>
        <p:nvSpPr>
          <p:cNvPr id="363" name="Shape 363"/>
          <p:cNvSpPr/>
          <p:nvPr>
            <p:ph type="body" sz="quarter" idx="1"/>
          </p:nvPr>
        </p:nvSpPr>
        <p:spPr>
          <a:prstGeom prst="rect">
            <a:avLst/>
          </a:prstGeom>
        </p:spPr>
        <p:txBody>
          <a:bodyPr/>
          <a:lstStyle/>
          <a:p>
            <a:pPr/>
            <a:r>
              <a:t>Do not over-prescribe protein—excess accelerates glomerular injury</a:t>
            </a:r>
          </a:p>
          <a:p>
            <a:pPr/>
            <a:r>
              <a:t>Prioritize sodium restriction before fluid restriction</a:t>
            </a:r>
          </a:p>
          <a:p>
            <a:pPr/>
            <a:r>
              <a:t>Monitor vitamin D and calcium closely, especially with corticosteroid therapy</a:t>
            </a:r>
          </a:p>
          <a:p>
            <a:pPr/>
            <a:r>
              <a:t>Address hyperlipidemia with diet first; omega-3s are useful adjuncts</a:t>
            </a:r>
          </a:p>
          <a:p>
            <a:pPr/>
            <a:r>
              <a:t>Nutrition therapy is supportive and protective, coordinated with medical management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5" name="Shape 375"/>
          <p:cNvSpPr/>
          <p:nvPr>
            <p:ph type="sldImg"/>
          </p:nvPr>
        </p:nvSpPr>
        <p:spPr>
          <a:prstGeom prst="rect">
            <a:avLst/>
          </a:prstGeom>
        </p:spPr>
        <p:txBody>
          <a:bodyPr/>
          <a:lstStyle/>
          <a:p>
            <a:pPr/>
          </a:p>
        </p:txBody>
      </p:sp>
      <p:sp>
        <p:nvSpPr>
          <p:cNvPr id="376" name="Shape 376"/>
          <p:cNvSpPr/>
          <p:nvPr>
            <p:ph type="body" sz="quarter" idx="1"/>
          </p:nvPr>
        </p:nvSpPr>
        <p:spPr>
          <a:prstGeom prst="rect">
            <a:avLst/>
          </a:prstGeom>
        </p:spPr>
        <p:txBody>
          <a:bodyPr/>
          <a:lstStyle/>
          <a:p>
            <a:pPr/>
            <a:r>
              <a:t>Never restrict calcium routinely unless hypercalcemia is present</a:t>
            </a:r>
          </a:p>
          <a:p>
            <a:pPr/>
            <a:r>
              <a:t>Pair oxalate-containing foods with calcium at meals</a:t>
            </a:r>
          </a:p>
          <a:p>
            <a:pPr/>
            <a:r>
              <a:t>Avoid high-dose vitamin C supplementation</a:t>
            </a:r>
          </a:p>
          <a:p>
            <a:pPr/>
            <a:r>
              <a:t>Nutrition therapy is preventive and lifelong, guided by stone type and 24-hour urine results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3" name="Shape 393"/>
          <p:cNvSpPr/>
          <p:nvPr>
            <p:ph type="sldImg"/>
          </p:nvPr>
        </p:nvSpPr>
        <p:spPr>
          <a:prstGeom prst="rect">
            <a:avLst/>
          </a:prstGeom>
        </p:spPr>
        <p:txBody>
          <a:bodyPr/>
          <a:lstStyle/>
          <a:p>
            <a:pPr/>
          </a:p>
        </p:txBody>
      </p:sp>
      <p:sp>
        <p:nvSpPr>
          <p:cNvPr id="394" name="Shape 394"/>
          <p:cNvSpPr/>
          <p:nvPr>
            <p:ph type="body" sz="quarter" idx="1"/>
          </p:nvPr>
        </p:nvSpPr>
        <p:spPr>
          <a:prstGeom prst="rect">
            <a:avLst/>
          </a:prstGeom>
        </p:spPr>
        <p:txBody>
          <a:bodyPr/>
          <a:lstStyle/>
          <a:p>
            <a:pPr/>
            <a:r>
              <a:t>Protein needs increase from CKD → dialysis</a:t>
            </a:r>
          </a:p>
          <a:p>
            <a:pPr/>
            <a:r>
              <a:t>Sodium control is foundational across all renal conditions</a:t>
            </a:r>
          </a:p>
          <a:p>
            <a:pPr/>
            <a:r>
              <a:t>Vitamin D–PTH–calcium balance drives renal bone outcomes</a:t>
            </a:r>
          </a:p>
          <a:p>
            <a:pPr/>
            <a:r>
              <a:t>Hydration is central to stone prevention</a:t>
            </a:r>
          </a:p>
          <a:p>
            <a:pPr/>
            <a:r>
              <a:t>Electrolytes must be individualized and reassessed frequently</a:t>
            </a:r>
          </a:p>
          <a:p>
            <a:pPr/>
          </a:p>
          <a:p>
            <a:pPr/>
            <a:r>
              <a:t>Avoid unnecessary vitamin A and magnesium accumulation in advanced CKD</a:t>
            </a:r>
          </a:p>
          <a:p>
            <a:pPr/>
            <a:r>
              <a:t>Plant-forward diets may help CKD but require potassium monitoring</a:t>
            </a:r>
          </a:p>
          <a:p>
            <a:pPr/>
            <a:r>
              <a:t>Nutrition therapy is foundational to slowing progression and improving outcomes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7" name="Shape 467"/>
          <p:cNvSpPr/>
          <p:nvPr>
            <p:ph type="sldImg"/>
          </p:nvPr>
        </p:nvSpPr>
        <p:spPr>
          <a:prstGeom prst="rect">
            <a:avLst/>
          </a:prstGeom>
        </p:spPr>
        <p:txBody>
          <a:bodyPr/>
          <a:lstStyle/>
          <a:p>
            <a:pPr/>
          </a:p>
        </p:txBody>
      </p:sp>
      <p:sp>
        <p:nvSpPr>
          <p:cNvPr id="468" name="Shape 468"/>
          <p:cNvSpPr/>
          <p:nvPr>
            <p:ph type="body" sz="quarter" idx="1"/>
          </p:nvPr>
        </p:nvSpPr>
        <p:spPr>
          <a:prstGeom prst="rect">
            <a:avLst/>
          </a:prstGeom>
        </p:spPr>
        <p:txBody>
          <a:bodyPr/>
          <a:lstStyle/>
          <a:p>
            <a:pPr/>
            <a:r>
              <a:t>Always classify the anemia type before supplementing iron</a:t>
            </a:r>
          </a:p>
          <a:p>
            <a:pPr/>
            <a:r>
              <a:t>Correct B12 deficiency before folate to avoid neurologic injury</a:t>
            </a:r>
          </a:p>
          <a:p>
            <a:pPr/>
            <a:r>
              <a:t>Correct B12 before folate if both are low</a:t>
            </a:r>
          </a:p>
          <a:p>
            <a:pPr/>
            <a:r>
              <a:t>Ferritin is an acute-phase reactant—interpret with CRP</a:t>
            </a:r>
          </a:p>
          <a:p>
            <a:pPr/>
            <a:r>
              <a:t>Nutrition therapy is adjunctive, coordinated with hematology care</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sz="quarter" idx="1"/>
          </p:nvPr>
        </p:nvSpPr>
        <p:spPr>
          <a:xfrm>
            <a:off x="457200" y="1600200"/>
            <a:ext cx="8229600" cy="452596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13"/>
            <a:ext cx="7772401" cy="1500210"/>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quarter"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0">
              <a:spcBef>
                <a:spcPts val="500"/>
              </a:spcBef>
              <a:buSzTx/>
              <a:buFontTx/>
              <a:buNone/>
              <a:defRPr b="1" sz="2400"/>
            </a:lvl2pPr>
            <a:lvl3pPr marL="0" indent="0">
              <a:spcBef>
                <a:spcPts val="500"/>
              </a:spcBef>
              <a:buSzTx/>
              <a:buFontTx/>
              <a:buNone/>
              <a:defRPr b="1" sz="2400"/>
            </a:lvl3pPr>
            <a:lvl4pPr marL="0" indent="0">
              <a:spcBef>
                <a:spcPts val="500"/>
              </a:spcBef>
              <a:buSzTx/>
              <a:buFontTx/>
              <a:buNone/>
              <a:defRPr b="1" sz="2400"/>
            </a:lvl4pPr>
            <a:lvl5pPr marL="0" indent="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645025" y="1535111"/>
            <a:ext cx="4041775" cy="639786"/>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6" cy="1162050"/>
          </a:xfrm>
          <a:prstGeom prst="rect">
            <a:avLst/>
          </a:prstGeom>
        </p:spPr>
        <p:txBody>
          <a:bodyPr anchor="b"/>
          <a:lstStyle>
            <a:lvl1pPr algn="l">
              <a:defRPr b="1" sz="2000"/>
            </a:lvl1pPr>
          </a:lstStyle>
          <a:p>
            <a:pPr/>
            <a:r>
              <a:t>Title Text</a:t>
            </a:r>
          </a:p>
        </p:txBody>
      </p:sp>
      <p:sp>
        <p:nvSpPr>
          <p:cNvPr id="73" name="Body Level One…"/>
          <p:cNvSpPr txBox="1"/>
          <p:nvPr>
            <p:ph type="body" sz="quarter"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457198" y="1435100"/>
            <a:ext cx="3008317" cy="4691063"/>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4" cy="566738"/>
          </a:xfrm>
          <a:prstGeom prst="rect">
            <a:avLst/>
          </a:prstGeom>
        </p:spPr>
        <p:txBody>
          <a:bodyPr anchor="b"/>
          <a:lstStyle>
            <a:lvl1pPr algn="l">
              <a:defRPr b="1" sz="2000"/>
            </a:lvl1pPr>
          </a:lstStyle>
          <a:p>
            <a:pPr/>
            <a:r>
              <a:t>Title Text</a:t>
            </a:r>
          </a:p>
        </p:txBody>
      </p:sp>
      <p:sp>
        <p:nvSpPr>
          <p:cNvPr id="83" name="Picture Placeholder 2"/>
          <p:cNvSpPr/>
          <p:nvPr>
            <p:ph type="pic" sz="quarter" idx="21"/>
          </p:nvPr>
        </p:nvSpPr>
        <p:spPr>
          <a:xfrm>
            <a:off x="1792288" y="612775"/>
            <a:ext cx="5486404" cy="4114800"/>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1792288" y="5367337"/>
            <a:ext cx="5486404" cy="804885"/>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10207625" y="3657600"/>
            <a:ext cx="7162800" cy="66294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8181" y="6414762"/>
            <a:ext cx="258620" cy="248302"/>
          </a:xfrm>
          <a:prstGeom prst="rect">
            <a:avLst/>
          </a:prstGeom>
          <a:ln w="12700">
            <a:miter lim="400000"/>
          </a:ln>
        </p:spPr>
        <p:txBody>
          <a:bodyPr wrap="none" lIns="45718" tIns="45718" rIns="45718" bIns="45718" anchor="ctr">
            <a:spAutoFit/>
          </a:bodyPr>
          <a:lstStyle>
            <a:lvl1pPr algn="r">
              <a:defRPr sz="1200">
                <a:solidFill>
                  <a:srgbClr val="888888"/>
                </a:solidFill>
                <a:latin typeface="+mj-lt"/>
                <a:ea typeface="+mj-ea"/>
                <a:cs typeface="+mj-cs"/>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s>

</file>

<file path=ppt/slides/_rels/slide10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4.png"/></Relationships>

</file>

<file path=ppt/slides/_rels/slide10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0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0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0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3.png"/><Relationship Id="rId4" Type="http://schemas.openxmlformats.org/officeDocument/2006/relationships/image" Target="../media/image4.png"/></Relationships>

</file>

<file path=ppt/slides/_rels/slide10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3.png"/><Relationship Id="rId4" Type="http://schemas.openxmlformats.org/officeDocument/2006/relationships/image" Target="../media/image4.png"/></Relationships>

</file>

<file path=ppt/slides/_rels/slide10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0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3.png"/><Relationship Id="rId4" Type="http://schemas.openxmlformats.org/officeDocument/2006/relationships/image" Target="../media/image4.png"/></Relationships>

</file>

<file path=ppt/slides/_rels/slide10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3.png"/><Relationship Id="rId4" Type="http://schemas.openxmlformats.org/officeDocument/2006/relationships/image" Target="../media/image4.png"/></Relationships>

</file>

<file path=ppt/slides/_rels/slide10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3.png"/><Relationship Id="rId4" Type="http://schemas.openxmlformats.org/officeDocument/2006/relationships/image" Target="../media/image4.png"/></Relationships>

</file>

<file path=ppt/slides/_rels/slide1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3.png"/><Relationship Id="rId4" Type="http://schemas.openxmlformats.org/officeDocument/2006/relationships/image" Target="../media/image4.png"/></Relationships>

</file>

<file path=ppt/slides/_rels/slide1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3.png"/><Relationship Id="rId4" Type="http://schemas.openxmlformats.org/officeDocument/2006/relationships/image" Target="../media/image4.png"/></Relationships>

</file>

<file path=ppt/slides/_rels/slide12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3.png"/><Relationship Id="rId4" Type="http://schemas.openxmlformats.org/officeDocument/2006/relationships/image" Target="../media/image4.png"/></Relationships>

</file>

<file path=ppt/slides/_rels/slide12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3.png"/><Relationship Id="rId4" Type="http://schemas.openxmlformats.org/officeDocument/2006/relationships/image" Target="../media/image4.png"/></Relationships>

</file>

<file path=ppt/slides/_rels/slide12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hyperlink" Target="https://www.cdc.gov/foodsafety/" TargetMode="External"/><Relationship Id="rId5" Type="http://schemas.openxmlformats.org/officeDocument/2006/relationships/hyperlink" Target="https://www.fda.gov/food" TargetMode="External"/><Relationship Id="rId6" Type="http://schemas.openxmlformats.org/officeDocument/2006/relationships/hyperlink" Target="https://www.fns.usda.gov/wic" TargetMode="External"/><Relationship Id="rId7" Type="http://schemas.openxmlformats.org/officeDocument/2006/relationships/hyperlink" Target="https://www.fns.usda.gov/snap" TargetMode="External"/></Relationships>

</file>

<file path=ppt/slides/_rels/slide12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hyperlink" Target="https://www.foodsafety.gov/" TargetMode="External"/><Relationship Id="rId5" Type="http://schemas.openxmlformats.org/officeDocument/2006/relationships/hyperlink" Target="https://www.fightbac.org/" TargetMode="External"/><Relationship Id="rId6" Type="http://schemas.openxmlformats.org/officeDocument/2006/relationships/hyperlink" Target="https://www.nationalacademies.org/" TargetMode="External"/><Relationship Id="rId7" Type="http://schemas.openxmlformats.org/officeDocument/2006/relationships/hyperlink" Target="https://ods.od.nih.gov/" TargetMode="External"/></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4.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4.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4.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4.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4.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4.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4.png"/></Relationships>

</file>

<file path=ppt/slides/_rels/slide5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4.png"/></Relationships>

</file>

<file path=ppt/slides/_rels/slide5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4.png"/></Relationships>

</file>

<file path=ppt/slides/_rels/slide5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4.png"/></Relationships>

</file>

<file path=ppt/slides/_rels/slide5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6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4.png"/></Relationships>

</file>

<file path=ppt/slides/_rels/slide6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s>

</file>

<file path=ppt/slides/_rels/slide7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4.png"/></Relationships>

</file>

<file path=ppt/slides/_rels/slide7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4.png"/></Relationships>

</file>

<file path=ppt/slides/_rels/slide7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s>

</file>

<file path=ppt/slides/_rels/slide8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8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4.png"/></Relationships>

</file>

<file path=ppt/slides/_rels/slide8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4.png"/></Relationships>

</file>

<file path=ppt/slides/_rels/slide8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4.png"/></Relationships>

</file>

<file path=ppt/slides/_rels/slide9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image" Target="../media/image4.png"/></Relationships>

</file>

<file path=ppt/slides/_rels/slide9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4.png"/></Relationships>

</file>

<file path=ppt/slides/_rels/slide9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9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DFBFB"/>
        </a:solidFill>
      </p:bgPr>
    </p:bg>
    <p:spTree>
      <p:nvGrpSpPr>
        <p:cNvPr id="1" name=""/>
        <p:cNvGrpSpPr/>
        <p:nvPr/>
      </p:nvGrpSpPr>
      <p:grpSpPr>
        <a:xfrm>
          <a:off x="0" y="0"/>
          <a:ext cx="0" cy="0"/>
          <a:chOff x="0" y="0"/>
          <a:chExt cx="0" cy="0"/>
        </a:xfrm>
      </p:grpSpPr>
      <p:sp>
        <p:nvSpPr>
          <p:cNvPr id="94" name="Freeform 3"/>
          <p:cNvSpPr/>
          <p:nvPr/>
        </p:nvSpPr>
        <p:spPr>
          <a:xfrm>
            <a:off x="-1543050" y="-558221"/>
            <a:ext cx="3086100" cy="11299906"/>
          </a:xfrm>
          <a:prstGeom prst="rect">
            <a:avLst/>
          </a:prstGeom>
          <a:solidFill>
            <a:srgbClr val="66BB6A"/>
          </a:solidFill>
          <a:ln w="12700">
            <a:miter lim="400000"/>
          </a:ln>
        </p:spPr>
        <p:txBody>
          <a:bodyPr lIns="45718" tIns="45718" rIns="45718" bIns="45718"/>
          <a:lstStyle/>
          <a:p>
            <a:pPr>
              <a:defRPr>
                <a:latin typeface="+mj-lt"/>
                <a:ea typeface="+mj-ea"/>
                <a:cs typeface="+mj-cs"/>
                <a:sym typeface="Calibri"/>
              </a:defRPr>
            </a:pPr>
          </a:p>
        </p:txBody>
      </p:sp>
      <p:sp>
        <p:nvSpPr>
          <p:cNvPr id="95" name="Freeform 6"/>
          <p:cNvSpPr/>
          <p:nvPr/>
        </p:nvSpPr>
        <p:spPr>
          <a:xfrm>
            <a:off x="1227773" y="4163619"/>
            <a:ext cx="110239" cy="2819010"/>
          </a:xfrm>
          <a:prstGeom prst="rect">
            <a:avLst/>
          </a:prstGeom>
          <a:solidFill>
            <a:srgbClr val="FFFFFF"/>
          </a:solidFill>
          <a:ln w="12700">
            <a:miter lim="400000"/>
          </a:ln>
        </p:spPr>
        <p:txBody>
          <a:bodyPr lIns="45718" tIns="45718" rIns="45718" bIns="45718"/>
          <a:lstStyle/>
          <a:p>
            <a:pPr>
              <a:defRPr>
                <a:latin typeface="+mj-lt"/>
                <a:ea typeface="+mj-ea"/>
                <a:cs typeface="+mj-cs"/>
                <a:sym typeface="Calibri"/>
              </a:defRPr>
            </a:pPr>
          </a:p>
        </p:txBody>
      </p:sp>
      <p:sp>
        <p:nvSpPr>
          <p:cNvPr id="96" name="Freeform 8"/>
          <p:cNvSpPr/>
          <p:nvPr/>
        </p:nvSpPr>
        <p:spPr>
          <a:xfrm>
            <a:off x="-2777871" y="-207073"/>
            <a:ext cx="3806574" cy="2083237"/>
          </a:xfrm>
          <a:prstGeom prst="rect">
            <a:avLst/>
          </a:prstGeom>
          <a:blipFill>
            <a:blip r:embed="rId2"/>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97" name="Freeform 9"/>
          <p:cNvSpPr/>
          <p:nvPr/>
        </p:nvSpPr>
        <p:spPr>
          <a:xfrm>
            <a:off x="1543050" y="-1"/>
            <a:ext cx="3515334" cy="3194719"/>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98" name="TextBox 10"/>
          <p:cNvSpPr txBox="1"/>
          <p:nvPr/>
        </p:nvSpPr>
        <p:spPr>
          <a:xfrm>
            <a:off x="1848442" y="8986256"/>
            <a:ext cx="14601579" cy="60755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4600"/>
              </a:lnSpc>
              <a:defRPr b="1" spc="246" sz="4800">
                <a:solidFill>
                  <a:srgbClr val="0433FF"/>
                </a:solidFill>
                <a:latin typeface="Open Sauce Bold"/>
                <a:ea typeface="Open Sauce Bold"/>
                <a:cs typeface="Open Sauce Bold"/>
                <a:sym typeface="Open Sauce Bold"/>
              </a:defRPr>
            </a:lvl1pPr>
          </a:lstStyle>
          <a:p>
            <a:pPr/>
            <a:r>
              <a:t>CNS EXAM PREP COURSE</a:t>
            </a:r>
          </a:p>
        </p:txBody>
      </p:sp>
      <p:sp>
        <p:nvSpPr>
          <p:cNvPr id="99" name="TextBox 11"/>
          <p:cNvSpPr txBox="1"/>
          <p:nvPr/>
        </p:nvSpPr>
        <p:spPr>
          <a:xfrm>
            <a:off x="17258512" y="9210674"/>
            <a:ext cx="153964" cy="34289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lnSpc>
                <a:spcPts val="2800"/>
              </a:lnSpc>
              <a:defRPr sz="2000">
                <a:latin typeface="Canva Sans"/>
                <a:ea typeface="Canva Sans"/>
                <a:cs typeface="Canva Sans"/>
                <a:sym typeface="Canva Sans"/>
              </a:defRPr>
            </a:lvl1pPr>
          </a:lstStyle>
          <a:p>
            <a:pPr/>
            <a:r>
              <a:t>1</a:t>
            </a:r>
          </a:p>
        </p:txBody>
      </p:sp>
      <p:sp>
        <p:nvSpPr>
          <p:cNvPr id="100" name="Freeform 13"/>
          <p:cNvSpPr/>
          <p:nvPr/>
        </p:nvSpPr>
        <p:spPr>
          <a:xfrm>
            <a:off x="14240805" y="-207074"/>
            <a:ext cx="3086123" cy="11299906"/>
          </a:xfrm>
          <a:prstGeom prst="rect">
            <a:avLst/>
          </a:prstGeom>
          <a:solidFill>
            <a:srgbClr val="66BB6A"/>
          </a:solidFill>
          <a:ln w="12700">
            <a:miter lim="400000"/>
          </a:ln>
        </p:spPr>
        <p:txBody>
          <a:bodyPr lIns="45718" tIns="45718" rIns="45718" bIns="45718"/>
          <a:lstStyle/>
          <a:p>
            <a:pPr>
              <a:defRPr>
                <a:latin typeface="+mj-lt"/>
                <a:ea typeface="+mj-ea"/>
                <a:cs typeface="+mj-cs"/>
                <a:sym typeface="Calibri"/>
              </a:defRPr>
            </a:pPr>
          </a:p>
        </p:txBody>
      </p:sp>
      <p:sp>
        <p:nvSpPr>
          <p:cNvPr id="101" name="TextBox 16"/>
          <p:cNvSpPr txBox="1"/>
          <p:nvPr/>
        </p:nvSpPr>
        <p:spPr>
          <a:xfrm>
            <a:off x="1848443" y="3434419"/>
            <a:ext cx="9853147" cy="36094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600"/>
              </a:lnSpc>
              <a:defRPr spc="33" sz="6700">
                <a:solidFill>
                  <a:srgbClr val="1C5739"/>
                </a:solidFill>
                <a:latin typeface="Poppins Semi-Bold"/>
                <a:ea typeface="Poppins Semi-Bold"/>
                <a:cs typeface="Poppins Semi-Bold"/>
                <a:sym typeface="Poppins Semi-Bold"/>
              </a:defRPr>
            </a:lvl1pPr>
          </a:lstStyle>
          <a:p>
            <a:pPr/>
            <a:r>
              <a:t>Domain VI Medical Nutrition Therapy &amp; VII Public Health</a:t>
            </a:r>
          </a:p>
        </p:txBody>
      </p:sp>
      <p:grpSp>
        <p:nvGrpSpPr>
          <p:cNvPr id="104" name="Image Gallery"/>
          <p:cNvGrpSpPr/>
          <p:nvPr/>
        </p:nvGrpSpPr>
        <p:grpSpPr>
          <a:xfrm>
            <a:off x="11608605" y="-86307"/>
            <a:ext cx="6670102" cy="10975075"/>
            <a:chOff x="0" y="-1"/>
            <a:chExt cx="6670101" cy="10975074"/>
          </a:xfrm>
        </p:grpSpPr>
        <p:pic>
          <p:nvPicPr>
            <p:cNvPr id="102" name="student-849828_1280.jpg" descr="student-849828_1280.jpg"/>
            <p:cNvPicPr>
              <a:picLocks noChangeAspect="1"/>
            </p:cNvPicPr>
            <p:nvPr/>
          </p:nvPicPr>
          <p:blipFill>
            <a:blip r:embed="rId4">
              <a:extLst/>
            </a:blip>
            <a:srcRect l="28766" t="0" r="28766" b="0"/>
            <a:stretch>
              <a:fillRect/>
            </a:stretch>
          </p:blipFill>
          <p:spPr>
            <a:xfrm>
              <a:off x="0" y="-2"/>
              <a:ext cx="6670101" cy="10467099"/>
            </a:xfrm>
            <a:prstGeom prst="rect">
              <a:avLst/>
            </a:prstGeom>
            <a:ln w="12700" cap="flat">
              <a:noFill/>
              <a:miter lim="400000"/>
            </a:ln>
            <a:effectLst/>
          </p:spPr>
        </p:pic>
        <p:sp>
          <p:nvSpPr>
            <p:cNvPr id="103" name="Caption"/>
            <p:cNvSpPr txBox="1"/>
            <p:nvPr/>
          </p:nvSpPr>
          <p:spPr>
            <a:xfrm>
              <a:off x="-1" y="10543272"/>
              <a:ext cx="6670097"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p>
              <a:pPr/>
              <a:r>
                <a:t>Caption</a:t>
              </a:r>
            </a:p>
          </p:txBody>
        </p:sp>
      </p:grpSp>
      <p:sp>
        <p:nvSpPr>
          <p:cNvPr id="105" name="Slide Number"/>
          <p:cNvSpPr txBox="1"/>
          <p:nvPr>
            <p:ph type="sldNum" sz="quarter" idx="4294967295"/>
          </p:nvPr>
        </p:nvSpPr>
        <p:spPr>
          <a:xfrm>
            <a:off x="8505421" y="6414761"/>
            <a:ext cx="181378"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Freeform 2"/>
          <p:cNvSpPr/>
          <p:nvPr/>
        </p:nvSpPr>
        <p:spPr>
          <a:xfrm rot="10800000">
            <a:off x="531520" y="-567284"/>
            <a:ext cx="18288010"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97" name="Freeform 4"/>
          <p:cNvGrpSpPr/>
          <p:nvPr/>
        </p:nvGrpSpPr>
        <p:grpSpPr>
          <a:xfrm>
            <a:off x="-380179" y="-13"/>
            <a:ext cx="19048355" cy="3086120"/>
            <a:chOff x="0" y="0"/>
            <a:chExt cx="19048353" cy="3086119"/>
          </a:xfrm>
        </p:grpSpPr>
        <p:sp>
          <p:nvSpPr>
            <p:cNvPr id="195"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96"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98" name="TextBox 6"/>
          <p:cNvSpPr txBox="1"/>
          <p:nvPr/>
        </p:nvSpPr>
        <p:spPr>
          <a:xfrm>
            <a:off x="1275347" y="696251"/>
            <a:ext cx="16800356" cy="189609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92" sz="7000">
                <a:solidFill>
                  <a:srgbClr val="FFFFFF"/>
                </a:solidFill>
                <a:latin typeface="Poppins"/>
                <a:ea typeface="Poppins"/>
                <a:cs typeface="Poppins"/>
                <a:sym typeface="Poppins"/>
              </a:defRPr>
            </a:lvl1pPr>
          </a:lstStyle>
          <a:p>
            <a:pPr/>
            <a:r>
              <a:t>Summary Table - Dermatological Disorders</a:t>
            </a:r>
          </a:p>
        </p:txBody>
      </p:sp>
      <p:sp>
        <p:nvSpPr>
          <p:cNvPr id="199"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p>
        </p:txBody>
      </p:sp>
      <p:graphicFrame>
        <p:nvGraphicFramePr>
          <p:cNvPr id="200" name="Table 1"/>
          <p:cNvGraphicFramePr/>
          <p:nvPr/>
        </p:nvGraphicFramePr>
        <p:xfrm>
          <a:off x="2524303" y="3841920"/>
          <a:ext cx="13829167" cy="534372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135733"/>
                <a:gridCol w="5443389"/>
                <a:gridCol w="6250044"/>
              </a:tblGrid>
              <a:tr h="1022565">
                <a:tc>
                  <a:txBody>
                    <a:bodyPr/>
                    <a:lstStyle/>
                    <a:p>
                      <a:pPr algn="ctr" defTabSz="457200">
                        <a:defRPr sz="1800"/>
                      </a:pPr>
                      <a:r>
                        <a:rPr b="1" sz="2500">
                          <a:latin typeface="Times Roman"/>
                          <a:ea typeface="Times Roman"/>
                          <a:cs typeface="Times Roman"/>
                          <a:sym typeface="Times Roman"/>
                        </a:rPr>
                        <a:t>Condition</a:t>
                      </a:r>
                    </a:p>
                  </a:txBody>
                  <a:tcPr marL="12700" marR="12700" marT="12700" marB="12700" anchor="ctr" anchorCtr="0" horzOverflow="overflow"/>
                </a:tc>
                <a:tc>
                  <a:txBody>
                    <a:bodyPr/>
                    <a:lstStyle/>
                    <a:p>
                      <a:pPr algn="ctr" defTabSz="457200">
                        <a:defRPr sz="1800"/>
                      </a:pPr>
                      <a:r>
                        <a:rPr b="1" sz="2500">
                          <a:latin typeface="Times Roman"/>
                          <a:ea typeface="Times Roman"/>
                          <a:cs typeface="Times Roman"/>
                          <a:sym typeface="Times Roman"/>
                        </a:rPr>
                        <a:t>Primary Nutrition Targets</a:t>
                      </a:r>
                    </a:p>
                  </a:txBody>
                  <a:tcPr marL="12700" marR="12700" marT="12700" marB="12700" anchor="ctr" anchorCtr="0" horzOverflow="overflow"/>
                </a:tc>
                <a:tc>
                  <a:txBody>
                    <a:bodyPr/>
                    <a:lstStyle/>
                    <a:p>
                      <a:pPr algn="ctr" defTabSz="457200">
                        <a:defRPr sz="1800"/>
                      </a:pPr>
                      <a:r>
                        <a:rPr b="1" sz="2500">
                          <a:latin typeface="Times Roman"/>
                          <a:ea typeface="Times Roman"/>
                          <a:cs typeface="Times Roman"/>
                          <a:sym typeface="Times Roman"/>
                        </a:rPr>
                        <a:t>Diet Pattern</a:t>
                      </a:r>
                    </a:p>
                  </a:txBody>
                  <a:tcPr marL="12700" marR="12700" marT="12700" marB="12700" anchor="ctr" anchorCtr="0" horzOverflow="overflow"/>
                </a:tc>
              </a:tr>
              <a:tr h="659719">
                <a:tc>
                  <a:txBody>
                    <a:bodyPr/>
                    <a:lstStyle/>
                    <a:p>
                      <a:pPr algn="ctr" defTabSz="457200">
                        <a:defRPr sz="1800"/>
                      </a:pPr>
                      <a:r>
                        <a:rPr sz="2500">
                          <a:latin typeface="Times Roman"/>
                          <a:ea typeface="Times Roman"/>
                          <a:cs typeface="Times Roman"/>
                          <a:sym typeface="Times Roman"/>
                        </a:rPr>
                        <a:t>Acne</a:t>
                      </a:r>
                    </a:p>
                  </a:txBody>
                  <a:tcPr marL="12700" marR="12700" marT="12700" marB="12700" anchor="ctr" anchorCtr="0" horzOverflow="overflow"/>
                </a:tc>
                <a:tc>
                  <a:txBody>
                    <a:bodyPr/>
                    <a:lstStyle/>
                    <a:p>
                      <a:pPr algn="ctr" defTabSz="457200">
                        <a:defRPr sz="1800"/>
                      </a:pPr>
                      <a:r>
                        <a:rPr sz="2500">
                          <a:latin typeface="Times Roman"/>
                          <a:ea typeface="Times Roman"/>
                          <a:cs typeface="Times Roman"/>
                          <a:sym typeface="Times Roman"/>
                        </a:rPr>
                        <a:t>Insulin, inflammation</a:t>
                      </a:r>
                    </a:p>
                  </a:txBody>
                  <a:tcPr marL="12700" marR="12700" marT="12700" marB="12700" anchor="ctr" anchorCtr="0" horzOverflow="overflow"/>
                </a:tc>
                <a:tc>
                  <a:txBody>
                    <a:bodyPr/>
                    <a:lstStyle/>
                    <a:p>
                      <a:pPr algn="ctr" defTabSz="457200">
                        <a:defRPr sz="1800"/>
                      </a:pPr>
                      <a:r>
                        <a:rPr sz="2500">
                          <a:latin typeface="Times Roman"/>
                          <a:ea typeface="Times Roman"/>
                          <a:cs typeface="Times Roman"/>
                          <a:sym typeface="Times Roman"/>
                        </a:rPr>
                        <a:t>Low-GI</a:t>
                      </a:r>
                    </a:p>
                  </a:txBody>
                  <a:tcPr marL="12700" marR="12700" marT="12700" marB="12700" anchor="ctr" anchorCtr="0" horzOverflow="overflow"/>
                </a:tc>
              </a:tr>
              <a:tr h="1022565">
                <a:tc>
                  <a:txBody>
                    <a:bodyPr/>
                    <a:lstStyle/>
                    <a:p>
                      <a:pPr algn="ctr" defTabSz="457200">
                        <a:defRPr sz="1800"/>
                      </a:pPr>
                      <a:r>
                        <a:rPr sz="2500">
                          <a:latin typeface="Times Roman"/>
                          <a:ea typeface="Times Roman"/>
                          <a:cs typeface="Times Roman"/>
                          <a:sym typeface="Times Roman"/>
                        </a:rPr>
                        <a:t>Eczema</a:t>
                      </a:r>
                    </a:p>
                  </a:txBody>
                  <a:tcPr marL="12700" marR="12700" marT="12700" marB="12700" anchor="ctr" anchorCtr="0" horzOverflow="overflow"/>
                </a:tc>
                <a:tc>
                  <a:txBody>
                    <a:bodyPr/>
                    <a:lstStyle/>
                    <a:p>
                      <a:pPr algn="ctr" defTabSz="457200">
                        <a:defRPr sz="1800"/>
                      </a:pPr>
                      <a:r>
                        <a:rPr sz="2500">
                          <a:latin typeface="Times Roman"/>
                          <a:ea typeface="Times Roman"/>
                          <a:cs typeface="Times Roman"/>
                          <a:sym typeface="Times Roman"/>
                        </a:rPr>
                        <a:t>Barrier, immunity</a:t>
                      </a:r>
                    </a:p>
                  </a:txBody>
                  <a:tcPr marL="12700" marR="12700" marT="12700" marB="12700" anchor="ctr" anchorCtr="0" horzOverflow="overflow"/>
                </a:tc>
                <a:tc>
                  <a:txBody>
                    <a:bodyPr/>
                    <a:lstStyle/>
                    <a:p>
                      <a:pPr algn="ctr" defTabSz="457200">
                        <a:defRPr sz="1800"/>
                      </a:pPr>
                      <a:r>
                        <a:rPr sz="2500">
                          <a:latin typeface="Times Roman"/>
                          <a:ea typeface="Times Roman"/>
                          <a:cs typeface="Times Roman"/>
                          <a:sym typeface="Times Roman"/>
                        </a:rPr>
                        <a:t>Elimination + anti-inflammatory</a:t>
                      </a:r>
                    </a:p>
                  </a:txBody>
                  <a:tcPr marL="12700" marR="12700" marT="12700" marB="12700" anchor="ctr" anchorCtr="0" horzOverflow="overflow"/>
                </a:tc>
              </a:tr>
              <a:tr h="659719">
                <a:tc>
                  <a:txBody>
                    <a:bodyPr/>
                    <a:lstStyle/>
                    <a:p>
                      <a:pPr algn="ctr" defTabSz="457200">
                        <a:defRPr sz="1800"/>
                      </a:pPr>
                      <a:r>
                        <a:rPr sz="2500">
                          <a:latin typeface="Times Roman"/>
                          <a:ea typeface="Times Roman"/>
                          <a:cs typeface="Times Roman"/>
                          <a:sym typeface="Times Roman"/>
                        </a:rPr>
                        <a:t>Psoriasis</a:t>
                      </a:r>
                    </a:p>
                  </a:txBody>
                  <a:tcPr marL="12700" marR="12700" marT="12700" marB="12700" anchor="ctr" anchorCtr="0" horzOverflow="overflow"/>
                </a:tc>
                <a:tc>
                  <a:txBody>
                    <a:bodyPr/>
                    <a:lstStyle/>
                    <a:p>
                      <a:pPr algn="ctr" defTabSz="457200">
                        <a:defRPr sz="1800"/>
                      </a:pPr>
                      <a:r>
                        <a:rPr sz="2500">
                          <a:latin typeface="Times Roman"/>
                          <a:ea typeface="Times Roman"/>
                          <a:cs typeface="Times Roman"/>
                          <a:sym typeface="Times Roman"/>
                        </a:rPr>
                        <a:t>Systemic inflammation</a:t>
                      </a:r>
                    </a:p>
                  </a:txBody>
                  <a:tcPr marL="12700" marR="12700" marT="12700" marB="12700" anchor="ctr" anchorCtr="0" horzOverflow="overflow"/>
                </a:tc>
                <a:tc>
                  <a:txBody>
                    <a:bodyPr/>
                    <a:lstStyle/>
                    <a:p>
                      <a:pPr algn="ctr" defTabSz="457200">
                        <a:defRPr sz="1800"/>
                      </a:pPr>
                      <a:r>
                        <a:rPr sz="2500">
                          <a:latin typeface="Times Roman"/>
                          <a:ea typeface="Times Roman"/>
                          <a:cs typeface="Times Roman"/>
                          <a:sym typeface="Times Roman"/>
                        </a:rPr>
                        <a:t>Mediterranean</a:t>
                      </a:r>
                    </a:p>
                  </a:txBody>
                  <a:tcPr marL="12700" marR="12700" marT="12700" marB="12700" anchor="ctr" anchorCtr="0" horzOverflow="overflow"/>
                </a:tc>
              </a:tr>
              <a:tr h="659719">
                <a:tc>
                  <a:txBody>
                    <a:bodyPr/>
                    <a:lstStyle/>
                    <a:p>
                      <a:pPr algn="ctr" defTabSz="457200">
                        <a:defRPr sz="1800"/>
                      </a:pPr>
                      <a:r>
                        <a:rPr sz="2500">
                          <a:latin typeface="Times Roman"/>
                          <a:ea typeface="Times Roman"/>
                          <a:cs typeface="Times Roman"/>
                          <a:sym typeface="Times Roman"/>
                        </a:rPr>
                        <a:t>Rosacea</a:t>
                      </a:r>
                    </a:p>
                  </a:txBody>
                  <a:tcPr marL="12700" marR="12700" marT="12700" marB="12700" anchor="ctr" anchorCtr="0" horzOverflow="overflow"/>
                </a:tc>
                <a:tc>
                  <a:txBody>
                    <a:bodyPr/>
                    <a:lstStyle/>
                    <a:p>
                      <a:pPr algn="ctr" defTabSz="457200">
                        <a:defRPr sz="1800"/>
                      </a:pPr>
                      <a:r>
                        <a:rPr sz="2500">
                          <a:latin typeface="Times Roman"/>
                          <a:ea typeface="Times Roman"/>
                          <a:cs typeface="Times Roman"/>
                          <a:sym typeface="Times Roman"/>
                        </a:rPr>
                        <a:t>Vascular &amp; GI triggers</a:t>
                      </a:r>
                    </a:p>
                  </a:txBody>
                  <a:tcPr marL="12700" marR="12700" marT="12700" marB="12700" anchor="ctr" anchorCtr="0" horzOverflow="overflow"/>
                </a:tc>
                <a:tc>
                  <a:txBody>
                    <a:bodyPr/>
                    <a:lstStyle/>
                    <a:p>
                      <a:pPr algn="ctr" defTabSz="457200">
                        <a:defRPr sz="1800"/>
                      </a:pPr>
                      <a:r>
                        <a:rPr sz="2500">
                          <a:latin typeface="Times Roman"/>
                          <a:ea typeface="Times Roman"/>
                          <a:cs typeface="Times Roman"/>
                          <a:sym typeface="Times Roman"/>
                        </a:rPr>
                        <a:t>Trigger-elimination</a:t>
                      </a:r>
                    </a:p>
                  </a:txBody>
                  <a:tcPr marL="12700" marR="12700" marT="12700" marB="12700" anchor="ctr" anchorCtr="0" horzOverflow="overflow"/>
                </a:tc>
              </a:tr>
              <a:tr h="659719">
                <a:tc>
                  <a:txBody>
                    <a:bodyPr/>
                    <a:lstStyle/>
                    <a:p>
                      <a:pPr algn="ctr" defTabSz="457200">
                        <a:defRPr sz="1800"/>
                      </a:pPr>
                      <a:r>
                        <a:rPr sz="2500">
                          <a:latin typeface="Times Roman"/>
                          <a:ea typeface="Times Roman"/>
                          <a:cs typeface="Times Roman"/>
                          <a:sym typeface="Times Roman"/>
                        </a:rPr>
                        <a:t>Alopecia</a:t>
                      </a:r>
                    </a:p>
                  </a:txBody>
                  <a:tcPr marL="12700" marR="12700" marT="12700" marB="12700" anchor="ctr" anchorCtr="0" horzOverflow="overflow"/>
                </a:tc>
                <a:tc>
                  <a:txBody>
                    <a:bodyPr/>
                    <a:lstStyle/>
                    <a:p>
                      <a:pPr algn="ctr" defTabSz="457200">
                        <a:defRPr sz="1800"/>
                      </a:pPr>
                      <a:r>
                        <a:rPr sz="2500">
                          <a:latin typeface="Times Roman"/>
                          <a:ea typeface="Times Roman"/>
                          <a:cs typeface="Times Roman"/>
                          <a:sym typeface="Times Roman"/>
                        </a:rPr>
                        <a:t>Micronutrient sufficiency</a:t>
                      </a:r>
                    </a:p>
                  </a:txBody>
                  <a:tcPr marL="12700" marR="12700" marT="12700" marB="12700" anchor="ctr" anchorCtr="0" horzOverflow="overflow"/>
                </a:tc>
                <a:tc>
                  <a:txBody>
                    <a:bodyPr/>
                    <a:lstStyle/>
                    <a:p>
                      <a:pPr algn="ctr" defTabSz="457200">
                        <a:defRPr sz="1800"/>
                      </a:pPr>
                      <a:r>
                        <a:rPr sz="2500">
                          <a:latin typeface="Times Roman"/>
                          <a:ea typeface="Times Roman"/>
                          <a:cs typeface="Times Roman"/>
                          <a:sym typeface="Times Roman"/>
                        </a:rPr>
                        <a:t>High-protein, repletion</a:t>
                      </a:r>
                    </a:p>
                  </a:txBody>
                  <a:tcPr marL="12700" marR="12700" marT="12700" marB="12700" anchor="ctr" anchorCtr="0" horzOverflow="overflow"/>
                </a:tc>
              </a:tr>
              <a:tr h="659719">
                <a:tc>
                  <a:txBody>
                    <a:bodyPr/>
                    <a:lstStyle/>
                    <a:p>
                      <a:pPr algn="ctr" defTabSz="457200">
                        <a:defRPr sz="1800"/>
                      </a:pPr>
                      <a:r>
                        <a:rPr sz="2500">
                          <a:latin typeface="Times Roman"/>
                          <a:ea typeface="Times Roman"/>
                          <a:cs typeface="Times Roman"/>
                          <a:sym typeface="Times Roman"/>
                        </a:rPr>
                        <a:t>Urticaria</a:t>
                      </a:r>
                    </a:p>
                  </a:txBody>
                  <a:tcPr marL="12700" marR="12700" marT="12700" marB="12700" anchor="ctr" anchorCtr="0" horzOverflow="overflow"/>
                </a:tc>
                <a:tc>
                  <a:txBody>
                    <a:bodyPr/>
                    <a:lstStyle/>
                    <a:p>
                      <a:pPr algn="ctr" defTabSz="457200">
                        <a:defRPr sz="1800"/>
                      </a:pPr>
                      <a:r>
                        <a:rPr sz="2500">
                          <a:latin typeface="Times Roman"/>
                          <a:ea typeface="Times Roman"/>
                          <a:cs typeface="Times Roman"/>
                          <a:sym typeface="Times Roman"/>
                        </a:rPr>
                        <a:t>Histamine load</a:t>
                      </a:r>
                    </a:p>
                  </a:txBody>
                  <a:tcPr marL="12700" marR="12700" marT="12700" marB="12700" anchor="ctr" anchorCtr="0" horzOverflow="overflow"/>
                </a:tc>
                <a:tc>
                  <a:txBody>
                    <a:bodyPr/>
                    <a:lstStyle/>
                    <a:p>
                      <a:pPr algn="ctr" defTabSz="457200">
                        <a:defRPr sz="1800"/>
                      </a:pPr>
                      <a:r>
                        <a:rPr sz="2500">
                          <a:latin typeface="Times Roman"/>
                          <a:ea typeface="Times Roman"/>
                          <a:cs typeface="Times Roman"/>
                          <a:sym typeface="Times Roman"/>
                        </a:rPr>
                        <a:t>Low-histamine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0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59" name="Freeform 4"/>
          <p:cNvGrpSpPr/>
          <p:nvPr/>
        </p:nvGrpSpPr>
        <p:grpSpPr>
          <a:xfrm>
            <a:off x="-528019" y="-83714"/>
            <a:ext cx="19048361" cy="3086120"/>
            <a:chOff x="-2" y="0"/>
            <a:chExt cx="19048359" cy="3086119"/>
          </a:xfrm>
        </p:grpSpPr>
        <p:sp>
          <p:nvSpPr>
            <p:cNvPr id="1057"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58"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60" name="TextBox 6"/>
          <p:cNvSpPr txBox="1"/>
          <p:nvPr/>
        </p:nvSpPr>
        <p:spPr>
          <a:xfrm>
            <a:off x="1254636" y="710949"/>
            <a:ext cx="16981341" cy="11290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Timing Principles &amp; Red Flags</a:t>
            </a:r>
          </a:p>
        </p:txBody>
      </p:sp>
      <p:sp>
        <p:nvSpPr>
          <p:cNvPr id="106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1062" name="Phase 1: Acute Illness (Days 0–3)…"/>
          <p:cNvSpPr txBox="1"/>
          <p:nvPr/>
        </p:nvSpPr>
        <p:spPr>
          <a:xfrm>
            <a:off x="1123256" y="3356213"/>
            <a:ext cx="6712850" cy="626516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400"/>
              </a:spcBef>
              <a:defRPr b="1" sz="2400">
                <a:latin typeface="Times Roman"/>
                <a:ea typeface="Times Roman"/>
                <a:cs typeface="Times Roman"/>
                <a:sym typeface="Times Roman"/>
              </a:defRPr>
            </a:pPr>
            <a:r>
              <a:t>Phase 1: Acute Illness (Days 0–3)</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rPr b="0"/>
              <a:t>Focus: </a:t>
            </a:r>
            <a:r>
              <a:t>Fluids &amp; electrolytes</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Labs: Na⁺, K⁺, Mg²⁺, BUN/Cr</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rPr b="1"/>
              <a:t>Avoid</a:t>
            </a:r>
            <a:r>
              <a:t> iron and aggressive supplementation</a:t>
            </a:r>
          </a:p>
          <a:p>
            <a:pPr defTabSz="457200">
              <a:spcBef>
                <a:spcPts val="1400"/>
              </a:spcBef>
              <a:defRPr b="1" sz="2400">
                <a:latin typeface="Times Roman"/>
                <a:ea typeface="Times Roman"/>
                <a:cs typeface="Times Roman"/>
                <a:sym typeface="Times Roman"/>
              </a:defRPr>
            </a:pPr>
            <a:r>
              <a:t>Phase 2: Early Recovery (Days 3–7)</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rPr b="0"/>
              <a:t>Focus: </a:t>
            </a:r>
            <a:r>
              <a:t>Electrolytes, zinc, protein</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Labs: Electrolytes, zinc (if available)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Begin food-based micronutrient repletion</a:t>
            </a:r>
          </a:p>
          <a:p>
            <a:pPr defTabSz="457200">
              <a:spcBef>
                <a:spcPts val="1400"/>
              </a:spcBef>
              <a:defRPr b="1" sz="2400">
                <a:latin typeface="Times Roman"/>
                <a:ea typeface="Times Roman"/>
                <a:cs typeface="Times Roman"/>
                <a:sym typeface="Times Roman"/>
              </a:defRPr>
            </a:pPr>
            <a:r>
              <a:t>Phase 3: Full Recovery (After symptom resolution)</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rPr b="0"/>
              <a:t>Focus: </a:t>
            </a:r>
            <a:r>
              <a:t>Iron, B vitamins, gut repair</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Labs: Ferritin + CRP, CBC</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rPr b="0"/>
              <a:t>Supplement </a:t>
            </a:r>
            <a:r>
              <a:t>only if deficiency confirmed</a:t>
            </a:r>
          </a:p>
        </p:txBody>
      </p:sp>
      <p:sp>
        <p:nvSpPr>
          <p:cNvPr id="1063" name="Clinical Red Flags for Referral…"/>
          <p:cNvSpPr txBox="1"/>
          <p:nvPr/>
        </p:nvSpPr>
        <p:spPr>
          <a:xfrm>
            <a:off x="10008621" y="4132118"/>
            <a:ext cx="6499058" cy="348157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400"/>
              </a:spcBef>
              <a:defRPr b="1" sz="2800">
                <a:latin typeface="Times Roman"/>
                <a:ea typeface="Times Roman"/>
                <a:cs typeface="Times Roman"/>
                <a:sym typeface="Times Roman"/>
              </a:defRPr>
            </a:pPr>
            <a:r>
              <a:t>Clinical Red Flags for Referral</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Persistent electrolyte abnormalities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Ferritin low with ongoing inflammation</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Severe anemia, kidney impairment</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Diarrhea &gt;10 days or recurrent symptoms</a:t>
            </a:r>
          </a:p>
        </p:txBody>
      </p:sp>
    </p:spTree>
  </p:cSld>
  <p:clrMapOvr>
    <a:masterClrMapping/>
  </p:clrMapOvr>
  <p:transition xmlns:p14="http://schemas.microsoft.com/office/powerpoint/2010/main" spd="med" advClick="1"/>
</p:sld>
</file>

<file path=ppt/slides/slide10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7" name="Freeform 2"/>
          <p:cNvSpPr/>
          <p:nvPr/>
        </p:nvSpPr>
        <p:spPr>
          <a:xfrm rot="10800000">
            <a:off x="-147841" y="-3"/>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070" name="Freeform 4"/>
          <p:cNvGrpSpPr/>
          <p:nvPr/>
        </p:nvGrpSpPr>
        <p:grpSpPr>
          <a:xfrm>
            <a:off x="-528019" y="-83714"/>
            <a:ext cx="19048361" cy="3086120"/>
            <a:chOff x="-2" y="0"/>
            <a:chExt cx="19048359" cy="3086119"/>
          </a:xfrm>
        </p:grpSpPr>
        <p:sp>
          <p:nvSpPr>
            <p:cNvPr id="1068"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69"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71" name="TextBox 6"/>
          <p:cNvSpPr txBox="1"/>
          <p:nvPr/>
        </p:nvSpPr>
        <p:spPr>
          <a:xfrm>
            <a:off x="1179549" y="485687"/>
            <a:ext cx="16981341" cy="22847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0433FF"/>
                </a:solidFill>
                <a:latin typeface="Poppins"/>
                <a:ea typeface="Poppins"/>
                <a:cs typeface="Poppins"/>
                <a:sym typeface="Poppins"/>
              </a:defRPr>
            </a:lvl1pPr>
          </a:lstStyle>
          <a:p>
            <a:pPr/>
            <a:r>
              <a:t>Identification of Populations at Risk for Food Safety Issues</a:t>
            </a:r>
          </a:p>
        </p:txBody>
      </p:sp>
      <p:sp>
        <p:nvSpPr>
          <p:cNvPr id="107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1073" name="A. Dietary Patterns…"/>
          <p:cNvSpPr txBox="1"/>
          <p:nvPr/>
        </p:nvSpPr>
        <p:spPr>
          <a:xfrm>
            <a:off x="1247241" y="3497581"/>
            <a:ext cx="16845957" cy="1234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Char char="•"/>
              <a:defRPr sz="3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sp>
        <p:nvSpPr>
          <p:cNvPr id="1074" name="Certain populations are more vulnerable to foodborne illness due to weakened immunity, altered physiology, reduced stomach acid, or limited food safety control. Identification of these groups is essential for targeted prevention, counseling, and policy p"/>
          <p:cNvSpPr txBox="1"/>
          <p:nvPr/>
        </p:nvSpPr>
        <p:spPr>
          <a:xfrm>
            <a:off x="998110" y="3680944"/>
            <a:ext cx="15540718" cy="53865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20842" indent="-320842" defTabSz="457200">
              <a:spcBef>
                <a:spcPts val="1200"/>
              </a:spcBef>
              <a:buSzPct val="100000"/>
              <a:buChar char="•"/>
              <a:defRPr b="1" sz="3200">
                <a:latin typeface="Times Roman"/>
                <a:ea typeface="Times Roman"/>
                <a:cs typeface="Times Roman"/>
                <a:sym typeface="Times Roman"/>
              </a:defRPr>
            </a:pPr>
            <a:r>
              <a:rPr b="0"/>
              <a:t>Certain populations are </a:t>
            </a:r>
            <a:r>
              <a:t>more vulnerable to foodborne illness</a:t>
            </a:r>
            <a:r>
              <a:rPr b="0"/>
              <a:t> due to </a:t>
            </a:r>
            <a:r>
              <a:t>weakened immunity, altered physiology, reduced stomach acid, or limited food safety control</a:t>
            </a:r>
            <a:r>
              <a:rPr b="0"/>
              <a:t>. Identification of these groups is essential for </a:t>
            </a:r>
            <a:r>
              <a:t>targeted prevention, counseling, and policy protection</a:t>
            </a:r>
            <a:r>
              <a:rPr b="0"/>
              <a:t>.</a:t>
            </a:r>
            <a:endParaRPr b="0"/>
          </a:p>
          <a:p>
            <a:pPr defTabSz="457200">
              <a:spcBef>
                <a:spcPts val="1200"/>
              </a:spcBef>
              <a:defRPr b="1" sz="3200">
                <a:latin typeface="Times Roman"/>
                <a:ea typeface="Times Roman"/>
                <a:cs typeface="Times Roman"/>
                <a:sym typeface="Times Roman"/>
              </a:defRPr>
            </a:pPr>
            <a:endParaRPr b="0"/>
          </a:p>
          <a:p>
            <a:pPr defTabSz="457200">
              <a:spcBef>
                <a:spcPts val="1400"/>
              </a:spcBef>
              <a:defRPr b="1" sz="3200">
                <a:latin typeface="Times Roman"/>
                <a:ea typeface="Times Roman"/>
                <a:cs typeface="Times Roman"/>
                <a:sym typeface="Times Roman"/>
              </a:defRPr>
            </a:pPr>
            <a:r>
              <a:t>Clinical &amp; Public Health Applications</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rPr b="1"/>
              <a:t>Nutrition professionals</a:t>
            </a:r>
            <a:r>
              <a:t> should assess food safety risk as part of intake</a:t>
            </a:r>
          </a:p>
          <a:p>
            <a:pPr marL="457200" indent="-317500" defTabSz="457200">
              <a:spcBef>
                <a:spcPts val="1200"/>
              </a:spcBef>
              <a:buSzPct val="100000"/>
              <a:buFont typeface="Times Roman"/>
              <a:buChar char="•"/>
              <a:defRPr b="1" sz="3200">
                <a:latin typeface="Times Roman"/>
                <a:ea typeface="Times Roman"/>
                <a:cs typeface="Times Roman"/>
                <a:sym typeface="Times Roman"/>
              </a:defRPr>
            </a:pPr>
            <a:r>
              <a:t>Education must be population-specific</a:t>
            </a:r>
            <a:r>
              <a:rPr b="0"/>
              <a:t>, not one-size-fits-all</a:t>
            </a:r>
            <a:endParaRPr b="0"/>
          </a:p>
          <a:p>
            <a:pPr marL="457200" indent="-317500" defTabSz="457200">
              <a:spcBef>
                <a:spcPts val="1200"/>
              </a:spcBef>
              <a:buSzPct val="100000"/>
              <a:buFont typeface="Times Roman"/>
              <a:buChar char="•"/>
              <a:defRPr b="1" sz="3200">
                <a:latin typeface="Times Roman"/>
                <a:ea typeface="Times Roman"/>
                <a:cs typeface="Times Roman"/>
                <a:sym typeface="Times Roman"/>
              </a:defRPr>
            </a:pPr>
            <a:r>
              <a:t>High-risk groups require stricter food avoidance guidance</a:t>
            </a:r>
            <a:r>
              <a:rPr b="0"/>
              <a:t>, not just general advice</a:t>
            </a:r>
            <a:endParaRPr b="0"/>
          </a:p>
        </p:txBody>
      </p:sp>
    </p:spTree>
  </p:cSld>
  <p:clrMapOvr>
    <a:masterClrMapping/>
  </p:clrMapOvr>
  <p:transition xmlns:p14="http://schemas.microsoft.com/office/powerpoint/2010/main" spd="med" advClick="1"/>
</p:sld>
</file>

<file path=ppt/slides/slide10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6" name="Freeform 2"/>
          <p:cNvSpPr/>
          <p:nvPr/>
        </p:nvSpPr>
        <p:spPr>
          <a:xfrm rot="10800000">
            <a:off x="-147841" y="-3"/>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079" name="Freeform 4"/>
          <p:cNvGrpSpPr/>
          <p:nvPr/>
        </p:nvGrpSpPr>
        <p:grpSpPr>
          <a:xfrm>
            <a:off x="-528019" y="-83714"/>
            <a:ext cx="19048361" cy="3086120"/>
            <a:chOff x="-2" y="0"/>
            <a:chExt cx="19048359" cy="3086119"/>
          </a:xfrm>
        </p:grpSpPr>
        <p:sp>
          <p:nvSpPr>
            <p:cNvPr id="1077"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78"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80" name="TextBox 6"/>
          <p:cNvSpPr txBox="1"/>
          <p:nvPr/>
        </p:nvSpPr>
        <p:spPr>
          <a:xfrm>
            <a:off x="1179549" y="485687"/>
            <a:ext cx="16981341" cy="22847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High-Risk Populations for Food Safety Issues</a:t>
            </a:r>
          </a:p>
        </p:txBody>
      </p:sp>
      <p:sp>
        <p:nvSpPr>
          <p:cNvPr id="108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graphicFrame>
        <p:nvGraphicFramePr>
          <p:cNvPr id="1082" name="Table 1"/>
          <p:cNvGraphicFramePr/>
          <p:nvPr/>
        </p:nvGraphicFramePr>
        <p:xfrm>
          <a:off x="480073" y="3243227"/>
          <a:ext cx="17511418" cy="659725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820739"/>
                <a:gridCol w="3348417"/>
                <a:gridCol w="3309409"/>
                <a:gridCol w="7020150"/>
              </a:tblGrid>
              <a:tr h="391441">
                <a:tc>
                  <a:txBody>
                    <a:bodyPr/>
                    <a:lstStyle/>
                    <a:p>
                      <a:pPr algn="ctr" defTabSz="457200">
                        <a:defRPr sz="1800"/>
                      </a:pPr>
                      <a:r>
                        <a:rPr b="1" sz="2000">
                          <a:latin typeface="Times Roman"/>
                          <a:ea typeface="Times Roman"/>
                          <a:cs typeface="Times Roman"/>
                          <a:sym typeface="Times Roman"/>
                        </a:rPr>
                        <a:t>Population</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Why Risk Is Higher</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Key Food Safety Concerns</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Priority Prevention Strategies</a:t>
                      </a:r>
                    </a:p>
                  </a:txBody>
                  <a:tcPr marL="12700" marR="12700" marT="12700" marB="12700" anchor="ctr" anchorCtr="0" horzOverflow="overflow"/>
                </a:tc>
              </a:tr>
              <a:tr h="606734">
                <a:tc>
                  <a:txBody>
                    <a:bodyPr/>
                    <a:lstStyle/>
                    <a:p>
                      <a:pPr algn="ctr" defTabSz="457200">
                        <a:defRPr sz="1800"/>
                      </a:pPr>
                      <a:r>
                        <a:rPr b="1" sz="2000">
                          <a:latin typeface="Times Roman"/>
                          <a:ea typeface="Times Roman"/>
                          <a:cs typeface="Times Roman"/>
                          <a:sym typeface="Times Roman"/>
                        </a:rPr>
                        <a:t>Pregnant individuals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Altered immunity; placental transfer</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Listeria, toxoplasmosis, mercury</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Avoid deli meats, soft cheeses, raw milk, raw seafood; reheat foods thoroughly</a:t>
                      </a:r>
                    </a:p>
                  </a:txBody>
                  <a:tcPr marL="12700" marR="12700" marT="12700" marB="12700" anchor="ctr" anchorCtr="0" horzOverflow="overflow"/>
                </a:tc>
              </a:tr>
              <a:tr h="606734">
                <a:tc>
                  <a:txBody>
                    <a:bodyPr/>
                    <a:lstStyle/>
                    <a:p>
                      <a:pPr algn="ctr" defTabSz="457200">
                        <a:defRPr sz="1800"/>
                      </a:pPr>
                      <a:r>
                        <a:rPr b="1" sz="2000">
                          <a:latin typeface="Times Roman"/>
                          <a:ea typeface="Times Roman"/>
                          <a:cs typeface="Times Roman"/>
                          <a:sym typeface="Times Roman"/>
                        </a:rPr>
                        <a:t>Infants &amp; young children</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Immature immune &amp; detox systems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Salmonella, E. coli, dehydration</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Avoid raw/undercooked foods; strict hygiene; safe formula preparation</a:t>
                      </a:r>
                    </a:p>
                  </a:txBody>
                  <a:tcPr marL="12700" marR="12700" marT="12700" marB="12700" anchor="ctr" anchorCtr="0" horzOverflow="overflow"/>
                </a:tc>
              </a:tr>
              <a:tr h="618202">
                <a:tc>
                  <a:txBody>
                    <a:bodyPr/>
                    <a:lstStyle/>
                    <a:p>
                      <a:pPr algn="ctr" defTabSz="457200">
                        <a:defRPr sz="1800"/>
                      </a:pPr>
                      <a:r>
                        <a:rPr b="1" sz="2000">
                          <a:latin typeface="Times Roman"/>
                          <a:ea typeface="Times Roman"/>
                          <a:cs typeface="Times Roman"/>
                          <a:sym typeface="Times Roman"/>
                        </a:rPr>
                        <a:t>Older adults (≥65 yrs)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Immunosenescence, ↓ stomach acid</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Listeria, norovirus, dehydration</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Avoid high-risk foods; refrigerate promptly; check expiration dates</a:t>
                      </a:r>
                    </a:p>
                  </a:txBody>
                  <a:tcPr marL="12700" marR="12700" marT="12700" marB="12700" anchor="ctr" anchorCtr="0" horzOverflow="overflow"/>
                </a:tc>
              </a:tr>
              <a:tr h="606734">
                <a:tc>
                  <a:txBody>
                    <a:bodyPr/>
                    <a:lstStyle/>
                    <a:p>
                      <a:pPr algn="ctr" defTabSz="457200">
                        <a:defRPr sz="1800"/>
                      </a:pPr>
                      <a:r>
                        <a:rPr b="1" sz="2000">
                          <a:latin typeface="Times Roman"/>
                          <a:ea typeface="Times Roman"/>
                          <a:cs typeface="Times Roman"/>
                          <a:sym typeface="Times Roman"/>
                        </a:rPr>
                        <a:t>Immunocompromised individuals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Reduced immune defense</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Opportunistic pathogens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Avoid raw foods; strict temperature control; food hygiene education</a:t>
                      </a:r>
                    </a:p>
                  </a:txBody>
                  <a:tcPr marL="12700" marR="12700" marT="12700" marB="12700" anchor="ctr" anchorCtr="0" horzOverflow="overflow"/>
                </a:tc>
              </a:tr>
              <a:tr h="606734">
                <a:tc>
                  <a:txBody>
                    <a:bodyPr/>
                    <a:lstStyle/>
                    <a:p>
                      <a:pPr algn="ctr" defTabSz="457200">
                        <a:defRPr sz="1800"/>
                      </a:pPr>
                      <a:r>
                        <a:rPr b="1" sz="2000">
                          <a:latin typeface="Times Roman"/>
                          <a:ea typeface="Times Roman"/>
                          <a:cs typeface="Times Roman"/>
                          <a:sym typeface="Times Roman"/>
                        </a:rPr>
                        <a:t>Individuals with chronic disease</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Impaired immunity or organ function</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Severe illness, complications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Individualized food safety counseling</a:t>
                      </a:r>
                    </a:p>
                  </a:txBody>
                  <a:tcPr marL="12700" marR="12700" marT="12700" marB="12700" anchor="ctr" anchorCtr="0" horzOverflow="overflow"/>
                </a:tc>
              </a:tr>
              <a:tr h="606734">
                <a:tc>
                  <a:txBody>
                    <a:bodyPr/>
                    <a:lstStyle/>
                    <a:p>
                      <a:pPr algn="ctr" defTabSz="457200">
                        <a:defRPr sz="1800"/>
                      </a:pPr>
                      <a:r>
                        <a:rPr b="1" sz="2000">
                          <a:latin typeface="Times Roman"/>
                          <a:ea typeface="Times Roman"/>
                          <a:cs typeface="Times Roman"/>
                          <a:sym typeface="Times Roman"/>
                        </a:rPr>
                        <a:t>People with GI disorders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Altered gut barrier &amp; microbiome</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Prolonged infection, malabsorption</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Careful food handling; avoid trigger foods during flares</a:t>
                      </a:r>
                    </a:p>
                  </a:txBody>
                  <a:tcPr marL="12700" marR="12700" marT="12700" marB="12700" anchor="ctr" anchorCtr="0" horzOverflow="overflow"/>
                </a:tc>
              </a:tr>
              <a:tr h="606734">
                <a:tc>
                  <a:txBody>
                    <a:bodyPr/>
                    <a:lstStyle/>
                    <a:p>
                      <a:pPr algn="ctr" defTabSz="457200">
                        <a:defRPr sz="1800"/>
                      </a:pPr>
                      <a:r>
                        <a:rPr b="1" sz="2000">
                          <a:latin typeface="Times Roman"/>
                          <a:ea typeface="Times Roman"/>
                          <a:cs typeface="Times Roman"/>
                          <a:sym typeface="Times Roman"/>
                        </a:rPr>
                        <a:t>Low-income / food-insecure populations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Limited food storage, access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Spoilage, reliance on high-risk foods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Education, access to refrigeration, food assistance programs</a:t>
                      </a:r>
                    </a:p>
                  </a:txBody>
                  <a:tcPr marL="12700" marR="12700" marT="12700" marB="12700" anchor="ctr" anchorCtr="0" horzOverflow="overflow"/>
                </a:tc>
              </a:tr>
              <a:tr h="391441">
                <a:tc>
                  <a:txBody>
                    <a:bodyPr/>
                    <a:lstStyle/>
                    <a:p>
                      <a:pPr algn="ctr" defTabSz="457200">
                        <a:defRPr sz="1800"/>
                      </a:pPr>
                      <a:r>
                        <a:rPr b="1" sz="2000">
                          <a:latin typeface="Times Roman"/>
                          <a:ea typeface="Times Roman"/>
                          <a:cs typeface="Times Roman"/>
                          <a:sym typeface="Times Roman"/>
                        </a:rPr>
                        <a:t>Institutionalized populations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Shared food systems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Outbreak amplification</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HACCP protocols; staff training</a:t>
                      </a:r>
                    </a:p>
                  </a:txBody>
                  <a:tcPr marL="12700" marR="12700" marT="12700" marB="12700" anchor="ctr" anchorCtr="0" horzOverflow="overflow"/>
                </a:tc>
              </a:tr>
              <a:tr h="606734">
                <a:tc>
                  <a:txBody>
                    <a:bodyPr/>
                    <a:lstStyle/>
                    <a:p>
                      <a:pPr algn="ctr" defTabSz="457200">
                        <a:defRPr sz="1800"/>
                      </a:pPr>
                      <a:r>
                        <a:rPr b="1" sz="2000">
                          <a:latin typeface="Times Roman"/>
                          <a:ea typeface="Times Roman"/>
                          <a:cs typeface="Times Roman"/>
                          <a:sym typeface="Times Roman"/>
                        </a:rPr>
                        <a:t>Food service &amp; agricultural workers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Occupational exposure</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Contamination spread</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Training, PPE, illness exclusion policies</a:t>
                      </a:r>
                    </a:p>
                  </a:txBody>
                  <a:tcPr marL="12700" marR="12700" marT="12700" marB="12700" anchor="ctr" anchorCtr="0" horzOverflow="overflow"/>
                </a:tc>
              </a:tr>
              <a:tr h="391441">
                <a:tc>
                  <a:txBody>
                    <a:bodyPr/>
                    <a:lstStyle/>
                    <a:p>
                      <a:pPr algn="ctr" defTabSz="457200">
                        <a:defRPr sz="1800"/>
                      </a:pPr>
                      <a:r>
                        <a:rPr b="1" sz="2000">
                          <a:latin typeface="Times Roman"/>
                          <a:ea typeface="Times Roman"/>
                          <a:cs typeface="Times Roman"/>
                          <a:sym typeface="Times Roman"/>
                        </a:rPr>
                        <a:t>Travelers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Unfamiliar pathogens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Traveler’s diarrhea</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Avoid unsafe water; peel/cook foods</a:t>
                      </a:r>
                    </a:p>
                  </a:txBody>
                  <a:tcPr marL="12700" marR="12700" marT="12700" marB="12700" anchor="ctr" anchorCtr="0" horzOverflow="overflow"/>
                </a:tc>
              </a:tr>
              <a:tr h="606734">
                <a:tc>
                  <a:txBody>
                    <a:bodyPr/>
                    <a:lstStyle/>
                    <a:p>
                      <a:pPr algn="ctr" defTabSz="457200">
                        <a:defRPr sz="1800"/>
                      </a:pPr>
                      <a:r>
                        <a:rPr b="1" sz="2000">
                          <a:latin typeface="Times Roman"/>
                          <a:ea typeface="Times Roman"/>
                          <a:cs typeface="Times Roman"/>
                          <a:sym typeface="Times Roman"/>
                        </a:rPr>
                        <a:t>Individuals with low food literacy</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Unsafe handling practices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Cross-contamination</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Basic food safety education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0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4" name="Freeform 2"/>
          <p:cNvSpPr/>
          <p:nvPr/>
        </p:nvSpPr>
        <p:spPr>
          <a:xfrm rot="10800000">
            <a:off x="-147841" y="-3"/>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087" name="Freeform 4"/>
          <p:cNvGrpSpPr/>
          <p:nvPr/>
        </p:nvGrpSpPr>
        <p:grpSpPr>
          <a:xfrm>
            <a:off x="-528019" y="-83714"/>
            <a:ext cx="19048361" cy="3086120"/>
            <a:chOff x="-2" y="0"/>
            <a:chExt cx="19048359" cy="3086119"/>
          </a:xfrm>
        </p:grpSpPr>
        <p:sp>
          <p:nvSpPr>
            <p:cNvPr id="1085"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86"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88" name="TextBox 6"/>
          <p:cNvSpPr txBox="1"/>
          <p:nvPr/>
        </p:nvSpPr>
        <p:spPr>
          <a:xfrm>
            <a:off x="1179549" y="485687"/>
            <a:ext cx="16981341" cy="22847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Common Risk Factors Across Populations</a:t>
            </a:r>
          </a:p>
        </p:txBody>
      </p:sp>
      <p:sp>
        <p:nvSpPr>
          <p:cNvPr id="108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1090" name="Reduced immune function…"/>
          <p:cNvSpPr txBox="1"/>
          <p:nvPr/>
        </p:nvSpPr>
        <p:spPr>
          <a:xfrm>
            <a:off x="1348519" y="3906855"/>
            <a:ext cx="7038138" cy="37490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marL="457200" indent="-317500" defTabSz="457200">
              <a:spcBef>
                <a:spcPts val="1200"/>
              </a:spcBef>
              <a:buSzPct val="100000"/>
              <a:buFont typeface="Times Roman"/>
              <a:buChar char="•"/>
              <a:defRPr sz="3200">
                <a:latin typeface="Times Roman"/>
                <a:ea typeface="Times Roman"/>
                <a:cs typeface="Times Roman"/>
                <a:sym typeface="Times Roman"/>
              </a:defRPr>
            </a:pPr>
            <a:r>
              <a:t>Reduced immune function</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Reduced gastric acidity</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Inadequate food storage or refrigeration</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Limited food safety knowledge</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Reliance on others for food preparation</a:t>
            </a:r>
          </a:p>
        </p:txBody>
      </p:sp>
    </p:spTree>
  </p:cSld>
  <p:clrMapOvr>
    <a:masterClrMapping/>
  </p:clrMapOvr>
  <p:transition xmlns:p14="http://schemas.microsoft.com/office/powerpoint/2010/main" spd="med" advClick="1"/>
</p:sld>
</file>

<file path=ppt/slides/slide10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2" name="Freeform 2"/>
          <p:cNvSpPr/>
          <p:nvPr/>
        </p:nvSpPr>
        <p:spPr>
          <a:xfrm rot="10800000">
            <a:off x="-147841" y="-3"/>
            <a:ext cx="18288006"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095" name="Freeform 4"/>
          <p:cNvGrpSpPr/>
          <p:nvPr/>
        </p:nvGrpSpPr>
        <p:grpSpPr>
          <a:xfrm>
            <a:off x="-528019" y="-83714"/>
            <a:ext cx="19048361" cy="3086120"/>
            <a:chOff x="-2" y="0"/>
            <a:chExt cx="19048359" cy="3086119"/>
          </a:xfrm>
        </p:grpSpPr>
        <p:sp>
          <p:nvSpPr>
            <p:cNvPr id="1093"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94"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96" name="TextBox 6"/>
          <p:cNvSpPr txBox="1"/>
          <p:nvPr/>
        </p:nvSpPr>
        <p:spPr>
          <a:xfrm>
            <a:off x="1179549" y="485687"/>
            <a:ext cx="16981341" cy="22847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Common Risk Factors Across Populations</a:t>
            </a:r>
          </a:p>
        </p:txBody>
      </p:sp>
      <p:sp>
        <p:nvSpPr>
          <p:cNvPr id="1097"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1098" name="Reduced immune function…"/>
          <p:cNvSpPr txBox="1"/>
          <p:nvPr/>
        </p:nvSpPr>
        <p:spPr>
          <a:xfrm>
            <a:off x="1348519" y="3906855"/>
            <a:ext cx="7038138" cy="37490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marL="457200" indent="-317500" defTabSz="457200">
              <a:spcBef>
                <a:spcPts val="1200"/>
              </a:spcBef>
              <a:buSzPct val="100000"/>
              <a:buFont typeface="Times Roman"/>
              <a:buChar char="•"/>
              <a:defRPr sz="3200">
                <a:latin typeface="Times Roman"/>
                <a:ea typeface="Times Roman"/>
                <a:cs typeface="Times Roman"/>
                <a:sym typeface="Times Roman"/>
              </a:defRPr>
            </a:pPr>
            <a:r>
              <a:t>Reduced immune function</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Reduced gastric acidity</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Inadequate food storage or refrigeration</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Limited food safety knowledge</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Reliance on others for food preparation</a:t>
            </a:r>
          </a:p>
        </p:txBody>
      </p:sp>
    </p:spTree>
  </p:cSld>
  <p:clrMapOvr>
    <a:masterClrMapping/>
  </p:clrMapOvr>
  <p:transition xmlns:p14="http://schemas.microsoft.com/office/powerpoint/2010/main" spd="med" advClick="1"/>
</p:sld>
</file>

<file path=ppt/slides/slide10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2" name="Freeform 2"/>
          <p:cNvSpPr/>
          <p:nvPr/>
        </p:nvSpPr>
        <p:spPr>
          <a:xfrm rot="10800000">
            <a:off x="-147841" y="-3"/>
            <a:ext cx="18288006"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05" name="Freeform 4"/>
          <p:cNvGrpSpPr/>
          <p:nvPr/>
        </p:nvGrpSpPr>
        <p:grpSpPr>
          <a:xfrm>
            <a:off x="-528019" y="-83714"/>
            <a:ext cx="19048361" cy="3086120"/>
            <a:chOff x="-2" y="0"/>
            <a:chExt cx="19048359" cy="3086119"/>
          </a:xfrm>
        </p:grpSpPr>
        <p:sp>
          <p:nvSpPr>
            <p:cNvPr id="1103"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04"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06" name="TextBox 6"/>
          <p:cNvSpPr txBox="1"/>
          <p:nvPr/>
        </p:nvSpPr>
        <p:spPr>
          <a:xfrm>
            <a:off x="1179549" y="485687"/>
            <a:ext cx="16981341" cy="22847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High-Risk Population → Prohibited Foods → Safer Alternatives</a:t>
            </a:r>
          </a:p>
        </p:txBody>
      </p:sp>
      <p:sp>
        <p:nvSpPr>
          <p:cNvPr id="1107"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p>
        </p:txBody>
      </p:sp>
      <p:graphicFrame>
        <p:nvGraphicFramePr>
          <p:cNvPr id="1108" name="Table 1"/>
          <p:cNvGraphicFramePr/>
          <p:nvPr/>
        </p:nvGraphicFramePr>
        <p:xfrm>
          <a:off x="345696" y="3115903"/>
          <a:ext cx="17313631" cy="664860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858471"/>
                <a:gridCol w="7228352"/>
                <a:gridCol w="1666718"/>
                <a:gridCol w="5547388"/>
              </a:tblGrid>
              <a:tr h="309343">
                <a:tc>
                  <a:txBody>
                    <a:bodyPr/>
                    <a:lstStyle/>
                    <a:p>
                      <a:pPr algn="ctr" defTabSz="457200">
                        <a:defRPr sz="1800"/>
                      </a:pPr>
                      <a:r>
                        <a:rPr b="1" sz="1600">
                          <a:latin typeface="Times Roman"/>
                          <a:ea typeface="Times Roman"/>
                          <a:cs typeface="Times Roman"/>
                          <a:sym typeface="Times Roman"/>
                        </a:rPr>
                        <a:t>High-Risk Population</a:t>
                      </a:r>
                    </a:p>
                  </a:txBody>
                  <a:tcPr marL="12700" marR="12700" marT="12700" marB="12700" anchor="ctr" anchorCtr="0" horzOverflow="overflow"/>
                </a:tc>
                <a:tc>
                  <a:txBody>
                    <a:bodyPr/>
                    <a:lstStyle/>
                    <a:p>
                      <a:pPr algn="ctr" defTabSz="457200">
                        <a:defRPr sz="1800"/>
                      </a:pPr>
                      <a:r>
                        <a:rPr b="1" sz="1600">
                          <a:latin typeface="Times Roman"/>
                          <a:ea typeface="Times Roman"/>
                          <a:cs typeface="Times Roman"/>
                          <a:sym typeface="Times Roman"/>
                        </a:rPr>
                        <a:t>Foods to Avoid (Prohibited / High-Risk)</a:t>
                      </a:r>
                    </a:p>
                  </a:txBody>
                  <a:tcPr marL="12700" marR="12700" marT="12700" marB="12700" anchor="ctr" anchorCtr="0" horzOverflow="overflow"/>
                </a:tc>
                <a:tc>
                  <a:txBody>
                    <a:bodyPr/>
                    <a:lstStyle/>
                    <a:p>
                      <a:pPr algn="ctr" defTabSz="457200">
                        <a:defRPr sz="1800"/>
                      </a:pPr>
                      <a:r>
                        <a:rPr b="1" sz="1600">
                          <a:latin typeface="Times Roman"/>
                          <a:ea typeface="Times Roman"/>
                          <a:cs typeface="Times Roman"/>
                          <a:sym typeface="Times Roman"/>
                        </a:rPr>
                        <a:t>Why</a:t>
                      </a:r>
                    </a:p>
                  </a:txBody>
                  <a:tcPr marL="12700" marR="12700" marT="12700" marB="12700" anchor="ctr" anchorCtr="0" horzOverflow="overflow"/>
                </a:tc>
                <a:tc>
                  <a:txBody>
                    <a:bodyPr/>
                    <a:lstStyle/>
                    <a:p>
                      <a:pPr algn="ctr" defTabSz="457200">
                        <a:defRPr sz="1800"/>
                      </a:pPr>
                      <a:r>
                        <a:rPr b="1" sz="1600">
                          <a:latin typeface="Times Roman"/>
                          <a:ea typeface="Times Roman"/>
                          <a:cs typeface="Times Roman"/>
                          <a:sym typeface="Times Roman"/>
                        </a:rPr>
                        <a:t>Safer Alternatives</a:t>
                      </a:r>
                    </a:p>
                  </a:txBody>
                  <a:tcPr marL="12700" marR="12700" marT="12700" marB="12700" anchor="ctr" anchorCtr="0" horzOverflow="overflow"/>
                </a:tc>
              </a:tr>
              <a:tr h="696022">
                <a:tc>
                  <a:txBody>
                    <a:bodyPr/>
                    <a:lstStyle/>
                    <a:p>
                      <a:pPr algn="ctr" defTabSz="457200">
                        <a:defRPr sz="1800"/>
                      </a:pPr>
                      <a:r>
                        <a:rPr b="1" sz="1600">
                          <a:latin typeface="Times Roman"/>
                          <a:ea typeface="Times Roman"/>
                          <a:cs typeface="Times Roman"/>
                          <a:sym typeface="Times Roman"/>
                        </a:rPr>
                        <a:t>Pregnant individuals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Deli meats &amp; hot dogs (unheated), soft cheeses (Brie, feta, queso fresco), raw milk, raw sprouts, raw/undercooked seafood, refrigerated smoked fish</a:t>
                      </a:r>
                    </a:p>
                  </a:txBody>
                  <a:tcPr marL="12700" marR="12700" marT="12700" marB="12700" anchor="ctr" anchorCtr="0" horzOverflow="overflow"/>
                </a:tc>
                <a:tc>
                  <a:txBody>
                    <a:bodyPr/>
                    <a:lstStyle/>
                    <a:p>
                      <a:pPr algn="ctr" defTabSz="457200">
                        <a:defRPr sz="1600">
                          <a:latin typeface="Times Roman"/>
                          <a:ea typeface="Times Roman"/>
                          <a:cs typeface="Times Roman"/>
                          <a:sym typeface="Times Roman"/>
                        </a:defRPr>
                      </a:pPr>
                      <a:r>
                        <a:rPr b="1"/>
                        <a:t>Listeria</a:t>
                      </a:r>
                      <a:r>
                        <a:t>, toxoplasmosis, mercury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Heat deli meats to steaming; pasteurized hard cheeses; cooked seafood; canned or shelf-stable fish (low-mercury)</a:t>
                      </a:r>
                    </a:p>
                  </a:txBody>
                  <a:tcPr marL="12700" marR="12700" marT="12700" marB="12700" anchor="ctr" anchorCtr="0" horzOverflow="overflow"/>
                </a:tc>
              </a:tr>
              <a:tr h="696022">
                <a:tc>
                  <a:txBody>
                    <a:bodyPr/>
                    <a:lstStyle/>
                    <a:p>
                      <a:pPr algn="ctr" defTabSz="457200">
                        <a:defRPr sz="1800"/>
                      </a:pPr>
                      <a:r>
                        <a:rPr b="1" sz="1600">
                          <a:latin typeface="Times Roman"/>
                          <a:ea typeface="Times Roman"/>
                          <a:cs typeface="Times Roman"/>
                          <a:sym typeface="Times Roman"/>
                        </a:rPr>
                        <a:t>Infants &amp; young children</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Raw eggs, raw milk/juice, undercooked meats, honey (&lt;1 yr)</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Salmonella, E. coli, botulism</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Fully cooked eggs/meats; pasteurized dairy/juice; age-appropriate textures</a:t>
                      </a:r>
                    </a:p>
                  </a:txBody>
                  <a:tcPr marL="12700" marR="12700" marT="12700" marB="12700" anchor="ctr" anchorCtr="0" horzOverflow="overflow"/>
                </a:tc>
              </a:tr>
              <a:tr h="696022">
                <a:tc>
                  <a:txBody>
                    <a:bodyPr/>
                    <a:lstStyle/>
                    <a:p>
                      <a:pPr algn="ctr" defTabSz="457200">
                        <a:defRPr sz="1800"/>
                      </a:pPr>
                      <a:r>
                        <a:rPr b="1" sz="1600">
                          <a:latin typeface="Times Roman"/>
                          <a:ea typeface="Times Roman"/>
                          <a:cs typeface="Times Roman"/>
                          <a:sym typeface="Times Roman"/>
                        </a:rPr>
                        <a:t>Older adults (≥65 yrs)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Unheated deli meats, soft cheeses, raw seafood, leftovers &gt;3–4 days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Listeria, norovirus, dehydration</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Freshly cooked proteins; pasteurized cheeses; reheated leftovers to 165°F</a:t>
                      </a:r>
                    </a:p>
                  </a:txBody>
                  <a:tcPr marL="12700" marR="12700" marT="12700" marB="12700" anchor="ctr" anchorCtr="0" horzOverflow="overflow"/>
                </a:tc>
              </a:tr>
              <a:tr h="696022">
                <a:tc>
                  <a:txBody>
                    <a:bodyPr/>
                    <a:lstStyle/>
                    <a:p>
                      <a:pPr algn="ctr" defTabSz="457200">
                        <a:defRPr sz="1600">
                          <a:latin typeface="Times Roman"/>
                          <a:ea typeface="Times Roman"/>
                          <a:cs typeface="Times Roman"/>
                          <a:sym typeface="Times Roman"/>
                        </a:defRPr>
                      </a:pPr>
                      <a:r>
                        <a:rPr b="1"/>
                        <a:t>Immunocompromised</a:t>
                      </a:r>
                      <a:r>
                        <a:t> (chemo, transplant, HIV, steroids)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Raw/rare meats &amp; eggs, unpasteurized dairy/juice, raw sprouts, salad bars, buffets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Opportunistic infections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Fully cooked foods; pasteurized products; freshly prepared meals</a:t>
                      </a:r>
                    </a:p>
                  </a:txBody>
                  <a:tcPr marL="12700" marR="12700" marT="12700" marB="12700" anchor="ctr" anchorCtr="0" horzOverflow="overflow"/>
                </a:tc>
              </a:tr>
              <a:tr h="479481">
                <a:tc>
                  <a:txBody>
                    <a:bodyPr/>
                    <a:lstStyle/>
                    <a:p>
                      <a:pPr algn="ctr" defTabSz="457200">
                        <a:defRPr sz="1800"/>
                      </a:pPr>
                      <a:r>
                        <a:rPr b="1" sz="1600">
                          <a:latin typeface="Times Roman"/>
                          <a:ea typeface="Times Roman"/>
                          <a:cs typeface="Times Roman"/>
                          <a:sym typeface="Times Roman"/>
                        </a:rPr>
                        <a:t>Chronic kidney disease</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Raw seafood, unpasteurized dairy, high-sodium cured meats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Infection risk; sodium load</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Cooked fish/poultry; low-sodium fresh proteins</a:t>
                      </a:r>
                    </a:p>
                  </a:txBody>
                  <a:tcPr marL="12700" marR="12700" marT="12700" marB="12700" anchor="ctr" anchorCtr="0" horzOverflow="overflow"/>
                </a:tc>
              </a:tr>
              <a:tr h="479481">
                <a:tc>
                  <a:txBody>
                    <a:bodyPr/>
                    <a:lstStyle/>
                    <a:p>
                      <a:pPr algn="ctr" defTabSz="457200">
                        <a:defRPr sz="1800"/>
                      </a:pPr>
                      <a:r>
                        <a:rPr b="1" sz="1600">
                          <a:latin typeface="Times Roman"/>
                          <a:ea typeface="Times Roman"/>
                          <a:cs typeface="Times Roman"/>
                          <a:sym typeface="Times Roman"/>
                        </a:rPr>
                        <a:t>Liver disease</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Raw shellfish (esp. oysters), alcohol-containing foods</a:t>
                      </a:r>
                    </a:p>
                  </a:txBody>
                  <a:tcPr marL="12700" marR="12700" marT="12700" marB="12700" anchor="ctr" anchorCtr="0" horzOverflow="overflow"/>
                </a:tc>
                <a:tc>
                  <a:txBody>
                    <a:bodyPr/>
                    <a:lstStyle/>
                    <a:p>
                      <a:pPr algn="ctr" defTabSz="457200">
                        <a:defRPr sz="1600">
                          <a:latin typeface="Times Roman"/>
                          <a:ea typeface="Times Roman"/>
                          <a:cs typeface="Times Roman"/>
                          <a:sym typeface="Times Roman"/>
                        </a:defRPr>
                      </a:pPr>
                      <a:r>
                        <a:rPr b="1"/>
                        <a:t>Vibrio</a:t>
                      </a:r>
                      <a:r>
                        <a:t> risk; hepatic stress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Fully cooked seafood; alcohol-free preparations</a:t>
                      </a:r>
                    </a:p>
                  </a:txBody>
                  <a:tcPr marL="12700" marR="12700" marT="12700" marB="12700" anchor="ctr" anchorCtr="0" horzOverflow="overflow"/>
                </a:tc>
              </a:tr>
              <a:tr h="479481">
                <a:tc>
                  <a:txBody>
                    <a:bodyPr/>
                    <a:lstStyle/>
                    <a:p>
                      <a:pPr algn="ctr" defTabSz="457200">
                        <a:defRPr sz="1800"/>
                      </a:pPr>
                      <a:r>
                        <a:rPr b="1" sz="1600">
                          <a:latin typeface="Times Roman"/>
                          <a:ea typeface="Times Roman"/>
                          <a:cs typeface="Times Roman"/>
                          <a:sym typeface="Times Roman"/>
                        </a:rPr>
                        <a:t>GI disorders / IBD flares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Raw produce, undercooked foods, unpasteurized items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Impaired gut barrier</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Well-cooked vegetables; peeled fruits; soft proteins</a:t>
                      </a:r>
                    </a:p>
                  </a:txBody>
                  <a:tcPr marL="12700" marR="12700" marT="12700" marB="12700" anchor="ctr" anchorCtr="0" horzOverflow="overflow"/>
                </a:tc>
              </a:tr>
              <a:tr h="479481">
                <a:tc>
                  <a:txBody>
                    <a:bodyPr/>
                    <a:lstStyle/>
                    <a:p>
                      <a:pPr algn="ctr" defTabSz="457200">
                        <a:defRPr sz="1800"/>
                      </a:pPr>
                      <a:r>
                        <a:rPr b="1" sz="1600">
                          <a:latin typeface="Times Roman"/>
                          <a:ea typeface="Times Roman"/>
                          <a:cs typeface="Times Roman"/>
                          <a:sym typeface="Times Roman"/>
                        </a:rPr>
                        <a:t>Food-insecure populations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Expired foods, dented/bulging cans, unrefrigerated perishables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Spoilage, toxin risk</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Frozen produce; shelf-stable pasteurized foods; food safety education</a:t>
                      </a:r>
                    </a:p>
                  </a:txBody>
                  <a:tcPr marL="12700" marR="12700" marT="12700" marB="12700" anchor="ctr" anchorCtr="0" horzOverflow="overflow"/>
                </a:tc>
              </a:tr>
              <a:tr h="696022">
                <a:tc>
                  <a:txBody>
                    <a:bodyPr/>
                    <a:lstStyle/>
                    <a:p>
                      <a:pPr algn="ctr" defTabSz="457200">
                        <a:defRPr b="1" sz="1600">
                          <a:latin typeface="Times Roman"/>
                          <a:ea typeface="Times Roman"/>
                          <a:cs typeface="Times Roman"/>
                          <a:sym typeface="Times Roman"/>
                        </a:defRPr>
                      </a:pPr>
                      <a:r>
                        <a:t>Institutionalized populations</a:t>
                      </a:r>
                      <a:r>
                        <a:rPr b="0"/>
                        <a:t> (nursing homes, hospitals)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Buffet foods, cold-held proteins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Outbreak amplification</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Cook-to-order meals; strict holding temperatures</a:t>
                      </a:r>
                    </a:p>
                  </a:txBody>
                  <a:tcPr marL="12700" marR="12700" marT="12700" marB="12700" anchor="ctr" anchorCtr="0" horzOverflow="overflow"/>
                </a:tc>
              </a:tr>
              <a:tr h="479481">
                <a:tc>
                  <a:txBody>
                    <a:bodyPr/>
                    <a:lstStyle/>
                    <a:p>
                      <a:pPr algn="ctr" defTabSz="457200">
                        <a:defRPr sz="1800"/>
                      </a:pPr>
                      <a:r>
                        <a:rPr b="1" sz="1600">
                          <a:latin typeface="Times Roman"/>
                          <a:ea typeface="Times Roman"/>
                          <a:cs typeface="Times Roman"/>
                          <a:sym typeface="Times Roman"/>
                        </a:rPr>
                        <a:t>Travelers (high-risk regions)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Tap water, ice, street food, raw produce</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Waterborne pathogens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Bottled/treated water; peeled fruits; fully cooked foods</a:t>
                      </a:r>
                    </a:p>
                  </a:txBody>
                  <a:tcPr marL="12700" marR="12700" marT="12700" marB="12700" anchor="ctr" anchorCtr="0" horzOverflow="overflow"/>
                </a:tc>
              </a:tr>
              <a:tr h="479481">
                <a:tc>
                  <a:txBody>
                    <a:bodyPr/>
                    <a:lstStyle/>
                    <a:p>
                      <a:pPr algn="ctr" defTabSz="457200">
                        <a:defRPr sz="1800"/>
                      </a:pPr>
                      <a:r>
                        <a:rPr b="1" sz="1600">
                          <a:latin typeface="Times Roman"/>
                          <a:ea typeface="Times Roman"/>
                          <a:cs typeface="Times Roman"/>
                          <a:sym typeface="Times Roman"/>
                        </a:rPr>
                        <a:t>Food service workers (ill)</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Handling ready-to-eat foods while symptomatic</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Norovirus spread</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Exclusion until symptom-free; strict hand hygiene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0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2" name="Freeform 2"/>
          <p:cNvSpPr/>
          <p:nvPr/>
        </p:nvSpPr>
        <p:spPr>
          <a:xfrm rot="10800000">
            <a:off x="-147841" y="-3"/>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15" name="Freeform 4"/>
          <p:cNvGrpSpPr/>
          <p:nvPr/>
        </p:nvGrpSpPr>
        <p:grpSpPr>
          <a:xfrm>
            <a:off x="-528019" y="-83714"/>
            <a:ext cx="19048361" cy="3086120"/>
            <a:chOff x="-2" y="0"/>
            <a:chExt cx="19048359" cy="3086119"/>
          </a:xfrm>
        </p:grpSpPr>
        <p:sp>
          <p:nvSpPr>
            <p:cNvPr id="1113"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14"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16" name="TextBox 6"/>
          <p:cNvSpPr txBox="1"/>
          <p:nvPr/>
        </p:nvSpPr>
        <p:spPr>
          <a:xfrm>
            <a:off x="954286" y="485687"/>
            <a:ext cx="16981341" cy="22847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High-Risk Food Exposure Mapping Related to High Risk Populations</a:t>
            </a:r>
          </a:p>
        </p:txBody>
      </p:sp>
      <p:sp>
        <p:nvSpPr>
          <p:cNvPr id="111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graphicFrame>
        <p:nvGraphicFramePr>
          <p:cNvPr id="1118" name="Table 1"/>
          <p:cNvGraphicFramePr/>
          <p:nvPr/>
        </p:nvGraphicFramePr>
        <p:xfrm>
          <a:off x="357334" y="3008091"/>
          <a:ext cx="17586032" cy="719257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126951"/>
                <a:gridCol w="2971469"/>
                <a:gridCol w="2194767"/>
                <a:gridCol w="5542927"/>
                <a:gridCol w="3737217"/>
              </a:tblGrid>
              <a:tr h="397093">
                <a:tc>
                  <a:txBody>
                    <a:bodyPr/>
                    <a:lstStyle/>
                    <a:p>
                      <a:pPr algn="ctr" defTabSz="457200">
                        <a:defRPr sz="1800"/>
                      </a:pPr>
                      <a:r>
                        <a:rPr b="1">
                          <a:latin typeface="Times Roman"/>
                          <a:ea typeface="Times Roman"/>
                          <a:cs typeface="Times Roman"/>
                          <a:sym typeface="Times Roman"/>
                        </a:rPr>
                        <a:t>High-Risk Food</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Common Pathogen(s)</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Typical Incubation</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Key Clinical Symptoms</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High-Risk Populations of Concern</a:t>
                      </a:r>
                    </a:p>
                  </a:txBody>
                  <a:tcPr marL="12700" marR="12700" marT="12700" marB="12700" anchor="ctr" anchorCtr="0" horzOverflow="overflow"/>
                </a:tc>
              </a:tr>
              <a:tr h="622300">
                <a:tc>
                  <a:txBody>
                    <a:bodyPr/>
                    <a:lstStyle/>
                    <a:p>
                      <a:pPr algn="ctr" defTabSz="457200">
                        <a:defRPr sz="1800"/>
                      </a:pPr>
                      <a:r>
                        <a:rPr b="1">
                          <a:latin typeface="Times Roman"/>
                          <a:ea typeface="Times Roman"/>
                          <a:cs typeface="Times Roman"/>
                          <a:sym typeface="Times Roman"/>
                        </a:rPr>
                        <a:t>Unheated deli meats &amp; hot dogs</a:t>
                      </a:r>
                    </a:p>
                  </a:txBody>
                  <a:tcPr marL="12700" marR="12700" marT="12700" marB="12700" anchor="ctr" anchorCtr="0" horzOverflow="overflow"/>
                </a:tc>
                <a:tc>
                  <a:txBody>
                    <a:bodyPr/>
                    <a:lstStyle/>
                    <a:p>
                      <a:pPr algn="ctr" defTabSz="457200">
                        <a:defRPr sz="1800"/>
                      </a:pPr>
                      <a:r>
                        <a:rPr i="1">
                          <a:latin typeface="Times Roman"/>
                          <a:ea typeface="Times Roman"/>
                          <a:cs typeface="Times Roman"/>
                          <a:sym typeface="Times Roman"/>
                        </a:rPr>
                        <a:t>Listeria monocytogenes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3–30 days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Fever, myalgias, headache; may progress to meningitis or fetal loss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Pregnant, older adults, immunocompromised</a:t>
                      </a:r>
                    </a:p>
                  </a:txBody>
                  <a:tcPr marL="12700" marR="12700" marT="12700" marB="12700" anchor="ctr" anchorCtr="0" horzOverflow="overflow"/>
                </a:tc>
              </a:tr>
              <a:tr h="397093">
                <a:tc>
                  <a:txBody>
                    <a:bodyPr/>
                    <a:lstStyle/>
                    <a:p>
                      <a:pPr algn="ctr" defTabSz="457200">
                        <a:defRPr sz="1800"/>
                      </a:pPr>
                      <a:r>
                        <a:rPr b="1">
                          <a:latin typeface="Times Roman"/>
                          <a:ea typeface="Times Roman"/>
                          <a:cs typeface="Times Roman"/>
                          <a:sym typeface="Times Roman"/>
                        </a:rPr>
                        <a:t>Soft cheeses (unpasteurized)</a:t>
                      </a:r>
                    </a:p>
                  </a:txBody>
                  <a:tcPr marL="12700" marR="12700" marT="12700" marB="12700" anchor="ctr" anchorCtr="0" horzOverflow="overflow"/>
                </a:tc>
                <a:tc>
                  <a:txBody>
                    <a:bodyPr/>
                    <a:lstStyle/>
                    <a:p>
                      <a:pPr algn="ctr" defTabSz="457200">
                        <a:defRPr i="1" sz="1800">
                          <a:latin typeface="Times Roman"/>
                          <a:ea typeface="Times Roman"/>
                          <a:cs typeface="Times Roman"/>
                          <a:sym typeface="Times Roman"/>
                        </a:defRPr>
                      </a:pPr>
                      <a:r>
                        <a:t>Listeria</a:t>
                      </a:r>
                      <a:r>
                        <a:rPr i="0"/>
                        <a:t>, </a:t>
                      </a:r>
                      <a:r>
                        <a:t>Salmonella</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Days–weeks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Flu-like illness, diarrhea; pregnancy complications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Pregnant, immunocompromised</a:t>
                      </a:r>
                    </a:p>
                  </a:txBody>
                  <a:tcPr marL="12700" marR="12700" marT="12700" marB="12700" anchor="ctr" anchorCtr="0" horzOverflow="overflow"/>
                </a:tc>
              </a:tr>
              <a:tr h="397093">
                <a:tc>
                  <a:txBody>
                    <a:bodyPr/>
                    <a:lstStyle/>
                    <a:p>
                      <a:pPr algn="ctr" defTabSz="457200">
                        <a:defRPr sz="1800"/>
                      </a:pPr>
                      <a:r>
                        <a:rPr b="1">
                          <a:latin typeface="Times Roman"/>
                          <a:ea typeface="Times Roman"/>
                          <a:cs typeface="Times Roman"/>
                          <a:sym typeface="Times Roman"/>
                        </a:rPr>
                        <a:t>Raw or undercooked poultry</a:t>
                      </a:r>
                    </a:p>
                  </a:txBody>
                  <a:tcPr marL="12700" marR="12700" marT="12700" marB="12700" anchor="ctr" anchorCtr="0" horzOverflow="overflow"/>
                </a:tc>
                <a:tc>
                  <a:txBody>
                    <a:bodyPr/>
                    <a:lstStyle/>
                    <a:p>
                      <a:pPr algn="ctr" defTabSz="457200">
                        <a:defRPr i="1" sz="1800">
                          <a:latin typeface="Times Roman"/>
                          <a:ea typeface="Times Roman"/>
                          <a:cs typeface="Times Roman"/>
                          <a:sym typeface="Times Roman"/>
                        </a:defRPr>
                      </a:pPr>
                      <a:r>
                        <a:t>Salmonella</a:t>
                      </a:r>
                      <a:r>
                        <a:rPr i="0"/>
                        <a:t>, </a:t>
                      </a:r>
                      <a:r>
                        <a:t>Campylobacter</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1–7 days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Diarrhea (often inflammatory), fever, abdominal pain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Children, elderly</a:t>
                      </a:r>
                    </a:p>
                  </a:txBody>
                  <a:tcPr marL="12700" marR="12700" marT="12700" marB="12700" anchor="ctr" anchorCtr="0" horzOverflow="overflow"/>
                </a:tc>
              </a:tr>
              <a:tr h="622300">
                <a:tc>
                  <a:txBody>
                    <a:bodyPr/>
                    <a:lstStyle/>
                    <a:p>
                      <a:pPr algn="ctr" defTabSz="457200">
                        <a:defRPr sz="1800"/>
                      </a:pPr>
                      <a:r>
                        <a:rPr b="1">
                          <a:latin typeface="Times Roman"/>
                          <a:ea typeface="Times Roman"/>
                          <a:cs typeface="Times Roman"/>
                          <a:sym typeface="Times Roman"/>
                        </a:rPr>
                        <a:t>Raw or undercooked ground beef</a:t>
                      </a:r>
                    </a:p>
                  </a:txBody>
                  <a:tcPr marL="12700" marR="12700" marT="12700" marB="12700" anchor="ctr" anchorCtr="0" horzOverflow="overflow"/>
                </a:tc>
                <a:tc>
                  <a:txBody>
                    <a:bodyPr/>
                    <a:lstStyle/>
                    <a:p>
                      <a:pPr algn="ctr" defTabSz="457200">
                        <a:defRPr i="1" sz="1800">
                          <a:latin typeface="Times Roman"/>
                          <a:ea typeface="Times Roman"/>
                          <a:cs typeface="Times Roman"/>
                          <a:sym typeface="Times Roman"/>
                        </a:defRPr>
                      </a:pPr>
                      <a:r>
                        <a:t>E. coli</a:t>
                      </a:r>
                      <a:r>
                        <a:rPr i="0"/>
                        <a:t> (STEC)</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1–4 days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Bloody diarrhea, abdominal cramps; risk of HUS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Children, older adults</a:t>
                      </a:r>
                    </a:p>
                  </a:txBody>
                  <a:tcPr marL="12700" marR="12700" marT="12700" marB="12700" anchor="ctr" anchorCtr="0" horzOverflow="overflow"/>
                </a:tc>
              </a:tr>
              <a:tr h="330200">
                <a:tc>
                  <a:txBody>
                    <a:bodyPr/>
                    <a:lstStyle/>
                    <a:p>
                      <a:pPr algn="ctr" defTabSz="457200">
                        <a:defRPr sz="1800"/>
                      </a:pPr>
                      <a:r>
                        <a:rPr b="1">
                          <a:latin typeface="Times Roman"/>
                          <a:ea typeface="Times Roman"/>
                          <a:cs typeface="Times Roman"/>
                          <a:sym typeface="Times Roman"/>
                        </a:rPr>
                        <a:t>Raw eggs / runny yolks</a:t>
                      </a:r>
                    </a:p>
                  </a:txBody>
                  <a:tcPr marL="12700" marR="12700" marT="12700" marB="12700" anchor="ctr" anchorCtr="0" horzOverflow="overflow"/>
                </a:tc>
                <a:tc>
                  <a:txBody>
                    <a:bodyPr/>
                    <a:lstStyle/>
                    <a:p>
                      <a:pPr algn="ctr" defTabSz="457200">
                        <a:defRPr sz="1800"/>
                      </a:pPr>
                      <a:r>
                        <a:rPr i="1">
                          <a:latin typeface="Times Roman"/>
                          <a:ea typeface="Times Roman"/>
                          <a:cs typeface="Times Roman"/>
                          <a:sym typeface="Times Roman"/>
                        </a:rPr>
                        <a:t>Salmonella</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6–48 hours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Diarrhea, fever, vomiting</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Infants, elderly</a:t>
                      </a:r>
                    </a:p>
                  </a:txBody>
                  <a:tcPr marL="12700" marR="12700" marT="12700" marB="12700" anchor="ctr" anchorCtr="0" horzOverflow="overflow"/>
                </a:tc>
              </a:tr>
              <a:tr h="397093">
                <a:tc>
                  <a:txBody>
                    <a:bodyPr/>
                    <a:lstStyle/>
                    <a:p>
                      <a:pPr algn="ctr" defTabSz="457200">
                        <a:defRPr sz="1800"/>
                      </a:pPr>
                      <a:r>
                        <a:rPr b="1">
                          <a:latin typeface="Times Roman"/>
                          <a:ea typeface="Times Roman"/>
                          <a:cs typeface="Times Roman"/>
                          <a:sym typeface="Times Roman"/>
                        </a:rPr>
                        <a:t>Raw shellfish (oysters)</a:t>
                      </a:r>
                    </a:p>
                  </a:txBody>
                  <a:tcPr marL="12700" marR="12700" marT="12700" marB="12700" anchor="ctr" anchorCtr="0" horzOverflow="overflow"/>
                </a:tc>
                <a:tc>
                  <a:txBody>
                    <a:bodyPr/>
                    <a:lstStyle/>
                    <a:p>
                      <a:pPr algn="ctr" defTabSz="457200">
                        <a:defRPr i="1" sz="1800">
                          <a:latin typeface="Times Roman"/>
                          <a:ea typeface="Times Roman"/>
                          <a:cs typeface="Times Roman"/>
                          <a:sym typeface="Times Roman"/>
                        </a:defRPr>
                      </a:pPr>
                      <a:r>
                        <a:t>Vibrio</a:t>
                      </a:r>
                      <a:r>
                        <a:rPr i="0"/>
                        <a:t> spp.</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Hours–3 days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Watery diarrhea, severe dehydration; sepsis risk</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Liver disease, immunocompromised</a:t>
                      </a:r>
                    </a:p>
                  </a:txBody>
                  <a:tcPr marL="12700" marR="12700" marT="12700" marB="12700" anchor="ctr" anchorCtr="0" horzOverflow="overflow"/>
                </a:tc>
              </a:tr>
              <a:tr h="397093">
                <a:tc>
                  <a:txBody>
                    <a:bodyPr/>
                    <a:lstStyle/>
                    <a:p>
                      <a:pPr algn="ctr" defTabSz="457200">
                        <a:defRPr sz="1800"/>
                      </a:pPr>
                      <a:r>
                        <a:rPr b="1">
                          <a:latin typeface="Times Roman"/>
                          <a:ea typeface="Times Roman"/>
                          <a:cs typeface="Times Roman"/>
                          <a:sym typeface="Times Roman"/>
                        </a:rPr>
                        <a:t>Refrigerated smoked seafood</a:t>
                      </a:r>
                    </a:p>
                  </a:txBody>
                  <a:tcPr marL="12700" marR="12700" marT="12700" marB="12700" anchor="ctr" anchorCtr="0" horzOverflow="overflow"/>
                </a:tc>
                <a:tc>
                  <a:txBody>
                    <a:bodyPr/>
                    <a:lstStyle/>
                    <a:p>
                      <a:pPr algn="ctr" defTabSz="457200">
                        <a:defRPr sz="1800"/>
                      </a:pPr>
                      <a:r>
                        <a:rPr i="1">
                          <a:latin typeface="Times Roman"/>
                          <a:ea typeface="Times Roman"/>
                          <a:cs typeface="Times Roman"/>
                          <a:sym typeface="Times Roman"/>
                        </a:rPr>
                        <a:t>Listeria</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Days–weeks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Fever, neurologic symptoms in severe cases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Pregnant, elderly</a:t>
                      </a:r>
                    </a:p>
                  </a:txBody>
                  <a:tcPr marL="12700" marR="12700" marT="12700" marB="12700" anchor="ctr" anchorCtr="0" horzOverflow="overflow"/>
                </a:tc>
              </a:tr>
              <a:tr h="622300">
                <a:tc>
                  <a:txBody>
                    <a:bodyPr/>
                    <a:lstStyle/>
                    <a:p>
                      <a:pPr algn="ctr" defTabSz="457200">
                        <a:defRPr sz="1800"/>
                      </a:pPr>
                      <a:r>
                        <a:rPr b="1">
                          <a:latin typeface="Times Roman"/>
                          <a:ea typeface="Times Roman"/>
                          <a:cs typeface="Times Roman"/>
                          <a:sym typeface="Times Roman"/>
                        </a:rPr>
                        <a:t>Unpasteurized milk or juice</a:t>
                      </a:r>
                    </a:p>
                  </a:txBody>
                  <a:tcPr marL="12700" marR="12700" marT="12700" marB="12700" anchor="ctr" anchorCtr="0" horzOverflow="overflow"/>
                </a:tc>
                <a:tc>
                  <a:txBody>
                    <a:bodyPr/>
                    <a:lstStyle/>
                    <a:p>
                      <a:pPr algn="ctr" defTabSz="457200">
                        <a:defRPr i="1" sz="1800">
                          <a:latin typeface="Times Roman"/>
                          <a:ea typeface="Times Roman"/>
                          <a:cs typeface="Times Roman"/>
                          <a:sym typeface="Times Roman"/>
                        </a:defRPr>
                      </a:pPr>
                      <a:r>
                        <a:t>Salmonella</a:t>
                      </a:r>
                      <a:r>
                        <a:rPr i="0"/>
                        <a:t>, </a:t>
                      </a:r>
                      <a:r>
                        <a:t>E. coli</a:t>
                      </a:r>
                      <a:r>
                        <a:rPr i="0"/>
                        <a:t>, </a:t>
                      </a:r>
                      <a:r>
                        <a:t>Campylobacter</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1–7 days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Diarrhea, vomiting, fever</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Children, pregnant</a:t>
                      </a:r>
                    </a:p>
                  </a:txBody>
                  <a:tcPr marL="12700" marR="12700" marT="12700" marB="12700" anchor="ctr" anchorCtr="0" horzOverflow="overflow"/>
                </a:tc>
              </a:tr>
              <a:tr h="330200">
                <a:tc>
                  <a:txBody>
                    <a:bodyPr/>
                    <a:lstStyle/>
                    <a:p>
                      <a:pPr algn="ctr" defTabSz="457200">
                        <a:defRPr sz="1800"/>
                      </a:pPr>
                      <a:r>
                        <a:rPr b="1">
                          <a:latin typeface="Times Roman"/>
                          <a:ea typeface="Times Roman"/>
                          <a:cs typeface="Times Roman"/>
                          <a:sym typeface="Times Roman"/>
                        </a:rPr>
                        <a:t>Raw sprouts</a:t>
                      </a:r>
                    </a:p>
                  </a:txBody>
                  <a:tcPr marL="12700" marR="12700" marT="12700" marB="12700" anchor="ctr" anchorCtr="0" horzOverflow="overflow"/>
                </a:tc>
                <a:tc>
                  <a:txBody>
                    <a:bodyPr/>
                    <a:lstStyle/>
                    <a:p>
                      <a:pPr algn="ctr" defTabSz="457200">
                        <a:defRPr i="1" sz="1800">
                          <a:latin typeface="Times Roman"/>
                          <a:ea typeface="Times Roman"/>
                          <a:cs typeface="Times Roman"/>
                          <a:sym typeface="Times Roman"/>
                        </a:defRPr>
                      </a:pPr>
                      <a:r>
                        <a:t>E. coli</a:t>
                      </a:r>
                      <a:r>
                        <a:rPr i="0"/>
                        <a:t>, </a:t>
                      </a:r>
                      <a:r>
                        <a:t>Salmonella</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2–5 days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Diarrhea, cramping, fever</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All high-risk groups</a:t>
                      </a:r>
                    </a:p>
                  </a:txBody>
                  <a:tcPr marL="12700" marR="12700" marT="12700" marB="12700" anchor="ctr" anchorCtr="0" horzOverflow="overflow"/>
                </a:tc>
              </a:tr>
              <a:tr h="397093">
                <a:tc>
                  <a:txBody>
                    <a:bodyPr/>
                    <a:lstStyle/>
                    <a:p>
                      <a:pPr algn="ctr" defTabSz="457200">
                        <a:defRPr sz="1800"/>
                      </a:pPr>
                      <a:r>
                        <a:rPr b="1">
                          <a:latin typeface="Times Roman"/>
                          <a:ea typeface="Times Roman"/>
                          <a:cs typeface="Times Roman"/>
                          <a:sym typeface="Times Roman"/>
                        </a:rPr>
                        <a:t>Improperly canned foods</a:t>
                      </a:r>
                    </a:p>
                  </a:txBody>
                  <a:tcPr marL="12700" marR="12700" marT="12700" marB="12700" anchor="ctr" anchorCtr="0" horzOverflow="overflow"/>
                </a:tc>
                <a:tc>
                  <a:txBody>
                    <a:bodyPr/>
                    <a:lstStyle/>
                    <a:p>
                      <a:pPr algn="ctr" defTabSz="457200">
                        <a:defRPr sz="1800"/>
                      </a:pPr>
                      <a:r>
                        <a:rPr i="1">
                          <a:latin typeface="Times Roman"/>
                          <a:ea typeface="Times Roman"/>
                          <a:cs typeface="Times Roman"/>
                          <a:sym typeface="Times Roman"/>
                        </a:rPr>
                        <a:t>Clostridium botulinum</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12–72 hours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Blurred vision, dysphagia, muscle weakness, paralysis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All populations (medical emergency)</a:t>
                      </a:r>
                    </a:p>
                  </a:txBody>
                  <a:tcPr marL="12700" marR="12700" marT="12700" marB="12700" anchor="ctr" anchorCtr="0" horzOverflow="overflow"/>
                </a:tc>
              </a:tr>
              <a:tr h="622300">
                <a:tc>
                  <a:txBody>
                    <a:bodyPr/>
                    <a:lstStyle/>
                    <a:p>
                      <a:pPr algn="ctr" defTabSz="457200">
                        <a:defRPr sz="1800"/>
                      </a:pPr>
                      <a:r>
                        <a:rPr b="1">
                          <a:latin typeface="Times Roman"/>
                          <a:ea typeface="Times Roman"/>
                          <a:cs typeface="Times Roman"/>
                          <a:sym typeface="Times Roman"/>
                        </a:rPr>
                        <a:t>Cooked rice or pasta held warm</a:t>
                      </a:r>
                    </a:p>
                  </a:txBody>
                  <a:tcPr marL="12700" marR="12700" marT="12700" marB="12700" anchor="ctr" anchorCtr="0" horzOverflow="overflow"/>
                </a:tc>
                <a:tc>
                  <a:txBody>
                    <a:bodyPr/>
                    <a:lstStyle/>
                    <a:p>
                      <a:pPr algn="ctr" defTabSz="457200">
                        <a:defRPr sz="1800"/>
                      </a:pPr>
                      <a:r>
                        <a:rPr i="1">
                          <a:latin typeface="Times Roman"/>
                          <a:ea typeface="Times Roman"/>
                          <a:cs typeface="Times Roman"/>
                          <a:sym typeface="Times Roman"/>
                        </a:rPr>
                        <a:t>Bacillus cereus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1–6 hours (vomiting type)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Rapid-onset vomiting or diarrhea</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All populations</a:t>
                      </a:r>
                    </a:p>
                  </a:txBody>
                  <a:tcPr marL="12700" marR="12700" marT="12700" marB="12700" anchor="ctr" anchorCtr="0" horzOverflow="overflow"/>
                </a:tc>
              </a:tr>
              <a:tr h="622300">
                <a:tc>
                  <a:txBody>
                    <a:bodyPr/>
                    <a:lstStyle/>
                    <a:p>
                      <a:pPr algn="ctr" defTabSz="457200">
                        <a:defRPr sz="1800"/>
                      </a:pPr>
                      <a:r>
                        <a:rPr b="1">
                          <a:latin typeface="Times Roman"/>
                          <a:ea typeface="Times Roman"/>
                          <a:cs typeface="Times Roman"/>
                          <a:sym typeface="Times Roman"/>
                        </a:rPr>
                        <a:t>Cream-filled pastries, potato salads</a:t>
                      </a:r>
                    </a:p>
                  </a:txBody>
                  <a:tcPr marL="12700" marR="12700" marT="12700" marB="12700" anchor="ctr" anchorCtr="0" horzOverflow="overflow"/>
                </a:tc>
                <a:tc>
                  <a:txBody>
                    <a:bodyPr/>
                    <a:lstStyle/>
                    <a:p>
                      <a:pPr algn="ctr" defTabSz="457200">
                        <a:defRPr i="1" sz="1800">
                          <a:latin typeface="Times Roman"/>
                          <a:ea typeface="Times Roman"/>
                          <a:cs typeface="Times Roman"/>
                          <a:sym typeface="Times Roman"/>
                        </a:defRPr>
                      </a:pPr>
                      <a:r>
                        <a:t>Staphylococcus aureus</a:t>
                      </a:r>
                      <a:r>
                        <a:rPr i="0"/>
                        <a:t> (toxin)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1–6 hours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Sudden vomiting, nausea, cramps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All populations</a:t>
                      </a:r>
                    </a:p>
                  </a:txBody>
                  <a:tcPr marL="12700" marR="12700" marT="12700" marB="12700" anchor="ctr" anchorCtr="0" horzOverflow="overflow"/>
                </a:tc>
              </a:tr>
              <a:tr h="397093">
                <a:tc>
                  <a:txBody>
                    <a:bodyPr/>
                    <a:lstStyle/>
                    <a:p>
                      <a:pPr algn="ctr" defTabSz="457200">
                        <a:defRPr sz="1800"/>
                      </a:pPr>
                      <a:r>
                        <a:rPr b="1">
                          <a:latin typeface="Times Roman"/>
                          <a:ea typeface="Times Roman"/>
                          <a:cs typeface="Times Roman"/>
                          <a:sym typeface="Times Roman"/>
                        </a:rPr>
                        <a:t>Leafy greens (contaminated)</a:t>
                      </a:r>
                    </a:p>
                  </a:txBody>
                  <a:tcPr marL="12700" marR="12700" marT="12700" marB="12700" anchor="ctr" anchorCtr="0" horzOverflow="overflow"/>
                </a:tc>
                <a:tc>
                  <a:txBody>
                    <a:bodyPr/>
                    <a:lstStyle/>
                    <a:p>
                      <a:pPr algn="ctr" defTabSz="457200">
                        <a:defRPr i="1" sz="1800">
                          <a:latin typeface="Times Roman"/>
                          <a:ea typeface="Times Roman"/>
                          <a:cs typeface="Times Roman"/>
                          <a:sym typeface="Times Roman"/>
                        </a:defRPr>
                      </a:pPr>
                      <a:r>
                        <a:t>E. coli</a:t>
                      </a:r>
                      <a:r>
                        <a:rPr i="0"/>
                        <a:t>, </a:t>
                      </a:r>
                      <a:r>
                        <a:t>Salmonella</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1–5 days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Diarrhea, abdominal pain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Elderly, children</a:t>
                      </a:r>
                    </a:p>
                  </a:txBody>
                  <a:tcPr marL="12700" marR="12700" marT="12700" marB="12700" anchor="ctr" anchorCtr="0" horzOverflow="overflow"/>
                </a:tc>
              </a:tr>
              <a:tr h="622300">
                <a:tc>
                  <a:txBody>
                    <a:bodyPr/>
                    <a:lstStyle/>
                    <a:p>
                      <a:pPr algn="ctr" defTabSz="457200">
                        <a:defRPr sz="1800"/>
                      </a:pPr>
                      <a:r>
                        <a:rPr b="1">
                          <a:latin typeface="Times Roman"/>
                          <a:ea typeface="Times Roman"/>
                          <a:cs typeface="Times Roman"/>
                          <a:sym typeface="Times Roman"/>
                        </a:rPr>
                        <a:t>Mold-contaminated grains/nuts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Mycotoxins (aflatoxin)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Chronic exposure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Liver injury, immune suppression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All (↑ risk in malnourished)</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0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0" name="Freeform 2"/>
          <p:cNvSpPr/>
          <p:nvPr/>
        </p:nvSpPr>
        <p:spPr>
          <a:xfrm rot="10800000">
            <a:off x="-147841" y="-3"/>
            <a:ext cx="18288006"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23" name="Freeform 4"/>
          <p:cNvGrpSpPr/>
          <p:nvPr/>
        </p:nvGrpSpPr>
        <p:grpSpPr>
          <a:xfrm>
            <a:off x="-528019" y="-83714"/>
            <a:ext cx="19048361" cy="3086120"/>
            <a:chOff x="-2" y="0"/>
            <a:chExt cx="19048359" cy="3086119"/>
          </a:xfrm>
        </p:grpSpPr>
        <p:sp>
          <p:nvSpPr>
            <p:cNvPr id="1121"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22"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24" name="TextBox 6"/>
          <p:cNvSpPr txBox="1"/>
          <p:nvPr/>
        </p:nvSpPr>
        <p:spPr>
          <a:xfrm>
            <a:off x="1179549" y="485687"/>
            <a:ext cx="16981341" cy="22847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Program-Aligned Food Safety Mapping</a:t>
            </a:r>
          </a:p>
        </p:txBody>
      </p:sp>
      <p:sp>
        <p:nvSpPr>
          <p:cNvPr id="1125"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p>
        </p:txBody>
      </p:sp>
      <p:graphicFrame>
        <p:nvGraphicFramePr>
          <p:cNvPr id="1126" name="Table 1"/>
          <p:cNvGraphicFramePr/>
          <p:nvPr/>
        </p:nvGraphicFramePr>
        <p:xfrm>
          <a:off x="569419" y="3066307"/>
          <a:ext cx="17161862" cy="671472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562890"/>
                <a:gridCol w="1770781"/>
                <a:gridCol w="5158197"/>
                <a:gridCol w="3508456"/>
                <a:gridCol w="4148834"/>
              </a:tblGrid>
              <a:tr h="591372">
                <a:tc>
                  <a:txBody>
                    <a:bodyPr/>
                    <a:lstStyle/>
                    <a:p>
                      <a:pPr algn="ctr" defTabSz="457200">
                        <a:defRPr sz="1800"/>
                      </a:pPr>
                      <a:r>
                        <a:rPr b="1" sz="1900">
                          <a:latin typeface="Times Roman"/>
                          <a:ea typeface="Times Roman"/>
                          <a:cs typeface="Times Roman"/>
                          <a:sym typeface="Times Roman"/>
                        </a:rPr>
                        <a:t>High-Risk Population</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Food Safety Concern</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WIC-Aligned Options</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SNAP-Aligned Options</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Institutional Feeding (Hospitals, LTC, Schools)</a:t>
                      </a:r>
                    </a:p>
                  </a:txBody>
                  <a:tcPr marL="12700" marR="12700" marT="12700" marB="12700" anchor="ctr" anchorCtr="0" horzOverflow="overflow"/>
                </a:tc>
              </a:tr>
              <a:tr h="858443">
                <a:tc>
                  <a:txBody>
                    <a:bodyPr/>
                    <a:lstStyle/>
                    <a:p>
                      <a:pPr algn="ctr" defTabSz="457200">
                        <a:defRPr sz="1800"/>
                      </a:pPr>
                      <a:r>
                        <a:rPr b="1" sz="1900">
                          <a:latin typeface="Times Roman"/>
                          <a:ea typeface="Times Roman"/>
                          <a:cs typeface="Times Roman"/>
                          <a:sym typeface="Times Roman"/>
                        </a:rPr>
                        <a:t>Pregnant &amp; Postpartum</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Listeria, toxoplasmosis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Pasteurized milk, yogurt, hard cheeses; canned fish (low-mercury); eggs (fully cooked)</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Same as WIC + frozen vegetables, cooked deli alternatives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No unpasteurized dairy; deli meats reheated to 165°F; no raw seafood</a:t>
                      </a:r>
                    </a:p>
                  </a:txBody>
                  <a:tcPr marL="12700" marR="12700" marT="12700" marB="12700" anchor="ctr" anchorCtr="0" horzOverflow="overflow"/>
                </a:tc>
              </a:tr>
              <a:tr h="591372">
                <a:tc>
                  <a:txBody>
                    <a:bodyPr/>
                    <a:lstStyle/>
                    <a:p>
                      <a:pPr algn="ctr" defTabSz="457200">
                        <a:defRPr sz="1800"/>
                      </a:pPr>
                      <a:r>
                        <a:rPr b="1" sz="1900">
                          <a:latin typeface="Times Roman"/>
                          <a:ea typeface="Times Roman"/>
                          <a:cs typeface="Times Roman"/>
                          <a:sym typeface="Times Roman"/>
                        </a:rPr>
                        <a:t>Infants (&lt;1 yr)</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Botulism, Salmonella</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Iron-fortified infant formula, infant cereals, pureed meats/veg</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Commercial infant foods; pasteurized products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Strict formula prep protocols; no honey; texture-modified foods</a:t>
                      </a:r>
                    </a:p>
                  </a:txBody>
                  <a:tcPr marL="12700" marR="12700" marT="12700" marB="12700" anchor="ctr" anchorCtr="0" horzOverflow="overflow"/>
                </a:tc>
              </a:tr>
              <a:tr h="591372">
                <a:tc>
                  <a:txBody>
                    <a:bodyPr/>
                    <a:lstStyle/>
                    <a:p>
                      <a:pPr algn="ctr" defTabSz="457200">
                        <a:defRPr sz="1800"/>
                      </a:pPr>
                      <a:r>
                        <a:rPr b="1" sz="1900">
                          <a:latin typeface="Times Roman"/>
                          <a:ea typeface="Times Roman"/>
                          <a:cs typeface="Times Roman"/>
                          <a:sym typeface="Times Roman"/>
                        </a:rPr>
                        <a:t>Young Children (1–5 yrs)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Dehydration, bacterial illness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Pasteurized milk, eggs, peanut butter, fruits/veg</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Fresh/frozen produce; fully cooked proteins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Cook-to-order eggs/meats; no raw milk/juice</a:t>
                      </a:r>
                    </a:p>
                  </a:txBody>
                  <a:tcPr marL="12700" marR="12700" marT="12700" marB="12700" anchor="ctr" anchorCtr="0" horzOverflow="overflow"/>
                </a:tc>
              </a:tr>
              <a:tr h="591372">
                <a:tc>
                  <a:txBody>
                    <a:bodyPr/>
                    <a:lstStyle/>
                    <a:p>
                      <a:pPr algn="ctr" defTabSz="457200">
                        <a:defRPr sz="1800"/>
                      </a:pPr>
                      <a:r>
                        <a:rPr b="1" sz="1900">
                          <a:latin typeface="Times Roman"/>
                          <a:ea typeface="Times Roman"/>
                          <a:cs typeface="Times Roman"/>
                          <a:sym typeface="Times Roman"/>
                        </a:rPr>
                        <a:t>Older Adults (≥65 yrs)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Listeria, norovirus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Pasteurized dairy, canned meats/fish, shelf-stable foods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Ready-to-heat meals; frozen entrées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No salad bars; no cold deli meats; leftovers &lt;72 hrs</a:t>
                      </a:r>
                    </a:p>
                  </a:txBody>
                  <a:tcPr marL="12700" marR="12700" marT="12700" marB="12700" anchor="ctr" anchorCtr="0" horzOverflow="overflow"/>
                </a:tc>
              </a:tr>
              <a:tr h="591372">
                <a:tc>
                  <a:txBody>
                    <a:bodyPr/>
                    <a:lstStyle/>
                    <a:p>
                      <a:pPr algn="ctr" defTabSz="457200">
                        <a:defRPr sz="1800"/>
                      </a:pPr>
                      <a:r>
                        <a:rPr b="1" sz="1900">
                          <a:latin typeface="Times Roman"/>
                          <a:ea typeface="Times Roman"/>
                          <a:cs typeface="Times Roman"/>
                          <a:sym typeface="Times Roman"/>
                        </a:rPr>
                        <a:t>Immunocompromised</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Opportunistic pathogens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Pasteurized dairy, cooked beans, eggs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Avoid raw foods; shelf-stable &amp; frozen items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“Low microbial” or neutropenic diet; no raw produce</a:t>
                      </a:r>
                    </a:p>
                  </a:txBody>
                  <a:tcPr marL="12700" marR="12700" marT="12700" marB="12700" anchor="ctr" anchorCtr="0" horzOverflow="overflow"/>
                </a:tc>
              </a:tr>
              <a:tr h="591372">
                <a:tc>
                  <a:txBody>
                    <a:bodyPr/>
                    <a:lstStyle/>
                    <a:p>
                      <a:pPr algn="ctr" defTabSz="457200">
                        <a:defRPr sz="1800"/>
                      </a:pPr>
                      <a:r>
                        <a:rPr b="1" sz="1900">
                          <a:latin typeface="Times Roman"/>
                          <a:ea typeface="Times Roman"/>
                          <a:cs typeface="Times Roman"/>
                          <a:sym typeface="Times Roman"/>
                        </a:rPr>
                        <a:t>Chronic Kidney Disease</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Infection + sodium burden</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Low-sodium canned foods; pasteurized dairy</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Low-sodium frozen meals; cooked proteins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Sodium-controlled menus; no raw seafood</a:t>
                      </a:r>
                    </a:p>
                  </a:txBody>
                  <a:tcPr marL="12700" marR="12700" marT="12700" marB="12700" anchor="ctr" anchorCtr="0" horzOverflow="overflow"/>
                </a:tc>
              </a:tr>
              <a:tr h="591372">
                <a:tc>
                  <a:txBody>
                    <a:bodyPr/>
                    <a:lstStyle/>
                    <a:p>
                      <a:pPr algn="ctr" defTabSz="457200">
                        <a:defRPr sz="1800"/>
                      </a:pPr>
                      <a:r>
                        <a:rPr b="1" sz="1900">
                          <a:latin typeface="Times Roman"/>
                          <a:ea typeface="Times Roman"/>
                          <a:cs typeface="Times Roman"/>
                          <a:sym typeface="Times Roman"/>
                        </a:rPr>
                        <a:t>Liver Disease</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Vibrio, hepatic stress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Fully cooked fish; no alcohol-containing foods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Shelf-stable cooked proteins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Absolute exclusion of raw shellfish</a:t>
                      </a:r>
                    </a:p>
                  </a:txBody>
                  <a:tcPr marL="12700" marR="12700" marT="12700" marB="12700" anchor="ctr" anchorCtr="0" horzOverflow="overflow"/>
                </a:tc>
              </a:tr>
              <a:tr h="591372">
                <a:tc>
                  <a:txBody>
                    <a:bodyPr/>
                    <a:lstStyle/>
                    <a:p>
                      <a:pPr algn="ctr" defTabSz="457200">
                        <a:defRPr sz="1800"/>
                      </a:pPr>
                      <a:r>
                        <a:rPr b="1" sz="1900">
                          <a:latin typeface="Times Roman"/>
                          <a:ea typeface="Times Roman"/>
                          <a:cs typeface="Times Roman"/>
                          <a:sym typeface="Times Roman"/>
                        </a:rPr>
                        <a:t>GI Disorders / IBD</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Impaired gut barrier</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Cooked vegetables, refined grains during flares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Same as WIC + peeled fruits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Texture-modified, low-residue options as needed</a:t>
                      </a:r>
                    </a:p>
                  </a:txBody>
                  <a:tcPr marL="12700" marR="12700" marT="12700" marB="12700" anchor="ctr" anchorCtr="0" horzOverflow="overflow"/>
                </a:tc>
              </a:tr>
              <a:tr h="591372">
                <a:tc>
                  <a:txBody>
                    <a:bodyPr/>
                    <a:lstStyle/>
                    <a:p>
                      <a:pPr algn="ctr" defTabSz="457200">
                        <a:defRPr sz="1800"/>
                      </a:pPr>
                      <a:r>
                        <a:rPr b="1" sz="1900">
                          <a:latin typeface="Times Roman"/>
                          <a:ea typeface="Times Roman"/>
                          <a:cs typeface="Times Roman"/>
                          <a:sym typeface="Times Roman"/>
                        </a:rPr>
                        <a:t>Food-Insecure Households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Spoilage, storage limits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Shelf-stable milk, canned beans, peanut butter</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Frozen produce, canned meats, shelf-stable grains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HACCP protocols; temperature logs</a:t>
                      </a:r>
                    </a:p>
                  </a:txBody>
                  <a:tcPr marL="12700" marR="12700" marT="12700" marB="12700" anchor="ctr" anchorCtr="0" horzOverflow="overflow"/>
                </a:tc>
              </a:tr>
              <a:tr h="591372">
                <a:tc>
                  <a:txBody>
                    <a:bodyPr/>
                    <a:lstStyle/>
                    <a:p>
                      <a:pPr algn="ctr" defTabSz="457200">
                        <a:defRPr sz="1800"/>
                      </a:pPr>
                      <a:r>
                        <a:rPr b="1" sz="1900">
                          <a:latin typeface="Times Roman"/>
                          <a:ea typeface="Times Roman"/>
                          <a:cs typeface="Times Roman"/>
                          <a:sym typeface="Times Roman"/>
                        </a:rPr>
                        <a:t>Institutionalized (LTC, Hospitals)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Outbreak amplification</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Pasteurized-only policy; no buffets; strict time–temp control</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0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0" name="Freeform 2"/>
          <p:cNvSpPr/>
          <p:nvPr/>
        </p:nvSpPr>
        <p:spPr>
          <a:xfrm rot="10800000">
            <a:off x="-147841" y="-3"/>
            <a:ext cx="18288006"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33" name="Freeform 4"/>
          <p:cNvGrpSpPr/>
          <p:nvPr/>
        </p:nvGrpSpPr>
        <p:grpSpPr>
          <a:xfrm>
            <a:off x="-528019" y="-83714"/>
            <a:ext cx="19048361" cy="3086120"/>
            <a:chOff x="-2" y="0"/>
            <a:chExt cx="19048359" cy="3086119"/>
          </a:xfrm>
        </p:grpSpPr>
        <p:sp>
          <p:nvSpPr>
            <p:cNvPr id="1131"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32"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34" name="TextBox 6"/>
          <p:cNvSpPr txBox="1"/>
          <p:nvPr/>
        </p:nvSpPr>
        <p:spPr>
          <a:xfrm>
            <a:off x="1179549" y="485687"/>
            <a:ext cx="16981341" cy="22847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Key Program-Specific Safety Principles</a:t>
            </a:r>
          </a:p>
        </p:txBody>
      </p:sp>
      <p:sp>
        <p:nvSpPr>
          <p:cNvPr id="1135"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1136" name="WIC…"/>
          <p:cNvSpPr txBox="1"/>
          <p:nvPr/>
        </p:nvSpPr>
        <p:spPr>
          <a:xfrm>
            <a:off x="923022" y="3281125"/>
            <a:ext cx="6875062" cy="683833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WIC</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Emphasizes </a:t>
            </a:r>
            <a:r>
              <a:rPr b="1"/>
              <a:t>pasteurized dairy</a:t>
            </a:r>
            <a:r>
              <a:t>, eggs, cereals, fruits/vegetables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rPr b="0"/>
              <a:t>Naturally aligns with </a:t>
            </a:r>
            <a:r>
              <a:t>food safety for pregnancy, infancy, early childhood</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Limits access to high-risk foods (raw milk, deli meats)</a:t>
            </a:r>
          </a:p>
          <a:p>
            <a:pPr defTabSz="457200">
              <a:spcBef>
                <a:spcPts val="1400"/>
              </a:spcBef>
              <a:defRPr b="1" sz="2400">
                <a:latin typeface="Times Roman"/>
                <a:ea typeface="Times Roman"/>
                <a:cs typeface="Times Roman"/>
                <a:sym typeface="Times Roman"/>
              </a:defRPr>
            </a:pPr>
            <a:r>
              <a:t>SNAP</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Broad food eligibility → </a:t>
            </a:r>
            <a:r>
              <a:rPr b="1"/>
              <a:t>education is critical</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Best safety-aligned choices:</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Frozen produce (often safer than fresh)</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Shelf-stable pasteurized proteins</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Ready-to-cook whole foods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rPr b="0"/>
              <a:t>SNAP-Ed fills the </a:t>
            </a:r>
            <a:r>
              <a:t>food safety education gap</a:t>
            </a:r>
          </a:p>
        </p:txBody>
      </p:sp>
      <p:sp>
        <p:nvSpPr>
          <p:cNvPr id="1137" name="Institutional Feeding (Hospitals, LTC, Schools)…"/>
          <p:cNvSpPr txBox="1"/>
          <p:nvPr/>
        </p:nvSpPr>
        <p:spPr>
          <a:xfrm>
            <a:off x="8533752" y="3328959"/>
            <a:ext cx="8404190" cy="48671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Institutional Feeding (Hospitals, LTC, Schools)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Governed by </a:t>
            </a:r>
            <a:r>
              <a:rPr b="1"/>
              <a:t>HACCP</a:t>
            </a:r>
            <a:r>
              <a:t>, state health codes, CMS/Joint Commission standards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Require:</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Pasteurized-only foods</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No raw/undercooked animal products</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Strict holding temperatures and reheating protocols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Special diets (neutropenic, texture-modified) used for the highest-risk patients</a:t>
            </a:r>
          </a:p>
        </p:txBody>
      </p:sp>
    </p:spTree>
  </p:cSld>
  <p:clrMapOvr>
    <a:masterClrMapping/>
  </p:clrMapOvr>
  <p:transition xmlns:p14="http://schemas.microsoft.com/office/powerpoint/2010/main" spd="med" advClick="1"/>
</p:sld>
</file>

<file path=ppt/slides/slide10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1" name="Freeform 2"/>
          <p:cNvSpPr/>
          <p:nvPr/>
        </p:nvSpPr>
        <p:spPr>
          <a:xfrm rot="10800000">
            <a:off x="-147841" y="-3"/>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44" name="Freeform 4"/>
          <p:cNvGrpSpPr/>
          <p:nvPr/>
        </p:nvGrpSpPr>
        <p:grpSpPr>
          <a:xfrm>
            <a:off x="-528019" y="-83714"/>
            <a:ext cx="19048361" cy="3086120"/>
            <a:chOff x="-2" y="0"/>
            <a:chExt cx="19048359" cy="3086119"/>
          </a:xfrm>
        </p:grpSpPr>
        <p:sp>
          <p:nvSpPr>
            <p:cNvPr id="1142"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43"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45" name="TextBox 6"/>
          <p:cNvSpPr txBox="1"/>
          <p:nvPr/>
        </p:nvSpPr>
        <p:spPr>
          <a:xfrm>
            <a:off x="1179549" y="485687"/>
            <a:ext cx="16981341" cy="22847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0433FF"/>
                </a:solidFill>
                <a:latin typeface="Poppins"/>
                <a:ea typeface="Poppins"/>
                <a:cs typeface="Poppins"/>
                <a:sym typeface="Poppins"/>
              </a:defRPr>
            </a:lvl1pPr>
          </a:lstStyle>
          <a:p>
            <a:pPr/>
            <a:r>
              <a:t>Identification of Populations at Risk for Food Safety Issues</a:t>
            </a:r>
          </a:p>
        </p:txBody>
      </p:sp>
      <p:sp>
        <p:nvSpPr>
          <p:cNvPr id="114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1147" name="A. Dietary Patterns…"/>
          <p:cNvSpPr txBox="1"/>
          <p:nvPr/>
        </p:nvSpPr>
        <p:spPr>
          <a:xfrm>
            <a:off x="1247241" y="3497581"/>
            <a:ext cx="16845957" cy="1234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Char char="•"/>
              <a:defRPr sz="3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sp>
        <p:nvSpPr>
          <p:cNvPr id="1148" name="Certain populations are more vulnerable to foodborne illness due to weakened immunity, altered physiology, reduced stomach acid, or limited food safety control. Identification of these groups is essential for targeted prevention, counseling, and policy p"/>
          <p:cNvSpPr txBox="1"/>
          <p:nvPr/>
        </p:nvSpPr>
        <p:spPr>
          <a:xfrm>
            <a:off x="998110" y="3680943"/>
            <a:ext cx="15540718" cy="53865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20842" indent="-320842" defTabSz="457200">
              <a:spcBef>
                <a:spcPts val="1200"/>
              </a:spcBef>
              <a:buSzPct val="100000"/>
              <a:buChar char="•"/>
              <a:defRPr b="1" sz="3200">
                <a:latin typeface="Times Roman"/>
                <a:ea typeface="Times Roman"/>
                <a:cs typeface="Times Roman"/>
                <a:sym typeface="Times Roman"/>
              </a:defRPr>
            </a:pPr>
            <a:r>
              <a:rPr b="0"/>
              <a:t>Certain populations are </a:t>
            </a:r>
            <a:r>
              <a:t>more vulnerable to foodborne illness</a:t>
            </a:r>
            <a:r>
              <a:rPr b="0"/>
              <a:t> due to </a:t>
            </a:r>
            <a:r>
              <a:t>weakened immunity, altered physiology, reduced stomach acid, or limited food safety control</a:t>
            </a:r>
            <a:r>
              <a:rPr b="0"/>
              <a:t>. Identification of these groups is essential for </a:t>
            </a:r>
            <a:r>
              <a:t>targeted prevention, counseling, and policy protection</a:t>
            </a:r>
            <a:r>
              <a:rPr b="0"/>
              <a:t>.</a:t>
            </a:r>
            <a:endParaRPr b="0"/>
          </a:p>
          <a:p>
            <a:pPr defTabSz="457200">
              <a:spcBef>
                <a:spcPts val="1200"/>
              </a:spcBef>
              <a:defRPr b="1" sz="3200">
                <a:latin typeface="Times Roman"/>
                <a:ea typeface="Times Roman"/>
                <a:cs typeface="Times Roman"/>
                <a:sym typeface="Times Roman"/>
              </a:defRPr>
            </a:pPr>
            <a:endParaRPr b="0"/>
          </a:p>
          <a:p>
            <a:pPr defTabSz="457200">
              <a:spcBef>
                <a:spcPts val="1400"/>
              </a:spcBef>
              <a:defRPr b="1" sz="3200">
                <a:latin typeface="Times Roman"/>
                <a:ea typeface="Times Roman"/>
                <a:cs typeface="Times Roman"/>
                <a:sym typeface="Times Roman"/>
              </a:defRPr>
            </a:pPr>
            <a:r>
              <a:t>Clinical &amp; Public Health Applications</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rPr b="1"/>
              <a:t>Nutrition professionals</a:t>
            </a:r>
            <a:r>
              <a:t> should assess food safety risk as part of intake</a:t>
            </a:r>
          </a:p>
          <a:p>
            <a:pPr marL="457200" indent="-317500" defTabSz="457200">
              <a:spcBef>
                <a:spcPts val="1200"/>
              </a:spcBef>
              <a:buSzPct val="100000"/>
              <a:buFont typeface="Times Roman"/>
              <a:buChar char="•"/>
              <a:defRPr b="1" sz="3200">
                <a:latin typeface="Times Roman"/>
                <a:ea typeface="Times Roman"/>
                <a:cs typeface="Times Roman"/>
                <a:sym typeface="Times Roman"/>
              </a:defRPr>
            </a:pPr>
            <a:r>
              <a:t>Education must be population-specific</a:t>
            </a:r>
            <a:r>
              <a:rPr b="0"/>
              <a:t>, not one-size-fits-all</a:t>
            </a:r>
            <a:endParaRPr b="0"/>
          </a:p>
          <a:p>
            <a:pPr marL="457200" indent="-317500" defTabSz="457200">
              <a:spcBef>
                <a:spcPts val="1200"/>
              </a:spcBef>
              <a:buSzPct val="100000"/>
              <a:buFont typeface="Times Roman"/>
              <a:buChar char="•"/>
              <a:defRPr b="1" sz="3200">
                <a:latin typeface="Times Roman"/>
                <a:ea typeface="Times Roman"/>
                <a:cs typeface="Times Roman"/>
                <a:sym typeface="Times Roman"/>
              </a:defRPr>
            </a:pPr>
            <a:r>
              <a:t>High-risk groups require stricter food avoidance guidance</a:t>
            </a:r>
            <a:r>
              <a:rPr b="0"/>
              <a:t>, not just general advice</a:t>
            </a:r>
            <a:endParaRPr b="0"/>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Freeform 2"/>
          <p:cNvSpPr/>
          <p:nvPr/>
        </p:nvSpPr>
        <p:spPr>
          <a:xfrm rot="10800000">
            <a:off x="-5" y="-195481"/>
            <a:ext cx="18288010"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207" name="Freeform 4"/>
          <p:cNvGrpSpPr/>
          <p:nvPr/>
        </p:nvGrpSpPr>
        <p:grpSpPr>
          <a:xfrm>
            <a:off x="-528019" y="-12"/>
            <a:ext cx="19048361" cy="3086123"/>
            <a:chOff x="-2" y="-1"/>
            <a:chExt cx="19048359" cy="3086122"/>
          </a:xfrm>
        </p:grpSpPr>
        <p:sp>
          <p:nvSpPr>
            <p:cNvPr id="205"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206" name="Text"/>
            <p:cNvSpPr txBox="1"/>
            <p:nvPr/>
          </p:nvSpPr>
          <p:spPr>
            <a:xfrm>
              <a:off x="-3" y="1"/>
              <a:ext cx="19048361" cy="12116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208" name="TextBox 6"/>
          <p:cNvSpPr txBox="1"/>
          <p:nvPr/>
        </p:nvSpPr>
        <p:spPr>
          <a:xfrm>
            <a:off x="1338999" y="1441259"/>
            <a:ext cx="16981336" cy="80109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5700"/>
              </a:lnSpc>
              <a:defRPr spc="749" sz="7600">
                <a:solidFill>
                  <a:srgbClr val="0433FF"/>
                </a:solidFill>
                <a:latin typeface="Poppins"/>
                <a:ea typeface="Poppins"/>
                <a:cs typeface="Poppins"/>
                <a:sym typeface="Poppins"/>
              </a:defRPr>
            </a:lvl1pPr>
          </a:lstStyle>
          <a:p>
            <a:pPr/>
            <a:r>
              <a:t>MNT for Bone Health</a:t>
            </a:r>
          </a:p>
        </p:txBody>
      </p:sp>
      <p:sp>
        <p:nvSpPr>
          <p:cNvPr id="20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210" name="The Stages of Change model describes where a client is in the behavior change process, allowing practitioners to match interventions to readiness level.…"/>
          <p:cNvSpPr txBox="1"/>
          <p:nvPr/>
        </p:nvSpPr>
        <p:spPr>
          <a:xfrm>
            <a:off x="1311914" y="3825930"/>
            <a:ext cx="5893449" cy="4460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800">
                <a:latin typeface="Times Roman"/>
                <a:ea typeface="Times Roman"/>
                <a:cs typeface="Times Roman"/>
                <a:sym typeface="Times Roman"/>
              </a:defRPr>
            </a:pPr>
            <a:r>
              <a:t>Primary nutrition mechanisms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Calcium–phosphorus balance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Vitamin D–regulated absorption</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Protein matrix formation (collagen)</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Osteoblast vs osteoclast signaling</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Acid–base balance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Hormonal and inflammatory influences</a:t>
            </a:r>
          </a:p>
        </p:txBody>
      </p:sp>
      <p:sp>
        <p:nvSpPr>
          <p:cNvPr id="211" name="The Stages of Change model describes where a client is in the behavior change process, allowing practitioners to match interventions to readiness level.…"/>
          <p:cNvSpPr txBox="1"/>
          <p:nvPr/>
        </p:nvSpPr>
        <p:spPr>
          <a:xfrm>
            <a:off x="8598275" y="3874801"/>
            <a:ext cx="7283362" cy="3444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800">
                <a:latin typeface="Times Roman"/>
                <a:ea typeface="Times Roman"/>
                <a:cs typeface="Times Roman"/>
                <a:sym typeface="Times Roman"/>
              </a:defRPr>
            </a:pPr>
            <a:r>
              <a:t>Core nutrition goals</a:t>
            </a:r>
          </a:p>
          <a:p>
            <a:pPr marL="457200" indent="-317500" defTabSz="457200">
              <a:spcBef>
                <a:spcPts val="1200"/>
              </a:spcBef>
              <a:buSzPct val="100000"/>
              <a:buAutoNum type="arabicPeriod" startAt="1"/>
              <a:defRPr sz="2800">
                <a:latin typeface="Times Roman"/>
                <a:ea typeface="Times Roman"/>
                <a:cs typeface="Times Roman"/>
                <a:sym typeface="Times Roman"/>
              </a:defRPr>
            </a:pPr>
            <a:r>
              <a:t>Optimize mineral absorption and retention</a:t>
            </a:r>
          </a:p>
          <a:p>
            <a:pPr marL="457200" indent="-317500" defTabSz="457200">
              <a:spcBef>
                <a:spcPts val="1200"/>
              </a:spcBef>
              <a:buSzPct val="100000"/>
              <a:buAutoNum type="arabicPeriod" startAt="1"/>
              <a:defRPr sz="2800">
                <a:latin typeface="Times Roman"/>
                <a:ea typeface="Times Roman"/>
                <a:cs typeface="Times Roman"/>
                <a:sym typeface="Times Roman"/>
              </a:defRPr>
            </a:pPr>
            <a:r>
              <a:t>Support bone matrix formation</a:t>
            </a:r>
          </a:p>
          <a:p>
            <a:pPr marL="457200" indent="-317500" defTabSz="457200">
              <a:spcBef>
                <a:spcPts val="1200"/>
              </a:spcBef>
              <a:buSzPct val="100000"/>
              <a:buAutoNum type="arabicPeriod" startAt="1"/>
              <a:defRPr sz="2800">
                <a:latin typeface="Times Roman"/>
                <a:ea typeface="Times Roman"/>
                <a:cs typeface="Times Roman"/>
                <a:sym typeface="Times Roman"/>
              </a:defRPr>
            </a:pPr>
            <a:r>
              <a:t>Reduce bone resorption</a:t>
            </a:r>
          </a:p>
          <a:p>
            <a:pPr marL="457200" indent="-317500" defTabSz="457200">
              <a:spcBef>
                <a:spcPts val="1200"/>
              </a:spcBef>
              <a:buSzPct val="100000"/>
              <a:buAutoNum type="arabicPeriod" startAt="1"/>
              <a:defRPr sz="2800">
                <a:latin typeface="Times Roman"/>
                <a:ea typeface="Times Roman"/>
                <a:cs typeface="Times Roman"/>
                <a:sym typeface="Times Roman"/>
              </a:defRPr>
            </a:pPr>
            <a:r>
              <a:t>Address endocrine and inflammatory drivers</a:t>
            </a:r>
          </a:p>
          <a:p>
            <a:pPr marL="457200" indent="-317500" defTabSz="457200">
              <a:spcBef>
                <a:spcPts val="1200"/>
              </a:spcBef>
              <a:buSzPct val="100000"/>
              <a:buAutoNum type="arabicPeriod" startAt="1"/>
              <a:defRPr sz="2800">
                <a:latin typeface="Times Roman"/>
                <a:ea typeface="Times Roman"/>
                <a:cs typeface="Times Roman"/>
                <a:sym typeface="Times Roman"/>
              </a:defRPr>
            </a:pPr>
            <a:r>
              <a:t>Prevent falls and fractures via muscle support</a:t>
            </a:r>
          </a:p>
        </p:txBody>
      </p:sp>
    </p:spTree>
  </p:cSld>
  <p:clrMapOvr>
    <a:masterClrMapping/>
  </p:clrMapOvr>
  <p:transition xmlns:p14="http://schemas.microsoft.com/office/powerpoint/2010/main" spd="med" advClick="1"/>
</p:sld>
</file>

<file path=ppt/slides/slide1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0" name="Freeform 2"/>
          <p:cNvSpPr/>
          <p:nvPr/>
        </p:nvSpPr>
        <p:spPr>
          <a:xfrm rot="10800000">
            <a:off x="-147841" y="-3"/>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53" name="Freeform 4"/>
          <p:cNvGrpSpPr/>
          <p:nvPr/>
        </p:nvGrpSpPr>
        <p:grpSpPr>
          <a:xfrm>
            <a:off x="-528019" y="-83714"/>
            <a:ext cx="19048361" cy="3086120"/>
            <a:chOff x="-2" y="0"/>
            <a:chExt cx="19048359" cy="3086119"/>
          </a:xfrm>
        </p:grpSpPr>
        <p:sp>
          <p:nvSpPr>
            <p:cNvPr id="1151"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52"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54" name="TextBox 6"/>
          <p:cNvSpPr txBox="1"/>
          <p:nvPr/>
        </p:nvSpPr>
        <p:spPr>
          <a:xfrm>
            <a:off x="879198" y="334514"/>
            <a:ext cx="16981341" cy="224966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74" sz="5800">
                <a:solidFill>
                  <a:srgbClr val="0433FF"/>
                </a:solidFill>
                <a:latin typeface="Poppins"/>
                <a:ea typeface="Poppins"/>
                <a:cs typeface="Poppins"/>
                <a:sym typeface="Poppins"/>
              </a:defRPr>
            </a:lvl1pPr>
          </a:lstStyle>
          <a:p>
            <a:pPr/>
            <a:r>
              <a:t>Tracking Current Outbreaks of Food-Borne Illness and Communicating With Clients</a:t>
            </a:r>
          </a:p>
        </p:txBody>
      </p:sp>
      <p:sp>
        <p:nvSpPr>
          <p:cNvPr id="115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1156" name="A. Dietary Patterns…"/>
          <p:cNvSpPr txBox="1"/>
          <p:nvPr/>
        </p:nvSpPr>
        <p:spPr>
          <a:xfrm>
            <a:off x="1247241" y="3497581"/>
            <a:ext cx="16845957" cy="1234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Char char="•"/>
              <a:defRPr sz="3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sp>
        <p:nvSpPr>
          <p:cNvPr id="1157" name="Nutrition professionals play a key role in early awareness, client education, and risk communication during foodborne illness outbreaks. This requires knowing where to track reliable outbreak data and how to translate alerts into calm, actionable guidanc"/>
          <p:cNvSpPr txBox="1"/>
          <p:nvPr/>
        </p:nvSpPr>
        <p:spPr>
          <a:xfrm>
            <a:off x="998110" y="3680943"/>
            <a:ext cx="15540718" cy="4434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120315" indent="-120315" defTabSz="457200">
              <a:spcBef>
                <a:spcPts val="1200"/>
              </a:spcBef>
              <a:buSzPct val="100000"/>
              <a:buChar char="•"/>
              <a:defRPr sz="3200">
                <a:latin typeface="Times Roman"/>
                <a:ea typeface="Times Roman"/>
                <a:cs typeface="Times Roman"/>
                <a:sym typeface="Times Roman"/>
              </a:defRPr>
            </a:pPr>
            <a:r>
              <a:t>Nutrition professionals play a key role in </a:t>
            </a:r>
            <a:r>
              <a:rPr b="1"/>
              <a:t>early awareness, client education, and risk communication</a:t>
            </a:r>
            <a:r>
              <a:t> during foodborne illness outbreaks. This requires knowing </a:t>
            </a:r>
            <a:r>
              <a:rPr b="1"/>
              <a:t>where to track reliable outbreak data</a:t>
            </a:r>
            <a:r>
              <a:t> and </a:t>
            </a:r>
            <a:r>
              <a:rPr b="1"/>
              <a:t>how to translate alerts into calm, actionable guidance</a:t>
            </a:r>
            <a:r>
              <a:t>.</a:t>
            </a:r>
          </a:p>
          <a:p>
            <a:pPr marL="320842" indent="-320842" defTabSz="457200">
              <a:spcBef>
                <a:spcPts val="1200"/>
              </a:spcBef>
              <a:buSzPct val="100000"/>
              <a:buChar char="•"/>
              <a:defRPr sz="3200">
                <a:latin typeface="Times Roman"/>
                <a:ea typeface="Times Roman"/>
                <a:cs typeface="Times Roman"/>
                <a:sym typeface="Times Roman"/>
              </a:defRPr>
            </a:pPr>
          </a:p>
          <a:p>
            <a:pPr marL="120315" indent="-120315" defTabSz="457200">
              <a:spcBef>
                <a:spcPts val="1200"/>
              </a:spcBef>
              <a:buSzPct val="100000"/>
              <a:buChar char="•"/>
              <a:defRPr b="1" sz="3200">
                <a:latin typeface="Times Roman"/>
                <a:ea typeface="Times Roman"/>
                <a:cs typeface="Times Roman"/>
                <a:sym typeface="Times Roman"/>
              </a:defRPr>
            </a:pPr>
            <a:r>
              <a:rPr b="0"/>
              <a:t>Foodborne illness surveillance and client communication are </a:t>
            </a:r>
            <a:r>
              <a:t>core public health functions</a:t>
            </a:r>
            <a:r>
              <a:rPr b="0"/>
              <a:t>. They protect populations by </a:t>
            </a:r>
            <a:r>
              <a:t>detecting outbreaks early, preventing spread, reducing severity, and informing policy</a:t>
            </a:r>
            <a:r>
              <a:rPr b="0"/>
              <a:t>.</a:t>
            </a:r>
            <a:endParaRPr b="0"/>
          </a:p>
          <a:p>
            <a:pPr defTabSz="457200">
              <a:spcBef>
                <a:spcPts val="1200"/>
              </a:spcBef>
              <a:defRPr b="1"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1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9" name="Freeform 2"/>
          <p:cNvSpPr/>
          <p:nvPr/>
        </p:nvSpPr>
        <p:spPr>
          <a:xfrm rot="10800000">
            <a:off x="-147841" y="-3"/>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62" name="Freeform 4"/>
          <p:cNvGrpSpPr/>
          <p:nvPr/>
        </p:nvGrpSpPr>
        <p:grpSpPr>
          <a:xfrm>
            <a:off x="-528019" y="-83714"/>
            <a:ext cx="19048361" cy="3086120"/>
            <a:chOff x="-2" y="0"/>
            <a:chExt cx="19048359" cy="3086119"/>
          </a:xfrm>
        </p:grpSpPr>
        <p:sp>
          <p:nvSpPr>
            <p:cNvPr id="1160"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61"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63" name="TextBox 6"/>
          <p:cNvSpPr txBox="1"/>
          <p:nvPr/>
        </p:nvSpPr>
        <p:spPr>
          <a:xfrm>
            <a:off x="879198" y="334514"/>
            <a:ext cx="16981341" cy="358316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574" sz="5800">
                <a:solidFill>
                  <a:srgbClr val="FFFFFF"/>
                </a:solidFill>
                <a:latin typeface="Poppins"/>
                <a:ea typeface="Poppins"/>
                <a:cs typeface="Poppins"/>
                <a:sym typeface="Poppins"/>
              </a:defRPr>
            </a:pPr>
            <a:r>
              <a:t>Public Health Core Functions in Foodborne Illness</a:t>
            </a:r>
          </a:p>
          <a:p>
            <a:pPr defTabSz="457200">
              <a:defRPr sz="1200">
                <a:latin typeface="Times Roman"/>
                <a:ea typeface="Times Roman"/>
                <a:cs typeface="Times Roman"/>
                <a:sym typeface="Times Roman"/>
              </a:defRPr>
            </a:pPr>
          </a:p>
        </p:txBody>
      </p:sp>
      <p:sp>
        <p:nvSpPr>
          <p:cNvPr id="116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1165" name="A. Dietary Patterns…"/>
          <p:cNvSpPr txBox="1"/>
          <p:nvPr/>
        </p:nvSpPr>
        <p:spPr>
          <a:xfrm>
            <a:off x="1247241" y="3497581"/>
            <a:ext cx="16845957" cy="1234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Char char="•"/>
              <a:defRPr sz="3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graphicFrame>
        <p:nvGraphicFramePr>
          <p:cNvPr id="1166" name="Table 1"/>
          <p:cNvGraphicFramePr/>
          <p:nvPr/>
        </p:nvGraphicFramePr>
        <p:xfrm>
          <a:off x="2807928" y="4042771"/>
          <a:ext cx="12389168" cy="480687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446221"/>
                <a:gridCol w="8930246"/>
              </a:tblGrid>
              <a:tr h="1457052">
                <a:tc>
                  <a:txBody>
                    <a:bodyPr/>
                    <a:lstStyle/>
                    <a:p>
                      <a:pPr algn="ctr" defTabSz="457200">
                        <a:defRPr sz="1800"/>
                      </a:pPr>
                      <a:r>
                        <a:rPr b="1" sz="2800">
                          <a:latin typeface="Times Roman"/>
                          <a:ea typeface="Times Roman"/>
                          <a:cs typeface="Times Roman"/>
                          <a:sym typeface="Times Roman"/>
                        </a:rPr>
                        <a:t>Public Health Function</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How Foodborne Tracking Fits</a:t>
                      </a:r>
                    </a:p>
                  </a:txBody>
                  <a:tcPr marL="12700" marR="12700" marT="12700" marB="12700" anchor="ctr" anchorCtr="0" horzOverflow="overflow"/>
                </a:tc>
              </a:tr>
              <a:tr h="1457052">
                <a:tc>
                  <a:txBody>
                    <a:bodyPr/>
                    <a:lstStyle/>
                    <a:p>
                      <a:pPr algn="ctr" defTabSz="457200">
                        <a:defRPr sz="1800"/>
                      </a:pPr>
                      <a:r>
                        <a:rPr b="1" sz="2800">
                          <a:latin typeface="Times Roman"/>
                          <a:ea typeface="Times Roman"/>
                          <a:cs typeface="Times Roman"/>
                          <a:sym typeface="Times Roman"/>
                        </a:rPr>
                        <a:t>Assessment</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Surveillance systems detect trends, clusters, and emerging threats</a:t>
                      </a:r>
                    </a:p>
                  </a:txBody>
                  <a:tcPr marL="12700" marR="12700" marT="12700" marB="12700" anchor="ctr" anchorCtr="0" horzOverflow="overflow"/>
                </a:tc>
              </a:tr>
              <a:tr h="940033">
                <a:tc>
                  <a:txBody>
                    <a:bodyPr/>
                    <a:lstStyle/>
                    <a:p>
                      <a:pPr algn="ctr" defTabSz="457200">
                        <a:defRPr sz="1800"/>
                      </a:pPr>
                      <a:r>
                        <a:rPr b="1" sz="2800">
                          <a:latin typeface="Times Roman"/>
                          <a:ea typeface="Times Roman"/>
                          <a:cs typeface="Times Roman"/>
                          <a:sym typeface="Times Roman"/>
                        </a:rPr>
                        <a:t>Policy Development</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Data inform regulations, recalls, and food safety standards</a:t>
                      </a:r>
                    </a:p>
                  </a:txBody>
                  <a:tcPr marL="12700" marR="12700" marT="12700" marB="12700" anchor="ctr" anchorCtr="0" horzOverflow="overflow"/>
                </a:tc>
              </a:tr>
              <a:tr h="940033">
                <a:tc>
                  <a:txBody>
                    <a:bodyPr/>
                    <a:lstStyle/>
                    <a:p>
                      <a:pPr algn="ctr" defTabSz="457200">
                        <a:defRPr sz="1800"/>
                      </a:pPr>
                      <a:r>
                        <a:rPr b="1" sz="2800">
                          <a:latin typeface="Times Roman"/>
                          <a:ea typeface="Times Roman"/>
                          <a:cs typeface="Times Roman"/>
                          <a:sym typeface="Times Roman"/>
                        </a:rPr>
                        <a:t>Assurance</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Ensures safe food systems through education and enforcement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8" name="Freeform 2"/>
          <p:cNvSpPr/>
          <p:nvPr/>
        </p:nvSpPr>
        <p:spPr>
          <a:xfrm rot="10800000">
            <a:off x="-147841" y="-3"/>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71" name="Freeform 4"/>
          <p:cNvGrpSpPr/>
          <p:nvPr/>
        </p:nvGrpSpPr>
        <p:grpSpPr>
          <a:xfrm>
            <a:off x="-528019" y="-83714"/>
            <a:ext cx="19048361" cy="3086120"/>
            <a:chOff x="-2" y="0"/>
            <a:chExt cx="19048359" cy="3086119"/>
          </a:xfrm>
        </p:grpSpPr>
        <p:sp>
          <p:nvSpPr>
            <p:cNvPr id="1169"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70"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72" name="TextBox 6"/>
          <p:cNvSpPr txBox="1"/>
          <p:nvPr/>
        </p:nvSpPr>
        <p:spPr>
          <a:xfrm>
            <a:off x="1179548" y="860127"/>
            <a:ext cx="16981342" cy="224966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74" sz="5800">
                <a:solidFill>
                  <a:srgbClr val="FFFFFF"/>
                </a:solidFill>
                <a:latin typeface="Poppins"/>
                <a:ea typeface="Poppins"/>
                <a:cs typeface="Poppins"/>
                <a:sym typeface="Poppins"/>
              </a:defRPr>
            </a:lvl1pPr>
          </a:lstStyle>
          <a:p>
            <a:pPr/>
            <a:r>
              <a:t>Surveillance: Protecting the Population</a:t>
            </a:r>
          </a:p>
        </p:txBody>
      </p:sp>
      <p:sp>
        <p:nvSpPr>
          <p:cNvPr id="117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1174" name="A. Dietary Patterns…"/>
          <p:cNvSpPr txBox="1"/>
          <p:nvPr/>
        </p:nvSpPr>
        <p:spPr>
          <a:xfrm>
            <a:off x="1247241" y="3497581"/>
            <a:ext cx="16845957" cy="6289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3200">
                <a:latin typeface="Times Roman"/>
                <a:ea typeface="Times Roman"/>
                <a:cs typeface="Times Roman"/>
                <a:sym typeface="Times Roman"/>
              </a:defRPr>
            </a:pPr>
            <a:r>
              <a:t>Public health agencies monitor foodborne illness through:</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Case reporting by clinicians and labs</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Pathogen fingerprinting and genome sequencing</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National outbreak databases</a:t>
            </a:r>
          </a:p>
          <a:p>
            <a:pPr defTabSz="457200">
              <a:spcBef>
                <a:spcPts val="1200"/>
              </a:spcBef>
              <a:defRPr sz="3200">
                <a:latin typeface="Times Roman"/>
                <a:ea typeface="Times Roman"/>
                <a:cs typeface="Times Roman"/>
                <a:sym typeface="Times Roman"/>
              </a:defRPr>
            </a:pPr>
          </a:p>
          <a:p>
            <a:pPr defTabSz="457200">
              <a:spcBef>
                <a:spcPts val="1200"/>
              </a:spcBef>
              <a:defRPr b="1" sz="3200">
                <a:latin typeface="Times Roman"/>
                <a:ea typeface="Times Roman"/>
                <a:cs typeface="Times Roman"/>
                <a:sym typeface="Times Roman"/>
              </a:defRPr>
            </a:pPr>
            <a:r>
              <a:t>This enables:</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Rapid identification of </a:t>
            </a:r>
            <a:r>
              <a:rPr b="1"/>
              <a:t>contaminated foods</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Targeted recalls instead of broad panic</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Protection of high-risk groups</a:t>
            </a:r>
          </a:p>
        </p:txBody>
      </p:sp>
    </p:spTree>
  </p:cSld>
  <p:clrMapOvr>
    <a:masterClrMapping/>
  </p:clrMapOvr>
  <p:transition xmlns:p14="http://schemas.microsoft.com/office/powerpoint/2010/main" spd="med" advClick="1"/>
</p:sld>
</file>

<file path=ppt/slides/slide1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6" name="Freeform 2"/>
          <p:cNvSpPr/>
          <p:nvPr/>
        </p:nvSpPr>
        <p:spPr>
          <a:xfrm rot="10800000">
            <a:off x="-147841" y="-3"/>
            <a:ext cx="18288006"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79" name="Freeform 4"/>
          <p:cNvGrpSpPr/>
          <p:nvPr/>
        </p:nvGrpSpPr>
        <p:grpSpPr>
          <a:xfrm>
            <a:off x="-528019" y="-83714"/>
            <a:ext cx="19048361" cy="3086120"/>
            <a:chOff x="-2" y="0"/>
            <a:chExt cx="19048359" cy="3086119"/>
          </a:xfrm>
        </p:grpSpPr>
        <p:sp>
          <p:nvSpPr>
            <p:cNvPr id="1177"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78"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80" name="TextBox 6"/>
          <p:cNvSpPr txBox="1"/>
          <p:nvPr/>
        </p:nvSpPr>
        <p:spPr>
          <a:xfrm>
            <a:off x="1179548" y="860127"/>
            <a:ext cx="16981342" cy="358316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574" sz="5800">
                <a:solidFill>
                  <a:srgbClr val="FFFFFF"/>
                </a:solidFill>
                <a:latin typeface="Poppins"/>
                <a:ea typeface="Poppins"/>
                <a:cs typeface="Poppins"/>
                <a:sym typeface="Poppins"/>
              </a:defRPr>
            </a:pPr>
            <a:r>
              <a:t>Prevention at Scale (Upstream Impact)</a:t>
            </a:r>
          </a:p>
          <a:p>
            <a:pPr defTabSz="457200">
              <a:defRPr sz="1200">
                <a:latin typeface="Times Roman"/>
                <a:ea typeface="Times Roman"/>
                <a:cs typeface="Times Roman"/>
                <a:sym typeface="Times Roman"/>
              </a:defRPr>
            </a:pPr>
          </a:p>
          <a:p>
            <a:pPr>
              <a:lnSpc>
                <a:spcPts val="9100"/>
              </a:lnSpc>
              <a:defRPr spc="574" sz="5800">
                <a:solidFill>
                  <a:srgbClr val="FFFFFF"/>
                </a:solidFill>
                <a:latin typeface="Poppins"/>
                <a:ea typeface="Poppins"/>
                <a:cs typeface="Poppins"/>
                <a:sym typeface="Poppins"/>
              </a:defRPr>
            </a:pPr>
          </a:p>
        </p:txBody>
      </p:sp>
      <p:sp>
        <p:nvSpPr>
          <p:cNvPr id="1181"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p>
        </p:txBody>
      </p:sp>
      <p:graphicFrame>
        <p:nvGraphicFramePr>
          <p:cNvPr id="1182" name="Table 1"/>
          <p:cNvGraphicFramePr/>
          <p:nvPr/>
        </p:nvGraphicFramePr>
        <p:xfrm>
          <a:off x="3802282" y="3771297"/>
          <a:ext cx="10400459" cy="492966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225546"/>
                <a:gridCol w="6162212"/>
              </a:tblGrid>
              <a:tr h="891685">
                <a:tc>
                  <a:txBody>
                    <a:bodyPr/>
                    <a:lstStyle/>
                    <a:p>
                      <a:pPr algn="ctr" defTabSz="457200">
                        <a:defRPr sz="1800"/>
                      </a:pPr>
                      <a:r>
                        <a:rPr b="1" sz="2800">
                          <a:latin typeface="Times Roman"/>
                          <a:ea typeface="Times Roman"/>
                          <a:cs typeface="Times Roman"/>
                          <a:sym typeface="Times Roman"/>
                        </a:rPr>
                        <a:t>Public Health Action</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Population-Level Outcome</a:t>
                      </a:r>
                    </a:p>
                  </a:txBody>
                  <a:tcPr marL="12700" marR="12700" marT="12700" marB="12700" anchor="ctr" anchorCtr="0" horzOverflow="overflow"/>
                </a:tc>
              </a:tr>
              <a:tr h="891685">
                <a:tc>
                  <a:txBody>
                    <a:bodyPr/>
                    <a:lstStyle/>
                    <a:p>
                      <a:pPr algn="ctr" defTabSz="457200">
                        <a:defRPr sz="1800"/>
                      </a:pPr>
                      <a:r>
                        <a:rPr sz="2800">
                          <a:latin typeface="Times Roman"/>
                          <a:ea typeface="Times Roman"/>
                          <a:cs typeface="Times Roman"/>
                          <a:sym typeface="Times Roman"/>
                        </a:rPr>
                        <a:t>Product recalls</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Reduced exposure for millions</a:t>
                      </a:r>
                    </a:p>
                  </a:txBody>
                  <a:tcPr marL="12700" marR="12700" marT="12700" marB="12700" anchor="ctr" anchorCtr="0" horzOverflow="overflow"/>
                </a:tc>
              </a:tr>
              <a:tr h="891685">
                <a:tc>
                  <a:txBody>
                    <a:bodyPr/>
                    <a:lstStyle/>
                    <a:p>
                      <a:pPr algn="ctr" defTabSz="457200">
                        <a:defRPr sz="1800"/>
                      </a:pPr>
                      <a:r>
                        <a:rPr sz="2800">
                          <a:latin typeface="Times Roman"/>
                          <a:ea typeface="Times Roman"/>
                          <a:cs typeface="Times Roman"/>
                          <a:sym typeface="Times Roman"/>
                        </a:rPr>
                        <a:t>Facility inspections</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Safer food production</a:t>
                      </a:r>
                    </a:p>
                  </a:txBody>
                  <a:tcPr marL="12700" marR="12700" marT="12700" marB="12700" anchor="ctr" anchorCtr="0" horzOverflow="overflow"/>
                </a:tc>
              </a:tr>
              <a:tr h="1382111">
                <a:tc>
                  <a:txBody>
                    <a:bodyPr/>
                    <a:lstStyle/>
                    <a:p>
                      <a:pPr algn="ctr" defTabSz="457200">
                        <a:defRPr sz="1800"/>
                      </a:pPr>
                      <a:r>
                        <a:rPr sz="2800">
                          <a:latin typeface="Times Roman"/>
                          <a:ea typeface="Times Roman"/>
                          <a:cs typeface="Times Roman"/>
                          <a:sym typeface="Times Roman"/>
                        </a:rPr>
                        <a:t>Mandatory pasteurization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Near-elimination of certain infections</a:t>
                      </a:r>
                    </a:p>
                  </a:txBody>
                  <a:tcPr marL="12700" marR="12700" marT="12700" marB="12700" anchor="ctr" anchorCtr="0" horzOverflow="overflow"/>
                </a:tc>
              </a:tr>
              <a:tr h="891685">
                <a:tc>
                  <a:txBody>
                    <a:bodyPr/>
                    <a:lstStyle/>
                    <a:p>
                      <a:pPr algn="ctr" defTabSz="457200">
                        <a:defRPr sz="1800"/>
                      </a:pPr>
                      <a:r>
                        <a:rPr sz="2800">
                          <a:latin typeface="Times Roman"/>
                          <a:ea typeface="Times Roman"/>
                          <a:cs typeface="Times Roman"/>
                          <a:sym typeface="Times Roman"/>
                        </a:rPr>
                        <a:t>Food safety education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Reduced household transmission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6" name="Freeform 2"/>
          <p:cNvSpPr/>
          <p:nvPr/>
        </p:nvSpPr>
        <p:spPr>
          <a:xfrm rot="10800000">
            <a:off x="-147841" y="-3"/>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89" name="Freeform 4"/>
          <p:cNvGrpSpPr/>
          <p:nvPr/>
        </p:nvGrpSpPr>
        <p:grpSpPr>
          <a:xfrm>
            <a:off x="-528019" y="-83714"/>
            <a:ext cx="19048361" cy="3086120"/>
            <a:chOff x="-2" y="0"/>
            <a:chExt cx="19048359" cy="3086119"/>
          </a:xfrm>
        </p:grpSpPr>
        <p:sp>
          <p:nvSpPr>
            <p:cNvPr id="1187"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88"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90" name="TextBox 6"/>
          <p:cNvSpPr txBox="1"/>
          <p:nvPr/>
        </p:nvSpPr>
        <p:spPr>
          <a:xfrm>
            <a:off x="1179548" y="860127"/>
            <a:ext cx="16981342" cy="109396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74" sz="5800">
                <a:solidFill>
                  <a:srgbClr val="FFFFFF"/>
                </a:solidFill>
                <a:latin typeface="Poppins"/>
                <a:ea typeface="Poppins"/>
                <a:cs typeface="Poppins"/>
                <a:sym typeface="Poppins"/>
              </a:defRPr>
            </a:lvl1pPr>
          </a:lstStyle>
          <a:p>
            <a:pPr/>
            <a:r>
              <a:t>Risk Communication: A Public Health Skill</a:t>
            </a:r>
          </a:p>
        </p:txBody>
      </p:sp>
      <p:sp>
        <p:nvSpPr>
          <p:cNvPr id="119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1192" name="Effective public health communication:…"/>
          <p:cNvSpPr txBox="1"/>
          <p:nvPr/>
        </p:nvSpPr>
        <p:spPr>
          <a:xfrm>
            <a:off x="1573782" y="3756680"/>
            <a:ext cx="7579401" cy="57810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200"/>
              </a:spcBef>
              <a:defRPr b="1" sz="2800">
                <a:latin typeface="Times Roman"/>
                <a:ea typeface="Times Roman"/>
                <a:cs typeface="Times Roman"/>
                <a:sym typeface="Times Roman"/>
              </a:defRPr>
            </a:pPr>
            <a:r>
              <a:t>Effective public health communication:</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Prevents misinformation and panic</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Encourages appropriate action</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Maintains public trust</a:t>
            </a:r>
          </a:p>
          <a:p>
            <a:pPr defTabSz="457200">
              <a:spcBef>
                <a:spcPts val="1200"/>
              </a:spcBef>
              <a:defRPr sz="2800">
                <a:latin typeface="Times Roman"/>
                <a:ea typeface="Times Roman"/>
                <a:cs typeface="Times Roman"/>
                <a:sym typeface="Times Roman"/>
              </a:defRPr>
            </a:pPr>
          </a:p>
          <a:p>
            <a:pPr defTabSz="457200">
              <a:spcBef>
                <a:spcPts val="1200"/>
              </a:spcBef>
              <a:defRPr b="1" sz="2800">
                <a:latin typeface="Times Roman"/>
                <a:ea typeface="Times Roman"/>
                <a:cs typeface="Times Roman"/>
                <a:sym typeface="Times Roman"/>
              </a:defRPr>
            </a:pPr>
            <a:r>
              <a:t>Nutrition professionals act as:</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Trusted messengers</a:t>
            </a:r>
            <a:endParaRPr b="0"/>
          </a:p>
          <a:p>
            <a:pPr marL="457200" indent="-317500" defTabSz="457200">
              <a:spcBef>
                <a:spcPts val="1200"/>
              </a:spcBef>
              <a:buSzPct val="100000"/>
              <a:buFont typeface="Times Roman"/>
              <a:buChar char="•"/>
              <a:defRPr sz="2800">
                <a:latin typeface="Times Roman"/>
                <a:ea typeface="Times Roman"/>
                <a:cs typeface="Times Roman"/>
                <a:sym typeface="Times Roman"/>
              </a:defRPr>
            </a:pPr>
            <a:r>
              <a:t>Translators of technical alerts into plain language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Cultural and literacy bridges</a:t>
            </a:r>
          </a:p>
        </p:txBody>
      </p:sp>
    </p:spTree>
  </p:cSld>
  <p:clrMapOvr>
    <a:masterClrMapping/>
  </p:clrMapOvr>
  <p:transition xmlns:p14="http://schemas.microsoft.com/office/powerpoint/2010/main" spd="med" advClick="1"/>
</p:sld>
</file>

<file path=ppt/slides/slide1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4" name="Freeform 2"/>
          <p:cNvSpPr/>
          <p:nvPr/>
        </p:nvSpPr>
        <p:spPr>
          <a:xfrm rot="10800000">
            <a:off x="-147841" y="-3"/>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97" name="Freeform 4"/>
          <p:cNvGrpSpPr/>
          <p:nvPr/>
        </p:nvGrpSpPr>
        <p:grpSpPr>
          <a:xfrm>
            <a:off x="-528019" y="-83714"/>
            <a:ext cx="19048361" cy="3086120"/>
            <a:chOff x="-2" y="0"/>
            <a:chExt cx="19048359" cy="3086119"/>
          </a:xfrm>
        </p:grpSpPr>
        <p:sp>
          <p:nvSpPr>
            <p:cNvPr id="1195"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96"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98" name="TextBox 6"/>
          <p:cNvSpPr txBox="1"/>
          <p:nvPr/>
        </p:nvSpPr>
        <p:spPr>
          <a:xfrm>
            <a:off x="1254636" y="409601"/>
            <a:ext cx="16981341" cy="224966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74" sz="5800">
                <a:solidFill>
                  <a:srgbClr val="FFFFFF"/>
                </a:solidFill>
                <a:latin typeface="Poppins"/>
                <a:ea typeface="Poppins"/>
                <a:cs typeface="Poppins"/>
                <a:sym typeface="Poppins"/>
              </a:defRPr>
            </a:lvl1pPr>
          </a:lstStyle>
          <a:p>
            <a:pPr/>
            <a:r>
              <a:t>Linking Individual Care to Population Health</a:t>
            </a:r>
          </a:p>
        </p:txBody>
      </p:sp>
      <p:sp>
        <p:nvSpPr>
          <p:cNvPr id="119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graphicFrame>
        <p:nvGraphicFramePr>
          <p:cNvPr id="1200" name="Table 1"/>
          <p:cNvGraphicFramePr/>
          <p:nvPr/>
        </p:nvGraphicFramePr>
        <p:xfrm>
          <a:off x="3622760" y="3976768"/>
          <a:ext cx="11055180" cy="475724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566787"/>
                <a:gridCol w="6475692"/>
              </a:tblGrid>
              <a:tr h="1205580">
                <a:tc>
                  <a:txBody>
                    <a:bodyPr/>
                    <a:lstStyle/>
                    <a:p>
                      <a:pPr algn="ctr" defTabSz="457200">
                        <a:defRPr sz="1800"/>
                      </a:pPr>
                      <a:r>
                        <a:rPr b="1" sz="2600">
                          <a:latin typeface="Times Roman"/>
                          <a:ea typeface="Times Roman"/>
                          <a:cs typeface="Times Roman"/>
                          <a:sym typeface="Times Roman"/>
                        </a:rPr>
                        <a:t>Clinical Nutrition Role</a:t>
                      </a:r>
                    </a:p>
                  </a:txBody>
                  <a:tcPr marL="12700" marR="12700" marT="12700" marB="12700" anchor="ctr" anchorCtr="0" horzOverflow="overflow"/>
                </a:tc>
                <a:tc>
                  <a:txBody>
                    <a:bodyPr/>
                    <a:lstStyle/>
                    <a:p>
                      <a:pPr algn="ctr" defTabSz="457200">
                        <a:defRPr sz="1800"/>
                      </a:pPr>
                      <a:r>
                        <a:rPr b="1" sz="2600">
                          <a:latin typeface="Times Roman"/>
                          <a:ea typeface="Times Roman"/>
                          <a:cs typeface="Times Roman"/>
                          <a:sym typeface="Times Roman"/>
                        </a:rPr>
                        <a:t>Public Health Impact</a:t>
                      </a:r>
                    </a:p>
                  </a:txBody>
                  <a:tcPr marL="12700" marR="12700" marT="12700" marB="12700" anchor="ctr" anchorCtr="0" horzOverflow="overflow"/>
                </a:tc>
              </a:tr>
              <a:tr h="777793">
                <a:tc>
                  <a:txBody>
                    <a:bodyPr/>
                    <a:lstStyle/>
                    <a:p>
                      <a:pPr algn="ctr" defTabSz="457200">
                        <a:defRPr sz="1800"/>
                      </a:pPr>
                      <a:r>
                        <a:rPr sz="2600">
                          <a:latin typeface="Times Roman"/>
                          <a:ea typeface="Times Roman"/>
                          <a:cs typeface="Times Roman"/>
                          <a:sym typeface="Times Roman"/>
                        </a:rPr>
                        <a:t>Client education</a:t>
                      </a:r>
                    </a:p>
                  </a:txBody>
                  <a:tcPr marL="12700" marR="12700" marT="12700" marB="12700" anchor="ctr" anchorCtr="0" horzOverflow="overflow"/>
                </a:tc>
                <a:tc>
                  <a:txBody>
                    <a:bodyPr/>
                    <a:lstStyle/>
                    <a:p>
                      <a:pPr algn="ctr" defTabSz="457200">
                        <a:defRPr sz="1800"/>
                      </a:pPr>
                      <a:r>
                        <a:rPr sz="2600">
                          <a:latin typeface="Times Roman"/>
                          <a:ea typeface="Times Roman"/>
                          <a:cs typeface="Times Roman"/>
                          <a:sym typeface="Times Roman"/>
                        </a:rPr>
                        <a:t>Reduced household transmission</a:t>
                      </a:r>
                    </a:p>
                  </a:txBody>
                  <a:tcPr marL="12700" marR="12700" marT="12700" marB="12700" anchor="ctr" anchorCtr="0" horzOverflow="overflow"/>
                </a:tc>
              </a:tr>
              <a:tr h="777793">
                <a:tc>
                  <a:txBody>
                    <a:bodyPr/>
                    <a:lstStyle/>
                    <a:p>
                      <a:pPr algn="ctr" defTabSz="457200">
                        <a:defRPr sz="1800"/>
                      </a:pPr>
                      <a:r>
                        <a:rPr sz="2600">
                          <a:latin typeface="Times Roman"/>
                          <a:ea typeface="Times Roman"/>
                          <a:cs typeface="Times Roman"/>
                          <a:sym typeface="Times Roman"/>
                        </a:rPr>
                        <a:t>Early symptom referral</a:t>
                      </a:r>
                    </a:p>
                  </a:txBody>
                  <a:tcPr marL="12700" marR="12700" marT="12700" marB="12700" anchor="ctr" anchorCtr="0" horzOverflow="overflow"/>
                </a:tc>
                <a:tc>
                  <a:txBody>
                    <a:bodyPr/>
                    <a:lstStyle/>
                    <a:p>
                      <a:pPr algn="ctr" defTabSz="457200">
                        <a:defRPr sz="1800"/>
                      </a:pPr>
                      <a:r>
                        <a:rPr sz="2600">
                          <a:latin typeface="Times Roman"/>
                          <a:ea typeface="Times Roman"/>
                          <a:cs typeface="Times Roman"/>
                          <a:sym typeface="Times Roman"/>
                        </a:rPr>
                        <a:t>Faster outbreak detection</a:t>
                      </a:r>
                    </a:p>
                  </a:txBody>
                  <a:tcPr marL="12700" marR="12700" marT="12700" marB="12700" anchor="ctr" anchorCtr="0" horzOverflow="overflow"/>
                </a:tc>
              </a:tr>
              <a:tr h="1205580">
                <a:tc>
                  <a:txBody>
                    <a:bodyPr/>
                    <a:lstStyle/>
                    <a:p>
                      <a:pPr algn="ctr" defTabSz="457200">
                        <a:defRPr sz="1800"/>
                      </a:pPr>
                      <a:r>
                        <a:rPr sz="2600">
                          <a:latin typeface="Times Roman"/>
                          <a:ea typeface="Times Roman"/>
                          <a:cs typeface="Times Roman"/>
                          <a:sym typeface="Times Roman"/>
                        </a:rPr>
                        <a:t>Safe substitutions</a:t>
                      </a:r>
                    </a:p>
                  </a:txBody>
                  <a:tcPr marL="12700" marR="12700" marT="12700" marB="12700" anchor="ctr" anchorCtr="0" horzOverflow="overflow"/>
                </a:tc>
                <a:tc>
                  <a:txBody>
                    <a:bodyPr/>
                    <a:lstStyle/>
                    <a:p>
                      <a:pPr algn="ctr" defTabSz="457200">
                        <a:defRPr sz="1800"/>
                      </a:pPr>
                      <a:r>
                        <a:rPr sz="2600">
                          <a:latin typeface="Times Roman"/>
                          <a:ea typeface="Times Roman"/>
                          <a:cs typeface="Times Roman"/>
                          <a:sym typeface="Times Roman"/>
                        </a:rPr>
                        <a:t>Maintained nutrition during recalls</a:t>
                      </a:r>
                    </a:p>
                  </a:txBody>
                  <a:tcPr marL="12700" marR="12700" marT="12700" marB="12700" anchor="ctr" anchorCtr="0" horzOverflow="overflow"/>
                </a:tc>
              </a:tr>
              <a:tr h="777793">
                <a:tc>
                  <a:txBody>
                    <a:bodyPr/>
                    <a:lstStyle/>
                    <a:p>
                      <a:pPr algn="ctr" defTabSz="457200">
                        <a:defRPr sz="1800"/>
                      </a:pPr>
                      <a:r>
                        <a:rPr sz="2600">
                          <a:latin typeface="Times Roman"/>
                          <a:ea typeface="Times Roman"/>
                          <a:cs typeface="Times Roman"/>
                          <a:sym typeface="Times Roman"/>
                        </a:rPr>
                        <a:t>Documentation</a:t>
                      </a:r>
                    </a:p>
                  </a:txBody>
                  <a:tcPr marL="12700" marR="12700" marT="12700" marB="12700" anchor="ctr" anchorCtr="0" horzOverflow="overflow"/>
                </a:tc>
                <a:tc>
                  <a:txBody>
                    <a:bodyPr/>
                    <a:lstStyle/>
                    <a:p>
                      <a:pPr algn="ctr" defTabSz="457200">
                        <a:defRPr sz="1800"/>
                      </a:pPr>
                      <a:r>
                        <a:rPr sz="2600">
                          <a:latin typeface="Times Roman"/>
                          <a:ea typeface="Times Roman"/>
                          <a:cs typeface="Times Roman"/>
                          <a:sym typeface="Times Roman"/>
                        </a:rPr>
                        <a:t>Improved surveillance accuracy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2" name="Freeform 2"/>
          <p:cNvSpPr/>
          <p:nvPr/>
        </p:nvSpPr>
        <p:spPr>
          <a:xfrm rot="10800000">
            <a:off x="-147841" y="-3"/>
            <a:ext cx="18288006"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05" name="Freeform 4"/>
          <p:cNvGrpSpPr/>
          <p:nvPr/>
        </p:nvGrpSpPr>
        <p:grpSpPr>
          <a:xfrm>
            <a:off x="-528019" y="-83714"/>
            <a:ext cx="19048361" cy="3086120"/>
            <a:chOff x="-2" y="0"/>
            <a:chExt cx="19048359" cy="3086119"/>
          </a:xfrm>
        </p:grpSpPr>
        <p:sp>
          <p:nvSpPr>
            <p:cNvPr id="1203"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204"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06" name="TextBox 6"/>
          <p:cNvSpPr txBox="1"/>
          <p:nvPr/>
        </p:nvSpPr>
        <p:spPr>
          <a:xfrm>
            <a:off x="1329724" y="910185"/>
            <a:ext cx="16981341" cy="257986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574" sz="5800">
                <a:solidFill>
                  <a:srgbClr val="FFFFFF"/>
                </a:solidFill>
                <a:latin typeface="Poppins"/>
                <a:ea typeface="Poppins"/>
                <a:cs typeface="Poppins"/>
                <a:sym typeface="Poppins"/>
              </a:defRPr>
            </a:pPr>
            <a:r>
              <a:t>Policy Feedback Loop</a:t>
            </a:r>
          </a:p>
          <a:p>
            <a:pPr defTabSz="457200">
              <a:spcBef>
                <a:spcPts val="1200"/>
              </a:spcBef>
              <a:defRPr sz="1200">
                <a:latin typeface="Times Roman"/>
                <a:ea typeface="Times Roman"/>
                <a:cs typeface="Times Roman"/>
                <a:sym typeface="Times Roman"/>
              </a:defRPr>
            </a:pPr>
          </a:p>
        </p:txBody>
      </p:sp>
      <p:sp>
        <p:nvSpPr>
          <p:cNvPr id="1207"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1208" name="Outbreak data lead to:…"/>
          <p:cNvSpPr txBox="1"/>
          <p:nvPr/>
        </p:nvSpPr>
        <p:spPr>
          <a:xfrm>
            <a:off x="2024307" y="4232235"/>
            <a:ext cx="7141326" cy="37490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200"/>
              </a:spcBef>
              <a:defRPr b="1" sz="3200">
                <a:latin typeface="Times Roman"/>
                <a:ea typeface="Times Roman"/>
                <a:cs typeface="Times Roman"/>
                <a:sym typeface="Times Roman"/>
              </a:defRPr>
            </a:pPr>
            <a:r>
              <a:t>Outbreak data lead to:</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Revised food safety regulations</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Changes in agricultural practices</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Updates to dietary guidance</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Improved institutional feeding standards</a:t>
            </a:r>
          </a:p>
        </p:txBody>
      </p:sp>
    </p:spTree>
  </p:cSld>
  <p:clrMapOvr>
    <a:masterClrMapping/>
  </p:clrMapOvr>
  <p:transition xmlns:p14="http://schemas.microsoft.com/office/powerpoint/2010/main" spd="med" advClick="1"/>
</p:sld>
</file>

<file path=ppt/slides/slide1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2" name="Freeform 2"/>
          <p:cNvSpPr/>
          <p:nvPr/>
        </p:nvSpPr>
        <p:spPr>
          <a:xfrm rot="10800000">
            <a:off x="-147841" y="-3"/>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15" name="Freeform 4"/>
          <p:cNvGrpSpPr/>
          <p:nvPr/>
        </p:nvGrpSpPr>
        <p:grpSpPr>
          <a:xfrm>
            <a:off x="-528019" y="-83714"/>
            <a:ext cx="19048361" cy="3086120"/>
            <a:chOff x="-2" y="0"/>
            <a:chExt cx="19048359" cy="3086119"/>
          </a:xfrm>
        </p:grpSpPr>
        <p:sp>
          <p:nvSpPr>
            <p:cNvPr id="1213"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214"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16" name="TextBox 6"/>
          <p:cNvSpPr txBox="1"/>
          <p:nvPr/>
        </p:nvSpPr>
        <p:spPr>
          <a:xfrm>
            <a:off x="1379782" y="284455"/>
            <a:ext cx="16981341" cy="224966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74" sz="5800">
                <a:solidFill>
                  <a:srgbClr val="FFFFFF"/>
                </a:solidFill>
                <a:latin typeface="Poppins"/>
                <a:ea typeface="Poppins"/>
                <a:cs typeface="Poppins"/>
                <a:sym typeface="Poppins"/>
              </a:defRPr>
            </a:lvl1pPr>
          </a:lstStyle>
          <a:p>
            <a:pPr/>
            <a:r>
              <a:t>How to Track Current Foodborne Illness Outbreaks</a:t>
            </a:r>
          </a:p>
        </p:txBody>
      </p:sp>
      <p:sp>
        <p:nvSpPr>
          <p:cNvPr id="121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1218" name="Primary, Trusted Sources (U.S.)…"/>
          <p:cNvSpPr txBox="1"/>
          <p:nvPr/>
        </p:nvSpPr>
        <p:spPr>
          <a:xfrm>
            <a:off x="1398577" y="3131321"/>
            <a:ext cx="10391911" cy="74833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Primary, Trusted Sources (U.S.)</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Centers for Disease Control and Prevention (CDC)</a:t>
            </a:r>
            <a:endParaRPr b="0"/>
          </a:p>
          <a:p>
            <a:pPr lvl="1" marL="914400" indent="-317500" defTabSz="457200">
              <a:spcBef>
                <a:spcPts val="1200"/>
              </a:spcBef>
              <a:buSzPct val="100000"/>
              <a:buFont typeface="Times Roman"/>
              <a:buChar char="◦"/>
              <a:defRPr i="1" sz="2800">
                <a:latin typeface="Times Roman"/>
                <a:ea typeface="Times Roman"/>
                <a:cs typeface="Times Roman"/>
                <a:sym typeface="Times Roman"/>
              </a:defRPr>
            </a:pPr>
            <a:r>
              <a:t>Foodborne Outbreaks &amp; Investigations</a:t>
            </a:r>
            <a:endParaRPr i="0"/>
          </a:p>
          <a:p>
            <a:pPr lvl="1" marL="914400" indent="-317500" defTabSz="457200">
              <a:spcBef>
                <a:spcPts val="1200"/>
              </a:spcBef>
              <a:buSzPct val="100000"/>
              <a:buFont typeface="Times Roman"/>
              <a:buChar char="◦"/>
              <a:defRPr sz="2800">
                <a:latin typeface="Times Roman"/>
                <a:ea typeface="Times Roman"/>
                <a:cs typeface="Times Roman"/>
                <a:sym typeface="Times Roman"/>
              </a:defRPr>
            </a:pPr>
            <a:r>
              <a:t>Provides pathogen, food source, geographic spread, and case counts</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U.S. Food and Drug Administration (FDA)</a:t>
            </a:r>
            <a:endParaRPr b="0"/>
          </a:p>
          <a:p>
            <a:pPr lvl="1" marL="914400" indent="-317500" defTabSz="457200">
              <a:spcBef>
                <a:spcPts val="1200"/>
              </a:spcBef>
              <a:buSzPct val="100000"/>
              <a:buFont typeface="Times Roman"/>
              <a:buChar char="◦"/>
              <a:defRPr i="1" sz="2800">
                <a:latin typeface="Times Roman"/>
                <a:ea typeface="Times Roman"/>
                <a:cs typeface="Times Roman"/>
                <a:sym typeface="Times Roman"/>
              </a:defRPr>
            </a:pPr>
            <a:r>
              <a:t>Food Recalls, Market Withdrawals, and Safety Alerts</a:t>
            </a:r>
            <a:endParaRPr i="0"/>
          </a:p>
          <a:p>
            <a:pPr lvl="1" marL="914400" indent="-317500" defTabSz="457200">
              <a:spcBef>
                <a:spcPts val="1200"/>
              </a:spcBef>
              <a:buSzPct val="100000"/>
              <a:buFont typeface="Times Roman"/>
              <a:buChar char="◦"/>
              <a:defRPr sz="2800">
                <a:latin typeface="Times Roman"/>
                <a:ea typeface="Times Roman"/>
                <a:cs typeface="Times Roman"/>
                <a:sym typeface="Times Roman"/>
              </a:defRPr>
            </a:pPr>
            <a:r>
              <a:t>Especially relevant for produce, packaged foods, supplements</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U.S. Department of Agriculture (USDA–FSIS)</a:t>
            </a:r>
            <a:endParaRPr b="0"/>
          </a:p>
          <a:p>
            <a:pPr lvl="1" marL="914400" indent="-317500" defTabSz="457200">
              <a:spcBef>
                <a:spcPts val="1200"/>
              </a:spcBef>
              <a:buSzPct val="100000"/>
              <a:buFont typeface="Times Roman"/>
              <a:buChar char="◦"/>
              <a:defRPr sz="2800">
                <a:latin typeface="Times Roman"/>
                <a:ea typeface="Times Roman"/>
                <a:cs typeface="Times Roman"/>
                <a:sym typeface="Times Roman"/>
              </a:defRPr>
            </a:pPr>
            <a:r>
              <a:t>Meat, poultry, and egg product recalls</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State &amp; Local Health Departments</a:t>
            </a:r>
            <a:endParaRPr b="0"/>
          </a:p>
          <a:p>
            <a:pPr lvl="1" marL="914400" indent="-317500" defTabSz="457200">
              <a:spcBef>
                <a:spcPts val="1200"/>
              </a:spcBef>
              <a:buSzPct val="100000"/>
              <a:buFont typeface="Times Roman"/>
              <a:buChar char="◦"/>
              <a:defRPr b="1" sz="2800">
                <a:latin typeface="Times Roman"/>
                <a:ea typeface="Times Roman"/>
                <a:cs typeface="Times Roman"/>
                <a:sym typeface="Times Roman"/>
              </a:defRPr>
            </a:pPr>
            <a:r>
              <a:rPr b="0"/>
              <a:t>Often issue </a:t>
            </a:r>
            <a:r>
              <a:t>earlier, location-specific alerts</a:t>
            </a:r>
            <a:endParaRPr b="0"/>
          </a:p>
          <a:p>
            <a:pPr marL="258762" indent="-119062" defTabSz="457200">
              <a:spcBef>
                <a:spcPts val="1200"/>
              </a:spcBef>
              <a:buSzPct val="100000"/>
              <a:buFont typeface="Times Roman"/>
              <a:buChar char="•"/>
              <a:tabLst>
                <a:tab pos="596900" algn="l"/>
                <a:tab pos="914400" algn="l"/>
              </a:tabLst>
              <a:defRPr b="1"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1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0" name="Freeform 2"/>
          <p:cNvSpPr/>
          <p:nvPr/>
        </p:nvSpPr>
        <p:spPr>
          <a:xfrm rot="10800000">
            <a:off x="-147841" y="-3"/>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23" name="Freeform 4"/>
          <p:cNvGrpSpPr/>
          <p:nvPr/>
        </p:nvGrpSpPr>
        <p:grpSpPr>
          <a:xfrm>
            <a:off x="-528019" y="-83714"/>
            <a:ext cx="19048361" cy="3086120"/>
            <a:chOff x="-2" y="0"/>
            <a:chExt cx="19048359" cy="3086119"/>
          </a:xfrm>
        </p:grpSpPr>
        <p:sp>
          <p:nvSpPr>
            <p:cNvPr id="1221"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222"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24" name="TextBox 6"/>
          <p:cNvSpPr txBox="1"/>
          <p:nvPr/>
        </p:nvSpPr>
        <p:spPr>
          <a:xfrm>
            <a:off x="1379782" y="912364"/>
            <a:ext cx="16981341" cy="109396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74" sz="5800">
                <a:solidFill>
                  <a:srgbClr val="FFFFFF"/>
                </a:solidFill>
                <a:latin typeface="Poppins"/>
                <a:ea typeface="Poppins"/>
                <a:cs typeface="Poppins"/>
                <a:sym typeface="Poppins"/>
              </a:defRPr>
            </a:lvl1pPr>
          </a:lstStyle>
          <a:p>
            <a:pPr/>
            <a:r>
              <a:t>Practical Tracking Workflow for Clinicians</a:t>
            </a:r>
          </a:p>
        </p:txBody>
      </p:sp>
      <p:sp>
        <p:nvSpPr>
          <p:cNvPr id="122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1226" name="Weekly check of CDC outbreak page…"/>
          <p:cNvSpPr txBox="1"/>
          <p:nvPr/>
        </p:nvSpPr>
        <p:spPr>
          <a:xfrm>
            <a:off x="1423606" y="3857168"/>
            <a:ext cx="10391911" cy="4892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AutoNum type="arabicPeriod" startAt="1"/>
              <a:defRPr sz="3200">
                <a:latin typeface="Times Roman"/>
                <a:ea typeface="Times Roman"/>
                <a:cs typeface="Times Roman"/>
                <a:sym typeface="Times Roman"/>
              </a:defRPr>
            </a:pPr>
            <a:r>
              <a:rPr b="1"/>
              <a:t>Weekly check</a:t>
            </a:r>
            <a:r>
              <a:t> of CDC outbreak page</a:t>
            </a:r>
          </a:p>
          <a:p>
            <a:pPr marL="457200" indent="-317500" defTabSz="457200">
              <a:spcBef>
                <a:spcPts val="1200"/>
              </a:spcBef>
              <a:buSzPct val="100000"/>
              <a:buFont typeface="Times Roman"/>
              <a:buAutoNum type="arabicPeriod" startAt="1"/>
              <a:defRPr b="1" sz="3200">
                <a:latin typeface="Times Roman"/>
                <a:ea typeface="Times Roman"/>
                <a:cs typeface="Times Roman"/>
                <a:sym typeface="Times Roman"/>
              </a:defRPr>
            </a:pPr>
            <a:r>
              <a:t>Set email or text alerts</a:t>
            </a:r>
            <a:r>
              <a:rPr b="0"/>
              <a:t> from FDA &amp; USDA</a:t>
            </a:r>
            <a:endParaRPr b="0"/>
          </a:p>
          <a:p>
            <a:pPr marL="457200" indent="-317500" defTabSz="457200">
              <a:spcBef>
                <a:spcPts val="1200"/>
              </a:spcBef>
              <a:buSzPct val="100000"/>
              <a:buFont typeface="Times Roman"/>
              <a:buAutoNum type="arabicPeriod" startAt="1"/>
              <a:defRPr b="1" sz="3200">
                <a:latin typeface="Times Roman"/>
                <a:ea typeface="Times Roman"/>
                <a:cs typeface="Times Roman"/>
                <a:sym typeface="Times Roman"/>
              </a:defRPr>
            </a:pPr>
            <a:r>
              <a:t>Monitor state health department updates</a:t>
            </a:r>
            <a:endParaRPr b="0"/>
          </a:p>
          <a:p>
            <a:pPr marL="457200" indent="-317500" defTabSz="457200">
              <a:spcBef>
                <a:spcPts val="1200"/>
              </a:spcBef>
              <a:buSzPct val="100000"/>
              <a:buFont typeface="Times Roman"/>
              <a:buAutoNum type="arabicPeriod" startAt="1"/>
              <a:defRPr sz="3200">
                <a:latin typeface="Times Roman"/>
                <a:ea typeface="Times Roman"/>
                <a:cs typeface="Times Roman"/>
                <a:sym typeface="Times Roman"/>
              </a:defRPr>
            </a:pPr>
            <a:r>
              <a:rPr b="1"/>
              <a:t>Cross-check</a:t>
            </a:r>
            <a:r>
              <a:t> whether affected foods apply to:</a:t>
            </a:r>
          </a:p>
          <a:p>
            <a:pPr lvl="1" marL="914400" indent="-317500" defTabSz="457200">
              <a:spcBef>
                <a:spcPts val="1200"/>
              </a:spcBef>
              <a:buSzPct val="100000"/>
              <a:buFont typeface="Times Roman"/>
              <a:buChar char="◦"/>
              <a:defRPr sz="3200">
                <a:latin typeface="Times Roman"/>
                <a:ea typeface="Times Roman"/>
                <a:cs typeface="Times Roman"/>
                <a:sym typeface="Times Roman"/>
              </a:defRPr>
            </a:pPr>
            <a:r>
              <a:t>Your client population</a:t>
            </a:r>
          </a:p>
          <a:p>
            <a:pPr lvl="1" marL="914400" indent="-317500" defTabSz="457200">
              <a:spcBef>
                <a:spcPts val="1200"/>
              </a:spcBef>
              <a:buSzPct val="100000"/>
              <a:buFont typeface="Times Roman"/>
              <a:buChar char="◦"/>
              <a:defRPr sz="3200">
                <a:latin typeface="Times Roman"/>
                <a:ea typeface="Times Roman"/>
                <a:cs typeface="Times Roman"/>
                <a:sym typeface="Times Roman"/>
              </a:defRPr>
            </a:pPr>
            <a:r>
              <a:t>High-risk groups (pregnancy, elderly, immunocompromised)</a:t>
            </a:r>
          </a:p>
          <a:p>
            <a:pPr marL="258762" indent="-119062" defTabSz="457200">
              <a:spcBef>
                <a:spcPts val="1200"/>
              </a:spcBef>
              <a:buSzPct val="100000"/>
              <a:buFont typeface="Times Roman"/>
              <a:buChar char="•"/>
              <a:tabLst>
                <a:tab pos="596900" algn="l"/>
                <a:tab pos="914400" algn="l"/>
              </a:tabLst>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1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8" name="Freeform 2"/>
          <p:cNvSpPr/>
          <p:nvPr/>
        </p:nvSpPr>
        <p:spPr>
          <a:xfrm rot="10800000">
            <a:off x="-147841" y="-3"/>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31" name="Freeform 4"/>
          <p:cNvGrpSpPr/>
          <p:nvPr/>
        </p:nvGrpSpPr>
        <p:grpSpPr>
          <a:xfrm>
            <a:off x="-528019" y="-83714"/>
            <a:ext cx="19048361" cy="3086120"/>
            <a:chOff x="-2" y="0"/>
            <a:chExt cx="19048359" cy="3086119"/>
          </a:xfrm>
        </p:grpSpPr>
        <p:sp>
          <p:nvSpPr>
            <p:cNvPr id="1229"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230"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32" name="TextBox 6"/>
          <p:cNvSpPr txBox="1"/>
          <p:nvPr/>
        </p:nvSpPr>
        <p:spPr>
          <a:xfrm>
            <a:off x="1379782" y="334514"/>
            <a:ext cx="16981341" cy="224966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74" sz="5800">
                <a:solidFill>
                  <a:srgbClr val="FFFFFF"/>
                </a:solidFill>
                <a:latin typeface="Poppins"/>
                <a:ea typeface="Poppins"/>
                <a:cs typeface="Poppins"/>
                <a:sym typeface="Poppins"/>
              </a:defRPr>
            </a:lvl1pPr>
          </a:lstStyle>
          <a:p>
            <a:pPr/>
            <a:r>
              <a:t>What Information to Extract From an Outbreak Alert</a:t>
            </a:r>
          </a:p>
        </p:txBody>
      </p:sp>
      <p:sp>
        <p:nvSpPr>
          <p:cNvPr id="123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graphicFrame>
        <p:nvGraphicFramePr>
          <p:cNvPr id="1234" name="Table 1"/>
          <p:cNvGraphicFramePr/>
          <p:nvPr/>
        </p:nvGraphicFramePr>
        <p:xfrm>
          <a:off x="1780155" y="3447447"/>
          <a:ext cx="14012189" cy="532303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117491"/>
                <a:gridCol w="8881997"/>
              </a:tblGrid>
              <a:tr h="660616">
                <a:tc>
                  <a:txBody>
                    <a:bodyPr/>
                    <a:lstStyle/>
                    <a:p>
                      <a:pPr algn="ctr" defTabSz="457200">
                        <a:defRPr sz="1800"/>
                      </a:pPr>
                      <a:r>
                        <a:rPr b="1" sz="2800">
                          <a:latin typeface="Times Roman"/>
                          <a:ea typeface="Times Roman"/>
                          <a:cs typeface="Times Roman"/>
                          <a:sym typeface="Times Roman"/>
                        </a:rPr>
                        <a:t>Outbreak Detail</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Why It Matters Clinically</a:t>
                      </a:r>
                    </a:p>
                  </a:txBody>
                  <a:tcPr marL="12700" marR="12700" marT="12700" marB="12700" anchor="ctr" anchorCtr="0" horzOverflow="overflow"/>
                </a:tc>
              </a:tr>
              <a:tr h="660616">
                <a:tc>
                  <a:txBody>
                    <a:bodyPr/>
                    <a:lstStyle/>
                    <a:p>
                      <a:pPr algn="ctr" defTabSz="457200">
                        <a:defRPr sz="1800"/>
                      </a:pPr>
                      <a:r>
                        <a:rPr sz="2800">
                          <a:latin typeface="Times Roman"/>
                          <a:ea typeface="Times Roman"/>
                          <a:cs typeface="Times Roman"/>
                          <a:sym typeface="Times Roman"/>
                        </a:rPr>
                        <a:t>Pathogen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Predicts symptom severity &amp; incubation</a:t>
                      </a:r>
                    </a:p>
                  </a:txBody>
                  <a:tcPr marL="12700" marR="12700" marT="12700" marB="12700" anchor="ctr" anchorCtr="0" horzOverflow="overflow"/>
                </a:tc>
              </a:tr>
              <a:tr h="1023955">
                <a:tc>
                  <a:txBody>
                    <a:bodyPr/>
                    <a:lstStyle/>
                    <a:p>
                      <a:pPr algn="ctr" defTabSz="457200">
                        <a:defRPr sz="1800"/>
                      </a:pPr>
                      <a:r>
                        <a:rPr sz="2800">
                          <a:latin typeface="Times Roman"/>
                          <a:ea typeface="Times Roman"/>
                          <a:cs typeface="Times Roman"/>
                          <a:sym typeface="Times Roman"/>
                        </a:rPr>
                        <a:t>Implicated food</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Determines avoidance/substitution advice</a:t>
                      </a:r>
                    </a:p>
                  </a:txBody>
                  <a:tcPr marL="12700" marR="12700" marT="12700" marB="12700" anchor="ctr" anchorCtr="0" horzOverflow="overflow"/>
                </a:tc>
              </a:tr>
              <a:tr h="660616">
                <a:tc>
                  <a:txBody>
                    <a:bodyPr/>
                    <a:lstStyle/>
                    <a:p>
                      <a:pPr algn="ctr" defTabSz="457200">
                        <a:defRPr sz="1800"/>
                      </a:pPr>
                      <a:r>
                        <a:rPr sz="2800">
                          <a:latin typeface="Times Roman"/>
                          <a:ea typeface="Times Roman"/>
                          <a:cs typeface="Times Roman"/>
                          <a:sym typeface="Times Roman"/>
                        </a:rPr>
                        <a:t>Lot numbers / brands</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Helps clients assess personal risk</a:t>
                      </a:r>
                    </a:p>
                  </a:txBody>
                  <a:tcPr marL="12700" marR="12700" marT="12700" marB="12700" anchor="ctr" anchorCtr="0" horzOverflow="overflow"/>
                </a:tc>
              </a:tr>
              <a:tr h="1023955">
                <a:tc>
                  <a:txBody>
                    <a:bodyPr/>
                    <a:lstStyle/>
                    <a:p>
                      <a:pPr algn="ctr" defTabSz="457200">
                        <a:defRPr sz="1800"/>
                      </a:pPr>
                      <a:r>
                        <a:rPr sz="2800">
                          <a:latin typeface="Times Roman"/>
                          <a:ea typeface="Times Roman"/>
                          <a:cs typeface="Times Roman"/>
                          <a:sym typeface="Times Roman"/>
                        </a:rPr>
                        <a:t>Geographic distribution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Identifies local relevance</a:t>
                      </a:r>
                    </a:p>
                  </a:txBody>
                  <a:tcPr marL="12700" marR="12700" marT="12700" marB="12700" anchor="ctr" anchorCtr="0" horzOverflow="overflow"/>
                </a:tc>
              </a:tr>
              <a:tr h="660616">
                <a:tc>
                  <a:txBody>
                    <a:bodyPr/>
                    <a:lstStyle/>
                    <a:p>
                      <a:pPr algn="ctr" defTabSz="457200">
                        <a:defRPr sz="1800"/>
                      </a:pPr>
                      <a:r>
                        <a:rPr sz="2800">
                          <a:latin typeface="Times Roman"/>
                          <a:ea typeface="Times Roman"/>
                          <a:cs typeface="Times Roman"/>
                          <a:sym typeface="Times Roman"/>
                        </a:rPr>
                        <a:t>At-risk populations</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Guides urgency and strictness of advice</a:t>
                      </a:r>
                    </a:p>
                  </a:txBody>
                  <a:tcPr marL="12700" marR="12700" marT="12700" marB="12700" anchor="ctr" anchorCtr="0" horzOverflow="overflow"/>
                </a:tc>
              </a:tr>
              <a:tr h="660616">
                <a:tc>
                  <a:txBody>
                    <a:bodyPr/>
                    <a:lstStyle/>
                    <a:p>
                      <a:pPr algn="ctr" defTabSz="457200">
                        <a:defRPr sz="1800"/>
                      </a:pPr>
                      <a:r>
                        <a:rPr sz="2800">
                          <a:latin typeface="Times Roman"/>
                          <a:ea typeface="Times Roman"/>
                          <a:cs typeface="Times Roman"/>
                          <a:sym typeface="Times Roman"/>
                        </a:rPr>
                        <a:t>Recall status</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Determines discard vs cook guidance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Freeform 2"/>
          <p:cNvSpPr/>
          <p:nvPr/>
        </p:nvSpPr>
        <p:spPr>
          <a:xfrm rot="10800000">
            <a:off x="531520" y="-567284"/>
            <a:ext cx="18288010"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216" name="Freeform 4"/>
          <p:cNvGrpSpPr/>
          <p:nvPr/>
        </p:nvGrpSpPr>
        <p:grpSpPr>
          <a:xfrm>
            <a:off x="-380179" y="-13"/>
            <a:ext cx="19048355" cy="3086120"/>
            <a:chOff x="0" y="0"/>
            <a:chExt cx="19048353" cy="3086119"/>
          </a:xfrm>
        </p:grpSpPr>
        <p:sp>
          <p:nvSpPr>
            <p:cNvPr id="214"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215"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217" name="TextBox 6"/>
          <p:cNvSpPr txBox="1"/>
          <p:nvPr/>
        </p:nvSpPr>
        <p:spPr>
          <a:xfrm>
            <a:off x="1275347" y="1184945"/>
            <a:ext cx="16800356" cy="95629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92" sz="7000">
                <a:solidFill>
                  <a:srgbClr val="FFFFFF"/>
                </a:solidFill>
                <a:latin typeface="Poppins"/>
                <a:ea typeface="Poppins"/>
                <a:cs typeface="Poppins"/>
                <a:sym typeface="Poppins"/>
              </a:defRPr>
            </a:lvl1pPr>
          </a:lstStyle>
          <a:p>
            <a:pPr/>
            <a:r>
              <a:t>MNT for Osteoporosis</a:t>
            </a:r>
          </a:p>
        </p:txBody>
      </p:sp>
      <p:sp>
        <p:nvSpPr>
          <p:cNvPr id="21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219" name="Institute of Medicine (IOM). (2001). Dietary Reference Intakes: Applications in Dietary Assessment. National Academies Press.…"/>
          <p:cNvSpPr txBox="1"/>
          <p:nvPr/>
        </p:nvSpPr>
        <p:spPr>
          <a:xfrm>
            <a:off x="918886" y="3259497"/>
            <a:ext cx="7063890" cy="67589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Inadequate calcium and vitamin D</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Estrogen/testosterone decline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Low protein intake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Chronic inflammation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Sedentary lifestyle</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Adequate </a:t>
            </a:r>
            <a:r>
              <a:rPr b="1"/>
              <a:t>calcium intake</a:t>
            </a:r>
            <a:r>
              <a:t> (food first)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Optimize </a:t>
            </a:r>
            <a:r>
              <a:rPr b="1"/>
              <a:t>vitamin D status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Ensure sufficient </a:t>
            </a:r>
            <a:r>
              <a:rPr b="1"/>
              <a:t>protein intake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Mediterranean-style dietary pattern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Weight-bearing and resistance exercise (adjunct)</a:t>
            </a:r>
          </a:p>
        </p:txBody>
      </p:sp>
      <p:sp>
        <p:nvSpPr>
          <p:cNvPr id="220"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221" name="Relevant Labs…"/>
          <p:cNvSpPr txBox="1"/>
          <p:nvPr/>
        </p:nvSpPr>
        <p:spPr>
          <a:xfrm>
            <a:off x="9219582" y="7760306"/>
            <a:ext cx="6644678" cy="1971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3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DXA scan, 25-OH vitamin D</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Serum calcium (contextual), PTH, Magnesium,</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Bone turnover markers (CTX, P1NP – optional)</a:t>
            </a:r>
          </a:p>
        </p:txBody>
      </p:sp>
      <p:graphicFrame>
        <p:nvGraphicFramePr>
          <p:cNvPr id="222" name="Table 1"/>
          <p:cNvGraphicFramePr/>
          <p:nvPr/>
        </p:nvGraphicFramePr>
        <p:xfrm>
          <a:off x="9234958" y="3967543"/>
          <a:ext cx="8653658" cy="331155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829606"/>
                <a:gridCol w="3080875"/>
                <a:gridCol w="3743176"/>
              </a:tblGrid>
              <a:tr h="393700">
                <a:tc>
                  <a:txBody>
                    <a:bodyPr/>
                    <a:lstStyle/>
                    <a:p>
                      <a:pPr algn="ctr" defTabSz="457200">
                        <a:defRPr sz="1800"/>
                      </a:pPr>
                      <a:r>
                        <a:rPr b="1" sz="22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Evidence-Based Range</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Purpose</a:t>
                      </a:r>
                    </a:p>
                  </a:txBody>
                  <a:tcPr marL="12700" marR="12700" marT="12700" marB="12700" anchor="ctr" anchorCtr="0" horzOverflow="overflow"/>
                </a:tc>
              </a:tr>
              <a:tr h="749300">
                <a:tc>
                  <a:txBody>
                    <a:bodyPr/>
                    <a:lstStyle/>
                    <a:p>
                      <a:pPr algn="ctr" defTabSz="457200">
                        <a:defRPr sz="1800"/>
                      </a:pPr>
                      <a:r>
                        <a:rPr sz="2200">
                          <a:latin typeface="Times Roman"/>
                          <a:ea typeface="Times Roman"/>
                          <a:cs typeface="Times Roman"/>
                          <a:sym typeface="Times Roman"/>
                        </a:rPr>
                        <a:t>Calcium</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1,000–1,200 mg/day (diet + supp)</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Bone mineralization</a:t>
                      </a:r>
                    </a:p>
                  </a:txBody>
                  <a:tcPr marL="12700" marR="12700" marT="12700" marB="12700" anchor="ctr" anchorCtr="0" horzOverflow="overflow"/>
                </a:tc>
              </a:tr>
              <a:tr h="393700">
                <a:tc>
                  <a:txBody>
                    <a:bodyPr/>
                    <a:lstStyle/>
                    <a:p>
                      <a:pPr algn="ctr" defTabSz="457200">
                        <a:defRPr sz="1800"/>
                      </a:pPr>
                      <a:r>
                        <a:rPr sz="22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1,000–4,000 IU/day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Ca absorption</a:t>
                      </a:r>
                    </a:p>
                  </a:txBody>
                  <a:tcPr marL="12700" marR="12700" marT="12700" marB="12700" anchor="ctr" anchorCtr="0" horzOverflow="overflow"/>
                </a:tc>
              </a:tr>
              <a:tr h="393700">
                <a:tc>
                  <a:txBody>
                    <a:bodyPr/>
                    <a:lstStyle/>
                    <a:p>
                      <a:pPr algn="ctr" defTabSz="457200">
                        <a:defRPr sz="1800"/>
                      </a:pPr>
                      <a:r>
                        <a:rPr sz="22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1.0–1.2 g/kg/day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Bone matrix</a:t>
                      </a:r>
                    </a:p>
                  </a:txBody>
                  <a:tcPr marL="12700" marR="12700" marT="12700" marB="12700" anchor="ctr" anchorCtr="0" horzOverflow="overflow"/>
                </a:tc>
              </a:tr>
              <a:tr h="457455">
                <a:tc>
                  <a:txBody>
                    <a:bodyPr/>
                    <a:lstStyle/>
                    <a:p>
                      <a:pPr algn="ctr" defTabSz="457200">
                        <a:defRPr sz="1800"/>
                      </a:pPr>
                      <a:r>
                        <a:rPr sz="22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300–420 mg/day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Mineral balance</a:t>
                      </a:r>
                    </a:p>
                  </a:txBody>
                  <a:tcPr marL="12700" marR="12700" marT="12700" marB="12700" anchor="ctr" anchorCtr="0" horzOverflow="overflow"/>
                </a:tc>
              </a:tr>
              <a:tr h="457455">
                <a:tc>
                  <a:txBody>
                    <a:bodyPr/>
                    <a:lstStyle/>
                    <a:p>
                      <a:pPr algn="ctr" defTabSz="457200">
                        <a:defRPr sz="1800"/>
                      </a:pPr>
                      <a:r>
                        <a:rPr sz="2200">
                          <a:latin typeface="Times Roman"/>
                          <a:ea typeface="Times Roman"/>
                          <a:cs typeface="Times Roman"/>
                          <a:sym typeface="Times Roman"/>
                        </a:rPr>
                        <a:t>Vitamin K2</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90–180 mcg/day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Osteocalcin activation</a:t>
                      </a:r>
                    </a:p>
                  </a:txBody>
                  <a:tcPr marL="12700" marR="12700" marT="12700" marB="12700" anchor="ctr" anchorCtr="0" horzOverflow="overflow"/>
                </a:tc>
              </a:tr>
              <a:tr h="466243">
                <a:tc>
                  <a:txBody>
                    <a:bodyPr/>
                    <a:lstStyle/>
                    <a:p>
                      <a:pPr algn="ctr" defTabSz="457200">
                        <a:defRPr sz="1800"/>
                      </a:pPr>
                      <a:r>
                        <a:rPr sz="2200">
                          <a:latin typeface="Times Roman"/>
                          <a:ea typeface="Times Roman"/>
                          <a:cs typeface="Times Roman"/>
                          <a:sym typeface="Times Roman"/>
                        </a:rPr>
                        <a:t>Omega-3s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 bone inflammation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6" name="Freeform 2"/>
          <p:cNvSpPr/>
          <p:nvPr/>
        </p:nvSpPr>
        <p:spPr>
          <a:xfrm rot="10800000">
            <a:off x="-147841" y="-175208"/>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39" name="Freeform 4"/>
          <p:cNvGrpSpPr/>
          <p:nvPr/>
        </p:nvGrpSpPr>
        <p:grpSpPr>
          <a:xfrm>
            <a:off x="-528019" y="-83714"/>
            <a:ext cx="19048361" cy="3086120"/>
            <a:chOff x="-2" y="0"/>
            <a:chExt cx="19048359" cy="3086119"/>
          </a:xfrm>
        </p:grpSpPr>
        <p:sp>
          <p:nvSpPr>
            <p:cNvPr id="1237"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238"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40" name="TextBox 6"/>
          <p:cNvSpPr txBox="1"/>
          <p:nvPr/>
        </p:nvSpPr>
        <p:spPr>
          <a:xfrm>
            <a:off x="1379782" y="334514"/>
            <a:ext cx="16981341" cy="224966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74" sz="5800">
                <a:solidFill>
                  <a:srgbClr val="FFFFFF"/>
                </a:solidFill>
                <a:latin typeface="Poppins"/>
                <a:ea typeface="Poppins"/>
                <a:cs typeface="Poppins"/>
                <a:sym typeface="Poppins"/>
              </a:defRPr>
            </a:lvl1pPr>
          </a:lstStyle>
          <a:p>
            <a:pPr/>
            <a:r>
              <a:t>Translating Outbreak Alerts Into Client Guidance</a:t>
            </a:r>
          </a:p>
        </p:txBody>
      </p:sp>
      <p:sp>
        <p:nvSpPr>
          <p:cNvPr id="124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1242" name="Step 1: Risk Stratification…"/>
          <p:cNvSpPr txBox="1"/>
          <p:nvPr/>
        </p:nvSpPr>
        <p:spPr>
          <a:xfrm>
            <a:off x="1673898" y="3856797"/>
            <a:ext cx="5881368" cy="377545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Step 1: Risk Stratification</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rPr b="1"/>
              <a:t>High-risk client?</a:t>
            </a:r>
            <a:r>
              <a:t> (pregnant, ≥65, immunocompromised)</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rPr b="1"/>
              <a:t>Exposure likely?</a:t>
            </a:r>
            <a:r>
              <a:t> (food purchased, eaten, or stored at home)</a:t>
            </a:r>
          </a:p>
          <a:p>
            <a:pPr defTabSz="457200">
              <a:spcBef>
                <a:spcPts val="1400"/>
              </a:spcBef>
              <a:defRPr b="1" sz="2800">
                <a:latin typeface="Times Roman"/>
                <a:ea typeface="Times Roman"/>
                <a:cs typeface="Times Roman"/>
                <a:sym typeface="Times Roman"/>
              </a:defRPr>
            </a:pPr>
          </a:p>
        </p:txBody>
      </p:sp>
      <p:sp>
        <p:nvSpPr>
          <p:cNvPr id="1243" name="Step 2: Action-Oriented Messaging…"/>
          <p:cNvSpPr txBox="1"/>
          <p:nvPr/>
        </p:nvSpPr>
        <p:spPr>
          <a:xfrm>
            <a:off x="9334687" y="3856797"/>
            <a:ext cx="7428387" cy="17175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Step 2: Action-Oriented Messaging</a:t>
            </a:r>
          </a:p>
          <a:p>
            <a:pPr defTabSz="457200">
              <a:spcBef>
                <a:spcPts val="1200"/>
              </a:spcBef>
              <a:defRPr sz="2800">
                <a:latin typeface="Times Roman"/>
                <a:ea typeface="Times Roman"/>
                <a:cs typeface="Times Roman"/>
                <a:sym typeface="Times Roman"/>
              </a:defRPr>
            </a:pPr>
            <a:r>
              <a:t>Focus on </a:t>
            </a:r>
            <a:r>
              <a:rPr b="1"/>
              <a:t>what to do now</a:t>
            </a:r>
            <a:r>
              <a:t>, not alarming statistics.</a:t>
            </a:r>
          </a:p>
        </p:txBody>
      </p:sp>
      <p:graphicFrame>
        <p:nvGraphicFramePr>
          <p:cNvPr id="1244" name="Table 1"/>
          <p:cNvGraphicFramePr/>
          <p:nvPr/>
        </p:nvGraphicFramePr>
        <p:xfrm>
          <a:off x="9253549" y="5323107"/>
          <a:ext cx="8108106" cy="408737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168416"/>
                <a:gridCol w="5926988"/>
              </a:tblGrid>
              <a:tr h="761998">
                <a:tc>
                  <a:txBody>
                    <a:bodyPr/>
                    <a:lstStyle/>
                    <a:p>
                      <a:pPr algn="ctr" defTabSz="457200">
                        <a:defRPr sz="1800"/>
                      </a:pPr>
                      <a:r>
                        <a:rPr b="1" sz="2400">
                          <a:latin typeface="Times Roman"/>
                          <a:ea typeface="Times Roman"/>
                          <a:cs typeface="Times Roman"/>
                          <a:sym typeface="Times Roman"/>
                        </a:rPr>
                        <a:t>Client Situation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Recommended Message</a:t>
                      </a:r>
                    </a:p>
                  </a:txBody>
                  <a:tcPr marL="12700" marR="12700" marT="12700" marB="12700" anchor="ctr" anchorCtr="0" horzOverflow="overflow"/>
                </a:tc>
              </a:tr>
              <a:tr h="774700">
                <a:tc>
                  <a:txBody>
                    <a:bodyPr/>
                    <a:lstStyle/>
                    <a:p>
                      <a:pPr algn="ctr" defTabSz="457200">
                        <a:defRPr sz="1800"/>
                      </a:pPr>
                      <a:r>
                        <a:rPr sz="2400">
                          <a:latin typeface="Times Roman"/>
                          <a:ea typeface="Times Roman"/>
                          <a:cs typeface="Times Roman"/>
                          <a:sym typeface="Times Roman"/>
                        </a:rPr>
                        <a:t>Has the recalled food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“Do not consume—discard or return immediately”</a:t>
                      </a:r>
                    </a:p>
                  </a:txBody>
                  <a:tcPr marL="12700" marR="12700" marT="12700" marB="12700" anchor="ctr" anchorCtr="0" horzOverflow="overflow"/>
                </a:tc>
              </a:tr>
              <a:tr h="1000760">
                <a:tc>
                  <a:txBody>
                    <a:bodyPr/>
                    <a:lstStyle/>
                    <a:p>
                      <a:pPr algn="ctr" defTabSz="457200">
                        <a:defRPr sz="1800"/>
                      </a:pPr>
                      <a:r>
                        <a:rPr sz="2400">
                          <a:latin typeface="Times Roman"/>
                          <a:ea typeface="Times Roman"/>
                          <a:cs typeface="Times Roman"/>
                          <a:sym typeface="Times Roman"/>
                        </a:rPr>
                        <a:t>Ate food but asymptomatic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“Monitor symptoms for X days; hydrate; call provider if symptoms appear”</a:t>
                      </a:r>
                    </a:p>
                  </a:txBody>
                  <a:tcPr marL="12700" marR="12700" marT="12700" marB="12700" anchor="ctr" anchorCtr="0" horzOverflow="overflow"/>
                </a:tc>
              </a:tr>
              <a:tr h="774700">
                <a:tc>
                  <a:txBody>
                    <a:bodyPr/>
                    <a:lstStyle/>
                    <a:p>
                      <a:pPr algn="ctr" defTabSz="457200">
                        <a:defRPr sz="1800"/>
                      </a:pPr>
                      <a:r>
                        <a:rPr sz="2400">
                          <a:latin typeface="Times Roman"/>
                          <a:ea typeface="Times Roman"/>
                          <a:cs typeface="Times Roman"/>
                          <a:sym typeface="Times Roman"/>
                        </a:rPr>
                        <a:t>Symptomatic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“Seek medical care; mention possible exposure”</a:t>
                      </a:r>
                    </a:p>
                  </a:txBody>
                  <a:tcPr marL="12700" marR="12700" marT="12700" marB="12700" anchor="ctr" anchorCtr="0" horzOverflow="overflow"/>
                </a:tc>
              </a:tr>
              <a:tr h="761998">
                <a:tc>
                  <a:txBody>
                    <a:bodyPr/>
                    <a:lstStyle/>
                    <a:p>
                      <a:pPr algn="ctr" defTabSz="457200">
                        <a:defRPr sz="1800"/>
                      </a:pPr>
                      <a:r>
                        <a:rPr sz="2400">
                          <a:latin typeface="Times Roman"/>
                          <a:ea typeface="Times Roman"/>
                          <a:cs typeface="Times Roman"/>
                          <a:sym typeface="Times Roman"/>
                        </a:rPr>
                        <a:t>High-risk group</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“Avoid similar foods until outbreak resolved”</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6" name="Freeform 2"/>
          <p:cNvSpPr/>
          <p:nvPr/>
        </p:nvSpPr>
        <p:spPr>
          <a:xfrm rot="10800000">
            <a:off x="-147841" y="-175208"/>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49" name="Freeform 4"/>
          <p:cNvGrpSpPr/>
          <p:nvPr/>
        </p:nvGrpSpPr>
        <p:grpSpPr>
          <a:xfrm>
            <a:off x="-528019" y="-83714"/>
            <a:ext cx="19048361" cy="3086120"/>
            <a:chOff x="-2" y="0"/>
            <a:chExt cx="19048359" cy="3086119"/>
          </a:xfrm>
        </p:grpSpPr>
        <p:sp>
          <p:nvSpPr>
            <p:cNvPr id="1247"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248"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50" name="TextBox 6"/>
          <p:cNvSpPr txBox="1"/>
          <p:nvPr/>
        </p:nvSpPr>
        <p:spPr>
          <a:xfrm>
            <a:off x="1329724" y="912364"/>
            <a:ext cx="16981341" cy="109396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74" sz="5800">
                <a:solidFill>
                  <a:srgbClr val="FFFFFF"/>
                </a:solidFill>
                <a:latin typeface="Poppins"/>
                <a:ea typeface="Poppins"/>
                <a:cs typeface="Poppins"/>
                <a:sym typeface="Poppins"/>
              </a:defRPr>
            </a:lvl1pPr>
          </a:lstStyle>
          <a:p>
            <a:pPr/>
            <a:r>
              <a:t>Client Communication: Best Practices</a:t>
            </a:r>
          </a:p>
        </p:txBody>
      </p:sp>
      <p:sp>
        <p:nvSpPr>
          <p:cNvPr id="125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1252" name="Tone &amp; Framing…"/>
          <p:cNvSpPr txBox="1"/>
          <p:nvPr/>
        </p:nvSpPr>
        <p:spPr>
          <a:xfrm>
            <a:off x="1273431" y="3431301"/>
            <a:ext cx="5881368" cy="69509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Tone &amp; Framing</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Calm, factual, reassuring</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Avoid fear-based language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Emphasize prevention and control</a:t>
            </a:r>
          </a:p>
          <a:p>
            <a:pPr defTabSz="457200">
              <a:spcBef>
                <a:spcPts val="1400"/>
              </a:spcBef>
              <a:defRPr b="1" sz="2800">
                <a:latin typeface="Times Roman"/>
                <a:ea typeface="Times Roman"/>
                <a:cs typeface="Times Roman"/>
                <a:sym typeface="Times Roman"/>
              </a:defRPr>
            </a:pPr>
          </a:p>
          <a:p>
            <a:pPr defTabSz="457200">
              <a:spcBef>
                <a:spcPts val="1400"/>
              </a:spcBef>
              <a:defRPr b="1" sz="2800">
                <a:latin typeface="Times Roman"/>
                <a:ea typeface="Times Roman"/>
                <a:cs typeface="Times Roman"/>
                <a:sym typeface="Times Roman"/>
              </a:defRPr>
            </a:pPr>
            <a:r>
              <a:t>Message Structure (SBAR-style)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rPr b="1"/>
              <a:t>Situation</a:t>
            </a:r>
            <a:r>
              <a:t>: What is happening (brief)</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rPr b="1"/>
              <a:t>Background</a:t>
            </a:r>
            <a:r>
              <a:t>: Food &amp; pathogen involved</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rPr b="1"/>
              <a:t>Assessment</a:t>
            </a:r>
            <a:r>
              <a:t>: Who is at risk</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rPr b="1"/>
              <a:t>Recommendation</a:t>
            </a:r>
            <a:r>
              <a:t>: Clear next steps</a:t>
            </a: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1253" name="Sample Client Message (High-Risk Client)…"/>
          <p:cNvSpPr txBox="1"/>
          <p:nvPr/>
        </p:nvSpPr>
        <p:spPr>
          <a:xfrm>
            <a:off x="9334686" y="3856797"/>
            <a:ext cx="7428387" cy="43845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Sample Client Message (High-Risk Client)</a:t>
            </a:r>
          </a:p>
          <a:p>
            <a:pPr defTabSz="457200">
              <a:spcBef>
                <a:spcPts val="1200"/>
              </a:spcBef>
              <a:defRPr sz="2800">
                <a:latin typeface="Times Roman"/>
                <a:ea typeface="Times Roman"/>
                <a:cs typeface="Times Roman"/>
                <a:sym typeface="Times Roman"/>
              </a:defRPr>
            </a:pPr>
            <a:r>
              <a:t>“There is a current outbreak linked to pre-packaged leafy greens contaminated with </a:t>
            </a:r>
            <a:r>
              <a:rPr i="1"/>
              <a:t>E. coli</a:t>
            </a:r>
            <a:r>
              <a:t>. Because you’re pregnant, I recommend avoiding these products for now. If you have any at home, discard them. If you experience diarrhea, fever, or abdominal pain in the next 2–5 days, contact your healthcare provider and mention this exposure.”</a:t>
            </a:r>
          </a:p>
          <a:p>
            <a:pPr defTabSz="457200">
              <a:spcBef>
                <a:spcPts val="1200"/>
              </a:spcBef>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1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5" name="Freeform 2"/>
          <p:cNvSpPr/>
          <p:nvPr/>
        </p:nvSpPr>
        <p:spPr>
          <a:xfrm rot="10800000">
            <a:off x="-147841" y="-175208"/>
            <a:ext cx="18288006"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58" name="Freeform 4"/>
          <p:cNvGrpSpPr/>
          <p:nvPr/>
        </p:nvGrpSpPr>
        <p:grpSpPr>
          <a:xfrm>
            <a:off x="-528019" y="-83714"/>
            <a:ext cx="19048361" cy="3086120"/>
            <a:chOff x="-2" y="0"/>
            <a:chExt cx="19048359" cy="3086119"/>
          </a:xfrm>
        </p:grpSpPr>
        <p:sp>
          <p:nvSpPr>
            <p:cNvPr id="1256"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257"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59" name="TextBox 6"/>
          <p:cNvSpPr txBox="1"/>
          <p:nvPr/>
        </p:nvSpPr>
        <p:spPr>
          <a:xfrm>
            <a:off x="1454870" y="503211"/>
            <a:ext cx="16981341" cy="224966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74" sz="5800">
                <a:solidFill>
                  <a:srgbClr val="FFFFFF"/>
                </a:solidFill>
                <a:latin typeface="Poppins"/>
                <a:ea typeface="Poppins"/>
                <a:cs typeface="Poppins"/>
                <a:sym typeface="Poppins"/>
              </a:defRPr>
            </a:lvl1pPr>
          </a:lstStyle>
          <a:p>
            <a:pPr/>
            <a:r>
              <a:t>Integrating Outbreak Tracking Into Practice</a:t>
            </a:r>
          </a:p>
        </p:txBody>
      </p:sp>
      <p:sp>
        <p:nvSpPr>
          <p:cNvPr id="1260"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p>
        </p:txBody>
      </p:sp>
      <p:graphicFrame>
        <p:nvGraphicFramePr>
          <p:cNvPr id="1261" name="Table 1"/>
          <p:cNvGraphicFramePr/>
          <p:nvPr/>
        </p:nvGraphicFramePr>
        <p:xfrm>
          <a:off x="2251955" y="3376067"/>
          <a:ext cx="13529634" cy="369643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818280"/>
                <a:gridCol w="8698653"/>
              </a:tblGrid>
              <a:tr h="603891">
                <a:tc>
                  <a:txBody>
                    <a:bodyPr/>
                    <a:lstStyle/>
                    <a:p>
                      <a:pPr algn="ctr" defTabSz="457200">
                        <a:defRPr sz="1800"/>
                      </a:pPr>
                      <a:r>
                        <a:rPr b="1" sz="2800">
                          <a:latin typeface="Times Roman"/>
                          <a:ea typeface="Times Roman"/>
                          <a:cs typeface="Times Roman"/>
                          <a:sym typeface="Times Roman"/>
                        </a:rPr>
                        <a:t>Setting</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Application</a:t>
                      </a:r>
                    </a:p>
                  </a:txBody>
                  <a:tcPr marL="12700" marR="12700" marT="12700" marB="12700" anchor="ctr" anchorCtr="0" horzOverflow="overflow"/>
                </a:tc>
              </a:tr>
              <a:tr h="603891">
                <a:tc>
                  <a:txBody>
                    <a:bodyPr/>
                    <a:lstStyle/>
                    <a:p>
                      <a:pPr algn="ctr" defTabSz="457200">
                        <a:defRPr sz="1800"/>
                      </a:pPr>
                      <a:r>
                        <a:rPr sz="2800">
                          <a:latin typeface="Times Roman"/>
                          <a:ea typeface="Times Roman"/>
                          <a:cs typeface="Times Roman"/>
                          <a:sym typeface="Times Roman"/>
                        </a:rPr>
                        <a:t>Private practice</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Email/text alerts to high-risk clients</a:t>
                      </a:r>
                    </a:p>
                  </a:txBody>
                  <a:tcPr marL="12700" marR="12700" marT="12700" marB="12700" anchor="ctr" anchorCtr="0" horzOverflow="overflow"/>
                </a:tc>
              </a:tr>
              <a:tr h="936031">
                <a:tc>
                  <a:txBody>
                    <a:bodyPr/>
                    <a:lstStyle/>
                    <a:p>
                      <a:pPr algn="ctr" defTabSz="457200">
                        <a:defRPr sz="1800"/>
                      </a:pPr>
                      <a:r>
                        <a:rPr sz="2800">
                          <a:latin typeface="Times Roman"/>
                          <a:ea typeface="Times Roman"/>
                          <a:cs typeface="Times Roman"/>
                          <a:sym typeface="Times Roman"/>
                        </a:rPr>
                        <a:t>Institutional care</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Menu modification &amp; product removal</a:t>
                      </a:r>
                    </a:p>
                  </a:txBody>
                  <a:tcPr marL="12700" marR="12700" marT="12700" marB="12700" anchor="ctr" anchorCtr="0" horzOverflow="overflow"/>
                </a:tc>
              </a:tr>
              <a:tr h="936031">
                <a:tc>
                  <a:txBody>
                    <a:bodyPr/>
                    <a:lstStyle/>
                    <a:p>
                      <a:pPr algn="ctr" defTabSz="457200">
                        <a:defRPr sz="1800"/>
                      </a:pPr>
                      <a:r>
                        <a:rPr sz="2800">
                          <a:latin typeface="Times Roman"/>
                          <a:ea typeface="Times Roman"/>
                          <a:cs typeface="Times Roman"/>
                          <a:sym typeface="Times Roman"/>
                        </a:rPr>
                        <a:t>Community nutrition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SNAP/WIC education updates</a:t>
                      </a:r>
                    </a:p>
                  </a:txBody>
                  <a:tcPr marL="12700" marR="12700" marT="12700" marB="12700" anchor="ctr" anchorCtr="0" horzOverflow="overflow"/>
                </a:tc>
              </a:tr>
              <a:tr h="603891">
                <a:tc>
                  <a:txBody>
                    <a:bodyPr/>
                    <a:lstStyle/>
                    <a:p>
                      <a:pPr algn="ctr" defTabSz="457200">
                        <a:defRPr sz="1800"/>
                      </a:pPr>
                      <a:r>
                        <a:rPr sz="2800">
                          <a:latin typeface="Times Roman"/>
                          <a:ea typeface="Times Roman"/>
                          <a:cs typeface="Times Roman"/>
                          <a:sym typeface="Times Roman"/>
                        </a:rPr>
                        <a:t>Teaching clinics</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Real-time case-based learning</a:t>
                      </a:r>
                    </a:p>
                  </a:txBody>
                  <a:tcPr marL="12700" marR="12700" marT="12700" marB="12700" anchor="ctr" anchorCtr="0" horzOverflow="overflow"/>
                </a:tc>
              </a:tr>
            </a:tbl>
          </a:graphicData>
        </a:graphic>
      </p:graphicFrame>
      <p:sp>
        <p:nvSpPr>
          <p:cNvPr id="1262" name="Documentation &amp; Scope…"/>
          <p:cNvSpPr txBox="1"/>
          <p:nvPr/>
        </p:nvSpPr>
        <p:spPr>
          <a:xfrm>
            <a:off x="2474833" y="7433464"/>
            <a:ext cx="9612468" cy="231317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400"/>
              </a:spcBef>
              <a:defRPr b="1" sz="2800">
                <a:latin typeface="Times Roman"/>
                <a:ea typeface="Times Roman"/>
                <a:cs typeface="Times Roman"/>
                <a:sym typeface="Times Roman"/>
              </a:defRPr>
            </a:pPr>
            <a:r>
              <a:t>Documentation &amp; Scope</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rPr b="0"/>
              <a:t>Document the </a:t>
            </a:r>
            <a:r>
              <a:t>education provided</a:t>
            </a:r>
            <a:r>
              <a:rPr b="0"/>
              <a:t> and </a:t>
            </a:r>
            <a:r>
              <a:t>food avoidance advice</a:t>
            </a:r>
            <a:endParaRPr b="0"/>
          </a:p>
          <a:p>
            <a:pPr marL="457200" indent="-317500" defTabSz="457200">
              <a:spcBef>
                <a:spcPts val="1200"/>
              </a:spcBef>
              <a:buSzPct val="100000"/>
              <a:buFont typeface="Times Roman"/>
              <a:buChar char="•"/>
              <a:defRPr sz="2800">
                <a:latin typeface="Times Roman"/>
                <a:ea typeface="Times Roman"/>
                <a:cs typeface="Times Roman"/>
                <a:sym typeface="Times Roman"/>
              </a:defRPr>
            </a:pPr>
            <a:r>
              <a:t>Do </a:t>
            </a:r>
            <a:r>
              <a:rPr b="1"/>
              <a:t>not diagnose</a:t>
            </a:r>
            <a:r>
              <a:t>—refer symptomatic clients</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rPr b="0"/>
              <a:t>Stay within the </a:t>
            </a:r>
            <a:r>
              <a:t>nutrition education and prevention scope</a:t>
            </a:r>
          </a:p>
        </p:txBody>
      </p:sp>
    </p:spTree>
  </p:cSld>
  <p:clrMapOvr>
    <a:masterClrMapping/>
  </p:clrMapOvr>
  <p:transition xmlns:p14="http://schemas.microsoft.com/office/powerpoint/2010/main" spd="med" advClick="1"/>
</p:sld>
</file>

<file path=ppt/slides/slide1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6" name="Freeform 2"/>
          <p:cNvSpPr/>
          <p:nvPr/>
        </p:nvSpPr>
        <p:spPr>
          <a:xfrm rot="10800000">
            <a:off x="-2" y="-3"/>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69" name="Freeform 4"/>
          <p:cNvGrpSpPr/>
          <p:nvPr/>
        </p:nvGrpSpPr>
        <p:grpSpPr>
          <a:xfrm>
            <a:off x="-528019" y="-12"/>
            <a:ext cx="19048361" cy="3086123"/>
            <a:chOff x="-2" y="-1"/>
            <a:chExt cx="19048359" cy="3086122"/>
          </a:xfrm>
        </p:grpSpPr>
        <p:sp>
          <p:nvSpPr>
            <p:cNvPr id="1267"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268" name="Text"/>
            <p:cNvSpPr txBox="1"/>
            <p:nvPr/>
          </p:nvSpPr>
          <p:spPr>
            <a:xfrm>
              <a:off x="-3" y="1"/>
              <a:ext cx="19048361" cy="12116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70" name="TextBox 6"/>
          <p:cNvSpPr txBox="1"/>
          <p:nvPr/>
        </p:nvSpPr>
        <p:spPr>
          <a:xfrm>
            <a:off x="1474894" y="1057695"/>
            <a:ext cx="17367796" cy="11406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2" sz="7400">
                <a:solidFill>
                  <a:srgbClr val="FFFFFF"/>
                </a:solidFill>
                <a:latin typeface="Poppins"/>
                <a:ea typeface="Poppins"/>
                <a:cs typeface="Poppins"/>
                <a:sym typeface="Poppins"/>
              </a:defRPr>
            </a:lvl1pPr>
          </a:lstStyle>
          <a:p>
            <a:pPr/>
            <a:r>
              <a:t>Sample Quiz Questions</a:t>
            </a:r>
          </a:p>
        </p:txBody>
      </p:sp>
      <p:sp>
        <p:nvSpPr>
          <p:cNvPr id="1271"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1272" name="1. A client reports unintentional weight loss of 12 pounds over 4 months, persistent fatigue, and night sweats. Which action is most appropriate for the CNS practitioner?…"/>
          <p:cNvSpPr txBox="1"/>
          <p:nvPr/>
        </p:nvSpPr>
        <p:spPr>
          <a:xfrm>
            <a:off x="1093310" y="3395014"/>
            <a:ext cx="16558580" cy="7178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1900">
                <a:latin typeface="Times Roman"/>
                <a:ea typeface="Times Roman"/>
                <a:cs typeface="Times Roman"/>
                <a:sym typeface="Times Roman"/>
              </a:defRPr>
            </a:pPr>
            <a:r>
              <a:t>1. Which public health function is primarily addressed by national foodborne illness surveillance systems that monitor trends and detect outbreaks?</a:t>
            </a:r>
          </a:p>
          <a:p>
            <a:pPr defTabSz="457200">
              <a:spcBef>
                <a:spcPts val="1200"/>
              </a:spcBef>
              <a:defRPr sz="1900">
                <a:latin typeface="Times Roman"/>
                <a:ea typeface="Times Roman"/>
                <a:cs typeface="Times Roman"/>
                <a:sym typeface="Times Roman"/>
              </a:defRPr>
            </a:pPr>
            <a:r>
              <a:t>A. Assurance</a:t>
            </a:r>
            <a:br/>
            <a:r>
              <a:t>B. Policy enforcement</a:t>
            </a:r>
            <a:br/>
            <a:r>
              <a:t>C. Assessment</a:t>
            </a:r>
            <a:br/>
            <a:r>
              <a:t>D. Health promotion</a:t>
            </a:r>
          </a:p>
          <a:p>
            <a:pPr defTabSz="457200">
              <a:spcBef>
                <a:spcPts val="1200"/>
              </a:spcBef>
              <a:defRPr sz="1900">
                <a:latin typeface="Times Roman"/>
                <a:ea typeface="Times Roman"/>
                <a:cs typeface="Times Roman"/>
                <a:sym typeface="Times Roman"/>
              </a:defRPr>
            </a:pPr>
          </a:p>
          <a:p>
            <a:pPr defTabSz="457200">
              <a:spcBef>
                <a:spcPts val="1200"/>
              </a:spcBef>
              <a:defRPr b="1" sz="1900">
                <a:latin typeface="Times Roman"/>
                <a:ea typeface="Times Roman"/>
                <a:cs typeface="Times Roman"/>
                <a:sym typeface="Times Roman"/>
              </a:defRPr>
            </a:pPr>
            <a:r>
              <a:t>2. A pregnant client reports eating unheated deli meat that was later recalled for </a:t>
            </a:r>
            <a:r>
              <a:rPr i="1"/>
              <a:t>Listeria monocytogenes</a:t>
            </a:r>
            <a:r>
              <a:t>. She is currently asymptomatic. What is the MOST appropriate nutrition professional response?</a:t>
            </a:r>
          </a:p>
          <a:p>
            <a:pPr defTabSz="457200">
              <a:spcBef>
                <a:spcPts val="1200"/>
              </a:spcBef>
              <a:defRPr b="1" sz="1900">
                <a:latin typeface="Times Roman"/>
                <a:ea typeface="Times Roman"/>
                <a:cs typeface="Times Roman"/>
                <a:sym typeface="Times Roman"/>
              </a:defRPr>
            </a:pPr>
          </a:p>
          <a:p>
            <a:pPr defTabSz="457200">
              <a:spcBef>
                <a:spcPts val="1200"/>
              </a:spcBef>
              <a:defRPr sz="1900">
                <a:latin typeface="Times Roman"/>
                <a:ea typeface="Times Roman"/>
                <a:cs typeface="Times Roman"/>
                <a:sym typeface="Times Roman"/>
              </a:defRPr>
            </a:pPr>
            <a:r>
              <a:t>A. Reassure her that symptoms would have already occurred</a:t>
            </a:r>
            <a:br/>
            <a:r>
              <a:t>B. Advise increased fiber to reduce toxin absorption</a:t>
            </a:r>
            <a:br/>
            <a:r>
              <a:t>C. Recommend antibiotics prophylactically</a:t>
            </a:r>
            <a:br/>
            <a:r>
              <a:t>D. Advise monitoring for symptoms and immediate medical referral if symptoms occur</a:t>
            </a:r>
          </a:p>
          <a:p>
            <a:pPr defTabSz="457200">
              <a:spcBef>
                <a:spcPts val="1200"/>
              </a:spcBef>
              <a:defRPr b="1" sz="1900">
                <a:latin typeface="Times Roman"/>
                <a:ea typeface="Times Roman"/>
                <a:cs typeface="Times Roman"/>
                <a:sym typeface="Times Roman"/>
              </a:defRPr>
            </a:pPr>
            <a:endParaRPr sz="1200"/>
          </a:p>
          <a:p>
            <a:pPr defTabSz="457200">
              <a:spcBef>
                <a:spcPts val="1200"/>
              </a:spcBef>
              <a:defRPr b="1" sz="1900">
                <a:latin typeface="Times Roman"/>
                <a:ea typeface="Times Roman"/>
                <a:cs typeface="Times Roman"/>
                <a:sym typeface="Times Roman"/>
              </a:defRPr>
            </a:pPr>
            <a:r>
              <a:t>3. Which symptom pattern most strongly suggests illness from a pre-formed bacterial toxin rather than infection?</a:t>
            </a:r>
          </a:p>
          <a:p>
            <a:pPr defTabSz="457200">
              <a:spcBef>
                <a:spcPts val="1200"/>
              </a:spcBef>
              <a:defRPr b="1" sz="1900">
                <a:latin typeface="Times Roman"/>
                <a:ea typeface="Times Roman"/>
                <a:cs typeface="Times Roman"/>
                <a:sym typeface="Times Roman"/>
              </a:defRPr>
            </a:pPr>
          </a:p>
          <a:p>
            <a:pPr defTabSz="457200">
              <a:spcBef>
                <a:spcPts val="1200"/>
              </a:spcBef>
              <a:defRPr sz="1900">
                <a:latin typeface="Times Roman"/>
                <a:ea typeface="Times Roman"/>
                <a:cs typeface="Times Roman"/>
                <a:sym typeface="Times Roman"/>
              </a:defRPr>
            </a:pPr>
            <a:r>
              <a:t>A. Fever and bloody diarrhea after 3–5 days</a:t>
            </a:r>
            <a:br/>
            <a:r>
              <a:t>B. Rapid-onset vomiting within 1–6 hours of eating</a:t>
            </a:r>
            <a:br/>
            <a:r>
              <a:t>C. Flu-like symptoms lasting several weeks</a:t>
            </a:r>
            <a:br/>
            <a:r>
              <a:t>D. Progressive neurological symptoms over days</a:t>
            </a:r>
          </a:p>
        </p:txBody>
      </p:sp>
    </p:spTree>
  </p:cSld>
  <p:clrMapOvr>
    <a:masterClrMapping/>
  </p:clrMapOvr>
  <p:transition xmlns:p14="http://schemas.microsoft.com/office/powerpoint/2010/main" spd="med" advClick="1"/>
</p:sld>
</file>

<file path=ppt/slides/slide1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6" name="Freeform 2"/>
          <p:cNvSpPr/>
          <p:nvPr/>
        </p:nvSpPr>
        <p:spPr>
          <a:xfrm rot="10800000">
            <a:off x="-2" y="-3"/>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79" name="Freeform 4"/>
          <p:cNvGrpSpPr/>
          <p:nvPr/>
        </p:nvGrpSpPr>
        <p:grpSpPr>
          <a:xfrm>
            <a:off x="-528019" y="-12"/>
            <a:ext cx="19048361" cy="3086123"/>
            <a:chOff x="-2" y="-1"/>
            <a:chExt cx="19048359" cy="3086122"/>
          </a:xfrm>
        </p:grpSpPr>
        <p:sp>
          <p:nvSpPr>
            <p:cNvPr id="1277"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278" name="Text"/>
            <p:cNvSpPr txBox="1"/>
            <p:nvPr/>
          </p:nvSpPr>
          <p:spPr>
            <a:xfrm>
              <a:off x="-3" y="1"/>
              <a:ext cx="19048361" cy="12116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80" name="TextBox 6"/>
          <p:cNvSpPr txBox="1"/>
          <p:nvPr/>
        </p:nvSpPr>
        <p:spPr>
          <a:xfrm>
            <a:off x="1474894" y="1057695"/>
            <a:ext cx="17367796" cy="11406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2" sz="7400">
                <a:solidFill>
                  <a:srgbClr val="FFFFFF"/>
                </a:solidFill>
                <a:latin typeface="Poppins"/>
                <a:ea typeface="Poppins"/>
                <a:cs typeface="Poppins"/>
                <a:sym typeface="Poppins"/>
              </a:defRPr>
            </a:lvl1pPr>
          </a:lstStyle>
          <a:p>
            <a:pPr/>
            <a:r>
              <a:t>Sample Quiz Questions</a:t>
            </a:r>
          </a:p>
        </p:txBody>
      </p:sp>
      <p:sp>
        <p:nvSpPr>
          <p:cNvPr id="1281"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1282" name="1. A client reports unintentional weight loss of 12 pounds over 4 months, persistent fatigue, and night sweats. Which action is most appropriate for the CNS practitioner?…"/>
          <p:cNvSpPr txBox="1"/>
          <p:nvPr/>
        </p:nvSpPr>
        <p:spPr>
          <a:xfrm>
            <a:off x="1093310" y="3119692"/>
            <a:ext cx="16558580" cy="7622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1900">
                <a:latin typeface="Times Roman"/>
                <a:ea typeface="Times Roman"/>
                <a:cs typeface="Times Roman"/>
                <a:sym typeface="Times Roman"/>
              </a:defRPr>
            </a:pPr>
            <a:r>
              <a:t>4. Why is iron supplementation generally avoided during the acute phase of foodborne illness?</a:t>
            </a:r>
          </a:p>
          <a:p>
            <a:pPr defTabSz="457200">
              <a:spcBef>
                <a:spcPts val="1200"/>
              </a:spcBef>
              <a:defRPr b="1" sz="1900">
                <a:latin typeface="Times Roman"/>
                <a:ea typeface="Times Roman"/>
                <a:cs typeface="Times Roman"/>
                <a:sym typeface="Times Roman"/>
              </a:defRPr>
            </a:pPr>
          </a:p>
          <a:p>
            <a:pPr defTabSz="457200">
              <a:spcBef>
                <a:spcPts val="1200"/>
              </a:spcBef>
              <a:defRPr b="1" sz="1900">
                <a:latin typeface="Times Roman"/>
                <a:ea typeface="Times Roman"/>
                <a:cs typeface="Times Roman"/>
                <a:sym typeface="Times Roman"/>
              </a:defRPr>
            </a:pPr>
            <a:r>
              <a:rPr b="0"/>
              <a:t>A. Iron worsens dehydration</a:t>
            </a:r>
            <a:br>
              <a:rPr b="0"/>
            </a:br>
            <a:r>
              <a:rPr b="0"/>
              <a:t>B. Iron interferes with electrolyte absorption</a:t>
            </a:r>
            <a:br>
              <a:rPr b="0"/>
            </a:br>
            <a:r>
              <a:rPr b="0"/>
              <a:t>C. Iron availability may enhance pathogen growth and ferritin is unreliable during inflammation</a:t>
            </a:r>
            <a:br>
              <a:rPr b="0"/>
            </a:br>
            <a:r>
              <a:rPr b="0"/>
              <a:t>D. Iron is poorly absorbed during vomiting</a:t>
            </a:r>
            <a:endParaRPr b="0"/>
          </a:p>
          <a:p>
            <a:pPr defTabSz="457200">
              <a:spcBef>
                <a:spcPts val="1200"/>
              </a:spcBef>
              <a:defRPr b="1" sz="1900">
                <a:latin typeface="Times Roman"/>
                <a:ea typeface="Times Roman"/>
                <a:cs typeface="Times Roman"/>
                <a:sym typeface="Times Roman"/>
              </a:defRPr>
            </a:pPr>
          </a:p>
          <a:p>
            <a:pPr defTabSz="457200">
              <a:spcBef>
                <a:spcPts val="1200"/>
              </a:spcBef>
              <a:defRPr b="1" sz="1900">
                <a:latin typeface="Times Roman"/>
                <a:ea typeface="Times Roman"/>
                <a:cs typeface="Times Roman"/>
                <a:sym typeface="Times Roman"/>
              </a:defRPr>
            </a:pPr>
            <a:r>
              <a:t>5. </a:t>
            </a:r>
            <a:r>
              <a:t>Which scenario best demonstrates how individual nutrition counseling contributes to public health outcomes?</a:t>
            </a:r>
            <a:endParaRPr b="0"/>
          </a:p>
          <a:p>
            <a:pPr defTabSz="457200">
              <a:spcBef>
                <a:spcPts val="1200"/>
              </a:spcBef>
              <a:defRPr b="1" sz="1900">
                <a:latin typeface="Times Roman"/>
                <a:ea typeface="Times Roman"/>
                <a:cs typeface="Times Roman"/>
                <a:sym typeface="Times Roman"/>
              </a:defRPr>
            </a:pPr>
            <a:endParaRPr b="0"/>
          </a:p>
          <a:p>
            <a:pPr defTabSz="457200">
              <a:spcBef>
                <a:spcPts val="1200"/>
              </a:spcBef>
              <a:defRPr sz="1900">
                <a:latin typeface="Times Roman"/>
                <a:ea typeface="Times Roman"/>
                <a:cs typeface="Times Roman"/>
                <a:sym typeface="Times Roman"/>
              </a:defRPr>
            </a:pPr>
            <a:r>
              <a:t>A. Advising one client to increase fiber intake</a:t>
            </a:r>
            <a:br/>
            <a:r>
              <a:t>B. Providing a personalized supplement protocol</a:t>
            </a:r>
            <a:br/>
            <a:r>
              <a:t>C. Educating high-risk clients to discard recalled foods and seek care if symptomatic</a:t>
            </a:r>
            <a:br/>
            <a:r>
              <a:t>D. Recommending organic foods to reduce pesticide exposure</a:t>
            </a:r>
          </a:p>
          <a:p>
            <a:pPr defTabSz="457200">
              <a:spcBef>
                <a:spcPts val="1200"/>
              </a:spcBef>
              <a:defRPr b="1" sz="1900">
                <a:latin typeface="Times Roman"/>
                <a:ea typeface="Times Roman"/>
                <a:cs typeface="Times Roman"/>
                <a:sym typeface="Times Roman"/>
              </a:defRPr>
            </a:pPr>
            <a:endParaRPr sz="1200"/>
          </a:p>
          <a:p>
            <a:pPr defTabSz="457200">
              <a:spcBef>
                <a:spcPts val="1200"/>
              </a:spcBef>
              <a:defRPr b="1" sz="1900">
                <a:latin typeface="Times Roman"/>
                <a:ea typeface="Times Roman"/>
                <a:cs typeface="Times Roman"/>
                <a:sym typeface="Times Roman"/>
              </a:defRPr>
            </a:pPr>
            <a:r>
              <a:t>6. A client using SNAP expresses concern about a recent produce-related </a:t>
            </a:r>
            <a:r>
              <a:rPr i="1"/>
              <a:t>E. coli</a:t>
            </a:r>
            <a:r>
              <a:t> outbreak. Which recommendation BEST aligns food safety with nutrition adequacy?</a:t>
            </a:r>
          </a:p>
          <a:p>
            <a:pPr defTabSz="457200">
              <a:spcBef>
                <a:spcPts val="1200"/>
              </a:spcBef>
              <a:defRPr sz="1900">
                <a:latin typeface="Times Roman"/>
                <a:ea typeface="Times Roman"/>
                <a:cs typeface="Times Roman"/>
                <a:sym typeface="Times Roman"/>
              </a:defRPr>
            </a:pPr>
            <a:r>
              <a:t>A. Eliminate all vegetables until the outbreak ends</a:t>
            </a:r>
            <a:br/>
            <a:r>
              <a:t>B. Switch exclusively to supplements</a:t>
            </a:r>
            <a:br/>
            <a:r>
              <a:t>C. Use frozen vegetables not implicated in the recall and cook thoroughly</a:t>
            </a:r>
            <a:br/>
            <a:r>
              <a:t>D. Wash raw produce with soap to remove bacteria</a:t>
            </a:r>
          </a:p>
          <a:p>
            <a:pPr defTabSz="457200">
              <a:spcBef>
                <a:spcPts val="1200"/>
              </a:spcBef>
              <a:defRPr sz="19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1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6"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89" name="Freeform 4"/>
          <p:cNvGrpSpPr/>
          <p:nvPr/>
        </p:nvGrpSpPr>
        <p:grpSpPr>
          <a:xfrm>
            <a:off x="-528019" y="-12"/>
            <a:ext cx="19048361" cy="3086123"/>
            <a:chOff x="-2" y="-1"/>
            <a:chExt cx="19048359" cy="3086122"/>
          </a:xfrm>
        </p:grpSpPr>
        <p:sp>
          <p:nvSpPr>
            <p:cNvPr id="1287"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288" name="Text"/>
            <p:cNvSpPr txBox="1"/>
            <p:nvPr/>
          </p:nvSpPr>
          <p:spPr>
            <a:xfrm>
              <a:off x="-3" y="1"/>
              <a:ext cx="19048361" cy="12116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90" name="TextBox 6"/>
          <p:cNvSpPr txBox="1"/>
          <p:nvPr/>
        </p:nvSpPr>
        <p:spPr>
          <a:xfrm>
            <a:off x="1474894" y="1057695"/>
            <a:ext cx="17367796" cy="11406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2" sz="7400">
                <a:solidFill>
                  <a:srgbClr val="FFFFFF"/>
                </a:solidFill>
                <a:latin typeface="Poppins"/>
                <a:ea typeface="Poppins"/>
                <a:cs typeface="Poppins"/>
                <a:sym typeface="Poppins"/>
              </a:defRPr>
            </a:lvl1pPr>
          </a:lstStyle>
          <a:p>
            <a:pPr/>
            <a:r>
              <a:t>References</a:t>
            </a:r>
          </a:p>
        </p:txBody>
      </p:sp>
      <p:sp>
        <p:nvSpPr>
          <p:cNvPr id="129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1292" name="Ross, A. C., Caballero, B., Cousins, R. J., Tucker, K. L., &amp; Ziegler, T. R. Modern Nutrition in Health and Disease. 12th ed. Wolters Kluwer, 2020.…"/>
          <p:cNvSpPr txBox="1"/>
          <p:nvPr/>
        </p:nvSpPr>
        <p:spPr>
          <a:xfrm>
            <a:off x="1148671" y="3457654"/>
            <a:ext cx="16558582" cy="6416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i="1" sz="1200">
                <a:latin typeface="Times Roman"/>
                <a:ea typeface="Times Roman"/>
                <a:cs typeface="Times Roman"/>
                <a:sym typeface="Times Roman"/>
              </a:defRPr>
            </a:pPr>
            <a:r>
              <a:rPr i="0"/>
              <a:t>Centers for Disease Control and Prevention.</a:t>
            </a:r>
            <a:br>
              <a:rPr i="0"/>
            </a:br>
            <a:r>
              <a:t>Foodborne Illnesses and Germs; Outbreak Surveillance; FoodNet.</a:t>
            </a:r>
            <a:br>
              <a:rPr i="0"/>
            </a:br>
            <a:r>
              <a:rPr i="0" u="sng">
                <a:solidFill>
                  <a:srgbClr val="0000EE"/>
                </a:solidFill>
                <a:hlinkClick r:id="rId4" invalidUrl="" action="" tgtFrame="" tooltip="" history="1" highlightClick="0" endSnd="0"/>
              </a:rPr>
              <a:t>https://www.cdc.gov/foodsafety/</a:t>
            </a:r>
            <a:endParaRPr i="0"/>
          </a:p>
          <a:p>
            <a:pPr defTabSz="457200">
              <a:spcBef>
                <a:spcPts val="1200"/>
              </a:spcBef>
              <a:defRPr i="1" sz="1200">
                <a:latin typeface="Times Roman"/>
                <a:ea typeface="Times Roman"/>
                <a:cs typeface="Times Roman"/>
                <a:sym typeface="Times Roman"/>
              </a:defRPr>
            </a:pPr>
            <a:r>
              <a:rPr i="0"/>
              <a:t>U.S. Food and Drug Administration.</a:t>
            </a:r>
            <a:br>
              <a:rPr i="0"/>
            </a:br>
            <a:r>
              <a:t>Food Safety; Recalls, Market Withdrawals, and Safety Alerts.</a:t>
            </a:r>
            <a:br>
              <a:rPr i="0"/>
            </a:br>
            <a:r>
              <a:rPr i="0" u="sng">
                <a:solidFill>
                  <a:srgbClr val="0000EE"/>
                </a:solidFill>
                <a:hlinkClick r:id="rId5" invalidUrl="" action="" tgtFrame="" tooltip="" history="1" highlightClick="0" endSnd="0"/>
              </a:rPr>
              <a:t>https://www.fda.gov/food</a:t>
            </a:r>
            <a:endParaRPr i="0"/>
          </a:p>
          <a:p>
            <a:pPr defTabSz="457200">
              <a:spcBef>
                <a:spcPts val="1200"/>
              </a:spcBef>
              <a:defRPr sz="1200">
                <a:latin typeface="Times Roman"/>
                <a:ea typeface="Times Roman"/>
                <a:cs typeface="Times Roman"/>
                <a:sym typeface="Times Roman"/>
              </a:defRPr>
            </a:pPr>
            <a:r>
              <a:t>U.S. Department of Agriculture – Food Safety and Inspection Service (FSIS).</a:t>
            </a:r>
            <a:br/>
            <a:r>
              <a:rPr i="1"/>
              <a:t>Food Safety Guidelines and Recalls.</a:t>
            </a:r>
            <a:br/>
            <a:r>
              <a:t>https://www.fsis.usda.gov/</a:t>
            </a:r>
          </a:p>
          <a:p>
            <a:pPr defTabSz="457200">
              <a:spcBef>
                <a:spcPts val="1200"/>
              </a:spcBef>
              <a:defRPr sz="1200">
                <a:latin typeface="Times Roman"/>
                <a:ea typeface="Times Roman"/>
                <a:cs typeface="Times Roman"/>
                <a:sym typeface="Times Roman"/>
              </a:defRPr>
            </a:pPr>
            <a:r>
              <a:t>World Health Organization.</a:t>
            </a:r>
            <a:br/>
            <a:r>
              <a:rPr i="1"/>
              <a:t>Food Safety Fact Sheets and Global Burden of Foodborne Disease.</a:t>
            </a:r>
            <a:br/>
            <a:r>
              <a:t>https://www.who.int/teams/nutrition-and-food-safety/food-safety</a:t>
            </a:r>
          </a:p>
          <a:p>
            <a:pPr defTabSz="457200">
              <a:spcBef>
                <a:spcPts val="1200"/>
              </a:spcBef>
              <a:defRPr i="1" sz="1200">
                <a:latin typeface="Times Roman"/>
                <a:ea typeface="Times Roman"/>
                <a:cs typeface="Times Roman"/>
                <a:sym typeface="Times Roman"/>
              </a:defRPr>
            </a:pPr>
            <a:r>
              <a:rPr i="0"/>
              <a:t>Centers for Medicare &amp; Medicaid Services.</a:t>
            </a:r>
            <a:br>
              <a:rPr i="0"/>
            </a:br>
            <a:r>
              <a:t>Long-Term Care Facility Food Safety &amp; Infection Control Guidelines.</a:t>
            </a:r>
            <a:endParaRPr i="0"/>
          </a:p>
          <a:p>
            <a:pPr defTabSz="457200">
              <a:spcBef>
                <a:spcPts val="1200"/>
              </a:spcBef>
              <a:defRPr i="1" sz="1200">
                <a:latin typeface="Times Roman"/>
                <a:ea typeface="Times Roman"/>
                <a:cs typeface="Times Roman"/>
                <a:sym typeface="Times Roman"/>
              </a:defRPr>
            </a:pPr>
            <a:r>
              <a:rPr i="0"/>
              <a:t>Joint Commission.</a:t>
            </a:r>
            <a:br>
              <a:rPr i="0"/>
            </a:br>
            <a:r>
              <a:t>Food Safety and Infection Prevention Standards.</a:t>
            </a:r>
            <a:endParaRPr i="0"/>
          </a:p>
          <a:p>
            <a:pPr defTabSz="457200">
              <a:spcBef>
                <a:spcPts val="1200"/>
              </a:spcBef>
              <a:defRPr i="1" sz="1200">
                <a:latin typeface="Times Roman"/>
                <a:ea typeface="Times Roman"/>
                <a:cs typeface="Times Roman"/>
                <a:sym typeface="Times Roman"/>
              </a:defRPr>
            </a:pPr>
            <a:r>
              <a:rPr i="0"/>
              <a:t>Academy of Nutrition and Dietetics.</a:t>
            </a:r>
            <a:br>
              <a:rPr i="0"/>
            </a:br>
            <a:r>
              <a:t>Food Safety for Vulnerable Populations Practice Papers.</a:t>
            </a:r>
            <a:endParaRPr i="0"/>
          </a:p>
          <a:p>
            <a:pPr defTabSz="457200">
              <a:spcBef>
                <a:spcPts val="1200"/>
              </a:spcBef>
              <a:defRPr sz="1200">
                <a:latin typeface="Times Roman"/>
                <a:ea typeface="Times Roman"/>
                <a:cs typeface="Times Roman"/>
                <a:sym typeface="Times Roman"/>
              </a:defRPr>
            </a:pPr>
            <a:r>
              <a:t>Special Supplemental Nutrition Program for Women, Infants, and Children (WIC).</a:t>
            </a:r>
            <a:br/>
            <a:r>
              <a:rPr i="1"/>
              <a:t>WIC Food Packages and Nutrition Risk Guidance.</a:t>
            </a:r>
            <a:br/>
            <a:r>
              <a:rPr u="sng">
                <a:solidFill>
                  <a:srgbClr val="0000EE"/>
                </a:solidFill>
                <a:hlinkClick r:id="rId6" invalidUrl="" action="" tgtFrame="" tooltip="" history="1" highlightClick="0" endSnd="0"/>
              </a:rPr>
              <a:t>https://www.fns.usda.gov/wic</a:t>
            </a:r>
          </a:p>
          <a:p>
            <a:pPr defTabSz="457200">
              <a:spcBef>
                <a:spcPts val="1200"/>
              </a:spcBef>
              <a:defRPr sz="1200">
                <a:latin typeface="Times Roman"/>
                <a:ea typeface="Times Roman"/>
                <a:cs typeface="Times Roman"/>
                <a:sym typeface="Times Roman"/>
              </a:defRPr>
            </a:pPr>
            <a:r>
              <a:t>Supplemental Nutrition Assistance Program (SNAP).</a:t>
            </a:r>
            <a:br/>
            <a:r>
              <a:rPr i="1"/>
              <a:t>SNAP-Ed Food Safety and Nutrition Education.</a:t>
            </a:r>
            <a:br/>
            <a:r>
              <a:rPr u="sng">
                <a:solidFill>
                  <a:srgbClr val="0000EE"/>
                </a:solidFill>
                <a:hlinkClick r:id="rId7" invalidUrl="" action="" tgtFrame="" tooltip="" history="1" highlightClick="0" endSnd="0"/>
              </a:rPr>
              <a:t>https://www.fns.usda.gov/snap</a:t>
            </a:r>
          </a:p>
          <a:p>
            <a:pPr defTabSz="457200">
              <a:spcBef>
                <a:spcPts val="1200"/>
              </a:spcBef>
              <a:defRPr i="1" sz="1200">
                <a:latin typeface="Times Roman"/>
                <a:ea typeface="Times Roman"/>
                <a:cs typeface="Times Roman"/>
                <a:sym typeface="Times Roman"/>
              </a:defRPr>
            </a:pPr>
            <a:r>
              <a:rPr i="0"/>
              <a:t>USDA Food and Nutrition Service.</a:t>
            </a:r>
            <a:br>
              <a:rPr i="0"/>
            </a:br>
            <a:r>
              <a:t>Institutional Feeding and HACCP Requirements.</a:t>
            </a:r>
            <a:endParaRPr i="0"/>
          </a:p>
        </p:txBody>
      </p:sp>
    </p:spTree>
  </p:cSld>
  <p:clrMapOvr>
    <a:masterClrMapping/>
  </p:clrMapOvr>
  <p:transition xmlns:p14="http://schemas.microsoft.com/office/powerpoint/2010/main" spd="med" advClick="1"/>
</p:sld>
</file>

<file path=ppt/slides/slide1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4"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97" name="Freeform 4"/>
          <p:cNvGrpSpPr/>
          <p:nvPr/>
        </p:nvGrpSpPr>
        <p:grpSpPr>
          <a:xfrm>
            <a:off x="-528019" y="-12"/>
            <a:ext cx="19048361" cy="3086123"/>
            <a:chOff x="-2" y="-1"/>
            <a:chExt cx="19048359" cy="3086122"/>
          </a:xfrm>
        </p:grpSpPr>
        <p:sp>
          <p:nvSpPr>
            <p:cNvPr id="1295"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296" name="Text"/>
            <p:cNvSpPr txBox="1"/>
            <p:nvPr/>
          </p:nvSpPr>
          <p:spPr>
            <a:xfrm>
              <a:off x="-3" y="1"/>
              <a:ext cx="19048361" cy="12116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98" name="TextBox 6"/>
          <p:cNvSpPr txBox="1"/>
          <p:nvPr/>
        </p:nvSpPr>
        <p:spPr>
          <a:xfrm>
            <a:off x="1474894" y="1057695"/>
            <a:ext cx="17367796" cy="11406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2" sz="7400">
                <a:solidFill>
                  <a:srgbClr val="FFFFFF"/>
                </a:solidFill>
                <a:latin typeface="Poppins"/>
                <a:ea typeface="Poppins"/>
                <a:cs typeface="Poppins"/>
                <a:sym typeface="Poppins"/>
              </a:defRPr>
            </a:lvl1pPr>
          </a:lstStyle>
          <a:p>
            <a:pPr/>
            <a:r>
              <a:t>References</a:t>
            </a:r>
          </a:p>
        </p:txBody>
      </p:sp>
      <p:sp>
        <p:nvSpPr>
          <p:cNvPr id="129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1300" name="Ross, A. C., Caballero, B., Cousins, R. J., Tucker, K. L., &amp; Ziegler, T. R. Modern Nutrition in Health and Disease. 12th ed. Wolters Kluwer, 2020.…"/>
          <p:cNvSpPr txBox="1"/>
          <p:nvPr/>
        </p:nvSpPr>
        <p:spPr>
          <a:xfrm>
            <a:off x="1148671" y="3457654"/>
            <a:ext cx="16558582" cy="5527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i="1" sz="1200">
                <a:latin typeface="Times Roman"/>
                <a:ea typeface="Times Roman"/>
                <a:cs typeface="Times Roman"/>
                <a:sym typeface="Times Roman"/>
              </a:defRPr>
            </a:pPr>
            <a:endParaRPr i="0"/>
          </a:p>
          <a:p>
            <a:pPr defTabSz="457200">
              <a:spcBef>
                <a:spcPts val="1200"/>
              </a:spcBef>
              <a:defRPr sz="1200">
                <a:latin typeface="Times Roman"/>
                <a:ea typeface="Times Roman"/>
                <a:cs typeface="Times Roman"/>
                <a:sym typeface="Times Roman"/>
              </a:defRPr>
            </a:pPr>
            <a:r>
              <a:t>USDA Food Safety and Inspection Service.</a:t>
            </a:r>
            <a:br/>
            <a:r>
              <a:rPr i="1"/>
              <a:t>Safe Minimum Internal Temperatures Chart.</a:t>
            </a:r>
            <a:br/>
            <a:r>
              <a:rPr u="sng">
                <a:solidFill>
                  <a:srgbClr val="0000EE"/>
                </a:solidFill>
                <a:hlinkClick r:id="rId4" invalidUrl="" action="" tgtFrame="" tooltip="" history="1" highlightClick="0" endSnd="0"/>
              </a:rPr>
              <a:t>https://www.foodsafety.gov/</a:t>
            </a:r>
          </a:p>
          <a:p>
            <a:pPr defTabSz="457200">
              <a:spcBef>
                <a:spcPts val="1200"/>
              </a:spcBef>
              <a:defRPr sz="1200">
                <a:latin typeface="Times Roman"/>
                <a:ea typeface="Times Roman"/>
                <a:cs typeface="Times Roman"/>
                <a:sym typeface="Times Roman"/>
              </a:defRPr>
            </a:pPr>
            <a:r>
              <a:t>Partnership for Food Safety Education.</a:t>
            </a:r>
            <a:br/>
            <a:r>
              <a:rPr i="1"/>
              <a:t>Clean, Separate, Cook, Chill Framework.</a:t>
            </a:r>
            <a:br/>
            <a:r>
              <a:rPr u="sng">
                <a:solidFill>
                  <a:srgbClr val="0000EE"/>
                </a:solidFill>
                <a:hlinkClick r:id="rId5" invalidUrl="" action="" tgtFrame="" tooltip="" history="1" highlightClick="0" endSnd="0"/>
              </a:rPr>
              <a:t>https://www.fightbac.org/</a:t>
            </a:r>
          </a:p>
          <a:p>
            <a:pPr defTabSz="457200">
              <a:spcBef>
                <a:spcPts val="1200"/>
              </a:spcBef>
              <a:defRPr sz="1200">
                <a:latin typeface="Times Roman"/>
                <a:ea typeface="Times Roman"/>
                <a:cs typeface="Times Roman"/>
                <a:sym typeface="Times Roman"/>
              </a:defRPr>
            </a:pPr>
            <a:r>
              <a:t>National Academies of Sciences, Engineering, and Medicine.</a:t>
            </a:r>
            <a:br/>
            <a:r>
              <a:rPr i="1"/>
              <a:t>Dietary Reference Intakes (DRIs).</a:t>
            </a:r>
            <a:br/>
            <a:r>
              <a:rPr u="sng">
                <a:solidFill>
                  <a:srgbClr val="0000EE"/>
                </a:solidFill>
                <a:hlinkClick r:id="rId6" invalidUrl="" action="" tgtFrame="" tooltip="" history="1" highlightClick="0" endSnd="0"/>
              </a:rPr>
              <a:t>https://www.nationalacademies.org/</a:t>
            </a:r>
          </a:p>
          <a:p>
            <a:pPr defTabSz="457200">
              <a:spcBef>
                <a:spcPts val="1200"/>
              </a:spcBef>
              <a:defRPr sz="1200">
                <a:latin typeface="Times Roman"/>
                <a:ea typeface="Times Roman"/>
                <a:cs typeface="Times Roman"/>
                <a:sym typeface="Times Roman"/>
              </a:defRPr>
            </a:pPr>
            <a:r>
              <a:t>National Institutes of Health – Office of Dietary Supplements.</a:t>
            </a:r>
            <a:br/>
            <a:r>
              <a:rPr i="1"/>
              <a:t>Micronutrient Fact Sheets (Iron, Zinc, Electrolytes).</a:t>
            </a:r>
            <a:br/>
            <a:r>
              <a:rPr u="sng">
                <a:solidFill>
                  <a:srgbClr val="0000EE"/>
                </a:solidFill>
                <a:hlinkClick r:id="rId7" invalidUrl="" action="" tgtFrame="" tooltip="" history="1" highlightClick="0" endSnd="0"/>
              </a:rPr>
              <a:t>https://ods.od.nih.gov/</a:t>
            </a:r>
          </a:p>
          <a:p>
            <a:pPr defTabSz="457200">
              <a:spcBef>
                <a:spcPts val="1200"/>
              </a:spcBef>
              <a:defRPr b="1" sz="1200">
                <a:latin typeface="Times Roman"/>
                <a:ea typeface="Times Roman"/>
                <a:cs typeface="Times Roman"/>
                <a:sym typeface="Times Roman"/>
              </a:defRPr>
            </a:pPr>
            <a:r>
              <a:rPr b="0"/>
              <a:t>Guerrant RL, et al. </a:t>
            </a:r>
            <a:r>
              <a:t>Practice Guidelines for the Management of Infectious Diarrhea.</a:t>
            </a:r>
            <a:r>
              <a:rPr b="0"/>
              <a:t> </a:t>
            </a:r>
            <a:r>
              <a:rPr b="0" i="1"/>
              <a:t>Clinical Infectious Diseases.</a:t>
            </a:r>
            <a:endParaRPr b="0"/>
          </a:p>
          <a:p>
            <a:pPr defTabSz="457200">
              <a:spcBef>
                <a:spcPts val="1200"/>
              </a:spcBef>
              <a:defRPr b="1" sz="1200">
                <a:latin typeface="Times Roman"/>
                <a:ea typeface="Times Roman"/>
                <a:cs typeface="Times Roman"/>
                <a:sym typeface="Times Roman"/>
              </a:defRPr>
            </a:pPr>
            <a:r>
              <a:rPr b="0"/>
              <a:t>Brown KH, et al. </a:t>
            </a:r>
            <a:r>
              <a:t>Zinc Supplementation in Diarrheal Disease.</a:t>
            </a:r>
            <a:r>
              <a:rPr b="0"/>
              <a:t> </a:t>
            </a:r>
            <a:r>
              <a:rPr b="0" i="1"/>
              <a:t>American Journal of Clinical Nutrition.</a:t>
            </a:r>
            <a:endParaRPr b="0"/>
          </a:p>
          <a:p>
            <a:pPr defTabSz="457200">
              <a:spcBef>
                <a:spcPts val="1200"/>
              </a:spcBef>
              <a:defRPr i="1" sz="1200">
                <a:latin typeface="Times Roman"/>
                <a:ea typeface="Times Roman"/>
                <a:cs typeface="Times Roman"/>
                <a:sym typeface="Times Roman"/>
              </a:defRPr>
            </a:pPr>
            <a:r>
              <a:rPr i="0"/>
              <a:t>U.S. Department of Health and Human Services.</a:t>
            </a:r>
            <a:br>
              <a:rPr i="0"/>
            </a:br>
            <a:r>
              <a:t>Healthy People Objectives – Food Safety &amp; Environmental Health.</a:t>
            </a:r>
            <a:endParaRPr i="0"/>
          </a:p>
          <a:p>
            <a:pPr defTabSz="457200">
              <a:spcBef>
                <a:spcPts val="1200"/>
              </a:spcBef>
              <a:defRPr i="1" sz="1200">
                <a:latin typeface="Times Roman"/>
                <a:ea typeface="Times Roman"/>
                <a:cs typeface="Times Roman"/>
                <a:sym typeface="Times Roman"/>
              </a:defRPr>
            </a:pPr>
            <a:r>
              <a:rPr i="0"/>
              <a:t>Centers for Disease Control and Prevention.</a:t>
            </a:r>
            <a:br>
              <a:rPr i="0"/>
            </a:br>
            <a:r>
              <a:t>Crisis and Emergency Risk Communication (CERC) Manual.</a:t>
            </a:r>
            <a:endParaRPr i="0"/>
          </a:p>
          <a:p>
            <a:pPr defTabSz="457200">
              <a:spcBef>
                <a:spcPts val="1200"/>
              </a:spcBef>
              <a:defRPr i="1" sz="1200">
                <a:latin typeface="Times Roman"/>
                <a:ea typeface="Times Roman"/>
                <a:cs typeface="Times Roman"/>
                <a:sym typeface="Times Roman"/>
              </a:defRPr>
            </a:pPr>
            <a:r>
              <a:rPr i="0"/>
              <a:t>Institute for Healthcare Improvement.</a:t>
            </a:r>
            <a:br>
              <a:rPr i="0"/>
            </a:br>
            <a:r>
              <a:t>Public Health Surveillance and Prevention Systems.</a:t>
            </a:r>
            <a:endParaRPr i="0"/>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Freeform 2"/>
          <p:cNvSpPr/>
          <p:nvPr/>
        </p:nvSpPr>
        <p:spPr>
          <a:xfrm rot="10800000">
            <a:off x="531520" y="-567284"/>
            <a:ext cx="18288010"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227" name="Freeform 4"/>
          <p:cNvGrpSpPr/>
          <p:nvPr/>
        </p:nvGrpSpPr>
        <p:grpSpPr>
          <a:xfrm>
            <a:off x="-380179" y="-13"/>
            <a:ext cx="19048355" cy="3086120"/>
            <a:chOff x="0" y="0"/>
            <a:chExt cx="19048353" cy="3086119"/>
          </a:xfrm>
        </p:grpSpPr>
        <p:sp>
          <p:nvSpPr>
            <p:cNvPr id="225"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226"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228" name="TextBox 6"/>
          <p:cNvSpPr txBox="1"/>
          <p:nvPr/>
        </p:nvSpPr>
        <p:spPr>
          <a:xfrm>
            <a:off x="1275347" y="1184945"/>
            <a:ext cx="16800356" cy="95629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92" sz="7000">
                <a:solidFill>
                  <a:srgbClr val="FFFFFF"/>
                </a:solidFill>
                <a:latin typeface="Poppins"/>
                <a:ea typeface="Poppins"/>
                <a:cs typeface="Poppins"/>
                <a:sym typeface="Poppins"/>
              </a:defRPr>
            </a:lvl1pPr>
          </a:lstStyle>
          <a:p>
            <a:pPr/>
            <a:r>
              <a:t>MNT for Osteopenia</a:t>
            </a:r>
          </a:p>
        </p:txBody>
      </p:sp>
      <p:sp>
        <p:nvSpPr>
          <p:cNvPr id="22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230" name="Institute of Medicine (IOM). (2001). Dietary Reference Intakes: Applications in Dietary Assessment. National Academies Press.…"/>
          <p:cNvSpPr txBox="1"/>
          <p:nvPr/>
        </p:nvSpPr>
        <p:spPr>
          <a:xfrm>
            <a:off x="1031878" y="3636145"/>
            <a:ext cx="5794766" cy="5717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Suboptimal nutrient intake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Early hormonal shifts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Low physical loading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Vitamin D insufficiency</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Early </a:t>
            </a:r>
            <a:r>
              <a:rPr b="1"/>
              <a:t>dietary calcium optimization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Vitamin D repletion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Protein adequacy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Resistance and impact training</a:t>
            </a:r>
          </a:p>
        </p:txBody>
      </p:sp>
      <p:sp>
        <p:nvSpPr>
          <p:cNvPr id="231"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232" name="Relevant Labs…"/>
          <p:cNvSpPr txBox="1"/>
          <p:nvPr/>
        </p:nvSpPr>
        <p:spPr>
          <a:xfrm>
            <a:off x="8884776" y="7906786"/>
            <a:ext cx="6644677" cy="1971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DXA (baseline and follow-up)</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Vitamin D</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Calcium intake assessment</a:t>
            </a:r>
          </a:p>
        </p:txBody>
      </p:sp>
      <p:graphicFrame>
        <p:nvGraphicFramePr>
          <p:cNvPr id="233" name="Table 1"/>
          <p:cNvGraphicFramePr/>
          <p:nvPr/>
        </p:nvGraphicFramePr>
        <p:xfrm>
          <a:off x="8806666" y="3809565"/>
          <a:ext cx="9324320" cy="383961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818710"/>
                <a:gridCol w="2740574"/>
                <a:gridCol w="3765033"/>
              </a:tblGrid>
              <a:tr h="319871">
                <a:tc>
                  <a:txBody>
                    <a:bodyPr/>
                    <a:lstStyle/>
                    <a:p>
                      <a:pPr algn="ctr" defTabSz="457200">
                        <a:defRPr sz="1800"/>
                      </a:pPr>
                      <a:r>
                        <a:rPr b="1" sz="17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Evidence-Based Range</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Purpose</a:t>
                      </a:r>
                    </a:p>
                  </a:txBody>
                  <a:tcPr marL="12700" marR="12700" marT="12700" marB="12700" anchor="ctr" anchorCtr="0" horzOverflow="overflow"/>
                </a:tc>
              </a:tr>
              <a:tr h="533504">
                <a:tc>
                  <a:txBody>
                    <a:bodyPr/>
                    <a:lstStyle/>
                    <a:p>
                      <a:pPr algn="ctr" defTabSz="457200">
                        <a:defRPr sz="1800"/>
                      </a:pPr>
                      <a:r>
                        <a:rPr b="1" sz="1700">
                          <a:latin typeface="Times Roman"/>
                          <a:ea typeface="Times Roman"/>
                          <a:cs typeface="Times Roman"/>
                          <a:sym typeface="Times Roman"/>
                        </a:rPr>
                        <a:t>Calcium (food + supplement)</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1,000–1,200 mg/day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Bone mineralization</a:t>
                      </a:r>
                    </a:p>
                  </a:txBody>
                  <a:tcPr marL="12700" marR="12700" marT="12700" marB="12700" anchor="ctr" anchorCtr="0" horzOverflow="overflow"/>
                </a:tc>
              </a:tr>
              <a:tr h="533504">
                <a:tc>
                  <a:txBody>
                    <a:bodyPr/>
                    <a:lstStyle/>
                    <a:p>
                      <a:pPr algn="ctr" defTabSz="457200">
                        <a:defRPr sz="1800"/>
                      </a:pPr>
                      <a:r>
                        <a:rPr b="1" sz="1700">
                          <a:latin typeface="Times Roman"/>
                          <a:ea typeface="Times Roman"/>
                          <a:cs typeface="Times Roman"/>
                          <a:sym typeface="Times Roman"/>
                        </a:rPr>
                        <a:t>Vitamin D (D3)</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1,000–4,000 IU/day (per labs)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Calcium absorption; bone remodeling</a:t>
                      </a:r>
                    </a:p>
                  </a:txBody>
                  <a:tcPr marL="12700" marR="12700" marT="12700" marB="12700" anchor="ctr" anchorCtr="0" horzOverflow="overflow"/>
                </a:tc>
              </a:tr>
              <a:tr h="319871">
                <a:tc>
                  <a:txBody>
                    <a:bodyPr/>
                    <a:lstStyle/>
                    <a:p>
                      <a:pPr algn="ctr" defTabSz="457200">
                        <a:defRPr sz="1800"/>
                      </a:pPr>
                      <a:r>
                        <a:rPr b="1" sz="17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1.0–1.2 g/kg/day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Collagen matrix formation</a:t>
                      </a:r>
                    </a:p>
                  </a:txBody>
                  <a:tcPr marL="12700" marR="12700" marT="12700" marB="12700" anchor="ctr" anchorCtr="0" horzOverflow="overflow"/>
                </a:tc>
              </a:tr>
              <a:tr h="319871">
                <a:tc>
                  <a:txBody>
                    <a:bodyPr/>
                    <a:lstStyle/>
                    <a:p>
                      <a:pPr algn="ctr" defTabSz="457200">
                        <a:defRPr sz="1800"/>
                      </a:pPr>
                      <a:r>
                        <a:rPr b="1" sz="17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300–420 mg/day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Calcium balance; bone crystal structure</a:t>
                      </a:r>
                    </a:p>
                  </a:txBody>
                  <a:tcPr marL="12700" marR="12700" marT="12700" marB="12700" anchor="ctr" anchorCtr="0" horzOverflow="overflow"/>
                </a:tc>
              </a:tr>
              <a:tr h="533504">
                <a:tc>
                  <a:txBody>
                    <a:bodyPr/>
                    <a:lstStyle/>
                    <a:p>
                      <a:pPr algn="ctr" defTabSz="457200">
                        <a:defRPr sz="1800"/>
                      </a:pPr>
                      <a:r>
                        <a:rPr b="1" sz="1700">
                          <a:latin typeface="Times Roman"/>
                          <a:ea typeface="Times Roman"/>
                          <a:cs typeface="Times Roman"/>
                          <a:sym typeface="Times Roman"/>
                        </a:rPr>
                        <a:t>Vitamin K2 (MK-7)</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90–180 mcg/day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Osteocalcin activation; directs Ca to bone</a:t>
                      </a:r>
                    </a:p>
                  </a:txBody>
                  <a:tcPr marL="12700" marR="12700" marT="12700" marB="12700" anchor="ctr" anchorCtr="0" horzOverflow="overflow"/>
                </a:tc>
              </a:tr>
              <a:tr h="319871">
                <a:tc>
                  <a:txBody>
                    <a:bodyPr/>
                    <a:lstStyle/>
                    <a:p>
                      <a:pPr algn="ctr" defTabSz="457200">
                        <a:defRPr sz="1800"/>
                      </a:pPr>
                      <a:r>
                        <a:rPr b="1" sz="1700">
                          <a:latin typeface="Times Roman"/>
                          <a:ea typeface="Times Roman"/>
                          <a:cs typeface="Times Roman"/>
                          <a:sym typeface="Times Roman"/>
                        </a:rPr>
                        <a:t>Phosphorus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Adequate intake via diet</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Hydroxyapatite formation</a:t>
                      </a:r>
                    </a:p>
                  </a:txBody>
                  <a:tcPr marL="12700" marR="12700" marT="12700" marB="12700" anchor="ctr" anchorCtr="0" horzOverflow="overflow"/>
                </a:tc>
              </a:tr>
              <a:tr h="319871">
                <a:tc>
                  <a:txBody>
                    <a:bodyPr/>
                    <a:lstStyle/>
                    <a:p>
                      <a:pPr algn="ctr" defTabSz="457200">
                        <a:defRPr sz="1800"/>
                      </a:pPr>
                      <a:r>
                        <a:rPr b="1" sz="1700">
                          <a:latin typeface="Times Roman"/>
                          <a:ea typeface="Times Roman"/>
                          <a:cs typeface="Times Roman"/>
                          <a:sym typeface="Times Roman"/>
                        </a:rPr>
                        <a:t>Omega-3 (EPA/DHA)</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Reduces bone-related inflammation</a:t>
                      </a:r>
                    </a:p>
                  </a:txBody>
                  <a:tcPr marL="12700" marR="12700" marT="12700" marB="12700" anchor="ctr" anchorCtr="0" horzOverflow="overflow"/>
                </a:tc>
              </a:tr>
              <a:tr h="319871">
                <a:tc>
                  <a:txBody>
                    <a:bodyPr/>
                    <a:lstStyle/>
                    <a:p>
                      <a:pPr algn="ctr" defTabSz="457200">
                        <a:defRPr sz="1800"/>
                      </a:pPr>
                      <a:r>
                        <a:rPr b="1" sz="1700">
                          <a:latin typeface="Times Roman"/>
                          <a:ea typeface="Times Roman"/>
                          <a:cs typeface="Times Roman"/>
                          <a:sym typeface="Times Roman"/>
                        </a:rPr>
                        <a:t>Boron</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1–3 mg/day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Enhances Ca, Mg, vitamin D utilization</a:t>
                      </a:r>
                    </a:p>
                  </a:txBody>
                  <a:tcPr marL="12700" marR="12700" marT="12700" marB="12700" anchor="ctr" anchorCtr="0" horzOverflow="overflow"/>
                </a:tc>
              </a:tr>
              <a:tr h="319871">
                <a:tc>
                  <a:txBody>
                    <a:bodyPr/>
                    <a:lstStyle/>
                    <a:p>
                      <a:pPr algn="ctr" defTabSz="457200">
                        <a:defRPr sz="1800"/>
                      </a:pPr>
                      <a:r>
                        <a:rPr b="1" sz="1700">
                          <a:latin typeface="Times Roman"/>
                          <a:ea typeface="Times Roman"/>
                          <a:cs typeface="Times Roman"/>
                          <a:sym typeface="Times Roman"/>
                        </a:rPr>
                        <a:t>Vitamin C</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75–500 mg/day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Collagen synthesis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Freeform 2"/>
          <p:cNvSpPr/>
          <p:nvPr/>
        </p:nvSpPr>
        <p:spPr>
          <a:xfrm rot="10800000">
            <a:off x="531520" y="-567284"/>
            <a:ext cx="18288010"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238" name="Freeform 4"/>
          <p:cNvGrpSpPr/>
          <p:nvPr/>
        </p:nvGrpSpPr>
        <p:grpSpPr>
          <a:xfrm>
            <a:off x="-380179" y="-13"/>
            <a:ext cx="19048355" cy="3086120"/>
            <a:chOff x="0" y="0"/>
            <a:chExt cx="19048353" cy="3086119"/>
          </a:xfrm>
        </p:grpSpPr>
        <p:sp>
          <p:nvSpPr>
            <p:cNvPr id="236"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237"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239" name="TextBox 6"/>
          <p:cNvSpPr txBox="1"/>
          <p:nvPr/>
        </p:nvSpPr>
        <p:spPr>
          <a:xfrm>
            <a:off x="1275347" y="1184945"/>
            <a:ext cx="16800356" cy="95629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92" sz="7000">
                <a:solidFill>
                  <a:srgbClr val="FFFFFF"/>
                </a:solidFill>
                <a:latin typeface="Poppins"/>
                <a:ea typeface="Poppins"/>
                <a:cs typeface="Poppins"/>
                <a:sym typeface="Poppins"/>
              </a:defRPr>
            </a:lvl1pPr>
          </a:lstStyle>
          <a:p>
            <a:pPr/>
            <a:r>
              <a:t>MNT for Osteomalacia</a:t>
            </a:r>
          </a:p>
        </p:txBody>
      </p:sp>
      <p:sp>
        <p:nvSpPr>
          <p:cNvPr id="24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241" name="Institute of Medicine (IOM). (2001). Dietary Reference Intakes: Applications in Dietary Assessment. National Academies Press.…"/>
          <p:cNvSpPr txBox="1"/>
          <p:nvPr/>
        </p:nvSpPr>
        <p:spPr>
          <a:xfrm>
            <a:off x="1031878" y="3636145"/>
            <a:ext cx="5794766" cy="4676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Severe vitamin D deficiency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Malabsorption syndromes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Chronic liver or kidney disease</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Aggressive </a:t>
            </a:r>
            <a:r>
              <a:rPr b="1"/>
              <a:t>vitamin D repletion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Ensure adequate calcium intake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Address malabsorption causes</a:t>
            </a:r>
          </a:p>
        </p:txBody>
      </p:sp>
      <p:sp>
        <p:nvSpPr>
          <p:cNvPr id="242"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243" name="Relevant Labs…"/>
          <p:cNvSpPr txBox="1"/>
          <p:nvPr/>
        </p:nvSpPr>
        <p:spPr>
          <a:xfrm>
            <a:off x="8466266" y="8346219"/>
            <a:ext cx="6644677" cy="1767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0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25-OH vitamin D (often very low)</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Calcium, phosphorus</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Alkaline phosphatase (often elevated)</a:t>
            </a:r>
          </a:p>
        </p:txBody>
      </p:sp>
      <p:graphicFrame>
        <p:nvGraphicFramePr>
          <p:cNvPr id="244" name="Table 1"/>
          <p:cNvGraphicFramePr/>
          <p:nvPr/>
        </p:nvGraphicFramePr>
        <p:xfrm>
          <a:off x="8417144" y="3911224"/>
          <a:ext cx="9123926" cy="415290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338544"/>
                <a:gridCol w="3877085"/>
                <a:gridCol w="2908294"/>
              </a:tblGrid>
              <a:tr h="292100">
                <a:tc>
                  <a:txBody>
                    <a:bodyPr/>
                    <a:lstStyle/>
                    <a:p>
                      <a:pPr algn="ctr" defTabSz="457200">
                        <a:defRPr sz="1800"/>
                      </a:pPr>
                      <a:r>
                        <a:rPr b="1" sz="17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Evidence-Based Range</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Purpose</a:t>
                      </a:r>
                    </a:p>
                  </a:txBody>
                  <a:tcPr marL="12700" marR="12700" marT="12700" marB="12700" anchor="ctr" anchorCtr="0" horzOverflow="overflow"/>
                </a:tc>
              </a:tr>
              <a:tr h="546100">
                <a:tc>
                  <a:txBody>
                    <a:bodyPr/>
                    <a:lstStyle/>
                    <a:p>
                      <a:pPr algn="ctr" defTabSz="457200">
                        <a:defRPr sz="1800"/>
                      </a:pPr>
                      <a:r>
                        <a:rPr b="1" sz="1700">
                          <a:latin typeface="Times Roman"/>
                          <a:ea typeface="Times Roman"/>
                          <a:cs typeface="Times Roman"/>
                          <a:sym typeface="Times Roman"/>
                        </a:rPr>
                        <a:t>Vitamin D (D3 or D2)</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2,000–5,000 IU/day or therapeutic dosing per labs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Corrects defective bone mineralization</a:t>
                      </a:r>
                    </a:p>
                  </a:txBody>
                  <a:tcPr marL="12700" marR="12700" marT="12700" marB="12700" anchor="ctr" anchorCtr="0" horzOverflow="overflow"/>
                </a:tc>
              </a:tr>
              <a:tr h="546100">
                <a:tc>
                  <a:txBody>
                    <a:bodyPr/>
                    <a:lstStyle/>
                    <a:p>
                      <a:pPr algn="ctr" defTabSz="457200">
                        <a:defRPr sz="1800"/>
                      </a:pPr>
                      <a:r>
                        <a:rPr b="1" sz="1700">
                          <a:latin typeface="Times Roman"/>
                          <a:ea typeface="Times Roman"/>
                          <a:cs typeface="Times Roman"/>
                          <a:sym typeface="Times Roman"/>
                        </a:rPr>
                        <a:t>Calcium (food + supplement)</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1,000–1,200 mg/day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Supports mineral deposition</a:t>
                      </a:r>
                    </a:p>
                  </a:txBody>
                  <a:tcPr marL="12700" marR="12700" marT="12700" marB="12700" anchor="ctr" anchorCtr="0" horzOverflow="overflow"/>
                </a:tc>
              </a:tr>
              <a:tr h="546100">
                <a:tc>
                  <a:txBody>
                    <a:bodyPr/>
                    <a:lstStyle/>
                    <a:p>
                      <a:pPr algn="ctr" defTabSz="457200">
                        <a:defRPr sz="1800"/>
                      </a:pPr>
                      <a:r>
                        <a:rPr b="1" sz="1700">
                          <a:latin typeface="Times Roman"/>
                          <a:ea typeface="Times Roman"/>
                          <a:cs typeface="Times Roman"/>
                          <a:sym typeface="Times Roman"/>
                        </a:rPr>
                        <a:t>Phosphorus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Adequate intake via diet (or supplement if low)</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Hydroxyapatite formation</a:t>
                      </a:r>
                    </a:p>
                  </a:txBody>
                  <a:tcPr marL="12700" marR="12700" marT="12700" marB="12700" anchor="ctr" anchorCtr="0" horzOverflow="overflow"/>
                </a:tc>
              </a:tr>
              <a:tr h="546100">
                <a:tc>
                  <a:txBody>
                    <a:bodyPr/>
                    <a:lstStyle/>
                    <a:p>
                      <a:pPr algn="ctr" defTabSz="457200">
                        <a:defRPr sz="1800"/>
                      </a:pPr>
                      <a:r>
                        <a:rPr b="1" sz="17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300–420 mg/day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Vitamin D activation; mineral balance</a:t>
                      </a:r>
                    </a:p>
                  </a:txBody>
                  <a:tcPr marL="12700" marR="12700" marT="12700" marB="12700" anchor="ctr" anchorCtr="0" horzOverflow="overflow"/>
                </a:tc>
              </a:tr>
              <a:tr h="292100">
                <a:tc>
                  <a:txBody>
                    <a:bodyPr/>
                    <a:lstStyle/>
                    <a:p>
                      <a:pPr algn="ctr" defTabSz="457200">
                        <a:defRPr sz="1800"/>
                      </a:pPr>
                      <a:r>
                        <a:rPr b="1" sz="17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1.0–1.2 g/kg/day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Bone matrix (osteoid) formation</a:t>
                      </a:r>
                    </a:p>
                  </a:txBody>
                  <a:tcPr marL="12700" marR="12700" marT="12700" marB="12700" anchor="ctr" anchorCtr="0" horzOverflow="overflow"/>
                </a:tc>
              </a:tr>
              <a:tr h="546100">
                <a:tc>
                  <a:txBody>
                    <a:bodyPr/>
                    <a:lstStyle/>
                    <a:p>
                      <a:pPr algn="ctr" defTabSz="457200">
                        <a:defRPr sz="1800"/>
                      </a:pPr>
                      <a:r>
                        <a:rPr b="1" sz="1700">
                          <a:latin typeface="Times Roman"/>
                          <a:ea typeface="Times Roman"/>
                          <a:cs typeface="Times Roman"/>
                          <a:sym typeface="Times Roman"/>
                        </a:rPr>
                        <a:t>Vitamin K (K1/K2)</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K1: 90–120 mcg/day; K2 (MK-7): 90–180 mcg/day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Osteocalcin activation</a:t>
                      </a:r>
                    </a:p>
                  </a:txBody>
                  <a:tcPr marL="12700" marR="12700" marT="12700" marB="12700" anchor="ctr" anchorCtr="0" horzOverflow="overflow"/>
                </a:tc>
              </a:tr>
              <a:tr h="546100">
                <a:tc>
                  <a:txBody>
                    <a:bodyPr/>
                    <a:lstStyle/>
                    <a:p>
                      <a:pPr algn="ctr" defTabSz="457200">
                        <a:defRPr sz="1800"/>
                      </a:pPr>
                      <a:r>
                        <a:rPr b="1" sz="1700">
                          <a:latin typeface="Times Roman"/>
                          <a:ea typeface="Times Roman"/>
                          <a:cs typeface="Times Roman"/>
                          <a:sym typeface="Times Roman"/>
                        </a:rPr>
                        <a:t>Vitamin C</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75–500 mg/day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Collagen synthesis (osteoid matrix)</a:t>
                      </a:r>
                    </a:p>
                  </a:txBody>
                  <a:tcPr marL="12700" marR="12700" marT="12700" marB="12700" anchor="ctr" anchorCtr="0" horzOverflow="overflow"/>
                </a:tc>
              </a:tr>
              <a:tr h="292100">
                <a:tc>
                  <a:txBody>
                    <a:bodyPr/>
                    <a:lstStyle/>
                    <a:p>
                      <a:pPr algn="ctr" defTabSz="457200">
                        <a:defRPr sz="1800"/>
                      </a:pPr>
                      <a:r>
                        <a:rPr b="1" sz="17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8–30 mg/day (short-term if low)</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Osteoblast activity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Freeform 2"/>
          <p:cNvSpPr/>
          <p:nvPr/>
        </p:nvSpPr>
        <p:spPr>
          <a:xfrm rot="10800000">
            <a:off x="531520" y="-567284"/>
            <a:ext cx="18288010"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249" name="Freeform 4"/>
          <p:cNvGrpSpPr/>
          <p:nvPr/>
        </p:nvGrpSpPr>
        <p:grpSpPr>
          <a:xfrm>
            <a:off x="-380179" y="-13"/>
            <a:ext cx="19048355" cy="3086120"/>
            <a:chOff x="0" y="0"/>
            <a:chExt cx="19048353" cy="3086119"/>
          </a:xfrm>
        </p:grpSpPr>
        <p:sp>
          <p:nvSpPr>
            <p:cNvPr id="247"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248"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250" name="TextBox 6"/>
          <p:cNvSpPr txBox="1"/>
          <p:nvPr/>
        </p:nvSpPr>
        <p:spPr>
          <a:xfrm>
            <a:off x="1275347" y="1184945"/>
            <a:ext cx="16800356" cy="95629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92" sz="7000">
                <a:solidFill>
                  <a:srgbClr val="FFFFFF"/>
                </a:solidFill>
                <a:latin typeface="Poppins"/>
                <a:ea typeface="Poppins"/>
                <a:cs typeface="Poppins"/>
                <a:sym typeface="Poppins"/>
              </a:defRPr>
            </a:lvl1pPr>
          </a:lstStyle>
          <a:p>
            <a:pPr/>
            <a:r>
              <a:t>MNT for Osteomalacia</a:t>
            </a:r>
          </a:p>
        </p:txBody>
      </p:sp>
      <p:sp>
        <p:nvSpPr>
          <p:cNvPr id="25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252" name="Institute of Medicine (IOM). (2001). Dietary Reference Intakes: Applications in Dietary Assessment. National Academies Press.…"/>
          <p:cNvSpPr txBox="1"/>
          <p:nvPr/>
        </p:nvSpPr>
        <p:spPr>
          <a:xfrm>
            <a:off x="1031878" y="3636145"/>
            <a:ext cx="5794766" cy="4676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Severe vitamin D deficiency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Malabsorption syndromes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Chronic liver or kidney disease</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Aggressive </a:t>
            </a:r>
            <a:r>
              <a:rPr b="1"/>
              <a:t>vitamin D repletion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Ensure adequate calcium intake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Address malabsorption causes</a:t>
            </a:r>
          </a:p>
        </p:txBody>
      </p:sp>
      <p:sp>
        <p:nvSpPr>
          <p:cNvPr id="253"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254" name="Relevant Labs…"/>
          <p:cNvSpPr txBox="1"/>
          <p:nvPr/>
        </p:nvSpPr>
        <p:spPr>
          <a:xfrm>
            <a:off x="8466266" y="8346219"/>
            <a:ext cx="6644677" cy="1767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0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25-OH vitamin D (often very low)</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Calcium, phosphorus</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Alkaline phosphatase (often elevated)</a:t>
            </a:r>
          </a:p>
        </p:txBody>
      </p:sp>
      <p:graphicFrame>
        <p:nvGraphicFramePr>
          <p:cNvPr id="255" name="Table 1"/>
          <p:cNvGraphicFramePr/>
          <p:nvPr/>
        </p:nvGraphicFramePr>
        <p:xfrm>
          <a:off x="8417144" y="3911224"/>
          <a:ext cx="9123926" cy="415290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338544"/>
                <a:gridCol w="3877085"/>
                <a:gridCol w="2908294"/>
              </a:tblGrid>
              <a:tr h="292100">
                <a:tc>
                  <a:txBody>
                    <a:bodyPr/>
                    <a:lstStyle/>
                    <a:p>
                      <a:pPr algn="ctr" defTabSz="457200">
                        <a:defRPr sz="1800"/>
                      </a:pPr>
                      <a:r>
                        <a:rPr b="1" sz="17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Evidence-Based Range</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Purpose</a:t>
                      </a:r>
                    </a:p>
                  </a:txBody>
                  <a:tcPr marL="12700" marR="12700" marT="12700" marB="12700" anchor="ctr" anchorCtr="0" horzOverflow="overflow"/>
                </a:tc>
              </a:tr>
              <a:tr h="546100">
                <a:tc>
                  <a:txBody>
                    <a:bodyPr/>
                    <a:lstStyle/>
                    <a:p>
                      <a:pPr algn="ctr" defTabSz="457200">
                        <a:defRPr sz="1800"/>
                      </a:pPr>
                      <a:r>
                        <a:rPr b="1" sz="1700">
                          <a:latin typeface="Times Roman"/>
                          <a:ea typeface="Times Roman"/>
                          <a:cs typeface="Times Roman"/>
                          <a:sym typeface="Times Roman"/>
                        </a:rPr>
                        <a:t>Vitamin D (D3 or D2)</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2,000–5,000 IU/day or therapeutic dosing per labs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Corrects defective bone mineralization</a:t>
                      </a:r>
                    </a:p>
                  </a:txBody>
                  <a:tcPr marL="12700" marR="12700" marT="12700" marB="12700" anchor="ctr" anchorCtr="0" horzOverflow="overflow"/>
                </a:tc>
              </a:tr>
              <a:tr h="546100">
                <a:tc>
                  <a:txBody>
                    <a:bodyPr/>
                    <a:lstStyle/>
                    <a:p>
                      <a:pPr algn="ctr" defTabSz="457200">
                        <a:defRPr sz="1800"/>
                      </a:pPr>
                      <a:r>
                        <a:rPr b="1" sz="1700">
                          <a:latin typeface="Times Roman"/>
                          <a:ea typeface="Times Roman"/>
                          <a:cs typeface="Times Roman"/>
                          <a:sym typeface="Times Roman"/>
                        </a:rPr>
                        <a:t>Calcium (food + supplement)</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1,000–1,200 mg/day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Supports mineral deposition</a:t>
                      </a:r>
                    </a:p>
                  </a:txBody>
                  <a:tcPr marL="12700" marR="12700" marT="12700" marB="12700" anchor="ctr" anchorCtr="0" horzOverflow="overflow"/>
                </a:tc>
              </a:tr>
              <a:tr h="546100">
                <a:tc>
                  <a:txBody>
                    <a:bodyPr/>
                    <a:lstStyle/>
                    <a:p>
                      <a:pPr algn="ctr" defTabSz="457200">
                        <a:defRPr sz="1800"/>
                      </a:pPr>
                      <a:r>
                        <a:rPr b="1" sz="1700">
                          <a:latin typeface="Times Roman"/>
                          <a:ea typeface="Times Roman"/>
                          <a:cs typeface="Times Roman"/>
                          <a:sym typeface="Times Roman"/>
                        </a:rPr>
                        <a:t>Phosphorus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Adequate intake via diet (or supplement if low)</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Hydroxyapatite formation</a:t>
                      </a:r>
                    </a:p>
                  </a:txBody>
                  <a:tcPr marL="12700" marR="12700" marT="12700" marB="12700" anchor="ctr" anchorCtr="0" horzOverflow="overflow"/>
                </a:tc>
              </a:tr>
              <a:tr h="546100">
                <a:tc>
                  <a:txBody>
                    <a:bodyPr/>
                    <a:lstStyle/>
                    <a:p>
                      <a:pPr algn="ctr" defTabSz="457200">
                        <a:defRPr sz="1800"/>
                      </a:pPr>
                      <a:r>
                        <a:rPr b="1" sz="17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300–420 mg/day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Vitamin D activation; mineral balance</a:t>
                      </a:r>
                    </a:p>
                  </a:txBody>
                  <a:tcPr marL="12700" marR="12700" marT="12700" marB="12700" anchor="ctr" anchorCtr="0" horzOverflow="overflow"/>
                </a:tc>
              </a:tr>
              <a:tr h="292100">
                <a:tc>
                  <a:txBody>
                    <a:bodyPr/>
                    <a:lstStyle/>
                    <a:p>
                      <a:pPr algn="ctr" defTabSz="457200">
                        <a:defRPr sz="1800"/>
                      </a:pPr>
                      <a:r>
                        <a:rPr b="1" sz="17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1.0–1.2 g/kg/day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Bone matrix (osteoid) formation</a:t>
                      </a:r>
                    </a:p>
                  </a:txBody>
                  <a:tcPr marL="12700" marR="12700" marT="12700" marB="12700" anchor="ctr" anchorCtr="0" horzOverflow="overflow"/>
                </a:tc>
              </a:tr>
              <a:tr h="546100">
                <a:tc>
                  <a:txBody>
                    <a:bodyPr/>
                    <a:lstStyle/>
                    <a:p>
                      <a:pPr algn="ctr" defTabSz="457200">
                        <a:defRPr sz="1800"/>
                      </a:pPr>
                      <a:r>
                        <a:rPr b="1" sz="1700">
                          <a:latin typeface="Times Roman"/>
                          <a:ea typeface="Times Roman"/>
                          <a:cs typeface="Times Roman"/>
                          <a:sym typeface="Times Roman"/>
                        </a:rPr>
                        <a:t>Vitamin K (K1/K2)</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K1: 90–120 mcg/day; K2 (MK-7): 90–180 mcg/day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Osteocalcin activation</a:t>
                      </a:r>
                    </a:p>
                  </a:txBody>
                  <a:tcPr marL="12700" marR="12700" marT="12700" marB="12700" anchor="ctr" anchorCtr="0" horzOverflow="overflow"/>
                </a:tc>
              </a:tr>
              <a:tr h="546100">
                <a:tc>
                  <a:txBody>
                    <a:bodyPr/>
                    <a:lstStyle/>
                    <a:p>
                      <a:pPr algn="ctr" defTabSz="457200">
                        <a:defRPr sz="1800"/>
                      </a:pPr>
                      <a:r>
                        <a:rPr b="1" sz="1700">
                          <a:latin typeface="Times Roman"/>
                          <a:ea typeface="Times Roman"/>
                          <a:cs typeface="Times Roman"/>
                          <a:sym typeface="Times Roman"/>
                        </a:rPr>
                        <a:t>Vitamin C</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75–500 mg/day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Collagen synthesis (osteoid matrix)</a:t>
                      </a:r>
                    </a:p>
                  </a:txBody>
                  <a:tcPr marL="12700" marR="12700" marT="12700" marB="12700" anchor="ctr" anchorCtr="0" horzOverflow="overflow"/>
                </a:tc>
              </a:tr>
              <a:tr h="292100">
                <a:tc>
                  <a:txBody>
                    <a:bodyPr/>
                    <a:lstStyle/>
                    <a:p>
                      <a:pPr algn="ctr" defTabSz="457200">
                        <a:defRPr sz="1800"/>
                      </a:pPr>
                      <a:r>
                        <a:rPr b="1" sz="17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8–30 mg/day (short-term if low)</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Osteoblast activity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Freeform 2"/>
          <p:cNvSpPr/>
          <p:nvPr/>
        </p:nvSpPr>
        <p:spPr>
          <a:xfrm rot="10800000">
            <a:off x="531520" y="-567284"/>
            <a:ext cx="18288010"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260" name="Freeform 4"/>
          <p:cNvGrpSpPr/>
          <p:nvPr/>
        </p:nvGrpSpPr>
        <p:grpSpPr>
          <a:xfrm>
            <a:off x="-380179" y="-13"/>
            <a:ext cx="19048355" cy="3086120"/>
            <a:chOff x="0" y="0"/>
            <a:chExt cx="19048353" cy="3086119"/>
          </a:xfrm>
        </p:grpSpPr>
        <p:sp>
          <p:nvSpPr>
            <p:cNvPr id="258"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259"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261" name="TextBox 6"/>
          <p:cNvSpPr txBox="1"/>
          <p:nvPr/>
        </p:nvSpPr>
        <p:spPr>
          <a:xfrm>
            <a:off x="1275347" y="793240"/>
            <a:ext cx="16800356" cy="189609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92" sz="7000">
                <a:solidFill>
                  <a:srgbClr val="FFFFFF"/>
                </a:solidFill>
                <a:latin typeface="Poppins"/>
                <a:ea typeface="Poppins"/>
                <a:cs typeface="Poppins"/>
                <a:sym typeface="Poppins"/>
              </a:defRPr>
            </a:lvl1pPr>
          </a:lstStyle>
          <a:p>
            <a:pPr/>
            <a:r>
              <a:t>MNT for Secondary Bone Loss (Medication or Disease Related)</a:t>
            </a:r>
          </a:p>
        </p:txBody>
      </p:sp>
      <p:sp>
        <p:nvSpPr>
          <p:cNvPr id="262"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263" name="Institute of Medicine (IOM). (2001). Dietary Reference Intakes: Applications in Dietary Assessment. National Academies Press.…"/>
          <p:cNvSpPr txBox="1"/>
          <p:nvPr/>
        </p:nvSpPr>
        <p:spPr>
          <a:xfrm>
            <a:off x="1031878" y="3636145"/>
            <a:ext cx="5794766" cy="5717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400">
                <a:latin typeface="Times Roman"/>
                <a:ea typeface="Times Roman"/>
                <a:cs typeface="Times Roman"/>
                <a:sym typeface="Times Roman"/>
              </a:defRPr>
            </a:pPr>
            <a:r>
              <a:t>Common causes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Glucocorticoids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Thyroid excess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Malabsorption (celiac, IBD)</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Chronic kidney disease</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Higher calcium and vitamin D targets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Protein optimization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Anti-inflammatory diet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Monitor nutrient depletions</a:t>
            </a:r>
          </a:p>
        </p:txBody>
      </p:sp>
      <p:sp>
        <p:nvSpPr>
          <p:cNvPr id="264"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265" name="Relevant Labs…"/>
          <p:cNvSpPr txBox="1"/>
          <p:nvPr/>
        </p:nvSpPr>
        <p:spPr>
          <a:xfrm>
            <a:off x="8466266" y="8346219"/>
            <a:ext cx="6644677" cy="1272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Vitamin D, Calcium, Magnesium</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PTH, Disease-specific markers</a:t>
            </a:r>
          </a:p>
        </p:txBody>
      </p:sp>
      <p:graphicFrame>
        <p:nvGraphicFramePr>
          <p:cNvPr id="266" name="Table 1"/>
          <p:cNvGraphicFramePr/>
          <p:nvPr/>
        </p:nvGraphicFramePr>
        <p:xfrm>
          <a:off x="8252338" y="3968825"/>
          <a:ext cx="9853960" cy="403789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552866"/>
                <a:gridCol w="2655609"/>
                <a:gridCol w="4645482"/>
              </a:tblGrid>
              <a:tr h="319201">
                <a:tc>
                  <a:txBody>
                    <a:bodyPr/>
                    <a:lstStyle/>
                    <a:p>
                      <a:pPr algn="ctr" defTabSz="457200">
                        <a:defRPr sz="1800"/>
                      </a:pPr>
                      <a:r>
                        <a:rPr b="1" sz="16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1600">
                          <a:latin typeface="Times Roman"/>
                          <a:ea typeface="Times Roman"/>
                          <a:cs typeface="Times Roman"/>
                          <a:sym typeface="Times Roman"/>
                        </a:rPr>
                        <a:t>Evidence-Based Range</a:t>
                      </a:r>
                    </a:p>
                  </a:txBody>
                  <a:tcPr marL="12700" marR="12700" marT="12700" marB="12700" anchor="ctr" anchorCtr="0" horzOverflow="overflow"/>
                </a:tc>
                <a:tc>
                  <a:txBody>
                    <a:bodyPr/>
                    <a:lstStyle/>
                    <a:p>
                      <a:pPr algn="ctr" defTabSz="457200">
                        <a:defRPr sz="1800"/>
                      </a:pPr>
                      <a:r>
                        <a:rPr b="1" sz="1600">
                          <a:latin typeface="Times Roman"/>
                          <a:ea typeface="Times Roman"/>
                          <a:cs typeface="Times Roman"/>
                          <a:sym typeface="Times Roman"/>
                        </a:rPr>
                        <a:t>Purpose</a:t>
                      </a:r>
                    </a:p>
                  </a:txBody>
                  <a:tcPr marL="12700" marR="12700" marT="12700" marB="12700" anchor="ctr" anchorCtr="0" horzOverflow="overflow"/>
                </a:tc>
              </a:tr>
              <a:tr h="494760">
                <a:tc>
                  <a:txBody>
                    <a:bodyPr/>
                    <a:lstStyle/>
                    <a:p>
                      <a:pPr algn="ctr" defTabSz="457200">
                        <a:defRPr sz="1800"/>
                      </a:pPr>
                      <a:r>
                        <a:rPr b="1" sz="1600">
                          <a:latin typeface="Times Roman"/>
                          <a:ea typeface="Times Roman"/>
                          <a:cs typeface="Times Roman"/>
                          <a:sym typeface="Times Roman"/>
                        </a:rPr>
                        <a:t>Calcium (food + supplement)</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1,000–1,200 mg/day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Bone mineralization; offset medication-related loss</a:t>
                      </a:r>
                    </a:p>
                  </a:txBody>
                  <a:tcPr marL="12700" marR="12700" marT="12700" marB="12700" anchor="ctr" anchorCtr="0" horzOverflow="overflow"/>
                </a:tc>
              </a:tr>
              <a:tr h="319201">
                <a:tc>
                  <a:txBody>
                    <a:bodyPr/>
                    <a:lstStyle/>
                    <a:p>
                      <a:pPr algn="ctr" defTabSz="457200">
                        <a:defRPr sz="1800"/>
                      </a:pPr>
                      <a:r>
                        <a:rPr b="1" sz="1600">
                          <a:latin typeface="Times Roman"/>
                          <a:ea typeface="Times Roman"/>
                          <a:cs typeface="Times Roman"/>
                          <a:sym typeface="Times Roman"/>
                        </a:rPr>
                        <a:t>Vitamin D (D3)</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1,000–4,000 IU/day (per labs)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Calcium absorption; PTH regulation</a:t>
                      </a:r>
                    </a:p>
                  </a:txBody>
                  <a:tcPr marL="12700" marR="12700" marT="12700" marB="12700" anchor="ctr" anchorCtr="0" horzOverflow="overflow"/>
                </a:tc>
              </a:tr>
              <a:tr h="319201">
                <a:tc>
                  <a:txBody>
                    <a:bodyPr/>
                    <a:lstStyle/>
                    <a:p>
                      <a:pPr algn="ctr" defTabSz="457200">
                        <a:defRPr sz="1800"/>
                      </a:pPr>
                      <a:r>
                        <a:rPr b="1" sz="16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1.0–1.2 g/kg/day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Bone matrix (collagen) preservation</a:t>
                      </a:r>
                    </a:p>
                  </a:txBody>
                  <a:tcPr marL="12700" marR="12700" marT="12700" marB="12700" anchor="ctr" anchorCtr="0" horzOverflow="overflow"/>
                </a:tc>
              </a:tr>
              <a:tr h="319201">
                <a:tc>
                  <a:txBody>
                    <a:bodyPr/>
                    <a:lstStyle/>
                    <a:p>
                      <a:pPr algn="ctr" defTabSz="457200">
                        <a:defRPr sz="1800"/>
                      </a:pPr>
                      <a:r>
                        <a:rPr b="1" sz="16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300–420 mg/day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Calcium balance; vitamin D activation</a:t>
                      </a:r>
                    </a:p>
                  </a:txBody>
                  <a:tcPr marL="12700" marR="12700" marT="12700" marB="12700" anchor="ctr" anchorCtr="0" horzOverflow="overflow"/>
                </a:tc>
              </a:tr>
              <a:tr h="319201">
                <a:tc>
                  <a:txBody>
                    <a:bodyPr/>
                    <a:lstStyle/>
                    <a:p>
                      <a:pPr algn="ctr" defTabSz="457200">
                        <a:defRPr sz="1800"/>
                      </a:pPr>
                      <a:r>
                        <a:rPr b="1" sz="1600">
                          <a:latin typeface="Times Roman"/>
                          <a:ea typeface="Times Roman"/>
                          <a:cs typeface="Times Roman"/>
                          <a:sym typeface="Times Roman"/>
                        </a:rPr>
                        <a:t>Vitamin K2 (MK-7)</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90–180 mcg/day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Osteocalcin activation; directs calcium to bone</a:t>
                      </a:r>
                    </a:p>
                  </a:txBody>
                  <a:tcPr marL="12700" marR="12700" marT="12700" marB="12700" anchor="ctr" anchorCtr="0" horzOverflow="overflow"/>
                </a:tc>
              </a:tr>
              <a:tr h="319201">
                <a:tc>
                  <a:txBody>
                    <a:bodyPr/>
                    <a:lstStyle/>
                    <a:p>
                      <a:pPr algn="ctr" defTabSz="457200">
                        <a:defRPr sz="1800"/>
                      </a:pPr>
                      <a:r>
                        <a:rPr b="1" sz="1600">
                          <a:latin typeface="Times Roman"/>
                          <a:ea typeface="Times Roman"/>
                          <a:cs typeface="Times Roman"/>
                          <a:sym typeface="Times Roman"/>
                        </a:rPr>
                        <a:t>Omega-3 (EPA/DHA)</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Reduces inflammation-mediated bone resorption</a:t>
                      </a:r>
                    </a:p>
                  </a:txBody>
                  <a:tcPr marL="12700" marR="12700" marT="12700" marB="12700" anchor="ctr" anchorCtr="0" horzOverflow="overflow"/>
                </a:tc>
              </a:tr>
              <a:tr h="319201">
                <a:tc>
                  <a:txBody>
                    <a:bodyPr/>
                    <a:lstStyle/>
                    <a:p>
                      <a:pPr algn="ctr" defTabSz="457200">
                        <a:defRPr sz="1800"/>
                      </a:pPr>
                      <a:r>
                        <a:rPr b="1" sz="1600">
                          <a:latin typeface="Times Roman"/>
                          <a:ea typeface="Times Roman"/>
                          <a:cs typeface="Times Roman"/>
                          <a:sym typeface="Times Roman"/>
                        </a:rPr>
                        <a:t>Vitamin C</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75–500 mg/day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Collagen synthesis</a:t>
                      </a:r>
                    </a:p>
                  </a:txBody>
                  <a:tcPr marL="12700" marR="12700" marT="12700" marB="12700" anchor="ctr" anchorCtr="0" horzOverflow="overflow"/>
                </a:tc>
              </a:tr>
              <a:tr h="494760">
                <a:tc>
                  <a:txBody>
                    <a:bodyPr/>
                    <a:lstStyle/>
                    <a:p>
                      <a:pPr algn="ctr" defTabSz="457200">
                        <a:defRPr sz="1800"/>
                      </a:pPr>
                      <a:r>
                        <a:rPr b="1" sz="1600">
                          <a:latin typeface="Times Roman"/>
                          <a:ea typeface="Times Roman"/>
                          <a:cs typeface="Times Roman"/>
                          <a:sym typeface="Times Roman"/>
                        </a:rPr>
                        <a:t>Boron</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1–3 mg/day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Improves calcium, magnesium, and vitamin D utilization</a:t>
                      </a:r>
                    </a:p>
                  </a:txBody>
                  <a:tcPr marL="12700" marR="12700" marT="12700" marB="12700" anchor="ctr" anchorCtr="0" horzOverflow="overflow"/>
                </a:tc>
              </a:tr>
              <a:tr h="494760">
                <a:tc>
                  <a:txBody>
                    <a:bodyPr/>
                    <a:lstStyle/>
                    <a:p>
                      <a:pPr algn="ctr" defTabSz="457200">
                        <a:defRPr sz="1800"/>
                      </a:pPr>
                      <a:r>
                        <a:rPr b="1" sz="16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8–30 mg/day (short-term if low)</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Osteoblast activity</a:t>
                      </a:r>
                    </a:p>
                  </a:txBody>
                  <a:tcPr marL="12700" marR="12700" marT="12700" marB="12700" anchor="ctr" anchorCtr="0" horzOverflow="overflow"/>
                </a:tc>
              </a:tr>
              <a:tr h="319201">
                <a:tc>
                  <a:txBody>
                    <a:bodyPr/>
                    <a:lstStyle/>
                    <a:p>
                      <a:pPr algn="ctr" defTabSz="457200">
                        <a:defRPr sz="1800"/>
                      </a:pPr>
                      <a:r>
                        <a:rPr b="1" sz="1600">
                          <a:latin typeface="Times Roman"/>
                          <a:ea typeface="Times Roman"/>
                          <a:cs typeface="Times Roman"/>
                          <a:sym typeface="Times Roman"/>
                        </a:rPr>
                        <a:t>Phosphorus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Adequate intake via diet</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Hydroxyapatite f</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Freeform 2"/>
          <p:cNvSpPr/>
          <p:nvPr/>
        </p:nvSpPr>
        <p:spPr>
          <a:xfrm rot="10800000">
            <a:off x="531520" y="-567284"/>
            <a:ext cx="18288010"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273" name="Freeform 4"/>
          <p:cNvGrpSpPr/>
          <p:nvPr/>
        </p:nvGrpSpPr>
        <p:grpSpPr>
          <a:xfrm>
            <a:off x="-380179" y="-13"/>
            <a:ext cx="19048355" cy="3086120"/>
            <a:chOff x="0" y="0"/>
            <a:chExt cx="19048353" cy="3086119"/>
          </a:xfrm>
        </p:grpSpPr>
        <p:sp>
          <p:nvSpPr>
            <p:cNvPr id="271"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272"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274" name="TextBox 6"/>
          <p:cNvSpPr txBox="1"/>
          <p:nvPr/>
        </p:nvSpPr>
        <p:spPr>
          <a:xfrm>
            <a:off x="1087018" y="1316374"/>
            <a:ext cx="16800357" cy="95629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92" sz="7000">
                <a:solidFill>
                  <a:srgbClr val="FFFFFF"/>
                </a:solidFill>
                <a:latin typeface="Poppins"/>
                <a:ea typeface="Poppins"/>
                <a:cs typeface="Poppins"/>
                <a:sym typeface="Poppins"/>
              </a:defRPr>
            </a:lvl1pPr>
          </a:lstStyle>
          <a:p>
            <a:pPr/>
            <a:r>
              <a:t>Summary Table - Bone Disorders</a:t>
            </a:r>
          </a:p>
        </p:txBody>
      </p:sp>
      <p:sp>
        <p:nvSpPr>
          <p:cNvPr id="27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graphicFrame>
        <p:nvGraphicFramePr>
          <p:cNvPr id="276" name="Table 1"/>
          <p:cNvGraphicFramePr/>
          <p:nvPr/>
        </p:nvGraphicFramePr>
        <p:xfrm>
          <a:off x="3047704" y="3753441"/>
          <a:ext cx="12878983" cy="502168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578656"/>
                <a:gridCol w="4877336"/>
                <a:gridCol w="4422990"/>
              </a:tblGrid>
              <a:tr h="1170467">
                <a:tc>
                  <a:txBody>
                    <a:bodyPr/>
                    <a:lstStyle/>
                    <a:p>
                      <a:pPr algn="ctr" defTabSz="457200">
                        <a:defRPr sz="1800"/>
                      </a:pPr>
                      <a:r>
                        <a:rPr b="1" sz="2500">
                          <a:latin typeface="Times Roman"/>
                          <a:ea typeface="Times Roman"/>
                          <a:cs typeface="Times Roman"/>
                          <a:sym typeface="Times Roman"/>
                        </a:rPr>
                        <a:t>Condition</a:t>
                      </a:r>
                    </a:p>
                  </a:txBody>
                  <a:tcPr marL="12700" marR="12700" marT="12700" marB="12700" anchor="ctr" anchorCtr="0" horzOverflow="overflow"/>
                </a:tc>
                <a:tc>
                  <a:txBody>
                    <a:bodyPr/>
                    <a:lstStyle/>
                    <a:p>
                      <a:pPr algn="ctr" defTabSz="457200">
                        <a:defRPr sz="1800"/>
                      </a:pPr>
                      <a:r>
                        <a:rPr b="1" sz="2500">
                          <a:latin typeface="Times Roman"/>
                          <a:ea typeface="Times Roman"/>
                          <a:cs typeface="Times Roman"/>
                          <a:sym typeface="Times Roman"/>
                        </a:rPr>
                        <a:t>Primary Nutrition Targets</a:t>
                      </a:r>
                    </a:p>
                  </a:txBody>
                  <a:tcPr marL="12700" marR="12700" marT="12700" marB="12700" anchor="ctr" anchorCtr="0" horzOverflow="overflow"/>
                </a:tc>
                <a:tc>
                  <a:txBody>
                    <a:bodyPr/>
                    <a:lstStyle/>
                    <a:p>
                      <a:pPr algn="ctr" defTabSz="457200">
                        <a:defRPr sz="1800"/>
                      </a:pPr>
                      <a:r>
                        <a:rPr b="1" sz="2500">
                          <a:latin typeface="Times Roman"/>
                          <a:ea typeface="Times Roman"/>
                          <a:cs typeface="Times Roman"/>
                          <a:sym typeface="Times Roman"/>
                        </a:rPr>
                        <a:t>Diet Pattern</a:t>
                      </a:r>
                    </a:p>
                  </a:txBody>
                  <a:tcPr marL="12700" marR="12700" marT="12700" marB="12700" anchor="ctr" anchorCtr="0" horzOverflow="overflow"/>
                </a:tc>
              </a:tr>
              <a:tr h="755140">
                <a:tc>
                  <a:txBody>
                    <a:bodyPr/>
                    <a:lstStyle/>
                    <a:p>
                      <a:pPr algn="ctr" defTabSz="457200">
                        <a:defRPr sz="1800"/>
                      </a:pPr>
                      <a:r>
                        <a:rPr sz="2500">
                          <a:latin typeface="Times Roman"/>
                          <a:ea typeface="Times Roman"/>
                          <a:cs typeface="Times Roman"/>
                          <a:sym typeface="Times Roman"/>
                        </a:rPr>
                        <a:t>Osteoporosis</a:t>
                      </a:r>
                    </a:p>
                  </a:txBody>
                  <a:tcPr marL="12700" marR="12700" marT="12700" marB="12700" anchor="ctr" anchorCtr="0" horzOverflow="overflow"/>
                </a:tc>
                <a:tc>
                  <a:txBody>
                    <a:bodyPr/>
                    <a:lstStyle/>
                    <a:p>
                      <a:pPr algn="ctr" defTabSz="457200">
                        <a:defRPr sz="1800"/>
                      </a:pPr>
                      <a:r>
                        <a:rPr sz="2500">
                          <a:latin typeface="Times Roman"/>
                          <a:ea typeface="Times Roman"/>
                          <a:cs typeface="Times Roman"/>
                          <a:sym typeface="Times Roman"/>
                        </a:rPr>
                        <a:t>Ca, D, protein, K</a:t>
                      </a:r>
                    </a:p>
                  </a:txBody>
                  <a:tcPr marL="12700" marR="12700" marT="12700" marB="12700" anchor="ctr" anchorCtr="0" horzOverflow="overflow"/>
                </a:tc>
                <a:tc>
                  <a:txBody>
                    <a:bodyPr/>
                    <a:lstStyle/>
                    <a:p>
                      <a:pPr algn="ctr" defTabSz="457200">
                        <a:defRPr sz="1800"/>
                      </a:pPr>
                      <a:r>
                        <a:rPr sz="2500">
                          <a:latin typeface="Times Roman"/>
                          <a:ea typeface="Times Roman"/>
                          <a:cs typeface="Times Roman"/>
                          <a:sym typeface="Times Roman"/>
                        </a:rPr>
                        <a:t>Mediterranean</a:t>
                      </a:r>
                    </a:p>
                  </a:txBody>
                  <a:tcPr marL="12700" marR="12700" marT="12700" marB="12700" anchor="ctr" anchorCtr="0" horzOverflow="overflow"/>
                </a:tc>
              </a:tr>
              <a:tr h="1170467">
                <a:tc>
                  <a:txBody>
                    <a:bodyPr/>
                    <a:lstStyle/>
                    <a:p>
                      <a:pPr algn="ctr" defTabSz="457200">
                        <a:defRPr sz="1800"/>
                      </a:pPr>
                      <a:r>
                        <a:rPr sz="2500">
                          <a:latin typeface="Times Roman"/>
                          <a:ea typeface="Times Roman"/>
                          <a:cs typeface="Times Roman"/>
                          <a:sym typeface="Times Roman"/>
                        </a:rPr>
                        <a:t>Osteopenia</a:t>
                      </a:r>
                    </a:p>
                  </a:txBody>
                  <a:tcPr marL="12700" marR="12700" marT="12700" marB="12700" anchor="ctr" anchorCtr="0" horzOverflow="overflow"/>
                </a:tc>
                <a:tc>
                  <a:txBody>
                    <a:bodyPr/>
                    <a:lstStyle/>
                    <a:p>
                      <a:pPr algn="ctr" defTabSz="457200">
                        <a:defRPr sz="1800"/>
                      </a:pPr>
                      <a:r>
                        <a:rPr sz="2500">
                          <a:latin typeface="Times Roman"/>
                          <a:ea typeface="Times Roman"/>
                          <a:cs typeface="Times Roman"/>
                          <a:sym typeface="Times Roman"/>
                        </a:rPr>
                        <a:t>Ca, D, protein</a:t>
                      </a:r>
                    </a:p>
                  </a:txBody>
                  <a:tcPr marL="12700" marR="12700" marT="12700" marB="12700" anchor="ctr" anchorCtr="0" horzOverflow="overflow"/>
                </a:tc>
                <a:tc>
                  <a:txBody>
                    <a:bodyPr/>
                    <a:lstStyle/>
                    <a:p>
                      <a:pPr algn="ctr" defTabSz="457200">
                        <a:defRPr sz="1800"/>
                      </a:pPr>
                      <a:r>
                        <a:rPr sz="2500">
                          <a:latin typeface="Times Roman"/>
                          <a:ea typeface="Times Roman"/>
                          <a:cs typeface="Times Roman"/>
                          <a:sym typeface="Times Roman"/>
                        </a:rPr>
                        <a:t>Whole-food, high-quality</a:t>
                      </a:r>
                    </a:p>
                  </a:txBody>
                  <a:tcPr marL="12700" marR="12700" marT="12700" marB="12700" anchor="ctr" anchorCtr="0" horzOverflow="overflow"/>
                </a:tc>
              </a:tr>
              <a:tr h="755140">
                <a:tc>
                  <a:txBody>
                    <a:bodyPr/>
                    <a:lstStyle/>
                    <a:p>
                      <a:pPr algn="ctr" defTabSz="457200">
                        <a:defRPr sz="1800"/>
                      </a:pPr>
                      <a:r>
                        <a:rPr sz="2500">
                          <a:latin typeface="Times Roman"/>
                          <a:ea typeface="Times Roman"/>
                          <a:cs typeface="Times Roman"/>
                          <a:sym typeface="Times Roman"/>
                        </a:rPr>
                        <a:t>Osteomalacia</a:t>
                      </a:r>
                    </a:p>
                  </a:txBody>
                  <a:tcPr marL="12700" marR="12700" marT="12700" marB="12700" anchor="ctr" anchorCtr="0" horzOverflow="overflow"/>
                </a:tc>
                <a:tc>
                  <a:txBody>
                    <a:bodyPr/>
                    <a:lstStyle/>
                    <a:p>
                      <a:pPr algn="ctr" defTabSz="457200">
                        <a:defRPr sz="1800"/>
                      </a:pPr>
                      <a:r>
                        <a:rPr sz="2500">
                          <a:latin typeface="Times Roman"/>
                          <a:ea typeface="Times Roman"/>
                          <a:cs typeface="Times Roman"/>
                          <a:sym typeface="Times Roman"/>
                        </a:rPr>
                        <a:t>Vitamin D repletion</a:t>
                      </a:r>
                    </a:p>
                  </a:txBody>
                  <a:tcPr marL="12700" marR="12700" marT="12700" marB="12700" anchor="ctr" anchorCtr="0" horzOverflow="overflow"/>
                </a:tc>
                <a:tc>
                  <a:txBody>
                    <a:bodyPr/>
                    <a:lstStyle/>
                    <a:p>
                      <a:pPr algn="ctr" defTabSz="457200">
                        <a:defRPr sz="1800"/>
                      </a:pPr>
                      <a:r>
                        <a:rPr sz="2500">
                          <a:latin typeface="Times Roman"/>
                          <a:ea typeface="Times Roman"/>
                          <a:cs typeface="Times Roman"/>
                          <a:sym typeface="Times Roman"/>
                        </a:rPr>
                        <a:t>Therapeutic</a:t>
                      </a:r>
                    </a:p>
                  </a:txBody>
                  <a:tcPr marL="12700" marR="12700" marT="12700" marB="12700" anchor="ctr" anchorCtr="0" horzOverflow="overflow"/>
                </a:tc>
              </a:tr>
              <a:tr h="1170467">
                <a:tc>
                  <a:txBody>
                    <a:bodyPr/>
                    <a:lstStyle/>
                    <a:p>
                      <a:pPr algn="ctr" defTabSz="457200">
                        <a:defRPr sz="1800"/>
                      </a:pPr>
                      <a:r>
                        <a:rPr sz="2500">
                          <a:latin typeface="Times Roman"/>
                          <a:ea typeface="Times Roman"/>
                          <a:cs typeface="Times Roman"/>
                          <a:sym typeface="Times Roman"/>
                        </a:rPr>
                        <a:t>Secondary bone loss</a:t>
                      </a:r>
                    </a:p>
                  </a:txBody>
                  <a:tcPr marL="12700" marR="12700" marT="12700" marB="12700" anchor="ctr" anchorCtr="0" horzOverflow="overflow"/>
                </a:tc>
                <a:tc>
                  <a:txBody>
                    <a:bodyPr/>
                    <a:lstStyle/>
                    <a:p>
                      <a:pPr algn="ctr" defTabSz="457200">
                        <a:defRPr sz="1800"/>
                      </a:pPr>
                      <a:r>
                        <a:rPr sz="2500">
                          <a:latin typeface="Times Roman"/>
                          <a:ea typeface="Times Roman"/>
                          <a:cs typeface="Times Roman"/>
                          <a:sym typeface="Times Roman"/>
                        </a:rPr>
                        <a:t>Ca, D, protein</a:t>
                      </a:r>
                    </a:p>
                  </a:txBody>
                  <a:tcPr marL="12700" marR="12700" marT="12700" marB="12700" anchor="ctr" anchorCtr="0" horzOverflow="overflow"/>
                </a:tc>
                <a:tc>
                  <a:txBody>
                    <a:bodyPr/>
                    <a:lstStyle/>
                    <a:p>
                      <a:pPr algn="ctr" defTabSz="457200">
                        <a:defRPr sz="1800"/>
                      </a:pPr>
                      <a:r>
                        <a:rPr sz="2500">
                          <a:latin typeface="Times Roman"/>
                          <a:ea typeface="Times Roman"/>
                          <a:cs typeface="Times Roman"/>
                          <a:sym typeface="Times Roman"/>
                        </a:rPr>
                        <a:t>Anti-inflammatory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281" name="Freeform 4"/>
          <p:cNvGrpSpPr/>
          <p:nvPr/>
        </p:nvGrpSpPr>
        <p:grpSpPr>
          <a:xfrm>
            <a:off x="-528019" y="-12"/>
            <a:ext cx="19048361" cy="3086123"/>
            <a:chOff x="-2" y="-1"/>
            <a:chExt cx="19048359" cy="3086122"/>
          </a:xfrm>
        </p:grpSpPr>
        <p:sp>
          <p:nvSpPr>
            <p:cNvPr id="279"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280" name="Text"/>
            <p:cNvSpPr txBox="1"/>
            <p:nvPr/>
          </p:nvSpPr>
          <p:spPr>
            <a:xfrm>
              <a:off x="-3" y="1"/>
              <a:ext cx="19048361" cy="12116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282" name="TextBox 6"/>
          <p:cNvSpPr txBox="1"/>
          <p:nvPr/>
        </p:nvSpPr>
        <p:spPr>
          <a:xfrm>
            <a:off x="1312722" y="1280849"/>
            <a:ext cx="16981342" cy="11290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0433FF"/>
                </a:solidFill>
                <a:latin typeface="Poppins"/>
                <a:ea typeface="Poppins"/>
                <a:cs typeface="Poppins"/>
                <a:sym typeface="Poppins"/>
              </a:defRPr>
            </a:lvl1pPr>
          </a:lstStyle>
          <a:p>
            <a:pPr/>
            <a:r>
              <a:t>MNT for Type 1 Diabetes</a:t>
            </a:r>
          </a:p>
        </p:txBody>
      </p:sp>
      <p:sp>
        <p:nvSpPr>
          <p:cNvPr id="28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284" name="A. Dietary Patterns…"/>
          <p:cNvSpPr txBox="1"/>
          <p:nvPr/>
        </p:nvSpPr>
        <p:spPr>
          <a:xfrm>
            <a:off x="1101852" y="3363793"/>
            <a:ext cx="7495048" cy="6479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Absolute insulin deficiency</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Carbohydrate–insulin mismatch</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Glycemic variability and hypoglycemia risk</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Inflammation and oxidative stress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Increased risk of micronutrient insufficiency</a:t>
            </a:r>
          </a:p>
          <a:p>
            <a:pPr defTabSz="457200">
              <a:defRPr sz="1900">
                <a:solidFill>
                  <a:srgbClr val="808080"/>
                </a:solidFill>
                <a:latin typeface="Times Roman"/>
                <a:ea typeface="Times Roman"/>
                <a:cs typeface="Times Roman"/>
                <a:sym typeface="Times Roman"/>
              </a:defRPr>
            </a:pPr>
          </a:p>
          <a:p>
            <a:pPr defTabSz="457200">
              <a:spcBef>
                <a:spcPts val="1400"/>
              </a:spcBef>
              <a:defRPr b="1" sz="19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Individualized carbohydrate intake</a:t>
            </a:r>
            <a:r>
              <a:rPr b="0"/>
              <a:t> matched to insulin regimen</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Carbohydrate counting</a:t>
            </a:r>
            <a:r>
              <a:rPr b="0"/>
              <a:t> (grams and quality)</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Emphasize </a:t>
            </a:r>
            <a:r>
              <a:rPr b="1"/>
              <a:t>low–moderate glycemic index/load</a:t>
            </a:r>
            <a:r>
              <a:t> carbohydrates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Consistent meal timing (especially with fixed insulin dosing)</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Adequate </a:t>
            </a:r>
            <a:r>
              <a:rPr b="1"/>
              <a:t>protein and healthy fats</a:t>
            </a:r>
            <a:r>
              <a:t> to slow glucose excursions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Nutrition strategies for </a:t>
            </a:r>
            <a:r>
              <a:rPr b="1"/>
              <a:t>hypoglycemia prevention and treatment</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Support heart, kidney, bone, and gut health (long-term complications)</a:t>
            </a:r>
          </a:p>
        </p:txBody>
      </p:sp>
      <p:sp>
        <p:nvSpPr>
          <p:cNvPr id="285"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286" name="Relevant Labs…"/>
          <p:cNvSpPr txBox="1"/>
          <p:nvPr/>
        </p:nvSpPr>
        <p:spPr>
          <a:xfrm>
            <a:off x="9554388" y="8147014"/>
            <a:ext cx="8126705" cy="1856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120315" indent="-120315" defTabSz="457200">
              <a:spcBef>
                <a:spcPts val="1200"/>
              </a:spcBef>
              <a:buSzPct val="100000"/>
              <a:buChar char="•"/>
              <a:defRPr sz="1900">
                <a:latin typeface="Times Roman"/>
                <a:ea typeface="Times Roman"/>
                <a:cs typeface="Times Roman"/>
                <a:sym typeface="Times Roman"/>
              </a:defRPr>
            </a:pPr>
            <a:r>
              <a:t>HbA1c, Fasting glucose &amp; postprandial glucose, Continuous glucose monitoring (CGM) metrics (TIR, variability), Lipid panel, 25-OH vitamin D, Magnesium</a:t>
            </a:r>
          </a:p>
          <a:p>
            <a:pPr marL="120315" indent="-120315" defTabSz="457200">
              <a:spcBef>
                <a:spcPts val="1200"/>
              </a:spcBef>
              <a:buSzPct val="100000"/>
              <a:buChar char="•"/>
              <a:defRPr sz="1900">
                <a:latin typeface="Times Roman"/>
                <a:ea typeface="Times Roman"/>
                <a:cs typeface="Times Roman"/>
                <a:sym typeface="Times Roman"/>
              </a:defRPr>
            </a:pPr>
            <a:r>
              <a:t>Urine albumin-to-creatinine ratio, B12 (especially if metformin is used in hybrid regimens)</a:t>
            </a:r>
          </a:p>
        </p:txBody>
      </p:sp>
      <p:graphicFrame>
        <p:nvGraphicFramePr>
          <p:cNvPr id="287" name="Table 1"/>
          <p:cNvGraphicFramePr/>
          <p:nvPr/>
        </p:nvGraphicFramePr>
        <p:xfrm>
          <a:off x="9574090" y="3809591"/>
          <a:ext cx="8525096" cy="420261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956538"/>
                <a:gridCol w="3289652"/>
                <a:gridCol w="3278904"/>
              </a:tblGrid>
              <a:tr h="333673">
                <a:tc>
                  <a:txBody>
                    <a:bodyPr/>
                    <a:lstStyle/>
                    <a:p>
                      <a:pPr algn="ctr" defTabSz="457200">
                        <a:defRPr sz="1800"/>
                      </a:pPr>
                      <a:r>
                        <a:rPr b="1">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Evidence-Based Range</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Purpose</a:t>
                      </a:r>
                    </a:p>
                  </a:txBody>
                  <a:tcPr marL="12700" marR="12700" marT="12700" marB="12700" anchor="ctr" anchorCtr="0" horzOverflow="overflow"/>
                </a:tc>
              </a:tr>
              <a:tr h="622300">
                <a:tc>
                  <a:txBody>
                    <a:bodyPr/>
                    <a:lstStyle/>
                    <a:p>
                      <a:pPr algn="ctr" defTabSz="457200">
                        <a:defRPr sz="1800"/>
                      </a:pPr>
                      <a:r>
                        <a:rPr b="1">
                          <a:latin typeface="Times Roman"/>
                          <a:ea typeface="Times Roman"/>
                          <a:cs typeface="Times Roman"/>
                          <a:sym typeface="Times Roman"/>
                        </a:rPr>
                        <a:t>Carbohydrate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Individualized (typically 40–55% kcal)</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Match insulin dosing</a:t>
                      </a:r>
                    </a:p>
                  </a:txBody>
                  <a:tcPr marL="12700" marR="12700" marT="12700" marB="12700" anchor="ctr" anchorCtr="0" horzOverflow="overflow"/>
                </a:tc>
              </a:tr>
              <a:tr h="333673">
                <a:tc>
                  <a:txBody>
                    <a:bodyPr/>
                    <a:lstStyle/>
                    <a:p>
                      <a:pPr algn="ctr" defTabSz="457200">
                        <a:defRPr sz="1800"/>
                      </a:pPr>
                      <a:r>
                        <a:rPr b="1">
                          <a:latin typeface="Times Roman"/>
                          <a:ea typeface="Times Roman"/>
                          <a:cs typeface="Times Roman"/>
                          <a:sym typeface="Times Roman"/>
                        </a:rPr>
                        <a:t>Fiber</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25–38 g/day</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Improves glycemic control</a:t>
                      </a:r>
                    </a:p>
                  </a:txBody>
                  <a:tcPr marL="12700" marR="12700" marT="12700" marB="12700" anchor="ctr" anchorCtr="0" horzOverflow="overflow"/>
                </a:tc>
              </a:tr>
              <a:tr h="333673">
                <a:tc>
                  <a:txBody>
                    <a:bodyPr/>
                    <a:lstStyle/>
                    <a:p>
                      <a:pPr algn="ctr" defTabSz="457200">
                        <a:defRPr sz="1800"/>
                      </a:pPr>
                      <a:r>
                        <a:rPr b="1">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1.0–1.2 g/kg/day</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Satiety; glucose stability</a:t>
                      </a:r>
                    </a:p>
                  </a:txBody>
                  <a:tcPr marL="12700" marR="12700" marT="12700" marB="12700" anchor="ctr" anchorCtr="0" horzOverflow="overflow"/>
                </a:tc>
              </a:tr>
              <a:tr h="622300">
                <a:tc>
                  <a:txBody>
                    <a:bodyPr/>
                    <a:lstStyle/>
                    <a:p>
                      <a:pPr algn="ctr" defTabSz="457200">
                        <a:defRPr sz="1800"/>
                      </a:pPr>
                      <a:r>
                        <a:rPr b="1">
                          <a:latin typeface="Times Roman"/>
                          <a:ea typeface="Times Roman"/>
                          <a:cs typeface="Times Roman"/>
                          <a:sym typeface="Times Roman"/>
                        </a:rPr>
                        <a:t>Omega-3 (EPA/DHA)</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Cardiovascular &amp; anti-inflammatory</a:t>
                      </a:r>
                    </a:p>
                  </a:txBody>
                  <a:tcPr marL="12700" marR="12700" marT="12700" marB="12700" anchor="ctr" anchorCtr="0" horzOverflow="overflow"/>
                </a:tc>
              </a:tr>
              <a:tr h="622300">
                <a:tc>
                  <a:txBody>
                    <a:bodyPr/>
                    <a:lstStyle/>
                    <a:p>
                      <a:pPr algn="ctr" defTabSz="457200">
                        <a:defRPr sz="1800"/>
                      </a:pPr>
                      <a:r>
                        <a:rPr b="1">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300–420 mg/day</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Insulin sensitivity; glucose metabolism</a:t>
                      </a:r>
                    </a:p>
                  </a:txBody>
                  <a:tcPr marL="12700" marR="12700" marT="12700" marB="12700" anchor="ctr" anchorCtr="0" horzOverflow="overflow"/>
                </a:tc>
              </a:tr>
              <a:tr h="333673">
                <a:tc>
                  <a:txBody>
                    <a:bodyPr/>
                    <a:lstStyle/>
                    <a:p>
                      <a:pPr algn="ctr" defTabSz="457200">
                        <a:defRPr sz="1800"/>
                      </a:pPr>
                      <a:r>
                        <a:rPr b="1">
                          <a:latin typeface="Times Roman"/>
                          <a:ea typeface="Times Roman"/>
                          <a:cs typeface="Times Roman"/>
                          <a:sym typeface="Times Roman"/>
                        </a:rPr>
                        <a:t>Chromium</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200–400 mcg/day (select cases)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Glucose tolerance</a:t>
                      </a:r>
                    </a:p>
                  </a:txBody>
                  <a:tcPr marL="12700" marR="12700" marT="12700" marB="12700" anchor="ctr" anchorCtr="0" horzOverflow="overflow"/>
                </a:tc>
              </a:tr>
              <a:tr h="333673">
                <a:tc>
                  <a:txBody>
                    <a:bodyPr/>
                    <a:lstStyle/>
                    <a:p>
                      <a:pPr algn="ctr" defTabSz="457200">
                        <a:defRPr sz="1800"/>
                      </a:pPr>
                      <a:r>
                        <a:rPr b="1">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1,000–4,000 IU/day (per labs)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Immune &amp; metabolic support</a:t>
                      </a:r>
                    </a:p>
                  </a:txBody>
                  <a:tcPr marL="12700" marR="12700" marT="12700" marB="12700" anchor="ctr" anchorCtr="0" horzOverflow="overflow"/>
                </a:tc>
              </a:tr>
              <a:tr h="333673">
                <a:tc>
                  <a:txBody>
                    <a:bodyPr/>
                    <a:lstStyle/>
                    <a:p>
                      <a:pPr algn="ctr" defTabSz="457200">
                        <a:defRPr sz="1800"/>
                      </a:pPr>
                      <a:r>
                        <a:rPr b="1">
                          <a:latin typeface="Times Roman"/>
                          <a:ea typeface="Times Roman"/>
                          <a:cs typeface="Times Roman"/>
                          <a:sym typeface="Times Roman"/>
                        </a:rPr>
                        <a:t>Alpha-lipoic acid</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300–600 mg/day</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Neuropathy; oxidative stress</a:t>
                      </a:r>
                    </a:p>
                  </a:txBody>
                  <a:tcPr marL="12700" marR="12700" marT="12700" marB="12700" anchor="ctr" anchorCtr="0" horzOverflow="overflow"/>
                </a:tc>
              </a:tr>
              <a:tr h="333673">
                <a:tc>
                  <a:txBody>
                    <a:bodyPr/>
                    <a:lstStyle/>
                    <a:p>
                      <a:pPr algn="ctr" defTabSz="457200">
                        <a:defRPr sz="1800"/>
                      </a:pPr>
                      <a:r>
                        <a:rPr b="1">
                          <a:latin typeface="Times Roman"/>
                          <a:ea typeface="Times Roman"/>
                          <a:cs typeface="Times Roman"/>
                          <a:sym typeface="Times Roman"/>
                        </a:rPr>
                        <a:t>B-complex</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RDA-based</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Nerve health; energy metabolism</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292" name="Freeform 4"/>
          <p:cNvGrpSpPr/>
          <p:nvPr/>
        </p:nvGrpSpPr>
        <p:grpSpPr>
          <a:xfrm>
            <a:off x="-528019" y="-12"/>
            <a:ext cx="19048361" cy="3086123"/>
            <a:chOff x="-2" y="-1"/>
            <a:chExt cx="19048359" cy="3086122"/>
          </a:xfrm>
        </p:grpSpPr>
        <p:sp>
          <p:nvSpPr>
            <p:cNvPr id="290"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291" name="Text"/>
            <p:cNvSpPr txBox="1"/>
            <p:nvPr/>
          </p:nvSpPr>
          <p:spPr>
            <a:xfrm>
              <a:off x="-3" y="1"/>
              <a:ext cx="19048361" cy="12116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293" name="TextBox 6"/>
          <p:cNvSpPr txBox="1"/>
          <p:nvPr/>
        </p:nvSpPr>
        <p:spPr>
          <a:xfrm>
            <a:off x="1312724" y="1280849"/>
            <a:ext cx="16981336" cy="11290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0433FF"/>
                </a:solidFill>
                <a:latin typeface="Poppins"/>
                <a:ea typeface="Poppins"/>
                <a:cs typeface="Poppins"/>
                <a:sym typeface="Poppins"/>
              </a:defRPr>
            </a:lvl1pPr>
          </a:lstStyle>
          <a:p>
            <a:pPr/>
            <a:r>
              <a:t>MNT for Cancer</a:t>
            </a:r>
          </a:p>
        </p:txBody>
      </p:sp>
      <p:sp>
        <p:nvSpPr>
          <p:cNvPr id="29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295" name="A. Dietary Patterns…"/>
          <p:cNvSpPr txBox="1"/>
          <p:nvPr/>
        </p:nvSpPr>
        <p:spPr>
          <a:xfrm>
            <a:off x="1018150" y="3280092"/>
            <a:ext cx="7211167" cy="6822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7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1700">
                <a:latin typeface="Times Roman"/>
                <a:ea typeface="Times Roman"/>
                <a:cs typeface="Times Roman"/>
                <a:sym typeface="Times Roman"/>
              </a:defRPr>
            </a:pPr>
            <a:r>
              <a:t>Hypermetabolism and systemic inflammation</a:t>
            </a:r>
          </a:p>
          <a:p>
            <a:pPr marL="457200" indent="-317500" defTabSz="457200">
              <a:spcBef>
                <a:spcPts val="1200"/>
              </a:spcBef>
              <a:buSzPct val="100000"/>
              <a:buFont typeface="Times Roman"/>
              <a:buChar char="•"/>
              <a:defRPr sz="1700">
                <a:latin typeface="Times Roman"/>
                <a:ea typeface="Times Roman"/>
                <a:cs typeface="Times Roman"/>
                <a:sym typeface="Times Roman"/>
              </a:defRPr>
            </a:pPr>
            <a:r>
              <a:t>Protein catabolism and </a:t>
            </a:r>
            <a:r>
              <a:rPr b="1"/>
              <a:t>cancer cachexia</a:t>
            </a:r>
          </a:p>
          <a:p>
            <a:pPr marL="457200" indent="-317500" defTabSz="457200">
              <a:spcBef>
                <a:spcPts val="1200"/>
              </a:spcBef>
              <a:buSzPct val="100000"/>
              <a:buFont typeface="Times Roman"/>
              <a:buChar char="•"/>
              <a:defRPr sz="1700">
                <a:latin typeface="Times Roman"/>
                <a:ea typeface="Times Roman"/>
                <a:cs typeface="Times Roman"/>
                <a:sym typeface="Times Roman"/>
              </a:defRPr>
            </a:pPr>
            <a:r>
              <a:t>Reduced intake (anorexia, nausea, mucositis, dysphagia)</a:t>
            </a:r>
          </a:p>
          <a:p>
            <a:pPr marL="457200" indent="-317500" defTabSz="457200">
              <a:spcBef>
                <a:spcPts val="1200"/>
              </a:spcBef>
              <a:buSzPct val="100000"/>
              <a:buFont typeface="Times Roman"/>
              <a:buChar char="•"/>
              <a:defRPr sz="1700">
                <a:latin typeface="Times Roman"/>
                <a:ea typeface="Times Roman"/>
                <a:cs typeface="Times Roman"/>
                <a:sym typeface="Times Roman"/>
              </a:defRPr>
            </a:pPr>
            <a:r>
              <a:t>Altered glucose and lipid metabolism</a:t>
            </a:r>
          </a:p>
          <a:p>
            <a:pPr marL="457200" indent="-317500" defTabSz="457200">
              <a:spcBef>
                <a:spcPts val="1200"/>
              </a:spcBef>
              <a:buSzPct val="100000"/>
              <a:buFont typeface="Times Roman"/>
              <a:buChar char="•"/>
              <a:defRPr sz="1700">
                <a:latin typeface="Times Roman"/>
                <a:ea typeface="Times Roman"/>
                <a:cs typeface="Times Roman"/>
                <a:sym typeface="Times Roman"/>
              </a:defRPr>
            </a:pPr>
            <a:r>
              <a:t>Micronutrient depletion from treatment</a:t>
            </a:r>
          </a:p>
          <a:p>
            <a:pPr marL="457200" indent="-317500" defTabSz="457200">
              <a:spcBef>
                <a:spcPts val="1200"/>
              </a:spcBef>
              <a:buSzPct val="100000"/>
              <a:buFont typeface="Times Roman"/>
              <a:buChar char="•"/>
              <a:defRPr sz="1700">
                <a:latin typeface="Times Roman"/>
                <a:ea typeface="Times Roman"/>
                <a:cs typeface="Times Roman"/>
                <a:sym typeface="Times Roman"/>
              </a:defRPr>
            </a:pPr>
            <a:r>
              <a:t>Gut barrier and microbiome disruption</a:t>
            </a:r>
          </a:p>
          <a:p>
            <a:pPr defTabSz="457200">
              <a:defRPr sz="1700">
                <a:solidFill>
                  <a:srgbClr val="808080"/>
                </a:solidFill>
                <a:latin typeface="Times Roman"/>
                <a:ea typeface="Times Roman"/>
                <a:cs typeface="Times Roman"/>
                <a:sym typeface="Times Roman"/>
              </a:defRPr>
            </a:pPr>
          </a:p>
          <a:p>
            <a:pPr defTabSz="457200">
              <a:spcBef>
                <a:spcPts val="1400"/>
              </a:spcBef>
              <a:defRPr b="1" sz="17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b="1" sz="1700">
                <a:latin typeface="Times Roman"/>
                <a:ea typeface="Times Roman"/>
                <a:cs typeface="Times Roman"/>
                <a:sym typeface="Times Roman"/>
              </a:defRPr>
            </a:pPr>
            <a:r>
              <a:t>Prevent and treat malnutrition early</a:t>
            </a:r>
            <a:r>
              <a:rPr b="0"/>
              <a:t> (screen routinely)</a:t>
            </a:r>
          </a:p>
          <a:p>
            <a:pPr marL="457200" indent="-317500" defTabSz="457200">
              <a:spcBef>
                <a:spcPts val="1200"/>
              </a:spcBef>
              <a:buSzPct val="100000"/>
              <a:buFont typeface="Times Roman"/>
              <a:buChar char="•"/>
              <a:defRPr b="1" sz="1700">
                <a:latin typeface="Times Roman"/>
                <a:ea typeface="Times Roman"/>
                <a:cs typeface="Times Roman"/>
                <a:sym typeface="Times Roman"/>
              </a:defRPr>
            </a:pPr>
            <a:r>
              <a:t>Protein-forward nutrition</a:t>
            </a:r>
            <a:r>
              <a:rPr b="0"/>
              <a:t> with adequate total energy</a:t>
            </a:r>
          </a:p>
          <a:p>
            <a:pPr marL="457200" indent="-317500" defTabSz="457200">
              <a:spcBef>
                <a:spcPts val="1200"/>
              </a:spcBef>
              <a:buSzPct val="100000"/>
              <a:buFont typeface="Times Roman"/>
              <a:buChar char="•"/>
              <a:defRPr sz="1700">
                <a:latin typeface="Times Roman"/>
                <a:ea typeface="Times Roman"/>
                <a:cs typeface="Times Roman"/>
                <a:sym typeface="Times Roman"/>
              </a:defRPr>
            </a:pPr>
            <a:r>
              <a:t>Small, frequent meals; texture-modified diets as needed</a:t>
            </a:r>
          </a:p>
          <a:p>
            <a:pPr marL="457200" indent="-317500" defTabSz="457200">
              <a:spcBef>
                <a:spcPts val="1200"/>
              </a:spcBef>
              <a:buSzPct val="100000"/>
              <a:buFont typeface="Times Roman"/>
              <a:buChar char="•"/>
              <a:defRPr sz="1700">
                <a:latin typeface="Times Roman"/>
                <a:ea typeface="Times Roman"/>
                <a:cs typeface="Times Roman"/>
                <a:sym typeface="Times Roman"/>
              </a:defRPr>
            </a:pPr>
            <a:r>
              <a:t>Anti-inflammatory, nutrient-dense dietary pattern</a:t>
            </a:r>
          </a:p>
          <a:p>
            <a:pPr marL="457200" indent="-317500" defTabSz="457200">
              <a:spcBef>
                <a:spcPts val="1200"/>
              </a:spcBef>
              <a:buSzPct val="100000"/>
              <a:buFont typeface="Times Roman"/>
              <a:buChar char="•"/>
              <a:defRPr sz="1700">
                <a:latin typeface="Times Roman"/>
                <a:ea typeface="Times Roman"/>
                <a:cs typeface="Times Roman"/>
                <a:sym typeface="Times Roman"/>
              </a:defRPr>
            </a:pPr>
            <a:r>
              <a:t>Symptom-targeted nutrition (nausea, diarrhea, mucositis, taste changes)</a:t>
            </a:r>
          </a:p>
          <a:p>
            <a:pPr marL="457200" indent="-317500" defTabSz="457200">
              <a:spcBef>
                <a:spcPts val="1200"/>
              </a:spcBef>
              <a:buSzPct val="100000"/>
              <a:buFont typeface="Times Roman"/>
              <a:buChar char="•"/>
              <a:defRPr sz="1700">
                <a:latin typeface="Times Roman"/>
                <a:ea typeface="Times Roman"/>
                <a:cs typeface="Times Roman"/>
                <a:sym typeface="Times Roman"/>
              </a:defRPr>
            </a:pPr>
            <a:r>
              <a:t>Nutrition support (oral nutrition supplements, enteral, or parenteral) when intake is inadequate</a:t>
            </a:r>
          </a:p>
          <a:p>
            <a:pPr marL="457200" indent="-317500" defTabSz="457200">
              <a:spcBef>
                <a:spcPts val="1200"/>
              </a:spcBef>
              <a:buSzPct val="100000"/>
              <a:buFont typeface="Times Roman"/>
              <a:buChar char="•"/>
              <a:defRPr sz="1700">
                <a:latin typeface="Times Roman"/>
                <a:ea typeface="Times Roman"/>
                <a:cs typeface="Times Roman"/>
                <a:sym typeface="Times Roman"/>
              </a:defRPr>
            </a:pPr>
            <a:r>
              <a:t>Individualize recommendations by </a:t>
            </a:r>
            <a:r>
              <a:rPr b="1"/>
              <a:t>cancer type, stage, and treatment phase</a:t>
            </a:r>
          </a:p>
        </p:txBody>
      </p:sp>
      <p:sp>
        <p:nvSpPr>
          <p:cNvPr id="296"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297" name="Relevant Labs…"/>
          <p:cNvSpPr txBox="1"/>
          <p:nvPr/>
        </p:nvSpPr>
        <p:spPr>
          <a:xfrm>
            <a:off x="9105348" y="7918201"/>
            <a:ext cx="8126705" cy="2225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0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Weight history &amp; body composition (if available), Albumin/prealbumin (contextual, not diagnostic alone), CRP (inflammatory burden), CBC with differential</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Electrolytes (Mg, K, Phos), 25-OH vitamin D, Iron studies (if anemia suspected), B12, folate, Renal and liver function (treatment-related)</a:t>
            </a:r>
          </a:p>
        </p:txBody>
      </p:sp>
      <p:graphicFrame>
        <p:nvGraphicFramePr>
          <p:cNvPr id="298" name="Table 1"/>
          <p:cNvGraphicFramePr/>
          <p:nvPr/>
        </p:nvGraphicFramePr>
        <p:xfrm>
          <a:off x="9073104" y="3808376"/>
          <a:ext cx="8986360" cy="402703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907347"/>
                <a:gridCol w="3670879"/>
                <a:gridCol w="3408130"/>
              </a:tblGrid>
              <a:tr h="317562">
                <a:tc>
                  <a:txBody>
                    <a:bodyPr/>
                    <a:lstStyle/>
                    <a:p>
                      <a:pPr algn="ctr" defTabSz="457200">
                        <a:defRPr sz="1800"/>
                      </a:pPr>
                      <a:r>
                        <a:rPr b="1" sz="16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1600">
                          <a:latin typeface="Times Roman"/>
                          <a:ea typeface="Times Roman"/>
                          <a:cs typeface="Times Roman"/>
                          <a:sym typeface="Times Roman"/>
                        </a:rPr>
                        <a:t>Evidence-Based Range</a:t>
                      </a:r>
                    </a:p>
                  </a:txBody>
                  <a:tcPr marL="12700" marR="12700" marT="12700" marB="12700" anchor="ctr" anchorCtr="0" horzOverflow="overflow"/>
                </a:tc>
                <a:tc>
                  <a:txBody>
                    <a:bodyPr/>
                    <a:lstStyle/>
                    <a:p>
                      <a:pPr algn="ctr" defTabSz="457200">
                        <a:defRPr sz="1800"/>
                      </a:pPr>
                      <a:r>
                        <a:rPr b="1" sz="1600">
                          <a:latin typeface="Times Roman"/>
                          <a:ea typeface="Times Roman"/>
                          <a:cs typeface="Times Roman"/>
                          <a:sym typeface="Times Roman"/>
                        </a:rPr>
                        <a:t>Purpose</a:t>
                      </a:r>
                    </a:p>
                  </a:txBody>
                  <a:tcPr marL="12700" marR="12700" marT="12700" marB="12700" anchor="ctr" anchorCtr="0" horzOverflow="overflow"/>
                </a:tc>
              </a:tr>
              <a:tr h="317562">
                <a:tc>
                  <a:txBody>
                    <a:bodyPr/>
                    <a:lstStyle/>
                    <a:p>
                      <a:pPr algn="ctr" defTabSz="457200">
                        <a:defRPr sz="1800"/>
                      </a:pPr>
                      <a:r>
                        <a:rPr b="1" sz="1600">
                          <a:latin typeface="Times Roman"/>
                          <a:ea typeface="Times Roman"/>
                          <a:cs typeface="Times Roman"/>
                          <a:sym typeface="Times Roman"/>
                        </a:rPr>
                        <a:t>Energy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~25–35 kcal/kg/day (individualized)</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Prevent weight &amp; lean mass loss</a:t>
                      </a:r>
                    </a:p>
                  </a:txBody>
                  <a:tcPr marL="12700" marR="12700" marT="12700" marB="12700" anchor="ctr" anchorCtr="0" horzOverflow="overflow"/>
                </a:tc>
              </a:tr>
              <a:tr h="530415">
                <a:tc>
                  <a:txBody>
                    <a:bodyPr/>
                    <a:lstStyle/>
                    <a:p>
                      <a:pPr algn="ctr" defTabSz="457200">
                        <a:defRPr sz="1800"/>
                      </a:pPr>
                      <a:r>
                        <a:rPr b="1" sz="16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1.2–1.5 g/kg/day (up to 2.0 g/kg in cachexia)</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Preserve lean body mass</a:t>
                      </a:r>
                    </a:p>
                  </a:txBody>
                  <a:tcPr marL="12700" marR="12700" marT="12700" marB="12700" anchor="ctr" anchorCtr="0" horzOverflow="overflow"/>
                </a:tc>
              </a:tr>
              <a:tr h="530415">
                <a:tc>
                  <a:txBody>
                    <a:bodyPr/>
                    <a:lstStyle/>
                    <a:p>
                      <a:pPr algn="ctr" defTabSz="457200">
                        <a:defRPr sz="1800"/>
                      </a:pPr>
                      <a:r>
                        <a:rPr b="1" sz="1600">
                          <a:latin typeface="Times Roman"/>
                          <a:ea typeface="Times Roman"/>
                          <a:cs typeface="Times Roman"/>
                          <a:sym typeface="Times Roman"/>
                        </a:rPr>
                        <a:t>Omega-3 (EPA/DHA)</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1–2 g/day (up to 2–3 g EPA in cachexia)</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 inflammation; support muscle</a:t>
                      </a:r>
                    </a:p>
                  </a:txBody>
                  <a:tcPr marL="12700" marR="12700" marT="12700" marB="12700" anchor="ctr" anchorCtr="0" horzOverflow="overflow"/>
                </a:tc>
              </a:tr>
              <a:tr h="317562">
                <a:tc>
                  <a:txBody>
                    <a:bodyPr/>
                    <a:lstStyle/>
                    <a:p>
                      <a:pPr algn="ctr" defTabSz="457200">
                        <a:defRPr sz="1800"/>
                      </a:pPr>
                      <a:r>
                        <a:rPr b="1" sz="16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1,000–4,000 IU/day (per labs)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Immune modulation; bone health</a:t>
                      </a:r>
                    </a:p>
                  </a:txBody>
                  <a:tcPr marL="12700" marR="12700" marT="12700" marB="12700" anchor="ctr" anchorCtr="0" horzOverflow="overflow"/>
                </a:tc>
              </a:tr>
              <a:tr h="530415">
                <a:tc>
                  <a:txBody>
                    <a:bodyPr/>
                    <a:lstStyle/>
                    <a:p>
                      <a:pPr algn="ctr" defTabSz="457200">
                        <a:defRPr sz="1800"/>
                      </a:pPr>
                      <a:r>
                        <a:rPr b="1" sz="1600">
                          <a:latin typeface="Times Roman"/>
                          <a:ea typeface="Times Roman"/>
                          <a:cs typeface="Times Roman"/>
                          <a:sym typeface="Times Roman"/>
                        </a:rPr>
                        <a:t>B-complex</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RDA-based</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Energy metabolism; neuropathy support</a:t>
                      </a:r>
                    </a:p>
                  </a:txBody>
                  <a:tcPr marL="12700" marR="12700" marT="12700" marB="12700" anchor="ctr" anchorCtr="0" horzOverflow="overflow"/>
                </a:tc>
              </a:tr>
              <a:tr h="317562">
                <a:tc>
                  <a:txBody>
                    <a:bodyPr/>
                    <a:lstStyle/>
                    <a:p>
                      <a:pPr algn="ctr" defTabSz="457200">
                        <a:defRPr sz="1800"/>
                      </a:pPr>
                      <a:r>
                        <a:rPr b="1" sz="16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300–420 mg/day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Neuromuscular function; repletion</a:t>
                      </a:r>
                    </a:p>
                  </a:txBody>
                  <a:tcPr marL="12700" marR="12700" marT="12700" marB="12700" anchor="ctr" anchorCtr="0" horzOverflow="overflow"/>
                </a:tc>
              </a:tr>
              <a:tr h="317562">
                <a:tc>
                  <a:txBody>
                    <a:bodyPr/>
                    <a:lstStyle/>
                    <a:p>
                      <a:pPr algn="ctr" defTabSz="457200">
                        <a:defRPr sz="1800"/>
                      </a:pPr>
                      <a:r>
                        <a:rPr b="1" sz="16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8–30 mg/day (short-term if low)</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Taste, immunity, wound healing</a:t>
                      </a:r>
                    </a:p>
                  </a:txBody>
                  <a:tcPr marL="12700" marR="12700" marT="12700" marB="12700" anchor="ctr" anchorCtr="0" horzOverflow="overflow"/>
                </a:tc>
              </a:tr>
              <a:tr h="317562">
                <a:tc>
                  <a:txBody>
                    <a:bodyPr/>
                    <a:lstStyle/>
                    <a:p>
                      <a:pPr algn="ctr" defTabSz="457200">
                        <a:defRPr sz="1800"/>
                      </a:pPr>
                      <a:r>
                        <a:rPr b="1" sz="1600">
                          <a:latin typeface="Times Roman"/>
                          <a:ea typeface="Times Roman"/>
                          <a:cs typeface="Times Roman"/>
                          <a:sym typeface="Times Roman"/>
                        </a:rPr>
                        <a:t>Glutamine</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10–30 g/day (select cases)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Mucositis, GI integrity*</a:t>
                      </a:r>
                    </a:p>
                  </a:txBody>
                  <a:tcPr marL="12700" marR="12700" marT="12700" marB="12700" anchor="ctr" anchorCtr="0" horzOverflow="overflow"/>
                </a:tc>
              </a:tr>
              <a:tr h="530415">
                <a:tc>
                  <a:txBody>
                    <a:bodyPr/>
                    <a:lstStyle/>
                    <a:p>
                      <a:pPr algn="ctr" defTabSz="457200">
                        <a:defRPr sz="1800"/>
                      </a:pPr>
                      <a:r>
                        <a:rPr b="1" sz="1600">
                          <a:latin typeface="Times Roman"/>
                          <a:ea typeface="Times Roman"/>
                          <a:cs typeface="Times Roman"/>
                          <a:sym typeface="Times Roman"/>
                        </a:rPr>
                        <a:t>Probiotics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Strain-specific (caution)</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Gut support (avoid in severe neutropenia)</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DFBFB"/>
        </a:solidFill>
      </p:bgPr>
    </p:bg>
    <p:spTree>
      <p:nvGrpSpPr>
        <p:cNvPr id="1" name=""/>
        <p:cNvGrpSpPr/>
        <p:nvPr/>
      </p:nvGrpSpPr>
      <p:grpSpPr>
        <a:xfrm>
          <a:off x="0" y="0"/>
          <a:ext cx="0" cy="0"/>
          <a:chOff x="0" y="0"/>
          <a:chExt cx="0" cy="0"/>
        </a:xfrm>
      </p:grpSpPr>
      <p:grpSp>
        <p:nvGrpSpPr>
          <p:cNvPr id="109" name="Group 2"/>
          <p:cNvGrpSpPr/>
          <p:nvPr/>
        </p:nvGrpSpPr>
        <p:grpSpPr>
          <a:xfrm>
            <a:off x="1999656" y="1603513"/>
            <a:ext cx="1493854" cy="6325035"/>
            <a:chOff x="0" y="0"/>
            <a:chExt cx="1493852" cy="6325033"/>
          </a:xfrm>
        </p:grpSpPr>
        <p:sp>
          <p:nvSpPr>
            <p:cNvPr id="107" name="Freeform 3"/>
            <p:cNvSpPr/>
            <p:nvPr/>
          </p:nvSpPr>
          <p:spPr>
            <a:xfrm>
              <a:off x="4" y="-1"/>
              <a:ext cx="1493848" cy="6325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3664" y="0"/>
                    <a:pt x="16411" y="269"/>
                    <a:pt x="18437" y="747"/>
                  </a:cubicBezTo>
                  <a:cubicBezTo>
                    <a:pt x="20462" y="1225"/>
                    <a:pt x="21600" y="1874"/>
                    <a:pt x="21600" y="2551"/>
                  </a:cubicBezTo>
                  <a:lnTo>
                    <a:pt x="21600" y="19049"/>
                  </a:lnTo>
                  <a:cubicBezTo>
                    <a:pt x="21600" y="19726"/>
                    <a:pt x="20462" y="20375"/>
                    <a:pt x="18437" y="20853"/>
                  </a:cubicBezTo>
                  <a:cubicBezTo>
                    <a:pt x="16411" y="21331"/>
                    <a:pt x="13664" y="21600"/>
                    <a:pt x="10800" y="21600"/>
                  </a:cubicBezTo>
                  <a:cubicBezTo>
                    <a:pt x="7936" y="21600"/>
                    <a:pt x="5189" y="21331"/>
                    <a:pt x="3163" y="20853"/>
                  </a:cubicBezTo>
                  <a:cubicBezTo>
                    <a:pt x="1138" y="20375"/>
                    <a:pt x="0" y="19726"/>
                    <a:pt x="0" y="19049"/>
                  </a:cubicBezTo>
                  <a:lnTo>
                    <a:pt x="0" y="2551"/>
                  </a:lnTo>
                  <a:cubicBezTo>
                    <a:pt x="0" y="1874"/>
                    <a:pt x="1138" y="1225"/>
                    <a:pt x="3163" y="747"/>
                  </a:cubicBezTo>
                  <a:cubicBezTo>
                    <a:pt x="5189" y="269"/>
                    <a:pt x="7936" y="0"/>
                    <a:pt x="10800" y="0"/>
                  </a:cubicBezTo>
                  <a:close/>
                </a:path>
              </a:pathLst>
            </a:custGeom>
            <a:solidFill>
              <a:srgbClr val="66BB6A"/>
            </a:soli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p>
          </p:txBody>
        </p:sp>
        <p:sp>
          <p:nvSpPr>
            <p:cNvPr id="108" name="TextBox 4"/>
            <p:cNvSpPr txBox="1"/>
            <p:nvPr/>
          </p:nvSpPr>
          <p:spPr>
            <a:xfrm>
              <a:off x="-1" y="1037287"/>
              <a:ext cx="1493849" cy="42504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a:lnSpc>
                  <a:spcPts val="4800"/>
                </a:lnSpc>
                <a:defRPr spc="215" sz="3600">
                  <a:latin typeface="Open Sauce Bold"/>
                  <a:ea typeface="Open Sauce Bold"/>
                  <a:cs typeface="Open Sauce Bold"/>
                  <a:sym typeface="Open Sauce Bold"/>
                </a:defRPr>
              </a:pPr>
              <a:r>
                <a:t>D</a:t>
              </a:r>
            </a:p>
            <a:p>
              <a:pPr algn="ctr">
                <a:lnSpc>
                  <a:spcPts val="4800"/>
                </a:lnSpc>
                <a:defRPr spc="215" sz="3600">
                  <a:latin typeface="Open Sauce Bold"/>
                  <a:ea typeface="Open Sauce Bold"/>
                  <a:cs typeface="Open Sauce Bold"/>
                  <a:sym typeface="Open Sauce Bold"/>
                </a:defRPr>
              </a:pPr>
              <a:r>
                <a:t>O</a:t>
              </a:r>
            </a:p>
            <a:p>
              <a:pPr algn="ctr">
                <a:lnSpc>
                  <a:spcPts val="4800"/>
                </a:lnSpc>
                <a:defRPr spc="215" sz="3600">
                  <a:latin typeface="Open Sauce Bold"/>
                  <a:ea typeface="Open Sauce Bold"/>
                  <a:cs typeface="Open Sauce Bold"/>
                  <a:sym typeface="Open Sauce Bold"/>
                </a:defRPr>
              </a:pPr>
              <a:r>
                <a:t>M</a:t>
              </a:r>
            </a:p>
            <a:p>
              <a:pPr algn="ctr">
                <a:lnSpc>
                  <a:spcPts val="4800"/>
                </a:lnSpc>
                <a:defRPr spc="215" sz="3600">
                  <a:latin typeface="Open Sauce Bold"/>
                  <a:ea typeface="Open Sauce Bold"/>
                  <a:cs typeface="Open Sauce Bold"/>
                  <a:sym typeface="Open Sauce Bold"/>
                </a:defRPr>
              </a:pPr>
              <a:r>
                <a:t>A</a:t>
              </a:r>
            </a:p>
            <a:p>
              <a:pPr algn="ctr">
                <a:lnSpc>
                  <a:spcPts val="4800"/>
                </a:lnSpc>
                <a:defRPr spc="215" sz="3600">
                  <a:latin typeface="Open Sauce Bold"/>
                  <a:ea typeface="Open Sauce Bold"/>
                  <a:cs typeface="Open Sauce Bold"/>
                  <a:sym typeface="Open Sauce Bold"/>
                </a:defRPr>
              </a:pPr>
              <a:r>
                <a:t>I</a:t>
              </a:r>
            </a:p>
            <a:p>
              <a:pPr algn="ctr">
                <a:lnSpc>
                  <a:spcPts val="4800"/>
                </a:lnSpc>
                <a:defRPr spc="215" sz="3600">
                  <a:latin typeface="Open Sauce Bold"/>
                  <a:ea typeface="Open Sauce Bold"/>
                  <a:cs typeface="Open Sauce Bold"/>
                  <a:sym typeface="Open Sauce Bold"/>
                </a:defRPr>
              </a:pPr>
              <a:r>
                <a:t>N</a:t>
              </a:r>
            </a:p>
            <a:p>
              <a:pPr algn="ctr">
                <a:lnSpc>
                  <a:spcPts val="4800"/>
                </a:lnSpc>
                <a:defRPr b="1" spc="215" sz="3600">
                  <a:latin typeface="Open Sauce Bold"/>
                  <a:ea typeface="Open Sauce Bold"/>
                  <a:cs typeface="Open Sauce Bold"/>
                  <a:sym typeface="Open Sauce Bold"/>
                </a:defRPr>
              </a:pPr>
              <a:r>
                <a:t>VI</a:t>
              </a:r>
            </a:p>
          </p:txBody>
        </p:sp>
      </p:grpSp>
      <p:sp>
        <p:nvSpPr>
          <p:cNvPr id="110" name="Freeform 6"/>
          <p:cNvSpPr/>
          <p:nvPr/>
        </p:nvSpPr>
        <p:spPr>
          <a:xfrm>
            <a:off x="-1543050" y="-558221"/>
            <a:ext cx="3086100" cy="11299906"/>
          </a:xfrm>
          <a:prstGeom prst="rect">
            <a:avLst/>
          </a:prstGeom>
          <a:solidFill>
            <a:srgbClr val="66BB6A"/>
          </a:solidFill>
          <a:ln w="12700">
            <a:miter lim="400000"/>
          </a:ln>
        </p:spPr>
        <p:txBody>
          <a:bodyPr lIns="45718" tIns="45718" rIns="45718" bIns="45718"/>
          <a:lstStyle/>
          <a:p>
            <a:pPr>
              <a:defRPr>
                <a:latin typeface="+mj-lt"/>
                <a:ea typeface="+mj-ea"/>
                <a:cs typeface="+mj-cs"/>
                <a:sym typeface="Calibri"/>
              </a:defRPr>
            </a:pPr>
          </a:p>
        </p:txBody>
      </p:sp>
      <p:sp>
        <p:nvSpPr>
          <p:cNvPr id="111" name="TextBox 14"/>
          <p:cNvSpPr txBox="1"/>
          <p:nvPr/>
        </p:nvSpPr>
        <p:spPr>
          <a:xfrm>
            <a:off x="3780446" y="1138396"/>
            <a:ext cx="7880795" cy="884276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spcBef>
                <a:spcPts val="1600"/>
              </a:spcBef>
              <a:defRPr b="1" sz="2800">
                <a:solidFill>
                  <a:srgbClr val="0433FF"/>
                </a:solidFill>
                <a:latin typeface="Arial"/>
                <a:ea typeface="Arial"/>
                <a:cs typeface="Arial"/>
                <a:sym typeface="Arial"/>
              </a:defRPr>
            </a:pPr>
          </a:p>
          <a:p>
            <a:pPr defTabSz="457200">
              <a:spcBef>
                <a:spcPts val="1600"/>
              </a:spcBef>
              <a:defRPr b="1" sz="2800">
                <a:solidFill>
                  <a:srgbClr val="0433FF"/>
                </a:solidFill>
                <a:latin typeface="Arial"/>
                <a:ea typeface="Arial"/>
                <a:cs typeface="Arial"/>
                <a:sym typeface="Arial"/>
              </a:defRPr>
            </a:pPr>
            <a:r>
              <a:t>Medical Nutrition Therapy (MNT)</a:t>
            </a:r>
          </a:p>
          <a:p>
            <a:pPr marL="230603" indent="-230603" defTabSz="457200">
              <a:spcBef>
                <a:spcPts val="1600"/>
              </a:spcBef>
              <a:buSzPct val="100000"/>
              <a:buChar char="•"/>
              <a:defRPr sz="2300">
                <a:solidFill>
                  <a:srgbClr val="0433FF"/>
                </a:solidFill>
                <a:latin typeface="Arial"/>
                <a:ea typeface="Arial"/>
                <a:cs typeface="Arial"/>
                <a:sym typeface="Arial"/>
              </a:defRPr>
            </a:pPr>
            <a:r>
              <a:t>MNT for dermatological disorders</a:t>
            </a:r>
          </a:p>
          <a:p>
            <a:pPr marL="230603" indent="-230603" defTabSz="457200">
              <a:spcBef>
                <a:spcPts val="1600"/>
              </a:spcBef>
              <a:buSzPct val="100000"/>
              <a:buChar char="•"/>
              <a:defRPr sz="2300">
                <a:solidFill>
                  <a:srgbClr val="0433FF"/>
                </a:solidFill>
                <a:latin typeface="Arial"/>
                <a:ea typeface="Arial"/>
                <a:cs typeface="Arial"/>
                <a:sym typeface="Arial"/>
              </a:defRPr>
            </a:pPr>
            <a:r>
              <a:t>MNT for bone disorders</a:t>
            </a:r>
          </a:p>
          <a:p>
            <a:pPr marL="230603" indent="-230603" defTabSz="457200">
              <a:spcBef>
                <a:spcPts val="1600"/>
              </a:spcBef>
              <a:buSzPct val="100000"/>
              <a:buChar char="•"/>
              <a:defRPr sz="2300">
                <a:solidFill>
                  <a:srgbClr val="0433FF"/>
                </a:solidFill>
                <a:latin typeface="Arial"/>
                <a:ea typeface="Arial"/>
                <a:cs typeface="Arial"/>
                <a:sym typeface="Arial"/>
              </a:defRPr>
            </a:pPr>
            <a:r>
              <a:t>MNT for type 1 diabetes</a:t>
            </a:r>
          </a:p>
          <a:p>
            <a:pPr marL="230603" indent="-230603" defTabSz="457200">
              <a:spcBef>
                <a:spcPts val="1600"/>
              </a:spcBef>
              <a:buSzPct val="100000"/>
              <a:buChar char="•"/>
              <a:defRPr sz="2300">
                <a:solidFill>
                  <a:srgbClr val="0433FF"/>
                </a:solidFill>
                <a:latin typeface="Arial"/>
                <a:ea typeface="Arial"/>
                <a:cs typeface="Arial"/>
                <a:sym typeface="Arial"/>
              </a:defRPr>
            </a:pPr>
            <a:r>
              <a:t>MNT for cancer</a:t>
            </a:r>
          </a:p>
          <a:p>
            <a:pPr marL="230603" indent="-230603" defTabSz="457200">
              <a:spcBef>
                <a:spcPts val="1600"/>
              </a:spcBef>
              <a:buSzPct val="100000"/>
              <a:buChar char="•"/>
              <a:defRPr sz="2300">
                <a:solidFill>
                  <a:srgbClr val="0433FF"/>
                </a:solidFill>
                <a:latin typeface="Arial"/>
                <a:ea typeface="Arial"/>
                <a:cs typeface="Arial"/>
                <a:sym typeface="Arial"/>
              </a:defRPr>
            </a:pPr>
            <a:r>
              <a:t>MNT for renal disorders </a:t>
            </a:r>
          </a:p>
          <a:p>
            <a:pPr marL="230603" indent="-230603" defTabSz="457200">
              <a:spcBef>
                <a:spcPts val="1600"/>
              </a:spcBef>
              <a:buSzPct val="100000"/>
              <a:buChar char="•"/>
              <a:defRPr sz="2300">
                <a:solidFill>
                  <a:srgbClr val="0433FF"/>
                </a:solidFill>
                <a:latin typeface="Arial"/>
                <a:ea typeface="Arial"/>
                <a:cs typeface="Arial"/>
                <a:sym typeface="Arial"/>
              </a:defRPr>
            </a:pPr>
            <a:r>
              <a:t>MNT for hematologic disorders</a:t>
            </a:r>
          </a:p>
          <a:p>
            <a:pPr marL="230603" indent="-230603" defTabSz="457200">
              <a:spcBef>
                <a:spcPts val="1600"/>
              </a:spcBef>
              <a:buSzPct val="100000"/>
              <a:buChar char="•"/>
              <a:defRPr sz="2300">
                <a:solidFill>
                  <a:srgbClr val="0433FF"/>
                </a:solidFill>
                <a:latin typeface="Arial"/>
                <a:ea typeface="Arial"/>
                <a:cs typeface="Arial"/>
                <a:sym typeface="Arial"/>
              </a:defRPr>
            </a:pPr>
            <a:r>
              <a:t>MNT for mastication, swallowing, and nutrient absorption disorders</a:t>
            </a:r>
          </a:p>
          <a:p>
            <a:pPr marL="230603" indent="-230603" defTabSz="457200">
              <a:spcBef>
                <a:spcPts val="1600"/>
              </a:spcBef>
              <a:buSzPct val="100000"/>
              <a:buChar char="•"/>
              <a:defRPr sz="2300">
                <a:solidFill>
                  <a:srgbClr val="0433FF"/>
                </a:solidFill>
                <a:latin typeface="Arial"/>
                <a:ea typeface="Arial"/>
                <a:cs typeface="Arial"/>
                <a:sym typeface="Arial"/>
              </a:defRPr>
            </a:pPr>
            <a:r>
              <a:t>MNT for pulmonary disorders</a:t>
            </a:r>
          </a:p>
          <a:p>
            <a:pPr marL="230603" indent="-230603" defTabSz="457200">
              <a:spcBef>
                <a:spcPts val="1600"/>
              </a:spcBef>
              <a:buSzPct val="100000"/>
              <a:buChar char="•"/>
              <a:defRPr sz="2300">
                <a:solidFill>
                  <a:srgbClr val="0433FF"/>
                </a:solidFill>
                <a:latin typeface="Arial"/>
                <a:ea typeface="Arial"/>
                <a:cs typeface="Arial"/>
                <a:sym typeface="Arial"/>
              </a:defRPr>
            </a:pPr>
            <a:r>
              <a:t>MNT for surgical procedures</a:t>
            </a:r>
          </a:p>
          <a:p>
            <a:pPr marL="230603" indent="-230603" defTabSz="457200">
              <a:spcBef>
                <a:spcPts val="1600"/>
              </a:spcBef>
              <a:buSzPct val="100000"/>
              <a:buChar char="•"/>
              <a:defRPr sz="2300">
                <a:solidFill>
                  <a:srgbClr val="0433FF"/>
                </a:solidFill>
                <a:latin typeface="Arial"/>
                <a:ea typeface="Arial"/>
                <a:cs typeface="Arial"/>
                <a:sym typeface="Arial"/>
              </a:defRPr>
            </a:pPr>
            <a:r>
              <a:t>MNT for communicable diseases and sequelae</a:t>
            </a:r>
          </a:p>
          <a:p>
            <a:pPr marL="230603" indent="-230603" defTabSz="457200">
              <a:spcBef>
                <a:spcPts val="1600"/>
              </a:spcBef>
              <a:buSzPct val="100000"/>
              <a:buChar char="•"/>
              <a:defRPr sz="2300">
                <a:solidFill>
                  <a:srgbClr val="0433FF"/>
                </a:solidFill>
                <a:latin typeface="Arial"/>
                <a:ea typeface="Arial"/>
                <a:cs typeface="Arial"/>
                <a:sym typeface="Arial"/>
              </a:defRPr>
            </a:pPr>
            <a:r>
              <a:t>MNT for bariatric surgery</a:t>
            </a:r>
          </a:p>
          <a:p>
            <a:pPr defTabSz="457200">
              <a:spcBef>
                <a:spcPts val="1600"/>
              </a:spcBef>
              <a:defRPr spc="168" sz="2800">
                <a:solidFill>
                  <a:srgbClr val="0433FF"/>
                </a:solidFill>
                <a:latin typeface="Open Sauce Bold"/>
                <a:ea typeface="Open Sauce Bold"/>
                <a:cs typeface="Open Sauce Bold"/>
                <a:sym typeface="Open Sauce Bold"/>
              </a:defRPr>
            </a:pPr>
          </a:p>
          <a:p>
            <a:pPr>
              <a:spcBef>
                <a:spcPts val="1500"/>
              </a:spcBef>
              <a:defRPr b="1" sz="2200">
                <a:solidFill>
                  <a:srgbClr val="0433FF"/>
                </a:solidFill>
                <a:latin typeface="Arial"/>
                <a:ea typeface="Arial"/>
                <a:cs typeface="Arial"/>
                <a:sym typeface="Arial"/>
              </a:defRPr>
            </a:pPr>
            <a:r>
              <a:t>**Headings on slides highlighted in blue represent a new topic within the domain</a:t>
            </a:r>
          </a:p>
        </p:txBody>
      </p:sp>
      <p:sp>
        <p:nvSpPr>
          <p:cNvPr id="112" name="TextBox 15"/>
          <p:cNvSpPr txBox="1"/>
          <p:nvPr/>
        </p:nvSpPr>
        <p:spPr>
          <a:xfrm>
            <a:off x="17258506" y="9210674"/>
            <a:ext cx="153963" cy="34289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lnSpc>
                <a:spcPts val="2800"/>
              </a:lnSpc>
              <a:defRPr sz="2000">
                <a:solidFill>
                  <a:srgbClr val="231F20"/>
                </a:solidFill>
                <a:latin typeface="Canva Sans"/>
                <a:ea typeface="Canva Sans"/>
                <a:cs typeface="Canva Sans"/>
                <a:sym typeface="Canva Sans"/>
              </a:defRPr>
            </a:lvl1pPr>
          </a:lstStyle>
          <a:p>
            <a:pPr/>
            <a:r>
              <a:t>2</a:t>
            </a:r>
          </a:p>
        </p:txBody>
      </p:sp>
      <p:pic>
        <p:nvPicPr>
          <p:cNvPr id="113" name="doctor-5710152_1280.jpg" descr="doctor-5710152_1280.jpg"/>
          <p:cNvPicPr>
            <a:picLocks noChangeAspect="1"/>
          </p:cNvPicPr>
          <p:nvPr/>
        </p:nvPicPr>
        <p:blipFill>
          <a:blip r:embed="rId2">
            <a:extLst/>
          </a:blip>
          <a:srcRect l="8993" t="0" r="37774" b="0"/>
          <a:stretch>
            <a:fillRect/>
          </a:stretch>
        </p:blipFill>
        <p:spPr>
          <a:xfrm>
            <a:off x="12179675" y="1351283"/>
            <a:ext cx="5975659" cy="7480898"/>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0" name="Freeform 2"/>
          <p:cNvSpPr/>
          <p:nvPr/>
        </p:nvSpPr>
        <p:spPr>
          <a:xfrm rot="10800000">
            <a:off x="-2" y="-3"/>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303" name="Freeform 4"/>
          <p:cNvGrpSpPr/>
          <p:nvPr/>
        </p:nvGrpSpPr>
        <p:grpSpPr>
          <a:xfrm>
            <a:off x="-528019" y="-12"/>
            <a:ext cx="19048361" cy="3086123"/>
            <a:chOff x="-2" y="-1"/>
            <a:chExt cx="19048359" cy="3086122"/>
          </a:xfrm>
        </p:grpSpPr>
        <p:sp>
          <p:nvSpPr>
            <p:cNvPr id="301"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302" name="Text"/>
            <p:cNvSpPr txBox="1"/>
            <p:nvPr/>
          </p:nvSpPr>
          <p:spPr>
            <a:xfrm>
              <a:off x="-3" y="1"/>
              <a:ext cx="19048361" cy="12116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304" name="TextBox 6"/>
          <p:cNvSpPr txBox="1"/>
          <p:nvPr/>
        </p:nvSpPr>
        <p:spPr>
          <a:xfrm>
            <a:off x="1124393" y="464756"/>
            <a:ext cx="16981342" cy="224674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564" sz="5700">
                <a:solidFill>
                  <a:srgbClr val="FFFFFF"/>
                </a:solidFill>
                <a:latin typeface="Poppins"/>
                <a:ea typeface="Poppins"/>
                <a:cs typeface="Poppins"/>
                <a:sym typeface="Poppins"/>
              </a:defRPr>
            </a:pPr>
            <a:r>
              <a:t>Condition-Specific Nutrition Focus </a:t>
            </a:r>
          </a:p>
          <a:p>
            <a:pPr>
              <a:lnSpc>
                <a:spcPts val="9100"/>
              </a:lnSpc>
              <a:defRPr spc="564" sz="5700">
                <a:solidFill>
                  <a:srgbClr val="FFFFFF"/>
                </a:solidFill>
                <a:latin typeface="Poppins"/>
                <a:ea typeface="Poppins"/>
                <a:cs typeface="Poppins"/>
                <a:sym typeface="Poppins"/>
              </a:defRPr>
            </a:pPr>
            <a:r>
              <a:t>for Cancer</a:t>
            </a:r>
          </a:p>
        </p:txBody>
      </p:sp>
      <p:sp>
        <p:nvSpPr>
          <p:cNvPr id="305"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p>
        </p:txBody>
      </p:sp>
      <p:graphicFrame>
        <p:nvGraphicFramePr>
          <p:cNvPr id="306" name="Table 1"/>
          <p:cNvGraphicFramePr/>
          <p:nvPr/>
        </p:nvGraphicFramePr>
        <p:xfrm>
          <a:off x="2821882" y="3688986"/>
          <a:ext cx="13064527" cy="551316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589163"/>
                <a:gridCol w="8475362"/>
              </a:tblGrid>
              <a:tr h="776502">
                <a:tc>
                  <a:txBody>
                    <a:bodyPr/>
                    <a:lstStyle/>
                    <a:p>
                      <a:pPr algn="ctr" defTabSz="457200">
                        <a:defRPr sz="1800"/>
                      </a:pPr>
                      <a:r>
                        <a:rPr b="1" sz="2500">
                          <a:latin typeface="Times Roman"/>
                          <a:ea typeface="Times Roman"/>
                          <a:cs typeface="Times Roman"/>
                          <a:sym typeface="Times Roman"/>
                        </a:rPr>
                        <a:t>Clinical Issue</a:t>
                      </a:r>
                    </a:p>
                  </a:txBody>
                  <a:tcPr marL="12700" marR="12700" marT="12700" marB="12700" anchor="ctr" anchorCtr="0" horzOverflow="overflow"/>
                </a:tc>
                <a:tc>
                  <a:txBody>
                    <a:bodyPr/>
                    <a:lstStyle/>
                    <a:p>
                      <a:pPr algn="ctr" defTabSz="457200">
                        <a:defRPr sz="1800"/>
                      </a:pPr>
                      <a:r>
                        <a:rPr b="1" sz="2500">
                          <a:latin typeface="Times Roman"/>
                          <a:ea typeface="Times Roman"/>
                          <a:cs typeface="Times Roman"/>
                          <a:sym typeface="Times Roman"/>
                        </a:rPr>
                        <a:t>Nutrition Emphasis</a:t>
                      </a:r>
                    </a:p>
                  </a:txBody>
                  <a:tcPr marL="12700" marR="12700" marT="12700" marB="12700" anchor="ctr" anchorCtr="0" horzOverflow="overflow"/>
                </a:tc>
              </a:tr>
              <a:tr h="776502">
                <a:tc>
                  <a:txBody>
                    <a:bodyPr/>
                    <a:lstStyle/>
                    <a:p>
                      <a:pPr algn="ctr" defTabSz="457200">
                        <a:defRPr sz="1800"/>
                      </a:pPr>
                      <a:r>
                        <a:rPr sz="2500">
                          <a:latin typeface="Times Roman"/>
                          <a:ea typeface="Times Roman"/>
                          <a:cs typeface="Times Roman"/>
                          <a:sym typeface="Times Roman"/>
                        </a:rPr>
                        <a:t>Cachexia</a:t>
                      </a:r>
                    </a:p>
                  </a:txBody>
                  <a:tcPr marL="12700" marR="12700" marT="12700" marB="12700" anchor="ctr" anchorCtr="0" horzOverflow="overflow"/>
                </a:tc>
                <a:tc>
                  <a:txBody>
                    <a:bodyPr/>
                    <a:lstStyle/>
                    <a:p>
                      <a:pPr algn="ctr" defTabSz="457200">
                        <a:defRPr sz="1800"/>
                      </a:pPr>
                      <a:r>
                        <a:rPr sz="2500">
                          <a:latin typeface="Times Roman"/>
                          <a:ea typeface="Times Roman"/>
                          <a:cs typeface="Times Roman"/>
                          <a:sym typeface="Times Roman"/>
                        </a:rPr>
                        <a:t>High-protein, omega-3s, energy density</a:t>
                      </a:r>
                    </a:p>
                  </a:txBody>
                  <a:tcPr marL="12700" marR="12700" marT="12700" marB="12700" anchor="ctr" anchorCtr="0" horzOverflow="overflow"/>
                </a:tc>
              </a:tr>
              <a:tr h="776502">
                <a:tc>
                  <a:txBody>
                    <a:bodyPr/>
                    <a:lstStyle/>
                    <a:p>
                      <a:pPr algn="ctr" defTabSz="457200">
                        <a:defRPr sz="1800"/>
                      </a:pPr>
                      <a:r>
                        <a:rPr sz="2500">
                          <a:latin typeface="Times Roman"/>
                          <a:ea typeface="Times Roman"/>
                          <a:cs typeface="Times Roman"/>
                          <a:sym typeface="Times Roman"/>
                        </a:rPr>
                        <a:t>Chemotherapy</a:t>
                      </a:r>
                    </a:p>
                  </a:txBody>
                  <a:tcPr marL="12700" marR="12700" marT="12700" marB="12700" anchor="ctr" anchorCtr="0" horzOverflow="overflow"/>
                </a:tc>
                <a:tc>
                  <a:txBody>
                    <a:bodyPr/>
                    <a:lstStyle/>
                    <a:p>
                      <a:pPr algn="ctr" defTabSz="457200">
                        <a:defRPr sz="1800"/>
                      </a:pPr>
                      <a:r>
                        <a:rPr sz="2500">
                          <a:latin typeface="Times Roman"/>
                          <a:ea typeface="Times Roman"/>
                          <a:cs typeface="Times Roman"/>
                          <a:sym typeface="Times Roman"/>
                        </a:rPr>
                        <a:t>Nausea control, micronutrient repletion</a:t>
                      </a:r>
                    </a:p>
                  </a:txBody>
                  <a:tcPr marL="12700" marR="12700" marT="12700" marB="12700" anchor="ctr" anchorCtr="0" horzOverflow="overflow"/>
                </a:tc>
              </a:tr>
              <a:tr h="776502">
                <a:tc>
                  <a:txBody>
                    <a:bodyPr/>
                    <a:lstStyle/>
                    <a:p>
                      <a:pPr algn="ctr" defTabSz="457200">
                        <a:defRPr sz="1800"/>
                      </a:pPr>
                      <a:r>
                        <a:rPr sz="2500">
                          <a:latin typeface="Times Roman"/>
                          <a:ea typeface="Times Roman"/>
                          <a:cs typeface="Times Roman"/>
                          <a:sym typeface="Times Roman"/>
                        </a:rPr>
                        <a:t>Radiation (GI/head &amp; neck)</a:t>
                      </a:r>
                    </a:p>
                  </a:txBody>
                  <a:tcPr marL="12700" marR="12700" marT="12700" marB="12700" anchor="ctr" anchorCtr="0" horzOverflow="overflow"/>
                </a:tc>
                <a:tc>
                  <a:txBody>
                    <a:bodyPr/>
                    <a:lstStyle/>
                    <a:p>
                      <a:pPr algn="ctr" defTabSz="457200">
                        <a:defRPr sz="1800"/>
                      </a:pPr>
                      <a:r>
                        <a:rPr sz="2500">
                          <a:latin typeface="Times Roman"/>
                          <a:ea typeface="Times Roman"/>
                          <a:cs typeface="Times Roman"/>
                          <a:sym typeface="Times Roman"/>
                        </a:rPr>
                        <a:t>Texture modification, hydration, protein</a:t>
                      </a:r>
                    </a:p>
                  </a:txBody>
                  <a:tcPr marL="12700" marR="12700" marT="12700" marB="12700" anchor="ctr" anchorCtr="0" horzOverflow="overflow"/>
                </a:tc>
              </a:tr>
              <a:tr h="1203578">
                <a:tc>
                  <a:txBody>
                    <a:bodyPr/>
                    <a:lstStyle/>
                    <a:p>
                      <a:pPr algn="ctr" defTabSz="457200">
                        <a:defRPr sz="1800"/>
                      </a:pPr>
                      <a:r>
                        <a:rPr sz="2500">
                          <a:latin typeface="Times Roman"/>
                          <a:ea typeface="Times Roman"/>
                          <a:cs typeface="Times Roman"/>
                          <a:sym typeface="Times Roman"/>
                        </a:rPr>
                        <a:t>Bone loss (hormonal therapy)</a:t>
                      </a:r>
                    </a:p>
                  </a:txBody>
                  <a:tcPr marL="12700" marR="12700" marT="12700" marB="12700" anchor="ctr" anchorCtr="0" horzOverflow="overflow"/>
                </a:tc>
                <a:tc>
                  <a:txBody>
                    <a:bodyPr/>
                    <a:lstStyle/>
                    <a:p>
                      <a:pPr algn="ctr" defTabSz="457200">
                        <a:defRPr sz="1800"/>
                      </a:pPr>
                      <a:r>
                        <a:rPr sz="2500">
                          <a:latin typeface="Times Roman"/>
                          <a:ea typeface="Times Roman"/>
                          <a:cs typeface="Times Roman"/>
                          <a:sym typeface="Times Roman"/>
                        </a:rPr>
                        <a:t>Calcium, vitamin D, protein</a:t>
                      </a:r>
                    </a:p>
                  </a:txBody>
                  <a:tcPr marL="12700" marR="12700" marT="12700" marB="12700" anchor="ctr" anchorCtr="0" horzOverflow="overflow"/>
                </a:tc>
              </a:tr>
              <a:tr h="1203578">
                <a:tc>
                  <a:txBody>
                    <a:bodyPr/>
                    <a:lstStyle/>
                    <a:p>
                      <a:pPr algn="ctr" defTabSz="457200">
                        <a:defRPr sz="1800"/>
                      </a:pPr>
                      <a:r>
                        <a:rPr sz="2500">
                          <a:latin typeface="Times Roman"/>
                          <a:ea typeface="Times Roman"/>
                          <a:cs typeface="Times Roman"/>
                          <a:sym typeface="Times Roman"/>
                        </a:rPr>
                        <a:t>Neutropenia</a:t>
                      </a:r>
                    </a:p>
                  </a:txBody>
                  <a:tcPr marL="12700" marR="12700" marT="12700" marB="12700" anchor="ctr" anchorCtr="0" horzOverflow="overflow"/>
                </a:tc>
                <a:tc>
                  <a:txBody>
                    <a:bodyPr/>
                    <a:lstStyle/>
                    <a:p>
                      <a:pPr algn="ctr" defTabSz="457200">
                        <a:defRPr sz="1800"/>
                      </a:pPr>
                      <a:r>
                        <a:rPr sz="2500">
                          <a:latin typeface="Times Roman"/>
                          <a:ea typeface="Times Roman"/>
                          <a:cs typeface="Times Roman"/>
                          <a:sym typeface="Times Roman"/>
                        </a:rPr>
                        <a:t>Food safety (not routine restrictive “neutropenic diets”)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313" name="Freeform 4"/>
          <p:cNvGrpSpPr/>
          <p:nvPr/>
        </p:nvGrpSpPr>
        <p:grpSpPr>
          <a:xfrm>
            <a:off x="-528019" y="-12"/>
            <a:ext cx="19048361" cy="3086123"/>
            <a:chOff x="-2" y="-1"/>
            <a:chExt cx="19048359" cy="3086122"/>
          </a:xfrm>
        </p:grpSpPr>
        <p:sp>
          <p:nvSpPr>
            <p:cNvPr id="311"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312" name="Text"/>
            <p:cNvSpPr txBox="1"/>
            <p:nvPr/>
          </p:nvSpPr>
          <p:spPr>
            <a:xfrm>
              <a:off x="-3" y="1"/>
              <a:ext cx="19048361" cy="12116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314" name="TextBox 6"/>
          <p:cNvSpPr txBox="1"/>
          <p:nvPr/>
        </p:nvSpPr>
        <p:spPr>
          <a:xfrm>
            <a:off x="1312724" y="1280849"/>
            <a:ext cx="16981336" cy="11290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0433FF"/>
                </a:solidFill>
                <a:latin typeface="Poppins"/>
                <a:ea typeface="Poppins"/>
                <a:cs typeface="Poppins"/>
                <a:sym typeface="Poppins"/>
              </a:defRPr>
            </a:lvl1pPr>
          </a:lstStyle>
          <a:p>
            <a:pPr/>
            <a:r>
              <a:t>MNT for Renal Disorders</a:t>
            </a:r>
          </a:p>
        </p:txBody>
      </p:sp>
      <p:sp>
        <p:nvSpPr>
          <p:cNvPr id="31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316" name="A. Dietary Patterns…"/>
          <p:cNvSpPr txBox="1"/>
          <p:nvPr/>
        </p:nvSpPr>
        <p:spPr>
          <a:xfrm>
            <a:off x="1122777" y="3426569"/>
            <a:ext cx="7211167" cy="62481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Mechanisms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Reduced glomerular filtration</a:t>
            </a:r>
            <a:r>
              <a:rPr b="0"/>
              <a:t> → impaired clearance of uremic toxins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Protein metabolism alterations</a:t>
            </a:r>
            <a:r>
              <a:rPr b="0"/>
              <a:t> → uremia vs. protein–energy wasting</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Electrolyte dysregulation</a:t>
            </a:r>
            <a:r>
              <a:rPr b="0"/>
              <a:t> (sodium, potassium, phosphorus, calcium, magnesium)</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Fluid balance disruption</a:t>
            </a:r>
            <a:r>
              <a:rPr b="0"/>
              <a:t> → edema, hypertension, volume overload or depletion</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Vitamin D–PTH–calcium axis disruption</a:t>
            </a:r>
            <a:r>
              <a:rPr b="0"/>
              <a:t> (CKD-MBD)</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Acid–base imbalance</a:t>
            </a:r>
            <a:r>
              <a:rPr b="0"/>
              <a:t> (metabolic acidosis)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Inflammation &amp; oxidative stress</a:t>
            </a:r>
            <a:r>
              <a:rPr b="0"/>
              <a:t> contributing to disease progression</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Hormonal dysregulation</a:t>
            </a:r>
            <a:r>
              <a:rPr b="0"/>
              <a:t> (erythropoietin, renin–angiotensin–aldosterone system)</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Medication-related nutrient losses or accumulation</a:t>
            </a:r>
          </a:p>
        </p:txBody>
      </p:sp>
      <p:sp>
        <p:nvSpPr>
          <p:cNvPr id="317" name="A. Dietary Patterns…"/>
          <p:cNvSpPr txBox="1"/>
          <p:nvPr/>
        </p:nvSpPr>
        <p:spPr>
          <a:xfrm>
            <a:off x="9787339" y="3280092"/>
            <a:ext cx="7211167" cy="6860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Core Nutrition Goals</a:t>
            </a:r>
          </a:p>
          <a:p>
            <a:pPr marL="457200" indent="-317500" defTabSz="457200">
              <a:spcBef>
                <a:spcPts val="1200"/>
              </a:spcBef>
              <a:buSzPct val="100000"/>
              <a:buAutoNum type="arabicPeriod" startAt="1"/>
              <a:defRPr b="1" sz="2000">
                <a:latin typeface="Times Roman"/>
                <a:ea typeface="Times Roman"/>
                <a:cs typeface="Times Roman"/>
                <a:sym typeface="Times Roman"/>
              </a:defRPr>
            </a:pPr>
            <a:r>
              <a:t>Slow disease progression</a:t>
            </a:r>
            <a:r>
              <a:rPr b="0"/>
              <a:t> and preserve remaining kidney function</a:t>
            </a:r>
          </a:p>
          <a:p>
            <a:pPr marL="457200" indent="-317500" defTabSz="457200">
              <a:spcBef>
                <a:spcPts val="1200"/>
              </a:spcBef>
              <a:buSzPct val="100000"/>
              <a:buAutoNum type="arabicPeriod" startAt="1"/>
              <a:defRPr b="1" sz="2000">
                <a:latin typeface="Times Roman"/>
                <a:ea typeface="Times Roman"/>
                <a:cs typeface="Times Roman"/>
                <a:sym typeface="Times Roman"/>
              </a:defRPr>
            </a:pPr>
            <a:r>
              <a:t>Prevent protein–energy wasting</a:t>
            </a:r>
            <a:r>
              <a:rPr b="0"/>
              <a:t> while avoiding excess protein load</a:t>
            </a:r>
          </a:p>
          <a:p>
            <a:pPr marL="457200" indent="-317500" defTabSz="457200">
              <a:spcBef>
                <a:spcPts val="1200"/>
              </a:spcBef>
              <a:buSzPct val="100000"/>
              <a:buAutoNum type="arabicPeriod" startAt="1"/>
              <a:defRPr b="1" sz="2000">
                <a:latin typeface="Times Roman"/>
                <a:ea typeface="Times Roman"/>
                <a:cs typeface="Times Roman"/>
                <a:sym typeface="Times Roman"/>
              </a:defRPr>
            </a:pPr>
            <a:r>
              <a:t>Maintain electrolyte balance</a:t>
            </a:r>
            <a:r>
              <a:rPr b="0"/>
              <a:t> within safe ranges</a:t>
            </a:r>
          </a:p>
          <a:p>
            <a:pPr marL="457200" indent="-317500" defTabSz="457200">
              <a:spcBef>
                <a:spcPts val="1200"/>
              </a:spcBef>
              <a:buSzPct val="100000"/>
              <a:buAutoNum type="arabicPeriod" startAt="1"/>
              <a:defRPr b="1" sz="2000">
                <a:latin typeface="Times Roman"/>
                <a:ea typeface="Times Roman"/>
                <a:cs typeface="Times Roman"/>
                <a:sym typeface="Times Roman"/>
              </a:defRPr>
            </a:pPr>
            <a:r>
              <a:t>Control blood pressure and fluid status</a:t>
            </a:r>
          </a:p>
          <a:p>
            <a:pPr marL="457200" indent="-317500" defTabSz="457200">
              <a:spcBef>
                <a:spcPts val="1200"/>
              </a:spcBef>
              <a:buSzPct val="100000"/>
              <a:buAutoNum type="arabicPeriod" startAt="1"/>
              <a:defRPr b="1" sz="2000">
                <a:latin typeface="Times Roman"/>
                <a:ea typeface="Times Roman"/>
                <a:cs typeface="Times Roman"/>
                <a:sym typeface="Times Roman"/>
              </a:defRPr>
            </a:pPr>
            <a:r>
              <a:t>Support bone and mineral metabolism</a:t>
            </a:r>
            <a:r>
              <a:rPr b="0"/>
              <a:t> (calcium, phosphorus, vitamin D, PTH)</a:t>
            </a:r>
          </a:p>
          <a:p>
            <a:pPr marL="457200" indent="-317500" defTabSz="457200">
              <a:spcBef>
                <a:spcPts val="1200"/>
              </a:spcBef>
              <a:buSzPct val="100000"/>
              <a:buAutoNum type="arabicPeriod" startAt="1"/>
              <a:defRPr b="1" sz="2000">
                <a:latin typeface="Times Roman"/>
                <a:ea typeface="Times Roman"/>
                <a:cs typeface="Times Roman"/>
                <a:sym typeface="Times Roman"/>
              </a:defRPr>
            </a:pPr>
            <a:r>
              <a:t>Reduce uremic toxin production</a:t>
            </a:r>
            <a:r>
              <a:rPr b="0"/>
              <a:t> via dietary modification</a:t>
            </a:r>
          </a:p>
          <a:p>
            <a:pPr marL="457200" indent="-317500" defTabSz="457200">
              <a:spcBef>
                <a:spcPts val="1200"/>
              </a:spcBef>
              <a:buSzPct val="100000"/>
              <a:buAutoNum type="arabicPeriod" startAt="1"/>
              <a:defRPr b="1" sz="2000">
                <a:latin typeface="Times Roman"/>
                <a:ea typeface="Times Roman"/>
                <a:cs typeface="Times Roman"/>
                <a:sym typeface="Times Roman"/>
              </a:defRPr>
            </a:pPr>
            <a:r>
              <a:t>Manage metabolic acidosis</a:t>
            </a:r>
            <a:r>
              <a:rPr b="0"/>
              <a:t> through dietary alkalinity when appropriate</a:t>
            </a:r>
          </a:p>
          <a:p>
            <a:pPr marL="457200" indent="-317500" defTabSz="457200">
              <a:spcBef>
                <a:spcPts val="1200"/>
              </a:spcBef>
              <a:buSzPct val="100000"/>
              <a:buAutoNum type="arabicPeriod" startAt="1"/>
              <a:defRPr b="1" sz="2000">
                <a:latin typeface="Times Roman"/>
                <a:ea typeface="Times Roman"/>
                <a:cs typeface="Times Roman"/>
                <a:sym typeface="Times Roman"/>
              </a:defRPr>
            </a:pPr>
            <a:r>
              <a:t>Reduce inflammation and oxidative stress</a:t>
            </a:r>
          </a:p>
          <a:p>
            <a:pPr marL="457200" indent="-317500" defTabSz="457200">
              <a:spcBef>
                <a:spcPts val="1200"/>
              </a:spcBef>
              <a:buSzPct val="100000"/>
              <a:buAutoNum type="arabicPeriod" startAt="1"/>
              <a:defRPr b="1" sz="2000">
                <a:latin typeface="Times Roman"/>
                <a:ea typeface="Times Roman"/>
                <a:cs typeface="Times Roman"/>
                <a:sym typeface="Times Roman"/>
              </a:defRPr>
            </a:pPr>
            <a:r>
              <a:t>Support cardiovascular health</a:t>
            </a:r>
            <a:r>
              <a:rPr b="0"/>
              <a:t>, the leading cause of mortality in CKD</a:t>
            </a:r>
          </a:p>
          <a:p>
            <a:pPr marL="457200" indent="-317500" defTabSz="457200">
              <a:spcBef>
                <a:spcPts val="1200"/>
              </a:spcBef>
              <a:buSzPct val="100000"/>
              <a:buAutoNum type="arabicPeriod" startAt="1"/>
              <a:defRPr b="1" sz="2000">
                <a:latin typeface="Times Roman"/>
                <a:ea typeface="Times Roman"/>
                <a:cs typeface="Times Roman"/>
                <a:sym typeface="Times Roman"/>
              </a:defRPr>
            </a:pPr>
            <a:r>
              <a:t>Adapt nutrition therapy dynamically</a:t>
            </a:r>
            <a:r>
              <a:rPr b="0"/>
              <a:t> as kidney function changes or dialysis begins</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322" name="Freeform 4"/>
          <p:cNvGrpSpPr/>
          <p:nvPr/>
        </p:nvGrpSpPr>
        <p:grpSpPr>
          <a:xfrm>
            <a:off x="-528019" y="-12"/>
            <a:ext cx="19048361" cy="3086123"/>
            <a:chOff x="-2" y="-1"/>
            <a:chExt cx="19048359" cy="3086122"/>
          </a:xfrm>
        </p:grpSpPr>
        <p:sp>
          <p:nvSpPr>
            <p:cNvPr id="320"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321" name="Text"/>
            <p:cNvSpPr txBox="1"/>
            <p:nvPr/>
          </p:nvSpPr>
          <p:spPr>
            <a:xfrm>
              <a:off x="-3" y="1"/>
              <a:ext cx="19048361" cy="12116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323" name="TextBox 6"/>
          <p:cNvSpPr txBox="1"/>
          <p:nvPr/>
        </p:nvSpPr>
        <p:spPr>
          <a:xfrm>
            <a:off x="1229020" y="694938"/>
            <a:ext cx="16981342" cy="22642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23" sz="6300">
                <a:solidFill>
                  <a:srgbClr val="FFFFFF"/>
                </a:solidFill>
                <a:latin typeface="Poppins"/>
                <a:ea typeface="Poppins"/>
                <a:cs typeface="Poppins"/>
                <a:sym typeface="Poppins"/>
              </a:defRPr>
            </a:pPr>
            <a:r>
              <a:t>MNT for Chronic Kidney Disease </a:t>
            </a:r>
          </a:p>
          <a:p>
            <a:pPr>
              <a:lnSpc>
                <a:spcPts val="9100"/>
              </a:lnSpc>
              <a:defRPr spc="623" sz="6300">
                <a:solidFill>
                  <a:srgbClr val="FFFFFF"/>
                </a:solidFill>
                <a:latin typeface="Poppins"/>
                <a:ea typeface="Poppins"/>
                <a:cs typeface="Poppins"/>
                <a:sym typeface="Poppins"/>
              </a:defRPr>
            </a:pPr>
            <a:r>
              <a:t>(CKD, Non-Dialysis)</a:t>
            </a:r>
          </a:p>
        </p:txBody>
      </p:sp>
      <p:sp>
        <p:nvSpPr>
          <p:cNvPr id="32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325" name="A. Dietary Patterns…"/>
          <p:cNvSpPr txBox="1"/>
          <p:nvPr/>
        </p:nvSpPr>
        <p:spPr>
          <a:xfrm>
            <a:off x="1018150" y="3280090"/>
            <a:ext cx="7211167" cy="6682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0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Declining glomerular filtration (↓ waste clearance)</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Protein catabolism and uremic toxin accumulation</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Electrolyte imbalance (Na, K, Phos)</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Altered vitamin D–PTH–calcium axis (CKD-MBD)</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Fluid imbalance and hypertension</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Inflammation and oxidative stress</a:t>
            </a:r>
          </a:p>
          <a:p>
            <a:pPr marL="457200" indent="-457200" defTabSz="457200">
              <a:spcBef>
                <a:spcPts val="1200"/>
              </a:spcBef>
              <a:tabLst>
                <a:tab pos="139700" algn="l"/>
                <a:tab pos="457200" algn="l"/>
              </a:tabLst>
              <a:defRPr sz="2000">
                <a:latin typeface="Times Roman"/>
                <a:ea typeface="Times Roman"/>
                <a:cs typeface="Times Roman"/>
                <a:sym typeface="Times Roman"/>
              </a:defRPr>
            </a:pPr>
          </a:p>
          <a:p>
            <a:pPr defTabSz="457200">
              <a:spcBef>
                <a:spcPts val="1400"/>
              </a:spcBef>
              <a:defRPr b="1" sz="20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b="1" sz="2000">
                <a:latin typeface="Times Roman"/>
                <a:ea typeface="Times Roman"/>
                <a:cs typeface="Times Roman"/>
                <a:sym typeface="Times Roman"/>
              </a:defRPr>
            </a:pPr>
            <a:r>
              <a:t>Protein control</a:t>
            </a:r>
            <a:r>
              <a:rPr b="0"/>
              <a:t> to slow progression (avoid malnutrition)</a:t>
            </a:r>
          </a:p>
          <a:p>
            <a:pPr marL="457200" indent="-317500" defTabSz="457200">
              <a:spcBef>
                <a:spcPts val="1200"/>
              </a:spcBef>
              <a:buSzPct val="100000"/>
              <a:buFont typeface="Times Roman"/>
              <a:buChar char="•"/>
              <a:defRPr b="1" sz="2000">
                <a:latin typeface="Times Roman"/>
                <a:ea typeface="Times Roman"/>
                <a:cs typeface="Times Roman"/>
                <a:sym typeface="Times Roman"/>
              </a:defRPr>
            </a:pPr>
            <a:r>
              <a:t>Sodium restriction</a:t>
            </a:r>
            <a:r>
              <a:rPr b="0"/>
              <a:t> for BP and edema control</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Manage </a:t>
            </a:r>
            <a:r>
              <a:rPr b="1"/>
              <a:t>potassium and phosphorus</a:t>
            </a:r>
            <a:r>
              <a:t> as GFR declines</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Emphasize </a:t>
            </a:r>
            <a:r>
              <a:rPr b="1"/>
              <a:t>plant-forward, anti-inflammatory</a:t>
            </a:r>
            <a:r>
              <a:t> pattern (when K allows)</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Adequate energy intake to prevent muscle loss</a:t>
            </a:r>
          </a:p>
        </p:txBody>
      </p:sp>
      <p:sp>
        <p:nvSpPr>
          <p:cNvPr id="326"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327" name="Relevant Labs…"/>
          <p:cNvSpPr txBox="1"/>
          <p:nvPr/>
        </p:nvSpPr>
        <p:spPr>
          <a:xfrm>
            <a:off x="9209975" y="8253007"/>
            <a:ext cx="8126705" cy="1272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eGFR, serum creatinine, BUN, Potassium, phosphorus, calcium</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PTH, 25-OH vitamin D, Urine albumin-to-creatinine ratio</a:t>
            </a:r>
          </a:p>
        </p:txBody>
      </p:sp>
      <p:graphicFrame>
        <p:nvGraphicFramePr>
          <p:cNvPr id="328" name="Table 1"/>
          <p:cNvGraphicFramePr/>
          <p:nvPr/>
        </p:nvGraphicFramePr>
        <p:xfrm>
          <a:off x="9290925" y="3905324"/>
          <a:ext cx="8570319" cy="376963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642590"/>
                <a:gridCol w="3962039"/>
                <a:gridCol w="2965687"/>
              </a:tblGrid>
              <a:tr h="373231">
                <a:tc>
                  <a:txBody>
                    <a:bodyPr/>
                    <a:lstStyle/>
                    <a:p>
                      <a:pPr algn="ctr" defTabSz="457200">
                        <a:defRPr sz="1800"/>
                      </a:pPr>
                      <a:r>
                        <a:rPr b="1" sz="22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Evidence-Based Range</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Purpose</a:t>
                      </a:r>
                    </a:p>
                  </a:txBody>
                  <a:tcPr marL="12700" marR="12700" marT="12700" marB="12700" anchor="ctr" anchorCtr="0" horzOverflow="overflow"/>
                </a:tc>
              </a:tr>
              <a:tr h="578508">
                <a:tc>
                  <a:txBody>
                    <a:bodyPr/>
                    <a:lstStyle/>
                    <a:p>
                      <a:pPr algn="ctr" defTabSz="457200">
                        <a:defRPr sz="1800"/>
                      </a:pPr>
                      <a:r>
                        <a:rPr b="1" sz="22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0.6–0.8 g/kg/day (non-dialysis)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Slow CKD progression</a:t>
                      </a:r>
                    </a:p>
                  </a:txBody>
                  <a:tcPr marL="12700" marR="12700" marT="12700" marB="12700" anchor="ctr" anchorCtr="0" horzOverflow="overflow"/>
                </a:tc>
              </a:tr>
              <a:tr h="373231">
                <a:tc>
                  <a:txBody>
                    <a:bodyPr/>
                    <a:lstStyle/>
                    <a:p>
                      <a:pPr algn="ctr" defTabSz="457200">
                        <a:defRPr sz="1800"/>
                      </a:pPr>
                      <a:r>
                        <a:rPr b="1" sz="2200">
                          <a:latin typeface="Times Roman"/>
                          <a:ea typeface="Times Roman"/>
                          <a:cs typeface="Times Roman"/>
                          <a:sym typeface="Times Roman"/>
                        </a:rPr>
                        <a:t>Sodium</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≤2,000 mg/day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BP &amp; fluid control</a:t>
                      </a:r>
                    </a:p>
                  </a:txBody>
                  <a:tcPr marL="12700" marR="12700" marT="12700" marB="12700" anchor="ctr" anchorCtr="0" horzOverflow="overflow"/>
                </a:tc>
              </a:tr>
              <a:tr h="373231">
                <a:tc>
                  <a:txBody>
                    <a:bodyPr/>
                    <a:lstStyle/>
                    <a:p>
                      <a:pPr algn="ctr" defTabSz="457200">
                        <a:defRPr sz="1800"/>
                      </a:pPr>
                      <a:r>
                        <a:rPr b="1" sz="2200">
                          <a:latin typeface="Times Roman"/>
                          <a:ea typeface="Times Roman"/>
                          <a:cs typeface="Times Roman"/>
                          <a:sym typeface="Times Roman"/>
                        </a:rPr>
                        <a:t>Potassium</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Individualized</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Prevent hyperkalemia</a:t>
                      </a:r>
                    </a:p>
                  </a:txBody>
                  <a:tcPr marL="12700" marR="12700" marT="12700" marB="12700" anchor="ctr" anchorCtr="0" horzOverflow="overflow"/>
                </a:tc>
              </a:tr>
              <a:tr h="578508">
                <a:tc>
                  <a:txBody>
                    <a:bodyPr/>
                    <a:lstStyle/>
                    <a:p>
                      <a:pPr algn="ctr" defTabSz="457200">
                        <a:defRPr sz="1800"/>
                      </a:pPr>
                      <a:r>
                        <a:rPr b="1" sz="2200">
                          <a:latin typeface="Times Roman"/>
                          <a:ea typeface="Times Roman"/>
                          <a:cs typeface="Times Roman"/>
                          <a:sym typeface="Times Roman"/>
                        </a:rPr>
                        <a:t>Phosphorus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800–1,000 mg/day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Prevent CKD-MBD</a:t>
                      </a:r>
                    </a:p>
                  </a:txBody>
                  <a:tcPr marL="12700" marR="12700" marT="12700" marB="12700" anchor="ctr" anchorCtr="0" horzOverflow="overflow"/>
                </a:tc>
              </a:tr>
              <a:tr h="373231">
                <a:tc>
                  <a:txBody>
                    <a:bodyPr/>
                    <a:lstStyle/>
                    <a:p>
                      <a:pPr algn="ctr" defTabSz="457200">
                        <a:defRPr sz="1800"/>
                      </a:pPr>
                      <a:r>
                        <a:rPr b="1" sz="2200">
                          <a:latin typeface="Times Roman"/>
                          <a:ea typeface="Times Roman"/>
                          <a:cs typeface="Times Roman"/>
                          <a:sym typeface="Times Roman"/>
                        </a:rPr>
                        <a:t>Calcium</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1,000–1,200 mg/day (total)</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Bone balance</a:t>
                      </a:r>
                    </a:p>
                  </a:txBody>
                  <a:tcPr marL="12700" marR="12700" marT="12700" marB="12700" anchor="ctr" anchorCtr="0" horzOverflow="overflow"/>
                </a:tc>
              </a:tr>
              <a:tr h="373231">
                <a:tc>
                  <a:txBody>
                    <a:bodyPr/>
                    <a:lstStyle/>
                    <a:p>
                      <a:pPr algn="ctr" defTabSz="457200">
                        <a:defRPr sz="1800"/>
                      </a:pPr>
                      <a:r>
                        <a:rPr b="1" sz="22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Per labs (often active forms)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PTH regulation</a:t>
                      </a:r>
                    </a:p>
                  </a:txBody>
                  <a:tcPr marL="12700" marR="12700" marT="12700" marB="12700" anchor="ctr" anchorCtr="0" horzOverflow="overflow"/>
                </a:tc>
              </a:tr>
              <a:tr h="373231">
                <a:tc>
                  <a:txBody>
                    <a:bodyPr/>
                    <a:lstStyle/>
                    <a:p>
                      <a:pPr algn="ctr" defTabSz="457200">
                        <a:defRPr sz="1800"/>
                      </a:pPr>
                      <a:r>
                        <a:rPr b="1" sz="2200">
                          <a:latin typeface="Times Roman"/>
                          <a:ea typeface="Times Roman"/>
                          <a:cs typeface="Times Roman"/>
                          <a:sym typeface="Times Roman"/>
                        </a:rPr>
                        <a:t>Omega-3s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Anti-inflammatory</a:t>
                      </a:r>
                    </a:p>
                  </a:txBody>
                  <a:tcPr marL="12700" marR="12700" marT="12700" marB="12700" anchor="ctr" anchorCtr="0" horzOverflow="overflow"/>
                </a:tc>
              </a:tr>
              <a:tr h="373231">
                <a:tc>
                  <a:txBody>
                    <a:bodyPr/>
                    <a:lstStyle/>
                    <a:p>
                      <a:pPr algn="ctr" defTabSz="457200">
                        <a:defRPr sz="1800"/>
                      </a:pPr>
                      <a:r>
                        <a:rPr b="1" sz="2200">
                          <a:latin typeface="Times Roman"/>
                          <a:ea typeface="Times Roman"/>
                          <a:cs typeface="Times Roman"/>
                          <a:sym typeface="Times Roman"/>
                        </a:rPr>
                        <a:t>B-complex</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RDA-based</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Losses &amp; metabolism</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0"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333" name="Freeform 4"/>
          <p:cNvGrpSpPr/>
          <p:nvPr/>
        </p:nvGrpSpPr>
        <p:grpSpPr>
          <a:xfrm>
            <a:off x="-528019" y="-12"/>
            <a:ext cx="19048361" cy="3086123"/>
            <a:chOff x="-2" y="-1"/>
            <a:chExt cx="19048359" cy="3086122"/>
          </a:xfrm>
        </p:grpSpPr>
        <p:sp>
          <p:nvSpPr>
            <p:cNvPr id="331"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332" name="Text"/>
            <p:cNvSpPr txBox="1"/>
            <p:nvPr/>
          </p:nvSpPr>
          <p:spPr>
            <a:xfrm>
              <a:off x="-3" y="1"/>
              <a:ext cx="19048361" cy="12116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334" name="TextBox 6"/>
          <p:cNvSpPr txBox="1"/>
          <p:nvPr/>
        </p:nvSpPr>
        <p:spPr>
          <a:xfrm>
            <a:off x="1229020" y="694937"/>
            <a:ext cx="16981342" cy="226426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23" sz="6300">
                <a:solidFill>
                  <a:srgbClr val="FFFFFF"/>
                </a:solidFill>
                <a:latin typeface="Poppins"/>
                <a:ea typeface="Poppins"/>
                <a:cs typeface="Poppins"/>
                <a:sym typeface="Poppins"/>
              </a:defRPr>
            </a:lvl1pPr>
          </a:lstStyle>
          <a:p>
            <a:pPr/>
            <a:r>
              <a:t>MNT for Dialysis (Hemodialysis &amp; Peritoneal)</a:t>
            </a:r>
          </a:p>
        </p:txBody>
      </p:sp>
      <p:sp>
        <p:nvSpPr>
          <p:cNvPr id="33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336" name="A. Dietary Patterns…"/>
          <p:cNvSpPr txBox="1"/>
          <p:nvPr/>
        </p:nvSpPr>
        <p:spPr>
          <a:xfrm>
            <a:off x="1018150" y="3280092"/>
            <a:ext cx="7211167" cy="5996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0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Declining glomerular filtration (↓ waste clearance)</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Protein catabolism and uremic toxin accumulation</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Electrolyte imbalance (Na, K, Phos)</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Altered vitamin D–PTH–calcium axis (CKD-MBD)</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Fluid imbalance and hypertension</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Inflammation and oxidative stress</a:t>
            </a:r>
          </a:p>
          <a:p>
            <a:pPr marL="457200" indent="-457200" defTabSz="457200">
              <a:spcBef>
                <a:spcPts val="1200"/>
              </a:spcBef>
              <a:tabLst>
                <a:tab pos="139700" algn="l"/>
                <a:tab pos="457200" algn="l"/>
              </a:tabLst>
              <a:defRPr sz="2100">
                <a:latin typeface="Times Roman"/>
                <a:ea typeface="Times Roman"/>
                <a:cs typeface="Times Roman"/>
                <a:sym typeface="Times Roman"/>
              </a:defRPr>
            </a:pPr>
          </a:p>
          <a:p>
            <a:pPr defTabSz="457200">
              <a:spcBef>
                <a:spcPts val="1400"/>
              </a:spcBef>
              <a:defRPr b="1" sz="21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b="1" sz="2100">
                <a:latin typeface="Times Roman"/>
                <a:ea typeface="Times Roman"/>
                <a:cs typeface="Times Roman"/>
                <a:sym typeface="Times Roman"/>
              </a:defRPr>
            </a:pPr>
            <a:r>
              <a:t>Higher protein intake</a:t>
            </a:r>
            <a:r>
              <a:rPr b="0"/>
              <a:t> to replace losses</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Strict </a:t>
            </a:r>
            <a:r>
              <a:rPr b="1"/>
              <a:t>phosphorus and potassium management</a:t>
            </a:r>
          </a:p>
          <a:p>
            <a:pPr marL="457200" indent="-317500" defTabSz="457200">
              <a:spcBef>
                <a:spcPts val="1200"/>
              </a:spcBef>
              <a:buSzPct val="100000"/>
              <a:buFont typeface="Times Roman"/>
              <a:buChar char="•"/>
              <a:defRPr b="1" sz="2100">
                <a:latin typeface="Times Roman"/>
                <a:ea typeface="Times Roman"/>
                <a:cs typeface="Times Roman"/>
                <a:sym typeface="Times Roman"/>
              </a:defRPr>
            </a:pPr>
            <a:r>
              <a:t>Fluid control</a:t>
            </a:r>
            <a:r>
              <a:rPr b="0"/>
              <a:t> between treatments</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Adequate energy to prevent protein-energy wasting</a:t>
            </a:r>
          </a:p>
        </p:txBody>
      </p:sp>
      <p:sp>
        <p:nvSpPr>
          <p:cNvPr id="337"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338" name="Relevant Labs…"/>
          <p:cNvSpPr txBox="1"/>
          <p:nvPr/>
        </p:nvSpPr>
        <p:spPr>
          <a:xfrm>
            <a:off x="9209975" y="8253007"/>
            <a:ext cx="8126705" cy="1272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Pre/post-dialysis BUN, Potassium, phosphorus, Albumin (contextual)</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Hemoglobin, ferritin, TSAT, PTH</a:t>
            </a:r>
          </a:p>
        </p:txBody>
      </p:sp>
      <p:graphicFrame>
        <p:nvGraphicFramePr>
          <p:cNvPr id="339" name="Table 1"/>
          <p:cNvGraphicFramePr/>
          <p:nvPr/>
        </p:nvGraphicFramePr>
        <p:xfrm>
          <a:off x="9231983" y="3854448"/>
          <a:ext cx="8570532" cy="393790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801634"/>
                <a:gridCol w="2765268"/>
                <a:gridCol w="3003628"/>
              </a:tblGrid>
              <a:tr h="573122">
                <a:tc>
                  <a:txBody>
                    <a:bodyPr/>
                    <a:lstStyle/>
                    <a:p>
                      <a:pPr algn="ctr" defTabSz="457200">
                        <a:defRPr sz="1800"/>
                      </a:pPr>
                      <a:r>
                        <a:rPr b="1" sz="21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Evidence-Based Range</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Purpose</a:t>
                      </a:r>
                    </a:p>
                  </a:txBody>
                  <a:tcPr marL="12700" marR="12700" marT="12700" marB="12700" anchor="ctr" anchorCtr="0" horzOverflow="overflow"/>
                </a:tc>
              </a:tr>
              <a:tr h="369756">
                <a:tc>
                  <a:txBody>
                    <a:bodyPr/>
                    <a:lstStyle/>
                    <a:p>
                      <a:pPr algn="ctr" defTabSz="457200">
                        <a:defRPr sz="1800"/>
                      </a:pPr>
                      <a:r>
                        <a:rPr b="1" sz="21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1.2–1.5 g/kg/day</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Replace dialysis losses</a:t>
                      </a:r>
                    </a:p>
                  </a:txBody>
                  <a:tcPr marL="12700" marR="12700" marT="12700" marB="12700" anchor="ctr" anchorCtr="0" horzOverflow="overflow"/>
                </a:tc>
              </a:tr>
              <a:tr h="369756">
                <a:tc>
                  <a:txBody>
                    <a:bodyPr/>
                    <a:lstStyle/>
                    <a:p>
                      <a:pPr algn="ctr" defTabSz="457200">
                        <a:defRPr sz="1800"/>
                      </a:pPr>
                      <a:r>
                        <a:rPr b="1" sz="2100">
                          <a:latin typeface="Times Roman"/>
                          <a:ea typeface="Times Roman"/>
                          <a:cs typeface="Times Roman"/>
                          <a:sym typeface="Times Roman"/>
                        </a:rPr>
                        <a:t>Energy</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30–35 kcal/kg/day</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Prevent wasting</a:t>
                      </a:r>
                    </a:p>
                  </a:txBody>
                  <a:tcPr marL="12700" marR="12700" marT="12700" marB="12700" anchor="ctr" anchorCtr="0" horzOverflow="overflow"/>
                </a:tc>
              </a:tr>
              <a:tr h="573122">
                <a:tc>
                  <a:txBody>
                    <a:bodyPr/>
                    <a:lstStyle/>
                    <a:p>
                      <a:pPr algn="ctr" defTabSz="457200">
                        <a:defRPr sz="1800"/>
                      </a:pPr>
                      <a:r>
                        <a:rPr b="1" sz="2100">
                          <a:latin typeface="Times Roman"/>
                          <a:ea typeface="Times Roman"/>
                          <a:cs typeface="Times Roman"/>
                          <a:sym typeface="Times Roman"/>
                        </a:rPr>
                        <a:t>Phosphorus binders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As prescribed</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Control serum phosphorus</a:t>
                      </a:r>
                    </a:p>
                  </a:txBody>
                  <a:tcPr marL="12700" marR="12700" marT="12700" marB="12700" anchor="ctr" anchorCtr="0" horzOverflow="overflow"/>
                </a:tc>
              </a:tr>
              <a:tr h="369756">
                <a:tc>
                  <a:txBody>
                    <a:bodyPr/>
                    <a:lstStyle/>
                    <a:p>
                      <a:pPr algn="ctr" defTabSz="457200">
                        <a:defRPr sz="1800"/>
                      </a:pPr>
                      <a:r>
                        <a:rPr b="1" sz="2100">
                          <a:latin typeface="Times Roman"/>
                          <a:ea typeface="Times Roman"/>
                          <a:cs typeface="Times Roman"/>
                          <a:sym typeface="Times Roman"/>
                        </a:rPr>
                        <a:t>Potassium</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Individualized</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Cardiac safety</a:t>
                      </a:r>
                    </a:p>
                  </a:txBody>
                  <a:tcPr marL="12700" marR="12700" marT="12700" marB="12700" anchor="ctr" anchorCtr="0" horzOverflow="overflow"/>
                </a:tc>
              </a:tr>
              <a:tr h="369756">
                <a:tc>
                  <a:txBody>
                    <a:bodyPr/>
                    <a:lstStyle/>
                    <a:p>
                      <a:pPr algn="ctr" defTabSz="457200">
                        <a:defRPr sz="1800"/>
                      </a:pPr>
                      <a:r>
                        <a:rPr b="1" sz="2100">
                          <a:latin typeface="Times Roman"/>
                          <a:ea typeface="Times Roman"/>
                          <a:cs typeface="Times Roman"/>
                          <a:sym typeface="Times Roman"/>
                        </a:rPr>
                        <a:t>Sodium</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≤2,000 mg/day</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Fluid control</a:t>
                      </a:r>
                    </a:p>
                  </a:txBody>
                  <a:tcPr marL="12700" marR="12700" marT="12700" marB="12700" anchor="ctr" anchorCtr="0" horzOverflow="overflow"/>
                </a:tc>
              </a:tr>
              <a:tr h="573122">
                <a:tc>
                  <a:txBody>
                    <a:bodyPr/>
                    <a:lstStyle/>
                    <a:p>
                      <a:pPr algn="ctr" defTabSz="457200">
                        <a:defRPr sz="1800"/>
                      </a:pPr>
                      <a:r>
                        <a:rPr b="1" sz="2100">
                          <a:latin typeface="Times Roman"/>
                          <a:ea typeface="Times Roman"/>
                          <a:cs typeface="Times Roman"/>
                          <a:sym typeface="Times Roman"/>
                        </a:rPr>
                        <a:t>Water-soluble vitamins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Renal-specific</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Losses during dialysis</a:t>
                      </a:r>
                    </a:p>
                  </a:txBody>
                  <a:tcPr marL="12700" marR="12700" marT="12700" marB="12700" anchor="ctr" anchorCtr="0" horzOverflow="overflow"/>
                </a:tc>
              </a:tr>
              <a:tr h="369756">
                <a:tc>
                  <a:txBody>
                    <a:bodyPr/>
                    <a:lstStyle/>
                    <a:p>
                      <a:pPr algn="ctr" defTabSz="457200">
                        <a:defRPr sz="1800"/>
                      </a:pPr>
                      <a:r>
                        <a:rPr b="1" sz="2100">
                          <a:latin typeface="Times Roman"/>
                          <a:ea typeface="Times Roman"/>
                          <a:cs typeface="Times Roman"/>
                          <a:sym typeface="Times Roman"/>
                        </a:rPr>
                        <a:t>Iron (IV/oral)</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Per labs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Anemia management</a:t>
                      </a:r>
                    </a:p>
                  </a:txBody>
                  <a:tcPr marL="12700" marR="12700" marT="12700" marB="12700" anchor="ctr" anchorCtr="0" horzOverflow="overflow"/>
                </a:tc>
              </a:tr>
              <a:tr h="369756">
                <a:tc>
                  <a:txBody>
                    <a:bodyPr/>
                    <a:lstStyle/>
                    <a:p>
                      <a:pPr algn="ctr" defTabSz="457200">
                        <a:defRPr sz="1800"/>
                      </a:pPr>
                      <a:r>
                        <a:rPr b="1" sz="2100">
                          <a:latin typeface="Times Roman"/>
                          <a:ea typeface="Times Roman"/>
                          <a:cs typeface="Times Roman"/>
                          <a:sym typeface="Times Roman"/>
                        </a:rPr>
                        <a:t>Omega-3s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Inflammation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1"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344" name="Freeform 4"/>
          <p:cNvGrpSpPr/>
          <p:nvPr/>
        </p:nvGrpSpPr>
        <p:grpSpPr>
          <a:xfrm>
            <a:off x="-528019" y="-83714"/>
            <a:ext cx="19048361" cy="3086120"/>
            <a:chOff x="-2" y="0"/>
            <a:chExt cx="19048359" cy="3086119"/>
          </a:xfrm>
        </p:grpSpPr>
        <p:sp>
          <p:nvSpPr>
            <p:cNvPr id="342"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343"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345" name="TextBox 6"/>
          <p:cNvSpPr txBox="1"/>
          <p:nvPr/>
        </p:nvSpPr>
        <p:spPr>
          <a:xfrm>
            <a:off x="1270871" y="905064"/>
            <a:ext cx="16981342" cy="11085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23" sz="6300">
                <a:solidFill>
                  <a:srgbClr val="FFFFFF"/>
                </a:solidFill>
                <a:latin typeface="Poppins"/>
                <a:ea typeface="Poppins"/>
                <a:cs typeface="Poppins"/>
                <a:sym typeface="Poppins"/>
              </a:defRPr>
            </a:lvl1pPr>
          </a:lstStyle>
          <a:p>
            <a:pPr/>
            <a:r>
              <a:t>MNT for Acute Kidney Injury (AKI)</a:t>
            </a:r>
          </a:p>
        </p:txBody>
      </p:sp>
      <p:sp>
        <p:nvSpPr>
          <p:cNvPr id="34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347" name="A. Dietary Patterns…"/>
          <p:cNvSpPr txBox="1"/>
          <p:nvPr/>
        </p:nvSpPr>
        <p:spPr>
          <a:xfrm>
            <a:off x="1018150" y="3384717"/>
            <a:ext cx="7211167" cy="65960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Sudden decline in glomerular filtration (↓ waste clearance)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Hypercatabolism and increased protein breakdown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Electrolyte disturbances (K⁺, Phos, Mg²⁺)</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Fluid imbalance (overload or depletion)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Inflammatory and oxidative stress response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Reduced intake due to acute illness or hospitalization</a:t>
            </a:r>
          </a:p>
          <a:p>
            <a:pPr marL="457200" indent="-457200" defTabSz="457200">
              <a:spcBef>
                <a:spcPts val="1200"/>
              </a:spcBef>
              <a:tabLst>
                <a:tab pos="139700" algn="l"/>
                <a:tab pos="457200" algn="l"/>
              </a:tabLst>
              <a:defRPr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Avoid excessive protein restriction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Maintain adequate </a:t>
            </a:r>
            <a:r>
              <a:rPr b="1"/>
              <a:t>energy and protein</a:t>
            </a:r>
            <a:r>
              <a:t> during stress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Manage electrolytes and fluids closely</a:t>
            </a:r>
          </a:p>
        </p:txBody>
      </p:sp>
      <p:sp>
        <p:nvSpPr>
          <p:cNvPr id="348"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349" name="Relevant Labs…"/>
          <p:cNvSpPr txBox="1"/>
          <p:nvPr/>
        </p:nvSpPr>
        <p:spPr>
          <a:xfrm>
            <a:off x="9209975" y="8019925"/>
            <a:ext cx="8267298" cy="1717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Daily creatinine, BUN</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Electrolytes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Fluid balance</a:t>
            </a:r>
          </a:p>
        </p:txBody>
      </p:sp>
      <p:graphicFrame>
        <p:nvGraphicFramePr>
          <p:cNvPr id="350" name="Table 1"/>
          <p:cNvGraphicFramePr/>
          <p:nvPr/>
        </p:nvGraphicFramePr>
        <p:xfrm>
          <a:off x="9145375" y="3821260"/>
          <a:ext cx="8831693" cy="38264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927033"/>
                <a:gridCol w="4125980"/>
                <a:gridCol w="2778677"/>
              </a:tblGrid>
              <a:tr h="301783">
                <a:tc>
                  <a:txBody>
                    <a:bodyPr/>
                    <a:lstStyle/>
                    <a:p>
                      <a:pPr algn="ctr" defTabSz="457200">
                        <a:defRPr sz="1800"/>
                      </a:pPr>
                      <a:r>
                        <a:rPr b="1" sz="15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1500">
                          <a:latin typeface="Times Roman"/>
                          <a:ea typeface="Times Roman"/>
                          <a:cs typeface="Times Roman"/>
                          <a:sym typeface="Times Roman"/>
                        </a:rPr>
                        <a:t>Evidence-Based Range</a:t>
                      </a:r>
                    </a:p>
                  </a:txBody>
                  <a:tcPr marL="12700" marR="12700" marT="12700" marB="12700" anchor="ctr" anchorCtr="0" horzOverflow="overflow"/>
                </a:tc>
                <a:tc>
                  <a:txBody>
                    <a:bodyPr/>
                    <a:lstStyle/>
                    <a:p>
                      <a:pPr algn="ctr" defTabSz="457200">
                        <a:defRPr sz="1800"/>
                      </a:pPr>
                      <a:r>
                        <a:rPr b="1" sz="1500">
                          <a:latin typeface="Times Roman"/>
                          <a:ea typeface="Times Roman"/>
                          <a:cs typeface="Times Roman"/>
                          <a:sym typeface="Times Roman"/>
                        </a:rPr>
                        <a:t>Purpose</a:t>
                      </a:r>
                    </a:p>
                  </a:txBody>
                  <a:tcPr marL="12700" marR="12700" marT="12700" marB="12700" anchor="ctr" anchorCtr="0" horzOverflow="overflow"/>
                </a:tc>
              </a:tr>
              <a:tr h="301783">
                <a:tc>
                  <a:txBody>
                    <a:bodyPr/>
                    <a:lstStyle/>
                    <a:p>
                      <a:pPr algn="ctr" defTabSz="457200">
                        <a:defRPr sz="1800"/>
                      </a:pPr>
                      <a:r>
                        <a:rPr b="1" sz="1500">
                          <a:latin typeface="Times Roman"/>
                          <a:ea typeface="Times Roman"/>
                          <a:cs typeface="Times Roman"/>
                          <a:sym typeface="Times Roman"/>
                        </a:rPr>
                        <a:t>Energy</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25–30 kcal/kg/day (individualized)</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Prevent muscle breakdown</a:t>
                      </a:r>
                    </a:p>
                  </a:txBody>
                  <a:tcPr marL="12700" marR="12700" marT="12700" marB="12700" anchor="ctr" anchorCtr="0" horzOverflow="overflow"/>
                </a:tc>
              </a:tr>
              <a:tr h="476605">
                <a:tc>
                  <a:txBody>
                    <a:bodyPr/>
                    <a:lstStyle/>
                    <a:p>
                      <a:pPr algn="ctr" defTabSz="457200">
                        <a:defRPr sz="1800"/>
                      </a:pPr>
                      <a:r>
                        <a:rPr b="1" sz="15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0.8–1.2 g/kg/day (↑ to 1.5 g/kg if hypercatabolic or on RRT)</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Preserve lean mass</a:t>
                      </a:r>
                    </a:p>
                  </a:txBody>
                  <a:tcPr marL="12700" marR="12700" marT="12700" marB="12700" anchor="ctr" anchorCtr="0" horzOverflow="overflow"/>
                </a:tc>
              </a:tr>
              <a:tr h="301783">
                <a:tc>
                  <a:txBody>
                    <a:bodyPr/>
                    <a:lstStyle/>
                    <a:p>
                      <a:pPr algn="ctr" defTabSz="457200">
                        <a:defRPr sz="1800"/>
                      </a:pPr>
                      <a:r>
                        <a:rPr b="1" sz="1500">
                          <a:latin typeface="Times Roman"/>
                          <a:ea typeface="Times Roman"/>
                          <a:cs typeface="Times Roman"/>
                          <a:sym typeface="Times Roman"/>
                        </a:rPr>
                        <a:t>Sodium</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Individualized (often restricted)</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Fluid &amp; BP control</a:t>
                      </a:r>
                    </a:p>
                  </a:txBody>
                  <a:tcPr marL="12700" marR="12700" marT="12700" marB="12700" anchor="ctr" anchorCtr="0" horzOverflow="overflow"/>
                </a:tc>
              </a:tr>
              <a:tr h="301783">
                <a:tc>
                  <a:txBody>
                    <a:bodyPr/>
                    <a:lstStyle/>
                    <a:p>
                      <a:pPr algn="ctr" defTabSz="457200">
                        <a:defRPr sz="1800"/>
                      </a:pPr>
                      <a:r>
                        <a:rPr b="1" sz="1500">
                          <a:latin typeface="Times Roman"/>
                          <a:ea typeface="Times Roman"/>
                          <a:cs typeface="Times Roman"/>
                          <a:sym typeface="Times Roman"/>
                        </a:rPr>
                        <a:t>Potassium</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Individualized</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Prevent hyperkalemia</a:t>
                      </a:r>
                    </a:p>
                  </a:txBody>
                  <a:tcPr marL="12700" marR="12700" marT="12700" marB="12700" anchor="ctr" anchorCtr="0" horzOverflow="overflow"/>
                </a:tc>
              </a:tr>
              <a:tr h="301783">
                <a:tc>
                  <a:txBody>
                    <a:bodyPr/>
                    <a:lstStyle/>
                    <a:p>
                      <a:pPr algn="ctr" defTabSz="457200">
                        <a:defRPr sz="1800"/>
                      </a:pPr>
                      <a:r>
                        <a:rPr b="1" sz="1500">
                          <a:latin typeface="Times Roman"/>
                          <a:ea typeface="Times Roman"/>
                          <a:cs typeface="Times Roman"/>
                          <a:sym typeface="Times Roman"/>
                        </a:rPr>
                        <a:t>Phosphorus</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Individualized</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Prevent hyperphosphatemia</a:t>
                      </a:r>
                    </a:p>
                  </a:txBody>
                  <a:tcPr marL="12700" marR="12700" marT="12700" marB="12700" anchor="ctr" anchorCtr="0" horzOverflow="overflow"/>
                </a:tc>
              </a:tr>
              <a:tr h="301783">
                <a:tc>
                  <a:txBody>
                    <a:bodyPr/>
                    <a:lstStyle/>
                    <a:p>
                      <a:pPr algn="ctr" defTabSz="457200">
                        <a:defRPr sz="1800"/>
                      </a:pPr>
                      <a:r>
                        <a:rPr b="1" sz="15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Replete if low</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Neuromuscular &amp; metabolic support</a:t>
                      </a:r>
                    </a:p>
                  </a:txBody>
                  <a:tcPr marL="12700" marR="12700" marT="12700" marB="12700" anchor="ctr" anchorCtr="0" horzOverflow="overflow"/>
                </a:tc>
              </a:tr>
              <a:tr h="467764">
                <a:tc>
                  <a:txBody>
                    <a:bodyPr/>
                    <a:lstStyle/>
                    <a:p>
                      <a:pPr algn="ctr" defTabSz="457200">
                        <a:defRPr sz="1800"/>
                      </a:pPr>
                      <a:r>
                        <a:rPr b="1" sz="1500">
                          <a:latin typeface="Times Roman"/>
                          <a:ea typeface="Times Roman"/>
                          <a:cs typeface="Times Roman"/>
                          <a:sym typeface="Times Roman"/>
                        </a:rPr>
                        <a:t>B-complex (water-soluble)</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RDA-based or renal-specific</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Increased losses &amp; metabolic demand</a:t>
                      </a:r>
                    </a:p>
                  </a:txBody>
                  <a:tcPr marL="12700" marR="12700" marT="12700" marB="12700" anchor="ctr" anchorCtr="0" horzOverflow="overflow"/>
                </a:tc>
              </a:tr>
              <a:tr h="467764">
                <a:tc>
                  <a:txBody>
                    <a:bodyPr/>
                    <a:lstStyle/>
                    <a:p>
                      <a:pPr algn="ctr" defTabSz="457200">
                        <a:defRPr sz="1800"/>
                      </a:pPr>
                      <a:r>
                        <a:rPr b="1" sz="1500">
                          <a:latin typeface="Times Roman"/>
                          <a:ea typeface="Times Roman"/>
                          <a:cs typeface="Times Roman"/>
                          <a:sym typeface="Times Roman"/>
                        </a:rPr>
                        <a:t>Vitamin C</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Low-dose only (≤100 mg/day)</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Antioxidant support (avoid oxalate load)</a:t>
                      </a:r>
                    </a:p>
                  </a:txBody>
                  <a:tcPr marL="12700" marR="12700" marT="12700" marB="12700" anchor="ctr" anchorCtr="0" horzOverflow="overflow"/>
                </a:tc>
              </a:tr>
              <a:tr h="301783">
                <a:tc>
                  <a:txBody>
                    <a:bodyPr/>
                    <a:lstStyle/>
                    <a:p>
                      <a:pPr algn="ctr" defTabSz="457200">
                        <a:defRPr sz="1800"/>
                      </a:pPr>
                      <a:r>
                        <a:rPr b="1" sz="1500">
                          <a:latin typeface="Times Roman"/>
                          <a:ea typeface="Times Roman"/>
                          <a:cs typeface="Times Roman"/>
                          <a:sym typeface="Times Roman"/>
                        </a:rPr>
                        <a:t>Omega-3 (EPA/DHA)</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1–2 g/day (select cases)</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Anti-inflammatory support</a:t>
                      </a:r>
                    </a:p>
                  </a:txBody>
                  <a:tcPr marL="12700" marR="12700" marT="12700" marB="12700" anchor="ctr" anchorCtr="0" horzOverflow="overflow"/>
                </a:tc>
              </a:tr>
              <a:tr h="301783">
                <a:tc>
                  <a:txBody>
                    <a:bodyPr/>
                    <a:lstStyle/>
                    <a:p>
                      <a:pPr algn="ctr" defTabSz="457200">
                        <a:defRPr sz="1800"/>
                      </a:pPr>
                      <a:r>
                        <a:rPr b="1" sz="1500">
                          <a:latin typeface="Times Roman"/>
                          <a:ea typeface="Times Roman"/>
                          <a:cs typeface="Times Roman"/>
                          <a:sym typeface="Times Roman"/>
                        </a:rPr>
                        <a:t>Iron</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Per labs</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Anemia management (if present)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2" name="Freeform 2"/>
          <p:cNvSpPr/>
          <p:nvPr/>
        </p:nvSpPr>
        <p:spPr>
          <a:xfrm rot="10800000">
            <a:off x="-2" y="-3"/>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355" name="Freeform 4"/>
          <p:cNvGrpSpPr/>
          <p:nvPr/>
        </p:nvGrpSpPr>
        <p:grpSpPr>
          <a:xfrm>
            <a:off x="-528019" y="-83714"/>
            <a:ext cx="19048361" cy="3086120"/>
            <a:chOff x="-2" y="0"/>
            <a:chExt cx="19048359" cy="3086119"/>
          </a:xfrm>
        </p:grpSpPr>
        <p:sp>
          <p:nvSpPr>
            <p:cNvPr id="353"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354"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356" name="TextBox 6"/>
          <p:cNvSpPr txBox="1"/>
          <p:nvPr/>
        </p:nvSpPr>
        <p:spPr>
          <a:xfrm>
            <a:off x="1270871" y="905064"/>
            <a:ext cx="16981342" cy="11085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23" sz="6300">
                <a:solidFill>
                  <a:srgbClr val="FFFFFF"/>
                </a:solidFill>
                <a:latin typeface="Poppins"/>
                <a:ea typeface="Poppins"/>
                <a:cs typeface="Poppins"/>
                <a:sym typeface="Poppins"/>
              </a:defRPr>
            </a:lvl1pPr>
          </a:lstStyle>
          <a:p>
            <a:pPr/>
            <a:r>
              <a:t>MNT for Nephrotic Syndrome</a:t>
            </a:r>
          </a:p>
        </p:txBody>
      </p:sp>
      <p:sp>
        <p:nvSpPr>
          <p:cNvPr id="357"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358" name="A. Dietary Patterns…"/>
          <p:cNvSpPr txBox="1"/>
          <p:nvPr/>
        </p:nvSpPr>
        <p:spPr>
          <a:xfrm>
            <a:off x="1039074" y="3201234"/>
            <a:ext cx="7211170" cy="672116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1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b="1" sz="2100">
                <a:latin typeface="Times Roman"/>
                <a:ea typeface="Times Roman"/>
                <a:cs typeface="Times Roman"/>
                <a:sym typeface="Times Roman"/>
              </a:defRPr>
            </a:pPr>
            <a:r>
              <a:t>Massive proteinuria</a:t>
            </a:r>
            <a:r>
              <a:rPr b="0"/>
              <a:t> → hypoalbuminemia</a:t>
            </a:r>
          </a:p>
          <a:p>
            <a:pPr marL="457200" indent="-317500" defTabSz="457200">
              <a:spcBef>
                <a:spcPts val="1200"/>
              </a:spcBef>
              <a:buSzPct val="100000"/>
              <a:buFont typeface="Times Roman"/>
              <a:buChar char="•"/>
              <a:defRPr b="1" sz="2100">
                <a:latin typeface="Times Roman"/>
                <a:ea typeface="Times Roman"/>
                <a:cs typeface="Times Roman"/>
                <a:sym typeface="Times Roman"/>
              </a:defRPr>
            </a:pPr>
            <a:r>
              <a:t>Edema and fluid retention</a:t>
            </a:r>
            <a:r>
              <a:rPr b="0"/>
              <a:t> (sodium-driven)</a:t>
            </a:r>
          </a:p>
          <a:p>
            <a:pPr marL="457200" indent="-317500" defTabSz="457200">
              <a:spcBef>
                <a:spcPts val="1200"/>
              </a:spcBef>
              <a:buSzPct val="100000"/>
              <a:buFont typeface="Times Roman"/>
              <a:buChar char="•"/>
              <a:defRPr b="1" sz="2100">
                <a:latin typeface="Times Roman"/>
                <a:ea typeface="Times Roman"/>
                <a:cs typeface="Times Roman"/>
                <a:sym typeface="Times Roman"/>
              </a:defRPr>
            </a:pPr>
            <a:r>
              <a:t>Hyperlipidemia</a:t>
            </a:r>
            <a:r>
              <a:rPr b="0"/>
              <a:t> due to hepatic overproduction of lipoproteins</a:t>
            </a:r>
          </a:p>
          <a:p>
            <a:pPr marL="457200" indent="-317500" defTabSz="457200">
              <a:spcBef>
                <a:spcPts val="1200"/>
              </a:spcBef>
              <a:buSzPct val="100000"/>
              <a:buFont typeface="Times Roman"/>
              <a:buChar char="•"/>
              <a:defRPr b="1" sz="2100">
                <a:latin typeface="Times Roman"/>
                <a:ea typeface="Times Roman"/>
                <a:cs typeface="Times Roman"/>
                <a:sym typeface="Times Roman"/>
              </a:defRPr>
            </a:pPr>
            <a:r>
              <a:t>Increased protein catabolism</a:t>
            </a:r>
            <a:r>
              <a:rPr b="0"/>
              <a:t> with risk of malnutrition</a:t>
            </a:r>
          </a:p>
          <a:p>
            <a:pPr marL="457200" indent="-317500" defTabSz="457200">
              <a:spcBef>
                <a:spcPts val="1200"/>
              </a:spcBef>
              <a:buSzPct val="100000"/>
              <a:buFont typeface="Times Roman"/>
              <a:buChar char="•"/>
              <a:defRPr b="1" sz="2100">
                <a:latin typeface="Times Roman"/>
                <a:ea typeface="Times Roman"/>
                <a:cs typeface="Times Roman"/>
                <a:sym typeface="Times Roman"/>
              </a:defRPr>
            </a:pPr>
            <a:r>
              <a:t>Micronutrient losses</a:t>
            </a:r>
            <a:r>
              <a:rPr b="0"/>
              <a:t> in urine (vitamin D–binding protein, trace minerals)</a:t>
            </a:r>
          </a:p>
          <a:p>
            <a:pPr marL="457200" indent="-317500" defTabSz="457200">
              <a:spcBef>
                <a:spcPts val="1200"/>
              </a:spcBef>
              <a:buSzPct val="100000"/>
              <a:buFont typeface="Times Roman"/>
              <a:buChar char="•"/>
              <a:defRPr b="1" sz="2100">
                <a:latin typeface="Times Roman"/>
                <a:ea typeface="Times Roman"/>
                <a:cs typeface="Times Roman"/>
                <a:sym typeface="Times Roman"/>
              </a:defRPr>
            </a:pPr>
            <a:r>
              <a:t>Prothrombotic and inflammatory state</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Possible </a:t>
            </a:r>
            <a:r>
              <a:rPr b="1"/>
              <a:t>progression to CKD</a:t>
            </a:r>
          </a:p>
          <a:p>
            <a:pPr marL="457200" indent="-457200" defTabSz="457200">
              <a:spcBef>
                <a:spcPts val="1200"/>
              </a:spcBef>
              <a:tabLst>
                <a:tab pos="139700" algn="l"/>
                <a:tab pos="457200" algn="l"/>
              </a:tabLst>
              <a:defRPr b="1" sz="2100">
                <a:latin typeface="Times Roman"/>
                <a:ea typeface="Times Roman"/>
                <a:cs typeface="Times Roman"/>
                <a:sym typeface="Times Roman"/>
              </a:defRPr>
            </a:pPr>
          </a:p>
          <a:p>
            <a:pPr defTabSz="457200">
              <a:spcBef>
                <a:spcPts val="1400"/>
              </a:spcBef>
              <a:defRPr b="1" sz="21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Moderate protein (avoid excess)</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Sodium restriction for edema</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Lipid-lowering diet pattern</a:t>
            </a:r>
          </a:p>
        </p:txBody>
      </p:sp>
      <p:sp>
        <p:nvSpPr>
          <p:cNvPr id="359"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360" name="Relevant Labs…"/>
          <p:cNvSpPr txBox="1"/>
          <p:nvPr/>
        </p:nvSpPr>
        <p:spPr>
          <a:xfrm>
            <a:off x="9209975" y="8169267"/>
            <a:ext cx="8267298" cy="1717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Urine protein</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Albumin</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Lipid panel</a:t>
            </a:r>
          </a:p>
        </p:txBody>
      </p:sp>
      <p:graphicFrame>
        <p:nvGraphicFramePr>
          <p:cNvPr id="361" name="Table 1"/>
          <p:cNvGraphicFramePr/>
          <p:nvPr/>
        </p:nvGraphicFramePr>
        <p:xfrm>
          <a:off x="9428636" y="3979286"/>
          <a:ext cx="8593388" cy="352984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025791"/>
                <a:gridCol w="2331892"/>
                <a:gridCol w="4235704"/>
              </a:tblGrid>
              <a:tr h="279039">
                <a:tc>
                  <a:txBody>
                    <a:bodyPr/>
                    <a:lstStyle/>
                    <a:p>
                      <a:pPr algn="ctr" defTabSz="457200">
                        <a:defRPr sz="1800"/>
                      </a:pPr>
                      <a:r>
                        <a:rPr b="1" sz="16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1600">
                          <a:latin typeface="Times Roman"/>
                          <a:ea typeface="Times Roman"/>
                          <a:cs typeface="Times Roman"/>
                          <a:sym typeface="Times Roman"/>
                        </a:rPr>
                        <a:t>Evidence-Based Range</a:t>
                      </a:r>
                    </a:p>
                  </a:txBody>
                  <a:tcPr marL="12700" marR="12700" marT="12700" marB="12700" anchor="ctr" anchorCtr="0" horzOverflow="overflow"/>
                </a:tc>
                <a:tc>
                  <a:txBody>
                    <a:bodyPr/>
                    <a:lstStyle/>
                    <a:p>
                      <a:pPr algn="ctr" defTabSz="457200">
                        <a:defRPr sz="1800"/>
                      </a:pPr>
                      <a:r>
                        <a:rPr b="1" sz="1600">
                          <a:latin typeface="Times Roman"/>
                          <a:ea typeface="Times Roman"/>
                          <a:cs typeface="Times Roman"/>
                          <a:sym typeface="Times Roman"/>
                        </a:rPr>
                        <a:t>Purpose</a:t>
                      </a:r>
                    </a:p>
                  </a:txBody>
                  <a:tcPr marL="12700" marR="12700" marT="12700" marB="12700" anchor="ctr" anchorCtr="0" horzOverflow="overflow"/>
                </a:tc>
              </a:tr>
              <a:tr h="432510">
                <a:tc>
                  <a:txBody>
                    <a:bodyPr/>
                    <a:lstStyle/>
                    <a:p>
                      <a:pPr algn="ctr" defTabSz="457200">
                        <a:defRPr sz="1800"/>
                      </a:pPr>
                      <a:r>
                        <a:rPr b="1" sz="16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0.8–1.0 g/kg/day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Replace urinary losses without accelerating kidney damage</a:t>
                      </a:r>
                    </a:p>
                  </a:txBody>
                  <a:tcPr marL="12700" marR="12700" marT="12700" marB="12700" anchor="ctr" anchorCtr="0" horzOverflow="overflow"/>
                </a:tc>
              </a:tr>
              <a:tr h="279039">
                <a:tc>
                  <a:txBody>
                    <a:bodyPr/>
                    <a:lstStyle/>
                    <a:p>
                      <a:pPr algn="ctr" defTabSz="457200">
                        <a:defRPr sz="1800"/>
                      </a:pPr>
                      <a:r>
                        <a:rPr b="1" sz="1600">
                          <a:latin typeface="Times Roman"/>
                          <a:ea typeface="Times Roman"/>
                          <a:cs typeface="Times Roman"/>
                          <a:sym typeface="Times Roman"/>
                        </a:rPr>
                        <a:t>Energy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30–35 kcal/kg/day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Prevent protein-energy wasting</a:t>
                      </a:r>
                    </a:p>
                  </a:txBody>
                  <a:tcPr marL="12700" marR="12700" marT="12700" marB="12700" anchor="ctr" anchorCtr="0" horzOverflow="overflow"/>
                </a:tc>
              </a:tr>
              <a:tr h="279039">
                <a:tc>
                  <a:txBody>
                    <a:bodyPr/>
                    <a:lstStyle/>
                    <a:p>
                      <a:pPr algn="ctr" defTabSz="457200">
                        <a:defRPr sz="1800"/>
                      </a:pPr>
                      <a:r>
                        <a:rPr b="1" sz="1600">
                          <a:latin typeface="Times Roman"/>
                          <a:ea typeface="Times Roman"/>
                          <a:cs typeface="Times Roman"/>
                          <a:sym typeface="Times Roman"/>
                        </a:rPr>
                        <a:t>Sodium</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≤2,000 mg/day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Reduce edema and hypertension</a:t>
                      </a:r>
                    </a:p>
                  </a:txBody>
                  <a:tcPr marL="12700" marR="12700" marT="12700" marB="12700" anchor="ctr" anchorCtr="0" horzOverflow="overflow"/>
                </a:tc>
              </a:tr>
              <a:tr h="279039">
                <a:tc>
                  <a:txBody>
                    <a:bodyPr/>
                    <a:lstStyle/>
                    <a:p>
                      <a:pPr algn="ctr" defTabSz="457200">
                        <a:defRPr sz="1800"/>
                      </a:pPr>
                      <a:r>
                        <a:rPr b="1" sz="1600">
                          <a:latin typeface="Times Roman"/>
                          <a:ea typeface="Times Roman"/>
                          <a:cs typeface="Times Roman"/>
                          <a:sym typeface="Times Roman"/>
                        </a:rPr>
                        <a:t>Omega-3 (EPA/DHA)</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1–3 g/day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Improve dyslipidemia; anti-inflammatory</a:t>
                      </a:r>
                    </a:p>
                  </a:txBody>
                  <a:tcPr marL="12700" marR="12700" marT="12700" marB="12700" anchor="ctr" anchorCtr="0" horzOverflow="overflow"/>
                </a:tc>
              </a:tr>
              <a:tr h="279039">
                <a:tc>
                  <a:txBody>
                    <a:bodyPr/>
                    <a:lstStyle/>
                    <a:p>
                      <a:pPr algn="ctr" defTabSz="457200">
                        <a:defRPr sz="1800"/>
                      </a:pPr>
                      <a:r>
                        <a:rPr b="1" sz="1600">
                          <a:latin typeface="Times Roman"/>
                          <a:ea typeface="Times Roman"/>
                          <a:cs typeface="Times Roman"/>
                          <a:sym typeface="Times Roman"/>
                        </a:rPr>
                        <a:t>Vitamin D (D3)</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1,000–4,000 IU/day (per labs)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Correct urinary losses; bone &amp; immune support</a:t>
                      </a:r>
                    </a:p>
                  </a:txBody>
                  <a:tcPr marL="12700" marR="12700" marT="12700" marB="12700" anchor="ctr" anchorCtr="0" horzOverflow="overflow"/>
                </a:tc>
              </a:tr>
              <a:tr h="279039">
                <a:tc>
                  <a:txBody>
                    <a:bodyPr/>
                    <a:lstStyle/>
                    <a:p>
                      <a:pPr algn="ctr" defTabSz="457200">
                        <a:defRPr sz="1800"/>
                      </a:pPr>
                      <a:r>
                        <a:rPr b="1" sz="1600">
                          <a:latin typeface="Times Roman"/>
                          <a:ea typeface="Times Roman"/>
                          <a:cs typeface="Times Roman"/>
                          <a:sym typeface="Times Roman"/>
                        </a:rPr>
                        <a:t>Calcium</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1,000–1,200 mg/day (total)</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Bone protection (esp. with steroid use)</a:t>
                      </a:r>
                    </a:p>
                  </a:txBody>
                  <a:tcPr marL="12700" marR="12700" marT="12700" marB="12700" anchor="ctr" anchorCtr="0" horzOverflow="overflow"/>
                </a:tc>
              </a:tr>
              <a:tr h="279039">
                <a:tc>
                  <a:txBody>
                    <a:bodyPr/>
                    <a:lstStyle/>
                    <a:p>
                      <a:pPr algn="ctr" defTabSz="457200">
                        <a:defRPr sz="1800"/>
                      </a:pPr>
                      <a:r>
                        <a:rPr b="1" sz="16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300–420 mg/day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Mineral balance; cardiovascular support</a:t>
                      </a:r>
                    </a:p>
                  </a:txBody>
                  <a:tcPr marL="12700" marR="12700" marT="12700" marB="12700" anchor="ctr" anchorCtr="0" horzOverflow="overflow"/>
                </a:tc>
              </a:tr>
              <a:tr h="432510">
                <a:tc>
                  <a:txBody>
                    <a:bodyPr/>
                    <a:lstStyle/>
                    <a:p>
                      <a:pPr algn="ctr" defTabSz="457200">
                        <a:defRPr sz="1800"/>
                      </a:pPr>
                      <a:r>
                        <a:rPr b="1" sz="16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8–30 mg/day (short-term if low)</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Immune support; wound healing</a:t>
                      </a:r>
                    </a:p>
                  </a:txBody>
                  <a:tcPr marL="12700" marR="12700" marT="12700" marB="12700" anchor="ctr" anchorCtr="0" horzOverflow="overflow"/>
                </a:tc>
              </a:tr>
              <a:tr h="432510">
                <a:tc>
                  <a:txBody>
                    <a:bodyPr/>
                    <a:lstStyle/>
                    <a:p>
                      <a:pPr algn="ctr" defTabSz="457200">
                        <a:defRPr sz="1800"/>
                      </a:pPr>
                      <a:r>
                        <a:rPr b="1" sz="1600">
                          <a:latin typeface="Times Roman"/>
                          <a:ea typeface="Times Roman"/>
                          <a:cs typeface="Times Roman"/>
                          <a:sym typeface="Times Roman"/>
                        </a:rPr>
                        <a:t>B-complex (water-soluble)</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RDA-based</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Urinary losses; energy metabolism</a:t>
                      </a:r>
                    </a:p>
                  </a:txBody>
                  <a:tcPr marL="12700" marR="12700" marT="12700" marB="12700" anchor="ctr" anchorCtr="0" horzOverflow="overflow"/>
                </a:tc>
              </a:tr>
              <a:tr h="279039">
                <a:tc>
                  <a:txBody>
                    <a:bodyPr/>
                    <a:lstStyle/>
                    <a:p>
                      <a:pPr algn="ctr" defTabSz="457200">
                        <a:defRPr sz="1800"/>
                      </a:pPr>
                      <a:r>
                        <a:rPr b="1" sz="1600">
                          <a:latin typeface="Times Roman"/>
                          <a:ea typeface="Times Roman"/>
                          <a:cs typeface="Times Roman"/>
                          <a:sym typeface="Times Roman"/>
                        </a:rPr>
                        <a:t>Fiber</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25–38 g/day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Lipid lowering; cardiometabolic protection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5" name="Freeform 2"/>
          <p:cNvSpPr/>
          <p:nvPr/>
        </p:nvSpPr>
        <p:spPr>
          <a:xfrm rot="10800000">
            <a:off x="-2" y="-3"/>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368" name="Freeform 4"/>
          <p:cNvGrpSpPr/>
          <p:nvPr/>
        </p:nvGrpSpPr>
        <p:grpSpPr>
          <a:xfrm>
            <a:off x="-528019" y="-83714"/>
            <a:ext cx="19048361" cy="3086120"/>
            <a:chOff x="-2" y="0"/>
            <a:chExt cx="19048359" cy="3086119"/>
          </a:xfrm>
        </p:grpSpPr>
        <p:sp>
          <p:nvSpPr>
            <p:cNvPr id="366"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367"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369" name="TextBox 6"/>
          <p:cNvSpPr txBox="1"/>
          <p:nvPr/>
        </p:nvSpPr>
        <p:spPr>
          <a:xfrm>
            <a:off x="1208095" y="612107"/>
            <a:ext cx="16981342" cy="22642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23" sz="6300">
                <a:solidFill>
                  <a:srgbClr val="FFFFFF"/>
                </a:solidFill>
                <a:latin typeface="Poppins"/>
                <a:ea typeface="Poppins"/>
                <a:cs typeface="Poppins"/>
                <a:sym typeface="Poppins"/>
              </a:defRPr>
            </a:lvl1pPr>
          </a:lstStyle>
          <a:p>
            <a:pPr/>
            <a:r>
              <a:t>MNT for Kidney Stones (Adjunctive Nutrition)</a:t>
            </a:r>
          </a:p>
        </p:txBody>
      </p:sp>
      <p:sp>
        <p:nvSpPr>
          <p:cNvPr id="370"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371" name="A. Dietary Patterns…"/>
          <p:cNvSpPr txBox="1"/>
          <p:nvPr/>
        </p:nvSpPr>
        <p:spPr>
          <a:xfrm>
            <a:off x="997224" y="3205821"/>
            <a:ext cx="7597796" cy="685964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0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b="1" sz="2000">
                <a:latin typeface="Times Roman"/>
                <a:ea typeface="Times Roman"/>
                <a:cs typeface="Times Roman"/>
                <a:sym typeface="Times Roman"/>
              </a:defRPr>
            </a:pPr>
            <a:r>
              <a:t>Low urine volume</a:t>
            </a:r>
            <a:r>
              <a:rPr b="0"/>
              <a:t> (inadequate fluid intake)</a:t>
            </a:r>
          </a:p>
          <a:p>
            <a:pPr marL="457200" indent="-317500" defTabSz="457200">
              <a:spcBef>
                <a:spcPts val="1200"/>
              </a:spcBef>
              <a:buSzPct val="100000"/>
              <a:buFont typeface="Times Roman"/>
              <a:buChar char="•"/>
              <a:defRPr b="1" sz="2000">
                <a:latin typeface="Times Roman"/>
                <a:ea typeface="Times Roman"/>
                <a:cs typeface="Times Roman"/>
                <a:sym typeface="Times Roman"/>
              </a:defRPr>
            </a:pPr>
            <a:r>
              <a:t>Urinary supersaturation</a:t>
            </a:r>
            <a:r>
              <a:rPr b="0"/>
              <a:t> of calcium, oxalate, uric acid, or cystine</a:t>
            </a:r>
          </a:p>
          <a:p>
            <a:pPr marL="457200" indent="-317500" defTabSz="457200">
              <a:spcBef>
                <a:spcPts val="1200"/>
              </a:spcBef>
              <a:buSzPct val="100000"/>
              <a:buFont typeface="Times Roman"/>
              <a:buChar char="•"/>
              <a:defRPr b="1" sz="2000">
                <a:latin typeface="Times Roman"/>
                <a:ea typeface="Times Roman"/>
                <a:cs typeface="Times Roman"/>
                <a:sym typeface="Times Roman"/>
              </a:defRPr>
            </a:pPr>
            <a:r>
              <a:t>High sodium intake</a:t>
            </a:r>
            <a:r>
              <a:rPr b="0"/>
              <a:t> → increased urinary calcium excretion</a:t>
            </a:r>
          </a:p>
          <a:p>
            <a:pPr marL="457200" indent="-317500" defTabSz="457200">
              <a:spcBef>
                <a:spcPts val="1200"/>
              </a:spcBef>
              <a:buSzPct val="100000"/>
              <a:buFont typeface="Times Roman"/>
              <a:buChar char="•"/>
              <a:defRPr b="1" sz="2000">
                <a:latin typeface="Times Roman"/>
                <a:ea typeface="Times Roman"/>
                <a:cs typeface="Times Roman"/>
                <a:sym typeface="Times Roman"/>
              </a:defRPr>
            </a:pPr>
            <a:r>
              <a:t>Low dietary calcium</a:t>
            </a:r>
            <a:r>
              <a:rPr b="0"/>
              <a:t> (paradoxically ↑ oxalate absorption)</a:t>
            </a:r>
          </a:p>
          <a:p>
            <a:pPr marL="457200" indent="-317500" defTabSz="457200">
              <a:spcBef>
                <a:spcPts val="1200"/>
              </a:spcBef>
              <a:buSzPct val="100000"/>
              <a:buFont typeface="Times Roman"/>
              <a:buChar char="•"/>
              <a:defRPr b="1" sz="2000">
                <a:latin typeface="Times Roman"/>
                <a:ea typeface="Times Roman"/>
                <a:cs typeface="Times Roman"/>
                <a:sym typeface="Times Roman"/>
              </a:defRPr>
            </a:pPr>
            <a:r>
              <a:t>Excess animal protein</a:t>
            </a:r>
            <a:r>
              <a:rPr b="0"/>
              <a:t> → ↓ urine pH, ↑ calcium &amp; uric acid</a:t>
            </a:r>
          </a:p>
          <a:p>
            <a:pPr marL="457200" indent="-317500" defTabSz="457200">
              <a:spcBef>
                <a:spcPts val="1200"/>
              </a:spcBef>
              <a:buSzPct val="100000"/>
              <a:buFont typeface="Times Roman"/>
              <a:buChar char="•"/>
              <a:defRPr b="1" sz="2000">
                <a:latin typeface="Times Roman"/>
                <a:ea typeface="Times Roman"/>
                <a:cs typeface="Times Roman"/>
                <a:sym typeface="Times Roman"/>
              </a:defRPr>
            </a:pPr>
            <a:r>
              <a:t>Low urinary citrate</a:t>
            </a:r>
            <a:r>
              <a:rPr b="0"/>
              <a:t> (reduced stone inhibition)</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Acid–base imbalance (dietary acid load)</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Metabolic factors (obesity, insulin resistance)</a:t>
            </a:r>
          </a:p>
          <a:p>
            <a:pPr marL="457200" indent="-457200" defTabSz="457200">
              <a:spcBef>
                <a:spcPts val="1200"/>
              </a:spcBef>
              <a:tabLst>
                <a:tab pos="139700" algn="l"/>
                <a:tab pos="457200" algn="l"/>
              </a:tabLst>
              <a:defRPr sz="2000">
                <a:latin typeface="Times Roman"/>
                <a:ea typeface="Times Roman"/>
                <a:cs typeface="Times Roman"/>
                <a:sym typeface="Times Roman"/>
              </a:defRPr>
            </a:pPr>
          </a:p>
          <a:p>
            <a:pPr defTabSz="457200">
              <a:spcBef>
                <a:spcPts val="1400"/>
              </a:spcBef>
              <a:defRPr b="1" sz="20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b="1" sz="2000">
                <a:latin typeface="Times Roman"/>
                <a:ea typeface="Times Roman"/>
                <a:cs typeface="Times Roman"/>
                <a:sym typeface="Times Roman"/>
              </a:defRPr>
            </a:pPr>
            <a:r>
              <a:t>High fluid intake</a:t>
            </a:r>
            <a:r>
              <a:rPr b="0"/>
              <a:t> (urine ≥2–2.5 L/day)</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Adequate </a:t>
            </a:r>
            <a:r>
              <a:rPr b="1"/>
              <a:t>dietary calcium</a:t>
            </a:r>
            <a:r>
              <a:t> (do not restrict unless indicated)</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Reduce sodium and excessive animal protein</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Modify oxalate or purine intake by stone type</a:t>
            </a:r>
          </a:p>
        </p:txBody>
      </p:sp>
      <p:sp>
        <p:nvSpPr>
          <p:cNvPr id="372"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373" name="Relevant Labs…"/>
          <p:cNvSpPr txBox="1"/>
          <p:nvPr/>
        </p:nvSpPr>
        <p:spPr>
          <a:xfrm>
            <a:off x="9230900" y="8347681"/>
            <a:ext cx="8267298" cy="1717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24-hour urine stone profile</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Serum calcium</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Uric acid</a:t>
            </a:r>
          </a:p>
        </p:txBody>
      </p:sp>
      <p:graphicFrame>
        <p:nvGraphicFramePr>
          <p:cNvPr id="374" name="Table 1"/>
          <p:cNvGraphicFramePr/>
          <p:nvPr/>
        </p:nvGraphicFramePr>
        <p:xfrm>
          <a:off x="9145606" y="3910957"/>
          <a:ext cx="8873885" cy="413640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472029"/>
                <a:gridCol w="3080569"/>
                <a:gridCol w="3321284"/>
              </a:tblGrid>
              <a:tr h="279400">
                <a:tc>
                  <a:txBody>
                    <a:bodyPr/>
                    <a:lstStyle/>
                    <a:p>
                      <a:pPr algn="ctr" defTabSz="457200">
                        <a:defRPr sz="1800"/>
                      </a:pPr>
                      <a:r>
                        <a:rPr b="1" sz="17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Evidence-Based Range</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Purpose</a:t>
                      </a:r>
                    </a:p>
                  </a:txBody>
                  <a:tcPr marL="12700" marR="12700" marT="12700" marB="12700" anchor="ctr" anchorCtr="0" horzOverflow="overflow"/>
                </a:tc>
              </a:tr>
              <a:tr h="520700">
                <a:tc>
                  <a:txBody>
                    <a:bodyPr/>
                    <a:lstStyle/>
                    <a:p>
                      <a:pPr algn="ctr" defTabSz="457200">
                        <a:defRPr sz="1800"/>
                      </a:pPr>
                      <a:r>
                        <a:rPr b="1" sz="1700">
                          <a:latin typeface="Times Roman"/>
                          <a:ea typeface="Times Roman"/>
                          <a:cs typeface="Times Roman"/>
                          <a:sym typeface="Times Roman"/>
                        </a:rPr>
                        <a:t>Fluids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Intake to produce ≥2–2.5 L urine/day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Dilutes stone-forming solutes</a:t>
                      </a:r>
                    </a:p>
                  </a:txBody>
                  <a:tcPr marL="12700" marR="12700" marT="12700" marB="12700" anchor="ctr" anchorCtr="0" horzOverflow="overflow"/>
                </a:tc>
              </a:tr>
              <a:tr h="520700">
                <a:tc>
                  <a:txBody>
                    <a:bodyPr/>
                    <a:lstStyle/>
                    <a:p>
                      <a:pPr algn="ctr" defTabSz="457200">
                        <a:defRPr sz="1800"/>
                      </a:pPr>
                      <a:r>
                        <a:rPr b="1" sz="1700">
                          <a:latin typeface="Times Roman"/>
                          <a:ea typeface="Times Roman"/>
                          <a:cs typeface="Times Roman"/>
                          <a:sym typeface="Times Roman"/>
                        </a:rPr>
                        <a:t>Calcium (dietary preferred)</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1,000–1,200 mg/day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Binds oxalate in gut; reduces absorption</a:t>
                      </a:r>
                    </a:p>
                  </a:txBody>
                  <a:tcPr marL="12700" marR="12700" marT="12700" marB="12700" anchor="ctr" anchorCtr="0" horzOverflow="overflow"/>
                </a:tc>
              </a:tr>
              <a:tr h="279400">
                <a:tc>
                  <a:txBody>
                    <a:bodyPr/>
                    <a:lstStyle/>
                    <a:p>
                      <a:pPr algn="ctr" defTabSz="457200">
                        <a:defRPr sz="1800"/>
                      </a:pPr>
                      <a:r>
                        <a:rPr b="1" sz="1700">
                          <a:latin typeface="Times Roman"/>
                          <a:ea typeface="Times Roman"/>
                          <a:cs typeface="Times Roman"/>
                          <a:sym typeface="Times Roman"/>
                        </a:rPr>
                        <a:t>Sodium</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≤2,000–2,300 mg/day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Lowers urinary calcium excretion</a:t>
                      </a:r>
                    </a:p>
                  </a:txBody>
                  <a:tcPr marL="12700" marR="12700" marT="12700" marB="12700" anchor="ctr" anchorCtr="0" horzOverflow="overflow"/>
                </a:tc>
              </a:tr>
              <a:tr h="279400">
                <a:tc>
                  <a:txBody>
                    <a:bodyPr/>
                    <a:lstStyle/>
                    <a:p>
                      <a:pPr algn="ctr" defTabSz="457200">
                        <a:defRPr sz="1800"/>
                      </a:pPr>
                      <a:r>
                        <a:rPr b="1" sz="17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0.8–1.0 g/kg/day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Reduces acid load &amp; uric acid</a:t>
                      </a:r>
                    </a:p>
                  </a:txBody>
                  <a:tcPr marL="12700" marR="12700" marT="12700" marB="12700" anchor="ctr" anchorCtr="0" horzOverflow="overflow"/>
                </a:tc>
              </a:tr>
              <a:tr h="279400">
                <a:tc>
                  <a:txBody>
                    <a:bodyPr/>
                    <a:lstStyle/>
                    <a:p>
                      <a:pPr algn="ctr" defTabSz="457200">
                        <a:defRPr sz="1800"/>
                      </a:pPr>
                      <a:r>
                        <a:rPr b="1" sz="1700">
                          <a:latin typeface="Times Roman"/>
                          <a:ea typeface="Times Roman"/>
                          <a:cs typeface="Times Roman"/>
                          <a:sym typeface="Times Roman"/>
                        </a:rPr>
                        <a:t>Potassium (food-based)</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Adequate intake</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Raises urine citrate &amp; pH</a:t>
                      </a:r>
                    </a:p>
                  </a:txBody>
                  <a:tcPr marL="12700" marR="12700" marT="12700" marB="12700" anchor="ctr" anchorCtr="0" horzOverflow="overflow"/>
                </a:tc>
              </a:tr>
              <a:tr h="520688">
                <a:tc>
                  <a:txBody>
                    <a:bodyPr/>
                    <a:lstStyle/>
                    <a:p>
                      <a:pPr algn="ctr" defTabSz="457200">
                        <a:defRPr sz="1800"/>
                      </a:pPr>
                      <a:r>
                        <a:rPr b="1" sz="1700">
                          <a:latin typeface="Times Roman"/>
                          <a:ea typeface="Times Roman"/>
                          <a:cs typeface="Times Roman"/>
                          <a:sym typeface="Times Roman"/>
                        </a:rPr>
                        <a:t>Citrate (potassium citrate)</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Per prescription or dietary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Inhibits stone formation</a:t>
                      </a:r>
                    </a:p>
                  </a:txBody>
                  <a:tcPr marL="12700" marR="12700" marT="12700" marB="12700" anchor="ctr" anchorCtr="0" horzOverflow="overflow"/>
                </a:tc>
              </a:tr>
              <a:tr h="367309">
                <a:tc>
                  <a:txBody>
                    <a:bodyPr/>
                    <a:lstStyle/>
                    <a:p>
                      <a:pPr algn="ctr" defTabSz="457200">
                        <a:defRPr sz="1800"/>
                      </a:pPr>
                      <a:r>
                        <a:rPr b="1" sz="17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300–420 mg/day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Binds oxalate; inhibits crystal growth</a:t>
                      </a:r>
                    </a:p>
                  </a:txBody>
                  <a:tcPr marL="12700" marR="12700" marT="12700" marB="12700" anchor="ctr" anchorCtr="0" horzOverflow="overflow"/>
                </a:tc>
              </a:tr>
              <a:tr h="520688">
                <a:tc>
                  <a:txBody>
                    <a:bodyPr/>
                    <a:lstStyle/>
                    <a:p>
                      <a:pPr algn="ctr" defTabSz="457200">
                        <a:defRPr sz="1800"/>
                      </a:pPr>
                      <a:r>
                        <a:rPr b="1" sz="1700">
                          <a:latin typeface="Times Roman"/>
                          <a:ea typeface="Times Roman"/>
                          <a:cs typeface="Times Roman"/>
                          <a:sym typeface="Times Roman"/>
                        </a:rPr>
                        <a:t>Vitamin B6 (P5P)</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10–50 mg/day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Lowers endogenous oxalate production</a:t>
                      </a:r>
                    </a:p>
                  </a:txBody>
                  <a:tcPr marL="12700" marR="12700" marT="12700" marB="12700" anchor="ctr" anchorCtr="0" horzOverflow="overflow"/>
                </a:tc>
              </a:tr>
              <a:tr h="279400">
                <a:tc>
                  <a:txBody>
                    <a:bodyPr/>
                    <a:lstStyle/>
                    <a:p>
                      <a:pPr algn="ctr" defTabSz="457200">
                        <a:defRPr sz="1800"/>
                      </a:pPr>
                      <a:r>
                        <a:rPr b="1" sz="1700">
                          <a:latin typeface="Times Roman"/>
                          <a:ea typeface="Times Roman"/>
                          <a:cs typeface="Times Roman"/>
                          <a:sym typeface="Times Roman"/>
                        </a:rPr>
                        <a:t>Fiber</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25–38 g/day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Improves calcium balance</a:t>
                      </a:r>
                    </a:p>
                  </a:txBody>
                  <a:tcPr marL="12700" marR="12700" marT="12700" marB="12700" anchor="ctr" anchorCtr="0" horzOverflow="overflow"/>
                </a:tc>
              </a:tr>
              <a:tr h="289321">
                <a:tc>
                  <a:txBody>
                    <a:bodyPr/>
                    <a:lstStyle/>
                    <a:p>
                      <a:pPr algn="ctr" defTabSz="457200">
                        <a:defRPr sz="1800"/>
                      </a:pPr>
                      <a:r>
                        <a:rPr b="1" sz="1700">
                          <a:latin typeface="Times Roman"/>
                          <a:ea typeface="Times Roman"/>
                          <a:cs typeface="Times Roman"/>
                          <a:sym typeface="Times Roman"/>
                        </a:rPr>
                        <a:t>Vitamin C</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≤100 mg/day supplemental</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Avoid excess (↑ oxalate risk)</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8"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381" name="Freeform 4"/>
          <p:cNvGrpSpPr/>
          <p:nvPr/>
        </p:nvGrpSpPr>
        <p:grpSpPr>
          <a:xfrm>
            <a:off x="-528019" y="-83714"/>
            <a:ext cx="19048361" cy="3086120"/>
            <a:chOff x="-2" y="0"/>
            <a:chExt cx="19048359" cy="3086119"/>
          </a:xfrm>
        </p:grpSpPr>
        <p:sp>
          <p:nvSpPr>
            <p:cNvPr id="379"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380"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382" name="TextBox 6"/>
          <p:cNvSpPr txBox="1"/>
          <p:nvPr/>
        </p:nvSpPr>
        <p:spPr>
          <a:xfrm>
            <a:off x="1208095" y="612109"/>
            <a:ext cx="16981342" cy="22642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23" sz="6300">
                <a:solidFill>
                  <a:srgbClr val="FFFFFF"/>
                </a:solidFill>
                <a:latin typeface="Poppins"/>
                <a:ea typeface="Poppins"/>
                <a:cs typeface="Poppins"/>
                <a:sym typeface="Poppins"/>
              </a:defRPr>
            </a:lvl1pPr>
          </a:lstStyle>
          <a:p>
            <a:pPr/>
            <a:r>
              <a:t>MNT for Kidney Stones- Specific Emphasis on Stone Type</a:t>
            </a:r>
          </a:p>
        </p:txBody>
      </p:sp>
      <p:sp>
        <p:nvSpPr>
          <p:cNvPr id="38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384" name="A. Dietary Patterns…"/>
          <p:cNvSpPr txBox="1"/>
          <p:nvPr/>
        </p:nvSpPr>
        <p:spPr>
          <a:xfrm>
            <a:off x="1604060" y="3289525"/>
            <a:ext cx="13557613" cy="4460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000">
                <a:latin typeface="Times Roman"/>
                <a:ea typeface="Times Roman"/>
                <a:cs typeface="Times Roman"/>
                <a:sym typeface="Times Roman"/>
              </a:defRPr>
            </a:pP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Calcium oxalate stones (most common):</a:t>
            </a:r>
            <a:br/>
            <a:r>
              <a:rPr b="0"/>
              <a:t>Hydration, normal calcium intake, low sodium, oxalate–calcium pairing at meals</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Uric acid stones:</a:t>
            </a:r>
            <a:br/>
            <a:r>
              <a:rPr b="0"/>
              <a:t>Increase urine pH (alkalinizing diet, citrate), reduce purines</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Calcium phosphate stones:</a:t>
            </a:r>
            <a:br/>
            <a:r>
              <a:rPr b="0"/>
              <a:t>Avoid excessive urine alkalinization; manage calcium and sodium</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Cystine stones:</a:t>
            </a:r>
            <a:br/>
            <a:r>
              <a:rPr b="0"/>
              <a:t>Very high fluid intake + urine alkalinization</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6" name="Freeform 2"/>
          <p:cNvSpPr/>
          <p:nvPr/>
        </p:nvSpPr>
        <p:spPr>
          <a:xfrm rot="10800000">
            <a:off x="-2" y="-3"/>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389" name="Freeform 4"/>
          <p:cNvGrpSpPr/>
          <p:nvPr/>
        </p:nvGrpSpPr>
        <p:grpSpPr>
          <a:xfrm>
            <a:off x="-528019" y="-83714"/>
            <a:ext cx="19048361" cy="3086120"/>
            <a:chOff x="-2" y="0"/>
            <a:chExt cx="19048359" cy="3086119"/>
          </a:xfrm>
        </p:grpSpPr>
        <p:sp>
          <p:nvSpPr>
            <p:cNvPr id="387"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388"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390" name="TextBox 6"/>
          <p:cNvSpPr txBox="1"/>
          <p:nvPr/>
        </p:nvSpPr>
        <p:spPr>
          <a:xfrm>
            <a:off x="1270871" y="1073758"/>
            <a:ext cx="16981342" cy="11085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23" sz="6300">
                <a:solidFill>
                  <a:srgbClr val="FFFFFF"/>
                </a:solidFill>
                <a:latin typeface="Poppins"/>
                <a:ea typeface="Poppins"/>
                <a:cs typeface="Poppins"/>
                <a:sym typeface="Poppins"/>
              </a:defRPr>
            </a:lvl1pPr>
          </a:lstStyle>
          <a:p>
            <a:pPr/>
            <a:r>
              <a:t>Summary Table - for Renal Disorders</a:t>
            </a:r>
          </a:p>
        </p:txBody>
      </p:sp>
      <p:sp>
        <p:nvSpPr>
          <p:cNvPr id="391"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p>
        </p:txBody>
      </p:sp>
      <p:graphicFrame>
        <p:nvGraphicFramePr>
          <p:cNvPr id="392" name="Table 1"/>
          <p:cNvGraphicFramePr/>
          <p:nvPr/>
        </p:nvGraphicFramePr>
        <p:xfrm>
          <a:off x="1115444" y="3194835"/>
          <a:ext cx="16692586" cy="597675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679554"/>
                <a:gridCol w="3907389"/>
                <a:gridCol w="2592619"/>
                <a:gridCol w="2687945"/>
                <a:gridCol w="4825077"/>
              </a:tblGrid>
              <a:tr h="796018">
                <a:tc>
                  <a:txBody>
                    <a:bodyPr/>
                    <a:lstStyle/>
                    <a:p>
                      <a:pPr algn="ctr" defTabSz="457200">
                        <a:defRPr sz="1800"/>
                      </a:pPr>
                      <a:r>
                        <a:rPr b="1" sz="2400">
                          <a:latin typeface="Times Roman"/>
                          <a:ea typeface="Times Roman"/>
                          <a:cs typeface="Times Roman"/>
                          <a:sym typeface="Times Roman"/>
                        </a:rPr>
                        <a:t>Renal Condition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Primary Nutrition Drivers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Protein Target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Key Restrictions / Focus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Key Nutrients &amp; Supplements</a:t>
                      </a:r>
                    </a:p>
                  </a:txBody>
                  <a:tcPr marL="12700" marR="12700" marT="12700" marB="12700" anchor="ctr" anchorCtr="0" horzOverflow="overflow"/>
                </a:tc>
              </a:tr>
              <a:tr h="1170556">
                <a:tc>
                  <a:txBody>
                    <a:bodyPr/>
                    <a:lstStyle/>
                    <a:p>
                      <a:pPr algn="ctr" defTabSz="457200">
                        <a:defRPr sz="1800"/>
                      </a:pPr>
                      <a:r>
                        <a:rPr b="1" sz="2400">
                          <a:latin typeface="Times Roman"/>
                          <a:ea typeface="Times Roman"/>
                          <a:cs typeface="Times Roman"/>
                          <a:sym typeface="Times Roman"/>
                        </a:rPr>
                        <a:t>CKD (Non-Dialysis)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GFR, uremic toxins, electrolyte imbalance, CKD–MBD</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0.6–0.8 g/kg/day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Sodium, ↓ Phosphorus, ± Potassium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Vitamin D (per labs), Calcium (balanced), B-complex, Omega-3</a:t>
                      </a:r>
                    </a:p>
                  </a:txBody>
                  <a:tcPr marL="12700" marR="12700" marT="12700" marB="12700" anchor="ctr" anchorCtr="0" horzOverflow="overflow"/>
                </a:tc>
              </a:tr>
              <a:tr h="796018">
                <a:tc>
                  <a:txBody>
                    <a:bodyPr/>
                    <a:lstStyle/>
                    <a:p>
                      <a:pPr algn="ctr" defTabSz="457200">
                        <a:defRPr sz="1800"/>
                      </a:pPr>
                      <a:r>
                        <a:rPr b="1" sz="2400">
                          <a:latin typeface="Times Roman"/>
                          <a:ea typeface="Times Roman"/>
                          <a:cs typeface="Times Roman"/>
                          <a:sym typeface="Times Roman"/>
                        </a:rPr>
                        <a:t>Dialysis (HD/PD)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Protein losses, inflammation, electrolyte shifts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1.2–1.5 g/kg/day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Phosphorus, Potassium, Fluids, Sodium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Renal multivitamin, Iron (per labs), Vitamin D (active forms), Omega-3</a:t>
                      </a:r>
                    </a:p>
                  </a:txBody>
                  <a:tcPr marL="12700" marR="12700" marT="12700" marB="12700" anchor="ctr" anchorCtr="0" horzOverflow="overflow"/>
                </a:tc>
              </a:tr>
              <a:tr h="811063">
                <a:tc>
                  <a:txBody>
                    <a:bodyPr/>
                    <a:lstStyle/>
                    <a:p>
                      <a:pPr algn="ctr" defTabSz="457200">
                        <a:defRPr sz="1800"/>
                      </a:pPr>
                      <a:r>
                        <a:rPr b="1" sz="2400">
                          <a:latin typeface="Times Roman"/>
                          <a:ea typeface="Times Roman"/>
                          <a:cs typeface="Times Roman"/>
                          <a:sym typeface="Times Roman"/>
                        </a:rPr>
                        <a:t>Acute Kidney Injury (AKI)</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Hypercatabolism, fluid/electrolyte instability</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0.8–1.2 g/kg/day</a:t>
                      </a:r>
                      <a:r>
                        <a:rPr b="0"/>
                        <a:t> (↑ if catabolic/RRT)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Rapid electrolyte changes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B-complex, low-dose Vitamin C, Omega-3 (select)</a:t>
                      </a:r>
                    </a:p>
                  </a:txBody>
                  <a:tcPr marL="12700" marR="12700" marT="12700" marB="12700" anchor="ctr" anchorCtr="0" horzOverflow="overflow"/>
                </a:tc>
              </a:tr>
              <a:tr h="796018">
                <a:tc>
                  <a:txBody>
                    <a:bodyPr/>
                    <a:lstStyle/>
                    <a:p>
                      <a:pPr algn="ctr" defTabSz="457200">
                        <a:defRPr sz="1800"/>
                      </a:pPr>
                      <a:r>
                        <a:rPr b="1" sz="2400">
                          <a:latin typeface="Times Roman"/>
                          <a:ea typeface="Times Roman"/>
                          <a:cs typeface="Times Roman"/>
                          <a:sym typeface="Times Roman"/>
                        </a:rPr>
                        <a:t>Nephrotic Syndrome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Proteinuria, edema, hyperlipidemia</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0.8–1.0 g/kg/day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Sodium, lipid control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Omega-3, Vitamin D, Calcium, Magnesium, B-complex</a:t>
                      </a:r>
                    </a:p>
                  </a:txBody>
                  <a:tcPr marL="12700" marR="12700" marT="12700" marB="12700" anchor="ctr" anchorCtr="0" horzOverflow="overflow"/>
                </a:tc>
              </a:tr>
              <a:tr h="811063">
                <a:tc>
                  <a:txBody>
                    <a:bodyPr/>
                    <a:lstStyle/>
                    <a:p>
                      <a:pPr algn="ctr" defTabSz="457200">
                        <a:defRPr sz="1800"/>
                      </a:pPr>
                      <a:r>
                        <a:rPr b="1" sz="2400">
                          <a:latin typeface="Times Roman"/>
                          <a:ea typeface="Times Roman"/>
                          <a:cs typeface="Times Roman"/>
                          <a:sym typeface="Times Roman"/>
                        </a:rPr>
                        <a:t>Kidney Stones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Low urine volume, supersaturation, acid load</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0.8–1.0 g/kg/day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Sodium, stone-type–specific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Dietary Calcium, Magnesium, Citrate, Vitamin B6</a:t>
                      </a:r>
                    </a:p>
                  </a:txBody>
                  <a:tcPr marL="12700" marR="12700" marT="12700" marB="12700" anchor="ctr" anchorCtr="0" horzOverflow="overflow"/>
                </a:tc>
              </a:tr>
              <a:tr h="796018">
                <a:tc>
                  <a:txBody>
                    <a:bodyPr/>
                    <a:lstStyle/>
                    <a:p>
                      <a:pPr algn="ctr" defTabSz="457200">
                        <a:defRPr sz="1800"/>
                      </a:pPr>
                      <a:r>
                        <a:rPr b="1" sz="2400">
                          <a:latin typeface="Times Roman"/>
                          <a:ea typeface="Times Roman"/>
                          <a:cs typeface="Times Roman"/>
                          <a:sym typeface="Times Roman"/>
                        </a:rPr>
                        <a:t>Secondary Bone Loss (Renal-related)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CKD-MBD, PTH dysregulation, meds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1.0–1.2 g/kg/day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Avoid excess Ca/Phos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Vitamin D, Calcium, Magnesium, Vitamin K2</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6"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399" name="Freeform 4"/>
          <p:cNvGrpSpPr/>
          <p:nvPr/>
        </p:nvGrpSpPr>
        <p:grpSpPr>
          <a:xfrm>
            <a:off x="-528019" y="-83714"/>
            <a:ext cx="19048361" cy="3086120"/>
            <a:chOff x="-2" y="0"/>
            <a:chExt cx="19048359" cy="3086119"/>
          </a:xfrm>
        </p:grpSpPr>
        <p:sp>
          <p:nvSpPr>
            <p:cNvPr id="397"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398"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400" name="TextBox 6"/>
          <p:cNvSpPr txBox="1"/>
          <p:nvPr/>
        </p:nvSpPr>
        <p:spPr>
          <a:xfrm>
            <a:off x="1312722" y="1165521"/>
            <a:ext cx="16981342" cy="11085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23" sz="6300">
                <a:solidFill>
                  <a:srgbClr val="0433FF"/>
                </a:solidFill>
                <a:latin typeface="Poppins"/>
                <a:ea typeface="Poppins"/>
                <a:cs typeface="Poppins"/>
                <a:sym typeface="Poppins"/>
              </a:defRPr>
            </a:lvl1pPr>
          </a:lstStyle>
          <a:p>
            <a:pPr/>
            <a:r>
              <a:t>MNT for Hematologic Disorders</a:t>
            </a:r>
          </a:p>
        </p:txBody>
      </p:sp>
      <p:sp>
        <p:nvSpPr>
          <p:cNvPr id="40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402" name="A. Dietary Patterns…"/>
          <p:cNvSpPr txBox="1"/>
          <p:nvPr/>
        </p:nvSpPr>
        <p:spPr>
          <a:xfrm>
            <a:off x="985379" y="3157916"/>
            <a:ext cx="7576640" cy="66589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300">
                <a:latin typeface="Times Roman"/>
                <a:ea typeface="Times Roman"/>
                <a:cs typeface="Times Roman"/>
                <a:sym typeface="Times Roman"/>
              </a:defRPr>
            </a:pPr>
            <a:r>
              <a:t>Primary Nutrition Mechanisms</a:t>
            </a:r>
          </a:p>
          <a:p>
            <a:pPr marL="457200" indent="-317500" defTabSz="457200">
              <a:spcBef>
                <a:spcPts val="1200"/>
              </a:spcBef>
              <a:buSzPct val="100000"/>
              <a:buFont typeface="Times Roman"/>
              <a:buChar char="•"/>
              <a:defRPr b="1" sz="2300">
                <a:latin typeface="Times Roman"/>
                <a:ea typeface="Times Roman"/>
                <a:cs typeface="Times Roman"/>
                <a:sym typeface="Times Roman"/>
              </a:defRPr>
            </a:pPr>
            <a:r>
              <a:t>Impaired hematopoiesis</a:t>
            </a:r>
            <a:r>
              <a:rPr b="0"/>
              <a:t> (RBC, WBC, platelet production) due to nutrient deficiencies or marrow suppression</a:t>
            </a:r>
          </a:p>
          <a:p>
            <a:pPr marL="457200" indent="-317500" defTabSz="457200">
              <a:spcBef>
                <a:spcPts val="1200"/>
              </a:spcBef>
              <a:buSzPct val="100000"/>
              <a:buFont typeface="Times Roman"/>
              <a:buChar char="•"/>
              <a:defRPr b="1" sz="2300">
                <a:latin typeface="Times Roman"/>
                <a:ea typeface="Times Roman"/>
                <a:cs typeface="Times Roman"/>
                <a:sym typeface="Times Roman"/>
              </a:defRPr>
            </a:pPr>
            <a:r>
              <a:t>Deficient heme synthesis</a:t>
            </a:r>
            <a:r>
              <a:rPr b="0"/>
              <a:t> from inadequate iron, vitamin B6, copper, or protein</a:t>
            </a:r>
          </a:p>
          <a:p>
            <a:pPr marL="457200" indent="-317500" defTabSz="457200">
              <a:spcBef>
                <a:spcPts val="1200"/>
              </a:spcBef>
              <a:buSzPct val="100000"/>
              <a:buFont typeface="Times Roman"/>
              <a:buChar char="•"/>
              <a:defRPr b="1" sz="2300">
                <a:latin typeface="Times Roman"/>
                <a:ea typeface="Times Roman"/>
                <a:cs typeface="Times Roman"/>
                <a:sym typeface="Times Roman"/>
              </a:defRPr>
            </a:pPr>
            <a:r>
              <a:t>Impaired DNA synthesis</a:t>
            </a:r>
            <a:r>
              <a:rPr b="0"/>
              <a:t> affecting rapidly dividing cells (vitamin B12, folate)</a:t>
            </a:r>
          </a:p>
          <a:p>
            <a:pPr marL="457200" indent="-317500" defTabSz="457200">
              <a:spcBef>
                <a:spcPts val="1200"/>
              </a:spcBef>
              <a:buSzPct val="100000"/>
              <a:buFont typeface="Times Roman"/>
              <a:buChar char="•"/>
              <a:defRPr b="1" sz="2300">
                <a:latin typeface="Times Roman"/>
                <a:ea typeface="Times Roman"/>
                <a:cs typeface="Times Roman"/>
                <a:sym typeface="Times Roman"/>
              </a:defRPr>
            </a:pPr>
            <a:r>
              <a:t>Inflammation-driven iron sequestration</a:t>
            </a:r>
            <a:r>
              <a:rPr b="0"/>
              <a:t> (↑ hepcidin → ↓ iron availability)</a:t>
            </a:r>
          </a:p>
          <a:p>
            <a:pPr marL="457200" indent="-317500" defTabSz="457200">
              <a:spcBef>
                <a:spcPts val="1200"/>
              </a:spcBef>
              <a:buSzPct val="100000"/>
              <a:buFont typeface="Times Roman"/>
              <a:buChar char="•"/>
              <a:defRPr b="1" sz="2300">
                <a:latin typeface="Times Roman"/>
                <a:ea typeface="Times Roman"/>
                <a:cs typeface="Times Roman"/>
                <a:sym typeface="Times Roman"/>
              </a:defRPr>
            </a:pPr>
            <a:r>
              <a:t>Increased blood loss or hemolysis</a:t>
            </a:r>
            <a:r>
              <a:rPr b="0"/>
              <a:t> raising nutrient demand</a:t>
            </a:r>
          </a:p>
          <a:p>
            <a:pPr marL="457200" indent="-317500" defTabSz="457200">
              <a:spcBef>
                <a:spcPts val="1200"/>
              </a:spcBef>
              <a:buSzPct val="100000"/>
              <a:buFont typeface="Times Roman"/>
              <a:buChar char="•"/>
              <a:defRPr b="1" sz="2300">
                <a:latin typeface="Times Roman"/>
                <a:ea typeface="Times Roman"/>
                <a:cs typeface="Times Roman"/>
                <a:sym typeface="Times Roman"/>
              </a:defRPr>
            </a:pPr>
            <a:r>
              <a:t>Malabsorption or impaired utilization</a:t>
            </a:r>
            <a:r>
              <a:rPr b="0"/>
              <a:t> of hematopoietic nutrients</a:t>
            </a:r>
          </a:p>
          <a:p>
            <a:pPr marL="457200" indent="-317500" defTabSz="457200">
              <a:spcBef>
                <a:spcPts val="1200"/>
              </a:spcBef>
              <a:buSzPct val="100000"/>
              <a:buFont typeface="Times Roman"/>
              <a:buChar char="•"/>
              <a:defRPr b="1" sz="2300">
                <a:latin typeface="Times Roman"/>
                <a:ea typeface="Times Roman"/>
                <a:cs typeface="Times Roman"/>
                <a:sym typeface="Times Roman"/>
              </a:defRPr>
            </a:pPr>
            <a:r>
              <a:t>Oxidative stress</a:t>
            </a:r>
            <a:r>
              <a:rPr b="0"/>
              <a:t> increasing RBC destruction</a:t>
            </a:r>
          </a:p>
          <a:p>
            <a:pPr marL="457200" indent="-317500" defTabSz="457200">
              <a:spcBef>
                <a:spcPts val="1200"/>
              </a:spcBef>
              <a:buSzPct val="100000"/>
              <a:buFont typeface="Times Roman"/>
              <a:buChar char="•"/>
              <a:defRPr b="1" sz="2300">
                <a:latin typeface="Times Roman"/>
                <a:ea typeface="Times Roman"/>
                <a:cs typeface="Times Roman"/>
                <a:sym typeface="Times Roman"/>
              </a:defRPr>
            </a:pPr>
            <a:r>
              <a:t>Medication-related nutrient depletion</a:t>
            </a:r>
            <a:r>
              <a:rPr b="0"/>
              <a:t> (PPIs, metformin, chemotherapy)</a:t>
            </a:r>
          </a:p>
        </p:txBody>
      </p:sp>
      <p:sp>
        <p:nvSpPr>
          <p:cNvPr id="403" name="A. Dietary Patterns…"/>
          <p:cNvSpPr txBox="1"/>
          <p:nvPr/>
        </p:nvSpPr>
        <p:spPr>
          <a:xfrm>
            <a:off x="9294079" y="2923263"/>
            <a:ext cx="8643413" cy="6771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sz="2300">
                <a:solidFill>
                  <a:srgbClr val="808080"/>
                </a:solidFill>
                <a:latin typeface="Times Roman"/>
                <a:ea typeface="Times Roman"/>
                <a:cs typeface="Times Roman"/>
                <a:sym typeface="Times Roman"/>
              </a:defRPr>
            </a:pPr>
          </a:p>
          <a:p>
            <a:pPr defTabSz="457200">
              <a:spcBef>
                <a:spcPts val="1400"/>
              </a:spcBef>
              <a:defRPr b="1" sz="2300">
                <a:latin typeface="Times Roman"/>
                <a:ea typeface="Times Roman"/>
                <a:cs typeface="Times Roman"/>
                <a:sym typeface="Times Roman"/>
              </a:defRPr>
            </a:pPr>
            <a:r>
              <a:t>Core Nutrition Goals</a:t>
            </a:r>
          </a:p>
          <a:p>
            <a:pPr marL="457200" indent="-317500" defTabSz="457200">
              <a:spcBef>
                <a:spcPts val="1200"/>
              </a:spcBef>
              <a:buSzPct val="100000"/>
              <a:buAutoNum type="arabicPeriod" startAt="1"/>
              <a:defRPr b="1" sz="2300">
                <a:latin typeface="Times Roman"/>
                <a:ea typeface="Times Roman"/>
                <a:cs typeface="Times Roman"/>
                <a:sym typeface="Times Roman"/>
              </a:defRPr>
            </a:pPr>
            <a:r>
              <a:t>Identify and correct nutrient deficiencies</a:t>
            </a:r>
            <a:r>
              <a:rPr b="0"/>
              <a:t> limiting hematopoiesis</a:t>
            </a:r>
          </a:p>
          <a:p>
            <a:pPr marL="457200" indent="-317500" defTabSz="457200">
              <a:spcBef>
                <a:spcPts val="1200"/>
              </a:spcBef>
              <a:buSzPct val="100000"/>
              <a:buAutoNum type="arabicPeriod" startAt="1"/>
              <a:defRPr b="1" sz="2300">
                <a:latin typeface="Times Roman"/>
                <a:ea typeface="Times Roman"/>
                <a:cs typeface="Times Roman"/>
                <a:sym typeface="Times Roman"/>
              </a:defRPr>
            </a:pPr>
            <a:r>
              <a:t>Optimize iron availability</a:t>
            </a:r>
            <a:r>
              <a:rPr b="0"/>
              <a:t> without excess or inappropriate supplementation</a:t>
            </a:r>
          </a:p>
          <a:p>
            <a:pPr marL="457200" indent="-317500" defTabSz="457200">
              <a:spcBef>
                <a:spcPts val="1200"/>
              </a:spcBef>
              <a:buSzPct val="100000"/>
              <a:buAutoNum type="arabicPeriod" startAt="1"/>
              <a:defRPr b="1" sz="2300">
                <a:latin typeface="Times Roman"/>
                <a:ea typeface="Times Roman"/>
                <a:cs typeface="Times Roman"/>
                <a:sym typeface="Times Roman"/>
              </a:defRPr>
            </a:pPr>
            <a:r>
              <a:t>Support DNA synthesis and cell division</a:t>
            </a:r>
            <a:r>
              <a:rPr b="0"/>
              <a:t> in bone marrow</a:t>
            </a:r>
          </a:p>
          <a:p>
            <a:pPr marL="457200" indent="-317500" defTabSz="457200">
              <a:spcBef>
                <a:spcPts val="1200"/>
              </a:spcBef>
              <a:buSzPct val="100000"/>
              <a:buAutoNum type="arabicPeriod" startAt="1"/>
              <a:defRPr b="1" sz="2300">
                <a:latin typeface="Times Roman"/>
                <a:ea typeface="Times Roman"/>
                <a:cs typeface="Times Roman"/>
                <a:sym typeface="Times Roman"/>
              </a:defRPr>
            </a:pPr>
            <a:r>
              <a:t>Reduce inflammation-mediated anemia</a:t>
            </a:r>
          </a:p>
          <a:p>
            <a:pPr marL="457200" indent="-317500" defTabSz="457200">
              <a:spcBef>
                <a:spcPts val="1200"/>
              </a:spcBef>
              <a:buSzPct val="100000"/>
              <a:buAutoNum type="arabicPeriod" startAt="1"/>
              <a:defRPr b="1" sz="2300">
                <a:latin typeface="Times Roman"/>
                <a:ea typeface="Times Roman"/>
                <a:cs typeface="Times Roman"/>
                <a:sym typeface="Times Roman"/>
              </a:defRPr>
            </a:pPr>
            <a:r>
              <a:t>Improve oxygen-carrying capacity and tissue oxygenation</a:t>
            </a:r>
          </a:p>
          <a:p>
            <a:pPr marL="457200" indent="-317500" defTabSz="457200">
              <a:spcBef>
                <a:spcPts val="1200"/>
              </a:spcBef>
              <a:buSzPct val="100000"/>
              <a:buAutoNum type="arabicPeriod" startAt="1"/>
              <a:defRPr b="1" sz="2300">
                <a:latin typeface="Times Roman"/>
                <a:ea typeface="Times Roman"/>
                <a:cs typeface="Times Roman"/>
                <a:sym typeface="Times Roman"/>
              </a:defRPr>
            </a:pPr>
            <a:r>
              <a:t>Preserve immune competence</a:t>
            </a:r>
            <a:r>
              <a:rPr b="0"/>
              <a:t> and infection resistance</a:t>
            </a:r>
          </a:p>
          <a:p>
            <a:pPr marL="457200" indent="-317500" defTabSz="457200">
              <a:spcBef>
                <a:spcPts val="1200"/>
              </a:spcBef>
              <a:buSzPct val="100000"/>
              <a:buAutoNum type="arabicPeriod" startAt="1"/>
              <a:defRPr b="1" sz="2300">
                <a:latin typeface="Times Roman"/>
                <a:ea typeface="Times Roman"/>
                <a:cs typeface="Times Roman"/>
                <a:sym typeface="Times Roman"/>
              </a:defRPr>
            </a:pPr>
            <a:r>
              <a:t>Prevent neurologic complications</a:t>
            </a:r>
            <a:r>
              <a:rPr b="0"/>
              <a:t> related to B12 deficiency</a:t>
            </a:r>
          </a:p>
          <a:p>
            <a:pPr marL="457200" indent="-317500" defTabSz="457200">
              <a:spcBef>
                <a:spcPts val="1200"/>
              </a:spcBef>
              <a:buSzPct val="100000"/>
              <a:buAutoNum type="arabicPeriod" startAt="1"/>
              <a:defRPr b="1" sz="2300">
                <a:latin typeface="Times Roman"/>
                <a:ea typeface="Times Roman"/>
                <a:cs typeface="Times Roman"/>
                <a:sym typeface="Times Roman"/>
              </a:defRPr>
            </a:pPr>
            <a:r>
              <a:t>Support recovery from blood loss or hemolysis</a:t>
            </a:r>
          </a:p>
          <a:p>
            <a:pPr marL="457200" indent="-317500" defTabSz="457200">
              <a:spcBef>
                <a:spcPts val="1200"/>
              </a:spcBef>
              <a:buSzPct val="100000"/>
              <a:buAutoNum type="arabicPeriod" startAt="1"/>
              <a:defRPr b="1" sz="2300">
                <a:latin typeface="Times Roman"/>
                <a:ea typeface="Times Roman"/>
                <a:cs typeface="Times Roman"/>
                <a:sym typeface="Times Roman"/>
              </a:defRPr>
            </a:pPr>
            <a:r>
              <a:t>Minimize fatigue and functional impairment</a:t>
            </a:r>
          </a:p>
          <a:p>
            <a:pPr marL="457200" indent="-317500" defTabSz="457200">
              <a:spcBef>
                <a:spcPts val="1200"/>
              </a:spcBef>
              <a:buSzPct val="100000"/>
              <a:buAutoNum type="arabicPeriod" startAt="1"/>
              <a:defRPr b="1" sz="2300">
                <a:latin typeface="Times Roman"/>
                <a:ea typeface="Times Roman"/>
                <a:cs typeface="Times Roman"/>
                <a:sym typeface="Times Roman"/>
              </a:defRPr>
            </a:pPr>
            <a:r>
              <a:t>Coordinate nutrition therapy with medical management</a:t>
            </a:r>
            <a:r>
              <a:rPr b="0"/>
              <a:t> (e.g., transfusions, erythropoietin, chemotherapy)</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8" name="Freeform 4"/>
          <p:cNvGrpSpPr/>
          <p:nvPr/>
        </p:nvGrpSpPr>
        <p:grpSpPr>
          <a:xfrm>
            <a:off x="-380179" y="-13"/>
            <a:ext cx="19048355" cy="3086120"/>
            <a:chOff x="0" y="0"/>
            <a:chExt cx="19048353" cy="3086119"/>
          </a:xfrm>
        </p:grpSpPr>
        <p:sp>
          <p:nvSpPr>
            <p:cNvPr id="116"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7"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9" name="TextBox 6"/>
          <p:cNvSpPr txBox="1"/>
          <p:nvPr/>
        </p:nvSpPr>
        <p:spPr>
          <a:xfrm>
            <a:off x="1275347" y="1184945"/>
            <a:ext cx="16800356" cy="950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0433FF"/>
                </a:solidFill>
                <a:latin typeface="Poppins"/>
                <a:ea typeface="Poppins"/>
                <a:cs typeface="Poppins"/>
                <a:sym typeface="Poppins"/>
              </a:defRPr>
            </a:lvl1pPr>
          </a:lstStyle>
          <a:p>
            <a:pPr/>
            <a:r>
              <a:t>MNT for Dermatological Disorders</a:t>
            </a:r>
          </a:p>
        </p:txBody>
      </p:sp>
      <p:sp>
        <p:nvSpPr>
          <p:cNvPr id="12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121" name="Institute of Medicine (IOM). (2001). Dietary Reference Intakes: Applications in Dietary Assessment. National Academies Press.…"/>
          <p:cNvSpPr txBox="1"/>
          <p:nvPr/>
        </p:nvSpPr>
        <p:spPr>
          <a:xfrm>
            <a:off x="992189" y="4174225"/>
            <a:ext cx="7162611" cy="4079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457200">
              <a:defRPr b="1" sz="3200">
                <a:latin typeface="Times Roman"/>
                <a:ea typeface="Times Roman"/>
                <a:cs typeface="Times Roman"/>
                <a:sym typeface="Times Roman"/>
              </a:defRPr>
            </a:pPr>
            <a:r>
              <a:t>Primary nutrition mechanisms</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Inflammation &amp; immune modulation</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Oxidative stress &amp; detoxification</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Barrier integrity &amp; lipid metabolism</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Hormonal &amp; insulin signaling</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Gut–skin axis (microbiome, permeability)</a:t>
            </a:r>
          </a:p>
        </p:txBody>
      </p:sp>
      <p:sp>
        <p:nvSpPr>
          <p:cNvPr id="122" name="Patient Demographics…"/>
          <p:cNvSpPr txBox="1"/>
          <p:nvPr/>
        </p:nvSpPr>
        <p:spPr>
          <a:xfrm>
            <a:off x="9554698" y="4313923"/>
            <a:ext cx="7267921" cy="4130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457200">
              <a:spcBef>
                <a:spcPts val="1200"/>
              </a:spcBef>
              <a:defRPr b="1" sz="3200">
                <a:latin typeface="Times Roman"/>
                <a:ea typeface="Times Roman"/>
                <a:cs typeface="Times Roman"/>
                <a:sym typeface="Times Roman"/>
              </a:defRPr>
            </a:pPr>
            <a:r>
              <a:t>Key nutrition goals:</a:t>
            </a:r>
          </a:p>
          <a:p>
            <a:pPr defTabSz="457200">
              <a:spcBef>
                <a:spcPts val="1200"/>
              </a:spcBef>
              <a:defRPr sz="3200">
                <a:latin typeface="Times Roman"/>
                <a:ea typeface="Times Roman"/>
                <a:cs typeface="Times Roman"/>
                <a:sym typeface="Times Roman"/>
              </a:defRPr>
            </a:pPr>
          </a:p>
          <a:p>
            <a:pPr marL="457200" indent="-317500" defTabSz="457200">
              <a:spcBef>
                <a:spcPts val="1200"/>
              </a:spcBef>
              <a:buSzPct val="100000"/>
              <a:buAutoNum type="arabicPeriod" startAt="1"/>
              <a:defRPr sz="2800">
                <a:latin typeface="Times Roman"/>
                <a:ea typeface="Times Roman"/>
                <a:cs typeface="Times Roman"/>
                <a:sym typeface="Times Roman"/>
              </a:defRPr>
            </a:pPr>
            <a:r>
              <a:t>Reduce inflammatory load</a:t>
            </a:r>
          </a:p>
          <a:p>
            <a:pPr marL="457200" indent="-317500" defTabSz="457200">
              <a:spcBef>
                <a:spcPts val="1200"/>
              </a:spcBef>
              <a:buSzPct val="100000"/>
              <a:buAutoNum type="arabicPeriod" startAt="1"/>
              <a:defRPr sz="2800">
                <a:latin typeface="Times Roman"/>
                <a:ea typeface="Times Roman"/>
                <a:cs typeface="Times Roman"/>
                <a:sym typeface="Times Roman"/>
              </a:defRPr>
            </a:pPr>
            <a:r>
              <a:t>Support epidermal barrier repair</a:t>
            </a:r>
          </a:p>
          <a:p>
            <a:pPr marL="457200" indent="-317500" defTabSz="457200">
              <a:spcBef>
                <a:spcPts val="1200"/>
              </a:spcBef>
              <a:buSzPct val="100000"/>
              <a:buAutoNum type="arabicPeriod" startAt="1"/>
              <a:defRPr sz="2800">
                <a:latin typeface="Times Roman"/>
                <a:ea typeface="Times Roman"/>
                <a:cs typeface="Times Roman"/>
                <a:sym typeface="Times Roman"/>
              </a:defRPr>
            </a:pPr>
            <a:r>
              <a:t>Optimize micronutrient sufficiency</a:t>
            </a:r>
          </a:p>
          <a:p>
            <a:pPr marL="457200" indent="-317500" defTabSz="457200">
              <a:spcBef>
                <a:spcPts val="1200"/>
              </a:spcBef>
              <a:buSzPct val="100000"/>
              <a:buAutoNum type="arabicPeriod" startAt="1"/>
              <a:defRPr sz="2800">
                <a:latin typeface="Times Roman"/>
                <a:ea typeface="Times Roman"/>
                <a:cs typeface="Times Roman"/>
                <a:sym typeface="Times Roman"/>
              </a:defRPr>
            </a:pPr>
            <a:r>
              <a:t>Modulate immune and hormonal drivers</a:t>
            </a:r>
          </a:p>
          <a:p>
            <a:pPr marL="457200" indent="-317500" defTabSz="457200">
              <a:spcBef>
                <a:spcPts val="1200"/>
              </a:spcBef>
              <a:buSzPct val="100000"/>
              <a:buAutoNum type="arabicPeriod" startAt="1"/>
              <a:defRPr sz="2800">
                <a:latin typeface="Times Roman"/>
                <a:ea typeface="Times Roman"/>
                <a:cs typeface="Times Roman"/>
                <a:sym typeface="Times Roman"/>
              </a:defRPr>
            </a:pPr>
            <a:r>
              <a:t>Improve gut integrity and microbial balance</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5"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408" name="Freeform 4"/>
          <p:cNvGrpSpPr/>
          <p:nvPr/>
        </p:nvGrpSpPr>
        <p:grpSpPr>
          <a:xfrm>
            <a:off x="-528019" y="-83714"/>
            <a:ext cx="19048361" cy="3086120"/>
            <a:chOff x="-2" y="0"/>
            <a:chExt cx="19048359" cy="3086119"/>
          </a:xfrm>
        </p:grpSpPr>
        <p:sp>
          <p:nvSpPr>
            <p:cNvPr id="406"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407"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409" name="TextBox 6"/>
          <p:cNvSpPr txBox="1"/>
          <p:nvPr/>
        </p:nvSpPr>
        <p:spPr>
          <a:xfrm>
            <a:off x="1312724" y="1165521"/>
            <a:ext cx="16981336" cy="11085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23" sz="6300">
                <a:solidFill>
                  <a:srgbClr val="FFFFFF"/>
                </a:solidFill>
                <a:latin typeface="Poppins"/>
                <a:ea typeface="Poppins"/>
                <a:cs typeface="Poppins"/>
                <a:sym typeface="Poppins"/>
              </a:defRPr>
            </a:lvl1pPr>
          </a:lstStyle>
          <a:p>
            <a:pPr/>
            <a:r>
              <a:t>MNT for Iron Deficiency Anemia (IDA)</a:t>
            </a:r>
          </a:p>
        </p:txBody>
      </p:sp>
      <p:sp>
        <p:nvSpPr>
          <p:cNvPr id="41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411" name="A. Dietary Patterns…"/>
          <p:cNvSpPr txBox="1"/>
          <p:nvPr/>
        </p:nvSpPr>
        <p:spPr>
          <a:xfrm>
            <a:off x="997224" y="3205824"/>
            <a:ext cx="7597796" cy="5717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Inadequate iron intake or absorption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Chronic blood loss (GI, menstrual)</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Increased demand (pregnancy, growth)</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Reduced gastric acid (PPIs, atrophic gastritis)</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Focus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Replete iron stores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Enhance iron absorption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Address food–drug inhibitors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Identify and correct the source of loss</a:t>
            </a:r>
          </a:p>
        </p:txBody>
      </p:sp>
      <p:sp>
        <p:nvSpPr>
          <p:cNvPr id="412"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413" name="Relevant Labs…"/>
          <p:cNvSpPr txBox="1"/>
          <p:nvPr/>
        </p:nvSpPr>
        <p:spPr>
          <a:xfrm>
            <a:off x="9565708" y="7950099"/>
            <a:ext cx="5238265" cy="21838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a:latin typeface="Times Roman"/>
                <a:ea typeface="Times Roman"/>
                <a:cs typeface="Times Roman"/>
                <a:sym typeface="Times Roman"/>
              </a:defRPr>
            </a:pPr>
            <a:r>
              <a:t>CBC with indices (↓ Hgb, ↓ MCV, ↑ RDW)</a:t>
            </a:r>
          </a:p>
          <a:p>
            <a:pPr marL="457200" indent="-317500" defTabSz="457200">
              <a:spcBef>
                <a:spcPts val="1200"/>
              </a:spcBef>
              <a:buSzPct val="100000"/>
              <a:buFont typeface="Times Roman"/>
              <a:buChar char="•"/>
              <a:defRPr>
                <a:latin typeface="Times Roman"/>
                <a:ea typeface="Times Roman"/>
                <a:cs typeface="Times Roman"/>
                <a:sym typeface="Times Roman"/>
              </a:defRPr>
            </a:pPr>
            <a:r>
              <a:t>Ferritin (↓)</a:t>
            </a:r>
          </a:p>
          <a:p>
            <a:pPr marL="457200" indent="-317500" defTabSz="457200">
              <a:spcBef>
                <a:spcPts val="1200"/>
              </a:spcBef>
              <a:buSzPct val="100000"/>
              <a:buFont typeface="Times Roman"/>
              <a:buChar char="•"/>
              <a:defRPr>
                <a:latin typeface="Times Roman"/>
                <a:ea typeface="Times Roman"/>
                <a:cs typeface="Times Roman"/>
                <a:sym typeface="Times Roman"/>
              </a:defRPr>
            </a:pPr>
            <a:r>
              <a:t>Serum iron, TIBC, transferrin saturation</a:t>
            </a:r>
          </a:p>
          <a:p>
            <a:pPr marL="457200" indent="-317500" defTabSz="457200">
              <a:spcBef>
                <a:spcPts val="1200"/>
              </a:spcBef>
              <a:buSzPct val="100000"/>
              <a:buFont typeface="Times Roman"/>
              <a:buChar char="•"/>
              <a:defRPr>
                <a:latin typeface="Times Roman"/>
                <a:ea typeface="Times Roman"/>
                <a:cs typeface="Times Roman"/>
                <a:sym typeface="Times Roman"/>
              </a:defRPr>
            </a:pPr>
            <a:r>
              <a:t>Reticulocyte count</a:t>
            </a:r>
          </a:p>
        </p:txBody>
      </p:sp>
      <p:graphicFrame>
        <p:nvGraphicFramePr>
          <p:cNvPr id="414" name="Table 1"/>
          <p:cNvGraphicFramePr/>
          <p:nvPr/>
        </p:nvGraphicFramePr>
        <p:xfrm>
          <a:off x="9525165" y="3859810"/>
          <a:ext cx="7678765" cy="385906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605058"/>
                <a:gridCol w="3510295"/>
                <a:gridCol w="2563411"/>
              </a:tblGrid>
              <a:tr h="504452">
                <a:tc>
                  <a:txBody>
                    <a:bodyPr/>
                    <a:lstStyle/>
                    <a:p>
                      <a:pPr algn="ctr" defTabSz="457200">
                        <a:defRPr sz="1800"/>
                      </a:pPr>
                      <a:r>
                        <a:rPr b="1" sz="21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Evidence-Based Range</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Purpose</a:t>
                      </a:r>
                    </a:p>
                  </a:txBody>
                  <a:tcPr marL="12700" marR="12700" marT="12700" marB="12700" anchor="ctr" anchorCtr="0" horzOverflow="overflow"/>
                </a:tc>
              </a:tr>
              <a:tr h="781902">
                <a:tc>
                  <a:txBody>
                    <a:bodyPr/>
                    <a:lstStyle/>
                    <a:p>
                      <a:pPr algn="ctr" defTabSz="457200">
                        <a:defRPr sz="1800"/>
                      </a:pPr>
                      <a:r>
                        <a:rPr b="1" sz="2100">
                          <a:latin typeface="Times Roman"/>
                          <a:ea typeface="Times Roman"/>
                          <a:cs typeface="Times Roman"/>
                          <a:sym typeface="Times Roman"/>
                        </a:rPr>
                        <a:t>Iron (oral)</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18–60 mg elemental/day (or alternate-day dosing)</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Hemoglobin synthesis</a:t>
                      </a:r>
                    </a:p>
                  </a:txBody>
                  <a:tcPr marL="12700" marR="12700" marT="12700" marB="12700" anchor="ctr" anchorCtr="0" horzOverflow="overflow"/>
                </a:tc>
              </a:tr>
              <a:tr h="781902">
                <a:tc>
                  <a:txBody>
                    <a:bodyPr/>
                    <a:lstStyle/>
                    <a:p>
                      <a:pPr algn="ctr" defTabSz="457200">
                        <a:defRPr sz="1800"/>
                      </a:pPr>
                      <a:r>
                        <a:rPr b="1" sz="2100">
                          <a:latin typeface="Times Roman"/>
                          <a:ea typeface="Times Roman"/>
                          <a:cs typeface="Times Roman"/>
                          <a:sym typeface="Times Roman"/>
                        </a:rPr>
                        <a:t>Vitamin C</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250–500 mg/day</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Enhances iron absorption</a:t>
                      </a:r>
                    </a:p>
                  </a:txBody>
                  <a:tcPr marL="12700" marR="12700" marT="12700" marB="12700" anchor="ctr" anchorCtr="0" horzOverflow="overflow"/>
                </a:tc>
              </a:tr>
              <a:tr h="504452">
                <a:tc>
                  <a:txBody>
                    <a:bodyPr/>
                    <a:lstStyle/>
                    <a:p>
                      <a:pPr algn="ctr" defTabSz="457200">
                        <a:defRPr sz="1800"/>
                      </a:pPr>
                      <a:r>
                        <a:rPr b="1" sz="21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1.0–1.2 g/kg/day</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Globin synthesis</a:t>
                      </a:r>
                    </a:p>
                  </a:txBody>
                  <a:tcPr marL="12700" marR="12700" marT="12700" marB="12700" anchor="ctr" anchorCtr="0" horzOverflow="overflow"/>
                </a:tc>
              </a:tr>
              <a:tr h="504452">
                <a:tc>
                  <a:txBody>
                    <a:bodyPr/>
                    <a:lstStyle/>
                    <a:p>
                      <a:pPr algn="ctr" defTabSz="457200">
                        <a:defRPr sz="1800"/>
                      </a:pPr>
                      <a:r>
                        <a:rPr b="1" sz="2100">
                          <a:latin typeface="Times Roman"/>
                          <a:ea typeface="Times Roman"/>
                          <a:cs typeface="Times Roman"/>
                          <a:sym typeface="Times Roman"/>
                        </a:rPr>
                        <a:t>Copper</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0.9–2 mg/day (if low)</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Iron transport</a:t>
                      </a:r>
                    </a:p>
                  </a:txBody>
                  <a:tcPr marL="12700" marR="12700" marT="12700" marB="12700" anchor="ctr" anchorCtr="0" horzOverflow="overflow"/>
                </a:tc>
              </a:tr>
              <a:tr h="781902">
                <a:tc>
                  <a:txBody>
                    <a:bodyPr/>
                    <a:lstStyle/>
                    <a:p>
                      <a:pPr algn="ctr" defTabSz="457200">
                        <a:defRPr sz="1800"/>
                      </a:pPr>
                      <a:r>
                        <a:rPr b="1" sz="2100">
                          <a:latin typeface="Times Roman"/>
                          <a:ea typeface="Times Roman"/>
                          <a:cs typeface="Times Roman"/>
                          <a:sym typeface="Times Roman"/>
                        </a:rPr>
                        <a:t>Vitamin A</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RDA-based</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Iron mobilization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6"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419" name="Freeform 4"/>
          <p:cNvGrpSpPr/>
          <p:nvPr/>
        </p:nvGrpSpPr>
        <p:grpSpPr>
          <a:xfrm>
            <a:off x="-528019" y="-83714"/>
            <a:ext cx="19048361" cy="3086120"/>
            <a:chOff x="-2" y="0"/>
            <a:chExt cx="19048359" cy="3086119"/>
          </a:xfrm>
        </p:grpSpPr>
        <p:sp>
          <p:nvSpPr>
            <p:cNvPr id="417"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418"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420" name="TextBox 6"/>
          <p:cNvSpPr txBox="1"/>
          <p:nvPr/>
        </p:nvSpPr>
        <p:spPr>
          <a:xfrm>
            <a:off x="1061617" y="621461"/>
            <a:ext cx="16981342" cy="226426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23" sz="6300">
                <a:solidFill>
                  <a:srgbClr val="FFFFFF"/>
                </a:solidFill>
                <a:latin typeface="Poppins"/>
                <a:ea typeface="Poppins"/>
                <a:cs typeface="Poppins"/>
                <a:sym typeface="Poppins"/>
              </a:defRPr>
            </a:lvl1pPr>
          </a:lstStyle>
          <a:p>
            <a:pPr/>
            <a:r>
              <a:t>MNT for Anemia of Chronic Disease / Inflammation (ACD)</a:t>
            </a:r>
          </a:p>
        </p:txBody>
      </p:sp>
      <p:sp>
        <p:nvSpPr>
          <p:cNvPr id="42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422" name="A. Dietary Patterns…"/>
          <p:cNvSpPr txBox="1"/>
          <p:nvPr/>
        </p:nvSpPr>
        <p:spPr>
          <a:xfrm>
            <a:off x="1018150" y="3687105"/>
            <a:ext cx="7597796" cy="469102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Chronic inflammation → ↑ hepcidin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Iron sequestration (functional deficiency)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Reduced erythropoietin response</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Focus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Reduce inflammatory burden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Avoid unnecessary iron loading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Support erythropoiesis and micronutrient adequacy</a:t>
            </a:r>
          </a:p>
        </p:txBody>
      </p:sp>
      <p:sp>
        <p:nvSpPr>
          <p:cNvPr id="423"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424" name="Relevant Labs…"/>
          <p:cNvSpPr txBox="1"/>
          <p:nvPr/>
        </p:nvSpPr>
        <p:spPr>
          <a:xfrm>
            <a:off x="9230901" y="7761768"/>
            <a:ext cx="5238263" cy="220866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Ferritin (normal or ↑)</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Serum iron (↓)</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TIBC (↓)</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CRP / ESR (↑)</a:t>
            </a:r>
          </a:p>
        </p:txBody>
      </p:sp>
      <p:graphicFrame>
        <p:nvGraphicFramePr>
          <p:cNvPr id="425" name="Table 1"/>
          <p:cNvGraphicFramePr/>
          <p:nvPr/>
        </p:nvGraphicFramePr>
        <p:xfrm>
          <a:off x="9097909" y="3848365"/>
          <a:ext cx="8485907" cy="347846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350524"/>
                <a:gridCol w="3270912"/>
                <a:gridCol w="2864470"/>
              </a:tblGrid>
              <a:tr h="489924">
                <a:tc>
                  <a:txBody>
                    <a:bodyPr/>
                    <a:lstStyle/>
                    <a:p>
                      <a:pPr algn="ctr" defTabSz="457200">
                        <a:defRPr sz="1800"/>
                      </a:pPr>
                      <a:r>
                        <a:rPr b="1" sz="21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Evidence-Based Range</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Purpose</a:t>
                      </a:r>
                    </a:p>
                  </a:txBody>
                  <a:tcPr marL="12700" marR="12700" marT="12700" marB="12700" anchor="ctr" anchorCtr="0" horzOverflow="overflow"/>
                </a:tc>
              </a:tr>
              <a:tr h="489924">
                <a:tc>
                  <a:txBody>
                    <a:bodyPr/>
                    <a:lstStyle/>
                    <a:p>
                      <a:pPr algn="ctr" defTabSz="457200">
                        <a:defRPr sz="1800"/>
                      </a:pPr>
                      <a:r>
                        <a:rPr b="1" sz="21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1.0–1.2 g/kg/day</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Bone marrow support</a:t>
                      </a:r>
                    </a:p>
                  </a:txBody>
                  <a:tcPr marL="12700" marR="12700" marT="12700" marB="12700" anchor="ctr" anchorCtr="0" horzOverflow="overflow"/>
                </a:tc>
              </a:tr>
              <a:tr h="759382">
                <a:tc>
                  <a:txBody>
                    <a:bodyPr/>
                    <a:lstStyle/>
                    <a:p>
                      <a:pPr algn="ctr" defTabSz="457200">
                        <a:defRPr sz="1800"/>
                      </a:pPr>
                      <a:r>
                        <a:rPr b="1" sz="2100">
                          <a:latin typeface="Times Roman"/>
                          <a:ea typeface="Times Roman"/>
                          <a:cs typeface="Times Roman"/>
                          <a:sym typeface="Times Roman"/>
                        </a:rPr>
                        <a:t>Omega-3 (EPA/DHA)</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Anti-inflammatory</a:t>
                      </a:r>
                    </a:p>
                  </a:txBody>
                  <a:tcPr marL="12700" marR="12700" marT="12700" marB="12700" anchor="ctr" anchorCtr="0" horzOverflow="overflow"/>
                </a:tc>
              </a:tr>
              <a:tr h="489924">
                <a:tc>
                  <a:txBody>
                    <a:bodyPr/>
                    <a:lstStyle/>
                    <a:p>
                      <a:pPr algn="ctr" defTabSz="457200">
                        <a:defRPr sz="1800"/>
                      </a:pPr>
                      <a:r>
                        <a:rPr b="1" sz="21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1,000–4,000 IU/day (per labs)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Immune modulation</a:t>
                      </a:r>
                    </a:p>
                  </a:txBody>
                  <a:tcPr marL="12700" marR="12700" marT="12700" marB="12700" anchor="ctr" anchorCtr="0" horzOverflow="overflow"/>
                </a:tc>
              </a:tr>
              <a:tr h="759382">
                <a:tc>
                  <a:txBody>
                    <a:bodyPr/>
                    <a:lstStyle/>
                    <a:p>
                      <a:pPr algn="ctr" defTabSz="457200">
                        <a:defRPr sz="1800"/>
                      </a:pPr>
                      <a:r>
                        <a:rPr b="1" sz="21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8–30 mg/day (short-term if low)</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Immune &amp; marrow function</a:t>
                      </a:r>
                    </a:p>
                  </a:txBody>
                  <a:tcPr marL="12700" marR="12700" marT="12700" marB="12700" anchor="ctr" anchorCtr="0" horzOverflow="overflow"/>
                </a:tc>
              </a:tr>
              <a:tr h="489924">
                <a:tc>
                  <a:txBody>
                    <a:bodyPr/>
                    <a:lstStyle/>
                    <a:p>
                      <a:pPr algn="ctr" defTabSz="457200">
                        <a:defRPr sz="1800"/>
                      </a:pPr>
                      <a:r>
                        <a:rPr b="1" sz="2100">
                          <a:latin typeface="Times Roman"/>
                          <a:ea typeface="Times Roman"/>
                          <a:cs typeface="Times Roman"/>
                          <a:sym typeface="Times Roman"/>
                        </a:rPr>
                        <a:t>B-complex</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RDA-based</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RBC production support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7"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430" name="Freeform 4"/>
          <p:cNvGrpSpPr/>
          <p:nvPr/>
        </p:nvGrpSpPr>
        <p:grpSpPr>
          <a:xfrm>
            <a:off x="-528019" y="-83714"/>
            <a:ext cx="19048361" cy="3086120"/>
            <a:chOff x="-2" y="0"/>
            <a:chExt cx="19048359" cy="3086119"/>
          </a:xfrm>
        </p:grpSpPr>
        <p:sp>
          <p:nvSpPr>
            <p:cNvPr id="428"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429"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431" name="TextBox 6"/>
          <p:cNvSpPr txBox="1"/>
          <p:nvPr/>
        </p:nvSpPr>
        <p:spPr>
          <a:xfrm>
            <a:off x="1061617" y="621459"/>
            <a:ext cx="16981342" cy="368681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23" sz="6300">
                <a:solidFill>
                  <a:srgbClr val="FFFFFF"/>
                </a:solidFill>
                <a:latin typeface="Poppins"/>
                <a:ea typeface="Poppins"/>
                <a:cs typeface="Poppins"/>
                <a:sym typeface="Poppins"/>
              </a:defRPr>
            </a:pPr>
            <a:r>
              <a:t>MNT for Megaloblastic Anemia (Vitamin B12 / Folate)</a:t>
            </a:r>
          </a:p>
          <a:p>
            <a:pPr defTabSz="457200">
              <a:spcBef>
                <a:spcPts val="1400"/>
              </a:spcBef>
              <a:defRPr b="1" sz="1400">
                <a:latin typeface="Times Roman"/>
                <a:ea typeface="Times Roman"/>
                <a:cs typeface="Times Roman"/>
                <a:sym typeface="Times Roman"/>
              </a:defRPr>
            </a:pPr>
          </a:p>
        </p:txBody>
      </p:sp>
      <p:sp>
        <p:nvSpPr>
          <p:cNvPr id="43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433" name="A. Dietary Patterns…"/>
          <p:cNvSpPr txBox="1"/>
          <p:nvPr/>
        </p:nvSpPr>
        <p:spPr>
          <a:xfrm>
            <a:off x="1018150" y="3687107"/>
            <a:ext cx="7597796" cy="5222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Impaired DNA synthesis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Low intake or malabsorption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Pernicious anemia, bariatric surgery, and metformin use</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Focus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Replete with deficient vitamins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Address absorption issues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Prevent neurologic complications</a:t>
            </a:r>
          </a:p>
        </p:txBody>
      </p:sp>
      <p:sp>
        <p:nvSpPr>
          <p:cNvPr id="434"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435" name="Relevant Labs…"/>
          <p:cNvSpPr txBox="1"/>
          <p:nvPr/>
        </p:nvSpPr>
        <p:spPr>
          <a:xfrm>
            <a:off x="9754035" y="7740845"/>
            <a:ext cx="5238263" cy="18920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CBC (↑ MCV), Serum B12, Serum or RBC folate</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Homocysteine (↑ in both), Methylmalonic acid (↑ in B12 deficiency)</a:t>
            </a:r>
          </a:p>
        </p:txBody>
      </p:sp>
      <p:graphicFrame>
        <p:nvGraphicFramePr>
          <p:cNvPr id="436" name="Table 1"/>
          <p:cNvGraphicFramePr/>
          <p:nvPr/>
        </p:nvGraphicFramePr>
        <p:xfrm>
          <a:off x="9782361" y="3838726"/>
          <a:ext cx="7986432" cy="355540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362204"/>
                <a:gridCol w="3109354"/>
                <a:gridCol w="2514873"/>
              </a:tblGrid>
              <a:tr h="582853">
                <a:tc>
                  <a:txBody>
                    <a:bodyPr/>
                    <a:lstStyle/>
                    <a:p>
                      <a:pPr algn="ctr" defTabSz="457200">
                        <a:defRPr sz="1800"/>
                      </a:pPr>
                      <a:r>
                        <a:rPr b="1" sz="20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Evidence-Based Range</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Purpose</a:t>
                      </a:r>
                    </a:p>
                  </a:txBody>
                  <a:tcPr marL="12700" marR="12700" marT="12700" marB="12700" anchor="ctr" anchorCtr="0" horzOverflow="overflow"/>
                </a:tc>
              </a:tr>
              <a:tr h="903422">
                <a:tc>
                  <a:txBody>
                    <a:bodyPr/>
                    <a:lstStyle/>
                    <a:p>
                      <a:pPr algn="ctr" defTabSz="457200">
                        <a:defRPr sz="1800"/>
                      </a:pPr>
                      <a:r>
                        <a:rPr b="1" sz="2000">
                          <a:latin typeface="Times Roman"/>
                          <a:ea typeface="Times Roman"/>
                          <a:cs typeface="Times Roman"/>
                          <a:sym typeface="Times Roman"/>
                        </a:rPr>
                        <a:t>Vitamin B12</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500–1,000 mcg/day oral/sublingual or IM</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DNA synthesis, neurologic health</a:t>
                      </a:r>
                    </a:p>
                  </a:txBody>
                  <a:tcPr marL="12700" marR="12700" marT="12700" marB="12700" anchor="ctr" anchorCtr="0" horzOverflow="overflow"/>
                </a:tc>
              </a:tr>
              <a:tr h="903422">
                <a:tc>
                  <a:txBody>
                    <a:bodyPr/>
                    <a:lstStyle/>
                    <a:p>
                      <a:pPr algn="ctr" defTabSz="457200">
                        <a:defRPr sz="1800"/>
                      </a:pPr>
                      <a:r>
                        <a:rPr b="1" sz="2000">
                          <a:latin typeface="Times Roman"/>
                          <a:ea typeface="Times Roman"/>
                          <a:cs typeface="Times Roman"/>
                          <a:sym typeface="Times Roman"/>
                        </a:rPr>
                        <a:t>Folate (5-MTHF or folic acid)</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400–1,000 mcg/day</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DNA synthesis</a:t>
                      </a:r>
                    </a:p>
                  </a:txBody>
                  <a:tcPr marL="12700" marR="12700" marT="12700" marB="12700" anchor="ctr" anchorCtr="0" horzOverflow="overflow"/>
                </a:tc>
              </a:tr>
              <a:tr h="582853">
                <a:tc>
                  <a:txBody>
                    <a:bodyPr/>
                    <a:lstStyle/>
                    <a:p>
                      <a:pPr algn="ctr" defTabSz="457200">
                        <a:defRPr sz="1800"/>
                      </a:pPr>
                      <a:r>
                        <a:rPr b="1" sz="2000">
                          <a:latin typeface="Times Roman"/>
                          <a:ea typeface="Times Roman"/>
                          <a:cs typeface="Times Roman"/>
                          <a:sym typeface="Times Roman"/>
                        </a:rPr>
                        <a:t>Iron</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Only if deficient</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RBC production</a:t>
                      </a:r>
                    </a:p>
                  </a:txBody>
                  <a:tcPr marL="12700" marR="12700" marT="12700" marB="12700" anchor="ctr" anchorCtr="0" horzOverflow="overflow"/>
                </a:tc>
              </a:tr>
              <a:tr h="582853">
                <a:tc>
                  <a:txBody>
                    <a:bodyPr/>
                    <a:lstStyle/>
                    <a:p>
                      <a:pPr algn="ctr" defTabSz="457200">
                        <a:defRPr sz="1800"/>
                      </a:pPr>
                      <a:r>
                        <a:rPr b="1" sz="20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1.0–1.2 g/kg/day</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Cell turnover</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8"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441" name="Freeform 4"/>
          <p:cNvGrpSpPr/>
          <p:nvPr/>
        </p:nvGrpSpPr>
        <p:grpSpPr>
          <a:xfrm>
            <a:off x="-528019" y="-83714"/>
            <a:ext cx="19048361" cy="3086120"/>
            <a:chOff x="-2" y="0"/>
            <a:chExt cx="19048359" cy="3086119"/>
          </a:xfrm>
        </p:grpSpPr>
        <p:sp>
          <p:nvSpPr>
            <p:cNvPr id="439"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440"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442" name="TextBox 6"/>
          <p:cNvSpPr txBox="1"/>
          <p:nvPr/>
        </p:nvSpPr>
        <p:spPr>
          <a:xfrm>
            <a:off x="1061617" y="621461"/>
            <a:ext cx="16981342" cy="498206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23" sz="6300">
                <a:solidFill>
                  <a:srgbClr val="FFFFFF"/>
                </a:solidFill>
                <a:latin typeface="Poppins"/>
                <a:ea typeface="Poppins"/>
                <a:cs typeface="Poppins"/>
                <a:sym typeface="Poppins"/>
              </a:defRPr>
            </a:pPr>
            <a:r>
              <a:t>MNT for Hemolytic Anemias / High Turnover States (Adjunctive Nutrition)</a:t>
            </a:r>
          </a:p>
          <a:p>
            <a:pPr defTabSz="457200">
              <a:spcBef>
                <a:spcPts val="1400"/>
              </a:spcBef>
              <a:defRPr b="1" sz="1400">
                <a:latin typeface="Times Roman"/>
                <a:ea typeface="Times Roman"/>
                <a:cs typeface="Times Roman"/>
                <a:sym typeface="Times Roman"/>
              </a:defRPr>
            </a:pPr>
          </a:p>
          <a:p>
            <a:pPr>
              <a:lnSpc>
                <a:spcPts val="9100"/>
              </a:lnSpc>
              <a:defRPr spc="623" sz="6300">
                <a:solidFill>
                  <a:srgbClr val="FFFFFF"/>
                </a:solidFill>
                <a:latin typeface="Poppins"/>
                <a:ea typeface="Poppins"/>
                <a:cs typeface="Poppins"/>
                <a:sym typeface="Poppins"/>
              </a:defRPr>
            </a:pPr>
          </a:p>
        </p:txBody>
      </p:sp>
      <p:sp>
        <p:nvSpPr>
          <p:cNvPr id="44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444" name="A. Dietary Patterns…"/>
          <p:cNvSpPr txBox="1"/>
          <p:nvPr/>
        </p:nvSpPr>
        <p:spPr>
          <a:xfrm>
            <a:off x="1018150" y="3687107"/>
            <a:ext cx="7597796" cy="53619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Increased RBC destruction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Oxidative stress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Increased micronutrient demand</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Focus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Antioxidant protection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Support erythropoiesis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Prevent secondary deficiencies</a:t>
            </a: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445"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446" name="Relevant Labs…"/>
          <p:cNvSpPr txBox="1"/>
          <p:nvPr/>
        </p:nvSpPr>
        <p:spPr>
          <a:xfrm>
            <a:off x="9544781" y="7468813"/>
            <a:ext cx="5238263" cy="220866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LDH (↑)</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Indirect bilirubin (↑)</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Haptoglobin (↓)</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Reticulocyte count (↑)</a:t>
            </a:r>
          </a:p>
        </p:txBody>
      </p:sp>
      <p:graphicFrame>
        <p:nvGraphicFramePr>
          <p:cNvPr id="447" name="Table 1"/>
          <p:cNvGraphicFramePr/>
          <p:nvPr/>
        </p:nvGraphicFramePr>
        <p:xfrm>
          <a:off x="9531636" y="3821812"/>
          <a:ext cx="8314647" cy="325558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942284"/>
                <a:gridCol w="2876053"/>
                <a:gridCol w="3496309"/>
              </a:tblGrid>
              <a:tr h="758819">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Evidence-Based Range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489561">
                <a:tc>
                  <a:txBody>
                    <a:bodyPr/>
                    <a:lstStyle/>
                    <a:p>
                      <a:pPr algn="ctr" defTabSz="457200">
                        <a:defRPr sz="1800"/>
                      </a:pPr>
                      <a:r>
                        <a:rPr b="1" sz="2400">
                          <a:latin typeface="Times Roman"/>
                          <a:ea typeface="Times Roman"/>
                          <a:cs typeface="Times Roman"/>
                          <a:sym typeface="Times Roman"/>
                        </a:rPr>
                        <a:t>Folate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400–1,000 mcg/day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Increased RBC turnover</a:t>
                      </a:r>
                    </a:p>
                  </a:txBody>
                  <a:tcPr marL="12700" marR="12700" marT="12700" marB="12700" anchor="ctr" anchorCtr="0" horzOverflow="overflow"/>
                </a:tc>
              </a:tr>
              <a:tr h="758819">
                <a:tc>
                  <a:txBody>
                    <a:bodyPr/>
                    <a:lstStyle/>
                    <a:p>
                      <a:pPr algn="ctr" defTabSz="457200">
                        <a:defRPr sz="1800"/>
                      </a:pPr>
                      <a:r>
                        <a:rPr b="1" sz="2400">
                          <a:latin typeface="Times Roman"/>
                          <a:ea typeface="Times Roman"/>
                          <a:cs typeface="Times Roman"/>
                          <a:sym typeface="Times Roman"/>
                        </a:rPr>
                        <a:t>Vitamin 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RDA-based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Antioxidant membrane protection</a:t>
                      </a:r>
                    </a:p>
                  </a:txBody>
                  <a:tcPr marL="12700" marR="12700" marT="12700" marB="12700" anchor="ctr" anchorCtr="0" horzOverflow="overflow"/>
                </a:tc>
              </a:tr>
              <a:tr h="489561">
                <a:tc>
                  <a:txBody>
                    <a:bodyPr/>
                    <a:lstStyle/>
                    <a:p>
                      <a:pPr algn="ctr" defTabSz="457200">
                        <a:defRPr sz="1800"/>
                      </a:pPr>
                      <a:r>
                        <a:rPr b="1" sz="2400">
                          <a:latin typeface="Times Roman"/>
                          <a:ea typeface="Times Roman"/>
                          <a:cs typeface="Times Roman"/>
                          <a:sym typeface="Times Roman"/>
                        </a:rPr>
                        <a:t>Omega-3s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Anti-inflammatory</a:t>
                      </a:r>
                    </a:p>
                  </a:txBody>
                  <a:tcPr marL="12700" marR="12700" marT="12700" marB="12700" anchor="ctr" anchorCtr="0" horzOverflow="overflow"/>
                </a:tc>
              </a:tr>
              <a:tr h="758819">
                <a:tc>
                  <a:txBody>
                    <a:bodyPr/>
                    <a:lstStyle/>
                    <a:p>
                      <a:pPr algn="ctr" defTabSz="457200">
                        <a:defRPr sz="1800"/>
                      </a:pPr>
                      <a:r>
                        <a:rPr b="1" sz="24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300–420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Cellular stability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9"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452" name="Freeform 4"/>
          <p:cNvGrpSpPr/>
          <p:nvPr/>
        </p:nvGrpSpPr>
        <p:grpSpPr>
          <a:xfrm>
            <a:off x="-528019" y="-83714"/>
            <a:ext cx="19048361" cy="3086120"/>
            <a:chOff x="-2" y="0"/>
            <a:chExt cx="19048359" cy="3086119"/>
          </a:xfrm>
        </p:grpSpPr>
        <p:sp>
          <p:nvSpPr>
            <p:cNvPr id="450"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451"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453" name="TextBox 6"/>
          <p:cNvSpPr txBox="1"/>
          <p:nvPr/>
        </p:nvSpPr>
        <p:spPr>
          <a:xfrm>
            <a:off x="1061617" y="621461"/>
            <a:ext cx="16981342" cy="65441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23" sz="6300">
                <a:solidFill>
                  <a:srgbClr val="FFFFFF"/>
                </a:solidFill>
                <a:latin typeface="Poppins"/>
                <a:ea typeface="Poppins"/>
                <a:cs typeface="Poppins"/>
                <a:sym typeface="Poppins"/>
              </a:defRPr>
            </a:pPr>
            <a:r>
              <a:t>MNT for Thrombocytopenia &amp; Leukopenia (Nutrition-Related)</a:t>
            </a:r>
          </a:p>
          <a:p>
            <a:pPr defTabSz="457200">
              <a:spcBef>
                <a:spcPts val="1400"/>
              </a:spcBef>
              <a:defRPr b="1" sz="1400">
                <a:latin typeface="Times Roman"/>
                <a:ea typeface="Times Roman"/>
                <a:cs typeface="Times Roman"/>
                <a:sym typeface="Times Roman"/>
              </a:defRPr>
            </a:pPr>
          </a:p>
          <a:p>
            <a:pPr>
              <a:lnSpc>
                <a:spcPts val="9100"/>
              </a:lnSpc>
              <a:defRPr spc="623" sz="6300">
                <a:solidFill>
                  <a:srgbClr val="FFFFFF"/>
                </a:solidFill>
                <a:latin typeface="Poppins"/>
                <a:ea typeface="Poppins"/>
                <a:cs typeface="Poppins"/>
                <a:sym typeface="Poppins"/>
              </a:defRPr>
            </a:pPr>
          </a:p>
          <a:p>
            <a:pPr defTabSz="457200">
              <a:spcBef>
                <a:spcPts val="1400"/>
              </a:spcBef>
              <a:defRPr b="1" sz="1400">
                <a:latin typeface="Times Roman"/>
                <a:ea typeface="Times Roman"/>
                <a:cs typeface="Times Roman"/>
                <a:sym typeface="Times Roman"/>
              </a:defRPr>
            </a:pPr>
          </a:p>
          <a:p>
            <a:pPr>
              <a:lnSpc>
                <a:spcPts val="9100"/>
              </a:lnSpc>
              <a:defRPr spc="623" sz="6300">
                <a:solidFill>
                  <a:srgbClr val="FFFFFF"/>
                </a:solidFill>
                <a:latin typeface="Poppins"/>
                <a:ea typeface="Poppins"/>
                <a:cs typeface="Poppins"/>
                <a:sym typeface="Poppins"/>
              </a:defRPr>
            </a:pPr>
          </a:p>
        </p:txBody>
      </p:sp>
      <p:sp>
        <p:nvSpPr>
          <p:cNvPr id="45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455" name="A. Dietary Patterns…"/>
          <p:cNvSpPr txBox="1"/>
          <p:nvPr/>
        </p:nvSpPr>
        <p:spPr>
          <a:xfrm>
            <a:off x="1018150" y="3687107"/>
            <a:ext cx="7597796" cy="5895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Bone marrow suppression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Micronutrient deficiencies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Chronic inflammation or infection</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Focus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Correct deficiencies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Support marrow recovery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Reduce inflammatory load</a:t>
            </a: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p:txBody>
      </p:sp>
      <p:sp>
        <p:nvSpPr>
          <p:cNvPr id="456"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457" name="Relevant Labs…"/>
          <p:cNvSpPr txBox="1"/>
          <p:nvPr/>
        </p:nvSpPr>
        <p:spPr>
          <a:xfrm>
            <a:off x="9544781" y="7468813"/>
            <a:ext cx="5238263" cy="2161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CBC with differential</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B12, folate</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Zinc, copper</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CRP</a:t>
            </a:r>
          </a:p>
        </p:txBody>
      </p:sp>
      <p:graphicFrame>
        <p:nvGraphicFramePr>
          <p:cNvPr id="458" name="Table 1"/>
          <p:cNvGraphicFramePr/>
          <p:nvPr/>
        </p:nvGraphicFramePr>
        <p:xfrm>
          <a:off x="9448179" y="3837902"/>
          <a:ext cx="8462762" cy="308589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827878"/>
                <a:gridCol w="3434721"/>
                <a:gridCol w="3200160"/>
              </a:tblGrid>
              <a:tr h="434633">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Evidence-Based Range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673682">
                <a:tc>
                  <a:txBody>
                    <a:bodyPr/>
                    <a:lstStyle/>
                    <a:p>
                      <a:pPr algn="ctr" defTabSz="457200">
                        <a:defRPr sz="1800"/>
                      </a:pPr>
                      <a:r>
                        <a:rPr b="1" sz="2400">
                          <a:latin typeface="Times Roman"/>
                          <a:ea typeface="Times Roman"/>
                          <a:cs typeface="Times Roman"/>
                          <a:sym typeface="Times Roman"/>
                        </a:rPr>
                        <a:t>Vitamin B12</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Per labs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Cell division</a:t>
                      </a:r>
                    </a:p>
                  </a:txBody>
                  <a:tcPr marL="12700" marR="12700" marT="12700" marB="12700" anchor="ctr" anchorCtr="0" horzOverflow="overflow"/>
                </a:tc>
              </a:tr>
              <a:tr h="434633">
                <a:tc>
                  <a:txBody>
                    <a:bodyPr/>
                    <a:lstStyle/>
                    <a:p>
                      <a:pPr algn="ctr" defTabSz="457200">
                        <a:defRPr sz="1800"/>
                      </a:pPr>
                      <a:r>
                        <a:rPr b="1" sz="2400">
                          <a:latin typeface="Times Roman"/>
                          <a:ea typeface="Times Roman"/>
                          <a:cs typeface="Times Roman"/>
                          <a:sym typeface="Times Roman"/>
                        </a:rPr>
                        <a:t>Folate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400–1,000 mcg/day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DNA synthesis</a:t>
                      </a:r>
                    </a:p>
                  </a:txBody>
                  <a:tcPr marL="12700" marR="12700" marT="12700" marB="12700" anchor="ctr" anchorCtr="0" horzOverflow="overflow"/>
                </a:tc>
              </a:tr>
              <a:tr h="673682">
                <a:tc>
                  <a:txBody>
                    <a:bodyPr/>
                    <a:lstStyle/>
                    <a:p>
                      <a:pPr algn="ctr" defTabSz="457200">
                        <a:defRPr sz="1800"/>
                      </a:pPr>
                      <a:r>
                        <a:rPr b="1" sz="24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8–30 mg/day (short-term)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Immune cell production</a:t>
                      </a:r>
                    </a:p>
                  </a:txBody>
                  <a:tcPr marL="12700" marR="12700" marT="12700" marB="12700" anchor="ctr" anchorCtr="0" horzOverflow="overflow"/>
                </a:tc>
              </a:tr>
              <a:tr h="434633">
                <a:tc>
                  <a:txBody>
                    <a:bodyPr/>
                    <a:lstStyle/>
                    <a:p>
                      <a:pPr algn="ctr" defTabSz="457200">
                        <a:defRPr sz="1800"/>
                      </a:pPr>
                      <a:r>
                        <a:rPr b="1" sz="2400">
                          <a:latin typeface="Times Roman"/>
                          <a:ea typeface="Times Roman"/>
                          <a:cs typeface="Times Roman"/>
                          <a:sym typeface="Times Roman"/>
                        </a:rPr>
                        <a:t>Copper</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0.9–2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Leukocyte formation</a:t>
                      </a:r>
                    </a:p>
                  </a:txBody>
                  <a:tcPr marL="12700" marR="12700" marT="12700" marB="12700" anchor="ctr" anchorCtr="0" horzOverflow="overflow"/>
                </a:tc>
              </a:tr>
              <a:tr h="434633">
                <a:tc>
                  <a:txBody>
                    <a:bodyPr/>
                    <a:lstStyle/>
                    <a:p>
                      <a:pPr algn="ctr" defTabSz="457200">
                        <a:defRPr sz="1800"/>
                      </a:pPr>
                      <a:r>
                        <a:rPr b="1" sz="24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≥1.0 g/kg/day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Marrow support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0" name="Freeform 2"/>
          <p:cNvSpPr/>
          <p:nvPr/>
        </p:nvSpPr>
        <p:spPr>
          <a:xfrm rot="10800000">
            <a:off x="-2" y="-3"/>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463" name="Freeform 4"/>
          <p:cNvGrpSpPr/>
          <p:nvPr/>
        </p:nvGrpSpPr>
        <p:grpSpPr>
          <a:xfrm>
            <a:off x="-528019" y="-83714"/>
            <a:ext cx="19048361" cy="3086120"/>
            <a:chOff x="-2" y="0"/>
            <a:chExt cx="19048359" cy="3086119"/>
          </a:xfrm>
        </p:grpSpPr>
        <p:sp>
          <p:nvSpPr>
            <p:cNvPr id="461"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462"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464" name="TextBox 6"/>
          <p:cNvSpPr txBox="1"/>
          <p:nvPr/>
        </p:nvSpPr>
        <p:spPr>
          <a:xfrm>
            <a:off x="1061617" y="621461"/>
            <a:ext cx="16981342" cy="72934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23" sz="6300">
                <a:solidFill>
                  <a:srgbClr val="FFFFFF"/>
                </a:solidFill>
                <a:latin typeface="Poppins"/>
                <a:ea typeface="Poppins"/>
                <a:cs typeface="Poppins"/>
                <a:sym typeface="Poppins"/>
              </a:defRPr>
            </a:pPr>
            <a:r>
              <a:t>Summary Table - Hematologic Disorders</a:t>
            </a:r>
          </a:p>
          <a:p>
            <a:pPr>
              <a:lnSpc>
                <a:spcPts val="9100"/>
              </a:lnSpc>
              <a:defRPr spc="623" sz="6300">
                <a:solidFill>
                  <a:srgbClr val="FFFFFF"/>
                </a:solidFill>
                <a:latin typeface="Poppins"/>
                <a:ea typeface="Poppins"/>
                <a:cs typeface="Poppins"/>
                <a:sym typeface="Poppins"/>
              </a:defRPr>
            </a:pPr>
          </a:p>
          <a:p>
            <a:pPr>
              <a:lnSpc>
                <a:spcPts val="9100"/>
              </a:lnSpc>
              <a:defRPr spc="623" sz="6300">
                <a:solidFill>
                  <a:srgbClr val="FFFFFF"/>
                </a:solidFill>
                <a:latin typeface="Poppins"/>
                <a:ea typeface="Poppins"/>
                <a:cs typeface="Poppins"/>
                <a:sym typeface="Poppins"/>
              </a:defRPr>
            </a:pPr>
          </a:p>
          <a:p>
            <a:pPr defTabSz="457200">
              <a:spcBef>
                <a:spcPts val="1400"/>
              </a:spcBef>
              <a:defRPr b="1" sz="1400">
                <a:latin typeface="Times Roman"/>
                <a:ea typeface="Times Roman"/>
                <a:cs typeface="Times Roman"/>
                <a:sym typeface="Times Roman"/>
              </a:defRPr>
            </a:pPr>
          </a:p>
          <a:p>
            <a:pPr>
              <a:lnSpc>
                <a:spcPts val="9100"/>
              </a:lnSpc>
              <a:defRPr spc="623" sz="6300">
                <a:solidFill>
                  <a:srgbClr val="FFFFFF"/>
                </a:solidFill>
                <a:latin typeface="Poppins"/>
                <a:ea typeface="Poppins"/>
                <a:cs typeface="Poppins"/>
                <a:sym typeface="Poppins"/>
              </a:defRPr>
            </a:pPr>
          </a:p>
        </p:txBody>
      </p:sp>
      <p:sp>
        <p:nvSpPr>
          <p:cNvPr id="465"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p>
        </p:txBody>
      </p:sp>
      <p:graphicFrame>
        <p:nvGraphicFramePr>
          <p:cNvPr id="466" name="Table 1"/>
          <p:cNvGraphicFramePr/>
          <p:nvPr/>
        </p:nvGraphicFramePr>
        <p:xfrm>
          <a:off x="903549" y="3149606"/>
          <a:ext cx="16480900" cy="643686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735639"/>
                <a:gridCol w="2983108"/>
                <a:gridCol w="3532843"/>
                <a:gridCol w="3179032"/>
                <a:gridCol w="3050275"/>
              </a:tblGrid>
              <a:tr h="755563">
                <a:tc>
                  <a:txBody>
                    <a:bodyPr/>
                    <a:lstStyle/>
                    <a:p>
                      <a:pPr algn="ctr" defTabSz="457200">
                        <a:defRPr sz="1800"/>
                      </a:pPr>
                      <a:r>
                        <a:rPr b="1" sz="2300">
                          <a:latin typeface="Times Roman"/>
                          <a:ea typeface="Times Roman"/>
                          <a:cs typeface="Times Roman"/>
                          <a:sym typeface="Times Roman"/>
                        </a:rPr>
                        <a:t>Anemia Type</a:t>
                      </a:r>
                    </a:p>
                  </a:txBody>
                  <a:tcPr marL="12700" marR="12700" marT="12700" marB="12700" anchor="ctr" anchorCtr="0" horzOverflow="overflow"/>
                </a:tc>
                <a:tc>
                  <a:txBody>
                    <a:bodyPr/>
                    <a:lstStyle/>
                    <a:p>
                      <a:pPr algn="ctr" defTabSz="457200">
                        <a:defRPr sz="1800"/>
                      </a:pPr>
                      <a:r>
                        <a:rPr b="1" sz="2300">
                          <a:latin typeface="Times Roman"/>
                          <a:ea typeface="Times Roman"/>
                          <a:cs typeface="Times Roman"/>
                          <a:sym typeface="Times Roman"/>
                        </a:rPr>
                        <a:t>Primary Nutrition Drivers</a:t>
                      </a:r>
                    </a:p>
                  </a:txBody>
                  <a:tcPr marL="12700" marR="12700" marT="12700" marB="12700" anchor="ctr" anchorCtr="0" horzOverflow="overflow"/>
                </a:tc>
                <a:tc>
                  <a:txBody>
                    <a:bodyPr/>
                    <a:lstStyle/>
                    <a:p>
                      <a:pPr algn="ctr" defTabSz="457200">
                        <a:defRPr sz="1800"/>
                      </a:pPr>
                      <a:r>
                        <a:rPr b="1" sz="2300">
                          <a:latin typeface="Times Roman"/>
                          <a:ea typeface="Times Roman"/>
                          <a:cs typeface="Times Roman"/>
                          <a:sym typeface="Times Roman"/>
                        </a:rPr>
                        <a:t>MNT Focus</a:t>
                      </a:r>
                    </a:p>
                  </a:txBody>
                  <a:tcPr marL="12700" marR="12700" marT="12700" marB="12700" anchor="ctr" anchorCtr="0" horzOverflow="overflow"/>
                </a:tc>
                <a:tc>
                  <a:txBody>
                    <a:bodyPr/>
                    <a:lstStyle/>
                    <a:p>
                      <a:pPr algn="ctr" defTabSz="457200">
                        <a:defRPr sz="1800"/>
                      </a:pPr>
                      <a:r>
                        <a:rPr b="1" sz="2300">
                          <a:latin typeface="Times Roman"/>
                          <a:ea typeface="Times Roman"/>
                          <a:cs typeface="Times Roman"/>
                          <a:sym typeface="Times Roman"/>
                        </a:rPr>
                        <a:t>Key Nutrients &amp; Supplements</a:t>
                      </a:r>
                    </a:p>
                  </a:txBody>
                  <a:tcPr marL="12700" marR="12700" marT="12700" marB="12700" anchor="ctr" anchorCtr="0" horzOverflow="overflow"/>
                </a:tc>
                <a:tc>
                  <a:txBody>
                    <a:bodyPr/>
                    <a:lstStyle/>
                    <a:p>
                      <a:pPr algn="ctr" defTabSz="457200">
                        <a:defRPr sz="1800"/>
                      </a:pPr>
                      <a:r>
                        <a:rPr b="1" sz="2300">
                          <a:latin typeface="Times Roman"/>
                          <a:ea typeface="Times Roman"/>
                          <a:cs typeface="Times Roman"/>
                          <a:sym typeface="Times Roman"/>
                        </a:rPr>
                        <a:t>Hallmark Labs</a:t>
                      </a:r>
                    </a:p>
                  </a:txBody>
                  <a:tcPr marL="12700" marR="12700" marT="12700" marB="12700" anchor="ctr" anchorCtr="0" horzOverflow="overflow"/>
                </a:tc>
              </a:tr>
              <a:tr h="784125">
                <a:tc>
                  <a:txBody>
                    <a:bodyPr/>
                    <a:lstStyle/>
                    <a:p>
                      <a:pPr algn="l" defTabSz="457200">
                        <a:defRPr sz="1800"/>
                      </a:pPr>
                      <a:r>
                        <a:rPr b="1" sz="2300">
                          <a:latin typeface="Times Roman"/>
                          <a:ea typeface="Times Roman"/>
                          <a:cs typeface="Times Roman"/>
                          <a:sym typeface="Times Roman"/>
                        </a:rPr>
                        <a:t>Iron Deficiency Anemia (IDA)</a:t>
                      </a:r>
                    </a:p>
                  </a:txBody>
                  <a:tcPr marL="12700" marR="12700" marT="12700" marB="12700" anchor="ctr" anchorCtr="0" horzOverflow="overflow"/>
                </a:tc>
                <a:tc>
                  <a:txBody>
                    <a:bodyPr/>
                    <a:lstStyle/>
                    <a:p>
                      <a:pPr algn="l" defTabSz="457200">
                        <a:defRPr sz="1800"/>
                      </a:pPr>
                      <a:r>
                        <a:rPr sz="2300">
                          <a:latin typeface="Times Roman"/>
                          <a:ea typeface="Times Roman"/>
                          <a:cs typeface="Times Roman"/>
                          <a:sym typeface="Times Roman"/>
                        </a:rPr>
                        <a:t>Low intake/absorption, blood loss, ↑ demand</a:t>
                      </a:r>
                    </a:p>
                  </a:txBody>
                  <a:tcPr marL="12700" marR="12700" marT="12700" marB="12700" anchor="ctr" anchorCtr="0" horzOverflow="overflow"/>
                </a:tc>
                <a:tc>
                  <a:txBody>
                    <a:bodyPr/>
                    <a:lstStyle/>
                    <a:p>
                      <a:pPr algn="l" defTabSz="457200">
                        <a:defRPr sz="1800"/>
                      </a:pPr>
                      <a:r>
                        <a:rPr sz="2300">
                          <a:latin typeface="Times Roman"/>
                          <a:ea typeface="Times Roman"/>
                          <a:cs typeface="Times Roman"/>
                          <a:sym typeface="Times Roman"/>
                        </a:rPr>
                        <a:t>Replete iron, enhance absorption, address loss source</a:t>
                      </a:r>
                    </a:p>
                  </a:txBody>
                  <a:tcPr marL="12700" marR="12700" marT="12700" marB="12700" anchor="ctr" anchorCtr="0" horzOverflow="overflow"/>
                </a:tc>
                <a:tc>
                  <a:txBody>
                    <a:bodyPr/>
                    <a:lstStyle/>
                    <a:p>
                      <a:pPr algn="l" defTabSz="457200">
                        <a:defRPr sz="1800"/>
                      </a:pPr>
                      <a:r>
                        <a:rPr sz="2300">
                          <a:latin typeface="Times Roman"/>
                          <a:ea typeface="Times Roman"/>
                          <a:cs typeface="Times Roman"/>
                          <a:sym typeface="Times Roman"/>
                        </a:rPr>
                        <a:t>Iron (oral/IV per labs), Vitamin C, Protein, Copper</a:t>
                      </a:r>
                    </a:p>
                  </a:txBody>
                  <a:tcPr marL="12700" marR="12700" marT="12700" marB="12700" anchor="ctr" anchorCtr="0" horzOverflow="overflow"/>
                </a:tc>
                <a:tc>
                  <a:txBody>
                    <a:bodyPr/>
                    <a:lstStyle/>
                    <a:p>
                      <a:pPr algn="l" defTabSz="457200">
                        <a:defRPr sz="1800"/>
                      </a:pPr>
                      <a:r>
                        <a:rPr sz="2300">
                          <a:latin typeface="Times Roman"/>
                          <a:ea typeface="Times Roman"/>
                          <a:cs typeface="Times Roman"/>
                          <a:sym typeface="Times Roman"/>
                        </a:rPr>
                        <a:t>↓ Ferritin, ↓ Serum iron, ↑ TIBC, ↓ Hgb, ↓ MCV</a:t>
                      </a:r>
                    </a:p>
                  </a:txBody>
                  <a:tcPr marL="12700" marR="12700" marT="12700" marB="12700" anchor="ctr" anchorCtr="0" horzOverflow="overflow"/>
                </a:tc>
              </a:tr>
              <a:tr h="1133425">
                <a:tc>
                  <a:txBody>
                    <a:bodyPr/>
                    <a:lstStyle/>
                    <a:p>
                      <a:pPr algn="l" defTabSz="457200">
                        <a:defRPr sz="1800"/>
                      </a:pPr>
                      <a:r>
                        <a:rPr b="1" sz="2300">
                          <a:latin typeface="Times Roman"/>
                          <a:ea typeface="Times Roman"/>
                          <a:cs typeface="Times Roman"/>
                          <a:sym typeface="Times Roman"/>
                        </a:rPr>
                        <a:t>Anemia of Chronic Disease / Inflammation (ACD)</a:t>
                      </a:r>
                    </a:p>
                  </a:txBody>
                  <a:tcPr marL="12700" marR="12700" marT="12700" marB="12700" anchor="ctr" anchorCtr="0" horzOverflow="overflow"/>
                </a:tc>
                <a:tc>
                  <a:txBody>
                    <a:bodyPr/>
                    <a:lstStyle/>
                    <a:p>
                      <a:pPr algn="l" defTabSz="457200">
                        <a:defRPr sz="1800"/>
                      </a:pPr>
                      <a:r>
                        <a:rPr sz="2300">
                          <a:latin typeface="Times Roman"/>
                          <a:ea typeface="Times Roman"/>
                          <a:cs typeface="Times Roman"/>
                          <a:sym typeface="Times Roman"/>
                        </a:rPr>
                        <a:t>Inflammation → ↑ hepcidin, iron sequestration</a:t>
                      </a:r>
                    </a:p>
                  </a:txBody>
                  <a:tcPr marL="12700" marR="12700" marT="12700" marB="12700" anchor="ctr" anchorCtr="0" horzOverflow="overflow"/>
                </a:tc>
                <a:tc>
                  <a:txBody>
                    <a:bodyPr/>
                    <a:lstStyle/>
                    <a:p>
                      <a:pPr algn="l" defTabSz="457200">
                        <a:defRPr sz="1800"/>
                      </a:pPr>
                      <a:r>
                        <a:rPr sz="2300">
                          <a:latin typeface="Times Roman"/>
                          <a:ea typeface="Times Roman"/>
                          <a:cs typeface="Times Roman"/>
                          <a:sym typeface="Times Roman"/>
                        </a:rPr>
                        <a:t>Reduce inflammation, avoid excess iron, support erythropoiesis</a:t>
                      </a:r>
                    </a:p>
                  </a:txBody>
                  <a:tcPr marL="12700" marR="12700" marT="12700" marB="12700" anchor="ctr" anchorCtr="0" horzOverflow="overflow"/>
                </a:tc>
                <a:tc>
                  <a:txBody>
                    <a:bodyPr/>
                    <a:lstStyle/>
                    <a:p>
                      <a:pPr algn="l" defTabSz="457200">
                        <a:defRPr sz="1800"/>
                      </a:pPr>
                      <a:r>
                        <a:rPr sz="2300">
                          <a:latin typeface="Times Roman"/>
                          <a:ea typeface="Times Roman"/>
                          <a:cs typeface="Times Roman"/>
                          <a:sym typeface="Times Roman"/>
                        </a:rPr>
                        <a:t>Protein, Omega-3s, Vitamin D, Zinc (if low), B-complex</a:t>
                      </a:r>
                    </a:p>
                  </a:txBody>
                  <a:tcPr marL="12700" marR="12700" marT="12700" marB="12700" anchor="ctr" anchorCtr="0" horzOverflow="overflow"/>
                </a:tc>
                <a:tc>
                  <a:txBody>
                    <a:bodyPr/>
                    <a:lstStyle/>
                    <a:p>
                      <a:pPr algn="l" defTabSz="457200">
                        <a:defRPr sz="1800"/>
                      </a:pPr>
                      <a:r>
                        <a:rPr sz="2300">
                          <a:latin typeface="Times Roman"/>
                          <a:ea typeface="Times Roman"/>
                          <a:cs typeface="Times Roman"/>
                          <a:sym typeface="Times Roman"/>
                        </a:rPr>
                        <a:t>Normal/↑ Ferritin, ↓ Serum iron, ↓ TIBC, ↑ CRP</a:t>
                      </a:r>
                    </a:p>
                  </a:txBody>
                  <a:tcPr marL="12700" marR="12700" marT="12700" marB="12700" anchor="ctr" anchorCtr="0" horzOverflow="overflow"/>
                </a:tc>
              </a:tr>
              <a:tr h="1104900">
                <a:tc>
                  <a:txBody>
                    <a:bodyPr/>
                    <a:lstStyle/>
                    <a:p>
                      <a:pPr algn="l" defTabSz="457200">
                        <a:defRPr sz="1800"/>
                      </a:pPr>
                      <a:r>
                        <a:rPr b="1" sz="2300">
                          <a:latin typeface="Times Roman"/>
                          <a:ea typeface="Times Roman"/>
                          <a:cs typeface="Times Roman"/>
                          <a:sym typeface="Times Roman"/>
                        </a:rPr>
                        <a:t>Vitamin B12 Deficiency Anemia</a:t>
                      </a:r>
                    </a:p>
                  </a:txBody>
                  <a:tcPr marL="12700" marR="12700" marT="12700" marB="12700" anchor="ctr" anchorCtr="0" horzOverflow="overflow"/>
                </a:tc>
                <a:tc>
                  <a:txBody>
                    <a:bodyPr/>
                    <a:lstStyle/>
                    <a:p>
                      <a:pPr algn="l" defTabSz="457200">
                        <a:defRPr sz="1800"/>
                      </a:pPr>
                      <a:r>
                        <a:rPr sz="2300">
                          <a:latin typeface="Times Roman"/>
                          <a:ea typeface="Times Roman"/>
                          <a:cs typeface="Times Roman"/>
                          <a:sym typeface="Times Roman"/>
                        </a:rPr>
                        <a:t>Low intake, malabsorption, pernicious anemia</a:t>
                      </a:r>
                    </a:p>
                  </a:txBody>
                  <a:tcPr marL="12700" marR="12700" marT="12700" marB="12700" anchor="ctr" anchorCtr="0" horzOverflow="overflow"/>
                </a:tc>
                <a:tc>
                  <a:txBody>
                    <a:bodyPr/>
                    <a:lstStyle/>
                    <a:p>
                      <a:pPr algn="l" defTabSz="457200">
                        <a:defRPr sz="1800"/>
                      </a:pPr>
                      <a:r>
                        <a:rPr sz="2300">
                          <a:latin typeface="Times Roman"/>
                          <a:ea typeface="Times Roman"/>
                          <a:cs typeface="Times Roman"/>
                          <a:sym typeface="Times Roman"/>
                        </a:rPr>
                        <a:t>Replete B12, correct absorption issues</a:t>
                      </a:r>
                    </a:p>
                  </a:txBody>
                  <a:tcPr marL="12700" marR="12700" marT="12700" marB="12700" anchor="ctr" anchorCtr="0" horzOverflow="overflow"/>
                </a:tc>
                <a:tc>
                  <a:txBody>
                    <a:bodyPr/>
                    <a:lstStyle/>
                    <a:p>
                      <a:pPr algn="l" defTabSz="457200">
                        <a:defRPr sz="1800"/>
                      </a:pPr>
                      <a:r>
                        <a:rPr sz="2300">
                          <a:latin typeface="Times Roman"/>
                          <a:ea typeface="Times Roman"/>
                          <a:cs typeface="Times Roman"/>
                          <a:sym typeface="Times Roman"/>
                        </a:rPr>
                        <a:t>Vitamin B12 (oral/IM), Protein</a:t>
                      </a:r>
                    </a:p>
                  </a:txBody>
                  <a:tcPr marL="12700" marR="12700" marT="12700" marB="12700" anchor="ctr" anchorCtr="0" horzOverflow="overflow"/>
                </a:tc>
                <a:tc>
                  <a:txBody>
                    <a:bodyPr/>
                    <a:lstStyle/>
                    <a:p>
                      <a:pPr algn="l" defTabSz="457200">
                        <a:defRPr sz="1800"/>
                      </a:pPr>
                      <a:r>
                        <a:rPr sz="2300">
                          <a:latin typeface="Times Roman"/>
                          <a:ea typeface="Times Roman"/>
                          <a:cs typeface="Times Roman"/>
                          <a:sym typeface="Times Roman"/>
                        </a:rPr>
                        <a:t>↓ B12, ↑ MCV, ↑ MMA, ↑ Homocysteine</a:t>
                      </a:r>
                    </a:p>
                  </a:txBody>
                  <a:tcPr marL="12700" marR="12700" marT="12700" marB="12700" anchor="ctr" anchorCtr="0" horzOverflow="overflow"/>
                </a:tc>
              </a:tr>
              <a:tr h="1119162">
                <a:tc>
                  <a:txBody>
                    <a:bodyPr/>
                    <a:lstStyle/>
                    <a:p>
                      <a:pPr algn="l" defTabSz="457200">
                        <a:defRPr sz="1800"/>
                      </a:pPr>
                      <a:r>
                        <a:rPr b="1" sz="2300">
                          <a:latin typeface="Times Roman"/>
                          <a:ea typeface="Times Roman"/>
                          <a:cs typeface="Times Roman"/>
                          <a:sym typeface="Times Roman"/>
                        </a:rPr>
                        <a:t>Folate Deficiency Anemia</a:t>
                      </a:r>
                    </a:p>
                  </a:txBody>
                  <a:tcPr marL="12700" marR="12700" marT="12700" marB="12700" anchor="ctr" anchorCtr="0" horzOverflow="overflow"/>
                </a:tc>
                <a:tc>
                  <a:txBody>
                    <a:bodyPr/>
                    <a:lstStyle/>
                    <a:p>
                      <a:pPr algn="l" defTabSz="457200">
                        <a:defRPr sz="1800"/>
                      </a:pPr>
                      <a:r>
                        <a:rPr sz="2300">
                          <a:latin typeface="Times Roman"/>
                          <a:ea typeface="Times Roman"/>
                          <a:cs typeface="Times Roman"/>
                          <a:sym typeface="Times Roman"/>
                        </a:rPr>
                        <a:t>Low intake, malabsorption, ↑ turnover</a:t>
                      </a:r>
                    </a:p>
                  </a:txBody>
                  <a:tcPr marL="12700" marR="12700" marT="12700" marB="12700" anchor="ctr" anchorCtr="0" horzOverflow="overflow"/>
                </a:tc>
                <a:tc>
                  <a:txBody>
                    <a:bodyPr/>
                    <a:lstStyle/>
                    <a:p>
                      <a:pPr algn="l" defTabSz="457200">
                        <a:defRPr sz="1800"/>
                      </a:pPr>
                      <a:r>
                        <a:rPr sz="2300">
                          <a:latin typeface="Times Roman"/>
                          <a:ea typeface="Times Roman"/>
                          <a:cs typeface="Times Roman"/>
                          <a:sym typeface="Times Roman"/>
                        </a:rPr>
                        <a:t>Replete folate, support DNA synthesis</a:t>
                      </a:r>
                    </a:p>
                  </a:txBody>
                  <a:tcPr marL="12700" marR="12700" marT="12700" marB="12700" anchor="ctr" anchorCtr="0" horzOverflow="overflow"/>
                </a:tc>
                <a:tc>
                  <a:txBody>
                    <a:bodyPr/>
                    <a:lstStyle/>
                    <a:p>
                      <a:pPr algn="l" defTabSz="457200">
                        <a:defRPr sz="1800"/>
                      </a:pPr>
                      <a:r>
                        <a:rPr sz="2300">
                          <a:latin typeface="Times Roman"/>
                          <a:ea typeface="Times Roman"/>
                          <a:cs typeface="Times Roman"/>
                          <a:sym typeface="Times Roman"/>
                        </a:rPr>
                        <a:t>Folate (5-MTHF or folic acid), Protein</a:t>
                      </a:r>
                    </a:p>
                  </a:txBody>
                  <a:tcPr marL="12700" marR="12700" marT="12700" marB="12700" anchor="ctr" anchorCtr="0" horzOverflow="overflow"/>
                </a:tc>
                <a:tc>
                  <a:txBody>
                    <a:bodyPr/>
                    <a:lstStyle/>
                    <a:p>
                      <a:pPr algn="l" defTabSz="457200">
                        <a:defRPr sz="1800"/>
                      </a:pPr>
                      <a:r>
                        <a:rPr sz="2300">
                          <a:latin typeface="Times Roman"/>
                          <a:ea typeface="Times Roman"/>
                          <a:cs typeface="Times Roman"/>
                          <a:sym typeface="Times Roman"/>
                        </a:rPr>
                        <a:t>↓ Folate, ↑ MCV, ↑ Homocysteine</a:t>
                      </a:r>
                    </a:p>
                  </a:txBody>
                  <a:tcPr marL="12700" marR="12700" marT="12700" marB="12700" anchor="ctr" anchorCtr="0" horzOverflow="overflow"/>
                </a:tc>
              </a:tr>
              <a:tr h="769844">
                <a:tc>
                  <a:txBody>
                    <a:bodyPr/>
                    <a:lstStyle/>
                    <a:p>
                      <a:pPr algn="l" defTabSz="457200">
                        <a:defRPr sz="1800"/>
                      </a:pPr>
                      <a:r>
                        <a:rPr b="1" sz="2300">
                          <a:latin typeface="Times Roman"/>
                          <a:ea typeface="Times Roman"/>
                          <a:cs typeface="Times Roman"/>
                          <a:sym typeface="Times Roman"/>
                        </a:rPr>
                        <a:t>Megaloblastic Anemia (B12/Folate)</a:t>
                      </a:r>
                    </a:p>
                  </a:txBody>
                  <a:tcPr marL="12700" marR="12700" marT="12700" marB="12700" anchor="ctr" anchorCtr="0" horzOverflow="overflow"/>
                </a:tc>
                <a:tc>
                  <a:txBody>
                    <a:bodyPr/>
                    <a:lstStyle/>
                    <a:p>
                      <a:pPr algn="l" defTabSz="457200">
                        <a:defRPr sz="1800"/>
                      </a:pPr>
                      <a:r>
                        <a:rPr sz="2300">
                          <a:latin typeface="Times Roman"/>
                          <a:ea typeface="Times Roman"/>
                          <a:cs typeface="Times Roman"/>
                          <a:sym typeface="Times Roman"/>
                        </a:rPr>
                        <a:t>Impaired DNA synthesis</a:t>
                      </a:r>
                    </a:p>
                  </a:txBody>
                  <a:tcPr marL="12700" marR="12700" marT="12700" marB="12700" anchor="ctr" anchorCtr="0" horzOverflow="overflow"/>
                </a:tc>
                <a:tc>
                  <a:txBody>
                    <a:bodyPr/>
                    <a:lstStyle/>
                    <a:p>
                      <a:pPr algn="l" defTabSz="457200">
                        <a:defRPr sz="1800"/>
                      </a:pPr>
                      <a:r>
                        <a:rPr sz="2300">
                          <a:latin typeface="Times Roman"/>
                          <a:ea typeface="Times Roman"/>
                          <a:cs typeface="Times Roman"/>
                          <a:sym typeface="Times Roman"/>
                        </a:rPr>
                        <a:t>Correct specific deficiency</a:t>
                      </a:r>
                    </a:p>
                  </a:txBody>
                  <a:tcPr marL="12700" marR="12700" marT="12700" marB="12700" anchor="ctr" anchorCtr="0" horzOverflow="overflow"/>
                </a:tc>
                <a:tc>
                  <a:txBody>
                    <a:bodyPr/>
                    <a:lstStyle/>
                    <a:p>
                      <a:pPr algn="l" defTabSz="457200">
                        <a:defRPr sz="1800"/>
                      </a:pPr>
                      <a:r>
                        <a:rPr sz="2300">
                          <a:latin typeface="Times Roman"/>
                          <a:ea typeface="Times Roman"/>
                          <a:cs typeface="Times Roman"/>
                          <a:sym typeface="Times Roman"/>
                        </a:rPr>
                        <a:t>Vitamin B12, Folate</a:t>
                      </a:r>
                    </a:p>
                  </a:txBody>
                  <a:tcPr marL="12700" marR="12700" marT="12700" marB="12700" anchor="ctr" anchorCtr="0" horzOverflow="overflow"/>
                </a:tc>
                <a:tc>
                  <a:txBody>
                    <a:bodyPr/>
                    <a:lstStyle/>
                    <a:p>
                      <a:pPr algn="l" defTabSz="457200">
                        <a:defRPr sz="1800"/>
                      </a:pPr>
                      <a:r>
                        <a:rPr sz="2300">
                          <a:latin typeface="Times Roman"/>
                          <a:ea typeface="Times Roman"/>
                          <a:cs typeface="Times Roman"/>
                          <a:sym typeface="Times Roman"/>
                        </a:rPr>
                        <a:t>↑ MCV, hypersegmented neutrophils</a:t>
                      </a:r>
                    </a:p>
                  </a:txBody>
                  <a:tcPr marL="12700" marR="12700" marT="12700" marB="12700" anchor="ctr" anchorCtr="0" horzOverflow="overflow"/>
                </a:tc>
              </a:tr>
              <a:tr h="769844">
                <a:tc>
                  <a:txBody>
                    <a:bodyPr/>
                    <a:lstStyle/>
                    <a:p>
                      <a:pPr algn="l" defTabSz="457200">
                        <a:defRPr sz="1800"/>
                      </a:pPr>
                      <a:r>
                        <a:rPr b="1" sz="2300">
                          <a:latin typeface="Times Roman"/>
                          <a:ea typeface="Times Roman"/>
                          <a:cs typeface="Times Roman"/>
                          <a:sym typeface="Times Roman"/>
                        </a:rPr>
                        <a:t>Hemolytic Anemias (Adjunctive MNT)</a:t>
                      </a:r>
                    </a:p>
                  </a:txBody>
                  <a:tcPr marL="12700" marR="12700" marT="12700" marB="12700" anchor="ctr" anchorCtr="0" horzOverflow="overflow"/>
                </a:tc>
                <a:tc>
                  <a:txBody>
                    <a:bodyPr/>
                    <a:lstStyle/>
                    <a:p>
                      <a:pPr algn="l" defTabSz="457200">
                        <a:defRPr sz="1800"/>
                      </a:pPr>
                      <a:r>
                        <a:rPr sz="2300">
                          <a:latin typeface="Times Roman"/>
                          <a:ea typeface="Times Roman"/>
                          <a:cs typeface="Times Roman"/>
                          <a:sym typeface="Times Roman"/>
                        </a:rPr>
                        <a:t>↑ RBC destruction, oxidative stress</a:t>
                      </a:r>
                    </a:p>
                  </a:txBody>
                  <a:tcPr marL="12700" marR="12700" marT="12700" marB="12700" anchor="ctr" anchorCtr="0" horzOverflow="overflow"/>
                </a:tc>
                <a:tc>
                  <a:txBody>
                    <a:bodyPr/>
                    <a:lstStyle/>
                    <a:p>
                      <a:pPr algn="l" defTabSz="457200">
                        <a:defRPr sz="1800"/>
                      </a:pPr>
                      <a:r>
                        <a:rPr sz="2300">
                          <a:latin typeface="Times Roman"/>
                          <a:ea typeface="Times Roman"/>
                          <a:cs typeface="Times Roman"/>
                          <a:sym typeface="Times Roman"/>
                        </a:rPr>
                        <a:t>Support high RBC turnover, ant</a:t>
                      </a:r>
                    </a:p>
                  </a:txBody>
                  <a:tcPr marL="12700" marR="12700" marT="12700" marB="12700" anchor="ctr" anchorCtr="0" horzOverflow="overflow"/>
                </a:tc>
                <a:tc>
                  <a:txBody>
                    <a:bodyPr/>
                    <a:lstStyle/>
                    <a:p>
                      <a:pPr/>
                    </a:p>
                  </a:txBody>
                  <a:tcPr marL="12700" marR="12700" marT="12700" marB="12700" anchor="ctr" anchorCtr="0" horzOverflow="overflow"/>
                </a:tc>
                <a:tc>
                  <a:txBody>
                    <a:bodyPr/>
                    <a:lstStyle/>
                    <a:p>
                      <a:pP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0"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473" name="Freeform 4"/>
          <p:cNvGrpSpPr/>
          <p:nvPr/>
        </p:nvGrpSpPr>
        <p:grpSpPr>
          <a:xfrm>
            <a:off x="-528019" y="-83714"/>
            <a:ext cx="19048361" cy="3086120"/>
            <a:chOff x="-2" y="0"/>
            <a:chExt cx="19048359" cy="3086119"/>
          </a:xfrm>
        </p:grpSpPr>
        <p:sp>
          <p:nvSpPr>
            <p:cNvPr id="471"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472"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474" name="TextBox 6"/>
          <p:cNvSpPr txBox="1"/>
          <p:nvPr/>
        </p:nvSpPr>
        <p:spPr>
          <a:xfrm>
            <a:off x="946593" y="327213"/>
            <a:ext cx="16981342" cy="22642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23" sz="6300">
                <a:solidFill>
                  <a:srgbClr val="0433FF"/>
                </a:solidFill>
                <a:latin typeface="Poppins"/>
                <a:ea typeface="Poppins"/>
                <a:cs typeface="Poppins"/>
                <a:sym typeface="Poppins"/>
              </a:defRPr>
            </a:lvl1pPr>
          </a:lstStyle>
          <a:p>
            <a:pPr/>
            <a:r>
              <a:t>MNT for Mastication, Swallowing, and Nutrient Absorption Disorders</a:t>
            </a:r>
          </a:p>
        </p:txBody>
      </p:sp>
      <p:sp>
        <p:nvSpPr>
          <p:cNvPr id="47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476" name="A. Dietary Patterns…"/>
          <p:cNvSpPr txBox="1"/>
          <p:nvPr/>
        </p:nvSpPr>
        <p:spPr>
          <a:xfrm>
            <a:off x="1373750" y="2950508"/>
            <a:ext cx="7597796" cy="890588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Primary Nutrition Mechanisms</a:t>
            </a:r>
          </a:p>
          <a:p>
            <a:pPr defTabSz="457200">
              <a:spcBef>
                <a:spcPts val="1200"/>
              </a:spcBef>
              <a:defRPr b="1" sz="1400">
                <a:latin typeface="Times Roman"/>
                <a:ea typeface="Times Roman"/>
                <a:cs typeface="Times Roman"/>
                <a:sym typeface="Times Roman"/>
              </a:defRPr>
            </a:pPr>
            <a:r>
              <a:t>Mastication (Chewing) Disorders</a:t>
            </a:r>
          </a:p>
          <a:p>
            <a:pPr marL="457200" indent="-317500" defTabSz="457200">
              <a:spcBef>
                <a:spcPts val="1200"/>
              </a:spcBef>
              <a:buSzPct val="100000"/>
              <a:buFont typeface="Times Roman"/>
              <a:buChar char="•"/>
              <a:defRPr sz="1400">
                <a:latin typeface="Times Roman"/>
                <a:ea typeface="Times Roman"/>
                <a:cs typeface="Times Roman"/>
                <a:sym typeface="Times Roman"/>
              </a:defRPr>
            </a:pPr>
            <a:r>
              <a:t>Impaired mechanical breakdown of food</a:t>
            </a:r>
          </a:p>
          <a:p>
            <a:pPr marL="457200" indent="-317500" defTabSz="457200">
              <a:spcBef>
                <a:spcPts val="1200"/>
              </a:spcBef>
              <a:buSzPct val="100000"/>
              <a:buFont typeface="Times Roman"/>
              <a:buChar char="•"/>
              <a:defRPr sz="1400">
                <a:latin typeface="Times Roman"/>
                <a:ea typeface="Times Roman"/>
                <a:cs typeface="Times Roman"/>
                <a:sym typeface="Times Roman"/>
              </a:defRPr>
            </a:pPr>
            <a:r>
              <a:t>Reduced intake of protein-, fiber-, and micronutrient-dense foods</a:t>
            </a:r>
          </a:p>
          <a:p>
            <a:pPr marL="457200" indent="-317500" defTabSz="457200">
              <a:spcBef>
                <a:spcPts val="1200"/>
              </a:spcBef>
              <a:buSzPct val="100000"/>
              <a:buFont typeface="Times Roman"/>
              <a:buChar char="•"/>
              <a:defRPr sz="1400">
                <a:latin typeface="Times Roman"/>
                <a:ea typeface="Times Roman"/>
                <a:cs typeface="Times Roman"/>
                <a:sym typeface="Times Roman"/>
              </a:defRPr>
            </a:pPr>
            <a:r>
              <a:t>Oral pain, fatigue, or dentition issues limiting meal size</a:t>
            </a:r>
          </a:p>
          <a:p>
            <a:pPr marL="457200" indent="-317500" defTabSz="457200">
              <a:spcBef>
                <a:spcPts val="1200"/>
              </a:spcBef>
              <a:buSzPct val="100000"/>
              <a:buFont typeface="Times Roman"/>
              <a:buChar char="•"/>
              <a:defRPr sz="1400">
                <a:latin typeface="Times Roman"/>
                <a:ea typeface="Times Roman"/>
                <a:cs typeface="Times Roman"/>
                <a:sym typeface="Times Roman"/>
              </a:defRPr>
            </a:pPr>
            <a:r>
              <a:t>Increased risk of inadequate energy and protein intake</a:t>
            </a:r>
          </a:p>
          <a:p>
            <a:pPr defTabSz="457200">
              <a:spcBef>
                <a:spcPts val="1200"/>
              </a:spcBef>
              <a:defRPr b="1" sz="1400">
                <a:latin typeface="Times Roman"/>
                <a:ea typeface="Times Roman"/>
                <a:cs typeface="Times Roman"/>
                <a:sym typeface="Times Roman"/>
              </a:defRPr>
            </a:pPr>
            <a:r>
              <a:t>Swallowing Disorders (Dysphagia)</a:t>
            </a:r>
          </a:p>
          <a:p>
            <a:pPr marL="457200" indent="-317500" defTabSz="457200">
              <a:spcBef>
                <a:spcPts val="1200"/>
              </a:spcBef>
              <a:buSzPct val="100000"/>
              <a:buFont typeface="Times Roman"/>
              <a:buChar char="•"/>
              <a:defRPr sz="1400">
                <a:latin typeface="Times Roman"/>
                <a:ea typeface="Times Roman"/>
                <a:cs typeface="Times Roman"/>
                <a:sym typeface="Times Roman"/>
              </a:defRPr>
            </a:pPr>
            <a:r>
              <a:t>Impaired oral, pharyngeal, or esophageal phase of swallowing</a:t>
            </a:r>
          </a:p>
          <a:p>
            <a:pPr marL="457200" indent="-317500" defTabSz="457200">
              <a:spcBef>
                <a:spcPts val="1200"/>
              </a:spcBef>
              <a:buSzPct val="100000"/>
              <a:buFont typeface="Times Roman"/>
              <a:buChar char="•"/>
              <a:defRPr sz="1400">
                <a:latin typeface="Times Roman"/>
                <a:ea typeface="Times Roman"/>
                <a:cs typeface="Times Roman"/>
                <a:sym typeface="Times Roman"/>
              </a:defRPr>
            </a:pPr>
            <a:r>
              <a:t>Aspiration risk and choking fear</a:t>
            </a:r>
          </a:p>
          <a:p>
            <a:pPr marL="457200" indent="-317500" defTabSz="457200">
              <a:spcBef>
                <a:spcPts val="1200"/>
              </a:spcBef>
              <a:buSzPct val="100000"/>
              <a:buFont typeface="Times Roman"/>
              <a:buChar char="•"/>
              <a:defRPr sz="1400">
                <a:latin typeface="Times Roman"/>
                <a:ea typeface="Times Roman"/>
                <a:cs typeface="Times Roman"/>
                <a:sym typeface="Times Roman"/>
              </a:defRPr>
            </a:pPr>
            <a:r>
              <a:t>Reduced fluid intake → dehydration</a:t>
            </a:r>
          </a:p>
          <a:p>
            <a:pPr marL="457200" indent="-317500" defTabSz="457200">
              <a:spcBef>
                <a:spcPts val="1200"/>
              </a:spcBef>
              <a:buSzPct val="100000"/>
              <a:buFont typeface="Times Roman"/>
              <a:buChar char="•"/>
              <a:defRPr sz="1400">
                <a:latin typeface="Times Roman"/>
                <a:ea typeface="Times Roman"/>
                <a:cs typeface="Times Roman"/>
                <a:sym typeface="Times Roman"/>
              </a:defRPr>
            </a:pPr>
            <a:r>
              <a:t>Medication delivery challenges</a:t>
            </a:r>
          </a:p>
          <a:p>
            <a:pPr marL="457200" indent="-317500" defTabSz="457200">
              <a:spcBef>
                <a:spcPts val="1200"/>
              </a:spcBef>
              <a:buSzPct val="100000"/>
              <a:buFont typeface="Times Roman"/>
              <a:buChar char="•"/>
              <a:defRPr sz="1400">
                <a:latin typeface="Times Roman"/>
                <a:ea typeface="Times Roman"/>
                <a:cs typeface="Times Roman"/>
                <a:sym typeface="Times Roman"/>
              </a:defRPr>
            </a:pPr>
            <a:r>
              <a:t>Texture modification → unintended nutrient dilution</a:t>
            </a:r>
          </a:p>
          <a:p>
            <a:pPr defTabSz="457200">
              <a:spcBef>
                <a:spcPts val="1200"/>
              </a:spcBef>
              <a:defRPr b="1" sz="1400">
                <a:latin typeface="Times Roman"/>
                <a:ea typeface="Times Roman"/>
                <a:cs typeface="Times Roman"/>
                <a:sym typeface="Times Roman"/>
              </a:defRPr>
            </a:pPr>
            <a:r>
              <a:t>Nutrient Absorption Disorders (Malabsorption)</a:t>
            </a:r>
          </a:p>
          <a:p>
            <a:pPr marL="457200" indent="-317500" defTabSz="457200">
              <a:spcBef>
                <a:spcPts val="1200"/>
              </a:spcBef>
              <a:buSzPct val="100000"/>
              <a:buFont typeface="Times Roman"/>
              <a:buChar char="•"/>
              <a:defRPr sz="1400">
                <a:latin typeface="Times Roman"/>
                <a:ea typeface="Times Roman"/>
                <a:cs typeface="Times Roman"/>
                <a:sym typeface="Times Roman"/>
              </a:defRPr>
            </a:pPr>
            <a:r>
              <a:t>Impaired digestion (enzymes, bile acids)</a:t>
            </a:r>
          </a:p>
          <a:p>
            <a:pPr marL="457200" indent="-317500" defTabSz="457200">
              <a:spcBef>
                <a:spcPts val="1200"/>
              </a:spcBef>
              <a:buSzPct val="100000"/>
              <a:buFont typeface="Times Roman"/>
              <a:buChar char="•"/>
              <a:defRPr sz="1400">
                <a:latin typeface="Times Roman"/>
                <a:ea typeface="Times Roman"/>
                <a:cs typeface="Times Roman"/>
                <a:sym typeface="Times Roman"/>
              </a:defRPr>
            </a:pPr>
            <a:r>
              <a:t>Damaged intestinal mucosa (↓ absorptive capacity)</a:t>
            </a:r>
          </a:p>
          <a:p>
            <a:pPr marL="457200" indent="-317500" defTabSz="457200">
              <a:spcBef>
                <a:spcPts val="1200"/>
              </a:spcBef>
              <a:buSzPct val="100000"/>
              <a:buFont typeface="Times Roman"/>
              <a:buChar char="•"/>
              <a:defRPr sz="1400">
                <a:latin typeface="Times Roman"/>
                <a:ea typeface="Times Roman"/>
                <a:cs typeface="Times Roman"/>
                <a:sym typeface="Times Roman"/>
              </a:defRPr>
            </a:pPr>
            <a:r>
              <a:t>Reduced surface area (resection, bariatric surgery)</a:t>
            </a:r>
          </a:p>
          <a:p>
            <a:pPr marL="457200" indent="-317500" defTabSz="457200">
              <a:spcBef>
                <a:spcPts val="1200"/>
              </a:spcBef>
              <a:buSzPct val="100000"/>
              <a:buFont typeface="Times Roman"/>
              <a:buChar char="•"/>
              <a:defRPr sz="1400">
                <a:latin typeface="Times Roman"/>
                <a:ea typeface="Times Roman"/>
                <a:cs typeface="Times Roman"/>
                <a:sym typeface="Times Roman"/>
              </a:defRPr>
            </a:pPr>
            <a:r>
              <a:t>Dysbiosis and inflammation</a:t>
            </a:r>
          </a:p>
          <a:p>
            <a:pPr marL="457200" indent="-317500" defTabSz="457200">
              <a:spcBef>
                <a:spcPts val="1200"/>
              </a:spcBef>
              <a:buSzPct val="100000"/>
              <a:buFont typeface="Times Roman"/>
              <a:buChar char="•"/>
              <a:defRPr sz="1400">
                <a:latin typeface="Times Roman"/>
                <a:ea typeface="Times Roman"/>
                <a:cs typeface="Times Roman"/>
                <a:sym typeface="Times Roman"/>
              </a:defRPr>
            </a:pPr>
            <a:r>
              <a:t>Loss of fat-soluble vitamins and minerals</a:t>
            </a:r>
          </a:p>
          <a:p>
            <a:pPr marL="457200" indent="-317500" defTabSz="457200">
              <a:spcBef>
                <a:spcPts val="1200"/>
              </a:spcBef>
              <a:buSzPct val="100000"/>
              <a:buFont typeface="Times Roman"/>
              <a:buChar char="•"/>
              <a:defRPr sz="1400">
                <a:latin typeface="Times Roman"/>
                <a:ea typeface="Times Roman"/>
                <a:cs typeface="Times Roman"/>
                <a:sym typeface="Times Roman"/>
              </a:defRPr>
            </a:pPr>
            <a:r>
              <a:t>Increased nutrient losses and metabolic demand</a:t>
            </a:r>
          </a:p>
          <a:p>
            <a:pPr marL="457200" indent="-457200" defTabSz="457200">
              <a:spcBef>
                <a:spcPts val="1200"/>
              </a:spcBef>
              <a:tabLst>
                <a:tab pos="139700" algn="l"/>
                <a:tab pos="457200" algn="l"/>
              </a:tabLst>
              <a:defRPr sz="1400">
                <a:latin typeface="Times Roman"/>
                <a:ea typeface="Times Roman"/>
                <a:cs typeface="Times Roman"/>
                <a:sym typeface="Times Roman"/>
              </a:defRPr>
            </a:pPr>
          </a:p>
          <a:p>
            <a:pPr marL="457200" indent="-457200" defTabSz="457200">
              <a:spcBef>
                <a:spcPts val="1200"/>
              </a:spcBef>
              <a:tabLst>
                <a:tab pos="139700" algn="l"/>
                <a:tab pos="457200" algn="l"/>
              </a:tabLst>
              <a:defRPr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p:txBody>
      </p:sp>
      <p:sp>
        <p:nvSpPr>
          <p:cNvPr id="477" name="A. Dietary Patterns…"/>
          <p:cNvSpPr txBox="1"/>
          <p:nvPr/>
        </p:nvSpPr>
        <p:spPr>
          <a:xfrm>
            <a:off x="9217879" y="2923263"/>
            <a:ext cx="8643413" cy="71399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sz="2400">
                <a:solidFill>
                  <a:srgbClr val="808080"/>
                </a:solidFill>
                <a:latin typeface="Times Roman"/>
                <a:ea typeface="Times Roman"/>
                <a:cs typeface="Times Roman"/>
                <a:sym typeface="Times Roman"/>
              </a:defRPr>
            </a:pPr>
          </a:p>
          <a:p>
            <a:pPr defTabSz="457200">
              <a:spcBef>
                <a:spcPts val="1400"/>
              </a:spcBef>
              <a:defRPr b="1" sz="2200">
                <a:latin typeface="Times Roman"/>
                <a:ea typeface="Times Roman"/>
                <a:cs typeface="Times Roman"/>
                <a:sym typeface="Times Roman"/>
              </a:defRPr>
            </a:pPr>
            <a:r>
              <a:t>Core Nutrition Goals</a:t>
            </a:r>
          </a:p>
          <a:p>
            <a:pPr marL="457200" indent="-317500" defTabSz="457200">
              <a:spcBef>
                <a:spcPts val="1200"/>
              </a:spcBef>
              <a:buSzPct val="100000"/>
              <a:buAutoNum type="arabicPeriod" startAt="1"/>
              <a:defRPr b="1" sz="2200">
                <a:latin typeface="Times Roman"/>
                <a:ea typeface="Times Roman"/>
                <a:cs typeface="Times Roman"/>
                <a:sym typeface="Times Roman"/>
              </a:defRPr>
            </a:pPr>
            <a:r>
              <a:t>Ensure adequate energy intake</a:t>
            </a:r>
            <a:r>
              <a:rPr b="0"/>
              <a:t> to prevent weight loss and malnutrition</a:t>
            </a:r>
          </a:p>
          <a:p>
            <a:pPr marL="457200" indent="-317500" defTabSz="457200">
              <a:spcBef>
                <a:spcPts val="1200"/>
              </a:spcBef>
              <a:buSzPct val="100000"/>
              <a:buAutoNum type="arabicPeriod" startAt="1"/>
              <a:defRPr b="1" sz="2200">
                <a:latin typeface="Times Roman"/>
                <a:ea typeface="Times Roman"/>
                <a:cs typeface="Times Roman"/>
                <a:sym typeface="Times Roman"/>
              </a:defRPr>
            </a:pPr>
            <a:r>
              <a:t>Preserve lean body mass</a:t>
            </a:r>
            <a:r>
              <a:rPr b="0"/>
              <a:t> through sufficient protein provision</a:t>
            </a:r>
          </a:p>
          <a:p>
            <a:pPr marL="457200" indent="-317500" defTabSz="457200">
              <a:spcBef>
                <a:spcPts val="1200"/>
              </a:spcBef>
              <a:buSzPct val="100000"/>
              <a:buAutoNum type="arabicPeriod" startAt="1"/>
              <a:defRPr b="1" sz="2200">
                <a:latin typeface="Times Roman"/>
                <a:ea typeface="Times Roman"/>
                <a:cs typeface="Times Roman"/>
                <a:sym typeface="Times Roman"/>
              </a:defRPr>
            </a:pPr>
            <a:r>
              <a:t>Maintain safe oral intake</a:t>
            </a:r>
            <a:r>
              <a:rPr b="0"/>
              <a:t> and reduce aspiration risk (when applicable)</a:t>
            </a:r>
          </a:p>
          <a:p>
            <a:pPr marL="457200" indent="-317500" defTabSz="457200">
              <a:spcBef>
                <a:spcPts val="1200"/>
              </a:spcBef>
              <a:buSzPct val="100000"/>
              <a:buAutoNum type="arabicPeriod" startAt="1"/>
              <a:defRPr b="1" sz="2200">
                <a:latin typeface="Times Roman"/>
                <a:ea typeface="Times Roman"/>
                <a:cs typeface="Times Roman"/>
                <a:sym typeface="Times Roman"/>
              </a:defRPr>
            </a:pPr>
            <a:r>
              <a:t>Prevent dehydration</a:t>
            </a:r>
            <a:r>
              <a:rPr b="0"/>
              <a:t> and electrolyte imbalance</a:t>
            </a:r>
          </a:p>
          <a:p>
            <a:pPr marL="457200" indent="-317500" defTabSz="457200">
              <a:spcBef>
                <a:spcPts val="1200"/>
              </a:spcBef>
              <a:buSzPct val="100000"/>
              <a:buAutoNum type="arabicPeriod" startAt="1"/>
              <a:defRPr b="1" sz="2200">
                <a:latin typeface="Times Roman"/>
                <a:ea typeface="Times Roman"/>
                <a:cs typeface="Times Roman"/>
                <a:sym typeface="Times Roman"/>
              </a:defRPr>
            </a:pPr>
            <a:r>
              <a:t>Optimize nutrient density</a:t>
            </a:r>
            <a:r>
              <a:rPr b="0"/>
              <a:t> of texture-modified diets</a:t>
            </a:r>
          </a:p>
          <a:p>
            <a:pPr marL="457200" indent="-317500" defTabSz="457200">
              <a:spcBef>
                <a:spcPts val="1200"/>
              </a:spcBef>
              <a:buSzPct val="100000"/>
              <a:buAutoNum type="arabicPeriod" startAt="1"/>
              <a:defRPr b="1" sz="2200">
                <a:latin typeface="Times Roman"/>
                <a:ea typeface="Times Roman"/>
                <a:cs typeface="Times Roman"/>
                <a:sym typeface="Times Roman"/>
              </a:defRPr>
            </a:pPr>
            <a:r>
              <a:t>Correct micronutrient deficiencies</a:t>
            </a:r>
            <a:r>
              <a:rPr b="0"/>
              <a:t> caused by reduced intake or absorption</a:t>
            </a:r>
          </a:p>
          <a:p>
            <a:pPr marL="457200" indent="-317500" defTabSz="457200">
              <a:spcBef>
                <a:spcPts val="1200"/>
              </a:spcBef>
              <a:buSzPct val="100000"/>
              <a:buAutoNum type="arabicPeriod" startAt="1"/>
              <a:defRPr b="1" sz="2200">
                <a:latin typeface="Times Roman"/>
                <a:ea typeface="Times Roman"/>
                <a:cs typeface="Times Roman"/>
                <a:sym typeface="Times Roman"/>
              </a:defRPr>
            </a:pPr>
            <a:r>
              <a:t>Support digestive and absorptive capacity</a:t>
            </a:r>
            <a:r>
              <a:rPr b="0"/>
              <a:t> when impaired</a:t>
            </a:r>
          </a:p>
          <a:p>
            <a:pPr marL="457200" indent="-317500" defTabSz="457200">
              <a:spcBef>
                <a:spcPts val="1200"/>
              </a:spcBef>
              <a:buSzPct val="100000"/>
              <a:buAutoNum type="arabicPeriod" startAt="1"/>
              <a:defRPr b="1" sz="2200">
                <a:latin typeface="Times Roman"/>
                <a:ea typeface="Times Roman"/>
                <a:cs typeface="Times Roman"/>
                <a:sym typeface="Times Roman"/>
              </a:defRPr>
            </a:pPr>
            <a:r>
              <a:t>Protect bone, muscle, and immune function</a:t>
            </a:r>
            <a:r>
              <a:rPr b="0"/>
              <a:t> in high-risk populations</a:t>
            </a:r>
          </a:p>
          <a:p>
            <a:pPr marL="457200" indent="-317500" defTabSz="457200">
              <a:spcBef>
                <a:spcPts val="1200"/>
              </a:spcBef>
              <a:buSzPct val="100000"/>
              <a:buAutoNum type="arabicPeriod" startAt="1"/>
              <a:defRPr b="1" sz="2200">
                <a:latin typeface="Times Roman"/>
                <a:ea typeface="Times Roman"/>
                <a:cs typeface="Times Roman"/>
                <a:sym typeface="Times Roman"/>
              </a:defRPr>
            </a:pPr>
            <a:r>
              <a:t>Prevent sarcopenia and frailty</a:t>
            </a:r>
            <a:r>
              <a:rPr b="0"/>
              <a:t>, especially in older adults</a:t>
            </a:r>
          </a:p>
          <a:p>
            <a:pPr marL="457200" indent="-317500" defTabSz="457200">
              <a:spcBef>
                <a:spcPts val="1200"/>
              </a:spcBef>
              <a:buSzPct val="100000"/>
              <a:buAutoNum type="arabicPeriod" startAt="1"/>
              <a:defRPr b="1" sz="2200">
                <a:latin typeface="Times Roman"/>
                <a:ea typeface="Times Roman"/>
                <a:cs typeface="Times Roman"/>
                <a:sym typeface="Times Roman"/>
              </a:defRPr>
            </a:pPr>
            <a:r>
              <a:t>Escalate nutrition support early</a:t>
            </a:r>
            <a:r>
              <a:rPr b="0"/>
              <a:t> (ONS, enteral nutrition) when oral intake is unsafe or inadequate</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9"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482" name="Freeform 4"/>
          <p:cNvGrpSpPr/>
          <p:nvPr/>
        </p:nvGrpSpPr>
        <p:grpSpPr>
          <a:xfrm>
            <a:off x="-528019" y="-83714"/>
            <a:ext cx="19048361" cy="3086120"/>
            <a:chOff x="-2" y="0"/>
            <a:chExt cx="19048359" cy="3086119"/>
          </a:xfrm>
        </p:grpSpPr>
        <p:sp>
          <p:nvSpPr>
            <p:cNvPr id="480"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481"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483" name="TextBox 6"/>
          <p:cNvSpPr txBox="1"/>
          <p:nvPr/>
        </p:nvSpPr>
        <p:spPr>
          <a:xfrm>
            <a:off x="1061617" y="588459"/>
            <a:ext cx="16981342" cy="220001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23" sz="6300">
                <a:solidFill>
                  <a:srgbClr val="FFFFFF"/>
                </a:solidFill>
                <a:latin typeface="Poppins"/>
                <a:ea typeface="Poppins"/>
                <a:cs typeface="Poppins"/>
                <a:sym typeface="Poppins"/>
              </a:defRPr>
            </a:pPr>
            <a:r>
              <a:t>MNT for Mastication Disorders </a:t>
            </a:r>
            <a:r>
              <a:rPr spc="475" sz="4800"/>
              <a:t>(</a:t>
            </a:r>
            <a:r>
              <a:rPr spc="405" sz="4100"/>
              <a:t>dental disease, tooth loss, TMJ disorders, poor dentition, oral pain)</a:t>
            </a:r>
          </a:p>
        </p:txBody>
      </p:sp>
      <p:sp>
        <p:nvSpPr>
          <p:cNvPr id="48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485" name="A. Dietary Patterns…"/>
          <p:cNvSpPr txBox="1"/>
          <p:nvPr/>
        </p:nvSpPr>
        <p:spPr>
          <a:xfrm>
            <a:off x="1206478" y="3582480"/>
            <a:ext cx="7597796" cy="6708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Impaired chewing efficiency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Oral pain or fatigue limiting intake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Avoidance of fibrous/protein-rich foods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Reduced total energy and protein intake</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Focus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Maintain adequate </a:t>
            </a:r>
            <a:r>
              <a:rPr b="1"/>
              <a:t>energy and protein</a:t>
            </a:r>
            <a:r>
              <a:t> with minimal chewing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Texture modification without nutrient dilution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Prevent unintended weight loss and sarcopenia</a:t>
            </a: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p:txBody>
      </p:sp>
      <p:sp>
        <p:nvSpPr>
          <p:cNvPr id="486"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487" name="Relevant Labs…"/>
          <p:cNvSpPr txBox="1"/>
          <p:nvPr/>
        </p:nvSpPr>
        <p:spPr>
          <a:xfrm>
            <a:off x="9440154" y="7510666"/>
            <a:ext cx="5238263" cy="2161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Weight trends, BMI</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Albumin/prealbumin (contextual)</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Vitamin D</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B12 (older adults)</a:t>
            </a:r>
          </a:p>
        </p:txBody>
      </p:sp>
      <p:graphicFrame>
        <p:nvGraphicFramePr>
          <p:cNvPr id="488" name="Table 1"/>
          <p:cNvGraphicFramePr/>
          <p:nvPr/>
        </p:nvGraphicFramePr>
        <p:xfrm>
          <a:off x="9403433" y="3822307"/>
          <a:ext cx="8400754" cy="325709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373572"/>
                <a:gridCol w="2858817"/>
                <a:gridCol w="4168364"/>
              </a:tblGrid>
              <a:tr h="548749">
                <a:tc>
                  <a:txBody>
                    <a:bodyPr/>
                    <a:lstStyle/>
                    <a:p>
                      <a:pPr algn="ctr" defTabSz="457200">
                        <a:defRPr sz="1800"/>
                      </a:pPr>
                      <a:r>
                        <a:rPr b="1" sz="22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Evidence-Based Range</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Purpose</a:t>
                      </a:r>
                    </a:p>
                  </a:txBody>
                  <a:tcPr marL="12700" marR="12700" marT="12700" marB="12700" anchor="ctr" anchorCtr="0" horzOverflow="overflow"/>
                </a:tc>
              </a:tr>
              <a:tr h="354032">
                <a:tc>
                  <a:txBody>
                    <a:bodyPr/>
                    <a:lstStyle/>
                    <a:p>
                      <a:pPr algn="ctr" defTabSz="457200">
                        <a:defRPr sz="1800"/>
                      </a:pPr>
                      <a:r>
                        <a:rPr b="1" sz="22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1.0–1.2 g/kg/day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Preserve lean mass</a:t>
                      </a:r>
                    </a:p>
                  </a:txBody>
                  <a:tcPr marL="12700" marR="12700" marT="12700" marB="12700" anchor="ctr" anchorCtr="0" horzOverflow="overflow"/>
                </a:tc>
              </a:tr>
              <a:tr h="354032">
                <a:tc>
                  <a:txBody>
                    <a:bodyPr/>
                    <a:lstStyle/>
                    <a:p>
                      <a:pPr algn="ctr" defTabSz="457200">
                        <a:defRPr sz="1800"/>
                      </a:pPr>
                      <a:r>
                        <a:rPr b="1" sz="2200">
                          <a:latin typeface="Times Roman"/>
                          <a:ea typeface="Times Roman"/>
                          <a:cs typeface="Times Roman"/>
                          <a:sym typeface="Times Roman"/>
                        </a:rPr>
                        <a:t>Energy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25–30 kcal/kg/day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Prevent weight loss</a:t>
                      </a:r>
                    </a:p>
                  </a:txBody>
                  <a:tcPr marL="12700" marR="12700" marT="12700" marB="12700" anchor="ctr" anchorCtr="0" horzOverflow="overflow"/>
                </a:tc>
              </a:tr>
              <a:tr h="354032">
                <a:tc>
                  <a:txBody>
                    <a:bodyPr/>
                    <a:lstStyle/>
                    <a:p>
                      <a:pPr algn="ctr" defTabSz="457200">
                        <a:defRPr sz="1800"/>
                      </a:pPr>
                      <a:r>
                        <a:rPr b="1" sz="2200">
                          <a:latin typeface="Times Roman"/>
                          <a:ea typeface="Times Roman"/>
                          <a:cs typeface="Times Roman"/>
                          <a:sym typeface="Times Roman"/>
                        </a:rPr>
                        <a:t>Calcium</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1,000–1,200 mg/day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Bone/oral health</a:t>
                      </a:r>
                    </a:p>
                  </a:txBody>
                  <a:tcPr marL="12700" marR="12700" marT="12700" marB="12700" anchor="ctr" anchorCtr="0" horzOverflow="overflow"/>
                </a:tc>
              </a:tr>
              <a:tr h="548749">
                <a:tc>
                  <a:txBody>
                    <a:bodyPr/>
                    <a:lstStyle/>
                    <a:p>
                      <a:pPr algn="ctr" defTabSz="457200">
                        <a:defRPr sz="1800"/>
                      </a:pPr>
                      <a:r>
                        <a:rPr b="1" sz="22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1,000–4,000 IU/day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Bone &amp; muscle support</a:t>
                      </a:r>
                    </a:p>
                  </a:txBody>
                  <a:tcPr marL="12700" marR="12700" marT="12700" marB="12700" anchor="ctr" anchorCtr="0" horzOverflow="overflow"/>
                </a:tc>
              </a:tr>
              <a:tr h="548749">
                <a:tc>
                  <a:txBody>
                    <a:bodyPr/>
                    <a:lstStyle/>
                    <a:p>
                      <a:pPr algn="ctr" defTabSz="457200">
                        <a:defRPr sz="1800"/>
                      </a:pPr>
                      <a:r>
                        <a:rPr b="1" sz="2200">
                          <a:latin typeface="Times Roman"/>
                          <a:ea typeface="Times Roman"/>
                          <a:cs typeface="Times Roman"/>
                          <a:sym typeface="Times Roman"/>
                        </a:rPr>
                        <a:t>B-complex</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RDA-based</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Energy metabolism</a:t>
                      </a:r>
                    </a:p>
                  </a:txBody>
                  <a:tcPr marL="12700" marR="12700" marT="12700" marB="12700" anchor="ctr" anchorCtr="0" horzOverflow="overflow"/>
                </a:tc>
              </a:tr>
              <a:tr h="548749">
                <a:tc>
                  <a:txBody>
                    <a:bodyPr/>
                    <a:lstStyle/>
                    <a:p>
                      <a:pPr algn="ctr" defTabSz="457200">
                        <a:defRPr sz="1800"/>
                      </a:pPr>
                      <a:r>
                        <a:rPr b="1" sz="2200">
                          <a:latin typeface="Times Roman"/>
                          <a:ea typeface="Times Roman"/>
                          <a:cs typeface="Times Roman"/>
                          <a:sym typeface="Times Roman"/>
                        </a:rPr>
                        <a:t>Omega-3s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Anti-inflammatory (oral pain, TMJ)</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0"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493" name="Freeform 4"/>
          <p:cNvGrpSpPr/>
          <p:nvPr/>
        </p:nvGrpSpPr>
        <p:grpSpPr>
          <a:xfrm>
            <a:off x="-528019" y="-83714"/>
            <a:ext cx="19048361" cy="3086120"/>
            <a:chOff x="-2" y="0"/>
            <a:chExt cx="19048359" cy="3086119"/>
          </a:xfrm>
        </p:grpSpPr>
        <p:sp>
          <p:nvSpPr>
            <p:cNvPr id="491"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492"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494" name="TextBox 6"/>
          <p:cNvSpPr txBox="1"/>
          <p:nvPr/>
        </p:nvSpPr>
        <p:spPr>
          <a:xfrm>
            <a:off x="1061617" y="588459"/>
            <a:ext cx="16981342" cy="220877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564" sz="5700">
                <a:solidFill>
                  <a:srgbClr val="FFFFFF"/>
                </a:solidFill>
                <a:latin typeface="Poppins"/>
                <a:ea typeface="Poppins"/>
                <a:cs typeface="Poppins"/>
                <a:sym typeface="Poppins"/>
              </a:defRPr>
            </a:pPr>
            <a:r>
              <a:t>MNT for Swallowing Disorders (Dysphagia)</a:t>
            </a:r>
            <a:r>
              <a:rPr spc="435" sz="4400"/>
              <a:t>(stroke, Parkinson’s, ALS, head &amp; neck cancer, aging)</a:t>
            </a:r>
          </a:p>
        </p:txBody>
      </p:sp>
      <p:sp>
        <p:nvSpPr>
          <p:cNvPr id="49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496" name="A. Dietary Patterns…"/>
          <p:cNvSpPr txBox="1"/>
          <p:nvPr/>
        </p:nvSpPr>
        <p:spPr>
          <a:xfrm>
            <a:off x="1206478" y="3582480"/>
            <a:ext cx="7597796" cy="68903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Impaired oral, pharyngeal, or esophageal phase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Aspiration risk</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Reduced fluid intake → dehydration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Fear of eating → inadequate intake</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Focus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Safety first</a:t>
            </a:r>
            <a:r>
              <a:rPr b="0"/>
              <a:t>: aspiration prevention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Texture-modified diets (pureed, minced, soft)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Thickened liquids when indicated</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Maintain hydration and medication delivery</a:t>
            </a: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p:txBody>
      </p:sp>
      <p:sp>
        <p:nvSpPr>
          <p:cNvPr id="497"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498" name="Relevant Labs…"/>
          <p:cNvSpPr txBox="1"/>
          <p:nvPr/>
        </p:nvSpPr>
        <p:spPr>
          <a:xfrm>
            <a:off x="9398304" y="7824547"/>
            <a:ext cx="5238263" cy="2161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a:latin typeface="Times Roman"/>
                <a:ea typeface="Times Roman"/>
                <a:cs typeface="Times Roman"/>
                <a:sym typeface="Times Roman"/>
              </a:defRPr>
            </a:pPr>
            <a:r>
              <a:t>Weight trends</a:t>
            </a:r>
          </a:p>
          <a:p>
            <a:pPr marL="457200" indent="-317500" defTabSz="457200">
              <a:spcBef>
                <a:spcPts val="1200"/>
              </a:spcBef>
              <a:buSzPct val="100000"/>
              <a:buFont typeface="Times Roman"/>
              <a:buChar char="•"/>
              <a:defRPr>
                <a:latin typeface="Times Roman"/>
                <a:ea typeface="Times Roman"/>
                <a:cs typeface="Times Roman"/>
                <a:sym typeface="Times Roman"/>
              </a:defRPr>
            </a:pPr>
            <a:r>
              <a:t>Electrolytes (hydration status)</a:t>
            </a:r>
          </a:p>
          <a:p>
            <a:pPr marL="457200" indent="-317500" defTabSz="457200">
              <a:spcBef>
                <a:spcPts val="1200"/>
              </a:spcBef>
              <a:buSzPct val="100000"/>
              <a:buFont typeface="Times Roman"/>
              <a:buChar char="•"/>
              <a:defRPr>
                <a:latin typeface="Times Roman"/>
                <a:ea typeface="Times Roman"/>
                <a:cs typeface="Times Roman"/>
                <a:sym typeface="Times Roman"/>
              </a:defRPr>
            </a:pPr>
            <a:r>
              <a:t>B12</a:t>
            </a:r>
          </a:p>
          <a:p>
            <a:pPr marL="457200" indent="-317500" defTabSz="457200">
              <a:spcBef>
                <a:spcPts val="1200"/>
              </a:spcBef>
              <a:buSzPct val="100000"/>
              <a:buFont typeface="Times Roman"/>
              <a:buChar char="•"/>
              <a:defRPr>
                <a:latin typeface="Times Roman"/>
                <a:ea typeface="Times Roman"/>
                <a:cs typeface="Times Roman"/>
                <a:sym typeface="Times Roman"/>
              </a:defRPr>
            </a:pPr>
            <a:r>
              <a:t>Albumin/prealbumin (contextual)</a:t>
            </a:r>
          </a:p>
        </p:txBody>
      </p:sp>
      <p:graphicFrame>
        <p:nvGraphicFramePr>
          <p:cNvPr id="499" name="Table 1"/>
          <p:cNvGraphicFramePr/>
          <p:nvPr/>
        </p:nvGraphicFramePr>
        <p:xfrm>
          <a:off x="9380039" y="3846917"/>
          <a:ext cx="8687105" cy="370135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131770"/>
                <a:gridCol w="3802054"/>
                <a:gridCol w="2753279"/>
              </a:tblGrid>
              <a:tr h="431879">
                <a:tc>
                  <a:txBody>
                    <a:bodyPr/>
                    <a:lstStyle/>
                    <a:p>
                      <a:pPr algn="ctr" defTabSz="457200">
                        <a:defRPr sz="1800"/>
                      </a:pPr>
                      <a:r>
                        <a:rPr b="1" sz="21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Evidence-Based Range</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Purpose</a:t>
                      </a:r>
                    </a:p>
                  </a:txBody>
                  <a:tcPr marL="12700" marR="12700" marT="12700" marB="12700" anchor="ctr" anchorCtr="0" horzOverflow="overflow"/>
                </a:tc>
              </a:tr>
              <a:tr h="673100">
                <a:tc>
                  <a:txBody>
                    <a:bodyPr/>
                    <a:lstStyle/>
                    <a:p>
                      <a:pPr algn="ctr" defTabSz="457200">
                        <a:defRPr sz="1800"/>
                      </a:pPr>
                      <a:r>
                        <a:rPr b="1" sz="21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1.0–1.2 g/kg/day (higher if catabolic)</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Muscle &amp; immune support</a:t>
                      </a:r>
                    </a:p>
                  </a:txBody>
                  <a:tcPr marL="12700" marR="12700" marT="12700" marB="12700" anchor="ctr" anchorCtr="0" horzOverflow="overflow"/>
                </a:tc>
              </a:tr>
              <a:tr h="431879">
                <a:tc>
                  <a:txBody>
                    <a:bodyPr/>
                    <a:lstStyle/>
                    <a:p>
                      <a:pPr algn="ctr" defTabSz="457200">
                        <a:defRPr sz="1800"/>
                      </a:pPr>
                      <a:r>
                        <a:rPr b="1" sz="2100">
                          <a:latin typeface="Times Roman"/>
                          <a:ea typeface="Times Roman"/>
                          <a:cs typeface="Times Roman"/>
                          <a:sym typeface="Times Roman"/>
                        </a:rPr>
                        <a:t>Fluids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Individualized (often thickened)</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Prevent dehydration</a:t>
                      </a:r>
                    </a:p>
                  </a:txBody>
                  <a:tcPr marL="12700" marR="12700" marT="12700" marB="12700" anchor="ctr" anchorCtr="0" horzOverflow="overflow"/>
                </a:tc>
              </a:tr>
              <a:tr h="431879">
                <a:tc>
                  <a:txBody>
                    <a:bodyPr/>
                    <a:lstStyle/>
                    <a:p>
                      <a:pPr algn="ctr" defTabSz="457200">
                        <a:defRPr sz="1800"/>
                      </a:pPr>
                      <a:r>
                        <a:rPr b="1" sz="2100">
                          <a:latin typeface="Times Roman"/>
                          <a:ea typeface="Times Roman"/>
                          <a:cs typeface="Times Roman"/>
                          <a:sym typeface="Times Roman"/>
                        </a:rPr>
                        <a:t>Energy</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25–35 kcal/kg/day</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Prevent malnutrition</a:t>
                      </a:r>
                    </a:p>
                  </a:txBody>
                  <a:tcPr marL="12700" marR="12700" marT="12700" marB="12700" anchor="ctr" anchorCtr="0" horzOverflow="overflow"/>
                </a:tc>
              </a:tr>
              <a:tr h="627640">
                <a:tc>
                  <a:txBody>
                    <a:bodyPr/>
                    <a:lstStyle/>
                    <a:p>
                      <a:pPr algn="ctr" defTabSz="457200">
                        <a:defRPr sz="1800"/>
                      </a:pPr>
                      <a:r>
                        <a:rPr b="1" sz="21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1,000–4,000 IU/day</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Muscle &amp; fall prevention</a:t>
                      </a:r>
                    </a:p>
                  </a:txBody>
                  <a:tcPr marL="12700" marR="12700" marT="12700" marB="12700" anchor="ctr" anchorCtr="0" horzOverflow="overflow"/>
                </a:tc>
              </a:tr>
              <a:tr h="431879">
                <a:tc>
                  <a:txBody>
                    <a:bodyPr/>
                    <a:lstStyle/>
                    <a:p>
                      <a:pPr algn="ctr" defTabSz="457200">
                        <a:defRPr sz="1800"/>
                      </a:pPr>
                      <a:r>
                        <a:rPr b="1" sz="2100">
                          <a:latin typeface="Times Roman"/>
                          <a:ea typeface="Times Roman"/>
                          <a:cs typeface="Times Roman"/>
                          <a:sym typeface="Times Roman"/>
                        </a:rPr>
                        <a:t>Calcium</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1,000–1,200 mg/day</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Bone protection</a:t>
                      </a:r>
                    </a:p>
                  </a:txBody>
                  <a:tcPr marL="12700" marR="12700" marT="12700" marB="12700" anchor="ctr" anchorCtr="0" horzOverflow="overflow"/>
                </a:tc>
              </a:tr>
              <a:tr h="673100">
                <a:tc>
                  <a:txBody>
                    <a:bodyPr/>
                    <a:lstStyle/>
                    <a:p>
                      <a:pPr algn="ctr" defTabSz="457200">
                        <a:defRPr sz="1800"/>
                      </a:pPr>
                      <a:r>
                        <a:rPr b="1" sz="2100">
                          <a:latin typeface="Times Roman"/>
                          <a:ea typeface="Times Roman"/>
                          <a:cs typeface="Times Roman"/>
                          <a:sym typeface="Times Roman"/>
                        </a:rPr>
                        <a:t>Fiber (texture-safe)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~20–30 g/day</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GI health</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1"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504" name="Freeform 4"/>
          <p:cNvGrpSpPr/>
          <p:nvPr/>
        </p:nvGrpSpPr>
        <p:grpSpPr>
          <a:xfrm>
            <a:off x="-528019" y="-83714"/>
            <a:ext cx="19048361" cy="3086120"/>
            <a:chOff x="-2" y="0"/>
            <a:chExt cx="19048359" cy="3086119"/>
          </a:xfrm>
        </p:grpSpPr>
        <p:sp>
          <p:nvSpPr>
            <p:cNvPr id="502"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503"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505" name="TextBox 6"/>
          <p:cNvSpPr txBox="1"/>
          <p:nvPr/>
        </p:nvSpPr>
        <p:spPr>
          <a:xfrm>
            <a:off x="1061617" y="588459"/>
            <a:ext cx="16981342" cy="360426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564" sz="5700">
                <a:solidFill>
                  <a:srgbClr val="FFFFFF"/>
                </a:solidFill>
                <a:latin typeface="Poppins"/>
                <a:ea typeface="Poppins"/>
                <a:cs typeface="Poppins"/>
                <a:sym typeface="Poppins"/>
              </a:defRPr>
            </a:pPr>
            <a:r>
              <a:t>MNT for Nutrient Absorption Disorders (Malabsorption)</a:t>
            </a:r>
          </a:p>
          <a:p>
            <a:pPr defTabSz="457200">
              <a:spcBef>
                <a:spcPts val="1200"/>
              </a:spcBef>
              <a:defRPr sz="1200">
                <a:latin typeface="Times Roman"/>
                <a:ea typeface="Times Roman"/>
                <a:cs typeface="Times Roman"/>
                <a:sym typeface="Times Roman"/>
              </a:defRPr>
            </a:pPr>
          </a:p>
        </p:txBody>
      </p:sp>
      <p:sp>
        <p:nvSpPr>
          <p:cNvPr id="50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507" name="A. Dietary Patterns…"/>
          <p:cNvSpPr txBox="1"/>
          <p:nvPr/>
        </p:nvSpPr>
        <p:spPr>
          <a:xfrm>
            <a:off x="1206478" y="3582480"/>
            <a:ext cx="7597796" cy="6860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Impaired digestion (enzymes, bile acids)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Damaged intestinal mucosa</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Reduced absorptive surface area</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Dysbiosis and inflammation</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Focus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Correct nutrient deficiencies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Improve digestive capacity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Reduce inflammation and support mucosal healing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Individualized elimination diets (as indicated)</a:t>
            </a: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p:txBody>
      </p:sp>
      <p:sp>
        <p:nvSpPr>
          <p:cNvPr id="508"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509" name="Relevant Labs…"/>
          <p:cNvSpPr txBox="1"/>
          <p:nvPr/>
        </p:nvSpPr>
        <p:spPr>
          <a:xfrm>
            <a:off x="9335527" y="8180392"/>
            <a:ext cx="8146486" cy="1717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CBC, ferritin, iron studies, B12, folate</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25-OH vitamin D, Calcium, magnesium, Zinc</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Stool fat or elastase (pancreatic insufficiency) or other stool tests as necesary</a:t>
            </a:r>
          </a:p>
        </p:txBody>
      </p:sp>
      <p:graphicFrame>
        <p:nvGraphicFramePr>
          <p:cNvPr id="510" name="Table 1"/>
          <p:cNvGraphicFramePr/>
          <p:nvPr/>
        </p:nvGraphicFramePr>
        <p:xfrm>
          <a:off x="9382100" y="3864076"/>
          <a:ext cx="8585243" cy="368640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950258"/>
                <a:gridCol w="2731361"/>
                <a:gridCol w="2903621"/>
              </a:tblGrid>
              <a:tr h="302164">
                <a:tc>
                  <a:txBody>
                    <a:bodyPr/>
                    <a:lstStyle/>
                    <a:p>
                      <a:pPr algn="ctr" defTabSz="457200">
                        <a:defRPr sz="1800"/>
                      </a:pPr>
                      <a:r>
                        <a:rPr b="1" sz="17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Evidence-Based Range</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Purpose</a:t>
                      </a:r>
                    </a:p>
                  </a:txBody>
                  <a:tcPr marL="12700" marR="12700" marT="12700" marB="12700" anchor="ctr" anchorCtr="0" horzOverflow="overflow"/>
                </a:tc>
              </a:tr>
              <a:tr h="302164">
                <a:tc>
                  <a:txBody>
                    <a:bodyPr/>
                    <a:lstStyle/>
                    <a:p>
                      <a:pPr algn="ctr" defTabSz="457200">
                        <a:defRPr sz="1800"/>
                      </a:pPr>
                      <a:r>
                        <a:rPr b="1" sz="17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1.0–1.5 g/kg/day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Tissue repair</a:t>
                      </a:r>
                    </a:p>
                  </a:txBody>
                  <a:tcPr marL="12700" marR="12700" marT="12700" marB="12700" anchor="ctr" anchorCtr="0" horzOverflow="overflow"/>
                </a:tc>
              </a:tr>
              <a:tr h="468355">
                <a:tc>
                  <a:txBody>
                    <a:bodyPr/>
                    <a:lstStyle/>
                    <a:p>
                      <a:pPr algn="ctr" defTabSz="457200">
                        <a:defRPr sz="1800"/>
                      </a:pPr>
                      <a:r>
                        <a:rPr b="1" sz="1700">
                          <a:latin typeface="Times Roman"/>
                          <a:ea typeface="Times Roman"/>
                          <a:cs typeface="Times Roman"/>
                          <a:sym typeface="Times Roman"/>
                        </a:rPr>
                        <a:t>Fat-soluble vitamins (A, D, E, K)</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Per labs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Replace malabsorption losses</a:t>
                      </a:r>
                    </a:p>
                  </a:txBody>
                  <a:tcPr marL="12700" marR="12700" marT="12700" marB="12700" anchor="ctr" anchorCtr="0" horzOverflow="overflow"/>
                </a:tc>
              </a:tr>
              <a:tr h="302164">
                <a:tc>
                  <a:txBody>
                    <a:bodyPr/>
                    <a:lstStyle/>
                    <a:p>
                      <a:pPr algn="ctr" defTabSz="457200">
                        <a:defRPr sz="1800"/>
                      </a:pPr>
                      <a:r>
                        <a:rPr b="1" sz="1700">
                          <a:latin typeface="Times Roman"/>
                          <a:ea typeface="Times Roman"/>
                          <a:cs typeface="Times Roman"/>
                          <a:sym typeface="Times Roman"/>
                        </a:rPr>
                        <a:t>Vitamin B12</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500–1,000 mcg/day (oral/IM)</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Neurologic &amp; hematologic health</a:t>
                      </a:r>
                    </a:p>
                  </a:txBody>
                  <a:tcPr marL="12700" marR="12700" marT="12700" marB="12700" anchor="ctr" anchorCtr="0" horzOverflow="overflow"/>
                </a:tc>
              </a:tr>
              <a:tr h="302164">
                <a:tc>
                  <a:txBody>
                    <a:bodyPr/>
                    <a:lstStyle/>
                    <a:p>
                      <a:pPr algn="ctr" defTabSz="457200">
                        <a:defRPr sz="1800"/>
                      </a:pPr>
                      <a:r>
                        <a:rPr b="1" sz="1700">
                          <a:latin typeface="Times Roman"/>
                          <a:ea typeface="Times Roman"/>
                          <a:cs typeface="Times Roman"/>
                          <a:sym typeface="Times Roman"/>
                        </a:rPr>
                        <a:t>Iron</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Per labs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Prevent anemia</a:t>
                      </a:r>
                    </a:p>
                  </a:txBody>
                  <a:tcPr marL="12700" marR="12700" marT="12700" marB="12700" anchor="ctr" anchorCtr="0" horzOverflow="overflow"/>
                </a:tc>
              </a:tr>
              <a:tr h="302164">
                <a:tc>
                  <a:txBody>
                    <a:bodyPr/>
                    <a:lstStyle/>
                    <a:p>
                      <a:pPr algn="ctr" defTabSz="457200">
                        <a:defRPr sz="1800"/>
                      </a:pPr>
                      <a:r>
                        <a:rPr b="1" sz="1700">
                          <a:latin typeface="Times Roman"/>
                          <a:ea typeface="Times Roman"/>
                          <a:cs typeface="Times Roman"/>
                          <a:sym typeface="Times Roman"/>
                        </a:rPr>
                        <a:t>Calcium</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1,000–1,200 mg/day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Bone protection</a:t>
                      </a:r>
                    </a:p>
                  </a:txBody>
                  <a:tcPr marL="12700" marR="12700" marT="12700" marB="12700" anchor="ctr" anchorCtr="0" horzOverflow="overflow"/>
                </a:tc>
              </a:tr>
              <a:tr h="302164">
                <a:tc>
                  <a:txBody>
                    <a:bodyPr/>
                    <a:lstStyle/>
                    <a:p>
                      <a:pPr algn="ctr" defTabSz="457200">
                        <a:defRPr sz="1800"/>
                      </a:pPr>
                      <a:r>
                        <a:rPr b="1" sz="17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300–420 mg/day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Neuromuscular balance</a:t>
                      </a:r>
                    </a:p>
                  </a:txBody>
                  <a:tcPr marL="12700" marR="12700" marT="12700" marB="12700" anchor="ctr" anchorCtr="0" horzOverflow="overflow"/>
                </a:tc>
              </a:tr>
              <a:tr h="468355">
                <a:tc>
                  <a:txBody>
                    <a:bodyPr/>
                    <a:lstStyle/>
                    <a:p>
                      <a:pPr algn="ctr" defTabSz="457200">
                        <a:defRPr sz="1800"/>
                      </a:pPr>
                      <a:r>
                        <a:rPr b="1" sz="17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8–30 mg/day (short-term if low)</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Immune &amp; mucosal integrity</a:t>
                      </a:r>
                    </a:p>
                  </a:txBody>
                  <a:tcPr marL="12700" marR="12700" marT="12700" marB="12700" anchor="ctr" anchorCtr="0" horzOverflow="overflow"/>
                </a:tc>
              </a:tr>
              <a:tr h="468355">
                <a:tc>
                  <a:txBody>
                    <a:bodyPr/>
                    <a:lstStyle/>
                    <a:p>
                      <a:pPr algn="ctr" defTabSz="457200">
                        <a:defRPr sz="1800"/>
                      </a:pPr>
                      <a:r>
                        <a:rPr b="1" sz="1700">
                          <a:latin typeface="Times Roman"/>
                          <a:ea typeface="Times Roman"/>
                          <a:cs typeface="Times Roman"/>
                          <a:sym typeface="Times Roman"/>
                        </a:rPr>
                        <a:t>Digestive enzymes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Per diagnosis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Improve macronutrient absorption</a:t>
                      </a:r>
                    </a:p>
                  </a:txBody>
                  <a:tcPr marL="12700" marR="12700" marT="12700" marB="12700" anchor="ctr" anchorCtr="0" horzOverflow="overflow"/>
                </a:tc>
              </a:tr>
              <a:tr h="468355">
                <a:tc>
                  <a:txBody>
                    <a:bodyPr/>
                    <a:lstStyle/>
                    <a:p>
                      <a:pPr algn="ctr" defTabSz="457200">
                        <a:defRPr sz="1800"/>
                      </a:pPr>
                      <a:r>
                        <a:rPr b="1" sz="1700">
                          <a:latin typeface="Times Roman"/>
                          <a:ea typeface="Times Roman"/>
                          <a:cs typeface="Times Roman"/>
                          <a:sym typeface="Times Roman"/>
                        </a:rPr>
                        <a:t>Probiotics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Strain-specific</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Gut barrier &amp; microbiome support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7" name="Freeform 4"/>
          <p:cNvGrpSpPr/>
          <p:nvPr/>
        </p:nvGrpSpPr>
        <p:grpSpPr>
          <a:xfrm>
            <a:off x="-380179" y="-13"/>
            <a:ext cx="19048355" cy="3086120"/>
            <a:chOff x="0" y="0"/>
            <a:chExt cx="19048353" cy="3086119"/>
          </a:xfrm>
        </p:grpSpPr>
        <p:sp>
          <p:nvSpPr>
            <p:cNvPr id="125"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26"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8" name="TextBox 6"/>
          <p:cNvSpPr txBox="1"/>
          <p:nvPr/>
        </p:nvSpPr>
        <p:spPr>
          <a:xfrm>
            <a:off x="1275347" y="1184945"/>
            <a:ext cx="16800356" cy="95629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92" sz="7000">
                <a:solidFill>
                  <a:srgbClr val="FFFFFF"/>
                </a:solidFill>
                <a:latin typeface="Poppins"/>
                <a:ea typeface="Poppins"/>
                <a:cs typeface="Poppins"/>
                <a:sym typeface="Poppins"/>
              </a:defRPr>
            </a:lvl1pPr>
          </a:lstStyle>
          <a:p>
            <a:pPr/>
            <a:r>
              <a:t>MNT for Acne Vulgaris</a:t>
            </a:r>
          </a:p>
        </p:txBody>
      </p:sp>
      <p:sp>
        <p:nvSpPr>
          <p:cNvPr id="12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130" name="Institute of Medicine (IOM). (2001). Dietary Reference Intakes: Applications in Dietary Assessment. National Academies Press.…"/>
          <p:cNvSpPr txBox="1"/>
          <p:nvPr/>
        </p:nvSpPr>
        <p:spPr>
          <a:xfrm>
            <a:off x="992190" y="4174225"/>
            <a:ext cx="6513918" cy="50085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400">
                <a:latin typeface="Times Roman"/>
                <a:ea typeface="Times Roman"/>
                <a:cs typeface="Times Roman"/>
                <a:sym typeface="Times Roman"/>
              </a:defRPr>
            </a:pPr>
            <a:r>
              <a:t>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Hyperinsulinemia → ↑ IGF-1 → ↑ sebum &amp; keratinocyte proliferation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Androgen sensitivity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Inflammatory lipid mediators</a:t>
            </a:r>
          </a:p>
          <a:p>
            <a:pPr defTabSz="457200">
              <a:spcBef>
                <a:spcPts val="1200"/>
              </a:spcBef>
              <a:defRPr b="1" sz="2400">
                <a:latin typeface="Times Roman"/>
                <a:ea typeface="Times Roman"/>
                <a:cs typeface="Times Roman"/>
                <a:sym typeface="Times Roman"/>
              </a:defRPr>
            </a:pPr>
          </a:p>
          <a:p>
            <a:pPr defTabSz="457200">
              <a:spcBef>
                <a:spcPts val="12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Low–glycemic–load diet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Reduce ultra-processed carbohydrates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Consider dairy reduction (especially skim milk)</a:t>
            </a:r>
          </a:p>
        </p:txBody>
      </p:sp>
      <p:graphicFrame>
        <p:nvGraphicFramePr>
          <p:cNvPr id="131" name="Table 1"/>
          <p:cNvGraphicFramePr/>
          <p:nvPr/>
        </p:nvGraphicFramePr>
        <p:xfrm>
          <a:off x="10125075" y="3908885"/>
          <a:ext cx="7594797" cy="373391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773329"/>
                <a:gridCol w="1895064"/>
                <a:gridCol w="2926404"/>
              </a:tblGrid>
              <a:tr h="870309">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Evidence-Based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870309">
                <a:tc>
                  <a:txBody>
                    <a:bodyPr/>
                    <a:lstStyle/>
                    <a:p>
                      <a:pPr algn="ctr" defTabSz="457200">
                        <a:defRPr sz="1800"/>
                      </a:pPr>
                      <a:r>
                        <a:rPr sz="24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15–30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Sebum regulation, immune balance</a:t>
                      </a:r>
                    </a:p>
                  </a:txBody>
                  <a:tcPr marL="12700" marR="12700" marT="12700" marB="12700" anchor="ctr" anchorCtr="0" horzOverflow="overflow"/>
                </a:tc>
              </a:tr>
              <a:tr h="561491">
                <a:tc>
                  <a:txBody>
                    <a:bodyPr/>
                    <a:lstStyle/>
                    <a:p>
                      <a:pPr algn="ctr" defTabSz="457200">
                        <a:defRPr sz="1800"/>
                      </a:pPr>
                      <a:r>
                        <a:rPr sz="2400">
                          <a:latin typeface="Times Roman"/>
                          <a:ea typeface="Times Roman"/>
                          <a:cs typeface="Times Roman"/>
                          <a:sym typeface="Times Roman"/>
                        </a:rPr>
                        <a:t>Omega-3s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1–3 g EPA/DHA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inflammatory eicosanoids</a:t>
                      </a:r>
                    </a:p>
                  </a:txBody>
                  <a:tcPr marL="12700" marR="12700" marT="12700" marB="12700" anchor="ctr" anchorCtr="0" horzOverflow="overflow"/>
                </a:tc>
              </a:tr>
              <a:tr h="870309">
                <a:tc>
                  <a:txBody>
                    <a:bodyPr/>
                    <a:lstStyle/>
                    <a:p>
                      <a:pPr algn="ctr" defTabSz="457200">
                        <a:defRPr sz="1800"/>
                      </a:pPr>
                      <a:r>
                        <a:rPr sz="2400">
                          <a:latin typeface="Times Roman"/>
                          <a:ea typeface="Times Roman"/>
                          <a:cs typeface="Times Roman"/>
                          <a:sym typeface="Times Roman"/>
                        </a:rPr>
                        <a:t>Vitamin A (food-based preferred)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RDA-based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Keratinocyte regulation</a:t>
                      </a:r>
                    </a:p>
                  </a:txBody>
                  <a:tcPr marL="12700" marR="12700" marT="12700" marB="12700" anchor="ctr" anchorCtr="0" horzOverflow="overflow"/>
                </a:tc>
              </a:tr>
              <a:tr h="561491">
                <a:tc>
                  <a:txBody>
                    <a:bodyPr/>
                    <a:lstStyle/>
                    <a:p>
                      <a:pPr algn="ctr" defTabSz="457200">
                        <a:defRPr sz="1800"/>
                      </a:pPr>
                      <a:r>
                        <a:rPr sz="2400">
                          <a:latin typeface="Times Roman"/>
                          <a:ea typeface="Times Roman"/>
                          <a:cs typeface="Times Roman"/>
                          <a:sym typeface="Times Roman"/>
                        </a:rPr>
                        <a:t>Probiotics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Multi-strain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Gut–skin axis support</a:t>
                      </a:r>
                    </a:p>
                  </a:txBody>
                  <a:tcPr marL="12700" marR="12700" marT="12700" marB="12700" anchor="ctr" anchorCtr="0" horzOverflow="overflow"/>
                </a:tc>
              </a:tr>
            </a:tbl>
          </a:graphicData>
        </a:graphic>
      </p:graphicFrame>
      <p:sp>
        <p:nvSpPr>
          <p:cNvPr id="132"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133" name="Relevant Labs…"/>
          <p:cNvSpPr txBox="1"/>
          <p:nvPr/>
        </p:nvSpPr>
        <p:spPr>
          <a:xfrm>
            <a:off x="10125032" y="8260081"/>
            <a:ext cx="3000022" cy="179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200"/>
              </a:spcBef>
              <a:defRPr b="1" sz="24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Fasting insulin, HbA1c</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Zinc (plasma or RBC)</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Androgens (if refractory)</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2" name="Freeform 2"/>
          <p:cNvSpPr/>
          <p:nvPr/>
        </p:nvSpPr>
        <p:spPr>
          <a:xfrm rot="10800000">
            <a:off x="-2" y="-3"/>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515" name="Freeform 4"/>
          <p:cNvGrpSpPr/>
          <p:nvPr/>
        </p:nvGrpSpPr>
        <p:grpSpPr>
          <a:xfrm>
            <a:off x="-528019" y="-83714"/>
            <a:ext cx="19048361" cy="3086120"/>
            <a:chOff x="-2" y="0"/>
            <a:chExt cx="19048359" cy="3086119"/>
          </a:xfrm>
        </p:grpSpPr>
        <p:sp>
          <p:nvSpPr>
            <p:cNvPr id="513"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514"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516" name="TextBox 6"/>
          <p:cNvSpPr txBox="1"/>
          <p:nvPr/>
        </p:nvSpPr>
        <p:spPr>
          <a:xfrm>
            <a:off x="1061617" y="588462"/>
            <a:ext cx="16981342" cy="591566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544" sz="5500">
                <a:solidFill>
                  <a:srgbClr val="FFFFFF"/>
                </a:solidFill>
                <a:latin typeface="Poppins"/>
                <a:ea typeface="Poppins"/>
                <a:cs typeface="Poppins"/>
                <a:sym typeface="Poppins"/>
              </a:defRPr>
            </a:pPr>
            <a:r>
              <a:t>Summary Table - Mastication, Swallowing, and Nutrient Absorption Disorders</a:t>
            </a:r>
            <a:endParaRPr spc="356" sz="3600"/>
          </a:p>
          <a:p>
            <a:pPr>
              <a:lnSpc>
                <a:spcPts val="9100"/>
              </a:lnSpc>
              <a:defRPr spc="564" sz="5700">
                <a:solidFill>
                  <a:srgbClr val="FFFFFF"/>
                </a:solidFill>
                <a:latin typeface="Poppins"/>
                <a:ea typeface="Poppins"/>
                <a:cs typeface="Poppins"/>
                <a:sym typeface="Poppins"/>
              </a:defRPr>
            </a:pPr>
          </a:p>
          <a:p>
            <a:pPr>
              <a:lnSpc>
                <a:spcPts val="9100"/>
              </a:lnSpc>
              <a:defRPr spc="564" sz="5700">
                <a:solidFill>
                  <a:srgbClr val="FFFFFF"/>
                </a:solidFill>
                <a:latin typeface="Poppins"/>
                <a:ea typeface="Poppins"/>
                <a:cs typeface="Poppins"/>
                <a:sym typeface="Poppins"/>
              </a:defRPr>
            </a:pPr>
          </a:p>
          <a:p>
            <a:pPr defTabSz="457200">
              <a:spcBef>
                <a:spcPts val="1200"/>
              </a:spcBef>
              <a:defRPr sz="1200">
                <a:latin typeface="Times Roman"/>
                <a:ea typeface="Times Roman"/>
                <a:cs typeface="Times Roman"/>
                <a:sym typeface="Times Roman"/>
              </a:defRPr>
            </a:pPr>
          </a:p>
        </p:txBody>
      </p:sp>
      <p:sp>
        <p:nvSpPr>
          <p:cNvPr id="517"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p>
        </p:txBody>
      </p:sp>
      <p:graphicFrame>
        <p:nvGraphicFramePr>
          <p:cNvPr id="518" name="Table 1"/>
          <p:cNvGraphicFramePr/>
          <p:nvPr/>
        </p:nvGraphicFramePr>
        <p:xfrm>
          <a:off x="915987" y="3067672"/>
          <a:ext cx="16808669" cy="663097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069419"/>
                <a:gridCol w="2919234"/>
                <a:gridCol w="2491337"/>
                <a:gridCol w="4451013"/>
                <a:gridCol w="2877661"/>
              </a:tblGrid>
              <a:tr h="749300">
                <a:tc>
                  <a:txBody>
                    <a:bodyPr/>
                    <a:lstStyle/>
                    <a:p>
                      <a:pPr algn="ctr" defTabSz="457200">
                        <a:defRPr sz="1800"/>
                      </a:pPr>
                      <a:r>
                        <a:rPr b="1" sz="2200">
                          <a:latin typeface="Times Roman"/>
                          <a:ea typeface="Times Roman"/>
                          <a:cs typeface="Times Roman"/>
                          <a:sym typeface="Times Roman"/>
                        </a:rPr>
                        <a:t>Condition</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Primary Nutrition Drivers</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MNT Focus</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Key Nutrients &amp; Supplementation</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Relevant Labs</a:t>
                      </a:r>
                    </a:p>
                  </a:txBody>
                  <a:tcPr marL="12700" marR="12700" marT="12700" marB="12700" anchor="ctr" anchorCtr="0" horzOverflow="overflow"/>
                </a:tc>
              </a:tr>
              <a:tr h="1473514">
                <a:tc>
                  <a:txBody>
                    <a:bodyPr/>
                    <a:lstStyle/>
                    <a:p>
                      <a:pPr algn="ctr" defTabSz="457200">
                        <a:defRPr b="1" sz="2200">
                          <a:latin typeface="Times Roman"/>
                          <a:ea typeface="Times Roman"/>
                          <a:cs typeface="Times Roman"/>
                          <a:sym typeface="Times Roman"/>
                        </a:defRPr>
                      </a:pPr>
                      <a:r>
                        <a:t>Mastication Disorders</a:t>
                      </a:r>
                      <a:r>
                        <a:rPr b="0"/>
                        <a:t> (poor dentition, TMJ, oral pain)</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Impaired chewing, avoidance of protein/fiber foods, ↓ intake</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Maintain energy &amp; protein with minimal chewing; texture modification</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Protein (1.0–1.2 g/kg), Energy (25–30 kcal/kg), Calcium, Vitamin D, B-complex, Omega-3s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Weight trends, Vitamin D, B12</a:t>
                      </a:r>
                    </a:p>
                  </a:txBody>
                  <a:tcPr marL="12700" marR="12700" marT="12700" marB="12700" anchor="ctr" anchorCtr="0" horzOverflow="overflow"/>
                </a:tc>
              </a:tr>
              <a:tr h="1460500">
                <a:tc>
                  <a:txBody>
                    <a:bodyPr/>
                    <a:lstStyle/>
                    <a:p>
                      <a:pPr algn="ctr" defTabSz="457200">
                        <a:defRPr sz="1800"/>
                      </a:pPr>
                      <a:r>
                        <a:rPr b="1" sz="2200">
                          <a:latin typeface="Times Roman"/>
                          <a:ea typeface="Times Roman"/>
                          <a:cs typeface="Times Roman"/>
                          <a:sym typeface="Times Roman"/>
                        </a:rPr>
                        <a:t>Swallowing Disorders (Dysphagia)</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Impaired oral/pharyngeal/esophageal phase, aspiration risk, dehydration</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Safe swallowing, texture-modified diets, thickened liquids, hydration</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Protein (1.0–1.2 g/kg), Energy (25–35 kcal/kg), Fluids (thickened as needed), Vitamin D, Calcium, Fiber (texture-safe)</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Weight trends, Electrolytes, B12, Albumin/prealbumin*</a:t>
                      </a:r>
                    </a:p>
                  </a:txBody>
                  <a:tcPr marL="12700" marR="12700" marT="12700" marB="12700" anchor="ctr" anchorCtr="0" horzOverflow="overflow"/>
                </a:tc>
              </a:tr>
              <a:tr h="1474142">
                <a:tc>
                  <a:txBody>
                    <a:bodyPr/>
                    <a:lstStyle/>
                    <a:p>
                      <a:pPr algn="ctr" defTabSz="457200">
                        <a:defRPr b="1" sz="2200">
                          <a:latin typeface="Times Roman"/>
                          <a:ea typeface="Times Roman"/>
                          <a:cs typeface="Times Roman"/>
                          <a:sym typeface="Times Roman"/>
                        </a:defRPr>
                      </a:pPr>
                      <a:r>
                        <a:t>Nutrient Absorption Disorders (Malabsorption)</a:t>
                      </a:r>
                      <a:r>
                        <a:rPr b="0"/>
                        <a:t> (celiac, IBD, SIBO, pancreatic insufficiency, bariatric surgery)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Impaired digestion, mucosal damage, ↓ absorptive surface, dysbiosis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Correct deficiencies, improve digestion, support mucosal healing</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Protein (1.0–1.5 g/kg), Vitamins A/D/E/K, B12, Iron, Calcium, Magnesium, Zinc, Digestive enzymes, Probiotics (strain-specific)</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CBC, Ferritin/iron studies, B12, Folate, Vitamin D, Ca/Mg/Zn, Stool fat or elastase</a:t>
                      </a:r>
                    </a:p>
                  </a:txBody>
                  <a:tcPr marL="12700" marR="12700" marT="12700" marB="12700" anchor="ctr" anchorCtr="0" horzOverflow="overflow"/>
                </a:tc>
              </a:tr>
              <a:tr h="1473514">
                <a:tc>
                  <a:txBody>
                    <a:bodyPr/>
                    <a:lstStyle/>
                    <a:p>
                      <a:pPr algn="ctr" defTabSz="457200">
                        <a:defRPr b="1" sz="2200">
                          <a:latin typeface="Times Roman"/>
                          <a:ea typeface="Times Roman"/>
                          <a:cs typeface="Times Roman"/>
                          <a:sym typeface="Times Roman"/>
                        </a:defRPr>
                      </a:pPr>
                      <a:r>
                        <a:t>Combined / High-Risk States</a:t>
                      </a:r>
                      <a:r>
                        <a:rPr b="0"/>
                        <a:t> (older adults, neurologic disease, cancer)</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Multiple intake barriers, hypercatabolism, sarcopenia</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Early intervention, fortified texture-modified diets, ONS/enteral support</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High-protein ONS, Vitamin D, Calcium, B-complex, Electrolytes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Weight trends, Electrolytes, Micronutrient panels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2"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525" name="Freeform 4"/>
          <p:cNvGrpSpPr/>
          <p:nvPr/>
        </p:nvGrpSpPr>
        <p:grpSpPr>
          <a:xfrm>
            <a:off x="-528019" y="-83714"/>
            <a:ext cx="19048361" cy="3086120"/>
            <a:chOff x="-2" y="0"/>
            <a:chExt cx="19048359" cy="3086119"/>
          </a:xfrm>
        </p:grpSpPr>
        <p:sp>
          <p:nvSpPr>
            <p:cNvPr id="523"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524"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526" name="TextBox 6"/>
          <p:cNvSpPr txBox="1"/>
          <p:nvPr/>
        </p:nvSpPr>
        <p:spPr>
          <a:xfrm>
            <a:off x="1200593" y="1073757"/>
            <a:ext cx="16981342" cy="11290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0433FF"/>
                </a:solidFill>
                <a:latin typeface="Poppins"/>
                <a:ea typeface="Poppins"/>
                <a:cs typeface="Poppins"/>
                <a:sym typeface="Poppins"/>
              </a:defRPr>
            </a:lvl1pPr>
          </a:lstStyle>
          <a:p>
            <a:pPr/>
            <a:r>
              <a:t>MNT for Pulmonary Disorders</a:t>
            </a:r>
          </a:p>
        </p:txBody>
      </p:sp>
      <p:sp>
        <p:nvSpPr>
          <p:cNvPr id="52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528" name="A. Dietary Patterns…"/>
          <p:cNvSpPr txBox="1"/>
          <p:nvPr/>
        </p:nvSpPr>
        <p:spPr>
          <a:xfrm>
            <a:off x="1272149" y="3255307"/>
            <a:ext cx="8130303" cy="646872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Primary Nutrition Mechanisms</a:t>
            </a:r>
          </a:p>
          <a:p>
            <a:pPr marL="457200" indent="-317500" defTabSz="457200">
              <a:spcBef>
                <a:spcPts val="1200"/>
              </a:spcBef>
              <a:buSzPct val="100000"/>
              <a:buFont typeface="Times Roman"/>
              <a:buChar char="•"/>
              <a:defRPr b="1" sz="2200">
                <a:latin typeface="Times Roman"/>
                <a:ea typeface="Times Roman"/>
                <a:cs typeface="Times Roman"/>
                <a:sym typeface="Times Roman"/>
              </a:defRPr>
            </a:pPr>
            <a:r>
              <a:t>Increased work of breathing</a:t>
            </a:r>
            <a:r>
              <a:rPr b="0"/>
              <a:t> → elevated resting energy expenditure</a:t>
            </a:r>
          </a:p>
          <a:p>
            <a:pPr marL="457200" indent="-317500" defTabSz="457200">
              <a:spcBef>
                <a:spcPts val="1200"/>
              </a:spcBef>
              <a:buSzPct val="100000"/>
              <a:buFont typeface="Times Roman"/>
              <a:buChar char="•"/>
              <a:defRPr b="1" sz="2200">
                <a:latin typeface="Times Roman"/>
                <a:ea typeface="Times Roman"/>
                <a:cs typeface="Times Roman"/>
                <a:sym typeface="Times Roman"/>
              </a:defRPr>
            </a:pPr>
            <a:r>
              <a:t>Respiratory muscle catabolism</a:t>
            </a:r>
            <a:r>
              <a:rPr b="0"/>
              <a:t> and loss of lean body mass</a:t>
            </a:r>
          </a:p>
          <a:p>
            <a:pPr marL="457200" indent="-317500" defTabSz="457200">
              <a:spcBef>
                <a:spcPts val="1200"/>
              </a:spcBef>
              <a:buSzPct val="100000"/>
              <a:buFont typeface="Times Roman"/>
              <a:buChar char="•"/>
              <a:defRPr b="1" sz="2200">
                <a:latin typeface="Times Roman"/>
                <a:ea typeface="Times Roman"/>
                <a:cs typeface="Times Roman"/>
                <a:sym typeface="Times Roman"/>
              </a:defRPr>
            </a:pPr>
            <a:r>
              <a:t>Chronic inflammation and oxidative stress</a:t>
            </a:r>
            <a:r>
              <a:rPr b="0"/>
              <a:t> affecting lung tissue</a:t>
            </a:r>
          </a:p>
          <a:p>
            <a:pPr marL="457200" indent="-317500" defTabSz="457200">
              <a:spcBef>
                <a:spcPts val="1200"/>
              </a:spcBef>
              <a:buSzPct val="100000"/>
              <a:buFont typeface="Times Roman"/>
              <a:buChar char="•"/>
              <a:defRPr b="1" sz="2200">
                <a:latin typeface="Times Roman"/>
                <a:ea typeface="Times Roman"/>
                <a:cs typeface="Times Roman"/>
                <a:sym typeface="Times Roman"/>
              </a:defRPr>
            </a:pPr>
            <a:r>
              <a:t>Altered macronutrient metabolism</a:t>
            </a:r>
            <a:r>
              <a:rPr b="0"/>
              <a:t> (excess carbohydrate ↑ CO₂ production)</a:t>
            </a:r>
          </a:p>
          <a:p>
            <a:pPr marL="457200" indent="-317500" defTabSz="457200">
              <a:spcBef>
                <a:spcPts val="1200"/>
              </a:spcBef>
              <a:buSzPct val="100000"/>
              <a:buFont typeface="Times Roman"/>
              <a:buChar char="•"/>
              <a:defRPr b="1" sz="2200">
                <a:latin typeface="Times Roman"/>
                <a:ea typeface="Times Roman"/>
                <a:cs typeface="Times Roman"/>
                <a:sym typeface="Times Roman"/>
              </a:defRPr>
            </a:pPr>
            <a:r>
              <a:t>Hypoxemia</a:t>
            </a:r>
            <a:r>
              <a:rPr b="0"/>
              <a:t> impairing cellular energy metabolism</a:t>
            </a:r>
          </a:p>
          <a:p>
            <a:pPr marL="457200" indent="-317500" defTabSz="457200">
              <a:spcBef>
                <a:spcPts val="1200"/>
              </a:spcBef>
              <a:buSzPct val="100000"/>
              <a:buFont typeface="Times Roman"/>
              <a:buChar char="•"/>
              <a:defRPr b="1" sz="2200">
                <a:latin typeface="Times Roman"/>
                <a:ea typeface="Times Roman"/>
                <a:cs typeface="Times Roman"/>
                <a:sym typeface="Times Roman"/>
              </a:defRPr>
            </a:pPr>
            <a:r>
              <a:t>Dyspnea, fatigue, and early satiety</a:t>
            </a:r>
            <a:r>
              <a:rPr b="0"/>
              <a:t> limiting oral intake</a:t>
            </a:r>
          </a:p>
          <a:p>
            <a:pPr marL="457200" indent="-317500" defTabSz="457200">
              <a:spcBef>
                <a:spcPts val="1200"/>
              </a:spcBef>
              <a:buSzPct val="100000"/>
              <a:buFont typeface="Times Roman"/>
              <a:buChar char="•"/>
              <a:defRPr b="1" sz="2200">
                <a:latin typeface="Times Roman"/>
                <a:ea typeface="Times Roman"/>
                <a:cs typeface="Times Roman"/>
                <a:sym typeface="Times Roman"/>
              </a:defRPr>
            </a:pPr>
            <a:r>
              <a:t>Medication-related nutrient effects</a:t>
            </a:r>
            <a:r>
              <a:rPr b="0"/>
              <a:t> (corticosteroids, bronchodilators, diuretics)</a:t>
            </a:r>
          </a:p>
          <a:p>
            <a:pPr marL="457200" indent="-317500" defTabSz="457200">
              <a:spcBef>
                <a:spcPts val="1200"/>
              </a:spcBef>
              <a:buSzPct val="100000"/>
              <a:buFont typeface="Times Roman"/>
              <a:buChar char="•"/>
              <a:defRPr b="1" sz="2200">
                <a:latin typeface="Times Roman"/>
                <a:ea typeface="Times Roman"/>
                <a:cs typeface="Times Roman"/>
                <a:sym typeface="Times Roman"/>
              </a:defRPr>
            </a:pPr>
            <a:r>
              <a:t>Fluid and electrolyte imbalance</a:t>
            </a:r>
            <a:r>
              <a:rPr b="0"/>
              <a:t> (especially sodium and potassium)</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Risk of </a:t>
            </a:r>
            <a:r>
              <a:rPr b="1"/>
              <a:t>malnutrition or sarcopenic obesity</a:t>
            </a:r>
          </a:p>
        </p:txBody>
      </p:sp>
      <p:sp>
        <p:nvSpPr>
          <p:cNvPr id="529" name="A. Dietary Patterns…"/>
          <p:cNvSpPr txBox="1"/>
          <p:nvPr/>
        </p:nvSpPr>
        <p:spPr>
          <a:xfrm>
            <a:off x="9857350" y="3356907"/>
            <a:ext cx="8130304" cy="63779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100">
                <a:latin typeface="Times Roman"/>
                <a:ea typeface="Times Roman"/>
                <a:cs typeface="Times Roman"/>
                <a:sym typeface="Times Roman"/>
              </a:defRPr>
            </a:pPr>
            <a:r>
              <a:t>Core Nutrition Goals</a:t>
            </a:r>
          </a:p>
          <a:p>
            <a:pPr marL="457200" indent="-317500" defTabSz="457200">
              <a:spcBef>
                <a:spcPts val="1200"/>
              </a:spcBef>
              <a:buSzPct val="100000"/>
              <a:buAutoNum type="arabicPeriod" startAt="1"/>
              <a:defRPr b="1" sz="2100">
                <a:latin typeface="Times Roman"/>
                <a:ea typeface="Times Roman"/>
                <a:cs typeface="Times Roman"/>
                <a:sym typeface="Times Roman"/>
              </a:defRPr>
            </a:pPr>
            <a:r>
              <a:t>Meet increased energy needs</a:t>
            </a:r>
            <a:r>
              <a:rPr b="0"/>
              <a:t> without overfeeding</a:t>
            </a:r>
          </a:p>
          <a:p>
            <a:pPr marL="457200" indent="-317500" defTabSz="457200">
              <a:spcBef>
                <a:spcPts val="1200"/>
              </a:spcBef>
              <a:buSzPct val="100000"/>
              <a:buAutoNum type="arabicPeriod" startAt="1"/>
              <a:defRPr b="1" sz="2100">
                <a:latin typeface="Times Roman"/>
                <a:ea typeface="Times Roman"/>
                <a:cs typeface="Times Roman"/>
                <a:sym typeface="Times Roman"/>
              </a:defRPr>
            </a:pPr>
            <a:r>
              <a:t>Preserve respiratory and skeletal muscle mass</a:t>
            </a:r>
            <a:r>
              <a:rPr b="0"/>
              <a:t> through adequate protein</a:t>
            </a:r>
          </a:p>
          <a:p>
            <a:pPr marL="457200" indent="-317500" defTabSz="457200">
              <a:spcBef>
                <a:spcPts val="1200"/>
              </a:spcBef>
              <a:buSzPct val="100000"/>
              <a:buAutoNum type="arabicPeriod" startAt="1"/>
              <a:defRPr b="1" sz="2100">
                <a:latin typeface="Times Roman"/>
                <a:ea typeface="Times Roman"/>
                <a:cs typeface="Times Roman"/>
                <a:sym typeface="Times Roman"/>
              </a:defRPr>
            </a:pPr>
            <a:r>
              <a:t>Optimize macronutrient balance</a:t>
            </a:r>
            <a:r>
              <a:rPr b="0"/>
              <a:t> to minimize CO₂ burden and ventilatory demand</a:t>
            </a:r>
          </a:p>
          <a:p>
            <a:pPr marL="457200" indent="-317500" defTabSz="457200">
              <a:spcBef>
                <a:spcPts val="1200"/>
              </a:spcBef>
              <a:buSzPct val="100000"/>
              <a:buAutoNum type="arabicPeriod" startAt="1"/>
              <a:defRPr b="1" sz="2100">
                <a:latin typeface="Times Roman"/>
                <a:ea typeface="Times Roman"/>
                <a:cs typeface="Times Roman"/>
                <a:sym typeface="Times Roman"/>
              </a:defRPr>
            </a:pPr>
            <a:r>
              <a:t>Reduce inflammation and oxidative stress</a:t>
            </a:r>
          </a:p>
          <a:p>
            <a:pPr marL="457200" indent="-317500" defTabSz="457200">
              <a:spcBef>
                <a:spcPts val="1200"/>
              </a:spcBef>
              <a:buSzPct val="100000"/>
              <a:buAutoNum type="arabicPeriod" startAt="1"/>
              <a:defRPr b="1" sz="2100">
                <a:latin typeface="Times Roman"/>
                <a:ea typeface="Times Roman"/>
                <a:cs typeface="Times Roman"/>
                <a:sym typeface="Times Roman"/>
              </a:defRPr>
            </a:pPr>
            <a:r>
              <a:t>Prevent or treat malnutrition and unintended weight loss</a:t>
            </a:r>
          </a:p>
          <a:p>
            <a:pPr marL="457200" indent="-317500" defTabSz="457200">
              <a:spcBef>
                <a:spcPts val="1200"/>
              </a:spcBef>
              <a:buSzPct val="100000"/>
              <a:buAutoNum type="arabicPeriod" startAt="1"/>
              <a:defRPr b="1" sz="2100">
                <a:latin typeface="Times Roman"/>
                <a:ea typeface="Times Roman"/>
                <a:cs typeface="Times Roman"/>
                <a:sym typeface="Times Roman"/>
              </a:defRPr>
            </a:pPr>
            <a:r>
              <a:t>Support immune function</a:t>
            </a:r>
            <a:r>
              <a:rPr b="0"/>
              <a:t> and reduce infection risk</a:t>
            </a:r>
          </a:p>
          <a:p>
            <a:pPr marL="457200" indent="-317500" defTabSz="457200">
              <a:spcBef>
                <a:spcPts val="1200"/>
              </a:spcBef>
              <a:buSzPct val="100000"/>
              <a:buAutoNum type="arabicPeriod" startAt="1"/>
              <a:defRPr b="1" sz="2100">
                <a:latin typeface="Times Roman"/>
                <a:ea typeface="Times Roman"/>
                <a:cs typeface="Times Roman"/>
                <a:sym typeface="Times Roman"/>
              </a:defRPr>
            </a:pPr>
            <a:r>
              <a:t>Maintain bone health</a:t>
            </a:r>
            <a:r>
              <a:rPr b="0"/>
              <a:t>, particularly in steroid-treated patients</a:t>
            </a:r>
          </a:p>
          <a:p>
            <a:pPr marL="457200" indent="-317500" defTabSz="457200">
              <a:spcBef>
                <a:spcPts val="1200"/>
              </a:spcBef>
              <a:buSzPct val="100000"/>
              <a:buAutoNum type="arabicPeriod" startAt="1"/>
              <a:defRPr b="1" sz="2100">
                <a:latin typeface="Times Roman"/>
                <a:ea typeface="Times Roman"/>
                <a:cs typeface="Times Roman"/>
                <a:sym typeface="Times Roman"/>
              </a:defRPr>
            </a:pPr>
            <a:r>
              <a:t>Manage fluid and electrolyte balance</a:t>
            </a:r>
            <a:r>
              <a:rPr b="0"/>
              <a:t> to support cardiopulmonary function</a:t>
            </a:r>
          </a:p>
          <a:p>
            <a:pPr marL="457200" indent="-317500" defTabSz="457200">
              <a:spcBef>
                <a:spcPts val="1200"/>
              </a:spcBef>
              <a:buSzPct val="100000"/>
              <a:buAutoNum type="arabicPeriod" startAt="1"/>
              <a:defRPr b="1" sz="2100">
                <a:latin typeface="Times Roman"/>
                <a:ea typeface="Times Roman"/>
                <a:cs typeface="Times Roman"/>
                <a:sym typeface="Times Roman"/>
              </a:defRPr>
            </a:pPr>
            <a:r>
              <a:t>Improve functional capacity, exercise tolerance, and quality of life</a:t>
            </a:r>
          </a:p>
          <a:p>
            <a:pPr marL="457200" indent="-317500" defTabSz="457200">
              <a:spcBef>
                <a:spcPts val="1200"/>
              </a:spcBef>
              <a:buSzPct val="100000"/>
              <a:buAutoNum type="arabicPeriod" startAt="1"/>
              <a:defRPr b="1" sz="2100">
                <a:latin typeface="Times Roman"/>
                <a:ea typeface="Times Roman"/>
                <a:cs typeface="Times Roman"/>
                <a:sym typeface="Times Roman"/>
              </a:defRPr>
            </a:pPr>
            <a:r>
              <a:t>Adapt nutrition therapy across disease severity and care settings</a:t>
            </a:r>
            <a:r>
              <a:rPr b="0"/>
              <a:t> (outpatient, inpatient, ICU)</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1"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534" name="Freeform 4"/>
          <p:cNvGrpSpPr/>
          <p:nvPr/>
        </p:nvGrpSpPr>
        <p:grpSpPr>
          <a:xfrm>
            <a:off x="-528019" y="-83714"/>
            <a:ext cx="19048361" cy="3086120"/>
            <a:chOff x="-2" y="0"/>
            <a:chExt cx="19048359" cy="3086119"/>
          </a:xfrm>
        </p:grpSpPr>
        <p:sp>
          <p:nvSpPr>
            <p:cNvPr id="532"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533"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535" name="TextBox 6"/>
          <p:cNvSpPr txBox="1"/>
          <p:nvPr/>
        </p:nvSpPr>
        <p:spPr>
          <a:xfrm>
            <a:off x="1061617" y="588459"/>
            <a:ext cx="16981342" cy="340244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64" sz="5700">
                <a:solidFill>
                  <a:srgbClr val="FFFFFF"/>
                </a:solidFill>
                <a:latin typeface="Poppins"/>
                <a:ea typeface="Poppins"/>
                <a:cs typeface="Poppins"/>
                <a:sym typeface="Poppins"/>
              </a:defRPr>
            </a:lvl1pPr>
          </a:lstStyle>
          <a:p>
            <a:pPr/>
            <a:r>
              <a:t>MNT for Chronic Obstructive Pulmonary Disease (COPD)</a:t>
            </a:r>
          </a:p>
        </p:txBody>
      </p:sp>
      <p:sp>
        <p:nvSpPr>
          <p:cNvPr id="53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537" name="A. Dietary Patterns…"/>
          <p:cNvSpPr txBox="1"/>
          <p:nvPr/>
        </p:nvSpPr>
        <p:spPr>
          <a:xfrm>
            <a:off x="1206478" y="3582480"/>
            <a:ext cx="7597796" cy="77412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 Work of breathing → ↑ energy expenditure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Respiratory muscle wasting and sarcopenia</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Chronic inflammation and oxidative stress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Excess carbohydrate → ↑ CO₂ production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Early satiety and dyspnea with meals</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Focus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Prevent protein–energy malnutrition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Preserve respiratory muscle mass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Optimize macronutrient balance to reduce CO₂ burden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Reduce inflammation</a:t>
            </a: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p:txBody>
      </p:sp>
      <p:sp>
        <p:nvSpPr>
          <p:cNvPr id="538"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539" name="Relevant Labs…"/>
          <p:cNvSpPr txBox="1"/>
          <p:nvPr/>
        </p:nvSpPr>
        <p:spPr>
          <a:xfrm>
            <a:off x="8848487" y="8002592"/>
            <a:ext cx="8146485" cy="2161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Weight trends, BMI</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Vitamin D</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Magnesium</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CRP</a:t>
            </a:r>
          </a:p>
        </p:txBody>
      </p:sp>
      <p:graphicFrame>
        <p:nvGraphicFramePr>
          <p:cNvPr id="540" name="Table 1"/>
          <p:cNvGraphicFramePr/>
          <p:nvPr/>
        </p:nvGraphicFramePr>
        <p:xfrm>
          <a:off x="8660855" y="3822120"/>
          <a:ext cx="9232949" cy="395375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711702"/>
                <a:gridCol w="3513465"/>
                <a:gridCol w="3007781"/>
              </a:tblGrid>
              <a:tr h="342900">
                <a:tc>
                  <a:txBody>
                    <a:bodyPr/>
                    <a:lstStyle/>
                    <a:p>
                      <a:pPr algn="ctr" defTabSz="457200">
                        <a:defRPr sz="1800"/>
                      </a:pPr>
                      <a:r>
                        <a:rPr b="1" sz="20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Evidence-Based Range</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Purpose</a:t>
                      </a:r>
                    </a:p>
                  </a:txBody>
                  <a:tcPr marL="12700" marR="12700" marT="12700" marB="12700" anchor="ctr" anchorCtr="0" horzOverflow="overflow"/>
                </a:tc>
              </a:tr>
              <a:tr h="647700">
                <a:tc>
                  <a:txBody>
                    <a:bodyPr/>
                    <a:lstStyle/>
                    <a:p>
                      <a:pPr algn="ctr" defTabSz="457200">
                        <a:defRPr sz="1800"/>
                      </a:pPr>
                      <a:r>
                        <a:rPr sz="2000">
                          <a:latin typeface="Times Roman"/>
                          <a:ea typeface="Times Roman"/>
                          <a:cs typeface="Times Roman"/>
                          <a:sym typeface="Times Roman"/>
                        </a:rPr>
                        <a:t>Energy</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25–30 kcal/kg/day (up to 35 if underweight)</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Meet ↑ metabolic needs</a:t>
                      </a:r>
                    </a:p>
                  </a:txBody>
                  <a:tcPr marL="12700" marR="12700" marT="12700" marB="12700" anchor="ctr" anchorCtr="0" horzOverflow="overflow"/>
                </a:tc>
              </a:tr>
              <a:tr h="647700">
                <a:tc>
                  <a:txBody>
                    <a:bodyPr/>
                    <a:lstStyle/>
                    <a:p>
                      <a:pPr algn="ctr" defTabSz="457200">
                        <a:defRPr sz="1800"/>
                      </a:pPr>
                      <a:r>
                        <a:rPr sz="20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1.2–1.5 g/kg/day</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Respiratory muscle preservation</a:t>
                      </a:r>
                    </a:p>
                  </a:txBody>
                  <a:tcPr marL="12700" marR="12700" marT="12700" marB="12700" anchor="ctr" anchorCtr="0" horzOverflow="overflow"/>
                </a:tc>
              </a:tr>
              <a:tr h="543217">
                <a:tc>
                  <a:txBody>
                    <a:bodyPr/>
                    <a:lstStyle/>
                    <a:p>
                      <a:pPr algn="ctr" defTabSz="457200">
                        <a:defRPr sz="1800"/>
                      </a:pPr>
                      <a:r>
                        <a:rPr sz="2000">
                          <a:latin typeface="Times Roman"/>
                          <a:ea typeface="Times Roman"/>
                          <a:cs typeface="Times Roman"/>
                          <a:sym typeface="Times Roman"/>
                        </a:rPr>
                        <a:t>Fat</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~30–45% kcal</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Lower respiratory quotient</a:t>
                      </a:r>
                    </a:p>
                  </a:txBody>
                  <a:tcPr marL="12700" marR="12700" marT="12700" marB="12700" anchor="ctr" anchorCtr="0" horzOverflow="overflow"/>
                </a:tc>
              </a:tr>
              <a:tr h="342900">
                <a:tc>
                  <a:txBody>
                    <a:bodyPr/>
                    <a:lstStyle/>
                    <a:p>
                      <a:pPr algn="ctr" defTabSz="457200">
                        <a:defRPr sz="1800"/>
                      </a:pPr>
                      <a:r>
                        <a:rPr sz="2000">
                          <a:latin typeface="Times Roman"/>
                          <a:ea typeface="Times Roman"/>
                          <a:cs typeface="Times Roman"/>
                          <a:sym typeface="Times Roman"/>
                        </a:rPr>
                        <a:t>Omega-3s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Anti-inflammatory</a:t>
                      </a:r>
                    </a:p>
                  </a:txBody>
                  <a:tcPr marL="12700" marR="12700" marT="12700" marB="12700" anchor="ctr" anchorCtr="0" horzOverflow="overflow"/>
                </a:tc>
              </a:tr>
              <a:tr h="543217">
                <a:tc>
                  <a:txBody>
                    <a:bodyPr/>
                    <a:lstStyle/>
                    <a:p>
                      <a:pPr algn="ctr" defTabSz="457200">
                        <a:defRPr sz="1800"/>
                      </a:pPr>
                      <a:r>
                        <a:rPr sz="20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1,000–4,000 IU/day</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Muscle &amp; immune support</a:t>
                      </a:r>
                    </a:p>
                  </a:txBody>
                  <a:tcPr marL="12700" marR="12700" marT="12700" marB="12700" anchor="ctr" anchorCtr="0" horzOverflow="overflow"/>
                </a:tc>
              </a:tr>
              <a:tr h="342900">
                <a:tc>
                  <a:txBody>
                    <a:bodyPr/>
                    <a:lstStyle/>
                    <a:p>
                      <a:pPr algn="ctr" defTabSz="457200">
                        <a:defRPr sz="1800"/>
                      </a:pPr>
                      <a:r>
                        <a:rPr sz="20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300–420 mg/day</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Bronchodilation</a:t>
                      </a:r>
                    </a:p>
                  </a:txBody>
                  <a:tcPr marL="12700" marR="12700" marT="12700" marB="12700" anchor="ctr" anchorCtr="0" horzOverflow="overflow"/>
                </a:tc>
              </a:tr>
              <a:tr h="543217">
                <a:tc>
                  <a:txBody>
                    <a:bodyPr/>
                    <a:lstStyle/>
                    <a:p>
                      <a:pPr algn="ctr" defTabSz="457200">
                        <a:defRPr sz="1800"/>
                      </a:pPr>
                      <a:r>
                        <a:rPr sz="2000">
                          <a:latin typeface="Times Roman"/>
                          <a:ea typeface="Times Roman"/>
                          <a:cs typeface="Times Roman"/>
                          <a:sym typeface="Times Roman"/>
                        </a:rPr>
                        <a:t>Antioxidants (A, C, E)</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RDA-based</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Oxidative stress defense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2"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545" name="Freeform 4"/>
          <p:cNvGrpSpPr/>
          <p:nvPr/>
        </p:nvGrpSpPr>
        <p:grpSpPr>
          <a:xfrm>
            <a:off x="-528019" y="-83714"/>
            <a:ext cx="19048361" cy="3086120"/>
            <a:chOff x="-2" y="0"/>
            <a:chExt cx="19048359" cy="3086119"/>
          </a:xfrm>
        </p:grpSpPr>
        <p:sp>
          <p:nvSpPr>
            <p:cNvPr id="543"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544"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546" name="TextBox 6"/>
          <p:cNvSpPr txBox="1"/>
          <p:nvPr/>
        </p:nvSpPr>
        <p:spPr>
          <a:xfrm>
            <a:off x="1163217" y="913825"/>
            <a:ext cx="16981342" cy="109104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64" sz="5700">
                <a:solidFill>
                  <a:srgbClr val="FFFFFF"/>
                </a:solidFill>
                <a:latin typeface="Poppins"/>
                <a:ea typeface="Poppins"/>
                <a:cs typeface="Poppins"/>
                <a:sym typeface="Poppins"/>
              </a:defRPr>
            </a:lvl1pPr>
          </a:lstStyle>
          <a:p>
            <a:pPr/>
            <a:r>
              <a:t>MNT for Asthma</a:t>
            </a:r>
          </a:p>
        </p:txBody>
      </p:sp>
      <p:sp>
        <p:nvSpPr>
          <p:cNvPr id="54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548" name="A. Dietary Patterns…"/>
          <p:cNvSpPr txBox="1"/>
          <p:nvPr/>
        </p:nvSpPr>
        <p:spPr>
          <a:xfrm>
            <a:off x="1206478" y="3582480"/>
            <a:ext cx="7597796" cy="5196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Airway inflammation and hyperresponsiveness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Oxidative stress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Obesity-related inflammation (common comorbidity)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Medication-related nutrient depletion (steroids)</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Focus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Reduce inflammatory burden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Support immune and antioxidant defenses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Optimize body weight if indicated</a:t>
            </a:r>
          </a:p>
        </p:txBody>
      </p:sp>
      <p:sp>
        <p:nvSpPr>
          <p:cNvPr id="549"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550" name="Relevant Labs…"/>
          <p:cNvSpPr txBox="1"/>
          <p:nvPr/>
        </p:nvSpPr>
        <p:spPr>
          <a:xfrm>
            <a:off x="9077087" y="8053392"/>
            <a:ext cx="8146485" cy="1717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Vitamin D</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CRP</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Weight/BM</a:t>
            </a:r>
          </a:p>
        </p:txBody>
      </p:sp>
      <p:graphicFrame>
        <p:nvGraphicFramePr>
          <p:cNvPr id="551" name="Table 1"/>
          <p:cNvGraphicFramePr/>
          <p:nvPr/>
        </p:nvGraphicFramePr>
        <p:xfrm>
          <a:off x="9080500" y="3854379"/>
          <a:ext cx="8945265" cy="393260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531343"/>
                <a:gridCol w="3099604"/>
                <a:gridCol w="3314316"/>
              </a:tblGrid>
              <a:tr h="796802">
                <a:tc>
                  <a:txBody>
                    <a:bodyPr/>
                    <a:lstStyle/>
                    <a:p>
                      <a:pPr algn="ctr" defTabSz="457200">
                        <a:defRPr sz="1800"/>
                      </a:pPr>
                      <a:r>
                        <a:rPr b="1" sz="21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Evidence-Based Range</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Purpose</a:t>
                      </a:r>
                    </a:p>
                  </a:txBody>
                  <a:tcPr marL="12700" marR="12700" marT="12700" marB="12700" anchor="ctr" anchorCtr="0" horzOverflow="overflow"/>
                </a:tc>
              </a:tr>
              <a:tr h="514065">
                <a:tc>
                  <a:txBody>
                    <a:bodyPr/>
                    <a:lstStyle/>
                    <a:p>
                      <a:pPr algn="ctr" defTabSz="457200">
                        <a:defRPr sz="1800"/>
                      </a:pPr>
                      <a:r>
                        <a:rPr sz="2100">
                          <a:latin typeface="Times Roman"/>
                          <a:ea typeface="Times Roman"/>
                          <a:cs typeface="Times Roman"/>
                          <a:sym typeface="Times Roman"/>
                        </a:rPr>
                        <a:t>Omega-3s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 airway inflammation</a:t>
                      </a:r>
                    </a:p>
                  </a:txBody>
                  <a:tcPr marL="12700" marR="12700" marT="12700" marB="12700" anchor="ctr" anchorCtr="0" horzOverflow="overflow"/>
                </a:tc>
              </a:tr>
              <a:tr h="796802">
                <a:tc>
                  <a:txBody>
                    <a:bodyPr/>
                    <a:lstStyle/>
                    <a:p>
                      <a:pPr algn="ctr" defTabSz="457200">
                        <a:defRPr sz="1800"/>
                      </a:pPr>
                      <a:r>
                        <a:rPr sz="21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300–420 mg/day</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Smooth muscle relaxation</a:t>
                      </a:r>
                    </a:p>
                  </a:txBody>
                  <a:tcPr marL="12700" marR="12700" marT="12700" marB="12700" anchor="ctr" anchorCtr="0" horzOverflow="overflow"/>
                </a:tc>
              </a:tr>
              <a:tr h="514065">
                <a:tc>
                  <a:txBody>
                    <a:bodyPr/>
                    <a:lstStyle/>
                    <a:p>
                      <a:pPr algn="ctr" defTabSz="457200">
                        <a:defRPr sz="1800"/>
                      </a:pPr>
                      <a:r>
                        <a:rPr sz="21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1,000–4,000 IU/day</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Immune modulation</a:t>
                      </a:r>
                    </a:p>
                  </a:txBody>
                  <a:tcPr marL="12700" marR="12700" marT="12700" marB="12700" anchor="ctr" anchorCtr="0" horzOverflow="overflow"/>
                </a:tc>
              </a:tr>
              <a:tr h="514065">
                <a:tc>
                  <a:txBody>
                    <a:bodyPr/>
                    <a:lstStyle/>
                    <a:p>
                      <a:pPr algn="ctr" defTabSz="457200">
                        <a:defRPr sz="1800"/>
                      </a:pPr>
                      <a:r>
                        <a:rPr sz="2100">
                          <a:latin typeface="Times Roman"/>
                          <a:ea typeface="Times Roman"/>
                          <a:cs typeface="Times Roman"/>
                          <a:sym typeface="Times Roman"/>
                        </a:rPr>
                        <a:t>Vitamin C</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200–500 mg/day</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Antioxidant</a:t>
                      </a:r>
                    </a:p>
                  </a:txBody>
                  <a:tcPr marL="12700" marR="12700" marT="12700" marB="12700" anchor="ctr" anchorCtr="0" horzOverflow="overflow"/>
                </a:tc>
              </a:tr>
              <a:tr h="796802">
                <a:tc>
                  <a:txBody>
                    <a:bodyPr/>
                    <a:lstStyle/>
                    <a:p>
                      <a:pPr algn="ctr" defTabSz="457200">
                        <a:defRPr sz="1800"/>
                      </a:pPr>
                      <a:r>
                        <a:rPr sz="2100">
                          <a:latin typeface="Times Roman"/>
                          <a:ea typeface="Times Roman"/>
                          <a:cs typeface="Times Roman"/>
                          <a:sym typeface="Times Roman"/>
                        </a:rPr>
                        <a:t>Antioxidants (A, 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RDA-based</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Lung protection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3"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556" name="Freeform 4"/>
          <p:cNvGrpSpPr/>
          <p:nvPr/>
        </p:nvGrpSpPr>
        <p:grpSpPr>
          <a:xfrm>
            <a:off x="-528019" y="-83714"/>
            <a:ext cx="19048361" cy="3086120"/>
            <a:chOff x="-2" y="0"/>
            <a:chExt cx="19048359" cy="3086119"/>
          </a:xfrm>
        </p:grpSpPr>
        <p:sp>
          <p:nvSpPr>
            <p:cNvPr id="554"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555"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557" name="TextBox 6"/>
          <p:cNvSpPr txBox="1"/>
          <p:nvPr/>
        </p:nvSpPr>
        <p:spPr>
          <a:xfrm>
            <a:off x="1163217" y="335974"/>
            <a:ext cx="16981342" cy="224674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64" sz="5700">
                <a:solidFill>
                  <a:srgbClr val="FFFFFF"/>
                </a:solidFill>
                <a:latin typeface="Poppins"/>
                <a:ea typeface="Poppins"/>
                <a:cs typeface="Poppins"/>
                <a:sym typeface="Poppins"/>
              </a:defRPr>
            </a:lvl1pPr>
          </a:lstStyle>
          <a:p>
            <a:pPr/>
            <a:r>
              <a:t>MNT for Interstitial Lung Disease / Pulmonary Fibrosis</a:t>
            </a:r>
          </a:p>
        </p:txBody>
      </p:sp>
      <p:sp>
        <p:nvSpPr>
          <p:cNvPr id="55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559" name="A. Dietary Patterns…"/>
          <p:cNvSpPr txBox="1"/>
          <p:nvPr/>
        </p:nvSpPr>
        <p:spPr>
          <a:xfrm>
            <a:off x="1206478" y="3582480"/>
            <a:ext cx="7597796" cy="5196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Chronic inflammation and fibrosis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Increased energy expenditure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Progressive weight loss and muscle wasting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Hypoxemia impairing metabolism</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Focus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Prevent unintended weight loss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Preserve lean body mass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Support antioxidant defenses</a:t>
            </a:r>
          </a:p>
        </p:txBody>
      </p:sp>
      <p:sp>
        <p:nvSpPr>
          <p:cNvPr id="560"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561" name="Relevant Labs…"/>
          <p:cNvSpPr txBox="1"/>
          <p:nvPr/>
        </p:nvSpPr>
        <p:spPr>
          <a:xfrm>
            <a:off x="9309099" y="8027992"/>
            <a:ext cx="8146486" cy="1717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Weight trends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Vitamin D</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Albumin/prealbumin*</a:t>
            </a:r>
          </a:p>
        </p:txBody>
      </p:sp>
      <p:graphicFrame>
        <p:nvGraphicFramePr>
          <p:cNvPr id="562" name="Table 1"/>
          <p:cNvGraphicFramePr/>
          <p:nvPr/>
        </p:nvGraphicFramePr>
        <p:xfrm>
          <a:off x="9315450" y="3860800"/>
          <a:ext cx="8574783" cy="360085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778929"/>
                <a:gridCol w="3284177"/>
                <a:gridCol w="3511675"/>
              </a:tblGrid>
              <a:tr h="786103">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Evidence-Based Range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507163">
                <a:tc>
                  <a:txBody>
                    <a:bodyPr/>
                    <a:lstStyle/>
                    <a:p>
                      <a:pPr algn="ctr" defTabSz="457200">
                        <a:defRPr sz="1800"/>
                      </a:pPr>
                      <a:r>
                        <a:rPr sz="2400">
                          <a:latin typeface="Times Roman"/>
                          <a:ea typeface="Times Roman"/>
                          <a:cs typeface="Times Roman"/>
                          <a:sym typeface="Times Roman"/>
                        </a:rPr>
                        <a:t>Energy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25–30 kcal/kg/day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Prevent weight loss</a:t>
                      </a:r>
                    </a:p>
                  </a:txBody>
                  <a:tcPr marL="12700" marR="12700" marT="12700" marB="12700" anchor="ctr" anchorCtr="0" horzOverflow="overflow"/>
                </a:tc>
              </a:tr>
              <a:tr h="507163">
                <a:tc>
                  <a:txBody>
                    <a:bodyPr/>
                    <a:lstStyle/>
                    <a:p>
                      <a:pPr algn="ctr" defTabSz="457200">
                        <a:defRPr sz="1800"/>
                      </a:pPr>
                      <a:r>
                        <a:rPr sz="24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1.2–1.5 g/kg/day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Preserve lean mass</a:t>
                      </a:r>
                    </a:p>
                  </a:txBody>
                  <a:tcPr marL="12700" marR="12700" marT="12700" marB="12700" anchor="ctr" anchorCtr="0" horzOverflow="overflow"/>
                </a:tc>
              </a:tr>
              <a:tr h="507163">
                <a:tc>
                  <a:txBody>
                    <a:bodyPr/>
                    <a:lstStyle/>
                    <a:p>
                      <a:pPr algn="ctr" defTabSz="457200">
                        <a:defRPr sz="1800"/>
                      </a:pPr>
                      <a:r>
                        <a:rPr sz="2400">
                          <a:latin typeface="Times Roman"/>
                          <a:ea typeface="Times Roman"/>
                          <a:cs typeface="Times Roman"/>
                          <a:sym typeface="Times Roman"/>
                        </a:rPr>
                        <a:t>Omega-3s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Anti-inflammatory</a:t>
                      </a:r>
                    </a:p>
                  </a:txBody>
                  <a:tcPr marL="12700" marR="12700" marT="12700" marB="12700" anchor="ctr" anchorCtr="0" horzOverflow="overflow"/>
                </a:tc>
              </a:tr>
              <a:tr h="507163">
                <a:tc>
                  <a:txBody>
                    <a:bodyPr/>
                    <a:lstStyle/>
                    <a:p>
                      <a:pPr algn="ctr" defTabSz="457200">
                        <a:defRPr sz="1800"/>
                      </a:pPr>
                      <a:r>
                        <a:rPr sz="2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1,000–4,000 IU/day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Muscle &amp; immune health</a:t>
                      </a:r>
                    </a:p>
                  </a:txBody>
                  <a:tcPr marL="12700" marR="12700" marT="12700" marB="12700" anchor="ctr" anchorCtr="0" horzOverflow="overflow"/>
                </a:tc>
              </a:tr>
              <a:tr h="786103">
                <a:tc>
                  <a:txBody>
                    <a:bodyPr/>
                    <a:lstStyle/>
                    <a:p>
                      <a:pPr algn="ctr" defTabSz="457200">
                        <a:defRPr sz="1800"/>
                      </a:pPr>
                      <a:r>
                        <a:rPr sz="2400">
                          <a:latin typeface="Times Roman"/>
                          <a:ea typeface="Times Roman"/>
                          <a:cs typeface="Times Roman"/>
                          <a:sym typeface="Times Roman"/>
                        </a:rPr>
                        <a:t>Antioxidants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RDA-based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Oxidative stress reduction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4"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567" name="Freeform 4"/>
          <p:cNvGrpSpPr/>
          <p:nvPr/>
        </p:nvGrpSpPr>
        <p:grpSpPr>
          <a:xfrm>
            <a:off x="-528019" y="-83714"/>
            <a:ext cx="19048361" cy="3086120"/>
            <a:chOff x="-2" y="0"/>
            <a:chExt cx="19048359" cy="3086119"/>
          </a:xfrm>
        </p:grpSpPr>
        <p:sp>
          <p:nvSpPr>
            <p:cNvPr id="565"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566"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568" name="TextBox 6"/>
          <p:cNvSpPr txBox="1"/>
          <p:nvPr/>
        </p:nvSpPr>
        <p:spPr>
          <a:xfrm>
            <a:off x="1239417" y="913825"/>
            <a:ext cx="16981342" cy="109104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64" sz="5700">
                <a:solidFill>
                  <a:srgbClr val="FFFFFF"/>
                </a:solidFill>
                <a:latin typeface="Poppins"/>
                <a:ea typeface="Poppins"/>
                <a:cs typeface="Poppins"/>
                <a:sym typeface="Poppins"/>
              </a:defRPr>
            </a:lvl1pPr>
          </a:lstStyle>
          <a:p>
            <a:pPr/>
            <a:r>
              <a:t>MNT for Pulmonary Hypertension</a:t>
            </a:r>
          </a:p>
        </p:txBody>
      </p:sp>
      <p:sp>
        <p:nvSpPr>
          <p:cNvPr id="56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570" name="A. Dietary Patterns…"/>
          <p:cNvSpPr txBox="1"/>
          <p:nvPr/>
        </p:nvSpPr>
        <p:spPr>
          <a:xfrm>
            <a:off x="1206478" y="3582480"/>
            <a:ext cx="7597796" cy="5196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Right-sided heart failure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Fluid retention and edema</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Increased energy needs with fatigue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Medication-related electrolyte shifts</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Focus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Control sodium and fluid balance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Prevent malnutrition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Support cardiovascular health</a:t>
            </a:r>
          </a:p>
        </p:txBody>
      </p:sp>
      <p:sp>
        <p:nvSpPr>
          <p:cNvPr id="571"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572" name="Relevant Labs…"/>
          <p:cNvSpPr txBox="1"/>
          <p:nvPr/>
        </p:nvSpPr>
        <p:spPr>
          <a:xfrm>
            <a:off x="9777248" y="7875592"/>
            <a:ext cx="8146486" cy="1717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Electrolytes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Weight trends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BNP (clinical context)</a:t>
            </a:r>
          </a:p>
        </p:txBody>
      </p:sp>
      <p:graphicFrame>
        <p:nvGraphicFramePr>
          <p:cNvPr id="573" name="Table 1"/>
          <p:cNvGraphicFramePr/>
          <p:nvPr/>
        </p:nvGraphicFramePr>
        <p:xfrm>
          <a:off x="9715500" y="3867150"/>
          <a:ext cx="8269983" cy="356973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610969"/>
                <a:gridCol w="3239656"/>
                <a:gridCol w="3419356"/>
              </a:tblGrid>
              <a:tr h="723280">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Evidence-Based Range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466631">
                <a:tc>
                  <a:txBody>
                    <a:bodyPr/>
                    <a:lstStyle/>
                    <a:p>
                      <a:pPr algn="ctr" defTabSz="457200">
                        <a:defRPr sz="1800"/>
                      </a:pPr>
                      <a:r>
                        <a:rPr sz="2400">
                          <a:latin typeface="Times Roman"/>
                          <a:ea typeface="Times Roman"/>
                          <a:cs typeface="Times Roman"/>
                          <a:sym typeface="Times Roman"/>
                        </a:rPr>
                        <a:t>Sodium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Edema control</a:t>
                      </a:r>
                    </a:p>
                  </a:txBody>
                  <a:tcPr marL="12700" marR="12700" marT="12700" marB="12700" anchor="ctr" anchorCtr="0" horzOverflow="overflow"/>
                </a:tc>
              </a:tr>
              <a:tr h="466631">
                <a:tc>
                  <a:txBody>
                    <a:bodyPr/>
                    <a:lstStyle/>
                    <a:p>
                      <a:pPr algn="ctr" defTabSz="457200">
                        <a:defRPr sz="1800"/>
                      </a:pPr>
                      <a:r>
                        <a:rPr sz="2400">
                          <a:latin typeface="Times Roman"/>
                          <a:ea typeface="Times Roman"/>
                          <a:cs typeface="Times Roman"/>
                          <a:sym typeface="Times Roman"/>
                        </a:rPr>
                        <a:t>Fluids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Individualized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Prevent volume overload</a:t>
                      </a:r>
                    </a:p>
                  </a:txBody>
                  <a:tcPr marL="12700" marR="12700" marT="12700" marB="12700" anchor="ctr" anchorCtr="0" horzOverflow="overflow"/>
                </a:tc>
              </a:tr>
              <a:tr h="466631">
                <a:tc>
                  <a:txBody>
                    <a:bodyPr/>
                    <a:lstStyle/>
                    <a:p>
                      <a:pPr algn="ctr" defTabSz="457200">
                        <a:defRPr sz="1800"/>
                      </a:pPr>
                      <a:r>
                        <a:rPr sz="24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1.0–1.2 g/kg/day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Maintain lean mass</a:t>
                      </a:r>
                    </a:p>
                  </a:txBody>
                  <a:tcPr marL="12700" marR="12700" marT="12700" marB="12700" anchor="ctr" anchorCtr="0" horzOverflow="overflow"/>
                </a:tc>
              </a:tr>
              <a:tr h="723280">
                <a:tc>
                  <a:txBody>
                    <a:bodyPr/>
                    <a:lstStyle/>
                    <a:p>
                      <a:pPr algn="ctr" defTabSz="457200">
                        <a:defRPr sz="1800"/>
                      </a:pPr>
                      <a:r>
                        <a:rPr sz="2400">
                          <a:latin typeface="Times Roman"/>
                          <a:ea typeface="Times Roman"/>
                          <a:cs typeface="Times Roman"/>
                          <a:sym typeface="Times Roman"/>
                        </a:rPr>
                        <a:t>Omega-3s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Cardiopulmonary support</a:t>
                      </a:r>
                    </a:p>
                  </a:txBody>
                  <a:tcPr marL="12700" marR="12700" marT="12700" marB="12700" anchor="ctr" anchorCtr="0" horzOverflow="overflow"/>
                </a:tc>
              </a:tr>
              <a:tr h="723280">
                <a:tc>
                  <a:txBody>
                    <a:bodyPr/>
                    <a:lstStyle/>
                    <a:p>
                      <a:pPr algn="ctr" defTabSz="457200">
                        <a:defRPr sz="1800"/>
                      </a:pPr>
                      <a:r>
                        <a:rPr sz="24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300–420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Vascular function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5" name="Freeform 2"/>
          <p:cNvSpPr/>
          <p:nvPr/>
        </p:nvSpPr>
        <p:spPr>
          <a:xfrm rot="10800000">
            <a:off x="-2" y="-3"/>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578" name="Freeform 4"/>
          <p:cNvGrpSpPr/>
          <p:nvPr/>
        </p:nvGrpSpPr>
        <p:grpSpPr>
          <a:xfrm>
            <a:off x="-528019" y="-83714"/>
            <a:ext cx="19048361" cy="3086120"/>
            <a:chOff x="-2" y="0"/>
            <a:chExt cx="19048359" cy="3086119"/>
          </a:xfrm>
        </p:grpSpPr>
        <p:sp>
          <p:nvSpPr>
            <p:cNvPr id="576"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577"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579" name="TextBox 6"/>
          <p:cNvSpPr txBox="1"/>
          <p:nvPr/>
        </p:nvSpPr>
        <p:spPr>
          <a:xfrm>
            <a:off x="653332" y="902142"/>
            <a:ext cx="16981336" cy="111440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43" sz="6500">
                <a:solidFill>
                  <a:srgbClr val="FFFFFF"/>
                </a:solidFill>
                <a:latin typeface="Poppins"/>
                <a:ea typeface="Poppins"/>
                <a:cs typeface="Poppins"/>
                <a:sym typeface="Poppins"/>
              </a:defRPr>
            </a:lvl1pPr>
          </a:lstStyle>
          <a:p>
            <a:pPr/>
            <a:r>
              <a:t>Summary Table - Pulmonary Disorders</a:t>
            </a:r>
          </a:p>
        </p:txBody>
      </p:sp>
      <p:sp>
        <p:nvSpPr>
          <p:cNvPr id="580"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p>
        </p:txBody>
      </p:sp>
      <p:graphicFrame>
        <p:nvGraphicFramePr>
          <p:cNvPr id="581" name="Table 1"/>
          <p:cNvGraphicFramePr/>
          <p:nvPr/>
        </p:nvGraphicFramePr>
        <p:xfrm>
          <a:off x="1390650" y="3139182"/>
          <a:ext cx="16034443" cy="703784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325687"/>
                <a:gridCol w="3626048"/>
                <a:gridCol w="3504169"/>
                <a:gridCol w="4557548"/>
                <a:gridCol w="2020991"/>
              </a:tblGrid>
              <a:tr h="799510">
                <a:tc>
                  <a:txBody>
                    <a:bodyPr/>
                    <a:lstStyle/>
                    <a:p>
                      <a:pPr algn="ctr" defTabSz="457200">
                        <a:defRPr sz="1800"/>
                      </a:pPr>
                      <a:r>
                        <a:rPr b="1" sz="2100">
                          <a:latin typeface="Times Roman"/>
                          <a:ea typeface="Times Roman"/>
                          <a:cs typeface="Times Roman"/>
                          <a:sym typeface="Times Roman"/>
                        </a:rPr>
                        <a:t>Pulmonary Condition</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Primary Nutrition Drivers</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MNT Focus</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Key Nutrients &amp; Supplementation</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Relevant Labs / Monitoring</a:t>
                      </a:r>
                    </a:p>
                  </a:txBody>
                  <a:tcPr marL="12700" marR="12700" marT="12700" marB="12700" anchor="ctr" anchorCtr="0" horzOverflow="overflow"/>
                </a:tc>
              </a:tr>
              <a:tr h="1228683">
                <a:tc>
                  <a:txBody>
                    <a:bodyPr/>
                    <a:lstStyle/>
                    <a:p>
                      <a:pPr algn="ctr" defTabSz="457200">
                        <a:defRPr sz="1800"/>
                      </a:pPr>
                      <a:r>
                        <a:rPr b="1" sz="2100">
                          <a:latin typeface="Times Roman"/>
                          <a:ea typeface="Times Roman"/>
                          <a:cs typeface="Times Roman"/>
                          <a:sym typeface="Times Roman"/>
                        </a:rPr>
                        <a:t>COPD</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 work of breathing, muscle wasting, inflammation, ↑ CO₂ with excess CHO</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Prevent malnutrition; preserve respiratory muscle; optimize macro balance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Protein (1.2–1.5 g/kg), Energy (25–35 kcal/kg), Omega-3s, Vitamin D, Magnesium, Antioxidants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Weight/BMI, Vitamin D, Mg, CRP</a:t>
                      </a:r>
                    </a:p>
                  </a:txBody>
                  <a:tcPr marL="12700" marR="12700" marT="12700" marB="12700" anchor="ctr" anchorCtr="0" horzOverflow="overflow"/>
                </a:tc>
              </a:tr>
              <a:tr h="1160580">
                <a:tc>
                  <a:txBody>
                    <a:bodyPr/>
                    <a:lstStyle/>
                    <a:p>
                      <a:pPr algn="ctr" defTabSz="457200">
                        <a:defRPr sz="1800"/>
                      </a:pPr>
                      <a:r>
                        <a:rPr b="1" sz="2100">
                          <a:latin typeface="Times Roman"/>
                          <a:ea typeface="Times Roman"/>
                          <a:cs typeface="Times Roman"/>
                          <a:sym typeface="Times Roman"/>
                        </a:rPr>
                        <a:t>Asthma</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Airway inflammation, oxidative stress, obesity overlap, steroid effects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Reduce inflammation; support immune &amp; antioxidant defenses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Omega-3s, Vitamin D, Magnesium, Vitamins C/E (RDA-based)</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Vitamin D, CRP, Weight/BMI</a:t>
                      </a:r>
                    </a:p>
                  </a:txBody>
                  <a:tcPr marL="12700" marR="12700" marT="12700" marB="12700" anchor="ctr" anchorCtr="0" horzOverflow="overflow"/>
                </a:tc>
              </a:tr>
              <a:tr h="1529915">
                <a:tc>
                  <a:txBody>
                    <a:bodyPr/>
                    <a:lstStyle/>
                    <a:p>
                      <a:pPr algn="ctr" defTabSz="457200">
                        <a:defRPr sz="1800"/>
                      </a:pPr>
                      <a:r>
                        <a:rPr b="1" sz="2100">
                          <a:latin typeface="Times Roman"/>
                          <a:ea typeface="Times Roman"/>
                          <a:cs typeface="Times Roman"/>
                          <a:sym typeface="Times Roman"/>
                        </a:rPr>
                        <a:t>Interstitial Lung Disease / Pulmonary Fibrosis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Chronic inflammation, ↑ energy needs, weight &amp; muscle loss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Prevent weight loss; preserve lean mass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Protein (1.2–1.5 g/kg), Energy (25–30 kcal/kg), Omega-3s, Vitamin D, Antioxidants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Weight trends, Vitamin D, Albumin*</a:t>
                      </a:r>
                    </a:p>
                  </a:txBody>
                  <a:tcPr marL="12700" marR="12700" marT="12700" marB="12700" anchor="ctr" anchorCtr="0" horzOverflow="overflow"/>
                </a:tc>
              </a:tr>
              <a:tr h="1160580">
                <a:tc>
                  <a:txBody>
                    <a:bodyPr/>
                    <a:lstStyle/>
                    <a:p>
                      <a:pPr algn="ctr" defTabSz="457200">
                        <a:defRPr sz="1800"/>
                      </a:pPr>
                      <a:r>
                        <a:rPr b="1" sz="2100">
                          <a:latin typeface="Times Roman"/>
                          <a:ea typeface="Times Roman"/>
                          <a:cs typeface="Times Roman"/>
                          <a:sym typeface="Times Roman"/>
                        </a:rPr>
                        <a:t>Pulmonary Hypertension</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Right-sided heart failure, fluid retention, fatigue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Control sodium/fluid; prevent malnutrition</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Sodium ≤2,000 mg, Protein (1.0–1.2 g/kg), Omega-3s, Magnesium</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Electrolytes, Weight trends, BNP (clinical)</a:t>
                      </a:r>
                    </a:p>
                  </a:txBody>
                  <a:tcPr marL="12700" marR="12700" marT="12700" marB="12700" anchor="ctr" anchorCtr="0" horzOverflow="overflow"/>
                </a:tc>
              </a:tr>
              <a:tr h="1158576">
                <a:tc>
                  <a:txBody>
                    <a:bodyPr/>
                    <a:lstStyle/>
                    <a:p>
                      <a:pPr algn="ctr" defTabSz="457200">
                        <a:defRPr sz="1800"/>
                      </a:pPr>
                      <a:r>
                        <a:rPr b="1" sz="2100">
                          <a:latin typeface="Times Roman"/>
                          <a:ea typeface="Times Roman"/>
                          <a:cs typeface="Times Roman"/>
                          <a:sym typeface="Times Roman"/>
                        </a:rPr>
                        <a:t>Steroid-Treated Pulmonary Disease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Bone loss, muscle wasting, hyperglycemia</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Bone &amp; muscle protection; glycemic control</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Calcium, Vitamin D, Protein, Magnesium</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Vitamin D, Calcium, Glucose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5"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588" name="Freeform 4"/>
          <p:cNvGrpSpPr/>
          <p:nvPr/>
        </p:nvGrpSpPr>
        <p:grpSpPr>
          <a:xfrm>
            <a:off x="-528019" y="-83714"/>
            <a:ext cx="19048361" cy="3086120"/>
            <a:chOff x="-2" y="0"/>
            <a:chExt cx="19048359" cy="3086119"/>
          </a:xfrm>
        </p:grpSpPr>
        <p:sp>
          <p:nvSpPr>
            <p:cNvPr id="586"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587"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589" name="TextBox 6"/>
          <p:cNvSpPr txBox="1"/>
          <p:nvPr/>
        </p:nvSpPr>
        <p:spPr>
          <a:xfrm>
            <a:off x="1200593" y="1063534"/>
            <a:ext cx="16981342" cy="11290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0433FF"/>
                </a:solidFill>
                <a:latin typeface="Poppins"/>
                <a:ea typeface="Poppins"/>
                <a:cs typeface="Poppins"/>
                <a:sym typeface="Poppins"/>
              </a:defRPr>
            </a:lvl1pPr>
          </a:lstStyle>
          <a:p>
            <a:pPr/>
            <a:r>
              <a:t>MNT for Surgical Procedures</a:t>
            </a:r>
          </a:p>
        </p:txBody>
      </p:sp>
      <p:sp>
        <p:nvSpPr>
          <p:cNvPr id="59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591" name="A. Dietary Patterns…"/>
          <p:cNvSpPr txBox="1"/>
          <p:nvPr/>
        </p:nvSpPr>
        <p:spPr>
          <a:xfrm>
            <a:off x="1272149" y="3255307"/>
            <a:ext cx="6689350" cy="64966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Mechanisms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Surgical stress response</a:t>
            </a:r>
            <a:r>
              <a:rPr b="0"/>
              <a:t> → ↑ cortisol, catecholamines, insulin resistance</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Hypermetabolism and catabolism</a:t>
            </a:r>
            <a:r>
              <a:rPr b="0"/>
              <a:t> → accelerated muscle protein breakdown</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Inflammation and oxidative stress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Reduced oral intake</a:t>
            </a:r>
            <a:r>
              <a:rPr b="0"/>
              <a:t> (NPO status, ileus, pain, nausea)</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Impaired gut motility and absorption</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Increased micronutrient requirements</a:t>
            </a:r>
            <a:r>
              <a:rPr b="0"/>
              <a:t> for wound healing and immunity</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Fluid and electrolyte shifts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Risk of </a:t>
            </a:r>
            <a:r>
              <a:rPr b="1"/>
              <a:t>protein–energy malnutrition</a:t>
            </a:r>
            <a:r>
              <a:t> and delayed recovery</a:t>
            </a:r>
          </a:p>
        </p:txBody>
      </p:sp>
      <p:sp>
        <p:nvSpPr>
          <p:cNvPr id="592" name="A. Dietary Patterns…"/>
          <p:cNvSpPr txBox="1"/>
          <p:nvPr/>
        </p:nvSpPr>
        <p:spPr>
          <a:xfrm>
            <a:off x="9196950" y="3382307"/>
            <a:ext cx="8130304" cy="4625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Core Nutrition Goals</a:t>
            </a:r>
          </a:p>
          <a:p>
            <a:pPr marL="457200" indent="-317500" defTabSz="457200">
              <a:spcBef>
                <a:spcPts val="1200"/>
              </a:spcBef>
              <a:buSzPct val="100000"/>
              <a:buAutoNum type="arabicPeriod" startAt="1"/>
              <a:defRPr b="1" sz="2400">
                <a:latin typeface="Times Roman"/>
                <a:ea typeface="Times Roman"/>
                <a:cs typeface="Times Roman"/>
                <a:sym typeface="Times Roman"/>
              </a:defRPr>
            </a:pPr>
            <a:r>
              <a:t>Prevent or correct malnutrition</a:t>
            </a:r>
            <a:r>
              <a:rPr b="0"/>
              <a:t> pre- and postoperatively</a:t>
            </a:r>
          </a:p>
          <a:p>
            <a:pPr marL="457200" indent="-317500" defTabSz="457200">
              <a:spcBef>
                <a:spcPts val="1200"/>
              </a:spcBef>
              <a:buSzPct val="100000"/>
              <a:buAutoNum type="arabicPeriod" startAt="1"/>
              <a:defRPr b="1" sz="2400">
                <a:latin typeface="Times Roman"/>
                <a:ea typeface="Times Roman"/>
                <a:cs typeface="Times Roman"/>
                <a:sym typeface="Times Roman"/>
              </a:defRPr>
            </a:pPr>
            <a:r>
              <a:t>Preserve lean body mass</a:t>
            </a:r>
            <a:r>
              <a:rPr b="0"/>
              <a:t> and functional capacity</a:t>
            </a:r>
          </a:p>
          <a:p>
            <a:pPr marL="457200" indent="-317500" defTabSz="457200">
              <a:spcBef>
                <a:spcPts val="1200"/>
              </a:spcBef>
              <a:buSzPct val="100000"/>
              <a:buAutoNum type="arabicPeriod" startAt="1"/>
              <a:defRPr b="1" sz="2400">
                <a:latin typeface="Times Roman"/>
                <a:ea typeface="Times Roman"/>
                <a:cs typeface="Times Roman"/>
                <a:sym typeface="Times Roman"/>
              </a:defRPr>
            </a:pPr>
            <a:r>
              <a:t>Support wound healing and tissue repair</a:t>
            </a:r>
          </a:p>
          <a:p>
            <a:pPr marL="457200" indent="-317500" defTabSz="457200">
              <a:spcBef>
                <a:spcPts val="1200"/>
              </a:spcBef>
              <a:buSzPct val="100000"/>
              <a:buAutoNum type="arabicPeriod" startAt="1"/>
              <a:defRPr b="1" sz="2400">
                <a:latin typeface="Times Roman"/>
                <a:ea typeface="Times Roman"/>
                <a:cs typeface="Times Roman"/>
                <a:sym typeface="Times Roman"/>
              </a:defRPr>
            </a:pPr>
            <a:r>
              <a:t>Reduce infection risk and complications</a:t>
            </a:r>
          </a:p>
          <a:p>
            <a:pPr marL="457200" indent="-317500" defTabSz="457200">
              <a:spcBef>
                <a:spcPts val="1200"/>
              </a:spcBef>
              <a:buSzPct val="100000"/>
              <a:buAutoNum type="arabicPeriod" startAt="1"/>
              <a:defRPr b="1" sz="2400">
                <a:latin typeface="Times Roman"/>
                <a:ea typeface="Times Roman"/>
                <a:cs typeface="Times Roman"/>
                <a:sym typeface="Times Roman"/>
              </a:defRPr>
            </a:pPr>
            <a:r>
              <a:t>Maintain glycemic control</a:t>
            </a:r>
            <a:r>
              <a:rPr b="0"/>
              <a:t> and metabolic stability</a:t>
            </a:r>
          </a:p>
          <a:p>
            <a:pPr marL="457200" indent="-317500" defTabSz="457200">
              <a:spcBef>
                <a:spcPts val="1200"/>
              </a:spcBef>
              <a:buSzPct val="100000"/>
              <a:buAutoNum type="arabicPeriod" startAt="1"/>
              <a:defRPr b="1" sz="2400">
                <a:latin typeface="Times Roman"/>
                <a:ea typeface="Times Roman"/>
                <a:cs typeface="Times Roman"/>
                <a:sym typeface="Times Roman"/>
              </a:defRPr>
            </a:pPr>
            <a:r>
              <a:t>Support immune function</a:t>
            </a:r>
          </a:p>
          <a:p>
            <a:pPr marL="457200" indent="-317500" defTabSz="457200">
              <a:spcBef>
                <a:spcPts val="1200"/>
              </a:spcBef>
              <a:buSzPct val="100000"/>
              <a:buAutoNum type="arabicPeriod" startAt="1"/>
              <a:defRPr b="1" sz="2400">
                <a:latin typeface="Times Roman"/>
                <a:ea typeface="Times Roman"/>
                <a:cs typeface="Times Roman"/>
                <a:sym typeface="Times Roman"/>
              </a:defRPr>
            </a:pPr>
            <a:r>
              <a:t>Restore GI function and oral intake early</a:t>
            </a:r>
          </a:p>
          <a:p>
            <a:pPr marL="457200" indent="-317500" defTabSz="457200">
              <a:spcBef>
                <a:spcPts val="1200"/>
              </a:spcBef>
              <a:buSzPct val="100000"/>
              <a:buAutoNum type="arabicPeriod" startAt="1"/>
              <a:defRPr b="1" sz="2400">
                <a:latin typeface="Times Roman"/>
                <a:ea typeface="Times Roman"/>
                <a:cs typeface="Times Roman"/>
                <a:sym typeface="Times Roman"/>
              </a:defRPr>
            </a:pPr>
            <a:r>
              <a:t>Shorten length of stay and enhance recovery</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4"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597" name="Freeform 4"/>
          <p:cNvGrpSpPr/>
          <p:nvPr/>
        </p:nvGrpSpPr>
        <p:grpSpPr>
          <a:xfrm>
            <a:off x="-528019" y="-83714"/>
            <a:ext cx="19048361" cy="3086120"/>
            <a:chOff x="-2" y="0"/>
            <a:chExt cx="19048359" cy="3086119"/>
          </a:xfrm>
        </p:grpSpPr>
        <p:sp>
          <p:nvSpPr>
            <p:cNvPr id="595"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596"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598" name="TextBox 6"/>
          <p:cNvSpPr txBox="1"/>
          <p:nvPr/>
        </p:nvSpPr>
        <p:spPr>
          <a:xfrm>
            <a:off x="1239417" y="913825"/>
            <a:ext cx="16981342" cy="112317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73" sz="6800">
                <a:solidFill>
                  <a:srgbClr val="FFFFFF"/>
                </a:solidFill>
                <a:latin typeface="Poppins"/>
                <a:ea typeface="Poppins"/>
                <a:cs typeface="Poppins"/>
                <a:sym typeface="Poppins"/>
              </a:defRPr>
            </a:lvl1pPr>
          </a:lstStyle>
          <a:p>
            <a:pPr/>
            <a:r>
              <a:t>MNT Focus by Surgical Phase</a:t>
            </a:r>
          </a:p>
        </p:txBody>
      </p:sp>
      <p:sp>
        <p:nvSpPr>
          <p:cNvPr id="59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600" name="A. Dietary Patterns…"/>
          <p:cNvSpPr txBox="1"/>
          <p:nvPr/>
        </p:nvSpPr>
        <p:spPr>
          <a:xfrm>
            <a:off x="1257278" y="3328480"/>
            <a:ext cx="7597796" cy="6454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Preoperative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Identify malnutrition risk early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Optimize energy and protein stores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Correct micronutrient deficiencies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Carbohydrate loading when appropriate (ERAS protocols)</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Postoperative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Early enteral nutrition when feasible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High-protein, nutrient-dense intake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Texture-modified diets as needed</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Escalate to enteral/parenteral nutrition if oral intake is inadequate</a:t>
            </a:r>
          </a:p>
        </p:txBody>
      </p:sp>
      <p:sp>
        <p:nvSpPr>
          <p:cNvPr id="601"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602" name="Relevant Labs…"/>
          <p:cNvSpPr txBox="1"/>
          <p:nvPr/>
        </p:nvSpPr>
        <p:spPr>
          <a:xfrm>
            <a:off x="9320049" y="8343510"/>
            <a:ext cx="8859940" cy="1717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Weight trends, BMI, nutrition risk screening, Albumin/prealbumin </a:t>
            </a:r>
            <a:r>
              <a:rPr i="1"/>
              <a:t>(contextual only)</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CRP (stress/inflammation burden), Electrolytes (Na, K, Mg, Phos)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Glucose (stress hyperglycemia), CBC (infection, anemia), Vitamin D (baseline risk)</a:t>
            </a:r>
          </a:p>
        </p:txBody>
      </p:sp>
      <p:graphicFrame>
        <p:nvGraphicFramePr>
          <p:cNvPr id="603" name="Table 1"/>
          <p:cNvGraphicFramePr/>
          <p:nvPr/>
        </p:nvGraphicFramePr>
        <p:xfrm>
          <a:off x="9261350" y="3758877"/>
          <a:ext cx="8621736" cy="392427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898586"/>
                <a:gridCol w="3608123"/>
                <a:gridCol w="3115027"/>
              </a:tblGrid>
              <a:tr h="296635">
                <a:tc>
                  <a:txBody>
                    <a:bodyPr/>
                    <a:lstStyle/>
                    <a:p>
                      <a:pPr algn="ctr" defTabSz="457200">
                        <a:defRPr sz="1800"/>
                      </a:pPr>
                      <a:r>
                        <a:rPr b="1" sz="16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1600">
                          <a:latin typeface="Times Roman"/>
                          <a:ea typeface="Times Roman"/>
                          <a:cs typeface="Times Roman"/>
                          <a:sym typeface="Times Roman"/>
                        </a:rPr>
                        <a:t>Evidence-Based Range</a:t>
                      </a:r>
                    </a:p>
                  </a:txBody>
                  <a:tcPr marL="12700" marR="12700" marT="12700" marB="12700" anchor="ctr" anchorCtr="0" horzOverflow="overflow"/>
                </a:tc>
                <a:tc>
                  <a:txBody>
                    <a:bodyPr/>
                    <a:lstStyle/>
                    <a:p>
                      <a:pPr algn="ctr" defTabSz="457200">
                        <a:defRPr sz="1800"/>
                      </a:pPr>
                      <a:r>
                        <a:rPr b="1" sz="1600">
                          <a:latin typeface="Times Roman"/>
                          <a:ea typeface="Times Roman"/>
                          <a:cs typeface="Times Roman"/>
                          <a:sym typeface="Times Roman"/>
                        </a:rPr>
                        <a:t>Purpose</a:t>
                      </a:r>
                    </a:p>
                  </a:txBody>
                  <a:tcPr marL="12700" marR="12700" marT="12700" marB="12700" anchor="ctr" anchorCtr="0" horzOverflow="overflow"/>
                </a:tc>
              </a:tr>
              <a:tr h="468475">
                <a:tc>
                  <a:txBody>
                    <a:bodyPr/>
                    <a:lstStyle/>
                    <a:p>
                      <a:pPr algn="ctr" defTabSz="457200">
                        <a:defRPr sz="1800"/>
                      </a:pPr>
                      <a:r>
                        <a:rPr b="1" sz="1600">
                          <a:latin typeface="Times Roman"/>
                          <a:ea typeface="Times Roman"/>
                          <a:cs typeface="Times Roman"/>
                          <a:sym typeface="Times Roman"/>
                        </a:rPr>
                        <a:t>Energy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25–30 kcal/kg/day (↑ to 35 if malnourished)</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Meet increased metabolic demand</a:t>
                      </a:r>
                    </a:p>
                  </a:txBody>
                  <a:tcPr marL="12700" marR="12700" marT="12700" marB="12700" anchor="ctr" anchorCtr="0" horzOverflow="overflow"/>
                </a:tc>
              </a:tr>
              <a:tr h="296635">
                <a:tc>
                  <a:txBody>
                    <a:bodyPr/>
                    <a:lstStyle/>
                    <a:p>
                      <a:pPr algn="ctr" defTabSz="457200">
                        <a:defRPr sz="1800"/>
                      </a:pPr>
                      <a:r>
                        <a:rPr b="1" sz="16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1.2–2.0 g/kg/day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Wound healing; preserve lean mass</a:t>
                      </a:r>
                    </a:p>
                  </a:txBody>
                  <a:tcPr marL="12700" marR="12700" marT="12700" marB="12700" anchor="ctr" anchorCtr="0" horzOverflow="overflow"/>
                </a:tc>
              </a:tr>
              <a:tr h="459784">
                <a:tc>
                  <a:txBody>
                    <a:bodyPr/>
                    <a:lstStyle/>
                    <a:p>
                      <a:pPr algn="ctr" defTabSz="457200">
                        <a:defRPr sz="1800"/>
                      </a:pPr>
                      <a:r>
                        <a:rPr b="1" sz="1600">
                          <a:latin typeface="Times Roman"/>
                          <a:ea typeface="Times Roman"/>
                          <a:cs typeface="Times Roman"/>
                          <a:sym typeface="Times Roman"/>
                        </a:rPr>
                        <a:t>Carbohydrate</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Individualized</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Glycogen repletion; insulin sensitivity</a:t>
                      </a:r>
                    </a:p>
                  </a:txBody>
                  <a:tcPr marL="12700" marR="12700" marT="12700" marB="12700" anchor="ctr" anchorCtr="0" horzOverflow="overflow"/>
                </a:tc>
              </a:tr>
              <a:tr h="459784">
                <a:tc>
                  <a:txBody>
                    <a:bodyPr/>
                    <a:lstStyle/>
                    <a:p>
                      <a:pPr algn="ctr" defTabSz="457200">
                        <a:defRPr sz="1800"/>
                      </a:pPr>
                      <a:r>
                        <a:rPr b="1" sz="1600">
                          <a:latin typeface="Times Roman"/>
                          <a:ea typeface="Times Roman"/>
                          <a:cs typeface="Times Roman"/>
                          <a:sym typeface="Times Roman"/>
                        </a:rPr>
                        <a:t>Omega-3 (EPA/DHA)</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Modulate inflammation</a:t>
                      </a:r>
                    </a:p>
                  </a:txBody>
                  <a:tcPr marL="12700" marR="12700" marT="12700" marB="12700" anchor="ctr" anchorCtr="0" horzOverflow="overflow"/>
                </a:tc>
              </a:tr>
              <a:tr h="296635">
                <a:tc>
                  <a:txBody>
                    <a:bodyPr/>
                    <a:lstStyle/>
                    <a:p>
                      <a:pPr algn="ctr" defTabSz="457200">
                        <a:defRPr sz="1800"/>
                      </a:pPr>
                      <a:r>
                        <a:rPr b="1" sz="1600">
                          <a:latin typeface="Times Roman"/>
                          <a:ea typeface="Times Roman"/>
                          <a:cs typeface="Times Roman"/>
                          <a:sym typeface="Times Roman"/>
                        </a:rPr>
                        <a:t>Vitamin C</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500–1,000 mg/day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Collagen synthesis</a:t>
                      </a:r>
                    </a:p>
                  </a:txBody>
                  <a:tcPr marL="12700" marR="12700" marT="12700" marB="12700" anchor="ctr" anchorCtr="0" horzOverflow="overflow"/>
                </a:tc>
              </a:tr>
              <a:tr h="296635">
                <a:tc>
                  <a:txBody>
                    <a:bodyPr/>
                    <a:lstStyle/>
                    <a:p>
                      <a:pPr algn="ctr" defTabSz="457200">
                        <a:defRPr sz="1800"/>
                      </a:pPr>
                      <a:r>
                        <a:rPr b="1" sz="1600">
                          <a:latin typeface="Times Roman"/>
                          <a:ea typeface="Times Roman"/>
                          <a:cs typeface="Times Roman"/>
                          <a:sym typeface="Times Roman"/>
                        </a:rPr>
                        <a:t>Vitamin A</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RDA-based (short-term if deficient)</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Epithelial repair</a:t>
                      </a:r>
                    </a:p>
                  </a:txBody>
                  <a:tcPr marL="12700" marR="12700" marT="12700" marB="12700" anchor="ctr" anchorCtr="0" horzOverflow="overflow"/>
                </a:tc>
              </a:tr>
              <a:tr h="296635">
                <a:tc>
                  <a:txBody>
                    <a:bodyPr/>
                    <a:lstStyle/>
                    <a:p>
                      <a:pPr algn="ctr" defTabSz="457200">
                        <a:defRPr sz="1800"/>
                      </a:pPr>
                      <a:r>
                        <a:rPr b="1" sz="16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15–30 mg/day (short-term)</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Wound healing; immune function</a:t>
                      </a:r>
                    </a:p>
                  </a:txBody>
                  <a:tcPr marL="12700" marR="12700" marT="12700" marB="12700" anchor="ctr" anchorCtr="0" horzOverflow="overflow"/>
                </a:tc>
              </a:tr>
              <a:tr h="296635">
                <a:tc>
                  <a:txBody>
                    <a:bodyPr/>
                    <a:lstStyle/>
                    <a:p>
                      <a:pPr algn="ctr" defTabSz="457200">
                        <a:defRPr sz="1800"/>
                      </a:pPr>
                      <a:r>
                        <a:rPr b="1" sz="16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1,000–4,000 IU/day (per labs)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Immune and muscle support</a:t>
                      </a:r>
                    </a:p>
                  </a:txBody>
                  <a:tcPr marL="12700" marR="12700" marT="12700" marB="12700" anchor="ctr" anchorCtr="0" horzOverflow="overflow"/>
                </a:tc>
              </a:tr>
              <a:tr h="459784">
                <a:tc>
                  <a:txBody>
                    <a:bodyPr/>
                    <a:lstStyle/>
                    <a:p>
                      <a:pPr algn="ctr" defTabSz="457200">
                        <a:defRPr sz="1800"/>
                      </a:pPr>
                      <a:r>
                        <a:rPr b="1" sz="1600">
                          <a:latin typeface="Times Roman"/>
                          <a:ea typeface="Times Roman"/>
                          <a:cs typeface="Times Roman"/>
                          <a:sym typeface="Times Roman"/>
                        </a:rPr>
                        <a:t>Arginine / Glutamine</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Per protocol (select cases)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Immune function; gut integrity*</a:t>
                      </a:r>
                    </a:p>
                  </a:txBody>
                  <a:tcPr marL="12700" marR="12700" marT="12700" marB="12700" anchor="ctr" anchorCtr="0" horzOverflow="overflow"/>
                </a:tc>
              </a:tr>
              <a:tr h="296635">
                <a:tc>
                  <a:txBody>
                    <a:bodyPr/>
                    <a:lstStyle/>
                    <a:p>
                      <a:pPr algn="ctr" defTabSz="457200">
                        <a:defRPr sz="1800"/>
                      </a:pPr>
                      <a:r>
                        <a:rPr b="1" sz="1600">
                          <a:latin typeface="Times Roman"/>
                          <a:ea typeface="Times Roman"/>
                          <a:cs typeface="Times Roman"/>
                          <a:sym typeface="Times Roman"/>
                        </a:rPr>
                        <a:t>Fluids &amp; Electrolytes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Individualized</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Hemodynamic stability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5" name="Freeform 2"/>
          <p:cNvSpPr/>
          <p:nvPr/>
        </p:nvSpPr>
        <p:spPr>
          <a:xfrm rot="10800000">
            <a:off x="-2" y="-3"/>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608" name="Freeform 4"/>
          <p:cNvGrpSpPr/>
          <p:nvPr/>
        </p:nvGrpSpPr>
        <p:grpSpPr>
          <a:xfrm>
            <a:off x="-528019" y="-83714"/>
            <a:ext cx="19048361" cy="3086120"/>
            <a:chOff x="-2" y="0"/>
            <a:chExt cx="19048359" cy="3086119"/>
          </a:xfrm>
        </p:grpSpPr>
        <p:sp>
          <p:nvSpPr>
            <p:cNvPr id="606"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07"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09" name="TextBox 6"/>
          <p:cNvSpPr txBox="1"/>
          <p:nvPr/>
        </p:nvSpPr>
        <p:spPr>
          <a:xfrm>
            <a:off x="1366417" y="456626"/>
            <a:ext cx="16981342" cy="22788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73" sz="6800">
                <a:solidFill>
                  <a:srgbClr val="FFFFFF"/>
                </a:solidFill>
                <a:latin typeface="Poppins"/>
                <a:ea typeface="Poppins"/>
                <a:cs typeface="Poppins"/>
                <a:sym typeface="Poppins"/>
              </a:defRPr>
            </a:pPr>
            <a:r>
              <a:t>Surgery-Specific Nutrient </a:t>
            </a:r>
          </a:p>
          <a:p>
            <a:pPr>
              <a:lnSpc>
                <a:spcPts val="9100"/>
              </a:lnSpc>
              <a:defRPr spc="673" sz="6800">
                <a:solidFill>
                  <a:srgbClr val="FFFFFF"/>
                </a:solidFill>
                <a:latin typeface="Poppins"/>
                <a:ea typeface="Poppins"/>
                <a:cs typeface="Poppins"/>
                <a:sym typeface="Poppins"/>
              </a:defRPr>
            </a:pPr>
            <a:r>
              <a:t>Depletion Table</a:t>
            </a:r>
          </a:p>
        </p:txBody>
      </p:sp>
      <p:sp>
        <p:nvSpPr>
          <p:cNvPr id="610"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p>
        </p:txBody>
      </p:sp>
      <p:graphicFrame>
        <p:nvGraphicFramePr>
          <p:cNvPr id="611" name="Table 1"/>
          <p:cNvGraphicFramePr/>
          <p:nvPr/>
        </p:nvGraphicFramePr>
        <p:xfrm>
          <a:off x="396875" y="3086100"/>
          <a:ext cx="17494250" cy="692739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885279"/>
                <a:gridCol w="3376713"/>
                <a:gridCol w="3163887"/>
                <a:gridCol w="3362290"/>
                <a:gridCol w="4706080"/>
              </a:tblGrid>
              <a:tr h="342900">
                <a:tc>
                  <a:txBody>
                    <a:bodyPr/>
                    <a:lstStyle/>
                    <a:p>
                      <a:pPr algn="ctr" defTabSz="457200">
                        <a:defRPr sz="1800"/>
                      </a:pPr>
                      <a:r>
                        <a:rPr b="1" sz="2000">
                          <a:latin typeface="Times Roman"/>
                          <a:ea typeface="Times Roman"/>
                          <a:cs typeface="Times Roman"/>
                          <a:sym typeface="Times Roman"/>
                        </a:rPr>
                        <a:t>Surgery / Factor</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Primary Cause of Depletion</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Nutrients at Risk</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Clinical Impact</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MNT Response</a:t>
                      </a:r>
                    </a:p>
                  </a:txBody>
                  <a:tcPr marL="12700" marR="12700" marT="12700" marB="12700" anchor="ctr" anchorCtr="0" horzOverflow="overflow"/>
                </a:tc>
              </a:tr>
              <a:tr h="852753">
                <a:tc>
                  <a:txBody>
                    <a:bodyPr/>
                    <a:lstStyle/>
                    <a:p>
                      <a:pPr algn="ctr" defTabSz="457200">
                        <a:defRPr sz="1800"/>
                      </a:pPr>
                      <a:r>
                        <a:rPr b="1" sz="2000">
                          <a:latin typeface="Times Roman"/>
                          <a:ea typeface="Times Roman"/>
                          <a:cs typeface="Times Roman"/>
                          <a:sym typeface="Times Roman"/>
                        </a:rPr>
                        <a:t>Major surgery (general)</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Stress response, hypercatabolism, inflammation</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Protein, Vitamin C, Zinc, Magnesium</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Poor wound healing, infection risk, muscle loss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 protein (1.2–2.0 g/kg), vitamin C 500–1,000 mg, zinc short-term</a:t>
                      </a:r>
                    </a:p>
                  </a:txBody>
                  <a:tcPr marL="12700" marR="12700" marT="12700" marB="12700" anchor="ctr" anchorCtr="0" horzOverflow="overflow"/>
                </a:tc>
              </a:tr>
              <a:tr h="647700">
                <a:tc>
                  <a:txBody>
                    <a:bodyPr/>
                    <a:lstStyle/>
                    <a:p>
                      <a:pPr algn="ctr" defTabSz="457200">
                        <a:defRPr sz="1800"/>
                      </a:pPr>
                      <a:r>
                        <a:rPr b="1" sz="2000">
                          <a:latin typeface="Times Roman"/>
                          <a:ea typeface="Times Roman"/>
                          <a:cs typeface="Times Roman"/>
                          <a:sym typeface="Times Roman"/>
                        </a:rPr>
                        <a:t>Prolonged NPO / poor intake</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Reduced oral intake</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Energy, Protein, B-complex</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Delayed recovery, fatigue</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Early enteral feeding; nutrient-dense ONS</a:t>
                      </a:r>
                    </a:p>
                  </a:txBody>
                  <a:tcPr marL="12700" marR="12700" marT="12700" marB="12700" anchor="ctr" anchorCtr="0" horzOverflow="overflow"/>
                </a:tc>
              </a:tr>
              <a:tr h="342900">
                <a:tc>
                  <a:txBody>
                    <a:bodyPr/>
                    <a:lstStyle/>
                    <a:p>
                      <a:pPr algn="ctr" defTabSz="457200">
                        <a:defRPr sz="1800"/>
                      </a:pPr>
                      <a:r>
                        <a:rPr b="1" sz="2000">
                          <a:latin typeface="Times Roman"/>
                          <a:ea typeface="Times Roman"/>
                          <a:cs typeface="Times Roman"/>
                          <a:sym typeface="Times Roman"/>
                        </a:rPr>
                        <a:t>Blood loss / transfusion</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Hemorrhage</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Iron, B12, Folate</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Post-op anemia, fatigue</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Replete per labs; monitor CBC, ferritin</a:t>
                      </a:r>
                    </a:p>
                  </a:txBody>
                  <a:tcPr marL="12700" marR="12700" marT="12700" marB="12700" anchor="ctr" anchorCtr="0" horzOverflow="overflow"/>
                </a:tc>
              </a:tr>
              <a:tr h="647700">
                <a:tc>
                  <a:txBody>
                    <a:bodyPr/>
                    <a:lstStyle/>
                    <a:p>
                      <a:pPr algn="ctr" defTabSz="457200">
                        <a:defRPr sz="1800"/>
                      </a:pPr>
                      <a:r>
                        <a:rPr b="1" sz="2000">
                          <a:latin typeface="Times Roman"/>
                          <a:ea typeface="Times Roman"/>
                          <a:cs typeface="Times Roman"/>
                          <a:sym typeface="Times Roman"/>
                        </a:rPr>
                        <a:t>GI surgery (bowel resection)</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Reduced absorptive surface</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Iron, B12, Folate, Fat-soluble vitamins, Zinc</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Malabsorption, anemia, bone loss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Targeted supplementation; monitor labs regularly</a:t>
                      </a:r>
                    </a:p>
                  </a:txBody>
                  <a:tcPr marL="12700" marR="12700" marT="12700" marB="12700" anchor="ctr" anchorCtr="0" horzOverflow="overflow"/>
                </a:tc>
              </a:tr>
              <a:tr h="647700">
                <a:tc>
                  <a:txBody>
                    <a:bodyPr/>
                    <a:lstStyle/>
                    <a:p>
                      <a:pPr algn="ctr" defTabSz="457200">
                        <a:defRPr b="1" sz="2000">
                          <a:latin typeface="Times Roman"/>
                          <a:ea typeface="Times Roman"/>
                          <a:cs typeface="Times Roman"/>
                          <a:sym typeface="Times Roman"/>
                        </a:defRPr>
                      </a:pPr>
                      <a:r>
                        <a:t>Gastric surgery</a:t>
                      </a:r>
                      <a:r>
                        <a:rPr b="0"/>
                        <a:t> (gastrectomy, bariatric)</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 Acid, intrinsic factor</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B12, Iron, Calcium, Vitamin D</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Megaloblastic anemia, osteoporosis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Lifelong supplementation; parenteral B12 if needed</a:t>
                      </a:r>
                    </a:p>
                  </a:txBody>
                  <a:tcPr marL="12700" marR="12700" marT="12700" marB="12700" anchor="ctr" anchorCtr="0" horzOverflow="overflow"/>
                </a:tc>
              </a:tr>
              <a:tr h="647700">
                <a:tc>
                  <a:txBody>
                    <a:bodyPr/>
                    <a:lstStyle/>
                    <a:p>
                      <a:pPr algn="ctr" defTabSz="457200">
                        <a:defRPr sz="1800"/>
                      </a:pPr>
                      <a:r>
                        <a:rPr b="1" sz="2000">
                          <a:latin typeface="Times Roman"/>
                          <a:ea typeface="Times Roman"/>
                          <a:cs typeface="Times Roman"/>
                          <a:sym typeface="Times Roman"/>
                        </a:rPr>
                        <a:t>Ileal resection</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Loss of bile acid &amp; B12 absorption</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Vitamin B12, Fat-soluble vitamins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Neuropathy, steatorrhea</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B12 injections; ADEK supplementation</a:t>
                      </a:r>
                    </a:p>
                  </a:txBody>
                  <a:tcPr marL="12700" marR="12700" marT="12700" marB="12700" anchor="ctr" anchorCtr="0" horzOverflow="overflow"/>
                </a:tc>
              </a:tr>
              <a:tr h="579872">
                <a:tc>
                  <a:txBody>
                    <a:bodyPr/>
                    <a:lstStyle/>
                    <a:p>
                      <a:pPr algn="ctr" defTabSz="457200">
                        <a:defRPr sz="1800"/>
                      </a:pPr>
                      <a:r>
                        <a:rPr b="1" sz="2000">
                          <a:latin typeface="Times Roman"/>
                          <a:ea typeface="Times Roman"/>
                          <a:cs typeface="Times Roman"/>
                          <a:sym typeface="Times Roman"/>
                        </a:rPr>
                        <a:t>Pancreatic surgery</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Enzyme insufficiency</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Fat, ADEK vitamins, Protein</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Weight loss, steatorrhea</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Pancreatic enzymes + ADEK</a:t>
                      </a:r>
                    </a:p>
                  </a:txBody>
                  <a:tcPr marL="12700" marR="12700" marT="12700" marB="12700" anchor="ctr" anchorCtr="0" horzOverflow="overflow"/>
                </a:tc>
              </a:tr>
              <a:tr h="579872">
                <a:tc>
                  <a:txBody>
                    <a:bodyPr/>
                    <a:lstStyle/>
                    <a:p>
                      <a:pPr algn="ctr" defTabSz="457200">
                        <a:defRPr sz="1800"/>
                      </a:pPr>
                      <a:r>
                        <a:rPr b="1" sz="2000">
                          <a:latin typeface="Times Roman"/>
                          <a:ea typeface="Times Roman"/>
                          <a:cs typeface="Times Roman"/>
                          <a:sym typeface="Times Roman"/>
                        </a:rPr>
                        <a:t>Steroid therapy (peri-op)</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 Catabolism, ↓ Ca absorption</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Protein, Calcium, Vitamin D</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Muscle wasting, bone loss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 protein; Ca + vitamin D</a:t>
                      </a:r>
                    </a:p>
                  </a:txBody>
                  <a:tcPr marL="12700" marR="12700" marT="12700" marB="12700" anchor="ctr" anchorCtr="0" horzOverflow="overflow"/>
                </a:tc>
              </a:tr>
              <a:tr h="342900">
                <a:tc>
                  <a:txBody>
                    <a:bodyPr/>
                    <a:lstStyle/>
                    <a:p>
                      <a:pPr algn="ctr" defTabSz="457200">
                        <a:defRPr sz="1800"/>
                      </a:pPr>
                      <a:r>
                        <a:rPr b="1" sz="2000">
                          <a:latin typeface="Times Roman"/>
                          <a:ea typeface="Times Roman"/>
                          <a:cs typeface="Times Roman"/>
                          <a:sym typeface="Times Roman"/>
                        </a:rPr>
                        <a:t>Diuretics (post-op)</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Renal electrolyte loss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Potassium, Magnesium</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Arrhythmias, weakness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Electrolyte monitoring &amp; repletion</a:t>
                      </a:r>
                    </a:p>
                  </a:txBody>
                  <a:tcPr marL="12700" marR="12700" marT="12700" marB="12700" anchor="ctr" anchorCtr="0" horzOverflow="overflow"/>
                </a:tc>
              </a:tr>
              <a:tr h="647700">
                <a:tc>
                  <a:txBody>
                    <a:bodyPr/>
                    <a:lstStyle/>
                    <a:p>
                      <a:pPr algn="ctr" defTabSz="457200">
                        <a:defRPr sz="1800"/>
                      </a:pPr>
                      <a:r>
                        <a:rPr b="1" sz="2000">
                          <a:latin typeface="Times Roman"/>
                          <a:ea typeface="Times Roman"/>
                          <a:cs typeface="Times Roman"/>
                          <a:sym typeface="Times Roman"/>
                        </a:rPr>
                        <a:t>Antibiotics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Microbiome disruption</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Vitamin K, B vitamins (indirect)</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GI intolerance, coagulation changes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Monitor; diet-based repletion</a:t>
                      </a:r>
                    </a:p>
                  </a:txBody>
                  <a:tcPr marL="12700" marR="12700" marT="12700" marB="12700" anchor="ctr" anchorCtr="0" horzOverflow="overflow"/>
                </a:tc>
              </a:tr>
              <a:tr h="647700">
                <a:tc>
                  <a:txBody>
                    <a:bodyPr/>
                    <a:lstStyle/>
                    <a:p>
                      <a:pPr algn="ctr" defTabSz="457200">
                        <a:defRPr sz="1800"/>
                      </a:pPr>
                      <a:r>
                        <a:rPr b="1" sz="2000">
                          <a:latin typeface="Times Roman"/>
                          <a:ea typeface="Times Roman"/>
                          <a:cs typeface="Times Roman"/>
                          <a:sym typeface="Times Roman"/>
                        </a:rPr>
                        <a:t>Critical illness / ICU surgery</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Severe hypermetabolism</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Protein, Phosphorus, Magnesium</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Refeeding syndrome risk</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Gradual feeding; electrolyte monitoring</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Freeform 2"/>
          <p:cNvSpPr/>
          <p:nvPr/>
        </p:nvSpPr>
        <p:spPr>
          <a:xfrm rot="10800000">
            <a:off x="531520" y="-567284"/>
            <a:ext cx="18288010"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38" name="Freeform 4"/>
          <p:cNvGrpSpPr/>
          <p:nvPr/>
        </p:nvGrpSpPr>
        <p:grpSpPr>
          <a:xfrm>
            <a:off x="-380179" y="-13"/>
            <a:ext cx="19048355" cy="3086120"/>
            <a:chOff x="0" y="0"/>
            <a:chExt cx="19048353" cy="3086119"/>
          </a:xfrm>
        </p:grpSpPr>
        <p:sp>
          <p:nvSpPr>
            <p:cNvPr id="136"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37"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39" name="TextBox 6"/>
          <p:cNvSpPr txBox="1"/>
          <p:nvPr/>
        </p:nvSpPr>
        <p:spPr>
          <a:xfrm>
            <a:off x="1275347" y="891990"/>
            <a:ext cx="16800356" cy="189609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92" sz="7000">
                <a:solidFill>
                  <a:srgbClr val="FFFFFF"/>
                </a:solidFill>
                <a:latin typeface="Poppins"/>
                <a:ea typeface="Poppins"/>
                <a:cs typeface="Poppins"/>
                <a:sym typeface="Poppins"/>
              </a:defRPr>
            </a:lvl1pPr>
          </a:lstStyle>
          <a:p>
            <a:pPr/>
            <a:r>
              <a:t>MNT for Atopic Dermatitis (Eczema)</a:t>
            </a:r>
          </a:p>
        </p:txBody>
      </p:sp>
      <p:sp>
        <p:nvSpPr>
          <p:cNvPr id="14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141" name="Institute of Medicine (IOM). (2001). Dietary Reference Intakes: Applications in Dietary Assessment. National Academies Press.…"/>
          <p:cNvSpPr txBox="1"/>
          <p:nvPr/>
        </p:nvSpPr>
        <p:spPr>
          <a:xfrm>
            <a:off x="992190" y="4174225"/>
            <a:ext cx="6513918" cy="50085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400">
                <a:latin typeface="Times Roman"/>
                <a:ea typeface="Times Roman"/>
                <a:cs typeface="Times Roman"/>
                <a:sym typeface="Times Roman"/>
              </a:defRPr>
            </a:pPr>
            <a:r>
              <a:t>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Impaired skin barrier (↓ filaggrin)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Th2-dominant immune response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Dysbiosis &amp; food sensitivities</a:t>
            </a:r>
          </a:p>
          <a:p>
            <a:pPr defTabSz="457200">
              <a:spcBef>
                <a:spcPts val="1200"/>
              </a:spcBef>
              <a:defRPr b="1" sz="2400">
                <a:latin typeface="Times Roman"/>
                <a:ea typeface="Times Roman"/>
                <a:cs typeface="Times Roman"/>
                <a:sym typeface="Times Roman"/>
              </a:defRPr>
            </a:pPr>
          </a:p>
          <a:p>
            <a:pPr defTabSz="457200">
              <a:spcBef>
                <a:spcPts val="12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Anti-inflammatory elimination trial (dairy, eggs, wheat if indicated)</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Emphasize omega-3 fats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Support barrier lipids</a:t>
            </a:r>
          </a:p>
        </p:txBody>
      </p:sp>
      <p:sp>
        <p:nvSpPr>
          <p:cNvPr id="142"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143" name="Relevant Labs…"/>
          <p:cNvSpPr txBox="1"/>
          <p:nvPr/>
        </p:nvSpPr>
        <p:spPr>
          <a:xfrm>
            <a:off x="10175832" y="8193730"/>
            <a:ext cx="2980054" cy="179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200"/>
              </a:spcBef>
              <a:defRPr b="1" sz="24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a:latin typeface="Times Roman"/>
                <a:ea typeface="Times Roman"/>
                <a:cs typeface="Times Roman"/>
                <a:sym typeface="Times Roman"/>
              </a:defRPr>
            </a:pPr>
            <a:r>
              <a:t>25-OH vitamin D</a:t>
            </a:r>
          </a:p>
          <a:p>
            <a:pPr marL="457200" indent="-317500" defTabSz="457200">
              <a:spcBef>
                <a:spcPts val="1200"/>
              </a:spcBef>
              <a:buSzPct val="100000"/>
              <a:buFont typeface="Times Roman"/>
              <a:buChar char="•"/>
              <a:defRPr>
                <a:latin typeface="Times Roman"/>
                <a:ea typeface="Times Roman"/>
                <a:cs typeface="Times Roman"/>
                <a:sym typeface="Times Roman"/>
              </a:defRPr>
            </a:pPr>
            <a:r>
              <a:t>IgE (contextual)</a:t>
            </a:r>
          </a:p>
          <a:p>
            <a:pPr marL="457200" indent="-317500" defTabSz="457200">
              <a:spcBef>
                <a:spcPts val="1200"/>
              </a:spcBef>
              <a:buSzPct val="100000"/>
              <a:buFont typeface="Times Roman"/>
              <a:buChar char="•"/>
              <a:defRPr>
                <a:latin typeface="Times Roman"/>
                <a:ea typeface="Times Roman"/>
                <a:cs typeface="Times Roman"/>
                <a:sym typeface="Times Roman"/>
              </a:defRPr>
            </a:pPr>
            <a:r>
              <a:t>Stool testing (select cases)</a:t>
            </a:r>
          </a:p>
        </p:txBody>
      </p:sp>
      <p:graphicFrame>
        <p:nvGraphicFramePr>
          <p:cNvPr id="144" name="Table 1"/>
          <p:cNvGraphicFramePr/>
          <p:nvPr/>
        </p:nvGraphicFramePr>
        <p:xfrm>
          <a:off x="10204325" y="3968825"/>
          <a:ext cx="7233072" cy="386101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359728"/>
                <a:gridCol w="2614162"/>
                <a:gridCol w="3259180"/>
              </a:tblGrid>
              <a:tr h="578056">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Role</a:t>
                      </a:r>
                    </a:p>
                  </a:txBody>
                  <a:tcPr marL="12700" marR="12700" marT="12700" marB="12700" anchor="ctr" anchorCtr="0" horzOverflow="overflow"/>
                </a:tc>
              </a:tr>
              <a:tr h="895988">
                <a:tc>
                  <a:txBody>
                    <a:bodyPr/>
                    <a:lstStyle/>
                    <a:p>
                      <a:pPr algn="ctr" defTabSz="457200">
                        <a:defRPr sz="1800"/>
                      </a:pPr>
                      <a:r>
                        <a:rPr sz="2400">
                          <a:latin typeface="Times Roman"/>
                          <a:ea typeface="Times Roman"/>
                          <a:cs typeface="Times Roman"/>
                          <a:sym typeface="Times Roman"/>
                        </a:rPr>
                        <a:t>Omega-3s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1–3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cytokine activity</a:t>
                      </a:r>
                    </a:p>
                  </a:txBody>
                  <a:tcPr marL="12700" marR="12700" marT="12700" marB="12700" anchor="ctr" anchorCtr="0" horzOverflow="overflow"/>
                </a:tc>
              </a:tr>
              <a:tr h="895988">
                <a:tc>
                  <a:txBody>
                    <a:bodyPr/>
                    <a:lstStyle/>
                    <a:p>
                      <a:pPr algn="ctr" defTabSz="457200">
                        <a:defRPr sz="1800"/>
                      </a:pPr>
                      <a:r>
                        <a:rPr sz="2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1,000–4,000 IU/day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Immune modulation</a:t>
                      </a:r>
                    </a:p>
                  </a:txBody>
                  <a:tcPr marL="12700" marR="12700" marT="12700" marB="12700" anchor="ctr" anchorCtr="0" horzOverflow="overflow"/>
                </a:tc>
              </a:tr>
              <a:tr h="578056">
                <a:tc>
                  <a:txBody>
                    <a:bodyPr/>
                    <a:lstStyle/>
                    <a:p>
                      <a:pPr algn="ctr" defTabSz="457200">
                        <a:defRPr sz="1800"/>
                      </a:pPr>
                      <a:r>
                        <a:rPr sz="24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15–30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Skin repair</a:t>
                      </a:r>
                    </a:p>
                  </a:txBody>
                  <a:tcPr marL="12700" marR="12700" marT="12700" marB="12700" anchor="ctr" anchorCtr="0" horzOverflow="overflow"/>
                </a:tc>
              </a:tr>
              <a:tr h="912922">
                <a:tc>
                  <a:txBody>
                    <a:bodyPr/>
                    <a:lstStyle/>
                    <a:p>
                      <a:pPr algn="ctr" defTabSz="457200">
                        <a:defRPr sz="1800"/>
                      </a:pPr>
                      <a:r>
                        <a:rPr sz="2400">
                          <a:latin typeface="Times Roman"/>
                          <a:ea typeface="Times Roman"/>
                          <a:cs typeface="Times Roman"/>
                          <a:sym typeface="Times Roman"/>
                        </a:rPr>
                        <a:t>Probiotics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Lactobacillus/Bifidobacterium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AD severity (children &amp; adults)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5"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618" name="Freeform 4"/>
          <p:cNvGrpSpPr/>
          <p:nvPr/>
        </p:nvGrpSpPr>
        <p:grpSpPr>
          <a:xfrm>
            <a:off x="-528019" y="-83714"/>
            <a:ext cx="19048361" cy="3086120"/>
            <a:chOff x="-2" y="0"/>
            <a:chExt cx="19048359" cy="3086119"/>
          </a:xfrm>
        </p:grpSpPr>
        <p:sp>
          <p:nvSpPr>
            <p:cNvPr id="616"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17"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19" name="TextBox 6"/>
          <p:cNvSpPr txBox="1"/>
          <p:nvPr/>
        </p:nvSpPr>
        <p:spPr>
          <a:xfrm>
            <a:off x="1149793" y="485684"/>
            <a:ext cx="16981342" cy="22847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0433FF"/>
                </a:solidFill>
                <a:latin typeface="Poppins"/>
                <a:ea typeface="Poppins"/>
                <a:cs typeface="Poppins"/>
                <a:sym typeface="Poppins"/>
              </a:defRPr>
            </a:lvl1pPr>
          </a:lstStyle>
          <a:p>
            <a:pPr/>
            <a:r>
              <a:t>MNT for Communicable Diseases and Sequelae</a:t>
            </a:r>
          </a:p>
        </p:txBody>
      </p:sp>
      <p:sp>
        <p:nvSpPr>
          <p:cNvPr id="62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621" name="A. Dietary Patterns…"/>
          <p:cNvSpPr txBox="1"/>
          <p:nvPr/>
        </p:nvSpPr>
        <p:spPr>
          <a:xfrm>
            <a:off x="1272149" y="3255307"/>
            <a:ext cx="7430018" cy="66638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Mechanisms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Hypermetabolic stress response</a:t>
            </a:r>
            <a:r>
              <a:rPr b="0"/>
              <a:t> → ↑ energy and protein needs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Systemic inflammation &amp; oxidative stress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Anorexia, nausea, vomiting, diarrhea</a:t>
            </a:r>
            <a:r>
              <a:rPr b="0"/>
              <a:t> → ↓ intake</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Malabsorption and GI dysfunction</a:t>
            </a:r>
            <a:r>
              <a:rPr b="0"/>
              <a:t> (enteric infections)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Increased protein catabolism</a:t>
            </a:r>
            <a:r>
              <a:rPr b="0"/>
              <a:t> → muscle wasting</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Micronutrient depletion</a:t>
            </a:r>
            <a:r>
              <a:rPr b="0"/>
              <a:t> (zinc, vitamin A, iron, selenium, B vitamins)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Immune cell turnover</a:t>
            </a:r>
            <a:r>
              <a:rPr b="0"/>
              <a:t> with increased nutrient demand</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Fluid and electrolyte losses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Risk of </a:t>
            </a:r>
            <a:r>
              <a:rPr b="1"/>
              <a:t>post-infectious sequelae</a:t>
            </a:r>
            <a:r>
              <a:t> (fatigue, anemia, sarcopenia, gut dysfunction)</a:t>
            </a:r>
          </a:p>
        </p:txBody>
      </p:sp>
      <p:sp>
        <p:nvSpPr>
          <p:cNvPr id="622" name="A. Dietary Patterns…"/>
          <p:cNvSpPr txBox="1"/>
          <p:nvPr/>
        </p:nvSpPr>
        <p:spPr>
          <a:xfrm>
            <a:off x="9425550" y="3153708"/>
            <a:ext cx="8130304" cy="5501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sz="1200">
                <a:solidFill>
                  <a:srgbClr val="808080"/>
                </a:solidFill>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Core Nutrition Goals</a:t>
            </a:r>
          </a:p>
          <a:p>
            <a:pPr marL="457200" indent="-317500" defTabSz="457200">
              <a:spcBef>
                <a:spcPts val="1200"/>
              </a:spcBef>
              <a:buSzPct val="100000"/>
              <a:buAutoNum type="arabicPeriod" startAt="1"/>
              <a:defRPr b="1" sz="2400">
                <a:latin typeface="Times Roman"/>
                <a:ea typeface="Times Roman"/>
                <a:cs typeface="Times Roman"/>
                <a:sym typeface="Times Roman"/>
              </a:defRPr>
            </a:pPr>
            <a:r>
              <a:t>Support immune function</a:t>
            </a:r>
            <a:r>
              <a:rPr b="0"/>
              <a:t> during acute infection</a:t>
            </a:r>
          </a:p>
          <a:p>
            <a:pPr marL="457200" indent="-317500" defTabSz="457200">
              <a:spcBef>
                <a:spcPts val="1200"/>
              </a:spcBef>
              <a:buSzPct val="100000"/>
              <a:buAutoNum type="arabicPeriod" startAt="1"/>
              <a:defRPr b="1" sz="2400">
                <a:latin typeface="Times Roman"/>
                <a:ea typeface="Times Roman"/>
                <a:cs typeface="Times Roman"/>
                <a:sym typeface="Times Roman"/>
              </a:defRPr>
            </a:pPr>
            <a:r>
              <a:t>Prevent or treat protein–energy malnutrition</a:t>
            </a:r>
          </a:p>
          <a:p>
            <a:pPr marL="457200" indent="-317500" defTabSz="457200">
              <a:spcBef>
                <a:spcPts val="1200"/>
              </a:spcBef>
              <a:buSzPct val="100000"/>
              <a:buAutoNum type="arabicPeriod" startAt="1"/>
              <a:defRPr b="1" sz="2400">
                <a:latin typeface="Times Roman"/>
                <a:ea typeface="Times Roman"/>
                <a:cs typeface="Times Roman"/>
                <a:sym typeface="Times Roman"/>
              </a:defRPr>
            </a:pPr>
            <a:r>
              <a:t>Preserve lean body mass</a:t>
            </a:r>
          </a:p>
          <a:p>
            <a:pPr marL="457200" indent="-317500" defTabSz="457200">
              <a:spcBef>
                <a:spcPts val="1200"/>
              </a:spcBef>
              <a:buSzPct val="100000"/>
              <a:buAutoNum type="arabicPeriod" startAt="1"/>
              <a:defRPr b="1" sz="2400">
                <a:latin typeface="Times Roman"/>
                <a:ea typeface="Times Roman"/>
                <a:cs typeface="Times Roman"/>
                <a:sym typeface="Times Roman"/>
              </a:defRPr>
            </a:pPr>
            <a:r>
              <a:t>Maintain hydration and electrolyte balance</a:t>
            </a:r>
          </a:p>
          <a:p>
            <a:pPr marL="457200" indent="-317500" defTabSz="457200">
              <a:spcBef>
                <a:spcPts val="1200"/>
              </a:spcBef>
              <a:buSzPct val="100000"/>
              <a:buAutoNum type="arabicPeriod" startAt="1"/>
              <a:defRPr b="1" sz="2400">
                <a:latin typeface="Times Roman"/>
                <a:ea typeface="Times Roman"/>
                <a:cs typeface="Times Roman"/>
                <a:sym typeface="Times Roman"/>
              </a:defRPr>
            </a:pPr>
            <a:r>
              <a:t>Correct micronutrient deficiencies</a:t>
            </a:r>
          </a:p>
          <a:p>
            <a:pPr marL="457200" indent="-317500" defTabSz="457200">
              <a:spcBef>
                <a:spcPts val="1200"/>
              </a:spcBef>
              <a:buSzPct val="100000"/>
              <a:buAutoNum type="arabicPeriod" startAt="1"/>
              <a:defRPr b="1" sz="2400">
                <a:latin typeface="Times Roman"/>
                <a:ea typeface="Times Roman"/>
                <a:cs typeface="Times Roman"/>
                <a:sym typeface="Times Roman"/>
              </a:defRPr>
            </a:pPr>
            <a:r>
              <a:t>Support gut integrity and microbiome recovery</a:t>
            </a:r>
          </a:p>
          <a:p>
            <a:pPr marL="457200" indent="-317500" defTabSz="457200">
              <a:spcBef>
                <a:spcPts val="1200"/>
              </a:spcBef>
              <a:buSzPct val="100000"/>
              <a:buAutoNum type="arabicPeriod" startAt="1"/>
              <a:defRPr b="1" sz="2400">
                <a:latin typeface="Times Roman"/>
                <a:ea typeface="Times Roman"/>
                <a:cs typeface="Times Roman"/>
                <a:sym typeface="Times Roman"/>
              </a:defRPr>
            </a:pPr>
            <a:r>
              <a:t>Reduce inflammation and oxidative stress</a:t>
            </a:r>
          </a:p>
          <a:p>
            <a:pPr marL="457200" indent="-317500" defTabSz="457200">
              <a:spcBef>
                <a:spcPts val="1200"/>
              </a:spcBef>
              <a:buSzPct val="100000"/>
              <a:buAutoNum type="arabicPeriod" startAt="1"/>
              <a:defRPr b="1" sz="2400">
                <a:latin typeface="Times Roman"/>
                <a:ea typeface="Times Roman"/>
                <a:cs typeface="Times Roman"/>
                <a:sym typeface="Times Roman"/>
              </a:defRPr>
            </a:pPr>
            <a:r>
              <a:t>Promote recovery and prevent long-term sequelae</a:t>
            </a:r>
          </a:p>
          <a:p>
            <a:pPr marL="457200" indent="-317500" defTabSz="457200">
              <a:spcBef>
                <a:spcPts val="1200"/>
              </a:spcBef>
              <a:buSzPct val="100000"/>
              <a:buAutoNum type="arabicPeriod" startAt="1"/>
              <a:defRPr b="1" sz="2400">
                <a:latin typeface="Times Roman"/>
                <a:ea typeface="Times Roman"/>
                <a:cs typeface="Times Roman"/>
                <a:sym typeface="Times Roman"/>
              </a:defRPr>
            </a:pPr>
            <a:r>
              <a:t>Support convalescence and functional restoration</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4"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627" name="Freeform 4"/>
          <p:cNvGrpSpPr/>
          <p:nvPr/>
        </p:nvGrpSpPr>
        <p:grpSpPr>
          <a:xfrm>
            <a:off x="-528019" y="-83714"/>
            <a:ext cx="19048361" cy="3086120"/>
            <a:chOff x="-2" y="0"/>
            <a:chExt cx="19048359" cy="3086119"/>
          </a:xfrm>
        </p:grpSpPr>
        <p:sp>
          <p:nvSpPr>
            <p:cNvPr id="625"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26"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28" name="TextBox 6"/>
          <p:cNvSpPr txBox="1"/>
          <p:nvPr/>
        </p:nvSpPr>
        <p:spPr>
          <a:xfrm>
            <a:off x="1239417" y="304226"/>
            <a:ext cx="16981342" cy="22788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73" sz="6800">
                <a:solidFill>
                  <a:srgbClr val="FFFFFF"/>
                </a:solidFill>
                <a:latin typeface="Poppins"/>
                <a:ea typeface="Poppins"/>
                <a:cs typeface="Poppins"/>
                <a:sym typeface="Poppins"/>
              </a:defRPr>
            </a:lvl1pPr>
          </a:lstStyle>
          <a:p>
            <a:pPr/>
            <a:r>
              <a:t>MNT Focus on Phases of Communicable Diseases</a:t>
            </a:r>
          </a:p>
        </p:txBody>
      </p:sp>
      <p:sp>
        <p:nvSpPr>
          <p:cNvPr id="62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630" name="A. Dietary Patterns…"/>
          <p:cNvSpPr txBox="1"/>
          <p:nvPr/>
        </p:nvSpPr>
        <p:spPr>
          <a:xfrm>
            <a:off x="1104878" y="3231225"/>
            <a:ext cx="7597796" cy="6263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Acute Infection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Prioritize </a:t>
            </a:r>
            <a:r>
              <a:rPr b="1"/>
              <a:t>hydration, electrolytes, and energy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Small, frequent, nutrient-dense meals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Texture-modified diets if needed</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Avoid overfeeding during severe illness</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Recovery / Convalescence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Increase </a:t>
            </a:r>
            <a:r>
              <a:rPr b="1"/>
              <a:t>protein and energy</a:t>
            </a:r>
            <a:r>
              <a:t> for tissue repair</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Replete depleted micronutrients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Restore gut function and appetite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Address post-infectious fatigue and anemia</a:t>
            </a:r>
          </a:p>
        </p:txBody>
      </p:sp>
      <p:sp>
        <p:nvSpPr>
          <p:cNvPr id="631"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632" name="Relevant Labs…"/>
          <p:cNvSpPr txBox="1"/>
          <p:nvPr/>
        </p:nvSpPr>
        <p:spPr>
          <a:xfrm>
            <a:off x="9356473" y="8325956"/>
            <a:ext cx="8859944" cy="1717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Weight trends, BMI, CBC with differential, CRP / ESR</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Electrolytes (Na, K, Mg), Iron studies (if anemia suspected), 25-OH vitamin D</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Albumin/prealbumin </a:t>
            </a:r>
            <a:r>
              <a:rPr i="1"/>
              <a:t>(contextual), </a:t>
            </a:r>
            <a:r>
              <a:t>Stool studies (if persistent GI symptoms)</a:t>
            </a:r>
          </a:p>
        </p:txBody>
      </p:sp>
      <p:graphicFrame>
        <p:nvGraphicFramePr>
          <p:cNvPr id="633" name="Table 1"/>
          <p:cNvGraphicFramePr/>
          <p:nvPr/>
        </p:nvGraphicFramePr>
        <p:xfrm>
          <a:off x="9366250" y="3891491"/>
          <a:ext cx="8586390" cy="405226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268678"/>
                <a:gridCol w="3571985"/>
                <a:gridCol w="3745726"/>
              </a:tblGrid>
              <a:tr h="276605">
                <a:tc>
                  <a:txBody>
                    <a:bodyPr/>
                    <a:lstStyle/>
                    <a:p>
                      <a:pPr algn="ctr" defTabSz="457200">
                        <a:defRPr sz="1800"/>
                      </a:pPr>
                      <a:r>
                        <a:rPr b="1" sz="17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Evidence-Based Range</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Purpose</a:t>
                      </a:r>
                    </a:p>
                  </a:txBody>
                  <a:tcPr marL="12700" marR="12700" marT="12700" marB="12700" anchor="ctr" anchorCtr="0" horzOverflow="overflow"/>
                </a:tc>
              </a:tr>
              <a:tr h="276605">
                <a:tc>
                  <a:txBody>
                    <a:bodyPr/>
                    <a:lstStyle/>
                    <a:p>
                      <a:pPr algn="ctr" defTabSz="457200">
                        <a:defRPr sz="1800"/>
                      </a:pPr>
                      <a:r>
                        <a:rPr b="1" sz="1700">
                          <a:latin typeface="Times Roman"/>
                          <a:ea typeface="Times Roman"/>
                          <a:cs typeface="Times Roman"/>
                          <a:sym typeface="Times Roman"/>
                        </a:rPr>
                        <a:t>Energy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25–35 kcal/kg/day (individualized)</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Meet ↑ metabolic demand</a:t>
                      </a:r>
                    </a:p>
                  </a:txBody>
                  <a:tcPr marL="12700" marR="12700" marT="12700" marB="12700" anchor="ctr" anchorCtr="0" horzOverflow="overflow"/>
                </a:tc>
              </a:tr>
              <a:tr h="428739">
                <a:tc>
                  <a:txBody>
                    <a:bodyPr/>
                    <a:lstStyle/>
                    <a:p>
                      <a:pPr algn="ctr" defTabSz="457200">
                        <a:defRPr sz="1800"/>
                      </a:pPr>
                      <a:r>
                        <a:rPr b="1" sz="17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1.2–1.5 g/kg/day (↑ to 2.0 if severe)</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Immune proteins; muscle preservation</a:t>
                      </a:r>
                    </a:p>
                  </a:txBody>
                  <a:tcPr marL="12700" marR="12700" marT="12700" marB="12700" anchor="ctr" anchorCtr="0" horzOverflow="overflow"/>
                </a:tc>
              </a:tr>
              <a:tr h="276605">
                <a:tc>
                  <a:txBody>
                    <a:bodyPr/>
                    <a:lstStyle/>
                    <a:p>
                      <a:pPr algn="ctr" defTabSz="457200">
                        <a:defRPr sz="1800"/>
                      </a:pPr>
                      <a:r>
                        <a:rPr b="1" sz="1700">
                          <a:latin typeface="Times Roman"/>
                          <a:ea typeface="Times Roman"/>
                          <a:cs typeface="Times Roman"/>
                          <a:sym typeface="Times Roman"/>
                        </a:rPr>
                        <a:t>Fluids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Individualized</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Prevent dehydration</a:t>
                      </a:r>
                    </a:p>
                  </a:txBody>
                  <a:tcPr marL="12700" marR="12700" marT="12700" marB="12700" anchor="ctr" anchorCtr="0" horzOverflow="overflow"/>
                </a:tc>
              </a:tr>
              <a:tr h="428739">
                <a:tc>
                  <a:txBody>
                    <a:bodyPr/>
                    <a:lstStyle/>
                    <a:p>
                      <a:pPr algn="ctr" defTabSz="457200">
                        <a:defRPr sz="1800"/>
                      </a:pPr>
                      <a:r>
                        <a:rPr b="1" sz="1700">
                          <a:latin typeface="Times Roman"/>
                          <a:ea typeface="Times Roman"/>
                          <a:cs typeface="Times Roman"/>
                          <a:sym typeface="Times Roman"/>
                        </a:rPr>
                        <a:t>Electrolytes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Per losses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Replace GI and febrile losses</a:t>
                      </a:r>
                    </a:p>
                  </a:txBody>
                  <a:tcPr marL="12700" marR="12700" marT="12700" marB="12700" anchor="ctr" anchorCtr="0" horzOverflow="overflow"/>
                </a:tc>
              </a:tr>
              <a:tr h="428739">
                <a:tc>
                  <a:txBody>
                    <a:bodyPr/>
                    <a:lstStyle/>
                    <a:p>
                      <a:pPr algn="ctr" defTabSz="457200">
                        <a:defRPr sz="1800"/>
                      </a:pPr>
                      <a:r>
                        <a:rPr b="1" sz="1700">
                          <a:latin typeface="Times Roman"/>
                          <a:ea typeface="Times Roman"/>
                          <a:cs typeface="Times Roman"/>
                          <a:sym typeface="Times Roman"/>
                        </a:rPr>
                        <a:t>Vitamin A</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RDA-based (therapeutic if deficient)</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Epithelial &amp; immune defense</a:t>
                      </a:r>
                    </a:p>
                  </a:txBody>
                  <a:tcPr marL="12700" marR="12700" marT="12700" marB="12700" anchor="ctr" anchorCtr="0" horzOverflow="overflow"/>
                </a:tc>
              </a:tr>
              <a:tr h="276605">
                <a:tc>
                  <a:txBody>
                    <a:bodyPr/>
                    <a:lstStyle/>
                    <a:p>
                      <a:pPr algn="ctr" defTabSz="457200">
                        <a:defRPr sz="1800"/>
                      </a:pPr>
                      <a:r>
                        <a:rPr b="1" sz="1700">
                          <a:latin typeface="Times Roman"/>
                          <a:ea typeface="Times Roman"/>
                          <a:cs typeface="Times Roman"/>
                          <a:sym typeface="Times Roman"/>
                        </a:rPr>
                        <a:t>Vitamin C</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200–1,000 mg/day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Antioxidant; immune support</a:t>
                      </a:r>
                    </a:p>
                  </a:txBody>
                  <a:tcPr marL="12700" marR="12700" marT="12700" marB="12700" anchor="ctr" anchorCtr="0" horzOverflow="overflow"/>
                </a:tc>
              </a:tr>
              <a:tr h="276605">
                <a:tc>
                  <a:txBody>
                    <a:bodyPr/>
                    <a:lstStyle/>
                    <a:p>
                      <a:pPr algn="ctr" defTabSz="457200">
                        <a:defRPr sz="1800"/>
                      </a:pPr>
                      <a:r>
                        <a:rPr b="1" sz="17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1,000–4,000 IU/day (per labs)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Immune modulation</a:t>
                      </a:r>
                    </a:p>
                  </a:txBody>
                  <a:tcPr marL="12700" marR="12700" marT="12700" marB="12700" anchor="ctr" anchorCtr="0" horzOverflow="overflow"/>
                </a:tc>
              </a:tr>
              <a:tr h="276605">
                <a:tc>
                  <a:txBody>
                    <a:bodyPr/>
                    <a:lstStyle/>
                    <a:p>
                      <a:pPr algn="ctr" defTabSz="457200">
                        <a:defRPr sz="1800"/>
                      </a:pPr>
                      <a:r>
                        <a:rPr b="1" sz="17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15–30 mg/day (short-term)</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Immune cell function</a:t>
                      </a:r>
                    </a:p>
                  </a:txBody>
                  <a:tcPr marL="12700" marR="12700" marT="12700" marB="12700" anchor="ctr" anchorCtr="0" horzOverflow="overflow"/>
                </a:tc>
              </a:tr>
              <a:tr h="276605">
                <a:tc>
                  <a:txBody>
                    <a:bodyPr/>
                    <a:lstStyle/>
                    <a:p>
                      <a:pPr algn="ctr" defTabSz="457200">
                        <a:defRPr sz="1800"/>
                      </a:pPr>
                      <a:r>
                        <a:rPr b="1" sz="1700">
                          <a:latin typeface="Times Roman"/>
                          <a:ea typeface="Times Roman"/>
                          <a:cs typeface="Times Roman"/>
                          <a:sym typeface="Times Roman"/>
                        </a:rPr>
                        <a:t>Iron</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Per labs (avoid empiric use)</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Hemoglobin &amp; immunity</a:t>
                      </a:r>
                    </a:p>
                  </a:txBody>
                  <a:tcPr marL="12700" marR="12700" marT="12700" marB="12700" anchor="ctr" anchorCtr="0" horzOverflow="overflow"/>
                </a:tc>
              </a:tr>
              <a:tr h="276605">
                <a:tc>
                  <a:txBody>
                    <a:bodyPr/>
                    <a:lstStyle/>
                    <a:p>
                      <a:pPr algn="ctr" defTabSz="457200">
                        <a:defRPr sz="1800"/>
                      </a:pPr>
                      <a:r>
                        <a:rPr b="1" sz="1700">
                          <a:latin typeface="Times Roman"/>
                          <a:ea typeface="Times Roman"/>
                          <a:cs typeface="Times Roman"/>
                          <a:sym typeface="Times Roman"/>
                        </a:rPr>
                        <a:t>Selenium</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55–200 mcg/day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Antioxidant defense</a:t>
                      </a:r>
                    </a:p>
                  </a:txBody>
                  <a:tcPr marL="12700" marR="12700" marT="12700" marB="12700" anchor="ctr" anchorCtr="0" horzOverflow="overflow"/>
                </a:tc>
              </a:tr>
              <a:tr h="276605">
                <a:tc>
                  <a:txBody>
                    <a:bodyPr/>
                    <a:lstStyle/>
                    <a:p>
                      <a:pPr algn="ctr" defTabSz="457200">
                        <a:defRPr sz="1800"/>
                      </a:pPr>
                      <a:r>
                        <a:rPr b="1" sz="1700">
                          <a:latin typeface="Times Roman"/>
                          <a:ea typeface="Times Roman"/>
                          <a:cs typeface="Times Roman"/>
                          <a:sym typeface="Times Roman"/>
                        </a:rPr>
                        <a:t>B-complex</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RDA-based</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Energy metabolism</a:t>
                      </a:r>
                    </a:p>
                  </a:txBody>
                  <a:tcPr marL="12700" marR="12700" marT="12700" marB="12700" anchor="ctr" anchorCtr="0" horzOverflow="overflow"/>
                </a:tc>
              </a:tr>
              <a:tr h="276605">
                <a:tc>
                  <a:txBody>
                    <a:bodyPr/>
                    <a:lstStyle/>
                    <a:p>
                      <a:pPr algn="ctr" defTabSz="457200">
                        <a:defRPr sz="1800"/>
                      </a:pPr>
                      <a:r>
                        <a:rPr b="1" sz="1700">
                          <a:latin typeface="Times Roman"/>
                          <a:ea typeface="Times Roman"/>
                          <a:cs typeface="Times Roman"/>
                          <a:sym typeface="Times Roman"/>
                        </a:rPr>
                        <a:t>Probiotics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Strain-specific (post-acute)</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Gut microbiome recovery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5" name="Freeform 2"/>
          <p:cNvSpPr/>
          <p:nvPr/>
        </p:nvSpPr>
        <p:spPr>
          <a:xfrm rot="10800000">
            <a:off x="-2" y="-3"/>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638" name="Freeform 4"/>
          <p:cNvGrpSpPr/>
          <p:nvPr/>
        </p:nvGrpSpPr>
        <p:grpSpPr>
          <a:xfrm>
            <a:off x="-528019" y="-83714"/>
            <a:ext cx="19048361" cy="3086120"/>
            <a:chOff x="-2" y="0"/>
            <a:chExt cx="19048359" cy="3086119"/>
          </a:xfrm>
        </p:grpSpPr>
        <p:sp>
          <p:nvSpPr>
            <p:cNvPr id="636"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37"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39" name="TextBox 6"/>
          <p:cNvSpPr txBox="1"/>
          <p:nvPr/>
        </p:nvSpPr>
        <p:spPr>
          <a:xfrm>
            <a:off x="1239417" y="304226"/>
            <a:ext cx="16981342" cy="22788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73" sz="6800">
                <a:solidFill>
                  <a:srgbClr val="FFFFFF"/>
                </a:solidFill>
                <a:latin typeface="Poppins"/>
                <a:ea typeface="Poppins"/>
                <a:cs typeface="Poppins"/>
                <a:sym typeface="Poppins"/>
              </a:defRPr>
            </a:lvl1pPr>
          </a:lstStyle>
          <a:p>
            <a:pPr/>
            <a:r>
              <a:t>Summary Table - Communicable Diseases and Sequelae</a:t>
            </a:r>
          </a:p>
        </p:txBody>
      </p:sp>
      <p:sp>
        <p:nvSpPr>
          <p:cNvPr id="640"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p>
        </p:txBody>
      </p:sp>
      <p:graphicFrame>
        <p:nvGraphicFramePr>
          <p:cNvPr id="641" name="Table 1"/>
          <p:cNvGraphicFramePr/>
          <p:nvPr/>
        </p:nvGraphicFramePr>
        <p:xfrm>
          <a:off x="197478" y="3282948"/>
          <a:ext cx="17887915" cy="655974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669285"/>
                <a:gridCol w="3290835"/>
                <a:gridCol w="3583625"/>
                <a:gridCol w="5234259"/>
                <a:gridCol w="3109909"/>
              </a:tblGrid>
              <a:tr h="563654">
                <a:tc>
                  <a:txBody>
                    <a:bodyPr/>
                    <a:lstStyle/>
                    <a:p>
                      <a:pPr algn="ctr" defTabSz="457200">
                        <a:defRPr sz="1800"/>
                      </a:pPr>
                      <a:r>
                        <a:rPr b="1" sz="2100">
                          <a:latin typeface="Times Roman"/>
                          <a:ea typeface="Times Roman"/>
                          <a:cs typeface="Times Roman"/>
                          <a:sym typeface="Times Roman"/>
                        </a:rPr>
                        <a:t>Infection Type</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Primary Nutrition Drivers</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MNT Focus</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Key Nutrients &amp; Supplementation</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Relevant Labs</a:t>
                      </a:r>
                    </a:p>
                  </a:txBody>
                  <a:tcPr marL="12700" marR="12700" marT="12700" marB="12700" anchor="ctr" anchorCtr="0" horzOverflow="overflow"/>
                </a:tc>
              </a:tr>
              <a:tr h="1301249">
                <a:tc>
                  <a:txBody>
                    <a:bodyPr/>
                    <a:lstStyle/>
                    <a:p>
                      <a:pPr algn="ctr" defTabSz="457200">
                        <a:defRPr b="1" sz="2100">
                          <a:latin typeface="Times Roman"/>
                          <a:ea typeface="Times Roman"/>
                          <a:cs typeface="Times Roman"/>
                          <a:sym typeface="Times Roman"/>
                        </a:defRPr>
                      </a:pPr>
                      <a:r>
                        <a:t>Respiratory Infections</a:t>
                      </a:r>
                      <a:r>
                        <a:rPr b="0"/>
                        <a:t> (e.g., pneumonia, influenza)</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Hypermetabolism, inflammation, ↑ work of breathing, ↓ appetite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Meet ↑ energy/protein needs; reduce inflammation; maintain hydration</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Energy 25–35 kcal/kg, Protein 1.2–1.5 g/kg, Vitamin D, Vitamin C, Zinc (short-term), Omega-3s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Weight trends, CBC, CRP, Vitamin D</a:t>
                      </a:r>
                    </a:p>
                  </a:txBody>
                  <a:tcPr marL="12700" marR="12700" marT="12700" marB="12700" anchor="ctr" anchorCtr="0" horzOverflow="overflow"/>
                </a:tc>
              </a:tr>
              <a:tr h="1268222">
                <a:tc>
                  <a:txBody>
                    <a:bodyPr/>
                    <a:lstStyle/>
                    <a:p>
                      <a:pPr algn="ctr" defTabSz="457200">
                        <a:defRPr b="1" sz="2100">
                          <a:latin typeface="Times Roman"/>
                          <a:ea typeface="Times Roman"/>
                          <a:cs typeface="Times Roman"/>
                          <a:sym typeface="Times Roman"/>
                        </a:defRPr>
                      </a:pPr>
                      <a:r>
                        <a:t>GI Infections</a:t>
                      </a:r>
                      <a:r>
                        <a:rPr b="0"/>
                        <a:t> (acute diarrhea, enteritis)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Fluid &amp; electrolyte losses, malabsorption, ↓ intake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Rehydration first; restore gut function; prevent weight loss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Fluids + electrolytes, Protein 1.2–1.5 g/kg, Zinc (esp. diarrhea), B-complex, Probiotics (post-acute)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Electrolytes, Weight trends, CBC, Stool studies (if persistent)</a:t>
                      </a:r>
                    </a:p>
                  </a:txBody>
                  <a:tcPr marL="12700" marR="12700" marT="12700" marB="12700" anchor="ctr" anchorCtr="0" horzOverflow="overflow"/>
                </a:tc>
              </a:tr>
              <a:tr h="873664">
                <a:tc>
                  <a:txBody>
                    <a:bodyPr/>
                    <a:lstStyle/>
                    <a:p>
                      <a:pPr algn="ctr" defTabSz="457200">
                        <a:defRPr b="1" sz="2100">
                          <a:latin typeface="Times Roman"/>
                          <a:ea typeface="Times Roman"/>
                          <a:cs typeface="Times Roman"/>
                          <a:sym typeface="Times Roman"/>
                        </a:defRPr>
                      </a:pPr>
                      <a:r>
                        <a:t>Acute Viral Infections</a:t>
                      </a:r>
                      <a:r>
                        <a:rPr b="0"/>
                        <a:t> (non-GI)</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Systemic inflammation, anorexia, oxidative stress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Immune support; prevent catabolism</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Protein 1.2–1.5 g/kg, Vitamin C, Vitamin D, Zinc (short-term), Selenium, B-complex</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CBC, CRP, Vitamin D</a:t>
                      </a:r>
                    </a:p>
                  </a:txBody>
                  <a:tcPr marL="12700" marR="12700" marT="12700" marB="12700" anchor="ctr" anchorCtr="0" horzOverflow="overflow"/>
                </a:tc>
              </a:tr>
              <a:tr h="1268222">
                <a:tc>
                  <a:txBody>
                    <a:bodyPr/>
                    <a:lstStyle/>
                    <a:p>
                      <a:pPr algn="ctr" defTabSz="457200">
                        <a:defRPr sz="1800"/>
                      </a:pPr>
                      <a:r>
                        <a:rPr b="1" sz="2100">
                          <a:latin typeface="Times Roman"/>
                          <a:ea typeface="Times Roman"/>
                          <a:cs typeface="Times Roman"/>
                          <a:sym typeface="Times Roman"/>
                        </a:rPr>
                        <a:t>Tuberculosis (TB)</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Severe hypermetabolism, cachexia, micronutrient depletion</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Aggressive nutrition repletion; weight gain; immune support</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Energy 30–35 kcal/kg, Protein 1.5–2.0 g/kg, Vitamin D, Iron* (if deficient), Zinc, B-complex</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Weight/BMI, CBC, Ferritin, CRP, Vitamin D</a:t>
                      </a:r>
                    </a:p>
                  </a:txBody>
                  <a:tcPr marL="12700" marR="12700" marT="12700" marB="12700" anchor="ctr" anchorCtr="0" horzOverflow="overflow"/>
                </a:tc>
              </a:tr>
              <a:tr h="1284735">
                <a:tc>
                  <a:txBody>
                    <a:bodyPr/>
                    <a:lstStyle/>
                    <a:p>
                      <a:pPr algn="ctr" defTabSz="457200">
                        <a:defRPr sz="1800"/>
                      </a:pPr>
                      <a:r>
                        <a:rPr b="1" sz="2100">
                          <a:latin typeface="Times Roman"/>
                          <a:ea typeface="Times Roman"/>
                          <a:cs typeface="Times Roman"/>
                          <a:sym typeface="Times Roman"/>
                        </a:rPr>
                        <a:t>HIV (acute &amp; chronic)</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Chronic inflammation, malabsorption, ↑ energy needs, wasting</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Prevent/treat wasting; maintain immune function; manage GI issues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Energy +10–30%, Protein 1.2–1.5 g/kg, Omega-3s, Vitamin D, B-complex, Zinc (short-term), Selenium</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Weight trends, CBC, CD4 count, Viral load, Vitamin D</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5"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648" name="Freeform 4"/>
          <p:cNvGrpSpPr/>
          <p:nvPr/>
        </p:nvGrpSpPr>
        <p:grpSpPr>
          <a:xfrm>
            <a:off x="-528019" y="-83714"/>
            <a:ext cx="19048361" cy="3086120"/>
            <a:chOff x="-2" y="0"/>
            <a:chExt cx="19048359" cy="3086119"/>
          </a:xfrm>
        </p:grpSpPr>
        <p:sp>
          <p:nvSpPr>
            <p:cNvPr id="646"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47"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49" name="TextBox 6"/>
          <p:cNvSpPr txBox="1"/>
          <p:nvPr/>
        </p:nvSpPr>
        <p:spPr>
          <a:xfrm>
            <a:off x="1251393" y="1044484"/>
            <a:ext cx="16981342" cy="11290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0433FF"/>
                </a:solidFill>
                <a:latin typeface="Poppins"/>
                <a:ea typeface="Poppins"/>
                <a:cs typeface="Poppins"/>
                <a:sym typeface="Poppins"/>
              </a:defRPr>
            </a:lvl1pPr>
          </a:lstStyle>
          <a:p>
            <a:pPr/>
            <a:r>
              <a:t>MNT for Bariatric Surgery</a:t>
            </a:r>
          </a:p>
        </p:txBody>
      </p:sp>
      <p:sp>
        <p:nvSpPr>
          <p:cNvPr id="65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651" name="A. Dietary Patterns…"/>
          <p:cNvSpPr txBox="1"/>
          <p:nvPr/>
        </p:nvSpPr>
        <p:spPr>
          <a:xfrm>
            <a:off x="1272149" y="3255305"/>
            <a:ext cx="7430018" cy="674226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Mechanisms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Reduced gastric capacity</a:t>
            </a:r>
            <a:r>
              <a:rPr b="0"/>
              <a:t> → early satiety and limited intake</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Altered digestion and absorption</a:t>
            </a:r>
            <a:r>
              <a:rPr b="0"/>
              <a:t> (especially with malabsorptive procedures)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Reduced gastric acid and intrinsic factor</a:t>
            </a:r>
            <a:r>
              <a:rPr b="0"/>
              <a:t> → impaired B12 and iron absorption</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Bypass of duodenum/jejunum</a:t>
            </a:r>
            <a:r>
              <a:rPr b="0"/>
              <a:t> → calcium, iron, fat-soluble vitamin losses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Rapid weight loss and catabolism</a:t>
            </a:r>
            <a:r>
              <a:rPr b="0"/>
              <a:t> → protein and micronutrient depletion</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Hormonal changes</a:t>
            </a:r>
            <a:r>
              <a:rPr b="0"/>
              <a:t> affecting glucose regulation and appetite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Risk of </a:t>
            </a:r>
            <a:r>
              <a:rPr b="1"/>
              <a:t>dumping syndrome</a:t>
            </a:r>
            <a:r>
              <a:t>, hypoglycemia, and dehydration</a:t>
            </a:r>
          </a:p>
        </p:txBody>
      </p:sp>
      <p:sp>
        <p:nvSpPr>
          <p:cNvPr id="652" name="A. Dietary Patterns…"/>
          <p:cNvSpPr txBox="1"/>
          <p:nvPr/>
        </p:nvSpPr>
        <p:spPr>
          <a:xfrm>
            <a:off x="9831950" y="3102908"/>
            <a:ext cx="8130304" cy="5349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sz="1200">
                <a:solidFill>
                  <a:srgbClr val="808080"/>
                </a:solidFill>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Core Nutrition Goals</a:t>
            </a:r>
          </a:p>
          <a:p>
            <a:pPr marL="457200" indent="-317500" defTabSz="457200">
              <a:spcBef>
                <a:spcPts val="1200"/>
              </a:spcBef>
              <a:buSzPct val="100000"/>
              <a:buAutoNum type="arabicPeriod" startAt="1"/>
              <a:defRPr b="1" sz="2400">
                <a:latin typeface="Times Roman"/>
                <a:ea typeface="Times Roman"/>
                <a:cs typeface="Times Roman"/>
                <a:sym typeface="Times Roman"/>
              </a:defRPr>
            </a:pPr>
            <a:r>
              <a:t>Prevent protein–energy malnutrition</a:t>
            </a:r>
          </a:p>
          <a:p>
            <a:pPr marL="457200" indent="-317500" defTabSz="457200">
              <a:spcBef>
                <a:spcPts val="1200"/>
              </a:spcBef>
              <a:buSzPct val="100000"/>
              <a:buAutoNum type="arabicPeriod" startAt="1"/>
              <a:defRPr b="1" sz="2400">
                <a:latin typeface="Times Roman"/>
                <a:ea typeface="Times Roman"/>
                <a:cs typeface="Times Roman"/>
                <a:sym typeface="Times Roman"/>
              </a:defRPr>
            </a:pPr>
            <a:r>
              <a:t>Preserve lean body mass</a:t>
            </a:r>
            <a:r>
              <a:rPr b="0"/>
              <a:t> during rapid weight loss</a:t>
            </a:r>
          </a:p>
          <a:p>
            <a:pPr marL="457200" indent="-317500" defTabSz="457200">
              <a:spcBef>
                <a:spcPts val="1200"/>
              </a:spcBef>
              <a:buSzPct val="100000"/>
              <a:buAutoNum type="arabicPeriod" startAt="1"/>
              <a:defRPr b="1" sz="2400">
                <a:latin typeface="Times Roman"/>
                <a:ea typeface="Times Roman"/>
                <a:cs typeface="Times Roman"/>
                <a:sym typeface="Times Roman"/>
              </a:defRPr>
            </a:pPr>
            <a:r>
              <a:t>Prevent and correct micronutrient deficiencies</a:t>
            </a:r>
          </a:p>
          <a:p>
            <a:pPr marL="457200" indent="-317500" defTabSz="457200">
              <a:spcBef>
                <a:spcPts val="1200"/>
              </a:spcBef>
              <a:buSzPct val="100000"/>
              <a:buAutoNum type="arabicPeriod" startAt="1"/>
              <a:defRPr b="1" sz="2400">
                <a:latin typeface="Times Roman"/>
                <a:ea typeface="Times Roman"/>
                <a:cs typeface="Times Roman"/>
                <a:sym typeface="Times Roman"/>
              </a:defRPr>
            </a:pPr>
            <a:r>
              <a:t>Support wound healing and recovery</a:t>
            </a:r>
          </a:p>
          <a:p>
            <a:pPr marL="457200" indent="-317500" defTabSz="457200">
              <a:spcBef>
                <a:spcPts val="1200"/>
              </a:spcBef>
              <a:buSzPct val="100000"/>
              <a:buAutoNum type="arabicPeriod" startAt="1"/>
              <a:defRPr b="1" sz="2400">
                <a:latin typeface="Times Roman"/>
                <a:ea typeface="Times Roman"/>
                <a:cs typeface="Times Roman"/>
                <a:sym typeface="Times Roman"/>
              </a:defRPr>
            </a:pPr>
            <a:r>
              <a:t>Maintain hydration and electrolyte balance</a:t>
            </a:r>
          </a:p>
          <a:p>
            <a:pPr marL="457200" indent="-317500" defTabSz="457200">
              <a:spcBef>
                <a:spcPts val="1200"/>
              </a:spcBef>
              <a:buSzPct val="100000"/>
              <a:buAutoNum type="arabicPeriod" startAt="1"/>
              <a:defRPr b="1" sz="2400">
                <a:latin typeface="Times Roman"/>
                <a:ea typeface="Times Roman"/>
                <a:cs typeface="Times Roman"/>
                <a:sym typeface="Times Roman"/>
              </a:defRPr>
            </a:pPr>
            <a:r>
              <a:t>Promote long-term weight loss while preventing complications</a:t>
            </a:r>
          </a:p>
          <a:p>
            <a:pPr marL="457200" indent="-317500" defTabSz="457200">
              <a:spcBef>
                <a:spcPts val="1200"/>
              </a:spcBef>
              <a:buSzPct val="100000"/>
              <a:buAutoNum type="arabicPeriod" startAt="1"/>
              <a:defRPr b="1" sz="2400">
                <a:latin typeface="Times Roman"/>
                <a:ea typeface="Times Roman"/>
                <a:cs typeface="Times Roman"/>
                <a:sym typeface="Times Roman"/>
              </a:defRPr>
            </a:pPr>
            <a:r>
              <a:t>Prevent bone loss and anemia</a:t>
            </a:r>
          </a:p>
          <a:p>
            <a:pPr marL="457200" indent="-317500" defTabSz="457200">
              <a:spcBef>
                <a:spcPts val="1200"/>
              </a:spcBef>
              <a:buSzPct val="100000"/>
              <a:buAutoNum type="arabicPeriod" startAt="1"/>
              <a:defRPr b="1" sz="2400">
                <a:latin typeface="Times Roman"/>
                <a:ea typeface="Times Roman"/>
                <a:cs typeface="Times Roman"/>
                <a:sym typeface="Times Roman"/>
              </a:defRPr>
            </a:pPr>
            <a:r>
              <a:t>Support lifelong adherence and monitoring</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4"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657" name="Freeform 4"/>
          <p:cNvGrpSpPr/>
          <p:nvPr/>
        </p:nvGrpSpPr>
        <p:grpSpPr>
          <a:xfrm>
            <a:off x="-528019" y="-83714"/>
            <a:ext cx="19048361" cy="3086120"/>
            <a:chOff x="-2" y="0"/>
            <a:chExt cx="19048359" cy="3086119"/>
          </a:xfrm>
        </p:grpSpPr>
        <p:sp>
          <p:nvSpPr>
            <p:cNvPr id="655"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56"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58" name="TextBox 6"/>
          <p:cNvSpPr txBox="1"/>
          <p:nvPr/>
        </p:nvSpPr>
        <p:spPr>
          <a:xfrm>
            <a:off x="1251393" y="409484"/>
            <a:ext cx="16981342" cy="22847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MNT Focus by Bariatric Surgical Phase</a:t>
            </a:r>
          </a:p>
        </p:txBody>
      </p:sp>
      <p:sp>
        <p:nvSpPr>
          <p:cNvPr id="65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660" name="A. Dietary Patterns…"/>
          <p:cNvSpPr txBox="1"/>
          <p:nvPr/>
        </p:nvSpPr>
        <p:spPr>
          <a:xfrm>
            <a:off x="1324621" y="3139393"/>
            <a:ext cx="7430018" cy="69630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Preoperative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Nutrition risk screening and deficiency correction</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High-protein, calorie-controlled diet</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Begin vitamin/mineral education and supplementation</a:t>
            </a:r>
          </a:p>
          <a:p>
            <a:pPr defTabSz="457200">
              <a:spcBef>
                <a:spcPts val="1400"/>
              </a:spcBef>
              <a:defRPr b="1" sz="2200">
                <a:latin typeface="Times Roman"/>
                <a:ea typeface="Times Roman"/>
                <a:cs typeface="Times Roman"/>
                <a:sym typeface="Times Roman"/>
              </a:defRPr>
            </a:pPr>
            <a:r>
              <a:t>Immediate Postoperative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Progression: clear liquids → full liquids → pureed → soft → regular</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Emphasize hydration (small, frequent sips)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Prioritize protein intake</a:t>
            </a:r>
          </a:p>
          <a:p>
            <a:pPr defTabSz="457200">
              <a:spcBef>
                <a:spcPts val="1400"/>
              </a:spcBef>
              <a:defRPr b="1" sz="2200">
                <a:latin typeface="Times Roman"/>
                <a:ea typeface="Times Roman"/>
                <a:cs typeface="Times Roman"/>
                <a:sym typeface="Times Roman"/>
              </a:defRPr>
            </a:pPr>
            <a:r>
              <a:t>Long-Term Maintenance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Protein-first meals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Lifelong micronutrient supplementation</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Avoid refined sugars and liquid calories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Ongoing lab monitoring and nutrition follow-up</a:t>
            </a:r>
          </a:p>
        </p:txBody>
      </p:sp>
      <p:sp>
        <p:nvSpPr>
          <p:cNvPr id="661" name="A. Dietary Patterns…"/>
          <p:cNvSpPr txBox="1"/>
          <p:nvPr/>
        </p:nvSpPr>
        <p:spPr>
          <a:xfrm>
            <a:off x="9831950" y="3102908"/>
            <a:ext cx="8130304" cy="815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sz="1200">
                <a:solidFill>
                  <a:srgbClr val="808080"/>
                </a:solidFill>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Key Nutrients &amp; Supplements</a:t>
            </a:r>
          </a:p>
        </p:txBody>
      </p:sp>
      <p:graphicFrame>
        <p:nvGraphicFramePr>
          <p:cNvPr id="662" name="Table 1"/>
          <p:cNvGraphicFramePr/>
          <p:nvPr/>
        </p:nvGraphicFramePr>
        <p:xfrm>
          <a:off x="8917551" y="3840946"/>
          <a:ext cx="8871675" cy="578773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425390"/>
                <a:gridCol w="3335951"/>
                <a:gridCol w="3110334"/>
              </a:tblGrid>
              <a:tr h="395067">
                <a:tc>
                  <a:txBody>
                    <a:bodyPr/>
                    <a:lstStyle/>
                    <a:p>
                      <a:pPr algn="ctr" defTabSz="457200">
                        <a:defRPr sz="1800"/>
                      </a:pPr>
                      <a:r>
                        <a:rPr b="1" sz="16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1600">
                          <a:latin typeface="Times Roman"/>
                          <a:ea typeface="Times Roman"/>
                          <a:cs typeface="Times Roman"/>
                          <a:sym typeface="Times Roman"/>
                        </a:rPr>
                        <a:t>Evidence-Based Range</a:t>
                      </a:r>
                    </a:p>
                  </a:txBody>
                  <a:tcPr marL="12700" marR="12700" marT="12700" marB="12700" anchor="ctr" anchorCtr="0" horzOverflow="overflow"/>
                </a:tc>
                <a:tc>
                  <a:txBody>
                    <a:bodyPr/>
                    <a:lstStyle/>
                    <a:p>
                      <a:pPr algn="ctr" defTabSz="457200">
                        <a:defRPr sz="1800"/>
                      </a:pPr>
                      <a:r>
                        <a:rPr b="1" sz="1600">
                          <a:latin typeface="Times Roman"/>
                          <a:ea typeface="Times Roman"/>
                          <a:cs typeface="Times Roman"/>
                          <a:sym typeface="Times Roman"/>
                        </a:rPr>
                        <a:t>Purpose</a:t>
                      </a:r>
                    </a:p>
                  </a:txBody>
                  <a:tcPr marL="12700" marR="12700" marT="12700" marB="12700" anchor="ctr" anchorCtr="0" horzOverflow="overflow"/>
                </a:tc>
              </a:tr>
              <a:tr h="395067">
                <a:tc>
                  <a:txBody>
                    <a:bodyPr/>
                    <a:lstStyle/>
                    <a:p>
                      <a:pPr algn="ctr" defTabSz="457200">
                        <a:defRPr sz="1800"/>
                      </a:pPr>
                      <a:r>
                        <a:rPr b="1" sz="16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60–80 g/day (up to 1.2–1.5 g/kg IBW)</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Preserve lean mass</a:t>
                      </a:r>
                    </a:p>
                  </a:txBody>
                  <a:tcPr marL="12700" marR="12700" marT="12700" marB="12700" anchor="ctr" anchorCtr="0" horzOverflow="overflow"/>
                </a:tc>
              </a:tr>
              <a:tr h="395067">
                <a:tc>
                  <a:txBody>
                    <a:bodyPr/>
                    <a:lstStyle/>
                    <a:p>
                      <a:pPr algn="ctr" defTabSz="457200">
                        <a:defRPr sz="1800"/>
                      </a:pPr>
                      <a:r>
                        <a:rPr b="1" sz="1600">
                          <a:latin typeface="Times Roman"/>
                          <a:ea typeface="Times Roman"/>
                          <a:cs typeface="Times Roman"/>
                          <a:sym typeface="Times Roman"/>
                        </a:rPr>
                        <a:t>Energy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Individualized</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Support weight loss without malnutrition</a:t>
                      </a:r>
                    </a:p>
                  </a:txBody>
                  <a:tcPr marL="12700" marR="12700" marT="12700" marB="12700" anchor="ctr" anchorCtr="0" horzOverflow="overflow"/>
                </a:tc>
              </a:tr>
              <a:tr h="612354">
                <a:tc>
                  <a:txBody>
                    <a:bodyPr/>
                    <a:lstStyle/>
                    <a:p>
                      <a:pPr algn="ctr" defTabSz="457200">
                        <a:defRPr sz="1800"/>
                      </a:pPr>
                      <a:r>
                        <a:rPr b="1" sz="1600">
                          <a:latin typeface="Times Roman"/>
                          <a:ea typeface="Times Roman"/>
                          <a:cs typeface="Times Roman"/>
                          <a:sym typeface="Times Roman"/>
                        </a:rPr>
                        <a:t>Multivitamin (bariatric-specific)</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Daily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Broad micronutrient coverage</a:t>
                      </a:r>
                    </a:p>
                  </a:txBody>
                  <a:tcPr marL="12700" marR="12700" marT="12700" marB="12700" anchor="ctr" anchorCtr="0" horzOverflow="overflow"/>
                </a:tc>
              </a:tr>
              <a:tr h="612354">
                <a:tc>
                  <a:txBody>
                    <a:bodyPr/>
                    <a:lstStyle/>
                    <a:p>
                      <a:pPr algn="ctr" defTabSz="457200">
                        <a:defRPr sz="1800"/>
                      </a:pPr>
                      <a:r>
                        <a:rPr b="1" sz="1600">
                          <a:latin typeface="Times Roman"/>
                          <a:ea typeface="Times Roman"/>
                          <a:cs typeface="Times Roman"/>
                          <a:sym typeface="Times Roman"/>
                        </a:rPr>
                        <a:t>Vitamin B12</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350–1,000 mcg/day oral/sublingual or IM</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Prevent megaloblastic anemia &amp; neuropathy</a:t>
                      </a:r>
                    </a:p>
                  </a:txBody>
                  <a:tcPr marL="12700" marR="12700" marT="12700" marB="12700" anchor="ctr" anchorCtr="0" horzOverflow="overflow"/>
                </a:tc>
              </a:tr>
              <a:tr h="612354">
                <a:tc>
                  <a:txBody>
                    <a:bodyPr/>
                    <a:lstStyle/>
                    <a:p>
                      <a:pPr algn="ctr" defTabSz="457200">
                        <a:defRPr sz="1800"/>
                      </a:pPr>
                      <a:r>
                        <a:rPr b="1" sz="1600">
                          <a:latin typeface="Times Roman"/>
                          <a:ea typeface="Times Roman"/>
                          <a:cs typeface="Times Roman"/>
                          <a:sym typeface="Times Roman"/>
                        </a:rPr>
                        <a:t>Iron</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18–60 mg/day (higher in menstruating females)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Prevent iron deficiency anemia</a:t>
                      </a:r>
                    </a:p>
                  </a:txBody>
                  <a:tcPr marL="12700" marR="12700" marT="12700" marB="12700" anchor="ctr" anchorCtr="0" horzOverflow="overflow"/>
                </a:tc>
              </a:tr>
              <a:tr h="395067">
                <a:tc>
                  <a:txBody>
                    <a:bodyPr/>
                    <a:lstStyle/>
                    <a:p>
                      <a:pPr algn="ctr" defTabSz="457200">
                        <a:defRPr sz="1800"/>
                      </a:pPr>
                      <a:r>
                        <a:rPr b="1" sz="1600">
                          <a:latin typeface="Times Roman"/>
                          <a:ea typeface="Times Roman"/>
                          <a:cs typeface="Times Roman"/>
                          <a:sym typeface="Times Roman"/>
                        </a:rPr>
                        <a:t>Calcium (citrate)</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1,200–1,500 mg/day (divided doses)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Bone health</a:t>
                      </a:r>
                    </a:p>
                  </a:txBody>
                  <a:tcPr marL="12700" marR="12700" marT="12700" marB="12700" anchor="ctr" anchorCtr="0" horzOverflow="overflow"/>
                </a:tc>
              </a:tr>
              <a:tr h="395067">
                <a:tc>
                  <a:txBody>
                    <a:bodyPr/>
                    <a:lstStyle/>
                    <a:p>
                      <a:pPr algn="ctr" defTabSz="457200">
                        <a:defRPr sz="1800"/>
                      </a:pPr>
                      <a:r>
                        <a:rPr b="1" sz="16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2,000–4,000 IU/day (per labs)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Calcium absorption, bone protection</a:t>
                      </a:r>
                    </a:p>
                  </a:txBody>
                  <a:tcPr marL="12700" marR="12700" marT="12700" marB="12700" anchor="ctr" anchorCtr="0" horzOverflow="overflow"/>
                </a:tc>
              </a:tr>
              <a:tr h="395067">
                <a:tc>
                  <a:txBody>
                    <a:bodyPr/>
                    <a:lstStyle/>
                    <a:p>
                      <a:pPr algn="ctr" defTabSz="457200">
                        <a:defRPr sz="1800"/>
                      </a:pPr>
                      <a:r>
                        <a:rPr b="1" sz="1600">
                          <a:latin typeface="Times Roman"/>
                          <a:ea typeface="Times Roman"/>
                          <a:cs typeface="Times Roman"/>
                          <a:sym typeface="Times Roman"/>
                        </a:rPr>
                        <a:t>Fat-soluble vitamins (A, E, K)</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Per labs (esp. biliopancreatic diversion)</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Prevent malabsorption-related deficiency</a:t>
                      </a:r>
                    </a:p>
                  </a:txBody>
                  <a:tcPr marL="12700" marR="12700" marT="12700" marB="12700" anchor="ctr" anchorCtr="0" horzOverflow="overflow"/>
                </a:tc>
              </a:tr>
              <a:tr h="395067">
                <a:tc>
                  <a:txBody>
                    <a:bodyPr/>
                    <a:lstStyle/>
                    <a:p>
                      <a:pPr algn="ctr" defTabSz="457200">
                        <a:defRPr sz="1800"/>
                      </a:pPr>
                      <a:r>
                        <a:rPr b="1" sz="1600">
                          <a:latin typeface="Times Roman"/>
                          <a:ea typeface="Times Roman"/>
                          <a:cs typeface="Times Roman"/>
                          <a:sym typeface="Times Roman"/>
                        </a:rPr>
                        <a:t>Thiamine (B1)</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≥12 mg/day (higher if vomiting)</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Prevent Wernicke’s encephalopathy</a:t>
                      </a:r>
                    </a:p>
                  </a:txBody>
                  <a:tcPr marL="12700" marR="12700" marT="12700" marB="12700" anchor="ctr" anchorCtr="0" horzOverflow="overflow"/>
                </a:tc>
              </a:tr>
              <a:tr h="395067">
                <a:tc>
                  <a:txBody>
                    <a:bodyPr/>
                    <a:lstStyle/>
                    <a:p>
                      <a:pPr algn="ctr" defTabSz="457200">
                        <a:defRPr sz="1800"/>
                      </a:pPr>
                      <a:r>
                        <a:rPr b="1" sz="1600">
                          <a:latin typeface="Times Roman"/>
                          <a:ea typeface="Times Roman"/>
                          <a:cs typeface="Times Roman"/>
                          <a:sym typeface="Times Roman"/>
                        </a:rPr>
                        <a:t>Folate</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400–800 mcg/day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DNA synthesis</a:t>
                      </a:r>
                    </a:p>
                  </a:txBody>
                  <a:tcPr marL="12700" marR="12700" marT="12700" marB="12700" anchor="ctr" anchorCtr="0" horzOverflow="overflow"/>
                </a:tc>
              </a:tr>
              <a:tr h="395067">
                <a:tc>
                  <a:txBody>
                    <a:bodyPr/>
                    <a:lstStyle/>
                    <a:p>
                      <a:pPr algn="ctr" defTabSz="457200">
                        <a:defRPr sz="1800"/>
                      </a:pPr>
                      <a:r>
                        <a:rPr b="1" sz="16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8–30 mg/day (short-term if low)</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Immune &amp; wound healing</a:t>
                      </a:r>
                    </a:p>
                  </a:txBody>
                  <a:tcPr marL="12700" marR="12700" marT="12700" marB="12700" anchor="ctr" anchorCtr="0" horzOverflow="overflow"/>
                </a:tc>
              </a:tr>
              <a:tr h="395067">
                <a:tc>
                  <a:txBody>
                    <a:bodyPr/>
                    <a:lstStyle/>
                    <a:p>
                      <a:pPr algn="ctr" defTabSz="457200">
                        <a:defRPr sz="1800"/>
                      </a:pPr>
                      <a:r>
                        <a:rPr b="1" sz="1600">
                          <a:latin typeface="Times Roman"/>
                          <a:ea typeface="Times Roman"/>
                          <a:cs typeface="Times Roman"/>
                          <a:sym typeface="Times Roman"/>
                        </a:rPr>
                        <a:t>Copper</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0.9–2 mg/day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Prevent anemia, neurologic deficits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4"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667" name="Freeform 4"/>
          <p:cNvGrpSpPr/>
          <p:nvPr/>
        </p:nvGrpSpPr>
        <p:grpSpPr>
          <a:xfrm>
            <a:off x="-528019" y="-83714"/>
            <a:ext cx="19048361" cy="3086120"/>
            <a:chOff x="-2" y="0"/>
            <a:chExt cx="19048359" cy="3086119"/>
          </a:xfrm>
        </p:grpSpPr>
        <p:sp>
          <p:nvSpPr>
            <p:cNvPr id="665"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66"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68" name="TextBox 6"/>
          <p:cNvSpPr txBox="1"/>
          <p:nvPr/>
        </p:nvSpPr>
        <p:spPr>
          <a:xfrm>
            <a:off x="1251393" y="409484"/>
            <a:ext cx="16981342" cy="22847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Relevant Labs (Routine Monitoring) for Bariatric Surgery</a:t>
            </a:r>
          </a:p>
        </p:txBody>
      </p:sp>
      <p:sp>
        <p:nvSpPr>
          <p:cNvPr id="66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graphicFrame>
        <p:nvGraphicFramePr>
          <p:cNvPr id="670" name="Table 1"/>
          <p:cNvGraphicFramePr/>
          <p:nvPr/>
        </p:nvGraphicFramePr>
        <p:xfrm>
          <a:off x="3248692" y="3606798"/>
          <a:ext cx="12986740" cy="575093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390536"/>
                <a:gridCol w="9596203"/>
              </a:tblGrid>
              <a:tr h="942776">
                <a:tc>
                  <a:txBody>
                    <a:bodyPr/>
                    <a:lstStyle/>
                    <a:p>
                      <a:pPr algn="ctr" defTabSz="457200">
                        <a:defRPr sz="1800"/>
                      </a:pPr>
                      <a:r>
                        <a:rPr b="1" sz="2400">
                          <a:latin typeface="Times Roman"/>
                          <a:ea typeface="Times Roman"/>
                          <a:cs typeface="Times Roman"/>
                          <a:sym typeface="Times Roman"/>
                        </a:rPr>
                        <a:t>Timing</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Labs</a:t>
                      </a:r>
                    </a:p>
                  </a:txBody>
                  <a:tcPr marL="12700" marR="12700" marT="12700" marB="12700" anchor="ctr" anchorCtr="0" horzOverflow="overflow"/>
                </a:tc>
              </a:tr>
              <a:tr h="942776">
                <a:tc>
                  <a:txBody>
                    <a:bodyPr/>
                    <a:lstStyle/>
                    <a:p>
                      <a:pPr algn="ctr" defTabSz="457200">
                        <a:defRPr sz="1800"/>
                      </a:pPr>
                      <a:r>
                        <a:rPr b="1" sz="2400">
                          <a:latin typeface="Times Roman"/>
                          <a:ea typeface="Times Roman"/>
                          <a:cs typeface="Times Roman"/>
                          <a:sym typeface="Times Roman"/>
                        </a:rPr>
                        <a:t>Baseline / Pre-op</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CBC, ferritin/iron studies, B12, folate, vitamin D, calcium, magnesium, zinc</a:t>
                      </a:r>
                    </a:p>
                  </a:txBody>
                  <a:tcPr marL="12700" marR="12700" marT="12700" marB="12700" anchor="ctr" anchorCtr="0" horzOverflow="overflow"/>
                </a:tc>
              </a:tr>
              <a:tr h="1461303">
                <a:tc>
                  <a:txBody>
                    <a:bodyPr/>
                    <a:lstStyle/>
                    <a:p>
                      <a:pPr algn="ctr" defTabSz="457200">
                        <a:defRPr sz="1800"/>
                      </a:pPr>
                      <a:r>
                        <a:rPr b="1" sz="2400">
                          <a:latin typeface="Times Roman"/>
                          <a:ea typeface="Times Roman"/>
                          <a:cs typeface="Times Roman"/>
                          <a:sym typeface="Times Roman"/>
                        </a:rPr>
                        <a:t>3–6 months post-op</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CBC, iron studies, B12, vitamin D</a:t>
                      </a:r>
                    </a:p>
                  </a:txBody>
                  <a:tcPr marL="12700" marR="12700" marT="12700" marB="12700" anchor="ctr" anchorCtr="0" horzOverflow="overflow"/>
                </a:tc>
              </a:tr>
              <a:tr h="942776">
                <a:tc>
                  <a:txBody>
                    <a:bodyPr/>
                    <a:lstStyle/>
                    <a:p>
                      <a:pPr algn="ctr" defTabSz="457200">
                        <a:defRPr sz="1800"/>
                      </a:pPr>
                      <a:r>
                        <a:rPr b="1" sz="2400">
                          <a:latin typeface="Times Roman"/>
                          <a:ea typeface="Times Roman"/>
                          <a:cs typeface="Times Roman"/>
                          <a:sym typeface="Times Roman"/>
                        </a:rPr>
                        <a:t>6–12 months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CBC, ferritin, vitamin D, calcium, PTH</a:t>
                      </a:r>
                    </a:p>
                  </a:txBody>
                  <a:tcPr marL="12700" marR="12700" marT="12700" marB="12700" anchor="ctr" anchorCtr="0" horzOverflow="overflow"/>
                </a:tc>
              </a:tr>
              <a:tr h="1461303">
                <a:tc>
                  <a:txBody>
                    <a:bodyPr/>
                    <a:lstStyle/>
                    <a:p>
                      <a:pPr algn="ctr" defTabSz="457200">
                        <a:defRPr sz="1800"/>
                      </a:pPr>
                      <a:r>
                        <a:rPr b="1" sz="2400">
                          <a:latin typeface="Times Roman"/>
                          <a:ea typeface="Times Roman"/>
                          <a:cs typeface="Times Roman"/>
                          <a:sym typeface="Times Roman"/>
                        </a:rPr>
                        <a:t>Annually (lifelong)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CBC, iron studies, B12, folate, vitamin D, calcium, zinc ± fat-soluble vitamins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2" name="Freeform 2"/>
          <p:cNvSpPr/>
          <p:nvPr/>
        </p:nvSpPr>
        <p:spPr>
          <a:xfrm rot="10800000">
            <a:off x="-2" y="-3"/>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675" name="Freeform 4"/>
          <p:cNvGrpSpPr/>
          <p:nvPr/>
        </p:nvGrpSpPr>
        <p:grpSpPr>
          <a:xfrm>
            <a:off x="-528019" y="-83714"/>
            <a:ext cx="19048361" cy="3086120"/>
            <a:chOff x="-2" y="0"/>
            <a:chExt cx="19048359" cy="3086119"/>
          </a:xfrm>
        </p:grpSpPr>
        <p:sp>
          <p:nvSpPr>
            <p:cNvPr id="673"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74"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76" name="TextBox 6"/>
          <p:cNvSpPr txBox="1"/>
          <p:nvPr/>
        </p:nvSpPr>
        <p:spPr>
          <a:xfrm>
            <a:off x="1251393" y="409484"/>
            <a:ext cx="16981342" cy="22847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Common Bariatric Complications &amp; Nutrition Response</a:t>
            </a:r>
          </a:p>
        </p:txBody>
      </p:sp>
      <p:sp>
        <p:nvSpPr>
          <p:cNvPr id="677"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p>
        </p:txBody>
      </p:sp>
      <p:graphicFrame>
        <p:nvGraphicFramePr>
          <p:cNvPr id="678" name="Table 1"/>
          <p:cNvGraphicFramePr/>
          <p:nvPr/>
        </p:nvGraphicFramePr>
        <p:xfrm>
          <a:off x="2419350" y="3505198"/>
          <a:ext cx="13691791" cy="556347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573790"/>
                <a:gridCol w="9118001"/>
              </a:tblGrid>
              <a:tr h="783587">
                <a:tc>
                  <a:txBody>
                    <a:bodyPr/>
                    <a:lstStyle/>
                    <a:p>
                      <a:pPr algn="ctr" defTabSz="457200">
                        <a:defRPr sz="1800"/>
                      </a:pPr>
                      <a:r>
                        <a:rPr b="1" sz="2400">
                          <a:latin typeface="Times Roman"/>
                          <a:ea typeface="Times Roman"/>
                          <a:cs typeface="Times Roman"/>
                          <a:sym typeface="Times Roman"/>
                        </a:rPr>
                        <a:t>Complication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Nutrition Strategy</a:t>
                      </a:r>
                    </a:p>
                  </a:txBody>
                  <a:tcPr marL="12700" marR="12700" marT="12700" marB="12700" anchor="ctr" anchorCtr="0" horzOverflow="overflow"/>
                </a:tc>
              </a:tr>
              <a:tr h="1214560">
                <a:tc>
                  <a:txBody>
                    <a:bodyPr/>
                    <a:lstStyle/>
                    <a:p>
                      <a:pPr algn="ctr" defTabSz="457200">
                        <a:defRPr sz="1800"/>
                      </a:pPr>
                      <a:r>
                        <a:rPr sz="2400">
                          <a:latin typeface="Times Roman"/>
                          <a:ea typeface="Times Roman"/>
                          <a:cs typeface="Times Roman"/>
                          <a:sym typeface="Times Roman"/>
                        </a:rPr>
                        <a:t>Dumping syndrome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Avoid simple sugars; protein + fiber with meals</a:t>
                      </a:r>
                    </a:p>
                  </a:txBody>
                  <a:tcPr marL="12700" marR="12700" marT="12700" marB="12700" anchor="ctr" anchorCtr="0" horzOverflow="overflow"/>
                </a:tc>
              </a:tr>
              <a:tr h="1214560">
                <a:tc>
                  <a:txBody>
                    <a:bodyPr/>
                    <a:lstStyle/>
                    <a:p>
                      <a:pPr algn="ctr" defTabSz="457200">
                        <a:defRPr sz="1800"/>
                      </a:pPr>
                      <a:r>
                        <a:rPr sz="2400">
                          <a:latin typeface="Times Roman"/>
                          <a:ea typeface="Times Roman"/>
                          <a:cs typeface="Times Roman"/>
                          <a:sym typeface="Times Roman"/>
                        </a:rPr>
                        <a:t>Reactive hypoglycemia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Small frequent meals; protein-first</a:t>
                      </a:r>
                    </a:p>
                  </a:txBody>
                  <a:tcPr marL="12700" marR="12700" marT="12700" marB="12700" anchor="ctr" anchorCtr="0" horzOverflow="overflow"/>
                </a:tc>
              </a:tr>
              <a:tr h="783587">
                <a:tc>
                  <a:txBody>
                    <a:bodyPr/>
                    <a:lstStyle/>
                    <a:p>
                      <a:pPr algn="ctr" defTabSz="457200">
                        <a:defRPr sz="1800"/>
                      </a:pPr>
                      <a:r>
                        <a:rPr sz="2400">
                          <a:latin typeface="Times Roman"/>
                          <a:ea typeface="Times Roman"/>
                          <a:cs typeface="Times Roman"/>
                          <a:sym typeface="Times Roman"/>
                        </a:rPr>
                        <a:t>Vomiting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Evaluate thiamine status urgently</a:t>
                      </a:r>
                    </a:p>
                  </a:txBody>
                  <a:tcPr marL="12700" marR="12700" marT="12700" marB="12700" anchor="ctr" anchorCtr="0" horzOverflow="overflow"/>
                </a:tc>
              </a:tr>
              <a:tr h="783587">
                <a:tc>
                  <a:txBody>
                    <a:bodyPr/>
                    <a:lstStyle/>
                    <a:p>
                      <a:pPr algn="ctr" defTabSz="457200">
                        <a:defRPr sz="1800"/>
                      </a:pPr>
                      <a:r>
                        <a:rPr sz="2400">
                          <a:latin typeface="Times Roman"/>
                          <a:ea typeface="Times Roman"/>
                          <a:cs typeface="Times Roman"/>
                          <a:sym typeface="Times Roman"/>
                        </a:rPr>
                        <a:t>Bone loss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Adequate calcium, vitamin D, protein</a:t>
                      </a:r>
                    </a:p>
                  </a:txBody>
                  <a:tcPr marL="12700" marR="12700" marT="12700" marB="12700" anchor="ctr" anchorCtr="0" horzOverflow="overflow"/>
                </a:tc>
              </a:tr>
              <a:tr h="783587">
                <a:tc>
                  <a:txBody>
                    <a:bodyPr/>
                    <a:lstStyle/>
                    <a:p>
                      <a:pPr algn="ctr" defTabSz="457200">
                        <a:defRPr sz="1800"/>
                      </a:pPr>
                      <a:r>
                        <a:rPr sz="2400">
                          <a:latin typeface="Times Roman"/>
                          <a:ea typeface="Times Roman"/>
                          <a:cs typeface="Times Roman"/>
                          <a:sym typeface="Times Roman"/>
                        </a:rPr>
                        <a:t>Anemia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Iron, B12, folate repletion per labs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2" name="Freeform 2"/>
          <p:cNvSpPr/>
          <p:nvPr/>
        </p:nvSpPr>
        <p:spPr>
          <a:xfrm rot="10800000">
            <a:off x="-2" y="-3"/>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685" name="Freeform 4"/>
          <p:cNvGrpSpPr/>
          <p:nvPr/>
        </p:nvGrpSpPr>
        <p:grpSpPr>
          <a:xfrm>
            <a:off x="-528019" y="-12"/>
            <a:ext cx="19048361" cy="3086123"/>
            <a:chOff x="-2" y="-1"/>
            <a:chExt cx="19048359" cy="3086122"/>
          </a:xfrm>
        </p:grpSpPr>
        <p:sp>
          <p:nvSpPr>
            <p:cNvPr id="683"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84" name="Text"/>
            <p:cNvSpPr txBox="1"/>
            <p:nvPr/>
          </p:nvSpPr>
          <p:spPr>
            <a:xfrm>
              <a:off x="-3" y="1"/>
              <a:ext cx="19048361" cy="12116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86" name="TextBox 6"/>
          <p:cNvSpPr txBox="1"/>
          <p:nvPr/>
        </p:nvSpPr>
        <p:spPr>
          <a:xfrm>
            <a:off x="1474894" y="1057695"/>
            <a:ext cx="17367796" cy="11406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2" sz="7400">
                <a:solidFill>
                  <a:srgbClr val="FFFFFF"/>
                </a:solidFill>
                <a:latin typeface="Poppins"/>
                <a:ea typeface="Poppins"/>
                <a:cs typeface="Poppins"/>
                <a:sym typeface="Poppins"/>
              </a:defRPr>
            </a:lvl1pPr>
          </a:lstStyle>
          <a:p>
            <a:pPr/>
            <a:r>
              <a:t>Sample Quiz Questions</a:t>
            </a:r>
          </a:p>
        </p:txBody>
      </p:sp>
      <p:sp>
        <p:nvSpPr>
          <p:cNvPr id="687"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688" name="1. A client reports unintentional weight loss of 12 pounds over 4 months, persistent fatigue, and night sweats. Which action is most appropriate for the CNS practitioner?…"/>
          <p:cNvSpPr txBox="1"/>
          <p:nvPr/>
        </p:nvSpPr>
        <p:spPr>
          <a:xfrm>
            <a:off x="1093310" y="3395014"/>
            <a:ext cx="16558580" cy="6301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1900">
                <a:latin typeface="Times Roman"/>
                <a:ea typeface="Times Roman"/>
                <a:cs typeface="Times Roman"/>
                <a:sym typeface="Times Roman"/>
              </a:defRPr>
            </a:pPr>
            <a:r>
              <a:t>1. A hospitalized patient with acute kidney injury (AKI) is hypercatabolic and receiving renal replacement therapy. Which nutrition prescription is most appropriate?</a:t>
            </a:r>
          </a:p>
          <a:p>
            <a:pPr defTabSz="457200">
              <a:spcBef>
                <a:spcPts val="1200"/>
              </a:spcBef>
              <a:defRPr sz="1900">
                <a:latin typeface="Times Roman"/>
                <a:ea typeface="Times Roman"/>
                <a:cs typeface="Times Roman"/>
                <a:sym typeface="Times Roman"/>
              </a:defRPr>
            </a:pPr>
            <a:r>
              <a:t>A. Protein 0.6 g/kg/day to reduce uremia</a:t>
            </a:r>
            <a:br/>
            <a:r>
              <a:t>B. Protein 0.8 g/kg/day with strict potassium restriction</a:t>
            </a:r>
            <a:br/>
            <a:r>
              <a:t>C. Protein 1.2–1.5 g/kg/day with close electrolyte monitoring</a:t>
            </a:r>
            <a:br/>
            <a:r>
              <a:t>D. Protein restriction until renal recovery</a:t>
            </a:r>
          </a:p>
          <a:p>
            <a:pPr defTabSz="457200">
              <a:spcBef>
                <a:spcPts val="1200"/>
              </a:spcBef>
              <a:defRPr sz="1900">
                <a:latin typeface="Times Roman"/>
                <a:ea typeface="Times Roman"/>
                <a:cs typeface="Times Roman"/>
                <a:sym typeface="Times Roman"/>
              </a:defRPr>
            </a:pPr>
          </a:p>
          <a:p>
            <a:pPr defTabSz="457200">
              <a:spcBef>
                <a:spcPts val="1200"/>
              </a:spcBef>
              <a:defRPr b="1" sz="1900">
                <a:latin typeface="Times Roman"/>
                <a:ea typeface="Times Roman"/>
                <a:cs typeface="Times Roman"/>
                <a:sym typeface="Times Roman"/>
              </a:defRPr>
            </a:pPr>
            <a:r>
              <a:t>2. Which laboratory pattern is most consistent with anemia of chronic disease/inflammation?</a:t>
            </a:r>
          </a:p>
          <a:p>
            <a:pPr defTabSz="457200">
              <a:spcBef>
                <a:spcPts val="1200"/>
              </a:spcBef>
              <a:defRPr sz="1900">
                <a:latin typeface="Times Roman"/>
                <a:ea typeface="Times Roman"/>
                <a:cs typeface="Times Roman"/>
                <a:sym typeface="Times Roman"/>
              </a:defRPr>
            </a:pPr>
            <a:r>
              <a:t>A. Low ferritin, high TIBC, low transferrin saturation</a:t>
            </a:r>
            <a:br/>
            <a:r>
              <a:t>B. Normal or elevated ferritin, low serum iron, low TIBC</a:t>
            </a:r>
            <a:br/>
            <a:r>
              <a:t>C. Elevated MCV, elevated homocysteine, elevated MMA</a:t>
            </a:r>
            <a:br/>
            <a:r>
              <a:t>D. Low ferritin with elevated CRP</a:t>
            </a:r>
          </a:p>
          <a:p>
            <a:pPr defTabSz="457200">
              <a:spcBef>
                <a:spcPts val="1200"/>
              </a:spcBef>
              <a:defRPr sz="1200">
                <a:latin typeface="Times Roman"/>
                <a:ea typeface="Times Roman"/>
                <a:cs typeface="Times Roman"/>
                <a:sym typeface="Times Roman"/>
              </a:defRPr>
            </a:pPr>
          </a:p>
          <a:p>
            <a:pPr defTabSz="457200">
              <a:spcBef>
                <a:spcPts val="1200"/>
              </a:spcBef>
              <a:defRPr b="1" sz="1900">
                <a:latin typeface="Times Roman"/>
                <a:ea typeface="Times Roman"/>
                <a:cs typeface="Times Roman"/>
                <a:sym typeface="Times Roman"/>
              </a:defRPr>
            </a:pPr>
            <a:r>
              <a:t>3. In a patient with COPD and unintended weight loss, which macronutrient adjustment best supports respiratory function?</a:t>
            </a:r>
          </a:p>
          <a:p>
            <a:pPr defTabSz="457200">
              <a:spcBef>
                <a:spcPts val="1200"/>
              </a:spcBef>
              <a:defRPr sz="1900">
                <a:latin typeface="Times Roman"/>
                <a:ea typeface="Times Roman"/>
                <a:cs typeface="Times Roman"/>
                <a:sym typeface="Times Roman"/>
              </a:defRPr>
            </a:pPr>
            <a:r>
              <a:t>A. High-carbohydrate diet to spare protein</a:t>
            </a:r>
            <a:br/>
            <a:r>
              <a:t>B. Moderate-fat intake to reduce respiratory quotient</a:t>
            </a:r>
            <a:br/>
            <a:r>
              <a:t>C. Very-low-fat diet to reduce inflammation</a:t>
            </a:r>
            <a:br/>
            <a:r>
              <a:t>D. Ketogenic diet without protein targets</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2" name="Freeform 2"/>
          <p:cNvSpPr/>
          <p:nvPr/>
        </p:nvSpPr>
        <p:spPr>
          <a:xfrm rot="10800000">
            <a:off x="-2" y="-3"/>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695" name="Freeform 4"/>
          <p:cNvGrpSpPr/>
          <p:nvPr/>
        </p:nvGrpSpPr>
        <p:grpSpPr>
          <a:xfrm>
            <a:off x="-528019" y="-12"/>
            <a:ext cx="19048361" cy="3086123"/>
            <a:chOff x="-2" y="-1"/>
            <a:chExt cx="19048359" cy="3086122"/>
          </a:xfrm>
        </p:grpSpPr>
        <p:sp>
          <p:nvSpPr>
            <p:cNvPr id="693"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94" name="Text"/>
            <p:cNvSpPr txBox="1"/>
            <p:nvPr/>
          </p:nvSpPr>
          <p:spPr>
            <a:xfrm>
              <a:off x="-3" y="1"/>
              <a:ext cx="19048361" cy="12116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96" name="TextBox 6"/>
          <p:cNvSpPr txBox="1"/>
          <p:nvPr/>
        </p:nvSpPr>
        <p:spPr>
          <a:xfrm>
            <a:off x="1474894" y="1057695"/>
            <a:ext cx="17367796" cy="11406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2" sz="7400">
                <a:solidFill>
                  <a:srgbClr val="FFFFFF"/>
                </a:solidFill>
                <a:latin typeface="Poppins"/>
                <a:ea typeface="Poppins"/>
                <a:cs typeface="Poppins"/>
                <a:sym typeface="Poppins"/>
              </a:defRPr>
            </a:lvl1pPr>
          </a:lstStyle>
          <a:p>
            <a:pPr/>
            <a:r>
              <a:t>Sample Quiz Questions</a:t>
            </a:r>
          </a:p>
        </p:txBody>
      </p:sp>
      <p:sp>
        <p:nvSpPr>
          <p:cNvPr id="697"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698" name="4. Which neurological symptom should prompt immediate medical referral?…"/>
          <p:cNvSpPr txBox="1"/>
          <p:nvPr/>
        </p:nvSpPr>
        <p:spPr>
          <a:xfrm>
            <a:off x="864710" y="3623614"/>
            <a:ext cx="16558580" cy="61239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1900">
                <a:latin typeface="Times Roman"/>
                <a:ea typeface="Times Roman"/>
                <a:cs typeface="Times Roman"/>
                <a:sym typeface="Times Roman"/>
              </a:defRPr>
            </a:pPr>
            <a:r>
              <a:t>4. Which micronutrient deficiency is most urgent to evaluate and treat in a post–bariatric surgery patient with persistent vomiting and confusion?</a:t>
            </a:r>
          </a:p>
          <a:p>
            <a:pPr defTabSz="457200">
              <a:spcBef>
                <a:spcPts val="1200"/>
              </a:spcBef>
              <a:defRPr sz="1900">
                <a:latin typeface="Times Roman"/>
                <a:ea typeface="Times Roman"/>
                <a:cs typeface="Times Roman"/>
                <a:sym typeface="Times Roman"/>
              </a:defRPr>
            </a:pPr>
            <a:r>
              <a:t>A. Iron</a:t>
            </a:r>
            <a:br/>
            <a:r>
              <a:t>B. Vitamin D</a:t>
            </a:r>
            <a:br/>
            <a:r>
              <a:t>C. Thiamine (B1)</a:t>
            </a:r>
            <a:br/>
            <a:r>
              <a:t>D. Zinc</a:t>
            </a:r>
          </a:p>
          <a:p>
            <a:pPr defTabSz="457200">
              <a:spcBef>
                <a:spcPts val="1200"/>
              </a:spcBef>
              <a:defRPr b="1" sz="1900">
                <a:latin typeface="Times Roman"/>
                <a:ea typeface="Times Roman"/>
                <a:cs typeface="Times Roman"/>
                <a:sym typeface="Times Roman"/>
              </a:defRPr>
            </a:pPr>
          </a:p>
          <a:p>
            <a:pPr defTabSz="457200">
              <a:spcBef>
                <a:spcPts val="1200"/>
              </a:spcBef>
              <a:defRPr b="1" sz="1900">
                <a:latin typeface="Times Roman"/>
                <a:ea typeface="Times Roman"/>
                <a:cs typeface="Times Roman"/>
                <a:sym typeface="Times Roman"/>
              </a:defRPr>
            </a:pPr>
            <a:r>
              <a:t>5. During the acute phase of a severe infection, which nutrition strategy is most appropriate?</a:t>
            </a:r>
          </a:p>
          <a:p>
            <a:pPr defTabSz="457200">
              <a:spcBef>
                <a:spcPts val="1200"/>
              </a:spcBef>
              <a:defRPr sz="1900">
                <a:latin typeface="Times Roman"/>
                <a:ea typeface="Times Roman"/>
                <a:cs typeface="Times Roman"/>
                <a:sym typeface="Times Roman"/>
              </a:defRPr>
            </a:pPr>
            <a:r>
              <a:t>A. Aggressive calorie loading to prevent weight loss</a:t>
            </a:r>
            <a:br/>
            <a:r>
              <a:t>B. High-dose iron supplementation</a:t>
            </a:r>
            <a:br/>
            <a:r>
              <a:t>C. Adequate hydration, protein support, and avoidance of overfeeding</a:t>
            </a:r>
            <a:br/>
            <a:r>
              <a:t>D. Fasting to reduce inflammatory response</a:t>
            </a:r>
          </a:p>
          <a:p>
            <a:pPr defTabSz="457200">
              <a:spcBef>
                <a:spcPts val="1200"/>
              </a:spcBef>
              <a:defRPr b="1" sz="1900">
                <a:latin typeface="Times Roman"/>
                <a:ea typeface="Times Roman"/>
                <a:cs typeface="Times Roman"/>
                <a:sym typeface="Times Roman"/>
              </a:defRPr>
            </a:pPr>
          </a:p>
          <a:p>
            <a:pPr defTabSz="457200">
              <a:spcBef>
                <a:spcPts val="1200"/>
              </a:spcBef>
              <a:defRPr b="1" sz="1900">
                <a:latin typeface="Times Roman"/>
                <a:ea typeface="Times Roman"/>
                <a:cs typeface="Times Roman"/>
                <a:sym typeface="Times Roman"/>
              </a:defRPr>
            </a:pPr>
            <a:r>
              <a:t>6. Which intervention is most appropriate for a patient with osteomalacia?</a:t>
            </a:r>
          </a:p>
          <a:p>
            <a:pPr defTabSz="457200">
              <a:spcBef>
                <a:spcPts val="1200"/>
              </a:spcBef>
              <a:defRPr sz="1900">
                <a:latin typeface="Times Roman"/>
                <a:ea typeface="Times Roman"/>
                <a:cs typeface="Times Roman"/>
                <a:sym typeface="Times Roman"/>
              </a:defRPr>
            </a:pPr>
            <a:r>
              <a:t>A. Bisphosphonate therapy</a:t>
            </a:r>
            <a:br/>
            <a:r>
              <a:t>B. Calcium supplementation alone</a:t>
            </a:r>
            <a:br/>
            <a:r>
              <a:t>C. Vitamin D repletion with calcium and phosphorus support</a:t>
            </a:r>
            <a:br/>
            <a:r>
              <a:t>D. High-protein diet without micronutrient intervention</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2"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05" name="Freeform 4"/>
          <p:cNvGrpSpPr/>
          <p:nvPr/>
        </p:nvGrpSpPr>
        <p:grpSpPr>
          <a:xfrm>
            <a:off x="-528019" y="-12"/>
            <a:ext cx="19048361" cy="3086123"/>
            <a:chOff x="-2" y="-1"/>
            <a:chExt cx="19048359" cy="3086122"/>
          </a:xfrm>
        </p:grpSpPr>
        <p:sp>
          <p:nvSpPr>
            <p:cNvPr id="703"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04" name="Text"/>
            <p:cNvSpPr txBox="1"/>
            <p:nvPr/>
          </p:nvSpPr>
          <p:spPr>
            <a:xfrm>
              <a:off x="-3" y="1"/>
              <a:ext cx="19048361" cy="12116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06" name="TextBox 6"/>
          <p:cNvSpPr txBox="1"/>
          <p:nvPr/>
        </p:nvSpPr>
        <p:spPr>
          <a:xfrm>
            <a:off x="1474894" y="1057695"/>
            <a:ext cx="17367796" cy="11406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2" sz="7400">
                <a:solidFill>
                  <a:srgbClr val="FFFFFF"/>
                </a:solidFill>
                <a:latin typeface="Poppins"/>
                <a:ea typeface="Poppins"/>
                <a:cs typeface="Poppins"/>
                <a:sym typeface="Poppins"/>
              </a:defRPr>
            </a:lvl1pPr>
          </a:lstStyle>
          <a:p>
            <a:pPr/>
            <a:r>
              <a:t>References</a:t>
            </a:r>
          </a:p>
        </p:txBody>
      </p:sp>
      <p:sp>
        <p:nvSpPr>
          <p:cNvPr id="70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708" name="Ross, A. C., Caballero, B., Cousins, R. J., Tucker, K. L., &amp; Ziegler, T. R. Modern Nutrition in Health and Disease. 12th ed. Wolters Kluwer, 2020.…"/>
          <p:cNvSpPr txBox="1"/>
          <p:nvPr/>
        </p:nvSpPr>
        <p:spPr>
          <a:xfrm>
            <a:off x="1148671" y="3310347"/>
            <a:ext cx="16558582" cy="6720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1200">
                <a:latin typeface="Times Roman"/>
                <a:ea typeface="Times Roman"/>
                <a:cs typeface="Times Roman"/>
                <a:sym typeface="Times Roman"/>
              </a:defRPr>
            </a:pPr>
            <a:r>
              <a:t>Academy of Nutrition and Dietetics.</a:t>
            </a:r>
            <a:r>
              <a:rPr b="0"/>
              <a:t> </a:t>
            </a:r>
            <a:r>
              <a:rPr b="0" i="1"/>
              <a:t>Nutrition Care Manual.</a:t>
            </a:r>
          </a:p>
          <a:p>
            <a:pPr defTabSz="457200">
              <a:spcBef>
                <a:spcPts val="1200"/>
              </a:spcBef>
              <a:defRPr b="1" sz="1200">
                <a:latin typeface="Times Roman"/>
                <a:ea typeface="Times Roman"/>
                <a:cs typeface="Times Roman"/>
                <a:sym typeface="Times Roman"/>
              </a:defRPr>
            </a:pPr>
            <a:r>
              <a:t>Mahan LK, Raymond JL.</a:t>
            </a:r>
            <a:r>
              <a:rPr b="0"/>
              <a:t> </a:t>
            </a:r>
            <a:r>
              <a:rPr b="0" i="1"/>
              <a:t>Krause’s Food &amp; the Nutrition Care Process.</a:t>
            </a:r>
            <a:r>
              <a:rPr b="0"/>
              <a:t> 15th ed. Elsevier.</a:t>
            </a:r>
          </a:p>
          <a:p>
            <a:pPr defTabSz="457200">
              <a:spcBef>
                <a:spcPts val="1200"/>
              </a:spcBef>
              <a:defRPr b="1" sz="1200">
                <a:latin typeface="Times Roman"/>
                <a:ea typeface="Times Roman"/>
                <a:cs typeface="Times Roman"/>
                <a:sym typeface="Times Roman"/>
              </a:defRPr>
            </a:pPr>
            <a:r>
              <a:t>Nelms M, Sucher KP, Lacey K, Roth SL.</a:t>
            </a:r>
            <a:r>
              <a:rPr b="0"/>
              <a:t> </a:t>
            </a:r>
            <a:r>
              <a:rPr b="0" i="1"/>
              <a:t>Nutrition Therapy and Pathophysiology.</a:t>
            </a:r>
            <a:r>
              <a:rPr b="0"/>
              <a:t> 4th ed. Cengage.</a:t>
            </a:r>
          </a:p>
          <a:p>
            <a:pPr defTabSz="457200">
              <a:spcBef>
                <a:spcPts val="1200"/>
              </a:spcBef>
              <a:defRPr b="1" sz="1200">
                <a:latin typeface="Times Roman"/>
                <a:ea typeface="Times Roman"/>
                <a:cs typeface="Times Roman"/>
                <a:sym typeface="Times Roman"/>
              </a:defRPr>
            </a:pPr>
            <a:r>
              <a:t>Institute of Medicine (IOM).</a:t>
            </a:r>
            <a:r>
              <a:rPr b="0"/>
              <a:t> </a:t>
            </a:r>
            <a:r>
              <a:rPr b="0" i="1"/>
              <a:t>Dietary Reference Intakes.</a:t>
            </a:r>
            <a:r>
              <a:rPr b="0"/>
              <a:t> National Academies Press.</a:t>
            </a:r>
          </a:p>
          <a:p>
            <a:pPr defTabSz="457200">
              <a:spcBef>
                <a:spcPts val="1200"/>
              </a:spcBef>
              <a:defRPr b="1" sz="1200">
                <a:latin typeface="Times Roman"/>
                <a:ea typeface="Times Roman"/>
                <a:cs typeface="Times Roman"/>
                <a:sym typeface="Times Roman"/>
              </a:defRPr>
            </a:pPr>
            <a:r>
              <a:t>U.S. Department of Agriculture &amp; HHS.</a:t>
            </a:r>
            <a:r>
              <a:rPr b="0"/>
              <a:t> </a:t>
            </a:r>
            <a:r>
              <a:rPr b="0" i="1"/>
              <a:t>Dietary Guidelines for Americans 2020–2025.</a:t>
            </a:r>
          </a:p>
          <a:p>
            <a:pPr defTabSz="457200">
              <a:spcBef>
                <a:spcPts val="1200"/>
              </a:spcBef>
              <a:defRPr b="1" sz="1200">
                <a:latin typeface="Times Roman"/>
                <a:ea typeface="Times Roman"/>
                <a:cs typeface="Times Roman"/>
                <a:sym typeface="Times Roman"/>
              </a:defRPr>
            </a:pPr>
            <a:r>
              <a:t>Kidney Disease: Improving Global Outcomes (KDIGO).</a:t>
            </a:r>
            <a:r>
              <a:rPr b="0"/>
              <a:t> Clinical Practice Guidelines for CKD, AKI, and CKD-MBD.</a:t>
            </a:r>
          </a:p>
          <a:p>
            <a:pPr defTabSz="457200">
              <a:spcBef>
                <a:spcPts val="1200"/>
              </a:spcBef>
              <a:defRPr b="1" sz="1200">
                <a:latin typeface="Times Roman"/>
                <a:ea typeface="Times Roman"/>
                <a:cs typeface="Times Roman"/>
                <a:sym typeface="Times Roman"/>
              </a:defRPr>
            </a:pPr>
            <a:r>
              <a:t>National Kidney Foundation (NKF).</a:t>
            </a:r>
            <a:r>
              <a:rPr b="0"/>
              <a:t> </a:t>
            </a:r>
            <a:r>
              <a:rPr b="0" i="1"/>
              <a:t>KDOQI Clinical Practice Guidelines for Nutrition in CKD.</a:t>
            </a:r>
          </a:p>
          <a:p>
            <a:pPr defTabSz="457200">
              <a:spcBef>
                <a:spcPts val="1200"/>
              </a:spcBef>
              <a:defRPr b="1" sz="1200">
                <a:latin typeface="Times Roman"/>
                <a:ea typeface="Times Roman"/>
                <a:cs typeface="Times Roman"/>
                <a:sym typeface="Times Roman"/>
              </a:defRPr>
            </a:pPr>
            <a:r>
              <a:t>Ikizler TA et al.</a:t>
            </a:r>
            <a:r>
              <a:rPr b="0"/>
              <a:t> Nutrition in kidney disease. </a:t>
            </a:r>
            <a:r>
              <a:rPr b="0" i="1"/>
              <a:t>N Engl J Med.</a:t>
            </a:r>
          </a:p>
          <a:p>
            <a:pPr defTabSz="457200">
              <a:spcBef>
                <a:spcPts val="1200"/>
              </a:spcBef>
              <a:defRPr b="1" sz="1200">
                <a:latin typeface="Times Roman"/>
                <a:ea typeface="Times Roman"/>
                <a:cs typeface="Times Roman"/>
                <a:sym typeface="Times Roman"/>
              </a:defRPr>
            </a:pPr>
            <a:r>
              <a:t>Schols AMWJ et al.</a:t>
            </a:r>
            <a:r>
              <a:rPr b="0"/>
              <a:t> Nutritional assessment and therapy in COPD. </a:t>
            </a:r>
            <a:r>
              <a:rPr b="0" i="1"/>
              <a:t>Am J Respir Crit Care Med.</a:t>
            </a:r>
          </a:p>
          <a:p>
            <a:pPr defTabSz="457200">
              <a:spcBef>
                <a:spcPts val="1200"/>
              </a:spcBef>
              <a:defRPr b="1" sz="1200">
                <a:latin typeface="Times Roman"/>
                <a:ea typeface="Times Roman"/>
                <a:cs typeface="Times Roman"/>
                <a:sym typeface="Times Roman"/>
              </a:defRPr>
            </a:pPr>
            <a:r>
              <a:t>ESPEN Guidelines.</a:t>
            </a:r>
            <a:r>
              <a:rPr b="0"/>
              <a:t> Clinical nutrition in pulmonary disease. </a:t>
            </a:r>
            <a:r>
              <a:rPr b="0" i="1"/>
              <a:t>Clin Nutr.</a:t>
            </a:r>
          </a:p>
          <a:p>
            <a:pPr defTabSz="457200">
              <a:spcBef>
                <a:spcPts val="1200"/>
              </a:spcBef>
              <a:defRPr b="1" sz="1200">
                <a:latin typeface="Times Roman"/>
                <a:ea typeface="Times Roman"/>
                <a:cs typeface="Times Roman"/>
                <a:sym typeface="Times Roman"/>
              </a:defRPr>
            </a:pPr>
            <a:r>
              <a:t>American Thoracic Society (ATS).</a:t>
            </a:r>
            <a:r>
              <a:rPr b="0"/>
              <a:t> COPD and pulmonary rehabilitation guidelines.</a:t>
            </a:r>
          </a:p>
          <a:p>
            <a:pPr defTabSz="457200">
              <a:spcBef>
                <a:spcPts val="1200"/>
              </a:spcBef>
              <a:defRPr b="1" sz="1200">
                <a:latin typeface="Times Roman"/>
                <a:ea typeface="Times Roman"/>
                <a:cs typeface="Times Roman"/>
                <a:sym typeface="Times Roman"/>
              </a:defRPr>
            </a:pPr>
            <a:r>
              <a:t>Camaschella C.</a:t>
            </a:r>
            <a:r>
              <a:rPr b="0"/>
              <a:t> Iron deficiency anemia. </a:t>
            </a:r>
            <a:r>
              <a:rPr b="0" i="1"/>
              <a:t>N Engl J Med.</a:t>
            </a:r>
          </a:p>
          <a:p>
            <a:pPr defTabSz="457200">
              <a:spcBef>
                <a:spcPts val="1200"/>
              </a:spcBef>
              <a:defRPr b="1" sz="1200">
                <a:latin typeface="Times Roman"/>
                <a:ea typeface="Times Roman"/>
                <a:cs typeface="Times Roman"/>
                <a:sym typeface="Times Roman"/>
              </a:defRPr>
            </a:pPr>
            <a:r>
              <a:t>Weiss G, Ganz T.</a:t>
            </a:r>
            <a:r>
              <a:rPr b="0"/>
              <a:t> Anemia of inflammation. </a:t>
            </a:r>
            <a:r>
              <a:rPr b="0" i="1"/>
              <a:t>Blood.</a:t>
            </a:r>
          </a:p>
          <a:p>
            <a:pPr defTabSz="457200">
              <a:spcBef>
                <a:spcPts val="1200"/>
              </a:spcBef>
              <a:defRPr b="1" sz="1200">
                <a:latin typeface="Times Roman"/>
                <a:ea typeface="Times Roman"/>
                <a:cs typeface="Times Roman"/>
                <a:sym typeface="Times Roman"/>
              </a:defRPr>
            </a:pPr>
            <a:r>
              <a:t>O’Leary F, Samman S.</a:t>
            </a:r>
            <a:r>
              <a:rPr b="0"/>
              <a:t> Vitamin B12 in health and disease. </a:t>
            </a:r>
            <a:r>
              <a:rPr b="0" i="1"/>
              <a:t>Nutrients.</a:t>
            </a:r>
          </a:p>
          <a:p>
            <a:pPr defTabSz="457200">
              <a:spcBef>
                <a:spcPts val="1200"/>
              </a:spcBef>
              <a:defRPr b="1" sz="1200">
                <a:latin typeface="Times Roman"/>
                <a:ea typeface="Times Roman"/>
                <a:cs typeface="Times Roman"/>
                <a:sym typeface="Times Roman"/>
              </a:defRPr>
            </a:pPr>
            <a:r>
              <a:t>Hoffbrand AV et al.</a:t>
            </a:r>
            <a:r>
              <a:rPr b="0"/>
              <a:t> </a:t>
            </a:r>
            <a:r>
              <a:rPr b="0" i="1"/>
              <a:t>Essential Haematology.</a:t>
            </a:r>
            <a:r>
              <a:rPr b="0"/>
              <a:t> Wiley-Blackwell.</a:t>
            </a:r>
          </a:p>
          <a:p>
            <a:pPr defTabSz="457200">
              <a:spcBef>
                <a:spcPts val="1200"/>
              </a:spcBef>
              <a:defRPr b="1" sz="1200">
                <a:latin typeface="Times Roman"/>
                <a:ea typeface="Times Roman"/>
                <a:cs typeface="Times Roman"/>
                <a:sym typeface="Times Roman"/>
              </a:defRPr>
            </a:pPr>
            <a:r>
              <a:t>Burris J et al.</a:t>
            </a:r>
            <a:r>
              <a:rPr b="0"/>
              <a:t> Diet and acne: systematic review. </a:t>
            </a:r>
            <a:r>
              <a:rPr b="0" i="1"/>
              <a:t>J Acad Nutr Diet.</a:t>
            </a:r>
          </a:p>
          <a:p>
            <a:pPr defTabSz="457200">
              <a:spcBef>
                <a:spcPts val="1200"/>
              </a:spcBef>
              <a:defRPr b="1" sz="1200">
                <a:latin typeface="Times Roman"/>
                <a:ea typeface="Times Roman"/>
                <a:cs typeface="Times Roman"/>
                <a:sym typeface="Times Roman"/>
              </a:defRPr>
            </a:pPr>
            <a:r>
              <a:t>Barrea L et al.</a:t>
            </a:r>
            <a:r>
              <a:rPr b="0"/>
              <a:t> Nutrition and psoriasis. </a:t>
            </a:r>
            <a:r>
              <a:rPr b="0" i="1"/>
              <a:t>Nutrients.</a:t>
            </a:r>
          </a:p>
          <a:p>
            <a:pPr defTabSz="457200">
              <a:spcBef>
                <a:spcPts val="1200"/>
              </a:spcBef>
              <a:defRPr b="1" sz="1200">
                <a:latin typeface="Times Roman"/>
                <a:ea typeface="Times Roman"/>
                <a:cs typeface="Times Roman"/>
                <a:sym typeface="Times Roman"/>
              </a:defRPr>
            </a:pPr>
            <a:r>
              <a:t>Eichenfield LF et al.</a:t>
            </a:r>
            <a:r>
              <a:rPr b="0"/>
              <a:t> Atopic dermatitis guidelines. </a:t>
            </a:r>
            <a:r>
              <a:rPr b="0" i="1"/>
              <a:t>J Am Acad Dermatol.</a:t>
            </a:r>
          </a:p>
          <a:p>
            <a:pPr defTabSz="457200">
              <a:spcBef>
                <a:spcPts val="1200"/>
              </a:spcBef>
              <a:defRPr b="1" sz="1200">
                <a:latin typeface="Times Roman"/>
                <a:ea typeface="Times Roman"/>
                <a:cs typeface="Times Roman"/>
                <a:sym typeface="Times Roman"/>
              </a:defRPr>
            </a:pPr>
            <a:r>
              <a:t>Steinhoff M et al.</a:t>
            </a:r>
            <a:r>
              <a:rPr b="0"/>
              <a:t> Rosacea pathophysiology. </a:t>
            </a:r>
            <a:r>
              <a:rPr b="0" i="1"/>
              <a:t>Nat Rev Dis Primers.</a:t>
            </a:r>
          </a:p>
          <a:p>
            <a:pPr marL="457200" indent="-457200" defTabSz="457200">
              <a:spcBef>
                <a:spcPts val="1200"/>
              </a:spcBef>
              <a:tabLst>
                <a:tab pos="139700" algn="l"/>
                <a:tab pos="457200" algn="l"/>
              </a:tabLst>
              <a:defRPr b="1"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Freeform 2"/>
          <p:cNvSpPr/>
          <p:nvPr/>
        </p:nvSpPr>
        <p:spPr>
          <a:xfrm rot="10800000">
            <a:off x="531520" y="-567284"/>
            <a:ext cx="18288010"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49" name="Freeform 4"/>
          <p:cNvGrpSpPr/>
          <p:nvPr/>
        </p:nvGrpSpPr>
        <p:grpSpPr>
          <a:xfrm>
            <a:off x="-380179" y="-13"/>
            <a:ext cx="19048355" cy="3086120"/>
            <a:chOff x="0" y="0"/>
            <a:chExt cx="19048353" cy="3086119"/>
          </a:xfrm>
        </p:grpSpPr>
        <p:sp>
          <p:nvSpPr>
            <p:cNvPr id="147"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48"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50" name="TextBox 6"/>
          <p:cNvSpPr txBox="1"/>
          <p:nvPr/>
        </p:nvSpPr>
        <p:spPr>
          <a:xfrm>
            <a:off x="1275347" y="1184945"/>
            <a:ext cx="16800356" cy="95629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92" sz="7000">
                <a:solidFill>
                  <a:srgbClr val="FFFFFF"/>
                </a:solidFill>
                <a:latin typeface="Poppins"/>
                <a:ea typeface="Poppins"/>
                <a:cs typeface="Poppins"/>
                <a:sym typeface="Poppins"/>
              </a:defRPr>
            </a:lvl1pPr>
          </a:lstStyle>
          <a:p>
            <a:pPr/>
            <a:r>
              <a:t>MNT for Psoriasis</a:t>
            </a:r>
          </a:p>
        </p:txBody>
      </p:sp>
      <p:sp>
        <p:nvSpPr>
          <p:cNvPr id="15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152" name="Institute of Medicine (IOM). (2001). Dietary Reference Intakes: Applications in Dietary Assessment. National Academies Press.…"/>
          <p:cNvSpPr txBox="1"/>
          <p:nvPr/>
        </p:nvSpPr>
        <p:spPr>
          <a:xfrm>
            <a:off x="992190" y="4174225"/>
            <a:ext cx="6513918" cy="4625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400">
                <a:latin typeface="Times Roman"/>
                <a:ea typeface="Times Roman"/>
                <a:cs typeface="Times Roman"/>
                <a:sym typeface="Times Roman"/>
              </a:defRPr>
            </a:pPr>
            <a:r>
              <a:t>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Th17-mediated inflammation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Metabolic syndrome overlap</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Oxidative stress</a:t>
            </a:r>
          </a:p>
          <a:p>
            <a:pPr defTabSz="457200">
              <a:spcBef>
                <a:spcPts val="1200"/>
              </a:spcBef>
              <a:defRPr b="1" sz="2400">
                <a:latin typeface="Times Roman"/>
                <a:ea typeface="Times Roman"/>
                <a:cs typeface="Times Roman"/>
                <a:sym typeface="Times Roman"/>
              </a:defRPr>
            </a:pPr>
          </a:p>
          <a:p>
            <a:pPr defTabSz="457200">
              <a:spcBef>
                <a:spcPts val="12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Mediterranean or anti-inflammatory diet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Weight loss (if indicated)</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Reduce alcohol</a:t>
            </a:r>
          </a:p>
        </p:txBody>
      </p:sp>
      <p:sp>
        <p:nvSpPr>
          <p:cNvPr id="153"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154" name="Relevant Labs…"/>
          <p:cNvSpPr txBox="1"/>
          <p:nvPr/>
        </p:nvSpPr>
        <p:spPr>
          <a:xfrm>
            <a:off x="10175832" y="8193730"/>
            <a:ext cx="1975353" cy="179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200"/>
              </a:spcBef>
              <a:defRPr b="1" sz="2400">
                <a:latin typeface="Times Roman"/>
                <a:ea typeface="Times Roman"/>
                <a:cs typeface="Times Roman"/>
                <a:sym typeface="Times Roman"/>
              </a:defRPr>
            </a:pPr>
            <a:r>
              <a:t>Relevant Labs</a:t>
            </a:r>
          </a:p>
          <a:p>
            <a:pPr marL="190500" indent="-190500" defTabSz="457200">
              <a:spcBef>
                <a:spcPts val="1200"/>
              </a:spcBef>
              <a:buSzPct val="100000"/>
              <a:buChar char="•"/>
              <a:defRPr sz="1900">
                <a:latin typeface="Times Roman"/>
                <a:ea typeface="Times Roman"/>
                <a:cs typeface="Times Roman"/>
                <a:sym typeface="Times Roman"/>
              </a:defRPr>
            </a:pPr>
            <a:r>
              <a:t>CRP</a:t>
            </a:r>
          </a:p>
          <a:p>
            <a:pPr marL="190500" indent="-190500" defTabSz="457200">
              <a:spcBef>
                <a:spcPts val="1200"/>
              </a:spcBef>
              <a:buSzPct val="100000"/>
              <a:buChar char="•"/>
              <a:defRPr sz="1900">
                <a:latin typeface="Times Roman"/>
                <a:ea typeface="Times Roman"/>
                <a:cs typeface="Times Roman"/>
                <a:sym typeface="Times Roman"/>
              </a:defRPr>
            </a:pPr>
            <a:r>
              <a:t>Lipids</a:t>
            </a:r>
          </a:p>
          <a:p>
            <a:pPr marL="190500" indent="-190500" defTabSz="457200">
              <a:spcBef>
                <a:spcPts val="1200"/>
              </a:spcBef>
              <a:buSzPct val="100000"/>
              <a:buChar char="•"/>
              <a:defRPr sz="1900">
                <a:latin typeface="Times Roman"/>
                <a:ea typeface="Times Roman"/>
                <a:cs typeface="Times Roman"/>
                <a:sym typeface="Times Roman"/>
              </a:defRPr>
            </a:pPr>
            <a:r>
              <a:t>Vitamin D</a:t>
            </a:r>
          </a:p>
        </p:txBody>
      </p:sp>
      <p:graphicFrame>
        <p:nvGraphicFramePr>
          <p:cNvPr id="155" name="Table 1"/>
          <p:cNvGraphicFramePr/>
          <p:nvPr/>
        </p:nvGraphicFramePr>
        <p:xfrm>
          <a:off x="10102070" y="3814691"/>
          <a:ext cx="7696979" cy="399392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665292"/>
                <a:gridCol w="2906694"/>
                <a:gridCol w="3124989"/>
              </a:tblGrid>
              <a:tr h="554711">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859802">
                <a:tc>
                  <a:txBody>
                    <a:bodyPr/>
                    <a:lstStyle/>
                    <a:p>
                      <a:pPr algn="ctr" defTabSz="457200">
                        <a:defRPr sz="1800"/>
                      </a:pPr>
                      <a:r>
                        <a:rPr sz="2400">
                          <a:latin typeface="Times Roman"/>
                          <a:ea typeface="Times Roman"/>
                          <a:cs typeface="Times Roman"/>
                          <a:sym typeface="Times Roman"/>
                        </a:rPr>
                        <a:t>Omega-3s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2–4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IL-17 activity</a:t>
                      </a:r>
                    </a:p>
                  </a:txBody>
                  <a:tcPr marL="12700" marR="12700" marT="12700" marB="12700" anchor="ctr" anchorCtr="0" horzOverflow="overflow"/>
                </a:tc>
              </a:tr>
              <a:tr h="859802">
                <a:tc>
                  <a:txBody>
                    <a:bodyPr/>
                    <a:lstStyle/>
                    <a:p>
                      <a:pPr algn="ctr" defTabSz="457200">
                        <a:defRPr sz="1800"/>
                      </a:pPr>
                      <a:r>
                        <a:rPr sz="2400">
                          <a:latin typeface="Times Roman"/>
                          <a:ea typeface="Times Roman"/>
                          <a:cs typeface="Times Roman"/>
                          <a:sym typeface="Times Roman"/>
                        </a:rPr>
                        <a:t>Selenium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100–200 mcg/day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Antioxidant defense</a:t>
                      </a:r>
                    </a:p>
                  </a:txBody>
                  <a:tcPr marL="12700" marR="12700" marT="12700" marB="12700" anchor="ctr" anchorCtr="0" horzOverflow="overflow"/>
                </a:tc>
              </a:tr>
              <a:tr h="859802">
                <a:tc>
                  <a:txBody>
                    <a:bodyPr/>
                    <a:lstStyle/>
                    <a:p>
                      <a:pPr algn="ctr" defTabSz="457200">
                        <a:defRPr sz="1800"/>
                      </a:pPr>
                      <a:r>
                        <a:rPr sz="2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Individualized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Immune regulation</a:t>
                      </a:r>
                    </a:p>
                  </a:txBody>
                  <a:tcPr marL="12700" marR="12700" marT="12700" marB="12700" anchor="ctr" anchorCtr="0" horzOverflow="overflow"/>
                </a:tc>
              </a:tr>
              <a:tr h="859802">
                <a:tc>
                  <a:txBody>
                    <a:bodyPr/>
                    <a:lstStyle/>
                    <a:p>
                      <a:pPr algn="ctr" defTabSz="457200">
                        <a:defRPr sz="1800"/>
                      </a:pPr>
                      <a:r>
                        <a:rPr sz="2400">
                          <a:latin typeface="Times Roman"/>
                          <a:ea typeface="Times Roman"/>
                          <a:cs typeface="Times Roman"/>
                          <a:sym typeface="Times Roman"/>
                        </a:rPr>
                        <a:t>Curcumin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500–1,000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NF-κB inhibition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0"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13" name="Freeform 4"/>
          <p:cNvGrpSpPr/>
          <p:nvPr/>
        </p:nvGrpSpPr>
        <p:grpSpPr>
          <a:xfrm>
            <a:off x="-528019" y="-12"/>
            <a:ext cx="19048361" cy="3086123"/>
            <a:chOff x="-2" y="-1"/>
            <a:chExt cx="19048359" cy="3086122"/>
          </a:xfrm>
        </p:grpSpPr>
        <p:sp>
          <p:nvSpPr>
            <p:cNvPr id="711"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12" name="Text"/>
            <p:cNvSpPr txBox="1"/>
            <p:nvPr/>
          </p:nvSpPr>
          <p:spPr>
            <a:xfrm>
              <a:off x="-3" y="1"/>
              <a:ext cx="19048361" cy="12116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14" name="TextBox 6"/>
          <p:cNvSpPr txBox="1"/>
          <p:nvPr/>
        </p:nvSpPr>
        <p:spPr>
          <a:xfrm>
            <a:off x="1474894" y="1057695"/>
            <a:ext cx="17367796" cy="11406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2" sz="7400">
                <a:solidFill>
                  <a:srgbClr val="FFFFFF"/>
                </a:solidFill>
                <a:latin typeface="Poppins"/>
                <a:ea typeface="Poppins"/>
                <a:cs typeface="Poppins"/>
                <a:sym typeface="Poppins"/>
              </a:defRPr>
            </a:lvl1pPr>
          </a:lstStyle>
          <a:p>
            <a:pPr/>
            <a:r>
              <a:t>References</a:t>
            </a:r>
          </a:p>
        </p:txBody>
      </p:sp>
      <p:sp>
        <p:nvSpPr>
          <p:cNvPr id="71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716" name="Ross, A. C., Caballero, B., Cousins, R. J., Tucker, K. L., &amp; Ziegler, T. R. Modern Nutrition in Health and Disease. 12th ed. Wolters Kluwer, 2020.…"/>
          <p:cNvSpPr txBox="1"/>
          <p:nvPr/>
        </p:nvSpPr>
        <p:spPr>
          <a:xfrm>
            <a:off x="1148671" y="3457654"/>
            <a:ext cx="16558582" cy="6212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1200">
                <a:latin typeface="Times Roman"/>
                <a:ea typeface="Times Roman"/>
                <a:cs typeface="Times Roman"/>
                <a:sym typeface="Times Roman"/>
              </a:defRPr>
            </a:pPr>
            <a:r>
              <a:t>NIH Office of Dietary Supplements.</a:t>
            </a:r>
            <a:r>
              <a:rPr b="0"/>
              <a:t> Calcium, Vitamin D, Magnesium, Vitamin K Fact Sheets.</a:t>
            </a:r>
          </a:p>
          <a:p>
            <a:pPr defTabSz="457200">
              <a:spcBef>
                <a:spcPts val="1200"/>
              </a:spcBef>
              <a:defRPr b="1" sz="1200">
                <a:latin typeface="Times Roman"/>
                <a:ea typeface="Times Roman"/>
                <a:cs typeface="Times Roman"/>
                <a:sym typeface="Times Roman"/>
              </a:defRPr>
            </a:pPr>
            <a:r>
              <a:t>Cosman F et al.</a:t>
            </a:r>
            <a:r>
              <a:rPr b="0"/>
              <a:t> Clinician’s guide to osteoporosis prevention and treatment. </a:t>
            </a:r>
            <a:r>
              <a:rPr b="0" i="1"/>
              <a:t>Osteoporosis Int.</a:t>
            </a:r>
          </a:p>
          <a:p>
            <a:pPr defTabSz="457200">
              <a:spcBef>
                <a:spcPts val="1200"/>
              </a:spcBef>
              <a:defRPr b="1" sz="1200">
                <a:latin typeface="Times Roman"/>
                <a:ea typeface="Times Roman"/>
                <a:cs typeface="Times Roman"/>
                <a:sym typeface="Times Roman"/>
              </a:defRPr>
            </a:pPr>
            <a:r>
              <a:t>Holick MF.</a:t>
            </a:r>
            <a:r>
              <a:rPr b="0"/>
              <a:t> Vitamin D deficiency. </a:t>
            </a:r>
            <a:r>
              <a:rPr b="0" i="1"/>
              <a:t>N Engl J Med.</a:t>
            </a:r>
          </a:p>
          <a:p>
            <a:pPr defTabSz="457200">
              <a:spcBef>
                <a:spcPts val="1200"/>
              </a:spcBef>
              <a:defRPr b="1" sz="1200">
                <a:latin typeface="Times Roman"/>
                <a:ea typeface="Times Roman"/>
                <a:cs typeface="Times Roman"/>
                <a:sym typeface="Times Roman"/>
              </a:defRPr>
            </a:pPr>
            <a:r>
              <a:t>ESPEN Guidelines.</a:t>
            </a:r>
            <a:r>
              <a:rPr b="0"/>
              <a:t> Clinical nutrition in gastroenterology. </a:t>
            </a:r>
            <a:r>
              <a:rPr b="0" i="1"/>
              <a:t>Clin Nutr.</a:t>
            </a:r>
          </a:p>
          <a:p>
            <a:pPr defTabSz="457200">
              <a:spcBef>
                <a:spcPts val="1200"/>
              </a:spcBef>
              <a:defRPr b="1" sz="1200">
                <a:latin typeface="Times Roman"/>
                <a:ea typeface="Times Roman"/>
                <a:cs typeface="Times Roman"/>
                <a:sym typeface="Times Roman"/>
              </a:defRPr>
            </a:pPr>
            <a:r>
              <a:t>American Gastroenterological Association (AGA).</a:t>
            </a:r>
            <a:r>
              <a:rPr b="0"/>
              <a:t> Clinical practice updates.</a:t>
            </a:r>
          </a:p>
          <a:p>
            <a:pPr defTabSz="457200">
              <a:spcBef>
                <a:spcPts val="1200"/>
              </a:spcBef>
              <a:defRPr b="1" sz="1200">
                <a:latin typeface="Times Roman"/>
                <a:ea typeface="Times Roman"/>
                <a:cs typeface="Times Roman"/>
                <a:sym typeface="Times Roman"/>
              </a:defRPr>
            </a:pPr>
            <a:r>
              <a:t>ASHA.</a:t>
            </a:r>
            <a:r>
              <a:rPr b="0"/>
              <a:t> Dysphagia management and nutrition considerations.</a:t>
            </a:r>
          </a:p>
          <a:p>
            <a:pPr defTabSz="457200">
              <a:spcBef>
                <a:spcPts val="1200"/>
              </a:spcBef>
              <a:defRPr b="1" sz="1200">
                <a:latin typeface="Times Roman"/>
                <a:ea typeface="Times Roman"/>
                <a:cs typeface="Times Roman"/>
                <a:sym typeface="Times Roman"/>
              </a:defRPr>
            </a:pPr>
            <a:r>
              <a:t>Ferri FF.</a:t>
            </a:r>
            <a:r>
              <a:rPr b="0"/>
              <a:t> </a:t>
            </a:r>
            <a:r>
              <a:rPr b="0" i="1"/>
              <a:t>Ferri’s Clinical Advisor.</a:t>
            </a:r>
            <a:endParaRPr i="1"/>
          </a:p>
          <a:p>
            <a:pPr defTabSz="457200">
              <a:spcBef>
                <a:spcPts val="1200"/>
              </a:spcBef>
              <a:defRPr b="1" sz="1200">
                <a:latin typeface="Times Roman"/>
                <a:ea typeface="Times Roman"/>
                <a:cs typeface="Times Roman"/>
                <a:sym typeface="Times Roman"/>
              </a:defRPr>
            </a:pPr>
            <a:r>
              <a:t>ASMBS.</a:t>
            </a:r>
            <a:r>
              <a:rPr b="0"/>
              <a:t> Integrated Health Nutritional Guidelines for Bariatric Surgery Patients.</a:t>
            </a:r>
          </a:p>
          <a:p>
            <a:pPr defTabSz="457200">
              <a:spcBef>
                <a:spcPts val="1200"/>
              </a:spcBef>
              <a:defRPr b="1" sz="1200">
                <a:latin typeface="Times Roman"/>
                <a:ea typeface="Times Roman"/>
                <a:cs typeface="Times Roman"/>
                <a:sym typeface="Times Roman"/>
              </a:defRPr>
            </a:pPr>
            <a:r>
              <a:t>Mechanick JI et al.</a:t>
            </a:r>
            <a:r>
              <a:rPr b="0"/>
              <a:t> Clinical practice guidelines for metabolic and bariatric surgery. </a:t>
            </a:r>
            <a:r>
              <a:rPr b="0" i="1"/>
              <a:t>Endocr Pract.</a:t>
            </a:r>
          </a:p>
          <a:p>
            <a:pPr defTabSz="457200">
              <a:spcBef>
                <a:spcPts val="1200"/>
              </a:spcBef>
              <a:defRPr b="1" sz="1200">
                <a:latin typeface="Times Roman"/>
                <a:ea typeface="Times Roman"/>
                <a:cs typeface="Times Roman"/>
                <a:sym typeface="Times Roman"/>
              </a:defRPr>
            </a:pPr>
            <a:r>
              <a:t>Parrott J et al.</a:t>
            </a:r>
            <a:r>
              <a:rPr b="0"/>
              <a:t> Micronutrient management after bariatric surgery. </a:t>
            </a:r>
            <a:r>
              <a:rPr b="0" i="1"/>
              <a:t>Surg Obes Relat Dis.</a:t>
            </a:r>
          </a:p>
          <a:p>
            <a:pPr defTabSz="457200">
              <a:spcBef>
                <a:spcPts val="1200"/>
              </a:spcBef>
              <a:defRPr b="1" sz="1200">
                <a:latin typeface="Times Roman"/>
                <a:ea typeface="Times Roman"/>
                <a:cs typeface="Times Roman"/>
                <a:sym typeface="Times Roman"/>
              </a:defRPr>
            </a:pPr>
            <a:r>
              <a:t>ESPEN Guidelines.</a:t>
            </a:r>
            <a:r>
              <a:rPr b="0"/>
              <a:t> Clinical nutrition in surgery. </a:t>
            </a:r>
            <a:r>
              <a:rPr b="0" i="1"/>
              <a:t>Clin Nutr.</a:t>
            </a:r>
          </a:p>
          <a:p>
            <a:pPr defTabSz="457200">
              <a:spcBef>
                <a:spcPts val="1200"/>
              </a:spcBef>
              <a:defRPr b="1" sz="1200">
                <a:latin typeface="Times Roman"/>
                <a:ea typeface="Times Roman"/>
                <a:cs typeface="Times Roman"/>
                <a:sym typeface="Times Roman"/>
              </a:defRPr>
            </a:pPr>
            <a:r>
              <a:t>Weimann A et al.</a:t>
            </a:r>
            <a:r>
              <a:rPr b="0"/>
              <a:t> ESPEN guideline: clinical nutrition in surgery.</a:t>
            </a:r>
          </a:p>
          <a:p>
            <a:pPr defTabSz="457200">
              <a:spcBef>
                <a:spcPts val="1200"/>
              </a:spcBef>
              <a:defRPr b="1" sz="1200">
                <a:latin typeface="Times Roman"/>
                <a:ea typeface="Times Roman"/>
                <a:cs typeface="Times Roman"/>
                <a:sym typeface="Times Roman"/>
              </a:defRPr>
            </a:pPr>
            <a:r>
              <a:t>Enhanced Recovery After Surgery (ERAS) Society.</a:t>
            </a:r>
            <a:r>
              <a:rPr b="0"/>
              <a:t> Nutrition recommendations.</a:t>
            </a:r>
          </a:p>
          <a:p>
            <a:pPr defTabSz="457200">
              <a:spcBef>
                <a:spcPts val="1200"/>
              </a:spcBef>
              <a:defRPr b="1" sz="1200">
                <a:latin typeface="Times Roman"/>
                <a:ea typeface="Times Roman"/>
                <a:cs typeface="Times Roman"/>
                <a:sym typeface="Times Roman"/>
              </a:defRPr>
            </a:pPr>
            <a:r>
              <a:t>Calder PC.</a:t>
            </a:r>
            <a:r>
              <a:rPr b="0"/>
              <a:t> Immunonutrition. </a:t>
            </a:r>
            <a:r>
              <a:rPr b="0" i="1"/>
              <a:t>BMJ.</a:t>
            </a:r>
          </a:p>
          <a:p>
            <a:pPr defTabSz="457200">
              <a:spcBef>
                <a:spcPts val="1200"/>
              </a:spcBef>
              <a:defRPr b="1" sz="1200">
                <a:latin typeface="Times Roman"/>
                <a:ea typeface="Times Roman"/>
                <a:cs typeface="Times Roman"/>
                <a:sym typeface="Times Roman"/>
              </a:defRPr>
            </a:pPr>
            <a:r>
              <a:t>World Health Organization (WHO).</a:t>
            </a:r>
            <a:r>
              <a:rPr b="0"/>
              <a:t> Nutrition and infectious diseases guidance.</a:t>
            </a:r>
          </a:p>
          <a:p>
            <a:pPr defTabSz="457200">
              <a:spcBef>
                <a:spcPts val="1200"/>
              </a:spcBef>
              <a:defRPr b="1" sz="1200">
                <a:latin typeface="Times Roman"/>
                <a:ea typeface="Times Roman"/>
                <a:cs typeface="Times Roman"/>
                <a:sym typeface="Times Roman"/>
              </a:defRPr>
            </a:pPr>
            <a:r>
              <a:t>CDC.</a:t>
            </a:r>
            <a:r>
              <a:rPr b="0"/>
              <a:t> Nutrition considerations in infectious disease recovery.</a:t>
            </a:r>
          </a:p>
          <a:p>
            <a:pPr defTabSz="457200">
              <a:spcBef>
                <a:spcPts val="1200"/>
              </a:spcBef>
              <a:defRPr b="1" sz="1200">
                <a:latin typeface="Times Roman"/>
                <a:ea typeface="Times Roman"/>
                <a:cs typeface="Times Roman"/>
                <a:sym typeface="Times Roman"/>
              </a:defRPr>
            </a:pPr>
            <a:r>
              <a:t>Cederholm T et al.</a:t>
            </a:r>
            <a:r>
              <a:rPr b="0"/>
              <a:t> ESPEN guidelines on nutrition in acute and chronic disease. </a:t>
            </a:r>
            <a:r>
              <a:rPr b="0" i="1"/>
              <a:t>Clin Nutr.</a:t>
            </a:r>
          </a:p>
          <a:p>
            <a:pPr defTabSz="457200">
              <a:spcBef>
                <a:spcPts val="1200"/>
              </a:spcBef>
              <a:defRPr b="1" sz="1200">
                <a:latin typeface="Times Roman"/>
                <a:ea typeface="Times Roman"/>
                <a:cs typeface="Times Roman"/>
                <a:sym typeface="Times Roman"/>
              </a:defRPr>
            </a:pPr>
            <a:r>
              <a:t>Fearon K et al.</a:t>
            </a:r>
            <a:r>
              <a:rPr b="0"/>
              <a:t> Cancer cachexia definition and classification. </a:t>
            </a:r>
            <a:r>
              <a:rPr b="0" i="1"/>
              <a:t>Lancet Oncology.</a:t>
            </a:r>
          </a:p>
          <a:p>
            <a:pPr defTabSz="457200">
              <a:spcBef>
                <a:spcPts val="1200"/>
              </a:spcBef>
              <a:defRPr b="1" sz="1200">
                <a:latin typeface="Times Roman"/>
                <a:ea typeface="Times Roman"/>
                <a:cs typeface="Times Roman"/>
                <a:sym typeface="Times Roman"/>
              </a:defRPr>
            </a:pPr>
            <a:r>
              <a:t>Arends J et al.</a:t>
            </a:r>
            <a:r>
              <a:rPr b="0"/>
              <a:t> ESPEN guidelines on nutrition in cancer. </a:t>
            </a:r>
            <a:r>
              <a:rPr b="0" i="1"/>
              <a:t>Clin Nutr.</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DFBFB"/>
        </a:solidFill>
      </p:bgPr>
    </p:bg>
    <p:spTree>
      <p:nvGrpSpPr>
        <p:cNvPr id="1" name=""/>
        <p:cNvGrpSpPr/>
        <p:nvPr/>
      </p:nvGrpSpPr>
      <p:grpSpPr>
        <a:xfrm>
          <a:off x="0" y="0"/>
          <a:ext cx="0" cy="0"/>
          <a:chOff x="0" y="0"/>
          <a:chExt cx="0" cy="0"/>
        </a:xfrm>
      </p:grpSpPr>
      <p:grpSp>
        <p:nvGrpSpPr>
          <p:cNvPr id="720" name="Group 2"/>
          <p:cNvGrpSpPr/>
          <p:nvPr/>
        </p:nvGrpSpPr>
        <p:grpSpPr>
          <a:xfrm>
            <a:off x="1999656" y="1603513"/>
            <a:ext cx="1493854" cy="6325035"/>
            <a:chOff x="0" y="0"/>
            <a:chExt cx="1493852" cy="6325033"/>
          </a:xfrm>
        </p:grpSpPr>
        <p:sp>
          <p:nvSpPr>
            <p:cNvPr id="718" name="Freeform 3"/>
            <p:cNvSpPr/>
            <p:nvPr/>
          </p:nvSpPr>
          <p:spPr>
            <a:xfrm>
              <a:off x="4" y="-1"/>
              <a:ext cx="1493848" cy="6325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3664" y="0"/>
                    <a:pt x="16411" y="269"/>
                    <a:pt x="18437" y="747"/>
                  </a:cubicBezTo>
                  <a:cubicBezTo>
                    <a:pt x="20462" y="1225"/>
                    <a:pt x="21600" y="1874"/>
                    <a:pt x="21600" y="2551"/>
                  </a:cubicBezTo>
                  <a:lnTo>
                    <a:pt x="21600" y="19049"/>
                  </a:lnTo>
                  <a:cubicBezTo>
                    <a:pt x="21600" y="19726"/>
                    <a:pt x="20462" y="20375"/>
                    <a:pt x="18437" y="20853"/>
                  </a:cubicBezTo>
                  <a:cubicBezTo>
                    <a:pt x="16411" y="21331"/>
                    <a:pt x="13664" y="21600"/>
                    <a:pt x="10800" y="21600"/>
                  </a:cubicBezTo>
                  <a:cubicBezTo>
                    <a:pt x="7936" y="21600"/>
                    <a:pt x="5189" y="21331"/>
                    <a:pt x="3163" y="20853"/>
                  </a:cubicBezTo>
                  <a:cubicBezTo>
                    <a:pt x="1138" y="20375"/>
                    <a:pt x="0" y="19726"/>
                    <a:pt x="0" y="19049"/>
                  </a:cubicBezTo>
                  <a:lnTo>
                    <a:pt x="0" y="2551"/>
                  </a:lnTo>
                  <a:cubicBezTo>
                    <a:pt x="0" y="1874"/>
                    <a:pt x="1138" y="1225"/>
                    <a:pt x="3163" y="747"/>
                  </a:cubicBezTo>
                  <a:cubicBezTo>
                    <a:pt x="5189" y="269"/>
                    <a:pt x="7936" y="0"/>
                    <a:pt x="10800" y="0"/>
                  </a:cubicBezTo>
                  <a:close/>
                </a:path>
              </a:pathLst>
            </a:custGeom>
            <a:solidFill>
              <a:srgbClr val="66BB6A"/>
            </a:soli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p>
          </p:txBody>
        </p:sp>
        <p:sp>
          <p:nvSpPr>
            <p:cNvPr id="719" name="TextBox 4"/>
            <p:cNvSpPr txBox="1"/>
            <p:nvPr/>
          </p:nvSpPr>
          <p:spPr>
            <a:xfrm>
              <a:off x="-1" y="1037287"/>
              <a:ext cx="1493849" cy="42504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a:lnSpc>
                  <a:spcPts val="4800"/>
                </a:lnSpc>
                <a:defRPr spc="215" sz="3600">
                  <a:latin typeface="Open Sauce Bold"/>
                  <a:ea typeface="Open Sauce Bold"/>
                  <a:cs typeface="Open Sauce Bold"/>
                  <a:sym typeface="Open Sauce Bold"/>
                </a:defRPr>
              </a:pPr>
              <a:r>
                <a:t>D</a:t>
              </a:r>
            </a:p>
            <a:p>
              <a:pPr algn="ctr">
                <a:lnSpc>
                  <a:spcPts val="4800"/>
                </a:lnSpc>
                <a:defRPr spc="215" sz="3600">
                  <a:latin typeface="Open Sauce Bold"/>
                  <a:ea typeface="Open Sauce Bold"/>
                  <a:cs typeface="Open Sauce Bold"/>
                  <a:sym typeface="Open Sauce Bold"/>
                </a:defRPr>
              </a:pPr>
              <a:r>
                <a:t>O</a:t>
              </a:r>
            </a:p>
            <a:p>
              <a:pPr algn="ctr">
                <a:lnSpc>
                  <a:spcPts val="4800"/>
                </a:lnSpc>
                <a:defRPr spc="215" sz="3600">
                  <a:latin typeface="Open Sauce Bold"/>
                  <a:ea typeface="Open Sauce Bold"/>
                  <a:cs typeface="Open Sauce Bold"/>
                  <a:sym typeface="Open Sauce Bold"/>
                </a:defRPr>
              </a:pPr>
              <a:r>
                <a:t>M</a:t>
              </a:r>
            </a:p>
            <a:p>
              <a:pPr algn="ctr">
                <a:lnSpc>
                  <a:spcPts val="4800"/>
                </a:lnSpc>
                <a:defRPr spc="215" sz="3600">
                  <a:latin typeface="Open Sauce Bold"/>
                  <a:ea typeface="Open Sauce Bold"/>
                  <a:cs typeface="Open Sauce Bold"/>
                  <a:sym typeface="Open Sauce Bold"/>
                </a:defRPr>
              </a:pPr>
              <a:r>
                <a:t>A</a:t>
              </a:r>
            </a:p>
            <a:p>
              <a:pPr algn="ctr">
                <a:lnSpc>
                  <a:spcPts val="4800"/>
                </a:lnSpc>
                <a:defRPr spc="215" sz="3600">
                  <a:latin typeface="Open Sauce Bold"/>
                  <a:ea typeface="Open Sauce Bold"/>
                  <a:cs typeface="Open Sauce Bold"/>
                  <a:sym typeface="Open Sauce Bold"/>
                </a:defRPr>
              </a:pPr>
              <a:r>
                <a:t>I</a:t>
              </a:r>
            </a:p>
            <a:p>
              <a:pPr algn="ctr">
                <a:lnSpc>
                  <a:spcPts val="4800"/>
                </a:lnSpc>
                <a:defRPr spc="215" sz="3600">
                  <a:latin typeface="Open Sauce Bold"/>
                  <a:ea typeface="Open Sauce Bold"/>
                  <a:cs typeface="Open Sauce Bold"/>
                  <a:sym typeface="Open Sauce Bold"/>
                </a:defRPr>
              </a:pPr>
              <a:r>
                <a:t>N</a:t>
              </a:r>
            </a:p>
            <a:p>
              <a:pPr algn="ctr">
                <a:lnSpc>
                  <a:spcPts val="4800"/>
                </a:lnSpc>
                <a:defRPr b="1" spc="215" sz="3600">
                  <a:latin typeface="Open Sauce Bold"/>
                  <a:ea typeface="Open Sauce Bold"/>
                  <a:cs typeface="Open Sauce Bold"/>
                  <a:sym typeface="Open Sauce Bold"/>
                </a:defRPr>
              </a:pPr>
              <a:r>
                <a:t>VII</a:t>
              </a:r>
            </a:p>
          </p:txBody>
        </p:sp>
      </p:grpSp>
      <p:sp>
        <p:nvSpPr>
          <p:cNvPr id="721" name="Freeform 6"/>
          <p:cNvSpPr/>
          <p:nvPr/>
        </p:nvSpPr>
        <p:spPr>
          <a:xfrm>
            <a:off x="-1543050" y="-558221"/>
            <a:ext cx="3086100" cy="11299906"/>
          </a:xfrm>
          <a:prstGeom prst="rect">
            <a:avLst/>
          </a:prstGeom>
          <a:solidFill>
            <a:srgbClr val="66BB6A"/>
          </a:solidFill>
          <a:ln w="12700">
            <a:miter lim="400000"/>
          </a:ln>
        </p:spPr>
        <p:txBody>
          <a:bodyPr lIns="45718" tIns="45718" rIns="45718" bIns="45718"/>
          <a:lstStyle/>
          <a:p>
            <a:pPr>
              <a:defRPr>
                <a:latin typeface="+mj-lt"/>
                <a:ea typeface="+mj-ea"/>
                <a:cs typeface="+mj-cs"/>
                <a:sym typeface="Calibri"/>
              </a:defRPr>
            </a:pPr>
          </a:p>
        </p:txBody>
      </p:sp>
      <p:sp>
        <p:nvSpPr>
          <p:cNvPr id="722" name="TextBox 14"/>
          <p:cNvSpPr txBox="1"/>
          <p:nvPr/>
        </p:nvSpPr>
        <p:spPr>
          <a:xfrm>
            <a:off x="3696264" y="1411980"/>
            <a:ext cx="7880796" cy="702666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spcBef>
                <a:spcPts val="1600"/>
              </a:spcBef>
              <a:defRPr b="1" sz="2800">
                <a:solidFill>
                  <a:srgbClr val="0433FF"/>
                </a:solidFill>
                <a:latin typeface="Arial"/>
                <a:ea typeface="Arial"/>
                <a:cs typeface="Arial"/>
                <a:sym typeface="Arial"/>
              </a:defRPr>
            </a:pPr>
          </a:p>
          <a:p>
            <a:pPr defTabSz="457200">
              <a:spcBef>
                <a:spcPts val="1600"/>
              </a:spcBef>
              <a:defRPr b="1" sz="2800">
                <a:solidFill>
                  <a:srgbClr val="0433FF"/>
                </a:solidFill>
                <a:latin typeface="Arial"/>
                <a:ea typeface="Arial"/>
                <a:cs typeface="Arial"/>
                <a:sym typeface="Arial"/>
              </a:defRPr>
            </a:pPr>
            <a:r>
              <a:t>Public Health</a:t>
            </a:r>
          </a:p>
          <a:p>
            <a:pPr marL="160421" indent="-160421" defTabSz="457200">
              <a:spcBef>
                <a:spcPts val="1600"/>
              </a:spcBef>
              <a:buSzPct val="100000"/>
              <a:buChar char="•"/>
              <a:defRPr sz="2500">
                <a:solidFill>
                  <a:srgbClr val="0433FF"/>
                </a:solidFill>
                <a:latin typeface="Arial"/>
                <a:ea typeface="Arial"/>
                <a:cs typeface="Arial"/>
                <a:sym typeface="Arial"/>
              </a:defRPr>
            </a:pPr>
            <a:r>
              <a:t>Impact of environmental toxicity on health</a:t>
            </a:r>
          </a:p>
          <a:p>
            <a:pPr marL="160421" indent="-160421" defTabSz="457200">
              <a:spcBef>
                <a:spcPts val="1600"/>
              </a:spcBef>
              <a:buSzPct val="100000"/>
              <a:buChar char="•"/>
              <a:defRPr sz="2500">
                <a:solidFill>
                  <a:srgbClr val="0433FF"/>
                </a:solidFill>
                <a:latin typeface="Arial"/>
                <a:ea typeface="Arial"/>
                <a:cs typeface="Arial"/>
                <a:sym typeface="Arial"/>
              </a:defRPr>
            </a:pPr>
            <a:r>
              <a:t>Translation of nutritional epidemiology into practice</a:t>
            </a:r>
          </a:p>
          <a:p>
            <a:pPr marL="160421" indent="-160421" defTabSz="457200">
              <a:spcBef>
                <a:spcPts val="1600"/>
              </a:spcBef>
              <a:buSzPct val="100000"/>
              <a:buChar char="•"/>
              <a:defRPr sz="2500">
                <a:solidFill>
                  <a:srgbClr val="0433FF"/>
                </a:solidFill>
                <a:latin typeface="Arial"/>
                <a:ea typeface="Arial"/>
                <a:cs typeface="Arial"/>
                <a:sym typeface="Arial"/>
              </a:defRPr>
            </a:pPr>
            <a:r>
              <a:t>Factors that negatively affect food quality and safety</a:t>
            </a:r>
          </a:p>
          <a:p>
            <a:pPr marL="160421" indent="-160421" defTabSz="457200">
              <a:spcBef>
                <a:spcPts val="1600"/>
              </a:spcBef>
              <a:buSzPct val="100000"/>
              <a:buChar char="•"/>
              <a:defRPr sz="2500">
                <a:solidFill>
                  <a:srgbClr val="0433FF"/>
                </a:solidFill>
                <a:latin typeface="Arial"/>
                <a:ea typeface="Arial"/>
                <a:cs typeface="Arial"/>
                <a:sym typeface="Arial"/>
              </a:defRPr>
            </a:pPr>
            <a:r>
              <a:t>Causes and preventative measures for common foodborne illnesses</a:t>
            </a:r>
          </a:p>
          <a:p>
            <a:pPr marL="160421" indent="-160421" defTabSz="457200">
              <a:spcBef>
                <a:spcPts val="1600"/>
              </a:spcBef>
              <a:buSzPct val="100000"/>
              <a:buChar char="•"/>
              <a:defRPr sz="2500">
                <a:solidFill>
                  <a:srgbClr val="0433FF"/>
                </a:solidFill>
                <a:latin typeface="Arial"/>
                <a:ea typeface="Arial"/>
                <a:cs typeface="Arial"/>
                <a:sym typeface="Arial"/>
              </a:defRPr>
            </a:pPr>
            <a:r>
              <a:t>Identification of populations at risk for food safety issues</a:t>
            </a:r>
          </a:p>
          <a:p>
            <a:pPr marL="160421" indent="-160421" defTabSz="457200">
              <a:spcBef>
                <a:spcPts val="1600"/>
              </a:spcBef>
              <a:buSzPct val="100000"/>
              <a:buChar char="•"/>
              <a:defRPr sz="2500">
                <a:solidFill>
                  <a:srgbClr val="0433FF"/>
                </a:solidFill>
                <a:latin typeface="Arial"/>
                <a:ea typeface="Arial"/>
                <a:cs typeface="Arial"/>
                <a:sym typeface="Arial"/>
              </a:defRPr>
            </a:pPr>
            <a:r>
              <a:t>Tracking current outbreaks of food-borne illness and communicating with clients</a:t>
            </a:r>
            <a:endParaRPr b="1" sz="2800"/>
          </a:p>
          <a:p>
            <a:pPr defTabSz="457200">
              <a:spcBef>
                <a:spcPts val="1600"/>
              </a:spcBef>
              <a:defRPr spc="168" sz="2800">
                <a:solidFill>
                  <a:srgbClr val="0433FF"/>
                </a:solidFill>
                <a:latin typeface="Open Sauce Bold"/>
                <a:ea typeface="Open Sauce Bold"/>
                <a:cs typeface="Open Sauce Bold"/>
                <a:sym typeface="Open Sauce Bold"/>
              </a:defRPr>
            </a:pPr>
          </a:p>
          <a:p>
            <a:pPr>
              <a:spcBef>
                <a:spcPts val="1500"/>
              </a:spcBef>
              <a:defRPr b="1" sz="2200">
                <a:solidFill>
                  <a:srgbClr val="0433FF"/>
                </a:solidFill>
                <a:latin typeface="Arial"/>
                <a:ea typeface="Arial"/>
                <a:cs typeface="Arial"/>
                <a:sym typeface="Arial"/>
              </a:defRPr>
            </a:pPr>
            <a:r>
              <a:t>**Headings on slides highlighted in blue represent a new topic within the domain</a:t>
            </a:r>
          </a:p>
        </p:txBody>
      </p:sp>
      <p:sp>
        <p:nvSpPr>
          <p:cNvPr id="723" name="TextBox 15"/>
          <p:cNvSpPr txBox="1"/>
          <p:nvPr/>
        </p:nvSpPr>
        <p:spPr>
          <a:xfrm>
            <a:off x="17258506" y="9210674"/>
            <a:ext cx="153963" cy="34289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lnSpc>
                <a:spcPts val="2800"/>
              </a:lnSpc>
              <a:defRPr sz="2000">
                <a:solidFill>
                  <a:srgbClr val="231F20"/>
                </a:solidFill>
                <a:latin typeface="Canva Sans"/>
                <a:ea typeface="Canva Sans"/>
                <a:cs typeface="Canva Sans"/>
                <a:sym typeface="Canva Sans"/>
              </a:defRPr>
            </a:lvl1pPr>
          </a:lstStyle>
          <a:p>
            <a:pPr/>
            <a:r>
              <a:t>2</a:t>
            </a:r>
          </a:p>
        </p:txBody>
      </p:sp>
      <p:pic>
        <p:nvPicPr>
          <p:cNvPr id="724" name="pexels-shvetsa-4167542.jpg" descr="pexels-shvetsa-4167542.jpg"/>
          <p:cNvPicPr>
            <a:picLocks noChangeAspect="1"/>
          </p:cNvPicPr>
          <p:nvPr/>
        </p:nvPicPr>
        <p:blipFill>
          <a:blip r:embed="rId2">
            <a:extLst/>
          </a:blip>
          <a:srcRect l="0" t="0" r="0" b="31501"/>
          <a:stretch>
            <a:fillRect/>
          </a:stretch>
        </p:blipFill>
        <p:spPr>
          <a:xfrm>
            <a:off x="12126452" y="1826152"/>
            <a:ext cx="6467911" cy="6645662"/>
          </a:xfrm>
          <a:prstGeom prst="rect">
            <a:avLst/>
          </a:prstGeom>
          <a:ln w="12700">
            <a:miter lim="400000"/>
          </a:ln>
        </p:spPr>
      </p:pic>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6"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29" name="Freeform 4"/>
          <p:cNvGrpSpPr/>
          <p:nvPr/>
        </p:nvGrpSpPr>
        <p:grpSpPr>
          <a:xfrm>
            <a:off x="-528019" y="-83714"/>
            <a:ext cx="19048361" cy="3086120"/>
            <a:chOff x="-2" y="0"/>
            <a:chExt cx="19048359" cy="3086119"/>
          </a:xfrm>
        </p:grpSpPr>
        <p:sp>
          <p:nvSpPr>
            <p:cNvPr id="727"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28"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30" name="TextBox 6"/>
          <p:cNvSpPr txBox="1"/>
          <p:nvPr/>
        </p:nvSpPr>
        <p:spPr>
          <a:xfrm>
            <a:off x="1179548" y="485687"/>
            <a:ext cx="16981342" cy="22847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93" sz="7000">
                <a:solidFill>
                  <a:srgbClr val="0433FF"/>
                </a:solidFill>
                <a:latin typeface="Poppins"/>
                <a:ea typeface="Poppins"/>
                <a:cs typeface="Poppins"/>
                <a:sym typeface="Poppins"/>
              </a:defRPr>
            </a:pPr>
            <a:r>
              <a:t>Impact of Environmental Toxicity </a:t>
            </a:r>
          </a:p>
          <a:p>
            <a:pPr>
              <a:lnSpc>
                <a:spcPts val="9100"/>
              </a:lnSpc>
              <a:defRPr spc="693" sz="7000">
                <a:solidFill>
                  <a:srgbClr val="0433FF"/>
                </a:solidFill>
                <a:latin typeface="Poppins"/>
                <a:ea typeface="Poppins"/>
                <a:cs typeface="Poppins"/>
                <a:sym typeface="Poppins"/>
              </a:defRPr>
            </a:pPr>
            <a:r>
              <a:t>on Health</a:t>
            </a:r>
          </a:p>
        </p:txBody>
      </p:sp>
      <p:sp>
        <p:nvSpPr>
          <p:cNvPr id="73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732" name="A. Dietary Patterns…"/>
          <p:cNvSpPr txBox="1"/>
          <p:nvPr/>
        </p:nvSpPr>
        <p:spPr>
          <a:xfrm>
            <a:off x="1272149" y="3255307"/>
            <a:ext cx="15094526" cy="62387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80736" indent="-280736" defTabSz="457200">
              <a:spcBef>
                <a:spcPts val="1200"/>
              </a:spcBef>
              <a:buSzPct val="100000"/>
              <a:buChar char="•"/>
              <a:defRPr sz="3100">
                <a:latin typeface="Times Roman"/>
                <a:ea typeface="Times Roman"/>
                <a:cs typeface="Times Roman"/>
                <a:sym typeface="Times Roman"/>
              </a:defRPr>
            </a:pPr>
            <a:r>
              <a:t>Environmental toxicity refers to harmful exposures from </a:t>
            </a:r>
            <a:r>
              <a:rPr b="1"/>
              <a:t>chemical, physical, and biological agents</a:t>
            </a:r>
            <a:r>
              <a:t> in air, water, food, soil, and consumer products. </a:t>
            </a:r>
          </a:p>
          <a:p>
            <a:pPr marL="280736" indent="-280736" defTabSz="457200">
              <a:spcBef>
                <a:spcPts val="1200"/>
              </a:spcBef>
              <a:buSzPct val="100000"/>
              <a:buChar char="•"/>
              <a:defRPr sz="3100">
                <a:latin typeface="Times Roman"/>
                <a:ea typeface="Times Roman"/>
                <a:cs typeface="Times Roman"/>
                <a:sym typeface="Times Roman"/>
              </a:defRPr>
            </a:pPr>
            <a:r>
              <a:t>These exposures can disrupt normal physiology, overwhelm detoxification systems, and contribute to acute illness and chronic disease across the lifespan.</a:t>
            </a:r>
          </a:p>
          <a:p>
            <a:pPr defTabSz="457200">
              <a:spcBef>
                <a:spcPts val="1200"/>
              </a:spcBef>
              <a:defRPr sz="2800">
                <a:latin typeface="Times Roman"/>
                <a:ea typeface="Times Roman"/>
                <a:cs typeface="Times Roman"/>
                <a:sym typeface="Times Roman"/>
              </a:defRPr>
            </a:pPr>
          </a:p>
          <a:p>
            <a:pPr defTabSz="457200">
              <a:spcBef>
                <a:spcPts val="1400"/>
              </a:spcBef>
              <a:defRPr b="1" sz="2800">
                <a:latin typeface="Times Roman"/>
                <a:ea typeface="Times Roman"/>
                <a:cs typeface="Times Roman"/>
                <a:sym typeface="Times Roman"/>
              </a:defRPr>
            </a:pPr>
            <a:r>
              <a:t>Major Sources of Environmental Toxins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rPr b="1"/>
              <a:t>Air</a:t>
            </a:r>
            <a:r>
              <a:t>: particulate matter (PM2.5), ozone, nitrogen oxides, volatile organic compounds (VOCs)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rPr b="1"/>
              <a:t>Water</a:t>
            </a:r>
            <a:r>
              <a:t>: heavy metals (lead, arsenic), pesticides, PFAS (“forever chemicals”)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rPr b="1"/>
              <a:t>Food</a:t>
            </a:r>
            <a:r>
              <a:t>: pesticide residues, food additives, plasticizers (BPA, phthalates), mycotoxins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rPr b="1"/>
              <a:t>Soil &amp; Dust</a:t>
            </a:r>
            <a:r>
              <a:t>: lead, mercury, persistent organic pollutants (POPs)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rPr b="1"/>
              <a:t>Occupational &amp; Household</a:t>
            </a:r>
            <a:r>
              <a:t>: solvents, flame retardants, cleaning agents, cosmetics</a:t>
            </a:r>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4" name="Freeform 2"/>
          <p:cNvSpPr/>
          <p:nvPr/>
        </p:nvSpPr>
        <p:spPr>
          <a:xfrm rot="10800000">
            <a:off x="-2" y="-3"/>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37" name="Freeform 4"/>
          <p:cNvGrpSpPr/>
          <p:nvPr/>
        </p:nvGrpSpPr>
        <p:grpSpPr>
          <a:xfrm>
            <a:off x="-528019" y="-83714"/>
            <a:ext cx="19048361" cy="3086120"/>
            <a:chOff x="-2" y="0"/>
            <a:chExt cx="19048359" cy="3086119"/>
          </a:xfrm>
        </p:grpSpPr>
        <p:sp>
          <p:nvSpPr>
            <p:cNvPr id="735"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36"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38" name="TextBox 6"/>
          <p:cNvSpPr txBox="1"/>
          <p:nvPr/>
        </p:nvSpPr>
        <p:spPr>
          <a:xfrm>
            <a:off x="1179549" y="485687"/>
            <a:ext cx="16981341" cy="22847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93" sz="7000">
                <a:solidFill>
                  <a:srgbClr val="FFFFFF"/>
                </a:solidFill>
                <a:latin typeface="Poppins"/>
                <a:ea typeface="Poppins"/>
                <a:cs typeface="Poppins"/>
                <a:sym typeface="Poppins"/>
              </a:defRPr>
            </a:pPr>
            <a:r>
              <a:t>Key Biological Mechanisms </a:t>
            </a:r>
          </a:p>
          <a:p>
            <a:pPr>
              <a:lnSpc>
                <a:spcPts val="9100"/>
              </a:lnSpc>
              <a:defRPr spc="693" sz="7000">
                <a:solidFill>
                  <a:srgbClr val="FFFFFF"/>
                </a:solidFill>
                <a:latin typeface="Poppins"/>
                <a:ea typeface="Poppins"/>
                <a:cs typeface="Poppins"/>
                <a:sym typeface="Poppins"/>
              </a:defRPr>
            </a:pPr>
            <a:r>
              <a:t>of Toxicity</a:t>
            </a:r>
          </a:p>
        </p:txBody>
      </p:sp>
      <p:sp>
        <p:nvSpPr>
          <p:cNvPr id="739"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p>
        </p:txBody>
      </p:sp>
      <p:graphicFrame>
        <p:nvGraphicFramePr>
          <p:cNvPr id="740" name="Table 1"/>
          <p:cNvGraphicFramePr/>
          <p:nvPr/>
        </p:nvGraphicFramePr>
        <p:xfrm>
          <a:off x="1939618" y="3382277"/>
          <a:ext cx="14421465" cy="607018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753134"/>
                <a:gridCol w="10655629"/>
              </a:tblGrid>
              <a:tr h="754010">
                <a:tc>
                  <a:txBody>
                    <a:bodyPr/>
                    <a:lstStyle/>
                    <a:p>
                      <a:pPr algn="ctr" defTabSz="457200">
                        <a:defRPr sz="1800"/>
                      </a:pPr>
                      <a:r>
                        <a:rPr b="1" sz="2400">
                          <a:latin typeface="Times Roman"/>
                          <a:ea typeface="Times Roman"/>
                          <a:cs typeface="Times Roman"/>
                          <a:sym typeface="Times Roman"/>
                        </a:rPr>
                        <a:t>Mechanism</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Health Impact</a:t>
                      </a:r>
                    </a:p>
                  </a:txBody>
                  <a:tcPr marL="12700" marR="12700" marT="12700" marB="12700" anchor="ctr" anchorCtr="0" horzOverflow="overflow"/>
                </a:tc>
              </a:tr>
              <a:tr h="754010">
                <a:tc>
                  <a:txBody>
                    <a:bodyPr/>
                    <a:lstStyle/>
                    <a:p>
                      <a:pPr algn="ctr" defTabSz="457200">
                        <a:defRPr sz="1800"/>
                      </a:pPr>
                      <a:r>
                        <a:rPr b="1" sz="2400">
                          <a:latin typeface="Times Roman"/>
                          <a:ea typeface="Times Roman"/>
                          <a:cs typeface="Times Roman"/>
                          <a:sym typeface="Times Roman"/>
                        </a:rPr>
                        <a:t>Oxidative stress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Cellular damage, mitochondrial dysfunction, accelerated aging</a:t>
                      </a:r>
                    </a:p>
                  </a:txBody>
                  <a:tcPr marL="12700" marR="12700" marT="12700" marB="12700" anchor="ctr" anchorCtr="0" horzOverflow="overflow"/>
                </a:tc>
              </a:tr>
              <a:tr h="1168715">
                <a:tc>
                  <a:txBody>
                    <a:bodyPr/>
                    <a:lstStyle/>
                    <a:p>
                      <a:pPr algn="ctr" defTabSz="457200">
                        <a:defRPr sz="1800"/>
                      </a:pPr>
                      <a:r>
                        <a:rPr b="1" sz="2400">
                          <a:latin typeface="Times Roman"/>
                          <a:ea typeface="Times Roman"/>
                          <a:cs typeface="Times Roman"/>
                          <a:sym typeface="Times Roman"/>
                        </a:rPr>
                        <a:t>Endocrine disruption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Hormonal imbalance, infertility, thyroid dysfunction, metabolic disease</a:t>
                      </a:r>
                    </a:p>
                  </a:txBody>
                  <a:tcPr marL="12700" marR="12700" marT="12700" marB="12700" anchor="ctr" anchorCtr="0" horzOverflow="overflow"/>
                </a:tc>
              </a:tr>
              <a:tr h="754010">
                <a:tc>
                  <a:txBody>
                    <a:bodyPr/>
                    <a:lstStyle/>
                    <a:p>
                      <a:pPr algn="ctr" defTabSz="457200">
                        <a:defRPr sz="1800"/>
                      </a:pPr>
                      <a:r>
                        <a:rPr b="1" sz="2400">
                          <a:latin typeface="Times Roman"/>
                          <a:ea typeface="Times Roman"/>
                          <a:cs typeface="Times Roman"/>
                          <a:sym typeface="Times Roman"/>
                        </a:rPr>
                        <a:t>Immune dysregulation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Chronic inflammation, autoimmunity, allergies</a:t>
                      </a:r>
                    </a:p>
                  </a:txBody>
                  <a:tcPr marL="12700" marR="12700" marT="12700" marB="12700" anchor="ctr" anchorCtr="0" horzOverflow="overflow"/>
                </a:tc>
              </a:tr>
              <a:tr h="754010">
                <a:tc>
                  <a:txBody>
                    <a:bodyPr/>
                    <a:lstStyle/>
                    <a:p>
                      <a:pPr algn="ctr" defTabSz="457200">
                        <a:defRPr sz="1800"/>
                      </a:pPr>
                      <a:r>
                        <a:rPr b="1" sz="2400">
                          <a:latin typeface="Times Roman"/>
                          <a:ea typeface="Times Roman"/>
                          <a:cs typeface="Times Roman"/>
                          <a:sym typeface="Times Roman"/>
                        </a:rPr>
                        <a:t>Neurotoxicity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Cognitive impairment, neurodevelopmental delays, neurodegeneration</a:t>
                      </a:r>
                    </a:p>
                  </a:txBody>
                  <a:tcPr marL="12700" marR="12700" marT="12700" marB="12700" anchor="ctr" anchorCtr="0" horzOverflow="overflow"/>
                </a:tc>
              </a:tr>
              <a:tr h="754010">
                <a:tc>
                  <a:txBody>
                    <a:bodyPr/>
                    <a:lstStyle/>
                    <a:p>
                      <a:pPr algn="ctr" defTabSz="457200">
                        <a:defRPr sz="1800"/>
                      </a:pPr>
                      <a:r>
                        <a:rPr b="1" sz="2400">
                          <a:latin typeface="Times Roman"/>
                          <a:ea typeface="Times Roman"/>
                          <a:cs typeface="Times Roman"/>
                          <a:sym typeface="Times Roman"/>
                        </a:rPr>
                        <a:t>Epigenetic changes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Altered gene expression, transgenerational disease risk</a:t>
                      </a:r>
                    </a:p>
                  </a:txBody>
                  <a:tcPr marL="12700" marR="12700" marT="12700" marB="12700" anchor="ctr" anchorCtr="0" horzOverflow="overflow"/>
                </a:tc>
              </a:tr>
              <a:tr h="1168715">
                <a:tc>
                  <a:txBody>
                    <a:bodyPr/>
                    <a:lstStyle/>
                    <a:p>
                      <a:pPr algn="ctr" defTabSz="457200">
                        <a:defRPr sz="1800"/>
                      </a:pPr>
                      <a:r>
                        <a:rPr b="1" sz="2400">
                          <a:latin typeface="Times Roman"/>
                          <a:ea typeface="Times Roman"/>
                          <a:cs typeface="Times Roman"/>
                          <a:sym typeface="Times Roman"/>
                        </a:rPr>
                        <a:t>Microbiome disruption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Impaired digestion, immune imbalance, metabolic dysfunction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4"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47" name="Freeform 4"/>
          <p:cNvGrpSpPr/>
          <p:nvPr/>
        </p:nvGrpSpPr>
        <p:grpSpPr>
          <a:xfrm>
            <a:off x="-528019" y="-83714"/>
            <a:ext cx="19048361" cy="3086120"/>
            <a:chOff x="-2" y="0"/>
            <a:chExt cx="19048359" cy="3086119"/>
          </a:xfrm>
        </p:grpSpPr>
        <p:sp>
          <p:nvSpPr>
            <p:cNvPr id="745"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46"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48" name="TextBox 6"/>
          <p:cNvSpPr txBox="1"/>
          <p:nvPr/>
        </p:nvSpPr>
        <p:spPr>
          <a:xfrm>
            <a:off x="1137459" y="948674"/>
            <a:ext cx="16981341" cy="22847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System-Specific Health Effects</a:t>
            </a:r>
          </a:p>
        </p:txBody>
      </p:sp>
      <p:sp>
        <p:nvSpPr>
          <p:cNvPr id="74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750" name="🧠 Neurological…"/>
          <p:cNvSpPr txBox="1"/>
          <p:nvPr/>
        </p:nvSpPr>
        <p:spPr>
          <a:xfrm>
            <a:off x="1454195" y="3127908"/>
            <a:ext cx="7124509" cy="645261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500"/>
              </a:spcBef>
              <a:defRPr b="1" sz="2400">
                <a:latin typeface="Times Roman"/>
                <a:ea typeface="Times Roman"/>
                <a:cs typeface="Times Roman"/>
                <a:sym typeface="Times Roman"/>
              </a:defRPr>
            </a:pPr>
            <a:r>
              <a:t>🧠 Neurological</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Reduced IQ and attention deficits (lead, mercury)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Increased risk of Parkinson’s and Alzheimer’s disease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Mood disorders and sleep disruption</a:t>
            </a:r>
          </a:p>
          <a:p>
            <a:pPr defTabSz="457200">
              <a:spcBef>
                <a:spcPts val="1500"/>
              </a:spcBef>
              <a:defRPr b="1" sz="2400">
                <a:latin typeface="Times Roman"/>
                <a:ea typeface="Times Roman"/>
                <a:cs typeface="Times Roman"/>
                <a:sym typeface="Times Roman"/>
              </a:defRPr>
            </a:pPr>
            <a:r>
              <a:t>🫀 Cardiometabolic</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Hypertension and endothelial dysfunction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Insulin resistance and type 2 diabetes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Increased cardiovascular disease risk</a:t>
            </a:r>
          </a:p>
          <a:p>
            <a:pPr defTabSz="457200">
              <a:spcBef>
                <a:spcPts val="1500"/>
              </a:spcBef>
              <a:defRPr b="1" sz="2400">
                <a:latin typeface="Times Roman"/>
                <a:ea typeface="Times Roman"/>
                <a:cs typeface="Times Roman"/>
                <a:sym typeface="Times Roman"/>
              </a:defRPr>
            </a:pPr>
            <a:r>
              <a:t>🧬 Endocrine &amp; Reproductive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Thyroid dysfunction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Infertility, PCOS, endometriosis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Early puberty or hormonal cancers</a:t>
            </a:r>
          </a:p>
        </p:txBody>
      </p:sp>
      <p:sp>
        <p:nvSpPr>
          <p:cNvPr id="751" name="🛡️ Immune…"/>
          <p:cNvSpPr txBox="1"/>
          <p:nvPr/>
        </p:nvSpPr>
        <p:spPr>
          <a:xfrm>
            <a:off x="9379190" y="3275953"/>
            <a:ext cx="6105036" cy="480212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500"/>
              </a:spcBef>
              <a:defRPr b="1" sz="2400">
                <a:latin typeface="Times Roman"/>
                <a:ea typeface="Times Roman"/>
                <a:cs typeface="Times Roman"/>
                <a:sym typeface="Times Roman"/>
              </a:defRPr>
            </a:pPr>
            <a:r>
              <a:t>🛡️ Immune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Increased susceptibility to infections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Autoimmune disease activation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Chronic low-grade inflammation</a:t>
            </a:r>
          </a:p>
          <a:p>
            <a:pPr defTabSz="457200">
              <a:spcBef>
                <a:spcPts val="1500"/>
              </a:spcBef>
              <a:defRPr b="1" sz="2400">
                <a:latin typeface="Times Roman"/>
                <a:ea typeface="Times Roman"/>
                <a:cs typeface="Times Roman"/>
                <a:sym typeface="Times Roman"/>
              </a:defRPr>
            </a:pPr>
            <a:r>
              <a:t>🧫 Hepatic &amp; Renal</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Impaired detoxification capacity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Fatty liver disease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Reduced kidney filtration and toxin clearance</a:t>
            </a:r>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3"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56" name="Freeform 4"/>
          <p:cNvGrpSpPr/>
          <p:nvPr/>
        </p:nvGrpSpPr>
        <p:grpSpPr>
          <a:xfrm>
            <a:off x="-528019" y="-83714"/>
            <a:ext cx="19048361" cy="3086120"/>
            <a:chOff x="-2" y="0"/>
            <a:chExt cx="19048359" cy="3086119"/>
          </a:xfrm>
        </p:grpSpPr>
        <p:sp>
          <p:nvSpPr>
            <p:cNvPr id="754"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55"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57" name="TextBox 6"/>
          <p:cNvSpPr txBox="1"/>
          <p:nvPr/>
        </p:nvSpPr>
        <p:spPr>
          <a:xfrm>
            <a:off x="1137459" y="948674"/>
            <a:ext cx="16981341" cy="22847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Vulnerable Populations</a:t>
            </a:r>
          </a:p>
        </p:txBody>
      </p:sp>
      <p:sp>
        <p:nvSpPr>
          <p:cNvPr id="75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759" name="Fetuses &amp; children – developing organs and detox systems…"/>
          <p:cNvSpPr txBox="1"/>
          <p:nvPr/>
        </p:nvSpPr>
        <p:spPr>
          <a:xfrm>
            <a:off x="1201657" y="4138062"/>
            <a:ext cx="13366788" cy="3596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Char char="•"/>
              <a:defRPr sz="3200">
                <a:latin typeface="Times Roman"/>
                <a:ea typeface="Times Roman"/>
                <a:cs typeface="Times Roman"/>
                <a:sym typeface="Times Roman"/>
              </a:defRPr>
            </a:pPr>
            <a:r>
              <a:rPr b="1"/>
              <a:t>Fetuses &amp; children</a:t>
            </a:r>
            <a:r>
              <a:t> – developing organs and detox systems</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rPr b="1"/>
              <a:t>Pregnant individuals</a:t>
            </a:r>
            <a:r>
              <a:t> – placental transfer of toxins</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rPr b="1"/>
              <a:t>Elderly</a:t>
            </a:r>
            <a:r>
              <a:t> – reduced detoxification and antioxidant capacity</a:t>
            </a:r>
          </a:p>
          <a:p>
            <a:pPr marL="457200" indent="-317500" defTabSz="457200">
              <a:spcBef>
                <a:spcPts val="1200"/>
              </a:spcBef>
              <a:buSzPct val="100000"/>
              <a:buFont typeface="Times Roman"/>
              <a:buChar char="•"/>
              <a:defRPr b="1" sz="3200">
                <a:latin typeface="Times Roman"/>
                <a:ea typeface="Times Roman"/>
                <a:cs typeface="Times Roman"/>
                <a:sym typeface="Times Roman"/>
              </a:defRPr>
            </a:pPr>
            <a:r>
              <a:t>Individuals with chronic disease or genetic polymorphisms</a:t>
            </a:r>
            <a:r>
              <a:rPr b="0"/>
              <a:t> (e.g., GST, MTHFR)</a:t>
            </a:r>
            <a:endParaRPr b="0"/>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1"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64" name="Freeform 4"/>
          <p:cNvGrpSpPr/>
          <p:nvPr/>
        </p:nvGrpSpPr>
        <p:grpSpPr>
          <a:xfrm>
            <a:off x="-528019" y="-83714"/>
            <a:ext cx="19048361" cy="3086120"/>
            <a:chOff x="-2" y="0"/>
            <a:chExt cx="19048359" cy="3086119"/>
          </a:xfrm>
        </p:grpSpPr>
        <p:sp>
          <p:nvSpPr>
            <p:cNvPr id="762"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63"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65" name="TextBox 6"/>
          <p:cNvSpPr txBox="1"/>
          <p:nvPr/>
        </p:nvSpPr>
        <p:spPr>
          <a:xfrm>
            <a:off x="1137459" y="464642"/>
            <a:ext cx="16981341" cy="34404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Nutrition &amp; Lifestyle Factors That Modify Toxicity Impact</a:t>
            </a:r>
          </a:p>
        </p:txBody>
      </p:sp>
      <p:sp>
        <p:nvSpPr>
          <p:cNvPr id="76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767" name="Protective factors…"/>
          <p:cNvSpPr txBox="1"/>
          <p:nvPr/>
        </p:nvSpPr>
        <p:spPr>
          <a:xfrm>
            <a:off x="717625" y="3969703"/>
            <a:ext cx="8006181" cy="4307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800">
                <a:latin typeface="Times Roman"/>
                <a:ea typeface="Times Roman"/>
                <a:cs typeface="Times Roman"/>
                <a:sym typeface="Times Roman"/>
              </a:defRPr>
            </a:pPr>
            <a:r>
              <a:t>Protective factors</a:t>
            </a:r>
            <a:endParaRPr b="0"/>
          </a:p>
          <a:p>
            <a:pPr marL="457200" indent="-317500" defTabSz="457200">
              <a:spcBef>
                <a:spcPts val="1200"/>
              </a:spcBef>
              <a:buSzPct val="100000"/>
              <a:buFont typeface="Times Roman"/>
              <a:buChar char="•"/>
              <a:defRPr sz="2800">
                <a:latin typeface="Times Roman"/>
                <a:ea typeface="Times Roman"/>
                <a:cs typeface="Times Roman"/>
                <a:sym typeface="Times Roman"/>
              </a:defRPr>
            </a:pPr>
            <a:r>
              <a:t>Adequate protein (supports Phase II detoxification)</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Antioxidants (vitamins C, E, selenium, polyphenols)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Fiber (binds toxins in the gut, supports elimination)</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Phytonutrients (sulforaphane, flavonoids, carotenoids)</a:t>
            </a:r>
          </a:p>
        </p:txBody>
      </p:sp>
      <p:sp>
        <p:nvSpPr>
          <p:cNvPr id="768" name="Aggravating factors…"/>
          <p:cNvSpPr txBox="1"/>
          <p:nvPr/>
        </p:nvSpPr>
        <p:spPr>
          <a:xfrm>
            <a:off x="9767653" y="3969703"/>
            <a:ext cx="8295138" cy="3444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800">
                <a:latin typeface="Times Roman"/>
                <a:ea typeface="Times Roman"/>
                <a:cs typeface="Times Roman"/>
                <a:sym typeface="Times Roman"/>
              </a:defRPr>
            </a:pPr>
            <a:r>
              <a:t>Aggravating factors</a:t>
            </a:r>
            <a:endParaRPr b="0"/>
          </a:p>
          <a:p>
            <a:pPr marL="457200" indent="-317500" defTabSz="457200">
              <a:spcBef>
                <a:spcPts val="1200"/>
              </a:spcBef>
              <a:buSzPct val="100000"/>
              <a:buFont typeface="Times Roman"/>
              <a:buChar char="•"/>
              <a:defRPr sz="2800">
                <a:latin typeface="Times Roman"/>
                <a:ea typeface="Times Roman"/>
                <a:cs typeface="Times Roman"/>
                <a:sym typeface="Times Roman"/>
              </a:defRPr>
            </a:pPr>
            <a:r>
              <a:t>Nutrient deficiencies (zinc, magnesium, B vitamins)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High ultra-processed food intake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Alcohol excess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Poor sleep and chronic stress</a:t>
            </a:r>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0"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73" name="Freeform 4"/>
          <p:cNvGrpSpPr/>
          <p:nvPr/>
        </p:nvGrpSpPr>
        <p:grpSpPr>
          <a:xfrm>
            <a:off x="-528019" y="-83714"/>
            <a:ext cx="19048361" cy="3086120"/>
            <a:chOff x="-2" y="0"/>
            <a:chExt cx="19048359" cy="3086119"/>
          </a:xfrm>
        </p:grpSpPr>
        <p:sp>
          <p:nvSpPr>
            <p:cNvPr id="771"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72"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74" name="TextBox 6"/>
          <p:cNvSpPr txBox="1"/>
          <p:nvPr/>
        </p:nvSpPr>
        <p:spPr>
          <a:xfrm>
            <a:off x="800741" y="1159123"/>
            <a:ext cx="16981341" cy="24625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93" sz="7000">
                <a:solidFill>
                  <a:srgbClr val="FFFFFF"/>
                </a:solidFill>
                <a:latin typeface="Poppins"/>
                <a:ea typeface="Poppins"/>
                <a:cs typeface="Poppins"/>
                <a:sym typeface="Poppins"/>
              </a:defRPr>
            </a:pPr>
            <a:r>
              <a:t>Clinical and Functional Implications</a:t>
            </a:r>
          </a:p>
          <a:p>
            <a:pPr marL="457200" indent="-317500" defTabSz="457200">
              <a:buSzPct val="100000"/>
              <a:buFont typeface="Times Roman"/>
              <a:buChar char="•"/>
              <a:defRPr sz="1200">
                <a:latin typeface="Times Roman"/>
                <a:ea typeface="Times Roman"/>
                <a:cs typeface="Times Roman"/>
                <a:sym typeface="Times Roman"/>
              </a:defRPr>
            </a:pPr>
          </a:p>
        </p:txBody>
      </p:sp>
      <p:sp>
        <p:nvSpPr>
          <p:cNvPr id="77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776" name="Symptoms may be non-specific: fatigue, headaches, brain fog, GI issues…"/>
          <p:cNvSpPr txBox="1"/>
          <p:nvPr/>
        </p:nvSpPr>
        <p:spPr>
          <a:xfrm>
            <a:off x="1054343" y="4032838"/>
            <a:ext cx="12920160" cy="2961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120315" indent="-120315" defTabSz="457200">
              <a:spcBef>
                <a:spcPts val="1200"/>
              </a:spcBef>
              <a:buSzPct val="100000"/>
              <a:buChar char="•"/>
              <a:defRPr sz="3200">
                <a:latin typeface="Times Roman"/>
                <a:ea typeface="Times Roman"/>
                <a:cs typeface="Times Roman"/>
                <a:sym typeface="Times Roman"/>
              </a:defRPr>
            </a:pPr>
            <a:r>
              <a:t>Symptoms may be </a:t>
            </a:r>
            <a:r>
              <a:rPr b="1"/>
              <a:t>non-specific</a:t>
            </a:r>
            <a:r>
              <a:t>: fatigue, headaches, brain fog, GI issues</a:t>
            </a:r>
          </a:p>
          <a:p>
            <a:pPr marL="120315" indent="-120315" defTabSz="457200">
              <a:spcBef>
                <a:spcPts val="1200"/>
              </a:spcBef>
              <a:buSzPct val="100000"/>
              <a:buChar char="•"/>
              <a:defRPr sz="3200">
                <a:latin typeface="Times Roman"/>
                <a:ea typeface="Times Roman"/>
                <a:cs typeface="Times Roman"/>
                <a:sym typeface="Times Roman"/>
              </a:defRPr>
            </a:pPr>
            <a:r>
              <a:t>Chronic exposure often presents as </a:t>
            </a:r>
            <a:r>
              <a:rPr b="1"/>
              <a:t>multi-system dysfunction</a:t>
            </a:r>
          </a:p>
          <a:p>
            <a:pPr marL="120315" indent="-120315" defTabSz="457200">
              <a:spcBef>
                <a:spcPts val="1200"/>
              </a:spcBef>
              <a:buSzPct val="100000"/>
              <a:buChar char="•"/>
              <a:defRPr sz="3200">
                <a:latin typeface="Times Roman"/>
                <a:ea typeface="Times Roman"/>
                <a:cs typeface="Times Roman"/>
                <a:sym typeface="Times Roman"/>
              </a:defRPr>
            </a:pPr>
            <a:r>
              <a:t>Environmental load can </a:t>
            </a:r>
            <a:r>
              <a:rPr b="1"/>
              <a:t>worsen existing conditions</a:t>
            </a:r>
            <a:r>
              <a:t> (autoimmune, metabolic, neurodegenerative)</a:t>
            </a:r>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8"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81" name="Freeform 4"/>
          <p:cNvGrpSpPr/>
          <p:nvPr/>
        </p:nvGrpSpPr>
        <p:grpSpPr>
          <a:xfrm>
            <a:off x="-528019" y="-83714"/>
            <a:ext cx="19048361" cy="3086120"/>
            <a:chOff x="-2" y="0"/>
            <a:chExt cx="19048359" cy="3086119"/>
          </a:xfrm>
        </p:grpSpPr>
        <p:sp>
          <p:nvSpPr>
            <p:cNvPr id="779"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80"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82" name="TextBox 6"/>
          <p:cNvSpPr txBox="1"/>
          <p:nvPr/>
        </p:nvSpPr>
        <p:spPr>
          <a:xfrm>
            <a:off x="1263728" y="316989"/>
            <a:ext cx="16981341" cy="22847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Public Health &amp; Preventive Significance</a:t>
            </a:r>
          </a:p>
        </p:txBody>
      </p:sp>
      <p:sp>
        <p:nvSpPr>
          <p:cNvPr id="78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784" name="Environmental toxicity contributes significantly to global disease burden…"/>
          <p:cNvSpPr txBox="1"/>
          <p:nvPr/>
        </p:nvSpPr>
        <p:spPr>
          <a:xfrm>
            <a:off x="1433151" y="4201197"/>
            <a:ext cx="13775930" cy="2479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Char char="•"/>
              <a:defRPr sz="3200">
                <a:latin typeface="Times Roman"/>
                <a:ea typeface="Times Roman"/>
                <a:cs typeface="Times Roman"/>
                <a:sym typeface="Times Roman"/>
              </a:defRPr>
            </a:pPr>
            <a:r>
              <a:t>Environmental toxicity contributes significantly to </a:t>
            </a:r>
            <a:r>
              <a:rPr b="1"/>
              <a:t>global disease burden</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Prevention reduces healthcare costs and improves population resilience</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Policy, food systems, and environmental justice play critical roles</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6" name="Freeform 2"/>
          <p:cNvSpPr/>
          <p:nvPr/>
        </p:nvSpPr>
        <p:spPr>
          <a:xfrm rot="10800000">
            <a:off x="-147841" y="-199267"/>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89" name="Freeform 4"/>
          <p:cNvGrpSpPr/>
          <p:nvPr/>
        </p:nvGrpSpPr>
        <p:grpSpPr>
          <a:xfrm>
            <a:off x="-528019" y="-83714"/>
            <a:ext cx="19048361" cy="3086120"/>
            <a:chOff x="-2" y="0"/>
            <a:chExt cx="19048359" cy="3086119"/>
          </a:xfrm>
        </p:grpSpPr>
        <p:sp>
          <p:nvSpPr>
            <p:cNvPr id="787"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88"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90" name="TextBox 6"/>
          <p:cNvSpPr txBox="1"/>
          <p:nvPr/>
        </p:nvSpPr>
        <p:spPr>
          <a:xfrm>
            <a:off x="1263728" y="316989"/>
            <a:ext cx="16981341" cy="22847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Environmental Toxins: Mechanisms &amp; Targeted Nutrient Support</a:t>
            </a:r>
          </a:p>
        </p:txBody>
      </p:sp>
      <p:sp>
        <p:nvSpPr>
          <p:cNvPr id="79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graphicFrame>
        <p:nvGraphicFramePr>
          <p:cNvPr id="792" name="Table 1"/>
          <p:cNvGraphicFramePr/>
          <p:nvPr/>
        </p:nvGraphicFramePr>
        <p:xfrm>
          <a:off x="582910" y="3074476"/>
          <a:ext cx="17134880" cy="667333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437969"/>
                <a:gridCol w="3692715"/>
                <a:gridCol w="6260320"/>
                <a:gridCol w="4731173"/>
              </a:tblGrid>
              <a:tr h="302482">
                <a:tc>
                  <a:txBody>
                    <a:bodyPr/>
                    <a:lstStyle/>
                    <a:p>
                      <a:pPr algn="ctr" defTabSz="457200">
                        <a:defRPr sz="1800"/>
                      </a:pPr>
                      <a:r>
                        <a:rPr b="1" sz="1700">
                          <a:latin typeface="Times Roman"/>
                          <a:ea typeface="Times Roman"/>
                          <a:cs typeface="Times Roman"/>
                          <a:sym typeface="Times Roman"/>
                        </a:rPr>
                        <a:t>Toxin / Exposure</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Primary Mechanism(s)</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Key Nutrient Interventions</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Food-Based Sources / Clinical Notes</a:t>
                      </a:r>
                    </a:p>
                  </a:txBody>
                  <a:tcPr marL="12700" marR="12700" marT="12700" marB="12700" anchor="ctr" anchorCtr="0" horzOverflow="overflow"/>
                </a:tc>
              </a:tr>
              <a:tr h="680586">
                <a:tc>
                  <a:txBody>
                    <a:bodyPr/>
                    <a:lstStyle/>
                    <a:p>
                      <a:pPr algn="ctr" defTabSz="457200">
                        <a:defRPr sz="1700">
                          <a:latin typeface="Times Roman"/>
                          <a:ea typeface="Times Roman"/>
                          <a:cs typeface="Times Roman"/>
                          <a:sym typeface="Times Roman"/>
                        </a:defRPr>
                      </a:pPr>
                      <a:r>
                        <a:rPr b="1"/>
                        <a:t>Heavy metals</a:t>
                      </a:r>
                      <a:r>
                        <a:t> (lead, mercury, cadmium, arsenic)</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 Oxidative stress • Enzyme inhibition • Mitochondrial dysfunction</a:t>
                      </a:r>
                    </a:p>
                  </a:txBody>
                  <a:tcPr marL="12700" marR="12700" marT="12700" marB="12700" anchor="ctr" anchorCtr="0" horzOverflow="overflow"/>
                </a:tc>
                <a:tc>
                  <a:txBody>
                    <a:bodyPr/>
                    <a:lstStyle/>
                    <a:p>
                      <a:pPr algn="ctr" defTabSz="457200">
                        <a:defRPr sz="1700">
                          <a:latin typeface="Times Roman"/>
                          <a:ea typeface="Times Roman"/>
                          <a:cs typeface="Times Roman"/>
                          <a:sym typeface="Times Roman"/>
                        </a:defRPr>
                      </a:pPr>
                      <a:r>
                        <a:rPr b="1"/>
                        <a:t>Zinc, selenium, magnesium</a:t>
                      </a:r>
                      <a:r>
                        <a:t> (metal displacement &amp; antioxidant defense) </a:t>
                      </a:r>
                      <a:r>
                        <a:rPr b="1"/>
                        <a:t>Vitamin C &amp; E</a:t>
                      </a:r>
                      <a:r>
                        <a:t> (ROS quenching) </a:t>
                      </a:r>
                      <a:r>
                        <a:rPr b="1"/>
                        <a:t>Sulfur amino acids</a:t>
                      </a:r>
                      <a:r>
                        <a:t> (cysteine, glycine)</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Brazil nuts, seafood, pumpkin seeds, cruciferous vegetables; ensure adequate protein before chelation strategies</a:t>
                      </a:r>
                    </a:p>
                  </a:txBody>
                  <a:tcPr marL="12700" marR="12700" marT="12700" marB="12700" anchor="ctr" anchorCtr="0" horzOverflow="overflow"/>
                </a:tc>
              </a:tr>
              <a:tr h="892324">
                <a:tc>
                  <a:txBody>
                    <a:bodyPr/>
                    <a:lstStyle/>
                    <a:p>
                      <a:pPr algn="ctr" defTabSz="457200">
                        <a:defRPr sz="1700">
                          <a:latin typeface="Times Roman"/>
                          <a:ea typeface="Times Roman"/>
                          <a:cs typeface="Times Roman"/>
                          <a:sym typeface="Times Roman"/>
                        </a:defRPr>
                      </a:pPr>
                      <a:r>
                        <a:rPr b="1"/>
                        <a:t>Pesticides &amp; herbicides</a:t>
                      </a:r>
                      <a:r>
                        <a:t> (organophosphates, glyphosate)</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 Acetylcholinesterase inhibition • Gut microbiome disruption • Endocrine interference</a:t>
                      </a:r>
                    </a:p>
                  </a:txBody>
                  <a:tcPr marL="12700" marR="12700" marT="12700" marB="12700" anchor="ctr" anchorCtr="0" horzOverflow="overflow"/>
                </a:tc>
                <a:tc>
                  <a:txBody>
                    <a:bodyPr/>
                    <a:lstStyle/>
                    <a:p>
                      <a:pPr algn="ctr" defTabSz="457200">
                        <a:defRPr sz="1700">
                          <a:latin typeface="Times Roman"/>
                          <a:ea typeface="Times Roman"/>
                          <a:cs typeface="Times Roman"/>
                          <a:sym typeface="Times Roman"/>
                        </a:defRPr>
                      </a:pPr>
                      <a:r>
                        <a:rPr b="1"/>
                        <a:t>B-complex (B1, B6, B12)</a:t>
                      </a:r>
                      <a:r>
                        <a:t> </a:t>
                      </a:r>
                      <a:r>
                        <a:rPr b="1"/>
                        <a:t>Magnesium</a:t>
                      </a:r>
                      <a:r>
                        <a:t> </a:t>
                      </a:r>
                      <a:r>
                        <a:rPr b="1"/>
                        <a:t>Polyphenols</a:t>
                      </a:r>
                      <a:r>
                        <a:t> (quercetin, resveratrol)</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Leafy greens, legumes, berries; emphasize organic foods when possible</a:t>
                      </a:r>
                    </a:p>
                  </a:txBody>
                  <a:tcPr marL="12700" marR="12700" marT="12700" marB="12700" anchor="ctr" anchorCtr="0" horzOverflow="overflow"/>
                </a:tc>
              </a:tr>
              <a:tr h="680586">
                <a:tc>
                  <a:txBody>
                    <a:bodyPr/>
                    <a:lstStyle/>
                    <a:p>
                      <a:pPr algn="ctr" defTabSz="457200">
                        <a:defRPr b="1" sz="1700">
                          <a:latin typeface="Times Roman"/>
                          <a:ea typeface="Times Roman"/>
                          <a:cs typeface="Times Roman"/>
                          <a:sym typeface="Times Roman"/>
                        </a:defRPr>
                      </a:pPr>
                      <a:r>
                        <a:t>Endocrine disruptors</a:t>
                      </a:r>
                      <a:r>
                        <a:rPr b="0"/>
                        <a:t> (BPA, phthalates)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 Hormone receptor mimicry • Altered estrogen/thyroid signaling</a:t>
                      </a:r>
                    </a:p>
                  </a:txBody>
                  <a:tcPr marL="12700" marR="12700" marT="12700" marB="12700" anchor="ctr" anchorCtr="0" horzOverflow="overflow"/>
                </a:tc>
                <a:tc>
                  <a:txBody>
                    <a:bodyPr/>
                    <a:lstStyle/>
                    <a:p>
                      <a:pPr algn="ctr" defTabSz="457200">
                        <a:defRPr sz="1700">
                          <a:latin typeface="Times Roman"/>
                          <a:ea typeface="Times Roman"/>
                          <a:cs typeface="Times Roman"/>
                          <a:sym typeface="Times Roman"/>
                        </a:defRPr>
                      </a:pPr>
                      <a:r>
                        <a:rPr b="1"/>
                        <a:t>Iodine, selenium</a:t>
                      </a:r>
                      <a:r>
                        <a:t> (thyroid support) </a:t>
                      </a:r>
                      <a:r>
                        <a:rPr b="1"/>
                        <a:t>Fiber</a:t>
                      </a:r>
                      <a:r>
                        <a:t> (estrogen clearance) </a:t>
                      </a:r>
                      <a:r>
                        <a:rPr b="1"/>
                        <a:t>DIM &amp; sulforaphane</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Sea vegetables, flaxseed, broccoli sprouts; reduce plastic food contact</a:t>
                      </a:r>
                    </a:p>
                  </a:txBody>
                  <a:tcPr marL="12700" marR="12700" marT="12700" marB="12700" anchor="ctr" anchorCtr="0" horzOverflow="overflow"/>
                </a:tc>
              </a:tr>
              <a:tr h="680586">
                <a:tc>
                  <a:txBody>
                    <a:bodyPr/>
                    <a:lstStyle/>
                    <a:p>
                      <a:pPr algn="ctr" defTabSz="457200">
                        <a:defRPr sz="1700">
                          <a:latin typeface="Times Roman"/>
                          <a:ea typeface="Times Roman"/>
                          <a:cs typeface="Times Roman"/>
                          <a:sym typeface="Times Roman"/>
                        </a:defRPr>
                      </a:pPr>
                      <a:r>
                        <a:rPr b="1"/>
                        <a:t>Air pollutants</a:t>
                      </a:r>
                      <a:r>
                        <a:t> (PM2.5, ozone, VOCs)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 Systemic inflammation • Lipid peroxidation • Endothelial injury</a:t>
                      </a:r>
                    </a:p>
                  </a:txBody>
                  <a:tcPr marL="12700" marR="12700" marT="12700" marB="12700" anchor="ctr" anchorCtr="0" horzOverflow="overflow"/>
                </a:tc>
                <a:tc>
                  <a:txBody>
                    <a:bodyPr/>
                    <a:lstStyle/>
                    <a:p>
                      <a:pPr algn="ctr" defTabSz="457200">
                        <a:defRPr b="1" sz="1700">
                          <a:latin typeface="Times Roman"/>
                          <a:ea typeface="Times Roman"/>
                          <a:cs typeface="Times Roman"/>
                          <a:sym typeface="Times Roman"/>
                        </a:defRPr>
                      </a:pPr>
                      <a:r>
                        <a:t>Omega-3 fatty acids</a:t>
                      </a:r>
                      <a:r>
                        <a:rPr b="0"/>
                        <a:t> </a:t>
                      </a:r>
                      <a:r>
                        <a:t>Vitamin C</a:t>
                      </a:r>
                      <a:r>
                        <a:rPr b="0"/>
                        <a:t> </a:t>
                      </a:r>
                      <a:r>
                        <a:t>N-acetylcysteine (NAC)</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Fatty fish, citrus, alliums; higher needs in urban or wildfire exposure</a:t>
                      </a:r>
                    </a:p>
                  </a:txBody>
                  <a:tcPr marL="12700" marR="12700" marT="12700" marB="12700" anchor="ctr" anchorCtr="0" horzOverflow="overflow"/>
                </a:tc>
              </a:tr>
              <a:tr h="680586">
                <a:tc>
                  <a:txBody>
                    <a:bodyPr/>
                    <a:lstStyle/>
                    <a:p>
                      <a:pPr algn="ctr" defTabSz="457200">
                        <a:defRPr b="1" sz="1700">
                          <a:latin typeface="Times Roman"/>
                          <a:ea typeface="Times Roman"/>
                          <a:cs typeface="Times Roman"/>
                          <a:sym typeface="Times Roman"/>
                        </a:defRPr>
                      </a:pPr>
                      <a:r>
                        <a:t>Persistent organic pollutants (POPs)</a:t>
                      </a:r>
                      <a:r>
                        <a:rPr b="0"/>
                        <a:t> (PCBs, dioxins)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 Bioaccumulation in adipose • Aryl hydrocarbon receptor activation</a:t>
                      </a:r>
                    </a:p>
                  </a:txBody>
                  <a:tcPr marL="12700" marR="12700" marT="12700" marB="12700" anchor="ctr" anchorCtr="0" horzOverflow="overflow"/>
                </a:tc>
                <a:tc>
                  <a:txBody>
                    <a:bodyPr/>
                    <a:lstStyle/>
                    <a:p>
                      <a:pPr algn="ctr" defTabSz="457200">
                        <a:defRPr b="1" sz="1700">
                          <a:latin typeface="Times Roman"/>
                          <a:ea typeface="Times Roman"/>
                          <a:cs typeface="Times Roman"/>
                          <a:sym typeface="Times Roman"/>
                        </a:defRPr>
                      </a:pPr>
                      <a:r>
                        <a:t>Cruciferous compounds</a:t>
                      </a:r>
                      <a:r>
                        <a:rPr b="0"/>
                        <a:t> (I3C, sulforaphane) </a:t>
                      </a:r>
                      <a:r>
                        <a:t>Fiber</a:t>
                      </a:r>
                      <a:r>
                        <a:rPr b="0"/>
                        <a:t> </a:t>
                      </a:r>
                      <a:r>
                        <a:t>Choline</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Brassica vegetables, eggs, legumes; support bile flow and regular elimination</a:t>
                      </a:r>
                    </a:p>
                  </a:txBody>
                  <a:tcPr marL="12700" marR="12700" marT="12700" marB="12700" anchor="ctr" anchorCtr="0" horzOverflow="overflow"/>
                </a:tc>
              </a:tr>
              <a:tr h="680586">
                <a:tc>
                  <a:txBody>
                    <a:bodyPr/>
                    <a:lstStyle/>
                    <a:p>
                      <a:pPr algn="ctr" defTabSz="457200">
                        <a:defRPr sz="1700">
                          <a:latin typeface="Times Roman"/>
                          <a:ea typeface="Times Roman"/>
                          <a:cs typeface="Times Roman"/>
                          <a:sym typeface="Times Roman"/>
                        </a:defRPr>
                      </a:pPr>
                      <a:r>
                        <a:rPr b="1"/>
                        <a:t>Mycotoxins</a:t>
                      </a:r>
                      <a:r>
                        <a:t> (aflatoxin, ochratoxin)</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 Hepatotoxicity • DNA damage • Immune suppression</a:t>
                      </a:r>
                    </a:p>
                  </a:txBody>
                  <a:tcPr marL="12700" marR="12700" marT="12700" marB="12700" anchor="ctr" anchorCtr="0" horzOverflow="overflow"/>
                </a:tc>
                <a:tc>
                  <a:txBody>
                    <a:bodyPr/>
                    <a:lstStyle/>
                    <a:p>
                      <a:pPr algn="ctr" defTabSz="457200">
                        <a:defRPr b="1" sz="1700">
                          <a:latin typeface="Times Roman"/>
                          <a:ea typeface="Times Roman"/>
                          <a:cs typeface="Times Roman"/>
                          <a:sym typeface="Times Roman"/>
                        </a:defRPr>
                      </a:pPr>
                      <a:r>
                        <a:t>Glutathione precursors</a:t>
                      </a:r>
                      <a:r>
                        <a:rPr b="0"/>
                        <a:t> </a:t>
                      </a:r>
                      <a:r>
                        <a:t>Vitamin A</a:t>
                      </a:r>
                      <a:r>
                        <a:rPr b="0"/>
                        <a:t> </a:t>
                      </a:r>
                      <a:r>
                        <a:t>Chlorophyll/chlorella</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Dark leafy greens, cilantro, parsley; prioritize food storage and mold avoidance</a:t>
                      </a:r>
                    </a:p>
                  </a:txBody>
                  <a:tcPr marL="12700" marR="12700" marT="12700" marB="12700" anchor="ctr" anchorCtr="0" horzOverflow="overflow"/>
                </a:tc>
              </a:tr>
              <a:tr h="468848">
                <a:tc>
                  <a:txBody>
                    <a:bodyPr/>
                    <a:lstStyle/>
                    <a:p>
                      <a:pPr algn="ctr" defTabSz="457200">
                        <a:defRPr sz="1800"/>
                      </a:pPr>
                      <a:r>
                        <a:rPr b="1" sz="1700">
                          <a:latin typeface="Times Roman"/>
                          <a:ea typeface="Times Roman"/>
                          <a:cs typeface="Times Roman"/>
                          <a:sym typeface="Times Roman"/>
                        </a:rPr>
                        <a:t>PFAS (“forever chemicals”)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 Lipid metabolism disruption • Thyroid hormone interference</a:t>
                      </a:r>
                    </a:p>
                  </a:txBody>
                  <a:tcPr marL="12700" marR="12700" marT="12700" marB="12700" anchor="ctr" anchorCtr="0" horzOverflow="overflow"/>
                </a:tc>
                <a:tc>
                  <a:txBody>
                    <a:bodyPr/>
                    <a:lstStyle/>
                    <a:p>
                      <a:pPr algn="ctr" defTabSz="457200">
                        <a:defRPr b="1" sz="1700">
                          <a:latin typeface="Times Roman"/>
                          <a:ea typeface="Times Roman"/>
                          <a:cs typeface="Times Roman"/>
                          <a:sym typeface="Times Roman"/>
                        </a:defRPr>
                      </a:pPr>
                      <a:r>
                        <a:t>Choline &amp; betaine</a:t>
                      </a:r>
                      <a:r>
                        <a:rPr b="0"/>
                        <a:t> </a:t>
                      </a:r>
                      <a:r>
                        <a:t>Soluble fiber</a:t>
                      </a:r>
                      <a:r>
                        <a:rPr b="0"/>
                        <a:t> </a:t>
                      </a:r>
                      <a:r>
                        <a:t>Antioxidants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Beets, oats, legumes; hydration and fiber critical for excretion</a:t>
                      </a:r>
                    </a:p>
                  </a:txBody>
                  <a:tcPr marL="12700" marR="12700" marT="12700" marB="12700" anchor="ctr" anchorCtr="0" horzOverflow="overflow"/>
                </a:tc>
              </a:tr>
              <a:tr h="468848">
                <a:tc>
                  <a:txBody>
                    <a:bodyPr/>
                    <a:lstStyle/>
                    <a:p>
                      <a:pPr algn="ctr" defTabSz="457200">
                        <a:defRPr sz="1700">
                          <a:latin typeface="Times Roman"/>
                          <a:ea typeface="Times Roman"/>
                          <a:cs typeface="Times Roman"/>
                          <a:sym typeface="Times Roman"/>
                        </a:defRPr>
                      </a:pPr>
                      <a:r>
                        <a:rPr b="1"/>
                        <a:t>Solvents &amp; VOCs</a:t>
                      </a:r>
                      <a:r>
                        <a:t> (benzene, toluene)</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 Phase I overload • Neurotoxicity</a:t>
                      </a:r>
                    </a:p>
                  </a:txBody>
                  <a:tcPr marL="12700" marR="12700" marT="12700" marB="12700" anchor="ctr" anchorCtr="0" horzOverflow="overflow"/>
                </a:tc>
                <a:tc>
                  <a:txBody>
                    <a:bodyPr/>
                    <a:lstStyle/>
                    <a:p>
                      <a:pPr algn="ctr" defTabSz="457200">
                        <a:defRPr b="1" sz="1700">
                          <a:latin typeface="Times Roman"/>
                          <a:ea typeface="Times Roman"/>
                          <a:cs typeface="Times Roman"/>
                          <a:sym typeface="Times Roman"/>
                        </a:defRPr>
                      </a:pPr>
                      <a:r>
                        <a:t>B vitamins</a:t>
                      </a:r>
                      <a:r>
                        <a:rPr b="0"/>
                        <a:t> </a:t>
                      </a:r>
                      <a:r>
                        <a:t>Glycine &amp; taurine</a:t>
                      </a:r>
                      <a:r>
                        <a:rPr b="0"/>
                        <a:t> </a:t>
                      </a:r>
                      <a:r>
                        <a:t>Vitamin C</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Whole grains, animal protein, citrus; caution with alcohol use</a:t>
                      </a:r>
                    </a:p>
                  </a:txBody>
                  <a:tcPr marL="12700" marR="12700" marT="12700" marB="12700" anchor="ctr" anchorCtr="0" horzOverflow="overflow"/>
                </a:tc>
              </a:tr>
              <a:tr h="680586">
                <a:tc>
                  <a:txBody>
                    <a:bodyPr/>
                    <a:lstStyle/>
                    <a:p>
                      <a:pPr algn="ctr" defTabSz="457200">
                        <a:defRPr sz="1800"/>
                      </a:pPr>
                      <a:r>
                        <a:rPr b="1" sz="1700">
                          <a:latin typeface="Times Roman"/>
                          <a:ea typeface="Times Roman"/>
                          <a:cs typeface="Times Roman"/>
                          <a:sym typeface="Times Roman"/>
                        </a:rPr>
                        <a:t>Excess alcohol (toxicant)</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 CYP450 induction • Glutathione depletion • Gut permeability</a:t>
                      </a:r>
                    </a:p>
                  </a:txBody>
                  <a:tcPr marL="12700" marR="12700" marT="12700" marB="12700" anchor="ctr" anchorCtr="0" horzOverflow="overflow"/>
                </a:tc>
                <a:tc>
                  <a:txBody>
                    <a:bodyPr/>
                    <a:lstStyle/>
                    <a:p>
                      <a:pPr algn="ctr" defTabSz="457200">
                        <a:defRPr b="1" sz="1700">
                          <a:latin typeface="Times Roman"/>
                          <a:ea typeface="Times Roman"/>
                          <a:cs typeface="Times Roman"/>
                          <a:sym typeface="Times Roman"/>
                        </a:defRPr>
                      </a:pPr>
                      <a:r>
                        <a:t>Zinc</a:t>
                      </a:r>
                      <a:r>
                        <a:rPr b="0"/>
                        <a:t> </a:t>
                      </a:r>
                      <a:r>
                        <a:t>Magnesium</a:t>
                      </a:r>
                      <a:r>
                        <a:rPr b="0"/>
                        <a:t> </a:t>
                      </a:r>
                      <a:r>
                        <a:t>Thiamine (B1)</a:t>
                      </a:r>
                      <a:r>
                        <a:rPr b="0"/>
                        <a:t> </a:t>
                      </a:r>
                      <a:r>
                        <a:t>NAC</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Shellfish, nuts, whole grains; address gut–liver axis</a:t>
                      </a:r>
                    </a:p>
                  </a:txBody>
                  <a:tcPr marL="12700" marR="12700" marT="12700" marB="12700" anchor="ctr" anchorCtr="0" horzOverflow="overflow"/>
                </a:tc>
              </a:tr>
              <a:tr h="468848">
                <a:tc>
                  <a:txBody>
                    <a:bodyPr/>
                    <a:lstStyle/>
                    <a:p>
                      <a:pPr algn="ctr" defTabSz="457200">
                        <a:defRPr sz="1800"/>
                      </a:pPr>
                      <a:r>
                        <a:rPr b="1" sz="1700">
                          <a:latin typeface="Times Roman"/>
                          <a:ea typeface="Times Roman"/>
                          <a:cs typeface="Times Roman"/>
                          <a:sym typeface="Times Roman"/>
                        </a:rPr>
                        <a:t>Microplastics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 Inflammatory signaling • Endocrine disruption</a:t>
                      </a:r>
                    </a:p>
                  </a:txBody>
                  <a:tcPr marL="12700" marR="12700" marT="12700" marB="12700" anchor="ctr" anchorCtr="0" horzOverflow="overflow"/>
                </a:tc>
                <a:tc>
                  <a:txBody>
                    <a:bodyPr/>
                    <a:lstStyle/>
                    <a:p>
                      <a:pPr algn="ctr" defTabSz="457200">
                        <a:defRPr b="1" sz="1700">
                          <a:latin typeface="Times Roman"/>
                          <a:ea typeface="Times Roman"/>
                          <a:cs typeface="Times Roman"/>
                          <a:sym typeface="Times Roman"/>
                        </a:defRPr>
                      </a:pPr>
                      <a:r>
                        <a:t>Antioxidants</a:t>
                      </a:r>
                      <a:r>
                        <a:rPr b="0"/>
                        <a:t> </a:t>
                      </a:r>
                      <a:r>
                        <a:t>Omega-3s</a:t>
                      </a:r>
                      <a:r>
                        <a:rPr b="0"/>
                        <a:t> </a:t>
                      </a:r>
                      <a:r>
                        <a:t>Fiber</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Emphasize whole foods; reduce packaged food exposure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Freeform 2"/>
          <p:cNvSpPr/>
          <p:nvPr/>
        </p:nvSpPr>
        <p:spPr>
          <a:xfrm rot="10800000">
            <a:off x="531520" y="-567284"/>
            <a:ext cx="18288010"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60" name="Freeform 4"/>
          <p:cNvGrpSpPr/>
          <p:nvPr/>
        </p:nvGrpSpPr>
        <p:grpSpPr>
          <a:xfrm>
            <a:off x="-380179" y="-13"/>
            <a:ext cx="19048355" cy="3086120"/>
            <a:chOff x="0" y="0"/>
            <a:chExt cx="19048353" cy="3086119"/>
          </a:xfrm>
        </p:grpSpPr>
        <p:sp>
          <p:nvSpPr>
            <p:cNvPr id="158"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59"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61" name="TextBox 6"/>
          <p:cNvSpPr txBox="1"/>
          <p:nvPr/>
        </p:nvSpPr>
        <p:spPr>
          <a:xfrm>
            <a:off x="1275347" y="1184945"/>
            <a:ext cx="16800356" cy="95629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92" sz="7000">
                <a:solidFill>
                  <a:srgbClr val="FFFFFF"/>
                </a:solidFill>
                <a:latin typeface="Poppins"/>
                <a:ea typeface="Poppins"/>
                <a:cs typeface="Poppins"/>
                <a:sym typeface="Poppins"/>
              </a:defRPr>
            </a:lvl1pPr>
          </a:lstStyle>
          <a:p>
            <a:pPr/>
            <a:r>
              <a:t>MNT for Rosacea</a:t>
            </a:r>
          </a:p>
        </p:txBody>
      </p:sp>
      <p:sp>
        <p:nvSpPr>
          <p:cNvPr id="162"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163" name="Institute of Medicine (IOM). (2001). Dietary Reference Intakes: Applications in Dietary Assessment. National Academies Press.…"/>
          <p:cNvSpPr txBox="1"/>
          <p:nvPr/>
        </p:nvSpPr>
        <p:spPr>
          <a:xfrm>
            <a:off x="992190" y="4174225"/>
            <a:ext cx="6513918" cy="4841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400">
                <a:latin typeface="Times Roman"/>
                <a:ea typeface="Times Roman"/>
                <a:cs typeface="Times Roman"/>
                <a:sym typeface="Times Roman"/>
              </a:defRPr>
            </a:pPr>
            <a:r>
              <a:t>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Neurovascular dysregulation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Inflammatory peptides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GI comorbidities (H. pylori, SIBO)</a:t>
            </a:r>
          </a:p>
          <a:p>
            <a:pPr defTabSz="457200">
              <a:spcBef>
                <a:spcPts val="1200"/>
              </a:spcBef>
              <a:defRPr b="1" sz="2400">
                <a:latin typeface="Times Roman"/>
                <a:ea typeface="Times Roman"/>
                <a:cs typeface="Times Roman"/>
                <a:sym typeface="Times Roman"/>
              </a:defRPr>
            </a:pPr>
          </a:p>
          <a:p>
            <a:pPr defTabSz="457200">
              <a:spcBef>
                <a:spcPts val="12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Identify trigger foods (alcohol, spicy foods, hot beverages)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Low-histamine or low-FODMAP trial if GI symptoms present</a:t>
            </a:r>
          </a:p>
        </p:txBody>
      </p:sp>
      <p:sp>
        <p:nvSpPr>
          <p:cNvPr id="164"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165" name="Relevant Labs…"/>
          <p:cNvSpPr txBox="1"/>
          <p:nvPr/>
        </p:nvSpPr>
        <p:spPr>
          <a:xfrm>
            <a:off x="10175832" y="8193730"/>
            <a:ext cx="5545098" cy="1348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400">
                <a:latin typeface="Times Roman"/>
                <a:ea typeface="Times Roman"/>
                <a:cs typeface="Times Roman"/>
                <a:sym typeface="Times Roman"/>
              </a:defRPr>
            </a:pPr>
            <a:r>
              <a:t>Relevant Labs</a:t>
            </a:r>
          </a:p>
          <a:p>
            <a:pPr marL="190500" indent="-190500" defTabSz="457200">
              <a:spcBef>
                <a:spcPts val="1200"/>
              </a:spcBef>
              <a:buSzPct val="100000"/>
              <a:buChar char="•"/>
              <a:defRPr sz="1900">
                <a:latin typeface="Times Roman"/>
                <a:ea typeface="Times Roman"/>
                <a:cs typeface="Times Roman"/>
                <a:sym typeface="Times Roman"/>
              </a:defRPr>
            </a:pPr>
            <a:r>
              <a:t>Hs - CRP, ESR, CBS w/diff</a:t>
            </a:r>
          </a:p>
          <a:p>
            <a:pPr marL="190500" indent="-190500" defTabSz="457200">
              <a:spcBef>
                <a:spcPts val="1200"/>
              </a:spcBef>
              <a:buSzPct val="100000"/>
              <a:buChar char="•"/>
              <a:defRPr sz="1900">
                <a:latin typeface="Times Roman"/>
                <a:ea typeface="Times Roman"/>
                <a:cs typeface="Times Roman"/>
                <a:sym typeface="Times Roman"/>
              </a:defRPr>
            </a:pPr>
            <a:r>
              <a:t>Gut tests as indicated</a:t>
            </a:r>
          </a:p>
        </p:txBody>
      </p:sp>
      <p:graphicFrame>
        <p:nvGraphicFramePr>
          <p:cNvPr id="166" name="Table 1"/>
          <p:cNvGraphicFramePr/>
          <p:nvPr/>
        </p:nvGraphicFramePr>
        <p:xfrm>
          <a:off x="10210800" y="3968358"/>
          <a:ext cx="7415511" cy="369272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371292"/>
                <a:gridCol w="5044218"/>
              </a:tblGrid>
              <a:tr h="724062">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Role</a:t>
                      </a:r>
                    </a:p>
                  </a:txBody>
                  <a:tcPr marL="12700" marR="12700" marT="12700" marB="12700" anchor="ctr" anchorCtr="0" horzOverflow="overflow"/>
                </a:tc>
              </a:tr>
              <a:tr h="1122296">
                <a:tc>
                  <a:txBody>
                    <a:bodyPr/>
                    <a:lstStyle/>
                    <a:p>
                      <a:pPr algn="ctr" defTabSz="457200">
                        <a:defRPr sz="1800"/>
                      </a:pPr>
                      <a:r>
                        <a:rPr sz="2400">
                          <a:latin typeface="Times Roman"/>
                          <a:ea typeface="Times Roman"/>
                          <a:cs typeface="Times Roman"/>
                          <a:sym typeface="Times Roman"/>
                        </a:rPr>
                        <a:t>Omega-3s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Vascular inflammation</a:t>
                      </a:r>
                    </a:p>
                  </a:txBody>
                  <a:tcPr marL="12700" marR="12700" marT="12700" marB="12700" anchor="ctr" anchorCtr="0" horzOverflow="overflow"/>
                </a:tc>
              </a:tr>
              <a:tr h="724062">
                <a:tc>
                  <a:txBody>
                    <a:bodyPr/>
                    <a:lstStyle/>
                    <a:p>
                      <a:pPr algn="ctr" defTabSz="457200">
                        <a:defRPr sz="1800"/>
                      </a:pPr>
                      <a:r>
                        <a:rPr sz="24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Barrier support</a:t>
                      </a:r>
                    </a:p>
                  </a:txBody>
                  <a:tcPr marL="12700" marR="12700" marT="12700" marB="12700" anchor="ctr" anchorCtr="0" horzOverflow="overflow"/>
                </a:tc>
              </a:tr>
              <a:tr h="1122296">
                <a:tc>
                  <a:txBody>
                    <a:bodyPr/>
                    <a:lstStyle/>
                    <a:p>
                      <a:pPr algn="ctr" defTabSz="457200">
                        <a:defRPr sz="1800"/>
                      </a:pPr>
                      <a:r>
                        <a:rPr sz="2400">
                          <a:latin typeface="Times Roman"/>
                          <a:ea typeface="Times Roman"/>
                          <a:cs typeface="Times Roman"/>
                          <a:sym typeface="Times Roman"/>
                        </a:rPr>
                        <a:t>Probiotics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Gut–skin axis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4" name="Freeform 2"/>
          <p:cNvSpPr/>
          <p:nvPr/>
        </p:nvSpPr>
        <p:spPr>
          <a:xfrm rot="10800000">
            <a:off x="-147841" y="-199267"/>
            <a:ext cx="18288006"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97" name="Freeform 4"/>
          <p:cNvGrpSpPr/>
          <p:nvPr/>
        </p:nvGrpSpPr>
        <p:grpSpPr>
          <a:xfrm>
            <a:off x="-528019" y="-83714"/>
            <a:ext cx="19048361" cy="3086120"/>
            <a:chOff x="-2" y="0"/>
            <a:chExt cx="19048359" cy="3086119"/>
          </a:xfrm>
        </p:grpSpPr>
        <p:sp>
          <p:nvSpPr>
            <p:cNvPr id="795"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96"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98" name="TextBox 6"/>
          <p:cNvSpPr txBox="1"/>
          <p:nvPr/>
        </p:nvSpPr>
        <p:spPr>
          <a:xfrm>
            <a:off x="1263728" y="316989"/>
            <a:ext cx="16981341" cy="22847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Environmental Toxins: Mechanisms, Targeted Nutrition with Labs</a:t>
            </a:r>
          </a:p>
        </p:txBody>
      </p:sp>
      <p:sp>
        <p:nvSpPr>
          <p:cNvPr id="799"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p>
        </p:txBody>
      </p:sp>
      <p:graphicFrame>
        <p:nvGraphicFramePr>
          <p:cNvPr id="800" name="Table 1"/>
          <p:cNvGraphicFramePr/>
          <p:nvPr/>
        </p:nvGraphicFramePr>
        <p:xfrm>
          <a:off x="147767" y="3062621"/>
          <a:ext cx="18005167" cy="707606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210849"/>
                <a:gridCol w="3394770"/>
                <a:gridCol w="5791887"/>
                <a:gridCol w="5594958"/>
              </a:tblGrid>
              <a:tr h="378325">
                <a:tc>
                  <a:txBody>
                    <a:bodyPr/>
                    <a:lstStyle/>
                    <a:p>
                      <a:pPr algn="ctr" defTabSz="457200">
                        <a:defRPr sz="1800"/>
                      </a:pPr>
                      <a:r>
                        <a:rPr b="1">
                          <a:latin typeface="Times Roman"/>
                          <a:ea typeface="Times Roman"/>
                          <a:cs typeface="Times Roman"/>
                          <a:sym typeface="Times Roman"/>
                        </a:rPr>
                        <a:t>Toxin / Exposure</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Primary Mechanism(s)</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Key Labs That May Be Altered</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Nutrition &amp; Supplement Focus</a:t>
                      </a:r>
                    </a:p>
                  </a:txBody>
                  <a:tcPr marL="12700" marR="12700" marT="12700" marB="12700" anchor="ctr" anchorCtr="0" horzOverflow="overflow"/>
                </a:tc>
              </a:tr>
              <a:tr h="873400">
                <a:tc>
                  <a:txBody>
                    <a:bodyPr/>
                    <a:lstStyle/>
                    <a:p>
                      <a:pPr algn="ctr" defTabSz="457200">
                        <a:defRPr sz="1800">
                          <a:latin typeface="Times Roman"/>
                          <a:ea typeface="Times Roman"/>
                          <a:cs typeface="Times Roman"/>
                          <a:sym typeface="Times Roman"/>
                        </a:defRPr>
                      </a:pPr>
                      <a:r>
                        <a:rPr b="1"/>
                        <a:t>Heavy metals</a:t>
                      </a:r>
                      <a:r>
                        <a:t> (lead, mercury, cadmium, arsenic)</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Oxidative stress, enzyme inhibition, mitochondrial toxicity</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 Blood/urine heavy metals ↑ Oxidative stress markers (8-OHdG) ↓ Zinc, selenium ↑ Homocysteine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Zinc, selenium, magnesium, vitamin C/E, sulfur amino acids (cysteine, glycine), adequate protein</a:t>
                      </a:r>
                    </a:p>
                  </a:txBody>
                  <a:tcPr marL="12700" marR="12700" marT="12700" marB="12700" anchor="ctr" anchorCtr="0" horzOverflow="overflow"/>
                </a:tc>
              </a:tr>
              <a:tr h="851233">
                <a:tc>
                  <a:txBody>
                    <a:bodyPr/>
                    <a:lstStyle/>
                    <a:p>
                      <a:pPr algn="ctr" defTabSz="457200">
                        <a:defRPr sz="1800">
                          <a:latin typeface="Times Roman"/>
                          <a:ea typeface="Times Roman"/>
                          <a:cs typeface="Times Roman"/>
                          <a:sym typeface="Times Roman"/>
                        </a:defRPr>
                      </a:pPr>
                      <a:r>
                        <a:rPr b="1"/>
                        <a:t>Pesticides / herbicides</a:t>
                      </a:r>
                      <a:r>
                        <a:t> (organophosphates, glyphosate)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Acetylcholinesterase inhibition, gut dysbiosis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 Cholinesterase activity ↑ hs-CRP ↑ Zonulin ↓ B vitamins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B-complex, magnesium, polyphenols, fiber, probiotic-supportive foods</a:t>
                      </a:r>
                    </a:p>
                  </a:txBody>
                  <a:tcPr marL="12700" marR="12700" marT="12700" marB="12700" anchor="ctr" anchorCtr="0" horzOverflow="overflow"/>
                </a:tc>
              </a:tr>
              <a:tr h="597488">
                <a:tc>
                  <a:txBody>
                    <a:bodyPr/>
                    <a:lstStyle/>
                    <a:p>
                      <a:pPr algn="ctr" defTabSz="457200">
                        <a:defRPr b="1" sz="1800">
                          <a:latin typeface="Times Roman"/>
                          <a:ea typeface="Times Roman"/>
                          <a:cs typeface="Times Roman"/>
                          <a:sym typeface="Times Roman"/>
                        </a:defRPr>
                      </a:pPr>
                      <a:r>
                        <a:t>Endocrine disruptors</a:t>
                      </a:r>
                      <a:r>
                        <a:rPr b="0"/>
                        <a:t> (BPA, phthalates)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Hormone receptor mimicry, estrogen dominance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Altered estradiol:testosterone ratio ↑ SHBG Abnormal TSH, free T3/T4</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Fiber, iodine*, selenium, cruciferous compounds (DIM, sulforaphane)</a:t>
                      </a:r>
                    </a:p>
                  </a:txBody>
                  <a:tcPr marL="12700" marR="12700" marT="12700" marB="12700" anchor="ctr" anchorCtr="0" horzOverflow="overflow"/>
                </a:tc>
              </a:tr>
              <a:tr h="597488">
                <a:tc>
                  <a:txBody>
                    <a:bodyPr/>
                    <a:lstStyle/>
                    <a:p>
                      <a:pPr algn="ctr" defTabSz="457200">
                        <a:defRPr sz="1800">
                          <a:latin typeface="Times Roman"/>
                          <a:ea typeface="Times Roman"/>
                          <a:cs typeface="Times Roman"/>
                          <a:sym typeface="Times Roman"/>
                        </a:defRPr>
                      </a:pPr>
                      <a:r>
                        <a:rPr b="1"/>
                        <a:t>Air pollutants</a:t>
                      </a:r>
                      <a:r>
                        <a:t> (PM2.5, ozone, VOCs)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Systemic inflammation, endothelial injury</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 hs-CRP ↑ IL-6 ↓ Omega-3 index ↑ Oxidized LDL</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Omega-3s, vitamin C, NAC, polyphenols</a:t>
                      </a:r>
                    </a:p>
                  </a:txBody>
                  <a:tcPr marL="12700" marR="12700" marT="12700" marB="12700" anchor="ctr" anchorCtr="0" horzOverflow="overflow"/>
                </a:tc>
              </a:tr>
              <a:tr h="851233">
                <a:tc>
                  <a:txBody>
                    <a:bodyPr/>
                    <a:lstStyle/>
                    <a:p>
                      <a:pPr algn="ctr" defTabSz="457200">
                        <a:defRPr b="1" sz="1800">
                          <a:latin typeface="Times Roman"/>
                          <a:ea typeface="Times Roman"/>
                          <a:cs typeface="Times Roman"/>
                          <a:sym typeface="Times Roman"/>
                        </a:defRPr>
                      </a:pPr>
                      <a:r>
                        <a:t>Persistent organic pollutants (POPs)</a:t>
                      </a:r>
                      <a:r>
                        <a:rPr b="0"/>
                        <a:t> (PCBs, dioxins)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Bioaccumulation, AhR activation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 GGT ↑ ALT/AST ↑ Triglycerides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Cruciferous vegetables, fiber, choline, antioxidants</a:t>
                      </a:r>
                    </a:p>
                  </a:txBody>
                  <a:tcPr marL="12700" marR="12700" marT="12700" marB="12700" anchor="ctr" anchorCtr="0" horzOverflow="overflow"/>
                </a:tc>
              </a:tr>
              <a:tr h="597488">
                <a:tc>
                  <a:txBody>
                    <a:bodyPr/>
                    <a:lstStyle/>
                    <a:p>
                      <a:pPr algn="ctr" defTabSz="457200">
                        <a:defRPr sz="1800">
                          <a:latin typeface="Times Roman"/>
                          <a:ea typeface="Times Roman"/>
                          <a:cs typeface="Times Roman"/>
                          <a:sym typeface="Times Roman"/>
                        </a:defRPr>
                      </a:pPr>
                      <a:r>
                        <a:rPr b="1"/>
                        <a:t>Mycotoxins</a:t>
                      </a:r>
                      <a:r>
                        <a:t> (aflatoxin, ochratoxin)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Hepatotoxicity, DNA damage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 ALT/AST ↑ GGT ↓ Glutathione ↑ Mold antibodies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Glutathione precursors, vitamin A, chlorophyll-rich greens</a:t>
                      </a:r>
                    </a:p>
                  </a:txBody>
                  <a:tcPr marL="12700" marR="12700" marT="12700" marB="12700" anchor="ctr" anchorCtr="0" horzOverflow="overflow"/>
                </a:tc>
              </a:tr>
              <a:tr h="586405">
                <a:tc>
                  <a:txBody>
                    <a:bodyPr/>
                    <a:lstStyle/>
                    <a:p>
                      <a:pPr algn="ctr" defTabSz="457200">
                        <a:defRPr sz="1800"/>
                      </a:pPr>
                      <a:r>
                        <a:rPr b="1">
                          <a:latin typeface="Times Roman"/>
                          <a:ea typeface="Times Roman"/>
                          <a:cs typeface="Times Roman"/>
                          <a:sym typeface="Times Roman"/>
                        </a:rPr>
                        <a:t>PFAS (“forever chemicals”)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Thyroid disruption, lipid metabolism impairment</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 Total &amp; LDL cholesterol Altered TSH ↓ Free T4</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Soluble fiber, choline, betaine, antioxidants</a:t>
                      </a:r>
                    </a:p>
                  </a:txBody>
                  <a:tcPr marL="12700" marR="12700" marT="12700" marB="12700" anchor="ctr" anchorCtr="0" horzOverflow="overflow"/>
                </a:tc>
              </a:tr>
              <a:tr h="597488">
                <a:tc>
                  <a:txBody>
                    <a:bodyPr/>
                    <a:lstStyle/>
                    <a:p>
                      <a:pPr algn="ctr" defTabSz="457200">
                        <a:defRPr sz="1800">
                          <a:latin typeface="Times Roman"/>
                          <a:ea typeface="Times Roman"/>
                          <a:cs typeface="Times Roman"/>
                          <a:sym typeface="Times Roman"/>
                        </a:defRPr>
                      </a:pPr>
                      <a:r>
                        <a:rPr b="1"/>
                        <a:t>Solvents &amp; VOCs</a:t>
                      </a:r>
                      <a:r>
                        <a:t> (benzene, toluene)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Phase I overload, neurotoxicity</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 CYP450 activity (functional inference) ↑ Oxidative stress markers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B vitamins, glycine, taurine, vitamin C</a:t>
                      </a:r>
                    </a:p>
                  </a:txBody>
                  <a:tcPr marL="12700" marR="12700" marT="12700" marB="12700" anchor="ctr" anchorCtr="0" horzOverflow="overflow"/>
                </a:tc>
              </a:tr>
              <a:tr h="597488">
                <a:tc>
                  <a:txBody>
                    <a:bodyPr/>
                    <a:lstStyle/>
                    <a:p>
                      <a:pPr algn="ctr" defTabSz="457200">
                        <a:defRPr sz="1800"/>
                      </a:pPr>
                      <a:r>
                        <a:rPr b="1">
                          <a:latin typeface="Times Roman"/>
                          <a:ea typeface="Times Roman"/>
                          <a:cs typeface="Times Roman"/>
                          <a:sym typeface="Times Roman"/>
                        </a:rPr>
                        <a:t>Alcohol (toxicant)</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CYP2E1 induction, glutathione depletion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 GGT ↑ AST&gt;ALT ↓ Zinc, magnesium ↑ Endotoxin markers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Zinc, magnesium, thiamine, NAC, gut barrier support</a:t>
                      </a:r>
                    </a:p>
                  </a:txBody>
                  <a:tcPr marL="12700" marR="12700" marT="12700" marB="12700" anchor="ctr" anchorCtr="0" horzOverflow="overflow"/>
                </a:tc>
              </a:tr>
              <a:tr h="597488">
                <a:tc>
                  <a:txBody>
                    <a:bodyPr/>
                    <a:lstStyle/>
                    <a:p>
                      <a:pPr algn="ctr" defTabSz="457200">
                        <a:defRPr sz="1800"/>
                      </a:pPr>
                      <a:r>
                        <a:rPr b="1">
                          <a:latin typeface="Times Roman"/>
                          <a:ea typeface="Times Roman"/>
                          <a:cs typeface="Times Roman"/>
                          <a:sym typeface="Times Roman"/>
                        </a:rPr>
                        <a:t>Microplastics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Inflammation, endocrine signaling</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 hs-CRP Altered sex hormones ↓ Antioxidant status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Fiber, omega-3s, antioxidant-rich foods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4" name="Freeform 2"/>
          <p:cNvSpPr/>
          <p:nvPr/>
        </p:nvSpPr>
        <p:spPr>
          <a:xfrm rot="10800000">
            <a:off x="-2" y="-3"/>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07" name="Freeform 4"/>
          <p:cNvGrpSpPr/>
          <p:nvPr/>
        </p:nvGrpSpPr>
        <p:grpSpPr>
          <a:xfrm>
            <a:off x="-528019" y="-83714"/>
            <a:ext cx="19048361" cy="3086120"/>
            <a:chOff x="-2" y="0"/>
            <a:chExt cx="19048359" cy="3086119"/>
          </a:xfrm>
        </p:grpSpPr>
        <p:sp>
          <p:nvSpPr>
            <p:cNvPr id="805"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06"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08" name="TextBox 6"/>
          <p:cNvSpPr txBox="1"/>
          <p:nvPr/>
        </p:nvSpPr>
        <p:spPr>
          <a:xfrm>
            <a:off x="1263728" y="894839"/>
            <a:ext cx="16981341" cy="11290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Clinical Application Notes</a:t>
            </a:r>
          </a:p>
        </p:txBody>
      </p:sp>
      <p:sp>
        <p:nvSpPr>
          <p:cNvPr id="809"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810" name="Nutrient repletion precedes detoxification – correct deficiencies before aggressive protocols.…"/>
          <p:cNvSpPr txBox="1"/>
          <p:nvPr/>
        </p:nvSpPr>
        <p:spPr>
          <a:xfrm>
            <a:off x="1258795" y="3603405"/>
            <a:ext cx="13775930" cy="42829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3200">
                <a:latin typeface="Times Roman"/>
                <a:ea typeface="Times Roman"/>
                <a:cs typeface="Times Roman"/>
                <a:sym typeface="Times Roman"/>
              </a:defRPr>
            </a:pPr>
          </a:p>
          <a:p>
            <a:pPr marL="457200" indent="-317500" defTabSz="457200">
              <a:spcBef>
                <a:spcPts val="1200"/>
              </a:spcBef>
              <a:buSzPct val="100000"/>
              <a:buFont typeface="Times Roman"/>
              <a:buChar char="•"/>
              <a:defRPr sz="3200">
                <a:latin typeface="Times Roman"/>
                <a:ea typeface="Times Roman"/>
                <a:cs typeface="Times Roman"/>
                <a:sym typeface="Times Roman"/>
              </a:defRPr>
            </a:pPr>
            <a:r>
              <a:rPr b="1"/>
              <a:t>Nutrient repletion precedes detoxification</a:t>
            </a:r>
            <a:r>
              <a:t> – correct deficiencies before aggressive protocols.</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rPr b="1"/>
              <a:t>Fiber and protein</a:t>
            </a:r>
            <a:r>
              <a:t> are foundational across nearly all toxin exposures.</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rPr b="1"/>
              <a:t>Individual variability</a:t>
            </a:r>
            <a:r>
              <a:t> (genetics, liver function, gut health) influences response.</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rPr b="1"/>
              <a:t>Food-first strategies</a:t>
            </a:r>
            <a:r>
              <a:t> enhance safety and long-term adherence.</a:t>
            </a:r>
          </a:p>
          <a:p>
            <a:pPr marL="258762" indent="-119062" defTabSz="457200">
              <a:spcBef>
                <a:spcPts val="1200"/>
              </a:spcBef>
              <a:buSzPct val="100000"/>
              <a:buFont typeface="Times Roman"/>
              <a:buChar char="•"/>
              <a:tabLst>
                <a:tab pos="139700" algn="l"/>
                <a:tab pos="457200" algn="l"/>
              </a:tabLst>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4" name="Freeform 2"/>
          <p:cNvSpPr/>
          <p:nvPr/>
        </p:nvSpPr>
        <p:spPr>
          <a:xfrm rot="10800000">
            <a:off x="-147841" y="-3"/>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17" name="Freeform 4"/>
          <p:cNvGrpSpPr/>
          <p:nvPr/>
        </p:nvGrpSpPr>
        <p:grpSpPr>
          <a:xfrm>
            <a:off x="-528019" y="-83714"/>
            <a:ext cx="19048361" cy="3086120"/>
            <a:chOff x="-2" y="0"/>
            <a:chExt cx="19048359" cy="3086119"/>
          </a:xfrm>
        </p:grpSpPr>
        <p:sp>
          <p:nvSpPr>
            <p:cNvPr id="815"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16"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18" name="TextBox 6"/>
          <p:cNvSpPr txBox="1"/>
          <p:nvPr/>
        </p:nvSpPr>
        <p:spPr>
          <a:xfrm>
            <a:off x="1179549" y="485687"/>
            <a:ext cx="16981341" cy="22847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0433FF"/>
                </a:solidFill>
                <a:latin typeface="Poppins"/>
                <a:ea typeface="Poppins"/>
                <a:cs typeface="Poppins"/>
                <a:sym typeface="Poppins"/>
              </a:defRPr>
            </a:lvl1pPr>
          </a:lstStyle>
          <a:p>
            <a:pPr/>
            <a:r>
              <a:t>Translation of Nutritional Epidemiology into Practice</a:t>
            </a:r>
          </a:p>
        </p:txBody>
      </p:sp>
      <p:sp>
        <p:nvSpPr>
          <p:cNvPr id="81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820" name="A. Dietary Patterns…"/>
          <p:cNvSpPr txBox="1"/>
          <p:nvPr/>
        </p:nvSpPr>
        <p:spPr>
          <a:xfrm>
            <a:off x="1247241" y="3497581"/>
            <a:ext cx="16845957" cy="2504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20842" indent="-320842" defTabSz="457200">
              <a:spcBef>
                <a:spcPts val="1200"/>
              </a:spcBef>
              <a:buSzPct val="100000"/>
              <a:buChar char="•"/>
              <a:defRPr sz="3200">
                <a:latin typeface="Times Roman"/>
                <a:ea typeface="Times Roman"/>
                <a:cs typeface="Times Roman"/>
                <a:sym typeface="Times Roman"/>
              </a:defRPr>
            </a:pPr>
            <a:r>
              <a:rPr b="1"/>
              <a:t>Nutritional epidemiology</a:t>
            </a:r>
            <a:r>
              <a:t> examines relationships between diet, nutrients, and health outcomes at the </a:t>
            </a:r>
            <a:r>
              <a:rPr b="1"/>
              <a:t>population level</a:t>
            </a:r>
            <a:r>
              <a:t>. </a:t>
            </a:r>
          </a:p>
          <a:p>
            <a:pPr marL="320842" indent="-320842" defTabSz="457200">
              <a:spcBef>
                <a:spcPts val="1200"/>
              </a:spcBef>
              <a:buSzPct val="100000"/>
              <a:buChar char="•"/>
              <a:defRPr sz="3200">
                <a:latin typeface="Times Roman"/>
                <a:ea typeface="Times Roman"/>
                <a:cs typeface="Times Roman"/>
                <a:sym typeface="Times Roman"/>
              </a:defRPr>
            </a:pPr>
            <a:r>
              <a:t>Translation into practice is the process of converting those associations into </a:t>
            </a:r>
            <a:r>
              <a:rPr b="1"/>
              <a:t>actionable, safe, and individualized nutrition interventions</a:t>
            </a:r>
            <a:r>
              <a:t> for clinical care, public health, and policy.</a:t>
            </a:r>
          </a:p>
        </p:txBody>
      </p:sp>
      <p:sp>
        <p:nvSpPr>
          <p:cNvPr id="821" name="Epidemiologic findings:…"/>
          <p:cNvSpPr txBox="1"/>
          <p:nvPr/>
        </p:nvSpPr>
        <p:spPr>
          <a:xfrm>
            <a:off x="1808438" y="7030162"/>
            <a:ext cx="7663712" cy="3279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400">
                <a:latin typeface="Times Roman"/>
                <a:ea typeface="Times Roman"/>
                <a:cs typeface="Times Roman"/>
                <a:sym typeface="Times Roman"/>
              </a:defRPr>
            </a:pPr>
            <a:r>
              <a:t>Epidemiologic findings: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rPr b="0"/>
              <a:t>Identify </a:t>
            </a:r>
            <a:r>
              <a:t>patterns and risk relationships</a:t>
            </a:r>
            <a:r>
              <a:rPr b="0"/>
              <a:t>, not direct causation</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Reflect </a:t>
            </a:r>
            <a:r>
              <a:rPr b="1"/>
              <a:t>average effects</a:t>
            </a:r>
            <a:r>
              <a:t>, not individual responses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rPr b="0"/>
              <a:t>Are influenced by </a:t>
            </a:r>
            <a:r>
              <a:t>confounding, measurement error, and bias</a:t>
            </a:r>
            <a:endParaRPr b="0"/>
          </a:p>
        </p:txBody>
      </p:sp>
      <p:sp>
        <p:nvSpPr>
          <p:cNvPr id="822" name="Clinical practice requires:…"/>
          <p:cNvSpPr txBox="1"/>
          <p:nvPr/>
        </p:nvSpPr>
        <p:spPr>
          <a:xfrm>
            <a:off x="10256476" y="7030162"/>
            <a:ext cx="6243568" cy="2390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400">
                <a:latin typeface="Times Roman"/>
                <a:ea typeface="Times Roman"/>
                <a:cs typeface="Times Roman"/>
                <a:sym typeface="Times Roman"/>
              </a:defRPr>
            </a:pPr>
            <a:r>
              <a:t>Clinical practice requires: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Causality assessment</a:t>
            </a:r>
            <a:endParaRPr b="0"/>
          </a:p>
          <a:p>
            <a:pPr marL="457200" indent="-317500" defTabSz="457200">
              <a:spcBef>
                <a:spcPts val="1200"/>
              </a:spcBef>
              <a:buSzPct val="100000"/>
              <a:buFont typeface="Times Roman"/>
              <a:buChar char="•"/>
              <a:defRPr b="1" sz="2400">
                <a:latin typeface="Times Roman"/>
                <a:ea typeface="Times Roman"/>
                <a:cs typeface="Times Roman"/>
                <a:sym typeface="Times Roman"/>
              </a:defRPr>
            </a:pPr>
            <a:r>
              <a:t>Biological plausibility</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rPr b="1"/>
              <a:t>Individual context</a:t>
            </a:r>
            <a:r>
              <a:t> (labs, genetics, lifestyle, disease state)</a:t>
            </a:r>
          </a:p>
        </p:txBody>
      </p:sp>
      <p:sp>
        <p:nvSpPr>
          <p:cNvPr id="823" name="Why Translation Is Necessary"/>
          <p:cNvSpPr txBox="1"/>
          <p:nvPr/>
        </p:nvSpPr>
        <p:spPr>
          <a:xfrm>
            <a:off x="5758721" y="6229072"/>
            <a:ext cx="5293873" cy="5740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spcBef>
                <a:spcPts val="1400"/>
              </a:spcBef>
              <a:defRPr b="1" sz="3200">
                <a:latin typeface="Times Roman"/>
                <a:ea typeface="Times Roman"/>
                <a:cs typeface="Times Roman"/>
                <a:sym typeface="Times Roman"/>
              </a:defRPr>
            </a:lvl1pPr>
          </a:lstStyle>
          <a:p>
            <a:pPr/>
            <a:r>
              <a:t>Why Translation Is Necessary</a:t>
            </a:r>
          </a:p>
        </p:txBody>
      </p:sp>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27" name="Freeform 4"/>
          <p:cNvGrpSpPr/>
          <p:nvPr/>
        </p:nvGrpSpPr>
        <p:grpSpPr>
          <a:xfrm>
            <a:off x="-528019" y="-83714"/>
            <a:ext cx="19048361" cy="3086120"/>
            <a:chOff x="-2" y="0"/>
            <a:chExt cx="19048359" cy="3086119"/>
          </a:xfrm>
        </p:grpSpPr>
        <p:sp>
          <p:nvSpPr>
            <p:cNvPr id="825"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26"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28" name="TextBox 6"/>
          <p:cNvSpPr txBox="1"/>
          <p:nvPr/>
        </p:nvSpPr>
        <p:spPr>
          <a:xfrm>
            <a:off x="1179549" y="485687"/>
            <a:ext cx="16981341" cy="36182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93" sz="7000">
                <a:solidFill>
                  <a:srgbClr val="FFFFFF"/>
                </a:solidFill>
                <a:latin typeface="Poppins"/>
                <a:ea typeface="Poppins"/>
                <a:cs typeface="Poppins"/>
                <a:sym typeface="Poppins"/>
              </a:defRPr>
            </a:pPr>
            <a:r>
              <a:t>The Translation Pathway (Population → Patient)</a:t>
            </a:r>
          </a:p>
          <a:p>
            <a:pPr defTabSz="457200">
              <a:defRPr sz="1200">
                <a:latin typeface="Times Roman"/>
                <a:ea typeface="Times Roman"/>
                <a:cs typeface="Times Roman"/>
                <a:sym typeface="Times Roman"/>
              </a:defRPr>
            </a:pPr>
          </a:p>
        </p:txBody>
      </p:sp>
      <p:sp>
        <p:nvSpPr>
          <p:cNvPr id="829" name="Freeform 8"/>
          <p:cNvSpPr/>
          <p:nvPr/>
        </p:nvSpPr>
        <p:spPr>
          <a:xfrm>
            <a:off x="-2602379" y="0"/>
            <a:ext cx="3256089" cy="3256087"/>
          </a:xfrm>
          <a:prstGeom prst="rect">
            <a:avLst/>
          </a:prstGeom>
          <a:blipFill>
            <a:blip r:embed="rId2"/>
            <a:stretch>
              <a:fillRect/>
            </a:stretch>
          </a:blipFill>
          <a:ln w="12700">
            <a:miter lim="400000"/>
          </a:ln>
        </p:spPr>
        <p:txBody>
          <a:bodyPr lIns="45718" tIns="45718" rIns="45718" bIns="45718"/>
          <a:lstStyle/>
          <a:p>
            <a:pPr>
              <a:defRPr>
                <a:latin typeface="+mj-lt"/>
                <a:ea typeface="+mj-ea"/>
                <a:cs typeface="+mj-cs"/>
                <a:sym typeface="Calibri"/>
              </a:defRPr>
            </a:pPr>
          </a:p>
        </p:txBody>
      </p:sp>
      <p:graphicFrame>
        <p:nvGraphicFramePr>
          <p:cNvPr id="830" name="Table 1"/>
          <p:cNvGraphicFramePr/>
          <p:nvPr/>
        </p:nvGraphicFramePr>
        <p:xfrm>
          <a:off x="2549032" y="3609490"/>
          <a:ext cx="13554399" cy="586987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925275"/>
                <a:gridCol w="3857276"/>
                <a:gridCol w="7759145"/>
              </a:tblGrid>
              <a:tr h="612534">
                <a:tc>
                  <a:txBody>
                    <a:bodyPr/>
                    <a:lstStyle/>
                    <a:p>
                      <a:pPr algn="ctr" defTabSz="457200">
                        <a:defRPr sz="1800"/>
                      </a:pPr>
                      <a:r>
                        <a:rPr b="1" sz="2400">
                          <a:latin typeface="Times Roman"/>
                          <a:ea typeface="Times Roman"/>
                          <a:cs typeface="Times Roman"/>
                          <a:sym typeface="Times Roman"/>
                        </a:rPr>
                        <a:t>Step</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Epidemiology Role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Clinical Translation</a:t>
                      </a:r>
                    </a:p>
                  </a:txBody>
                  <a:tcPr marL="12700" marR="12700" marT="12700" marB="12700" anchor="ctr" anchorCtr="0" horzOverflow="overflow"/>
                </a:tc>
              </a:tr>
              <a:tr h="949427">
                <a:tc>
                  <a:txBody>
                    <a:bodyPr/>
                    <a:lstStyle/>
                    <a:p>
                      <a:pPr algn="ctr" defTabSz="457200">
                        <a:defRPr sz="1800"/>
                      </a:pPr>
                      <a:r>
                        <a:rPr b="1" sz="2400">
                          <a:latin typeface="Times Roman"/>
                          <a:ea typeface="Times Roman"/>
                          <a:cs typeface="Times Roman"/>
                          <a:sym typeface="Times Roman"/>
                        </a:rPr>
                        <a:t>Observation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Identifies diet–disease associations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Recognize risk or protective patterns</a:t>
                      </a:r>
                    </a:p>
                  </a:txBody>
                  <a:tcPr marL="12700" marR="12700" marT="12700" marB="12700" anchor="ctr" anchorCtr="0" horzOverflow="overflow"/>
                </a:tc>
              </a:tr>
              <a:tr h="612534">
                <a:tc>
                  <a:txBody>
                    <a:bodyPr/>
                    <a:lstStyle/>
                    <a:p>
                      <a:pPr algn="ctr" defTabSz="457200">
                        <a:defRPr sz="1800"/>
                      </a:pPr>
                      <a:r>
                        <a:rPr b="1" sz="2400">
                          <a:latin typeface="Times Roman"/>
                          <a:ea typeface="Times Roman"/>
                          <a:cs typeface="Times Roman"/>
                          <a:sym typeface="Times Roman"/>
                        </a:rPr>
                        <a:t>Replication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Confirms findings across cohorts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Confidence to apply broadly</a:t>
                      </a:r>
                    </a:p>
                  </a:txBody>
                  <a:tcPr marL="12700" marR="12700" marT="12700" marB="12700" anchor="ctr" anchorCtr="0" horzOverflow="overflow"/>
                </a:tc>
              </a:tr>
              <a:tr h="949427">
                <a:tc>
                  <a:txBody>
                    <a:bodyPr/>
                    <a:lstStyle/>
                    <a:p>
                      <a:pPr algn="ctr" defTabSz="457200">
                        <a:defRPr sz="1800"/>
                      </a:pPr>
                      <a:r>
                        <a:rPr b="1" sz="2400">
                          <a:latin typeface="Times Roman"/>
                          <a:ea typeface="Times Roman"/>
                          <a:cs typeface="Times Roman"/>
                          <a:sym typeface="Times Roman"/>
                        </a:rPr>
                        <a:t>Mechanism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Links diet to biology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Targetable pathways (inflammation, insulin signaling, oxidative stress)</a:t>
                      </a:r>
                    </a:p>
                  </a:txBody>
                  <a:tcPr marL="12700" marR="12700" marT="12700" marB="12700" anchor="ctr" anchorCtr="0" horzOverflow="overflow"/>
                </a:tc>
              </a:tr>
              <a:tr h="612534">
                <a:tc>
                  <a:txBody>
                    <a:bodyPr/>
                    <a:lstStyle/>
                    <a:p>
                      <a:pPr algn="ctr" defTabSz="457200">
                        <a:defRPr sz="1800"/>
                      </a:pPr>
                      <a:r>
                        <a:rPr b="1" sz="2400">
                          <a:latin typeface="Times Roman"/>
                          <a:ea typeface="Times Roman"/>
                          <a:cs typeface="Times Roman"/>
                          <a:sym typeface="Times Roman"/>
                        </a:rPr>
                        <a:t>Guidelines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Synthesizes evidence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Dietary Guidelines, consensus statements</a:t>
                      </a:r>
                    </a:p>
                  </a:txBody>
                  <a:tcPr marL="12700" marR="12700" marT="12700" marB="12700" anchor="ctr" anchorCtr="0" horzOverflow="overflow"/>
                </a:tc>
              </a:tr>
              <a:tr h="612534">
                <a:tc>
                  <a:txBody>
                    <a:bodyPr/>
                    <a:lstStyle/>
                    <a:p>
                      <a:pPr algn="ctr" defTabSz="457200">
                        <a:defRPr sz="1800"/>
                      </a:pPr>
                      <a:r>
                        <a:rPr b="1" sz="2400">
                          <a:latin typeface="Times Roman"/>
                          <a:ea typeface="Times Roman"/>
                          <a:cs typeface="Times Roman"/>
                          <a:sym typeface="Times Roman"/>
                        </a:rPr>
                        <a:t>Personalization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Adjust for labs, symptoms, culture, preferences</a:t>
                      </a:r>
                    </a:p>
                  </a:txBody>
                  <a:tcPr marL="12700" marR="12700" marT="12700" marB="12700" anchor="ctr" anchorCtr="0" horzOverflow="overflow"/>
                </a:tc>
              </a:tr>
              <a:tr h="949427">
                <a:tc>
                  <a:txBody>
                    <a:bodyPr/>
                    <a:lstStyle/>
                    <a:p>
                      <a:pPr algn="ctr" defTabSz="457200">
                        <a:defRPr sz="1800"/>
                      </a:pPr>
                      <a:r>
                        <a:rPr b="1" sz="2400">
                          <a:latin typeface="Times Roman"/>
                          <a:ea typeface="Times Roman"/>
                          <a:cs typeface="Times Roman"/>
                          <a:sym typeface="Times Roman"/>
                        </a:rPr>
                        <a:t>Implementation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Food plans, counseling, supplementation</a:t>
                      </a:r>
                    </a:p>
                  </a:txBody>
                  <a:tcPr marL="12700" marR="12700" marT="12700" marB="12700" anchor="ctr" anchorCtr="0" horzOverflow="overflow"/>
                </a:tc>
              </a:tr>
              <a:tr h="612534">
                <a:tc>
                  <a:txBody>
                    <a:bodyPr/>
                    <a:lstStyle/>
                    <a:p>
                      <a:pPr algn="ctr" defTabSz="457200">
                        <a:defRPr sz="1800"/>
                      </a:pPr>
                      <a:r>
                        <a:rPr b="1" sz="2400">
                          <a:latin typeface="Times Roman"/>
                          <a:ea typeface="Times Roman"/>
                          <a:cs typeface="Times Roman"/>
                          <a:sym typeface="Times Roman"/>
                        </a:rPr>
                        <a:t>Evaluation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Monitor biomarkers and outcomes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34" name="Freeform 4"/>
          <p:cNvGrpSpPr/>
          <p:nvPr/>
        </p:nvGrpSpPr>
        <p:grpSpPr>
          <a:xfrm>
            <a:off x="-528019" y="-83714"/>
            <a:ext cx="19048361" cy="3086120"/>
            <a:chOff x="-2" y="0"/>
            <a:chExt cx="19048359" cy="3086119"/>
          </a:xfrm>
        </p:grpSpPr>
        <p:sp>
          <p:nvSpPr>
            <p:cNvPr id="832"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33"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35" name="TextBox 6"/>
          <p:cNvSpPr txBox="1"/>
          <p:nvPr/>
        </p:nvSpPr>
        <p:spPr>
          <a:xfrm>
            <a:off x="1279180" y="834398"/>
            <a:ext cx="16981342" cy="22847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Key Translation Principles</a:t>
            </a:r>
          </a:p>
        </p:txBody>
      </p:sp>
      <p:sp>
        <p:nvSpPr>
          <p:cNvPr id="836" name="Freeform 8"/>
          <p:cNvSpPr/>
          <p:nvPr/>
        </p:nvSpPr>
        <p:spPr>
          <a:xfrm>
            <a:off x="-2602379" y="0"/>
            <a:ext cx="3256089" cy="3256087"/>
          </a:xfrm>
          <a:prstGeom prst="rect">
            <a:avLst/>
          </a:prstGeom>
          <a:blipFill>
            <a:blip r:embed="rId2"/>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837" name="A. Association ≠ Prescription…"/>
          <p:cNvSpPr txBox="1"/>
          <p:nvPr/>
        </p:nvSpPr>
        <p:spPr>
          <a:xfrm>
            <a:off x="1235554" y="3339062"/>
            <a:ext cx="13388672" cy="672236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400"/>
              </a:spcBef>
              <a:defRPr b="1" sz="2600">
                <a:latin typeface="Times Roman"/>
                <a:ea typeface="Times Roman"/>
                <a:cs typeface="Times Roman"/>
                <a:sym typeface="Times Roman"/>
              </a:defRPr>
            </a:pPr>
            <a:r>
              <a:t>A. Association ≠ Prescription</a:t>
            </a:r>
          </a:p>
          <a:p>
            <a:pPr marL="457200" indent="-317500" defTabSz="457200">
              <a:spcBef>
                <a:spcPts val="1200"/>
              </a:spcBef>
              <a:buSzPct val="100000"/>
              <a:buFont typeface="Times Roman"/>
              <a:buChar char="•"/>
              <a:defRPr sz="2600">
                <a:latin typeface="Times Roman"/>
                <a:ea typeface="Times Roman"/>
                <a:cs typeface="Times Roman"/>
                <a:sym typeface="Times Roman"/>
              </a:defRPr>
            </a:pPr>
            <a:r>
              <a:t>Example: “High fiber intake is associated with lower CVD risk”</a:t>
            </a:r>
          </a:p>
          <a:p>
            <a:pPr marL="457200" indent="-317500" defTabSz="457200">
              <a:spcBef>
                <a:spcPts val="1200"/>
              </a:spcBef>
              <a:buSzPct val="100000"/>
              <a:buFont typeface="Times Roman"/>
              <a:buChar char="•"/>
              <a:defRPr sz="2600">
                <a:latin typeface="Times Roman"/>
                <a:ea typeface="Times Roman"/>
                <a:cs typeface="Times Roman"/>
                <a:sym typeface="Times Roman"/>
              </a:defRPr>
            </a:pPr>
            <a:r>
              <a:t>Translation: </a:t>
            </a:r>
            <a:r>
              <a:rPr b="1"/>
              <a:t>Increase whole-food fiber sources</a:t>
            </a:r>
            <a:r>
              <a:t>, adjusted for GI tolerance, medications, and labs</a:t>
            </a:r>
          </a:p>
          <a:p>
            <a:pPr defTabSz="457200">
              <a:spcBef>
                <a:spcPts val="1400"/>
              </a:spcBef>
              <a:defRPr b="1" sz="2600">
                <a:latin typeface="Times Roman"/>
                <a:ea typeface="Times Roman"/>
                <a:cs typeface="Times Roman"/>
                <a:sym typeface="Times Roman"/>
              </a:defRPr>
            </a:pPr>
            <a:r>
              <a:t>B. Food Patterns &gt; Single Nutrients</a:t>
            </a:r>
          </a:p>
          <a:p>
            <a:pPr marL="457200" indent="-317500" defTabSz="457200">
              <a:spcBef>
                <a:spcPts val="1200"/>
              </a:spcBef>
              <a:buSzPct val="100000"/>
              <a:buFont typeface="Times Roman"/>
              <a:buChar char="•"/>
              <a:defRPr sz="2600">
                <a:latin typeface="Times Roman"/>
                <a:ea typeface="Times Roman"/>
                <a:cs typeface="Times Roman"/>
                <a:sym typeface="Times Roman"/>
              </a:defRPr>
            </a:pPr>
            <a:r>
              <a:t>Epidemiology favors </a:t>
            </a:r>
            <a:r>
              <a:rPr b="1"/>
              <a:t>dietary patterns</a:t>
            </a:r>
            <a:r>
              <a:t> (Mediterranean, DASH)</a:t>
            </a:r>
          </a:p>
          <a:p>
            <a:pPr marL="457200" indent="-317500" defTabSz="457200">
              <a:spcBef>
                <a:spcPts val="1200"/>
              </a:spcBef>
              <a:buSzPct val="100000"/>
              <a:buFont typeface="Times Roman"/>
              <a:buChar char="•"/>
              <a:defRPr sz="2600">
                <a:latin typeface="Times Roman"/>
                <a:ea typeface="Times Roman"/>
                <a:cs typeface="Times Roman"/>
                <a:sym typeface="Times Roman"/>
              </a:defRPr>
            </a:pPr>
            <a:r>
              <a:t>Practice emphasizes </a:t>
            </a:r>
            <a:r>
              <a:rPr b="1"/>
              <a:t>food synergy</a:t>
            </a:r>
            <a:r>
              <a:t>, not isolated nutrients</a:t>
            </a:r>
          </a:p>
          <a:p>
            <a:pPr defTabSz="457200">
              <a:spcBef>
                <a:spcPts val="1400"/>
              </a:spcBef>
              <a:defRPr b="1" sz="2600">
                <a:latin typeface="Times Roman"/>
                <a:ea typeface="Times Roman"/>
                <a:cs typeface="Times Roman"/>
                <a:sym typeface="Times Roman"/>
              </a:defRPr>
            </a:pPr>
            <a:r>
              <a:t>C. Dose, Duration, and Context Matter</a:t>
            </a:r>
          </a:p>
          <a:p>
            <a:pPr marL="457200" indent="-317500" defTabSz="457200">
              <a:spcBef>
                <a:spcPts val="1200"/>
              </a:spcBef>
              <a:buSzPct val="100000"/>
              <a:buFont typeface="Times Roman"/>
              <a:buChar char="•"/>
              <a:defRPr sz="2600">
                <a:latin typeface="Times Roman"/>
                <a:ea typeface="Times Roman"/>
                <a:cs typeface="Times Roman"/>
                <a:sym typeface="Times Roman"/>
              </a:defRPr>
            </a:pPr>
            <a:r>
              <a:t>Population intake ranges guide </a:t>
            </a:r>
            <a:r>
              <a:rPr b="1"/>
              <a:t>starting points</a:t>
            </a:r>
          </a:p>
          <a:p>
            <a:pPr marL="457200" indent="-317500" defTabSz="457200">
              <a:spcBef>
                <a:spcPts val="1200"/>
              </a:spcBef>
              <a:buSzPct val="100000"/>
              <a:buFont typeface="Times Roman"/>
              <a:buChar char="•"/>
              <a:defRPr sz="2600">
                <a:latin typeface="Times Roman"/>
                <a:ea typeface="Times Roman"/>
                <a:cs typeface="Times Roman"/>
                <a:sym typeface="Times Roman"/>
              </a:defRPr>
            </a:pPr>
            <a:r>
              <a:t>Clinical care adjusts dose based on:</a:t>
            </a:r>
          </a:p>
          <a:p>
            <a:pPr lvl="1" marL="914400" indent="-317500" defTabSz="457200">
              <a:spcBef>
                <a:spcPts val="1200"/>
              </a:spcBef>
              <a:buSzPct val="100000"/>
              <a:buFont typeface="Times Roman"/>
              <a:buChar char="◦"/>
              <a:defRPr sz="2600">
                <a:latin typeface="Times Roman"/>
                <a:ea typeface="Times Roman"/>
                <a:cs typeface="Times Roman"/>
                <a:sym typeface="Times Roman"/>
              </a:defRPr>
            </a:pPr>
            <a:r>
              <a:t>Deficiency</a:t>
            </a:r>
          </a:p>
          <a:p>
            <a:pPr lvl="1" marL="914400" indent="-317500" defTabSz="457200">
              <a:spcBef>
                <a:spcPts val="1200"/>
              </a:spcBef>
              <a:buSzPct val="100000"/>
              <a:buFont typeface="Times Roman"/>
              <a:buChar char="◦"/>
              <a:defRPr sz="2600">
                <a:latin typeface="Times Roman"/>
                <a:ea typeface="Times Roman"/>
                <a:cs typeface="Times Roman"/>
                <a:sym typeface="Times Roman"/>
              </a:defRPr>
            </a:pPr>
            <a:r>
              <a:t>Disease severity</a:t>
            </a:r>
          </a:p>
          <a:p>
            <a:pPr lvl="1" marL="914400" indent="-317500" defTabSz="457200">
              <a:spcBef>
                <a:spcPts val="1200"/>
              </a:spcBef>
              <a:buSzPct val="100000"/>
              <a:buFont typeface="Times Roman"/>
              <a:buChar char="◦"/>
              <a:defRPr sz="2600">
                <a:latin typeface="Times Roman"/>
                <a:ea typeface="Times Roman"/>
                <a:cs typeface="Times Roman"/>
                <a:sym typeface="Times Roman"/>
              </a:defRPr>
            </a:pPr>
            <a:r>
              <a:t>Absorption and tolerance</a:t>
            </a:r>
          </a:p>
        </p:txBody>
      </p:sp>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41" name="Freeform 4"/>
          <p:cNvGrpSpPr/>
          <p:nvPr/>
        </p:nvGrpSpPr>
        <p:grpSpPr>
          <a:xfrm>
            <a:off x="-528019" y="-83714"/>
            <a:ext cx="19048361" cy="3086120"/>
            <a:chOff x="-2" y="0"/>
            <a:chExt cx="19048359" cy="3086119"/>
          </a:xfrm>
        </p:grpSpPr>
        <p:sp>
          <p:nvSpPr>
            <p:cNvPr id="839"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40"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42" name="TextBox 6"/>
          <p:cNvSpPr txBox="1"/>
          <p:nvPr/>
        </p:nvSpPr>
        <p:spPr>
          <a:xfrm>
            <a:off x="1304089" y="410963"/>
            <a:ext cx="16981341" cy="36182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93" sz="7000">
                <a:solidFill>
                  <a:srgbClr val="FFFFFF"/>
                </a:solidFill>
                <a:latin typeface="Poppins"/>
                <a:ea typeface="Poppins"/>
                <a:cs typeface="Poppins"/>
                <a:sym typeface="Poppins"/>
              </a:defRPr>
            </a:pPr>
            <a:r>
              <a:t>From Epidemiologic Finding to Clinical Action</a:t>
            </a:r>
          </a:p>
          <a:p>
            <a:pPr defTabSz="457200">
              <a:defRPr sz="1200">
                <a:latin typeface="Times Roman"/>
                <a:ea typeface="Times Roman"/>
                <a:cs typeface="Times Roman"/>
                <a:sym typeface="Times Roman"/>
              </a:defRPr>
            </a:pPr>
          </a:p>
        </p:txBody>
      </p:sp>
      <p:sp>
        <p:nvSpPr>
          <p:cNvPr id="843" name="Freeform 8"/>
          <p:cNvSpPr/>
          <p:nvPr/>
        </p:nvSpPr>
        <p:spPr>
          <a:xfrm>
            <a:off x="-2602379" y="0"/>
            <a:ext cx="3256089" cy="3256087"/>
          </a:xfrm>
          <a:prstGeom prst="rect">
            <a:avLst/>
          </a:prstGeom>
          <a:blipFill>
            <a:blip r:embed="rId2"/>
            <a:stretch>
              <a:fillRect/>
            </a:stretch>
          </a:blipFill>
          <a:ln w="12700">
            <a:miter lim="400000"/>
          </a:ln>
        </p:spPr>
        <p:txBody>
          <a:bodyPr lIns="45718" tIns="45718" rIns="45718" bIns="45718"/>
          <a:lstStyle/>
          <a:p>
            <a:pPr>
              <a:defRPr>
                <a:latin typeface="+mj-lt"/>
                <a:ea typeface="+mj-ea"/>
                <a:cs typeface="+mj-cs"/>
                <a:sym typeface="Calibri"/>
              </a:defRPr>
            </a:pPr>
          </a:p>
        </p:txBody>
      </p:sp>
      <p:graphicFrame>
        <p:nvGraphicFramePr>
          <p:cNvPr id="844" name="Table 1"/>
          <p:cNvGraphicFramePr/>
          <p:nvPr/>
        </p:nvGraphicFramePr>
        <p:xfrm>
          <a:off x="1592789" y="3517992"/>
          <a:ext cx="15622551" cy="603502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721882"/>
                <a:gridCol w="4021545"/>
                <a:gridCol w="5866423"/>
              </a:tblGrid>
              <a:tr h="794792">
                <a:tc>
                  <a:txBody>
                    <a:bodyPr/>
                    <a:lstStyle/>
                    <a:p>
                      <a:pPr algn="ctr" defTabSz="457200">
                        <a:defRPr sz="1800"/>
                      </a:pPr>
                      <a:r>
                        <a:rPr b="1" sz="2400">
                          <a:latin typeface="Times Roman"/>
                          <a:ea typeface="Times Roman"/>
                          <a:cs typeface="Times Roman"/>
                          <a:sym typeface="Times Roman"/>
                        </a:rPr>
                        <a:t>Epidemiologic Finding</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Mechanistic Insight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Practice Translation</a:t>
                      </a:r>
                    </a:p>
                  </a:txBody>
                  <a:tcPr marL="12700" marR="12700" marT="12700" marB="12700" anchor="ctr" anchorCtr="0" horzOverflow="overflow"/>
                </a:tc>
              </a:tr>
              <a:tr h="1255212">
                <a:tc>
                  <a:txBody>
                    <a:bodyPr/>
                    <a:lstStyle/>
                    <a:p>
                      <a:pPr algn="ctr" defTabSz="457200">
                        <a:defRPr sz="1800"/>
                      </a:pPr>
                      <a:r>
                        <a:rPr sz="2400">
                          <a:latin typeface="Times Roman"/>
                          <a:ea typeface="Times Roman"/>
                          <a:cs typeface="Times Roman"/>
                          <a:sym typeface="Times Roman"/>
                        </a:rPr>
                        <a:t>High ultra-processed food intake ↑ cardiometabolic risk</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Inflammation, insulin resistance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Emphasize minimally processed foods; label literacy</a:t>
                      </a:r>
                    </a:p>
                  </a:txBody>
                  <a:tcPr marL="12700" marR="12700" marT="12700" marB="12700" anchor="ctr" anchorCtr="0" horzOverflow="overflow"/>
                </a:tc>
              </a:tr>
              <a:tr h="1231927">
                <a:tc>
                  <a:txBody>
                    <a:bodyPr/>
                    <a:lstStyle/>
                    <a:p>
                      <a:pPr algn="ctr" defTabSz="457200">
                        <a:defRPr sz="1800"/>
                      </a:pPr>
                      <a:r>
                        <a:rPr sz="2400">
                          <a:latin typeface="Times Roman"/>
                          <a:ea typeface="Times Roman"/>
                          <a:cs typeface="Times Roman"/>
                          <a:sym typeface="Times Roman"/>
                        </a:rPr>
                        <a:t>Omega-3 intake ↓ CVD mortality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Anti-inflammatory, lipid modulation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Encourage fatty fish 2×/week or supplement if intake low</a:t>
                      </a:r>
                    </a:p>
                  </a:txBody>
                  <a:tcPr marL="12700" marR="12700" marT="12700" marB="12700" anchor="ctr" anchorCtr="0" horzOverflow="overflow"/>
                </a:tc>
              </a:tr>
              <a:tr h="1231927">
                <a:tc>
                  <a:txBody>
                    <a:bodyPr/>
                    <a:lstStyle/>
                    <a:p>
                      <a:pPr algn="ctr" defTabSz="457200">
                        <a:defRPr sz="1800"/>
                      </a:pPr>
                      <a:r>
                        <a:rPr sz="2400">
                          <a:latin typeface="Times Roman"/>
                          <a:ea typeface="Times Roman"/>
                          <a:cs typeface="Times Roman"/>
                          <a:sym typeface="Times Roman"/>
                        </a:rPr>
                        <a:t>Plant-rich diets ↓ cancer risk</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Antioxidants, fiber, microbiome effects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Increase vegetable diversity and color</a:t>
                      </a:r>
                    </a:p>
                  </a:txBody>
                  <a:tcPr marL="12700" marR="12700" marT="12700" marB="12700" anchor="ctr" anchorCtr="0" horzOverflow="overflow"/>
                </a:tc>
              </a:tr>
              <a:tr h="794792">
                <a:tc>
                  <a:txBody>
                    <a:bodyPr/>
                    <a:lstStyle/>
                    <a:p>
                      <a:pPr algn="ctr" defTabSz="457200">
                        <a:defRPr sz="1800"/>
                      </a:pPr>
                      <a:r>
                        <a:rPr sz="2400">
                          <a:latin typeface="Times Roman"/>
                          <a:ea typeface="Times Roman"/>
                          <a:cs typeface="Times Roman"/>
                          <a:sym typeface="Times Roman"/>
                        </a:rPr>
                        <a:t>Added sugar ↑ diabetes incidence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Glycemic load, hepatic lipogenesis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Reduce sugar-sweetened beverages first</a:t>
                      </a:r>
                    </a:p>
                  </a:txBody>
                  <a:tcPr marL="12700" marR="12700" marT="12700" marB="12700" anchor="ctr" anchorCtr="0" horzOverflow="overflow"/>
                </a:tc>
              </a:tr>
              <a:tr h="794792">
                <a:tc>
                  <a:txBody>
                    <a:bodyPr/>
                    <a:lstStyle/>
                    <a:p>
                      <a:pPr algn="ctr" defTabSz="457200">
                        <a:defRPr sz="1800"/>
                      </a:pPr>
                      <a:r>
                        <a:rPr sz="2400">
                          <a:latin typeface="Times Roman"/>
                          <a:ea typeface="Times Roman"/>
                          <a:cs typeface="Times Roman"/>
                          <a:sym typeface="Times Roman"/>
                        </a:rPr>
                        <a:t>Sodium ↑ hypertension risk</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Volume expansion, vascular tone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Tailor sodium reduction with potassium adequacy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48" name="Freeform 4"/>
          <p:cNvGrpSpPr/>
          <p:nvPr/>
        </p:nvGrpSpPr>
        <p:grpSpPr>
          <a:xfrm>
            <a:off x="-528019" y="-83714"/>
            <a:ext cx="19048361" cy="3086120"/>
            <a:chOff x="-2" y="0"/>
            <a:chExt cx="19048359" cy="3086119"/>
          </a:xfrm>
        </p:grpSpPr>
        <p:sp>
          <p:nvSpPr>
            <p:cNvPr id="846"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47"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49" name="TextBox 6"/>
          <p:cNvSpPr txBox="1"/>
          <p:nvPr/>
        </p:nvSpPr>
        <p:spPr>
          <a:xfrm>
            <a:off x="1304089" y="410963"/>
            <a:ext cx="16981341" cy="36182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93" sz="7000">
                <a:solidFill>
                  <a:srgbClr val="FFFFFF"/>
                </a:solidFill>
                <a:latin typeface="Poppins"/>
                <a:ea typeface="Poppins"/>
                <a:cs typeface="Poppins"/>
                <a:sym typeface="Poppins"/>
              </a:defRPr>
            </a:pPr>
            <a:r>
              <a:t>Integrating Epidemiology with Clinical Data</a:t>
            </a:r>
          </a:p>
          <a:p>
            <a:pPr defTabSz="457200">
              <a:defRPr sz="1200">
                <a:latin typeface="Times Roman"/>
                <a:ea typeface="Times Roman"/>
                <a:cs typeface="Times Roman"/>
                <a:sym typeface="Times Roman"/>
              </a:defRPr>
            </a:pPr>
          </a:p>
        </p:txBody>
      </p:sp>
      <p:sp>
        <p:nvSpPr>
          <p:cNvPr id="850" name="Freeform 8"/>
          <p:cNvSpPr/>
          <p:nvPr/>
        </p:nvSpPr>
        <p:spPr>
          <a:xfrm>
            <a:off x="-2602379" y="0"/>
            <a:ext cx="3256089" cy="3256087"/>
          </a:xfrm>
          <a:prstGeom prst="rect">
            <a:avLst/>
          </a:prstGeom>
          <a:blipFill>
            <a:blip r:embed="rId2"/>
            <a:stretch>
              <a:fillRect/>
            </a:stretch>
          </a:blipFill>
          <a:ln w="12700">
            <a:miter lim="400000"/>
          </a:ln>
        </p:spPr>
        <p:txBody>
          <a:bodyPr lIns="45718" tIns="45718" rIns="45718" bIns="45718"/>
          <a:lstStyle/>
          <a:p>
            <a:pPr>
              <a:defRPr>
                <a:latin typeface="+mj-lt"/>
                <a:ea typeface="+mj-ea"/>
                <a:cs typeface="+mj-cs"/>
                <a:sym typeface="Calibri"/>
              </a:defRPr>
            </a:pPr>
          </a:p>
        </p:txBody>
      </p:sp>
      <p:graphicFrame>
        <p:nvGraphicFramePr>
          <p:cNvPr id="851" name="Table 1"/>
          <p:cNvGraphicFramePr/>
          <p:nvPr/>
        </p:nvGraphicFramePr>
        <p:xfrm>
          <a:off x="1506533" y="3223032"/>
          <a:ext cx="15829844" cy="646678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316636"/>
                <a:gridCol w="4634706"/>
                <a:gridCol w="5865800"/>
              </a:tblGrid>
              <a:tr h="1071447">
                <a:tc>
                  <a:txBody>
                    <a:bodyPr/>
                    <a:lstStyle/>
                    <a:p>
                      <a:pPr algn="ctr" defTabSz="457200">
                        <a:defRPr sz="1800"/>
                      </a:pPr>
                      <a:r>
                        <a:rPr b="1" sz="2400">
                          <a:latin typeface="Times Roman"/>
                          <a:ea typeface="Times Roman"/>
                          <a:cs typeface="Times Roman"/>
                          <a:sym typeface="Times Roman"/>
                        </a:rPr>
                        <a:t>Population Evidence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Individual Modifiers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Final Intervention</a:t>
                      </a:r>
                    </a:p>
                  </a:txBody>
                  <a:tcPr marL="12700" marR="12700" marT="12700" marB="12700" anchor="ctr" anchorCtr="0" horzOverflow="overflow"/>
                </a:tc>
              </a:tr>
              <a:tr h="1071447">
                <a:tc>
                  <a:txBody>
                    <a:bodyPr/>
                    <a:lstStyle/>
                    <a:p>
                      <a:pPr algn="ctr" defTabSz="457200">
                        <a:defRPr sz="1800"/>
                      </a:pPr>
                      <a:r>
                        <a:rPr sz="2400">
                          <a:latin typeface="Times Roman"/>
                          <a:ea typeface="Times Roman"/>
                          <a:cs typeface="Times Roman"/>
                          <a:sym typeface="Times Roman"/>
                        </a:rPr>
                        <a:t>High fiber protective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IBS-C vs IBS-D, microbiome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Adjust fiber type and dose</a:t>
                      </a:r>
                    </a:p>
                  </a:txBody>
                  <a:tcPr marL="12700" marR="12700" marT="12700" marB="12700" anchor="ctr" anchorCtr="0" horzOverflow="overflow"/>
                </a:tc>
              </a:tr>
              <a:tr h="1071447">
                <a:tc>
                  <a:txBody>
                    <a:bodyPr/>
                    <a:lstStyle/>
                    <a:p>
                      <a:pPr algn="ctr" defTabSz="457200">
                        <a:defRPr sz="1800"/>
                      </a:pPr>
                      <a:r>
                        <a:rPr sz="2400">
                          <a:latin typeface="Times Roman"/>
                          <a:ea typeface="Times Roman"/>
                          <a:cs typeface="Times Roman"/>
                          <a:sym typeface="Times Roman"/>
                        </a:rPr>
                        <a:t>Low saturated fat recommended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Low HDL, high TG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Replace with MUFAs/PUFAs</a:t>
                      </a:r>
                    </a:p>
                  </a:txBody>
                  <a:tcPr marL="12700" marR="12700" marT="12700" marB="12700" anchor="ctr" anchorCtr="0" horzOverflow="overflow"/>
                </a:tc>
              </a:tr>
              <a:tr h="1660743">
                <a:tc>
                  <a:txBody>
                    <a:bodyPr/>
                    <a:lstStyle/>
                    <a:p>
                      <a:pPr algn="ctr" defTabSz="457200">
                        <a:defRPr sz="1800"/>
                      </a:pPr>
                      <a:r>
                        <a:rPr sz="2400">
                          <a:latin typeface="Times Roman"/>
                          <a:ea typeface="Times Roman"/>
                          <a:cs typeface="Times Roman"/>
                          <a:sym typeface="Times Roman"/>
                        </a:rPr>
                        <a:t>Calcium associated with bone health</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Kidney stones, vitamin D status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Food-first, cautious dosing</a:t>
                      </a:r>
                    </a:p>
                  </a:txBody>
                  <a:tcPr marL="12700" marR="12700" marT="12700" marB="12700" anchor="ctr" anchorCtr="0" horzOverflow="overflow"/>
                </a:tc>
              </a:tr>
              <a:tr h="1660743">
                <a:tc>
                  <a:txBody>
                    <a:bodyPr/>
                    <a:lstStyle/>
                    <a:p>
                      <a:pPr algn="ctr" defTabSz="457200">
                        <a:defRPr sz="1800"/>
                      </a:pPr>
                      <a:r>
                        <a:rPr sz="2400">
                          <a:latin typeface="Times Roman"/>
                          <a:ea typeface="Times Roman"/>
                          <a:cs typeface="Times Roman"/>
                          <a:sym typeface="Times Roman"/>
                        </a:rPr>
                        <a:t>Alcohol J-shaped curve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Liver enzymes elevated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Avoid alcohol despite population benefit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55" name="Freeform 4"/>
          <p:cNvGrpSpPr/>
          <p:nvPr/>
        </p:nvGrpSpPr>
        <p:grpSpPr>
          <a:xfrm>
            <a:off x="-528019" y="-83714"/>
            <a:ext cx="19048361" cy="3086120"/>
            <a:chOff x="-2" y="0"/>
            <a:chExt cx="19048359" cy="3086119"/>
          </a:xfrm>
        </p:grpSpPr>
        <p:sp>
          <p:nvSpPr>
            <p:cNvPr id="853"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54"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56" name="TextBox 6"/>
          <p:cNvSpPr txBox="1"/>
          <p:nvPr/>
        </p:nvSpPr>
        <p:spPr>
          <a:xfrm>
            <a:off x="1304089" y="410963"/>
            <a:ext cx="16981341" cy="36182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93" sz="7000">
                <a:solidFill>
                  <a:srgbClr val="FFFFFF"/>
                </a:solidFill>
                <a:latin typeface="Poppins"/>
                <a:ea typeface="Poppins"/>
                <a:cs typeface="Poppins"/>
                <a:sym typeface="Poppins"/>
              </a:defRPr>
            </a:pPr>
            <a:r>
              <a:t>Translation in Public Health vs Clinical Practice</a:t>
            </a:r>
          </a:p>
          <a:p>
            <a:pPr defTabSz="457200">
              <a:defRPr sz="1200">
                <a:latin typeface="Times Roman"/>
                <a:ea typeface="Times Roman"/>
                <a:cs typeface="Times Roman"/>
                <a:sym typeface="Times Roman"/>
              </a:defRPr>
            </a:pPr>
          </a:p>
        </p:txBody>
      </p:sp>
      <p:sp>
        <p:nvSpPr>
          <p:cNvPr id="857" name="Freeform 8"/>
          <p:cNvSpPr/>
          <p:nvPr/>
        </p:nvSpPr>
        <p:spPr>
          <a:xfrm>
            <a:off x="-2602379" y="0"/>
            <a:ext cx="3256089" cy="3256087"/>
          </a:xfrm>
          <a:prstGeom prst="rect">
            <a:avLst/>
          </a:prstGeom>
          <a:blipFill>
            <a:blip r:embed="rId2"/>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858" name="Public Health…"/>
          <p:cNvSpPr txBox="1"/>
          <p:nvPr/>
        </p:nvSpPr>
        <p:spPr>
          <a:xfrm>
            <a:off x="1609174" y="3637958"/>
            <a:ext cx="6396193" cy="636676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400"/>
              </a:spcBef>
              <a:defRPr b="1" sz="3200">
                <a:latin typeface="Times Roman"/>
                <a:ea typeface="Times Roman"/>
                <a:cs typeface="Times Roman"/>
                <a:sym typeface="Times Roman"/>
              </a:defRPr>
            </a:pPr>
            <a:r>
              <a:t>Public Health</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Broad recommendations</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Risk reduction at scale</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Policy and food environment focus</a:t>
            </a:r>
          </a:p>
          <a:p>
            <a:pPr defTabSz="457200">
              <a:spcBef>
                <a:spcPts val="1400"/>
              </a:spcBef>
              <a:defRPr b="1" sz="3200">
                <a:latin typeface="Times Roman"/>
                <a:ea typeface="Times Roman"/>
                <a:cs typeface="Times Roman"/>
                <a:sym typeface="Times Roman"/>
              </a:defRPr>
            </a:pPr>
          </a:p>
          <a:p>
            <a:pPr defTabSz="457200">
              <a:spcBef>
                <a:spcPts val="1400"/>
              </a:spcBef>
              <a:defRPr b="1" sz="3200">
                <a:latin typeface="Times Roman"/>
                <a:ea typeface="Times Roman"/>
                <a:cs typeface="Times Roman"/>
                <a:sym typeface="Times Roman"/>
              </a:defRPr>
            </a:pPr>
            <a:r>
              <a:t>Clinical Nutrition</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Precision and personalization</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Lab-guided and symptom-guided</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Iterative monitoring and adjustment</a:t>
            </a:r>
          </a:p>
        </p:txBody>
      </p:sp>
    </p:spTree>
  </p:cSld>
  <p:clrMapOvr>
    <a:masterClrMapping/>
  </p:clrMapOvr>
  <p:transition xmlns:p14="http://schemas.microsoft.com/office/powerpoint/2010/main" spd="med" advClick="1"/>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62" name="Freeform 4"/>
          <p:cNvGrpSpPr/>
          <p:nvPr/>
        </p:nvGrpSpPr>
        <p:grpSpPr>
          <a:xfrm>
            <a:off x="-528019" y="-83714"/>
            <a:ext cx="19048361" cy="3086120"/>
            <a:chOff x="-2" y="0"/>
            <a:chExt cx="19048359" cy="3086119"/>
          </a:xfrm>
        </p:grpSpPr>
        <p:sp>
          <p:nvSpPr>
            <p:cNvPr id="860"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61"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63" name="TextBox 6"/>
          <p:cNvSpPr txBox="1"/>
          <p:nvPr/>
        </p:nvSpPr>
        <p:spPr>
          <a:xfrm>
            <a:off x="1304089" y="410963"/>
            <a:ext cx="16981341" cy="36182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93" sz="7000">
                <a:solidFill>
                  <a:srgbClr val="FFFFFF"/>
                </a:solidFill>
                <a:latin typeface="Poppins"/>
                <a:ea typeface="Poppins"/>
                <a:cs typeface="Poppins"/>
                <a:sym typeface="Poppins"/>
              </a:defRPr>
            </a:pPr>
            <a:r>
              <a:t>Translation in Public Health vs Clinical Practice</a:t>
            </a:r>
          </a:p>
          <a:p>
            <a:pPr defTabSz="457200">
              <a:defRPr sz="1200">
                <a:latin typeface="Times Roman"/>
                <a:ea typeface="Times Roman"/>
                <a:cs typeface="Times Roman"/>
                <a:sym typeface="Times Roman"/>
              </a:defRPr>
            </a:pPr>
          </a:p>
        </p:txBody>
      </p:sp>
      <p:sp>
        <p:nvSpPr>
          <p:cNvPr id="864" name="Freeform 8"/>
          <p:cNvSpPr/>
          <p:nvPr/>
        </p:nvSpPr>
        <p:spPr>
          <a:xfrm>
            <a:off x="-2602379" y="0"/>
            <a:ext cx="3256089" cy="3256087"/>
          </a:xfrm>
          <a:prstGeom prst="rect">
            <a:avLst/>
          </a:prstGeom>
          <a:blipFill>
            <a:blip r:embed="rId2"/>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865" name="Public Health…"/>
          <p:cNvSpPr txBox="1"/>
          <p:nvPr/>
        </p:nvSpPr>
        <p:spPr>
          <a:xfrm>
            <a:off x="1609174" y="3637958"/>
            <a:ext cx="6396193" cy="636676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400"/>
              </a:spcBef>
              <a:defRPr b="1" sz="3200">
                <a:latin typeface="Times Roman"/>
                <a:ea typeface="Times Roman"/>
                <a:cs typeface="Times Roman"/>
                <a:sym typeface="Times Roman"/>
              </a:defRPr>
            </a:pPr>
            <a:r>
              <a:t>Public Health</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Broad recommendations</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Risk reduction at scale</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Policy and food environment focus</a:t>
            </a:r>
          </a:p>
          <a:p>
            <a:pPr defTabSz="457200">
              <a:spcBef>
                <a:spcPts val="1400"/>
              </a:spcBef>
              <a:defRPr b="1" sz="3200">
                <a:latin typeface="Times Roman"/>
                <a:ea typeface="Times Roman"/>
                <a:cs typeface="Times Roman"/>
                <a:sym typeface="Times Roman"/>
              </a:defRPr>
            </a:pPr>
          </a:p>
          <a:p>
            <a:pPr defTabSz="457200">
              <a:spcBef>
                <a:spcPts val="1400"/>
              </a:spcBef>
              <a:defRPr b="1" sz="3200">
                <a:latin typeface="Times Roman"/>
                <a:ea typeface="Times Roman"/>
                <a:cs typeface="Times Roman"/>
                <a:sym typeface="Times Roman"/>
              </a:defRPr>
            </a:pPr>
            <a:r>
              <a:t>Clinical Nutrition</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Precision and personalization</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Lab-guided and symptom-guided</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Iterative monitoring and adjustment</a:t>
            </a:r>
          </a:p>
        </p:txBody>
      </p:sp>
      <p:sp>
        <p:nvSpPr>
          <p:cNvPr id="866" name="Common Pitfalls in Translation…"/>
          <p:cNvSpPr txBox="1"/>
          <p:nvPr/>
        </p:nvSpPr>
        <p:spPr>
          <a:xfrm>
            <a:off x="10179983" y="4360290"/>
            <a:ext cx="7143457" cy="42943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3200">
                <a:latin typeface="Times Roman"/>
                <a:ea typeface="Times Roman"/>
                <a:cs typeface="Times Roman"/>
                <a:sym typeface="Times Roman"/>
              </a:defRPr>
            </a:pPr>
            <a:r>
              <a:t>Common Pitfalls in Translation</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Overinterpreting weak associations</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Isolating nutrients from food context</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Ignoring adverse subgroups</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Applying population data without personalization</a:t>
            </a: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70" name="Freeform 4"/>
          <p:cNvGrpSpPr/>
          <p:nvPr/>
        </p:nvGrpSpPr>
        <p:grpSpPr>
          <a:xfrm>
            <a:off x="-528019" y="-83714"/>
            <a:ext cx="19048361" cy="3086120"/>
            <a:chOff x="-2" y="0"/>
            <a:chExt cx="19048359" cy="3086119"/>
          </a:xfrm>
        </p:grpSpPr>
        <p:sp>
          <p:nvSpPr>
            <p:cNvPr id="868"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69"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71" name="TextBox 6"/>
          <p:cNvSpPr txBox="1"/>
          <p:nvPr/>
        </p:nvSpPr>
        <p:spPr>
          <a:xfrm>
            <a:off x="1304089" y="410963"/>
            <a:ext cx="16981341" cy="36182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93" sz="7000">
                <a:solidFill>
                  <a:srgbClr val="FFFFFF"/>
                </a:solidFill>
                <a:latin typeface="Poppins"/>
                <a:ea typeface="Poppins"/>
                <a:cs typeface="Poppins"/>
                <a:sym typeface="Poppins"/>
              </a:defRPr>
            </a:pPr>
            <a:r>
              <a:t>Translation in Public Health vs Clinical Practice</a:t>
            </a:r>
          </a:p>
          <a:p>
            <a:pPr defTabSz="457200">
              <a:defRPr sz="1200">
                <a:latin typeface="Times Roman"/>
                <a:ea typeface="Times Roman"/>
                <a:cs typeface="Times Roman"/>
                <a:sym typeface="Times Roman"/>
              </a:defRPr>
            </a:pPr>
          </a:p>
        </p:txBody>
      </p:sp>
      <p:sp>
        <p:nvSpPr>
          <p:cNvPr id="87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873" name="Public Health…"/>
          <p:cNvSpPr txBox="1"/>
          <p:nvPr/>
        </p:nvSpPr>
        <p:spPr>
          <a:xfrm>
            <a:off x="1609174" y="3637958"/>
            <a:ext cx="6396193" cy="636676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400"/>
              </a:spcBef>
              <a:defRPr b="1" sz="3200">
                <a:latin typeface="Times Roman"/>
                <a:ea typeface="Times Roman"/>
                <a:cs typeface="Times Roman"/>
                <a:sym typeface="Times Roman"/>
              </a:defRPr>
            </a:pPr>
            <a:r>
              <a:t>Public Health</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Broad recommendations</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Risk reduction at scale</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Policy and food environment focus</a:t>
            </a:r>
          </a:p>
          <a:p>
            <a:pPr defTabSz="457200">
              <a:spcBef>
                <a:spcPts val="1400"/>
              </a:spcBef>
              <a:defRPr b="1" sz="3200">
                <a:latin typeface="Times Roman"/>
                <a:ea typeface="Times Roman"/>
                <a:cs typeface="Times Roman"/>
                <a:sym typeface="Times Roman"/>
              </a:defRPr>
            </a:pPr>
          </a:p>
          <a:p>
            <a:pPr defTabSz="457200">
              <a:spcBef>
                <a:spcPts val="1400"/>
              </a:spcBef>
              <a:defRPr b="1" sz="3200">
                <a:latin typeface="Times Roman"/>
                <a:ea typeface="Times Roman"/>
                <a:cs typeface="Times Roman"/>
                <a:sym typeface="Times Roman"/>
              </a:defRPr>
            </a:pPr>
            <a:r>
              <a:t>Clinical Nutrition</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Precision and personalization</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Lab-guided and symptom-guided</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Iterative monitoring and adjustment</a:t>
            </a:r>
          </a:p>
        </p:txBody>
      </p:sp>
      <p:sp>
        <p:nvSpPr>
          <p:cNvPr id="874" name="Common Pitfalls in Translation…"/>
          <p:cNvSpPr txBox="1"/>
          <p:nvPr/>
        </p:nvSpPr>
        <p:spPr>
          <a:xfrm>
            <a:off x="10179983" y="4360290"/>
            <a:ext cx="7143457" cy="42943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3200">
                <a:latin typeface="Times Roman"/>
                <a:ea typeface="Times Roman"/>
                <a:cs typeface="Times Roman"/>
                <a:sym typeface="Times Roman"/>
              </a:defRPr>
            </a:pPr>
            <a:r>
              <a:t>Common Pitfalls in Translation</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Overinterpreting weak associations</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Isolating nutrients from food context</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Ignoring adverse subgroups</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Applying population data without personalization</a:t>
            </a: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Freeform 2"/>
          <p:cNvSpPr/>
          <p:nvPr/>
        </p:nvSpPr>
        <p:spPr>
          <a:xfrm rot="10800000">
            <a:off x="531520" y="-567284"/>
            <a:ext cx="18288010"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73" name="Freeform 4"/>
          <p:cNvGrpSpPr/>
          <p:nvPr/>
        </p:nvGrpSpPr>
        <p:grpSpPr>
          <a:xfrm>
            <a:off x="-380179" y="-13"/>
            <a:ext cx="19048355" cy="3086120"/>
            <a:chOff x="0" y="0"/>
            <a:chExt cx="19048353" cy="3086119"/>
          </a:xfrm>
        </p:grpSpPr>
        <p:sp>
          <p:nvSpPr>
            <p:cNvPr id="171"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72"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74" name="TextBox 6"/>
          <p:cNvSpPr txBox="1"/>
          <p:nvPr/>
        </p:nvSpPr>
        <p:spPr>
          <a:xfrm>
            <a:off x="1275347" y="1184945"/>
            <a:ext cx="16800356" cy="95629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92" sz="7000">
                <a:solidFill>
                  <a:srgbClr val="FFFFFF"/>
                </a:solidFill>
                <a:latin typeface="Poppins"/>
                <a:ea typeface="Poppins"/>
                <a:cs typeface="Poppins"/>
                <a:sym typeface="Poppins"/>
              </a:defRPr>
            </a:lvl1pPr>
          </a:lstStyle>
          <a:p>
            <a:pPr/>
            <a:r>
              <a:t>MNT for Alopecia</a:t>
            </a:r>
          </a:p>
        </p:txBody>
      </p:sp>
      <p:sp>
        <p:nvSpPr>
          <p:cNvPr id="175"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176" name="Institute of Medicine (IOM). (2001). Dietary Reference Intakes: Applications in Dietary Assessment. National Academies Press.…"/>
          <p:cNvSpPr txBox="1"/>
          <p:nvPr/>
        </p:nvSpPr>
        <p:spPr>
          <a:xfrm>
            <a:off x="918886" y="3259497"/>
            <a:ext cx="8109616" cy="6797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Low energy and/or protein availability</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Iron deficiency (low ferritin)</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Micronutrient insufficiency (vitamin D, zinc, B12, folate)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Thyroid dysfunction or autoimmune activity</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Insulin resistance (androgenetic alopecia)</a:t>
            </a: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Ensure adequate </a:t>
            </a:r>
            <a:r>
              <a:rPr b="1"/>
              <a:t>energy intake</a:t>
            </a:r>
            <a:r>
              <a:t>; avoid aggressive caloric restriction</a:t>
            </a:r>
          </a:p>
          <a:p>
            <a:pPr marL="457200" indent="-317500" defTabSz="457200">
              <a:spcBef>
                <a:spcPts val="1200"/>
              </a:spcBef>
              <a:buSzPct val="100000"/>
              <a:buFont typeface="Times Roman"/>
              <a:buChar char="•"/>
              <a:defRPr b="1" sz="2200">
                <a:latin typeface="Times Roman"/>
                <a:ea typeface="Times Roman"/>
                <a:cs typeface="Times Roman"/>
                <a:sym typeface="Times Roman"/>
              </a:defRPr>
            </a:pPr>
            <a:r>
              <a:t>Protein:</a:t>
            </a:r>
            <a:r>
              <a:rPr b="0"/>
              <a:t> 1.0–1.2 g/kg/day (up to 1.6 g/kg if stressed/older/athletic)</a:t>
            </a:r>
          </a:p>
          <a:p>
            <a:pPr marL="457200" indent="-317500" defTabSz="457200">
              <a:spcBef>
                <a:spcPts val="1200"/>
              </a:spcBef>
              <a:buSzPct val="100000"/>
              <a:buFont typeface="Times Roman"/>
              <a:buChar char="•"/>
              <a:defRPr b="1" sz="2200">
                <a:latin typeface="Times Roman"/>
                <a:ea typeface="Times Roman"/>
                <a:cs typeface="Times Roman"/>
                <a:sym typeface="Times Roman"/>
              </a:defRPr>
            </a:pPr>
            <a:r>
              <a:t>Iron repletion</a:t>
            </a:r>
            <a:r>
              <a:rPr b="0"/>
              <a:t> if ferritin &lt;40–60 ng/mL</a:t>
            </a:r>
          </a:p>
          <a:p>
            <a:pPr marL="457200" indent="-317500" defTabSz="457200">
              <a:spcBef>
                <a:spcPts val="1200"/>
              </a:spcBef>
              <a:buSzPct val="100000"/>
              <a:buFont typeface="Times Roman"/>
              <a:buChar char="•"/>
              <a:defRPr b="1" sz="2200">
                <a:latin typeface="Times Roman"/>
                <a:ea typeface="Times Roman"/>
                <a:cs typeface="Times Roman"/>
                <a:sym typeface="Times Roman"/>
              </a:defRPr>
            </a:pPr>
            <a:r>
              <a:t>Anti-inflammatory diet</a:t>
            </a:r>
            <a:r>
              <a:rPr b="0"/>
              <a:t> (Mediterranean-style)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Low–glycemic load pattern if androgenetic or metabolic features present</a:t>
            </a:r>
          </a:p>
        </p:txBody>
      </p:sp>
      <p:sp>
        <p:nvSpPr>
          <p:cNvPr id="177"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178" name="Relevant Labs…"/>
          <p:cNvSpPr txBox="1"/>
          <p:nvPr/>
        </p:nvSpPr>
        <p:spPr>
          <a:xfrm>
            <a:off x="9760442" y="7638135"/>
            <a:ext cx="6644678" cy="2301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Ferritin (goal ≥40–60 ng/mL), CBC, iron panel (if anemia suspected)</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25-OH vitamin D, Zinc (plasma or RBC)</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TSH, free T4, B12, folate, HbA1c / fasting insulin (androgenetic pattern)</a:t>
            </a:r>
          </a:p>
        </p:txBody>
      </p:sp>
      <p:graphicFrame>
        <p:nvGraphicFramePr>
          <p:cNvPr id="179" name="Table 1"/>
          <p:cNvGraphicFramePr/>
          <p:nvPr/>
        </p:nvGraphicFramePr>
        <p:xfrm>
          <a:off x="9768782" y="3967543"/>
          <a:ext cx="7803613" cy="325561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665279"/>
                <a:gridCol w="2456537"/>
                <a:gridCol w="3681795"/>
              </a:tblGrid>
              <a:tr h="583375">
                <a:tc>
                  <a:txBody>
                    <a:bodyPr/>
                    <a:lstStyle/>
                    <a:p>
                      <a:pPr algn="ctr" defTabSz="457200">
                        <a:defRPr sz="1800"/>
                      </a:pPr>
                      <a:r>
                        <a:rPr b="1" sz="23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300">
                          <a:latin typeface="Times Roman"/>
                          <a:ea typeface="Times Roman"/>
                          <a:cs typeface="Times Roman"/>
                          <a:sym typeface="Times Roman"/>
                        </a:rPr>
                        <a:t>Evidence-Based Range</a:t>
                      </a:r>
                    </a:p>
                  </a:txBody>
                  <a:tcPr marL="12700" marR="12700" marT="12700" marB="12700" anchor="ctr" anchorCtr="0" horzOverflow="overflow"/>
                </a:tc>
                <a:tc>
                  <a:txBody>
                    <a:bodyPr/>
                    <a:lstStyle/>
                    <a:p>
                      <a:pPr algn="ctr" defTabSz="457200">
                        <a:defRPr sz="1800"/>
                      </a:pPr>
                      <a:r>
                        <a:rPr b="1" sz="2300">
                          <a:latin typeface="Times Roman"/>
                          <a:ea typeface="Times Roman"/>
                          <a:cs typeface="Times Roman"/>
                          <a:sym typeface="Times Roman"/>
                        </a:rPr>
                        <a:t>Purpose</a:t>
                      </a:r>
                    </a:p>
                  </a:txBody>
                  <a:tcPr marL="12700" marR="12700" marT="12700" marB="12700" anchor="ctr" anchorCtr="0" horzOverflow="overflow"/>
                </a:tc>
              </a:tr>
              <a:tr h="376371">
                <a:tc>
                  <a:txBody>
                    <a:bodyPr/>
                    <a:lstStyle/>
                    <a:p>
                      <a:pPr algn="l" defTabSz="457200">
                        <a:defRPr sz="1800"/>
                      </a:pPr>
                      <a:r>
                        <a:rPr sz="2300">
                          <a:latin typeface="Times Roman"/>
                          <a:ea typeface="Times Roman"/>
                          <a:cs typeface="Times Roman"/>
                          <a:sym typeface="Times Roman"/>
                        </a:rPr>
                        <a:t>Iron</a:t>
                      </a:r>
                    </a:p>
                  </a:txBody>
                  <a:tcPr marL="12700" marR="12700" marT="12700" marB="12700" anchor="ctr" anchorCtr="0" horzOverflow="overflow"/>
                </a:tc>
                <a:tc>
                  <a:txBody>
                    <a:bodyPr/>
                    <a:lstStyle/>
                    <a:p>
                      <a:pPr algn="l" defTabSz="457200">
                        <a:defRPr sz="1800"/>
                      </a:pPr>
                      <a:r>
                        <a:rPr sz="2300">
                          <a:latin typeface="Times Roman"/>
                          <a:ea typeface="Times Roman"/>
                          <a:cs typeface="Times Roman"/>
                          <a:sym typeface="Times Roman"/>
                        </a:rPr>
                        <a:t>Per labs</a:t>
                      </a:r>
                    </a:p>
                  </a:txBody>
                  <a:tcPr marL="12700" marR="12700" marT="12700" marB="12700" anchor="ctr" anchorCtr="0" horzOverflow="overflow"/>
                </a:tc>
                <a:tc>
                  <a:txBody>
                    <a:bodyPr/>
                    <a:lstStyle/>
                    <a:p>
                      <a:pPr algn="l" defTabSz="457200">
                        <a:defRPr sz="1800"/>
                      </a:pPr>
                      <a:r>
                        <a:rPr sz="2300">
                          <a:latin typeface="Times Roman"/>
                          <a:ea typeface="Times Roman"/>
                          <a:cs typeface="Times Roman"/>
                          <a:sym typeface="Times Roman"/>
                        </a:rPr>
                        <a:t>Hair follicle cycling</a:t>
                      </a:r>
                    </a:p>
                  </a:txBody>
                  <a:tcPr marL="12700" marR="12700" marT="12700" marB="12700" anchor="ctr" anchorCtr="0" horzOverflow="overflow"/>
                </a:tc>
              </a:tr>
              <a:tr h="376371">
                <a:tc>
                  <a:txBody>
                    <a:bodyPr/>
                    <a:lstStyle/>
                    <a:p>
                      <a:pPr algn="l" defTabSz="457200">
                        <a:defRPr sz="1800"/>
                      </a:pPr>
                      <a:r>
                        <a:rPr sz="2300">
                          <a:latin typeface="Times Roman"/>
                          <a:ea typeface="Times Roman"/>
                          <a:cs typeface="Times Roman"/>
                          <a:sym typeface="Times Roman"/>
                        </a:rPr>
                        <a:t>Protein</a:t>
                      </a:r>
                    </a:p>
                  </a:txBody>
                  <a:tcPr marL="12700" marR="12700" marT="12700" marB="12700" anchor="ctr" anchorCtr="0" horzOverflow="overflow"/>
                </a:tc>
                <a:tc>
                  <a:txBody>
                    <a:bodyPr/>
                    <a:lstStyle/>
                    <a:p>
                      <a:pPr algn="l" defTabSz="457200">
                        <a:defRPr sz="1800"/>
                      </a:pPr>
                      <a:r>
                        <a:rPr sz="2300">
                          <a:latin typeface="Times Roman"/>
                          <a:ea typeface="Times Roman"/>
                          <a:cs typeface="Times Roman"/>
                          <a:sym typeface="Times Roman"/>
                        </a:rPr>
                        <a:t>≥1.0–1.2 g/kg</a:t>
                      </a:r>
                    </a:p>
                  </a:txBody>
                  <a:tcPr marL="12700" marR="12700" marT="12700" marB="12700" anchor="ctr" anchorCtr="0" horzOverflow="overflow"/>
                </a:tc>
                <a:tc>
                  <a:txBody>
                    <a:bodyPr/>
                    <a:lstStyle/>
                    <a:p>
                      <a:pPr algn="l" defTabSz="457200">
                        <a:defRPr sz="1800"/>
                      </a:pPr>
                      <a:r>
                        <a:rPr sz="2300">
                          <a:latin typeface="Times Roman"/>
                          <a:ea typeface="Times Roman"/>
                          <a:cs typeface="Times Roman"/>
                          <a:sym typeface="Times Roman"/>
                        </a:rPr>
                        <a:t>Keratin synthesis</a:t>
                      </a:r>
                    </a:p>
                  </a:txBody>
                  <a:tcPr marL="12700" marR="12700" marT="12700" marB="12700" anchor="ctr" anchorCtr="0" horzOverflow="overflow"/>
                </a:tc>
              </a:tr>
              <a:tr h="583375">
                <a:tc>
                  <a:txBody>
                    <a:bodyPr/>
                    <a:lstStyle/>
                    <a:p>
                      <a:pPr algn="l" defTabSz="457200">
                        <a:defRPr sz="1800"/>
                      </a:pPr>
                      <a:r>
                        <a:rPr sz="2300">
                          <a:latin typeface="Times Roman"/>
                          <a:ea typeface="Times Roman"/>
                          <a:cs typeface="Times Roman"/>
                          <a:sym typeface="Times Roman"/>
                        </a:rPr>
                        <a:t>Vitamin D</a:t>
                      </a:r>
                    </a:p>
                  </a:txBody>
                  <a:tcPr marL="12700" marR="12700" marT="12700" marB="12700" anchor="ctr" anchorCtr="0" horzOverflow="overflow"/>
                </a:tc>
                <a:tc>
                  <a:txBody>
                    <a:bodyPr/>
                    <a:lstStyle/>
                    <a:p>
                      <a:pPr algn="l" defTabSz="457200">
                        <a:defRPr sz="1800"/>
                      </a:pPr>
                      <a:r>
                        <a:rPr sz="2300">
                          <a:latin typeface="Times Roman"/>
                          <a:ea typeface="Times Roman"/>
                          <a:cs typeface="Times Roman"/>
                          <a:sym typeface="Times Roman"/>
                        </a:rPr>
                        <a:t>1,000–4,000 IU/day</a:t>
                      </a:r>
                    </a:p>
                  </a:txBody>
                  <a:tcPr marL="12700" marR="12700" marT="12700" marB="12700" anchor="ctr" anchorCtr="0" horzOverflow="overflow"/>
                </a:tc>
                <a:tc>
                  <a:txBody>
                    <a:bodyPr/>
                    <a:lstStyle/>
                    <a:p>
                      <a:pPr algn="l" defTabSz="457200">
                        <a:defRPr sz="1800"/>
                      </a:pPr>
                      <a:r>
                        <a:rPr sz="2300">
                          <a:latin typeface="Times Roman"/>
                          <a:ea typeface="Times Roman"/>
                          <a:cs typeface="Times Roman"/>
                          <a:sym typeface="Times Roman"/>
                        </a:rPr>
                        <a:t>Immune &amp; follicle regulation</a:t>
                      </a:r>
                    </a:p>
                  </a:txBody>
                  <a:tcPr marL="12700" marR="12700" marT="12700" marB="12700" anchor="ctr" anchorCtr="0" horzOverflow="overflow"/>
                </a:tc>
              </a:tr>
              <a:tr h="376371">
                <a:tc>
                  <a:txBody>
                    <a:bodyPr/>
                    <a:lstStyle/>
                    <a:p>
                      <a:pPr algn="l" defTabSz="457200">
                        <a:defRPr sz="1800"/>
                      </a:pPr>
                      <a:r>
                        <a:rPr sz="2300">
                          <a:latin typeface="Times Roman"/>
                          <a:ea typeface="Times Roman"/>
                          <a:cs typeface="Times Roman"/>
                          <a:sym typeface="Times Roman"/>
                        </a:rPr>
                        <a:t>Zinc</a:t>
                      </a:r>
                    </a:p>
                  </a:txBody>
                  <a:tcPr marL="12700" marR="12700" marT="12700" marB="12700" anchor="ctr" anchorCtr="0" horzOverflow="overflow"/>
                </a:tc>
                <a:tc>
                  <a:txBody>
                    <a:bodyPr/>
                    <a:lstStyle/>
                    <a:p>
                      <a:pPr algn="l" defTabSz="457200">
                        <a:defRPr sz="1800"/>
                      </a:pPr>
                      <a:r>
                        <a:rPr sz="2300">
                          <a:latin typeface="Times Roman"/>
                          <a:ea typeface="Times Roman"/>
                          <a:cs typeface="Times Roman"/>
                          <a:sym typeface="Times Roman"/>
                        </a:rPr>
                        <a:t>15–30 mg/day</a:t>
                      </a:r>
                    </a:p>
                  </a:txBody>
                  <a:tcPr marL="12700" marR="12700" marT="12700" marB="12700" anchor="ctr" anchorCtr="0" horzOverflow="overflow"/>
                </a:tc>
                <a:tc>
                  <a:txBody>
                    <a:bodyPr/>
                    <a:lstStyle/>
                    <a:p>
                      <a:pPr algn="l" defTabSz="457200">
                        <a:defRPr sz="1800"/>
                      </a:pPr>
                      <a:r>
                        <a:rPr sz="2300">
                          <a:latin typeface="Times Roman"/>
                          <a:ea typeface="Times Roman"/>
                          <a:cs typeface="Times Roman"/>
                          <a:sym typeface="Times Roman"/>
                        </a:rPr>
                        <a:t>Keratin formation</a:t>
                      </a:r>
                    </a:p>
                  </a:txBody>
                  <a:tcPr marL="12700" marR="12700" marT="12700" marB="12700" anchor="ctr" anchorCtr="0" horzOverflow="overflow"/>
                </a:tc>
              </a:tr>
              <a:tr h="583375">
                <a:tc>
                  <a:txBody>
                    <a:bodyPr/>
                    <a:lstStyle/>
                    <a:p>
                      <a:pPr algn="l" defTabSz="457200">
                        <a:defRPr sz="1800"/>
                      </a:pPr>
                      <a:r>
                        <a:rPr sz="2300">
                          <a:latin typeface="Times Roman"/>
                          <a:ea typeface="Times Roman"/>
                          <a:cs typeface="Times Roman"/>
                          <a:sym typeface="Times Roman"/>
                        </a:rPr>
                        <a:t>Omega-3s</a:t>
                      </a:r>
                    </a:p>
                  </a:txBody>
                  <a:tcPr marL="12700" marR="12700" marT="12700" marB="12700" anchor="ctr" anchorCtr="0" horzOverflow="overflow"/>
                </a:tc>
                <a:tc>
                  <a:txBody>
                    <a:bodyPr/>
                    <a:lstStyle/>
                    <a:p>
                      <a:pPr algn="l" defTabSz="457200">
                        <a:defRPr sz="1800"/>
                      </a:pPr>
                      <a:r>
                        <a:rPr sz="2300">
                          <a:latin typeface="Times Roman"/>
                          <a:ea typeface="Times Roman"/>
                          <a:cs typeface="Times Roman"/>
                          <a:sym typeface="Times Roman"/>
                        </a:rPr>
                        <a:t>1–2 g EPA/DHA</a:t>
                      </a:r>
                    </a:p>
                  </a:txBody>
                  <a:tcPr marL="12700" marR="12700" marT="12700" marB="12700" anchor="ctr" anchorCtr="0" horzOverflow="overflow"/>
                </a:tc>
                <a:tc>
                  <a:txBody>
                    <a:bodyPr/>
                    <a:lstStyle/>
                    <a:p>
                      <a:pPr algn="l" defTabSz="457200">
                        <a:defRPr sz="1800"/>
                      </a:pPr>
                      <a:r>
                        <a:rPr sz="2300">
                          <a:latin typeface="Times Roman"/>
                          <a:ea typeface="Times Roman"/>
                          <a:cs typeface="Times Roman"/>
                          <a:sym typeface="Times Roman"/>
                        </a:rPr>
                        <a:t>Anti-inflammatory</a:t>
                      </a:r>
                    </a:p>
                  </a:txBody>
                  <a:tcPr marL="12700" marR="12700" marT="12700" marB="12700" anchor="ctr" anchorCtr="0" horzOverflow="overflow"/>
                </a:tc>
              </a:tr>
              <a:tr h="376371">
                <a:tc>
                  <a:txBody>
                    <a:bodyPr/>
                    <a:lstStyle/>
                    <a:p>
                      <a:pPr algn="l" defTabSz="457200">
                        <a:defRPr sz="1800"/>
                      </a:pPr>
                      <a:r>
                        <a:rPr sz="2300">
                          <a:latin typeface="Times Roman"/>
                          <a:ea typeface="Times Roman"/>
                          <a:cs typeface="Times Roman"/>
                          <a:sym typeface="Times Roman"/>
                        </a:rPr>
                        <a:t>Biotin</a:t>
                      </a:r>
                    </a:p>
                  </a:txBody>
                  <a:tcPr marL="12700" marR="12700" marT="12700" marB="12700" anchor="ctr" anchorCtr="0" horzOverflow="overflow"/>
                </a:tc>
                <a:tc>
                  <a:txBody>
                    <a:bodyPr/>
                    <a:lstStyle/>
                    <a:p>
                      <a:pPr algn="l" defTabSz="457200">
                        <a:defRPr sz="1800"/>
                      </a:pPr>
                      <a:r>
                        <a:rPr sz="2300">
                          <a:latin typeface="Times Roman"/>
                          <a:ea typeface="Times Roman"/>
                          <a:cs typeface="Times Roman"/>
                          <a:sym typeface="Times Roman"/>
                        </a:rPr>
                        <a:t>Only if deficient</a:t>
                      </a:r>
                    </a:p>
                  </a:txBody>
                  <a:tcPr marL="12700" marR="12700" marT="12700" marB="12700" anchor="ctr" anchorCtr="0" horzOverflow="overflow"/>
                </a:tc>
                <a:tc>
                  <a:txBody>
                    <a:bodyPr/>
                    <a:lstStyle/>
                    <a:p>
                      <a:pPr algn="l" defTabSz="457200">
                        <a:defRPr sz="1800"/>
                      </a:pPr>
                      <a:r>
                        <a:rPr sz="2300">
                          <a:latin typeface="Times Roman"/>
                          <a:ea typeface="Times Roman"/>
                          <a:cs typeface="Times Roman"/>
                          <a:sym typeface="Times Roman"/>
                        </a:rPr>
                        <a:t>Keratin support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80" name="Freeform 4"/>
          <p:cNvGrpSpPr/>
          <p:nvPr/>
        </p:nvGrpSpPr>
        <p:grpSpPr>
          <a:xfrm>
            <a:off x="-528019" y="-83714"/>
            <a:ext cx="19048361" cy="3086120"/>
            <a:chOff x="-2" y="0"/>
            <a:chExt cx="19048359" cy="3086119"/>
          </a:xfrm>
        </p:grpSpPr>
        <p:sp>
          <p:nvSpPr>
            <p:cNvPr id="878"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79"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81" name="TextBox 6"/>
          <p:cNvSpPr txBox="1"/>
          <p:nvPr/>
        </p:nvSpPr>
        <p:spPr>
          <a:xfrm>
            <a:off x="1030101" y="-37381"/>
            <a:ext cx="16981341" cy="22847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Epidemiology → Practice: Advanced Translation Table</a:t>
            </a:r>
          </a:p>
        </p:txBody>
      </p:sp>
      <p:sp>
        <p:nvSpPr>
          <p:cNvPr id="88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graphicFrame>
        <p:nvGraphicFramePr>
          <p:cNvPr id="883" name="Table 1"/>
          <p:cNvGraphicFramePr/>
          <p:nvPr/>
        </p:nvGraphicFramePr>
        <p:xfrm>
          <a:off x="455617" y="2402806"/>
          <a:ext cx="17389466" cy="712773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602990"/>
                <a:gridCol w="4906561"/>
                <a:gridCol w="4938318"/>
                <a:gridCol w="4928895"/>
              </a:tblGrid>
              <a:tr h="394184">
                <a:tc>
                  <a:txBody>
                    <a:bodyPr/>
                    <a:lstStyle/>
                    <a:p>
                      <a:pPr algn="ctr" defTabSz="457200">
                        <a:defRPr sz="1800"/>
                      </a:pPr>
                      <a:r>
                        <a:rPr b="1" sz="2100">
                          <a:latin typeface="Times Roman"/>
                          <a:ea typeface="Times Roman"/>
                          <a:cs typeface="Times Roman"/>
                          <a:sym typeface="Times Roman"/>
                        </a:rPr>
                        <a:t>Domain</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Personalization (Who &amp; Why)</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Implementation (What &amp; How)</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Evaluation (Is It Working?)</a:t>
                      </a:r>
                    </a:p>
                  </a:txBody>
                  <a:tcPr marL="12700" marR="12700" marT="12700" marB="12700" anchor="ctr" anchorCtr="0" horzOverflow="overflow"/>
                </a:tc>
              </a:tr>
              <a:tr h="610986">
                <a:tc>
                  <a:txBody>
                    <a:bodyPr/>
                    <a:lstStyle/>
                    <a:p>
                      <a:pPr algn="ctr" defTabSz="457200">
                        <a:defRPr sz="1800"/>
                      </a:pPr>
                      <a:r>
                        <a:rPr b="1" sz="2100">
                          <a:latin typeface="Times Roman"/>
                          <a:ea typeface="Times Roman"/>
                          <a:cs typeface="Times Roman"/>
                          <a:sym typeface="Times Roman"/>
                        </a:rPr>
                        <a:t>Dietary Pattern</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Adjust for culture, preferences, food access, readiness to change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Mediterranean, DASH, plant-forward, low-glycemic adaptations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Diet adherence, symptom changes, weight, waist circumference</a:t>
                      </a:r>
                    </a:p>
                  </a:txBody>
                  <a:tcPr marL="12700" marR="12700" marT="12700" marB="12700" anchor="ctr" anchorCtr="0" horzOverflow="overflow"/>
                </a:tc>
              </a:tr>
              <a:tr h="610986">
                <a:tc>
                  <a:txBody>
                    <a:bodyPr/>
                    <a:lstStyle/>
                    <a:p>
                      <a:pPr algn="ctr" defTabSz="457200">
                        <a:defRPr sz="1800"/>
                      </a:pPr>
                      <a:r>
                        <a:rPr b="1" sz="2100">
                          <a:latin typeface="Times Roman"/>
                          <a:ea typeface="Times Roman"/>
                          <a:cs typeface="Times Roman"/>
                          <a:sym typeface="Times Roman"/>
                        </a:rPr>
                        <a:t>Macronutrients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Insulin sensitivity, lipid profile, activity level, GI tolerance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Modify carb quality, protein distribution, fat type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A1c, fasting glucose/insulin, TG/HDL ratio</a:t>
                      </a:r>
                    </a:p>
                  </a:txBody>
                  <a:tcPr marL="12700" marR="12700" marT="12700" marB="12700" anchor="ctr" anchorCtr="0" horzOverflow="overflow"/>
                </a:tc>
              </a:tr>
              <a:tr h="610986">
                <a:tc>
                  <a:txBody>
                    <a:bodyPr/>
                    <a:lstStyle/>
                    <a:p>
                      <a:pPr algn="ctr" defTabSz="457200">
                        <a:defRPr sz="1800"/>
                      </a:pPr>
                      <a:r>
                        <a:rPr b="1" sz="2100">
                          <a:latin typeface="Times Roman"/>
                          <a:ea typeface="Times Roman"/>
                          <a:cs typeface="Times Roman"/>
                          <a:sym typeface="Times Roman"/>
                        </a:rPr>
                        <a:t>Micronutrients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Lab deficiencies, absorption issues, medications, life stage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Food-first repletion; targeted supplementation if needed</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Serum levels (e.g., ferritin, B12, 25(OH)D), symptom resolution</a:t>
                      </a:r>
                    </a:p>
                  </a:txBody>
                  <a:tcPr marL="12700" marR="12700" marT="12700" marB="12700" anchor="ctr" anchorCtr="0" horzOverflow="overflow"/>
                </a:tc>
              </a:tr>
              <a:tr h="610986">
                <a:tc>
                  <a:txBody>
                    <a:bodyPr/>
                    <a:lstStyle/>
                    <a:p>
                      <a:pPr algn="ctr" defTabSz="457200">
                        <a:defRPr sz="1800"/>
                      </a:pPr>
                      <a:r>
                        <a:rPr b="1" sz="2100">
                          <a:latin typeface="Times Roman"/>
                          <a:ea typeface="Times Roman"/>
                          <a:cs typeface="Times Roman"/>
                          <a:sym typeface="Times Roman"/>
                        </a:rPr>
                        <a:t>Fiber</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IBS type, gut motility, microbiome tolerance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Gradual titration; soluble vs insoluble selection</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Stool frequency/consistency, bloating, lipid response</a:t>
                      </a:r>
                    </a:p>
                  </a:txBody>
                  <a:tcPr marL="12700" marR="12700" marT="12700" marB="12700" anchor="ctr" anchorCtr="0" horzOverflow="overflow"/>
                </a:tc>
              </a:tr>
              <a:tr h="610986">
                <a:tc>
                  <a:txBody>
                    <a:bodyPr/>
                    <a:lstStyle/>
                    <a:p>
                      <a:pPr algn="ctr" defTabSz="457200">
                        <a:defRPr sz="1800"/>
                      </a:pPr>
                      <a:r>
                        <a:rPr b="1" sz="2100">
                          <a:latin typeface="Times Roman"/>
                          <a:ea typeface="Times Roman"/>
                          <a:cs typeface="Times Roman"/>
                          <a:sym typeface="Times Roman"/>
                        </a:rPr>
                        <a:t>Fat Quality</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Dyslipidemia pattern, inflammation, genetic risk</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Replace saturated fats with MUFA/PUFA sources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LDL, ApoB, oxidized LDL, hs-CRP</a:t>
                      </a:r>
                    </a:p>
                  </a:txBody>
                  <a:tcPr marL="12700" marR="12700" marT="12700" marB="12700" anchor="ctr" anchorCtr="0" horzOverflow="overflow"/>
                </a:tc>
              </a:tr>
              <a:tr h="610986">
                <a:tc>
                  <a:txBody>
                    <a:bodyPr/>
                    <a:lstStyle/>
                    <a:p>
                      <a:pPr algn="ctr" defTabSz="457200">
                        <a:defRPr sz="1800"/>
                      </a:pPr>
                      <a:r>
                        <a:rPr b="1" sz="2100">
                          <a:latin typeface="Times Roman"/>
                          <a:ea typeface="Times Roman"/>
                          <a:cs typeface="Times Roman"/>
                          <a:sym typeface="Times Roman"/>
                        </a:rPr>
                        <a:t>Sodium–Potassium Balance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Blood pressure, kidney function, medication use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Sodium reduction + potassium-rich foods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BP trends, edema, electrolyte balance</a:t>
                      </a:r>
                    </a:p>
                  </a:txBody>
                  <a:tcPr marL="12700" marR="12700" marT="12700" marB="12700" anchor="ctr" anchorCtr="0" horzOverflow="overflow"/>
                </a:tc>
              </a:tr>
              <a:tr h="610986">
                <a:tc>
                  <a:txBody>
                    <a:bodyPr/>
                    <a:lstStyle/>
                    <a:p>
                      <a:pPr algn="ctr" defTabSz="457200">
                        <a:defRPr sz="1800"/>
                      </a:pPr>
                      <a:r>
                        <a:rPr b="1" sz="2100">
                          <a:latin typeface="Times Roman"/>
                          <a:ea typeface="Times Roman"/>
                          <a:cs typeface="Times Roman"/>
                          <a:sym typeface="Times Roman"/>
                        </a:rPr>
                        <a:t>Sugar &amp; Ultra-Processed Foods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Glycemic control, cravings, stress, sleep</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Beverage swaps, label literacy, meal timing</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A1c, fasting TG, energy levels</a:t>
                      </a:r>
                    </a:p>
                  </a:txBody>
                  <a:tcPr marL="12700" marR="12700" marT="12700" marB="12700" anchor="ctr" anchorCtr="0" horzOverflow="overflow"/>
                </a:tc>
              </a:tr>
              <a:tr h="610986">
                <a:tc>
                  <a:txBody>
                    <a:bodyPr/>
                    <a:lstStyle/>
                    <a:p>
                      <a:pPr algn="ctr" defTabSz="457200">
                        <a:defRPr sz="1800"/>
                      </a:pPr>
                      <a:r>
                        <a:rPr b="1" sz="2100">
                          <a:latin typeface="Times Roman"/>
                          <a:ea typeface="Times Roman"/>
                          <a:cs typeface="Times Roman"/>
                          <a:sym typeface="Times Roman"/>
                        </a:rPr>
                        <a:t>Inflammatory Load</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Autoimmune disease, obesity, toxin burden</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Anti-inflammatory foods, omega-3s, polyphenols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hs-CRP, ESR, symptom flares</a:t>
                      </a:r>
                    </a:p>
                  </a:txBody>
                  <a:tcPr marL="12700" marR="12700" marT="12700" marB="12700" anchor="ctr" anchorCtr="0" horzOverflow="overflow"/>
                </a:tc>
              </a:tr>
              <a:tr h="610986">
                <a:tc>
                  <a:txBody>
                    <a:bodyPr/>
                    <a:lstStyle/>
                    <a:p>
                      <a:pPr algn="ctr" defTabSz="457200">
                        <a:defRPr sz="1800"/>
                      </a:pPr>
                      <a:r>
                        <a:rPr b="1" sz="2100">
                          <a:latin typeface="Times Roman"/>
                          <a:ea typeface="Times Roman"/>
                          <a:cs typeface="Times Roman"/>
                          <a:sym typeface="Times Roman"/>
                        </a:rPr>
                        <a:t>Detoxification Capacity</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Liver enzymes, oxidative stress, toxin exposure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Protein adequacy, cruciferous vegetables, antioxidants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GGT, ALT/AST, oxidative stress markers</a:t>
                      </a:r>
                    </a:p>
                  </a:txBody>
                  <a:tcPr marL="12700" marR="12700" marT="12700" marB="12700" anchor="ctr" anchorCtr="0" horzOverflow="overflow"/>
                </a:tc>
              </a:tr>
              <a:tr h="610986">
                <a:tc>
                  <a:txBody>
                    <a:bodyPr/>
                    <a:lstStyle/>
                    <a:p>
                      <a:pPr algn="ctr" defTabSz="457200">
                        <a:defRPr sz="1800"/>
                      </a:pPr>
                      <a:r>
                        <a:rPr b="1" sz="2100">
                          <a:latin typeface="Times Roman"/>
                          <a:ea typeface="Times Roman"/>
                          <a:cs typeface="Times Roman"/>
                          <a:sym typeface="Times Roman"/>
                        </a:rPr>
                        <a:t>Gut Integrity</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Dysbiosis, antibiotics, food sensitivities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Prebiotic foods, probiotics, gut-healing nutrients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GI symptoms, zonulin, stool markers</a:t>
                      </a:r>
                    </a:p>
                  </a:txBody>
                  <a:tcPr marL="12700" marR="12700" marT="12700" marB="12700" anchor="ctr" anchorCtr="0" horzOverflow="overflow"/>
                </a:tc>
              </a:tr>
              <a:tr h="610986">
                <a:tc>
                  <a:txBody>
                    <a:bodyPr/>
                    <a:lstStyle/>
                    <a:p>
                      <a:pPr algn="ctr" defTabSz="457200">
                        <a:defRPr sz="1800"/>
                      </a:pPr>
                      <a:r>
                        <a:rPr b="1" sz="2100">
                          <a:latin typeface="Times Roman"/>
                          <a:ea typeface="Times Roman"/>
                          <a:cs typeface="Times Roman"/>
                          <a:sym typeface="Times Roman"/>
                        </a:rPr>
                        <a:t>Lifestyle Integration</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Stress, sleep, activity, socioeconomic factors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Nutrition aligned with routines and resources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Compliance, sustainability, quality-of-life scores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7" name="Freeform 2"/>
          <p:cNvSpPr/>
          <p:nvPr/>
        </p:nvSpPr>
        <p:spPr>
          <a:xfrm rot="10800000">
            <a:off x="-147841" y="-3"/>
            <a:ext cx="18288006"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90" name="Freeform 4"/>
          <p:cNvGrpSpPr/>
          <p:nvPr/>
        </p:nvGrpSpPr>
        <p:grpSpPr>
          <a:xfrm>
            <a:off x="-528019" y="-83714"/>
            <a:ext cx="19048361" cy="3086120"/>
            <a:chOff x="-2" y="0"/>
            <a:chExt cx="19048359" cy="3086119"/>
          </a:xfrm>
        </p:grpSpPr>
        <p:sp>
          <p:nvSpPr>
            <p:cNvPr id="888"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89"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91" name="TextBox 6"/>
          <p:cNvSpPr txBox="1"/>
          <p:nvPr/>
        </p:nvSpPr>
        <p:spPr>
          <a:xfrm>
            <a:off x="1179549" y="485687"/>
            <a:ext cx="16981341" cy="22847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0433FF"/>
                </a:solidFill>
                <a:latin typeface="Poppins"/>
                <a:ea typeface="Poppins"/>
                <a:cs typeface="Poppins"/>
                <a:sym typeface="Poppins"/>
              </a:defRPr>
            </a:lvl1pPr>
          </a:lstStyle>
          <a:p>
            <a:pPr/>
            <a:r>
              <a:t>Factors That Negatively Affect Food Quality and Safety</a:t>
            </a:r>
          </a:p>
        </p:txBody>
      </p:sp>
      <p:sp>
        <p:nvSpPr>
          <p:cNvPr id="892"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893" name="A. Dietary Patterns…"/>
          <p:cNvSpPr txBox="1"/>
          <p:nvPr/>
        </p:nvSpPr>
        <p:spPr>
          <a:xfrm>
            <a:off x="1247241" y="3497581"/>
            <a:ext cx="16845957" cy="577951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120315" indent="-120315" defTabSz="457200">
              <a:spcBef>
                <a:spcPts val="1200"/>
              </a:spcBef>
              <a:buSzPct val="100000"/>
              <a:buChar char="•"/>
              <a:defRPr sz="3200">
                <a:latin typeface="Times Roman"/>
                <a:ea typeface="Times Roman"/>
                <a:cs typeface="Times Roman"/>
                <a:sym typeface="Times Roman"/>
              </a:defRPr>
            </a:pPr>
            <a:r>
              <a:t>Food quality and safety are influenced across the </a:t>
            </a:r>
            <a:r>
              <a:rPr b="1"/>
              <a:t>entire food system</a:t>
            </a:r>
            <a:r>
              <a:t>—from production to preparation. Negative factors can reduce </a:t>
            </a:r>
            <a:r>
              <a:rPr b="1"/>
              <a:t>nutrient density</a:t>
            </a:r>
            <a:r>
              <a:t>, introduce </a:t>
            </a:r>
            <a:r>
              <a:rPr b="1"/>
              <a:t>toxins or pathogens</a:t>
            </a:r>
            <a:r>
              <a:t>, and increase </a:t>
            </a:r>
            <a:r>
              <a:rPr b="1"/>
              <a:t>the risk of chronic diseases</a:t>
            </a:r>
            <a:r>
              <a:t>.</a:t>
            </a:r>
          </a:p>
          <a:p>
            <a:pPr defTabSz="457200">
              <a:spcBef>
                <a:spcPts val="1200"/>
              </a:spcBef>
              <a:defRPr sz="1200">
                <a:latin typeface="Times Roman"/>
                <a:ea typeface="Times Roman"/>
                <a:cs typeface="Times Roman"/>
                <a:sym typeface="Times Roman"/>
              </a:defRPr>
            </a:pPr>
          </a:p>
          <a:p>
            <a:pPr defTabSz="457200">
              <a:spcBef>
                <a:spcPts val="1400"/>
              </a:spcBef>
              <a:defRPr b="1" sz="3200">
                <a:latin typeface="Times Roman"/>
                <a:ea typeface="Times Roman"/>
                <a:cs typeface="Times Roman"/>
                <a:sym typeface="Times Roman"/>
              </a:defRPr>
            </a:pPr>
          </a:p>
          <a:p>
            <a:pPr defTabSz="457200">
              <a:spcBef>
                <a:spcPts val="1400"/>
              </a:spcBef>
              <a:defRPr b="1" sz="3200">
                <a:latin typeface="Times Roman"/>
                <a:ea typeface="Times Roman"/>
                <a:cs typeface="Times Roman"/>
                <a:sym typeface="Times Roman"/>
              </a:defRPr>
            </a:pPr>
            <a:r>
              <a:t>Clinical &amp; Public Health Relevance</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Reduced food quality contributes to </a:t>
            </a:r>
            <a:r>
              <a:rPr b="1"/>
              <a:t>micronutrient insufficiency</a:t>
            </a:r>
            <a:r>
              <a:t> despite adequate calories</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Food safety failures increase </a:t>
            </a:r>
            <a:r>
              <a:rPr b="1"/>
              <a:t>acute illness</a:t>
            </a:r>
            <a:r>
              <a:t> and long-term toxic burden</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Vulnerable populations (children, elderly, and the immunocompromised) face a </a:t>
            </a:r>
            <a:r>
              <a:rPr b="1"/>
              <a:t>greater risk</a:t>
            </a:r>
          </a:p>
          <a:p>
            <a:pPr defTabSz="457200">
              <a:spcBef>
                <a:spcPts val="1200"/>
              </a:spcBef>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7" name="Freeform 2"/>
          <p:cNvSpPr/>
          <p:nvPr/>
        </p:nvSpPr>
        <p:spPr>
          <a:xfrm rot="10800000">
            <a:off x="-147841" y="-3"/>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00" name="Freeform 4"/>
          <p:cNvGrpSpPr/>
          <p:nvPr/>
        </p:nvGrpSpPr>
        <p:grpSpPr>
          <a:xfrm>
            <a:off x="-528019" y="-83714"/>
            <a:ext cx="19048361" cy="3086120"/>
            <a:chOff x="-2" y="0"/>
            <a:chExt cx="19048359" cy="3086119"/>
          </a:xfrm>
        </p:grpSpPr>
        <p:sp>
          <p:nvSpPr>
            <p:cNvPr id="898"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99"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01" name="TextBox 6"/>
          <p:cNvSpPr txBox="1"/>
          <p:nvPr/>
        </p:nvSpPr>
        <p:spPr>
          <a:xfrm>
            <a:off x="1179549" y="485687"/>
            <a:ext cx="16981341" cy="22847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Pre-Harvest (Agricultural &amp; Environmental Factors)</a:t>
            </a:r>
          </a:p>
        </p:txBody>
      </p:sp>
      <p:sp>
        <p:nvSpPr>
          <p:cNvPr id="90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graphicFrame>
        <p:nvGraphicFramePr>
          <p:cNvPr id="903" name="Table 1"/>
          <p:cNvGraphicFramePr/>
          <p:nvPr/>
        </p:nvGraphicFramePr>
        <p:xfrm>
          <a:off x="1308015" y="3469836"/>
          <a:ext cx="15854608" cy="590717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202671"/>
                <a:gridCol w="5372852"/>
                <a:gridCol w="5266384"/>
              </a:tblGrid>
              <a:tr h="730458">
                <a:tc>
                  <a:txBody>
                    <a:bodyPr/>
                    <a:lstStyle/>
                    <a:p>
                      <a:pPr algn="ctr" defTabSz="457200">
                        <a:defRPr sz="1800"/>
                      </a:pPr>
                      <a:r>
                        <a:rPr b="1" sz="2400">
                          <a:latin typeface="Times Roman"/>
                          <a:ea typeface="Times Roman"/>
                          <a:cs typeface="Times Roman"/>
                          <a:sym typeface="Times Roman"/>
                        </a:rPr>
                        <a:t>Factor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Impact on Food Quality</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Safety Risk</a:t>
                      </a:r>
                    </a:p>
                  </a:txBody>
                  <a:tcPr marL="12700" marR="12700" marT="12700" marB="12700" anchor="ctr" anchorCtr="0" horzOverflow="overflow"/>
                </a:tc>
              </a:tr>
              <a:tr h="1132211">
                <a:tc>
                  <a:txBody>
                    <a:bodyPr/>
                    <a:lstStyle/>
                    <a:p>
                      <a:pPr algn="ctr" defTabSz="457200">
                        <a:defRPr sz="1800"/>
                      </a:pPr>
                      <a:r>
                        <a:rPr sz="2400">
                          <a:latin typeface="Times Roman"/>
                          <a:ea typeface="Times Roman"/>
                          <a:cs typeface="Times Roman"/>
                          <a:sym typeface="Times Roman"/>
                        </a:rPr>
                        <a:t>Soil depletion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Lower mineral and phytonutrient content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Reduced micronutrient intake</a:t>
                      </a:r>
                    </a:p>
                  </a:txBody>
                  <a:tcPr marL="12700" marR="12700" marT="12700" marB="12700" anchor="ctr" anchorCtr="0" horzOverflow="overflow"/>
                </a:tc>
              </a:tr>
              <a:tr h="1132211">
                <a:tc>
                  <a:txBody>
                    <a:bodyPr/>
                    <a:lstStyle/>
                    <a:p>
                      <a:pPr algn="ctr" defTabSz="457200">
                        <a:defRPr sz="1800"/>
                      </a:pPr>
                      <a:r>
                        <a:rPr sz="2400">
                          <a:latin typeface="Times Roman"/>
                          <a:ea typeface="Times Roman"/>
                          <a:cs typeface="Times Roman"/>
                          <a:sym typeface="Times Roman"/>
                        </a:rPr>
                        <a:t>Pesticide &amp; herbicide use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Reduced beneficial microbes on produce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Chemical residues, endocrine disruption</a:t>
                      </a:r>
                    </a:p>
                  </a:txBody>
                  <a:tcPr marL="12700" marR="12700" marT="12700" marB="12700" anchor="ctr" anchorCtr="0" horzOverflow="overflow"/>
                </a:tc>
              </a:tr>
              <a:tr h="1132211">
                <a:tc>
                  <a:txBody>
                    <a:bodyPr/>
                    <a:lstStyle/>
                    <a:p>
                      <a:pPr algn="ctr" defTabSz="457200">
                        <a:defRPr sz="1800"/>
                      </a:pPr>
                      <a:r>
                        <a:rPr sz="2400">
                          <a:latin typeface="Times Roman"/>
                          <a:ea typeface="Times Roman"/>
                          <a:cs typeface="Times Roman"/>
                          <a:sym typeface="Times Roman"/>
                        </a:rPr>
                        <a:t>Heavy metal contamination (soil/water)</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Bioaccumulation in crops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Neurotoxicity, kidney and liver damage</a:t>
                      </a:r>
                    </a:p>
                  </a:txBody>
                  <a:tcPr marL="12700" marR="12700" marT="12700" marB="12700" anchor="ctr" anchorCtr="0" horzOverflow="overflow"/>
                </a:tc>
              </a:tr>
              <a:tr h="730458">
                <a:tc>
                  <a:txBody>
                    <a:bodyPr/>
                    <a:lstStyle/>
                    <a:p>
                      <a:pPr algn="ctr" defTabSz="457200">
                        <a:defRPr sz="1800"/>
                      </a:pPr>
                      <a:r>
                        <a:rPr sz="2400">
                          <a:latin typeface="Times Roman"/>
                          <a:ea typeface="Times Roman"/>
                          <a:cs typeface="Times Roman"/>
                          <a:sym typeface="Times Roman"/>
                        </a:rPr>
                        <a:t>Industrial farming (monocropping)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Reduced phytochemical diversity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Increased reliance on chemicals</a:t>
                      </a:r>
                    </a:p>
                  </a:txBody>
                  <a:tcPr marL="12700" marR="12700" marT="12700" marB="12700" anchor="ctr" anchorCtr="0" horzOverflow="overflow"/>
                </a:tc>
              </a:tr>
              <a:tr h="1132211">
                <a:tc>
                  <a:txBody>
                    <a:bodyPr/>
                    <a:lstStyle/>
                    <a:p>
                      <a:pPr algn="ctr" defTabSz="457200">
                        <a:defRPr sz="1800"/>
                      </a:pPr>
                      <a:r>
                        <a:rPr sz="2400">
                          <a:latin typeface="Times Roman"/>
                          <a:ea typeface="Times Roman"/>
                          <a:cs typeface="Times Roman"/>
                          <a:sym typeface="Times Roman"/>
                        </a:rPr>
                        <a:t>Contaminated irrigation water</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No visible quality change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Pathogens (E. coli, Salmonella), arsenic</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5" name="Freeform 2"/>
          <p:cNvSpPr/>
          <p:nvPr/>
        </p:nvSpPr>
        <p:spPr>
          <a:xfrm rot="10800000">
            <a:off x="-147841" y="-3"/>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08" name="Freeform 4"/>
          <p:cNvGrpSpPr/>
          <p:nvPr/>
        </p:nvGrpSpPr>
        <p:grpSpPr>
          <a:xfrm>
            <a:off x="-528019" y="-83714"/>
            <a:ext cx="19048361" cy="3086120"/>
            <a:chOff x="-2" y="0"/>
            <a:chExt cx="19048359" cy="3086119"/>
          </a:xfrm>
        </p:grpSpPr>
        <p:sp>
          <p:nvSpPr>
            <p:cNvPr id="906"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07"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09" name="TextBox 6"/>
          <p:cNvSpPr txBox="1"/>
          <p:nvPr/>
        </p:nvSpPr>
        <p:spPr>
          <a:xfrm>
            <a:off x="1204457" y="1008754"/>
            <a:ext cx="16981341" cy="24625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93" sz="7000">
                <a:solidFill>
                  <a:srgbClr val="FFFFFF"/>
                </a:solidFill>
                <a:latin typeface="Poppins"/>
                <a:ea typeface="Poppins"/>
                <a:cs typeface="Poppins"/>
                <a:sym typeface="Poppins"/>
              </a:defRPr>
            </a:pPr>
            <a:r>
              <a:t>Harvest &amp; Post-Harvest Handling</a:t>
            </a:r>
          </a:p>
          <a:p>
            <a:pPr defTabSz="457200">
              <a:defRPr sz="1200">
                <a:latin typeface="Times Roman"/>
                <a:ea typeface="Times Roman"/>
                <a:cs typeface="Times Roman"/>
                <a:sym typeface="Times Roman"/>
              </a:defRPr>
            </a:pPr>
          </a:p>
        </p:txBody>
      </p:sp>
      <p:sp>
        <p:nvSpPr>
          <p:cNvPr id="91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graphicFrame>
        <p:nvGraphicFramePr>
          <p:cNvPr id="911" name="Table 1"/>
          <p:cNvGraphicFramePr/>
          <p:nvPr/>
        </p:nvGraphicFramePr>
        <p:xfrm>
          <a:off x="1983023" y="3359779"/>
          <a:ext cx="14608743" cy="626086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186615"/>
                <a:gridCol w="5679136"/>
                <a:gridCol w="5730290"/>
              </a:tblGrid>
              <a:tr h="867800">
                <a:tc>
                  <a:txBody>
                    <a:bodyPr/>
                    <a:lstStyle/>
                    <a:p>
                      <a:pPr algn="ctr" defTabSz="457200">
                        <a:defRPr sz="1800"/>
                      </a:pPr>
                      <a:r>
                        <a:rPr b="1" sz="2400">
                          <a:latin typeface="Times Roman"/>
                          <a:ea typeface="Times Roman"/>
                          <a:cs typeface="Times Roman"/>
                          <a:sym typeface="Times Roman"/>
                        </a:rPr>
                        <a:t>Factor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Impact on Food Quality</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Safety Risk</a:t>
                      </a:r>
                    </a:p>
                  </a:txBody>
                  <a:tcPr marL="12700" marR="12700" marT="12700" marB="12700" anchor="ctr" anchorCtr="0" horzOverflow="overflow"/>
                </a:tc>
              </a:tr>
              <a:tr h="1345090">
                <a:tc>
                  <a:txBody>
                    <a:bodyPr/>
                    <a:lstStyle/>
                    <a:p>
                      <a:pPr algn="ctr" defTabSz="457200">
                        <a:defRPr sz="1800"/>
                      </a:pPr>
                      <a:r>
                        <a:rPr sz="2400">
                          <a:latin typeface="Times Roman"/>
                          <a:ea typeface="Times Roman"/>
                          <a:cs typeface="Times Roman"/>
                          <a:sym typeface="Times Roman"/>
                        </a:rPr>
                        <a:t>Mechanical damage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Oxidation, vitamin loss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Microbial entry points</a:t>
                      </a:r>
                    </a:p>
                  </a:txBody>
                  <a:tcPr marL="12700" marR="12700" marT="12700" marB="12700" anchor="ctr" anchorCtr="0" horzOverflow="overflow"/>
                </a:tc>
              </a:tr>
              <a:tr h="1345090">
                <a:tc>
                  <a:txBody>
                    <a:bodyPr/>
                    <a:lstStyle/>
                    <a:p>
                      <a:pPr algn="ctr" defTabSz="457200">
                        <a:defRPr sz="1800"/>
                      </a:pPr>
                      <a:r>
                        <a:rPr sz="2400">
                          <a:latin typeface="Times Roman"/>
                          <a:ea typeface="Times Roman"/>
                          <a:cs typeface="Times Roman"/>
                          <a:sym typeface="Times Roman"/>
                        </a:rPr>
                        <a:t>Delayed cooling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Enzyme-driven nutrient degradation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Rapid bacterial growth</a:t>
                      </a:r>
                    </a:p>
                  </a:txBody>
                  <a:tcPr marL="12700" marR="12700" marT="12700" marB="12700" anchor="ctr" anchorCtr="0" horzOverflow="overflow"/>
                </a:tc>
              </a:tr>
              <a:tr h="1345090">
                <a:tc>
                  <a:txBody>
                    <a:bodyPr/>
                    <a:lstStyle/>
                    <a:p>
                      <a:pPr algn="ctr" defTabSz="457200">
                        <a:defRPr sz="1800"/>
                      </a:pPr>
                      <a:r>
                        <a:rPr sz="2400">
                          <a:latin typeface="Times Roman"/>
                          <a:ea typeface="Times Roman"/>
                          <a:cs typeface="Times Roman"/>
                          <a:sym typeface="Times Roman"/>
                        </a:rPr>
                        <a:t>Improper sanitation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No nutrient benefit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Cross-contamination</a:t>
                      </a:r>
                    </a:p>
                  </a:txBody>
                  <a:tcPr marL="12700" marR="12700" marT="12700" marB="12700" anchor="ctr" anchorCtr="0" horzOverflow="overflow"/>
                </a:tc>
              </a:tr>
              <a:tr h="1345090">
                <a:tc>
                  <a:txBody>
                    <a:bodyPr/>
                    <a:lstStyle/>
                    <a:p>
                      <a:pPr algn="ctr" defTabSz="457200">
                        <a:defRPr sz="1800"/>
                      </a:pPr>
                      <a:r>
                        <a:rPr sz="2400">
                          <a:latin typeface="Times Roman"/>
                          <a:ea typeface="Times Roman"/>
                          <a:cs typeface="Times Roman"/>
                          <a:sym typeface="Times Roman"/>
                        </a:rPr>
                        <a:t>Mold exposure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Mycotoxin formation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Hepatotoxicity, immune suppression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3" name="Freeform 2"/>
          <p:cNvSpPr/>
          <p:nvPr/>
        </p:nvSpPr>
        <p:spPr>
          <a:xfrm rot="10800000">
            <a:off x="-147841" y="-3"/>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16" name="Freeform 4"/>
          <p:cNvGrpSpPr/>
          <p:nvPr/>
        </p:nvGrpSpPr>
        <p:grpSpPr>
          <a:xfrm>
            <a:off x="-528019" y="-83714"/>
            <a:ext cx="19048361" cy="3086120"/>
            <a:chOff x="-2" y="0"/>
            <a:chExt cx="19048359" cy="3086119"/>
          </a:xfrm>
        </p:grpSpPr>
        <p:sp>
          <p:nvSpPr>
            <p:cNvPr id="914"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15"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17" name="TextBox 6"/>
          <p:cNvSpPr txBox="1"/>
          <p:nvPr/>
        </p:nvSpPr>
        <p:spPr>
          <a:xfrm>
            <a:off x="1204457" y="1008754"/>
            <a:ext cx="16981341" cy="11290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Food Processing &amp; Manufacturing</a:t>
            </a:r>
          </a:p>
        </p:txBody>
      </p:sp>
      <p:sp>
        <p:nvSpPr>
          <p:cNvPr id="91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graphicFrame>
        <p:nvGraphicFramePr>
          <p:cNvPr id="919" name="Table 1"/>
          <p:cNvGraphicFramePr/>
          <p:nvPr/>
        </p:nvGraphicFramePr>
        <p:xfrm>
          <a:off x="1820769" y="3347571"/>
          <a:ext cx="14028621" cy="634837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130754"/>
                <a:gridCol w="4821444"/>
                <a:gridCol w="5063721"/>
              </a:tblGrid>
              <a:tr h="892348">
                <a:tc>
                  <a:txBody>
                    <a:bodyPr/>
                    <a:lstStyle/>
                    <a:p>
                      <a:pPr algn="ctr" defTabSz="457200">
                        <a:defRPr sz="1800"/>
                      </a:pPr>
                      <a:r>
                        <a:rPr b="1" sz="2400">
                          <a:latin typeface="Times Roman"/>
                          <a:ea typeface="Times Roman"/>
                          <a:cs typeface="Times Roman"/>
                          <a:sym typeface="Times Roman"/>
                        </a:rPr>
                        <a:t>Factor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Impact on Food Quality</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Safety Risk</a:t>
                      </a:r>
                    </a:p>
                  </a:txBody>
                  <a:tcPr marL="12700" marR="12700" marT="12700" marB="12700" anchor="ctr" anchorCtr="0" horzOverflow="overflow"/>
                </a:tc>
              </a:tr>
              <a:tr h="1383140">
                <a:tc>
                  <a:txBody>
                    <a:bodyPr/>
                    <a:lstStyle/>
                    <a:p>
                      <a:pPr algn="ctr" defTabSz="457200">
                        <a:defRPr sz="1800"/>
                      </a:pPr>
                      <a:r>
                        <a:rPr sz="2400">
                          <a:latin typeface="Times Roman"/>
                          <a:ea typeface="Times Roman"/>
                          <a:cs typeface="Times Roman"/>
                          <a:sym typeface="Times Roman"/>
                        </a:rPr>
                        <a:t>Refining (grains, sugars, oils)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Loss of fiber, B vitamins, minerals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Glycemic dysregulation</a:t>
                      </a:r>
                    </a:p>
                  </a:txBody>
                  <a:tcPr marL="12700" marR="12700" marT="12700" marB="12700" anchor="ctr" anchorCtr="0" horzOverflow="overflow"/>
                </a:tc>
              </a:tr>
              <a:tr h="892348">
                <a:tc>
                  <a:txBody>
                    <a:bodyPr/>
                    <a:lstStyle/>
                    <a:p>
                      <a:pPr algn="ctr" defTabSz="457200">
                        <a:defRPr sz="1800"/>
                      </a:pPr>
                      <a:r>
                        <a:rPr sz="2400">
                          <a:latin typeface="Times Roman"/>
                          <a:ea typeface="Times Roman"/>
                          <a:cs typeface="Times Roman"/>
                          <a:sym typeface="Times Roman"/>
                        </a:rPr>
                        <a:t>High-heat processing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Protein denaturation, vitamin loss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Acrylamides, AGEs</a:t>
                      </a:r>
                    </a:p>
                  </a:txBody>
                  <a:tcPr marL="12700" marR="12700" marT="12700" marB="12700" anchor="ctr" anchorCtr="0" horzOverflow="overflow"/>
                </a:tc>
              </a:tr>
              <a:tr h="892348">
                <a:tc>
                  <a:txBody>
                    <a:bodyPr/>
                    <a:lstStyle/>
                    <a:p>
                      <a:pPr algn="ctr" defTabSz="457200">
                        <a:defRPr sz="1800"/>
                      </a:pPr>
                      <a:r>
                        <a:rPr sz="2400">
                          <a:latin typeface="Times Roman"/>
                          <a:ea typeface="Times Roman"/>
                          <a:cs typeface="Times Roman"/>
                          <a:sym typeface="Times Roman"/>
                        </a:rPr>
                        <a:t>Hydrogenation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Loss of essential fatty acids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Trans-fat formation</a:t>
                      </a:r>
                    </a:p>
                  </a:txBody>
                  <a:tcPr marL="12700" marR="12700" marT="12700" marB="12700" anchor="ctr" anchorCtr="0" horzOverflow="overflow"/>
                </a:tc>
              </a:tr>
              <a:tr h="1383140">
                <a:tc>
                  <a:txBody>
                    <a:bodyPr/>
                    <a:lstStyle/>
                    <a:p>
                      <a:pPr algn="ctr" defTabSz="457200">
                        <a:defRPr sz="1800"/>
                      </a:pPr>
                      <a:r>
                        <a:rPr sz="2400">
                          <a:latin typeface="Times Roman"/>
                          <a:ea typeface="Times Roman"/>
                          <a:cs typeface="Times Roman"/>
                          <a:sym typeface="Times Roman"/>
                        </a:rPr>
                        <a:t>Additives &amp; preservatives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Displacement of real nutrients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Sensitivities, microbiome disruption</a:t>
                      </a:r>
                    </a:p>
                  </a:txBody>
                  <a:tcPr marL="12700" marR="12700" marT="12700" marB="12700" anchor="ctr" anchorCtr="0" horzOverflow="overflow"/>
                </a:tc>
              </a:tr>
              <a:tr h="892348">
                <a:tc>
                  <a:txBody>
                    <a:bodyPr/>
                    <a:lstStyle/>
                    <a:p>
                      <a:pPr algn="ctr" defTabSz="457200">
                        <a:defRPr sz="1800"/>
                      </a:pPr>
                      <a:r>
                        <a:rPr sz="2400">
                          <a:latin typeface="Times Roman"/>
                          <a:ea typeface="Times Roman"/>
                          <a:cs typeface="Times Roman"/>
                          <a:sym typeface="Times Roman"/>
                        </a:rPr>
                        <a:t>Ultra-processing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Reduced nutrient bioavailability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Increased cardiometabolic risk</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1" name="Freeform 2"/>
          <p:cNvSpPr/>
          <p:nvPr/>
        </p:nvSpPr>
        <p:spPr>
          <a:xfrm rot="10800000">
            <a:off x="-147841" y="-3"/>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24" name="Freeform 4"/>
          <p:cNvGrpSpPr/>
          <p:nvPr/>
        </p:nvGrpSpPr>
        <p:grpSpPr>
          <a:xfrm>
            <a:off x="-528019" y="-83714"/>
            <a:ext cx="19048361" cy="3086120"/>
            <a:chOff x="-2" y="0"/>
            <a:chExt cx="19048359" cy="3086119"/>
          </a:xfrm>
        </p:grpSpPr>
        <p:sp>
          <p:nvSpPr>
            <p:cNvPr id="922"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23"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25" name="TextBox 6"/>
          <p:cNvSpPr txBox="1"/>
          <p:nvPr/>
        </p:nvSpPr>
        <p:spPr>
          <a:xfrm>
            <a:off x="1204457" y="1008754"/>
            <a:ext cx="16981341" cy="24625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93" sz="7000">
                <a:solidFill>
                  <a:srgbClr val="FFFFFF"/>
                </a:solidFill>
                <a:latin typeface="Poppins"/>
                <a:ea typeface="Poppins"/>
                <a:cs typeface="Poppins"/>
                <a:sym typeface="Poppins"/>
              </a:defRPr>
            </a:pPr>
            <a:r>
              <a:t>Storage &amp; Distribution</a:t>
            </a:r>
          </a:p>
          <a:p>
            <a:pPr defTabSz="457200">
              <a:defRPr sz="1200">
                <a:latin typeface="Times Roman"/>
                <a:ea typeface="Times Roman"/>
                <a:cs typeface="Times Roman"/>
                <a:sym typeface="Times Roman"/>
              </a:defRPr>
            </a:pPr>
          </a:p>
        </p:txBody>
      </p:sp>
      <p:sp>
        <p:nvSpPr>
          <p:cNvPr id="92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graphicFrame>
        <p:nvGraphicFramePr>
          <p:cNvPr id="927" name="Table 1"/>
          <p:cNvGraphicFramePr/>
          <p:nvPr/>
        </p:nvGraphicFramePr>
        <p:xfrm>
          <a:off x="1882839" y="3452077"/>
          <a:ext cx="14015394" cy="589574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973330"/>
                <a:gridCol w="6277086"/>
                <a:gridCol w="4752276"/>
              </a:tblGrid>
              <a:tr h="779325">
                <a:tc>
                  <a:txBody>
                    <a:bodyPr/>
                    <a:lstStyle/>
                    <a:p>
                      <a:pPr algn="ctr" defTabSz="457200">
                        <a:defRPr sz="1800"/>
                      </a:pPr>
                      <a:r>
                        <a:rPr b="1" sz="2400">
                          <a:latin typeface="Times Roman"/>
                          <a:ea typeface="Times Roman"/>
                          <a:cs typeface="Times Roman"/>
                          <a:sym typeface="Times Roman"/>
                        </a:rPr>
                        <a:t>Factor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Impact on Food Quality</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Safety Risk</a:t>
                      </a:r>
                    </a:p>
                  </a:txBody>
                  <a:tcPr marL="12700" marR="12700" marT="12700" marB="12700" anchor="ctr" anchorCtr="0" horzOverflow="overflow"/>
                </a:tc>
              </a:tr>
              <a:tr h="1207954">
                <a:tc>
                  <a:txBody>
                    <a:bodyPr/>
                    <a:lstStyle/>
                    <a:p>
                      <a:pPr algn="ctr" defTabSz="457200">
                        <a:defRPr sz="1800"/>
                      </a:pPr>
                      <a:r>
                        <a:rPr sz="2400">
                          <a:latin typeface="Times Roman"/>
                          <a:ea typeface="Times Roman"/>
                          <a:cs typeface="Times Roman"/>
                          <a:sym typeface="Times Roman"/>
                        </a:rPr>
                        <a:t>Light exposure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Degradation of vitamins A, C, riboflavin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Oxidized fats</a:t>
                      </a:r>
                    </a:p>
                  </a:txBody>
                  <a:tcPr marL="12700" marR="12700" marT="12700" marB="12700" anchor="ctr" anchorCtr="0" horzOverflow="overflow"/>
                </a:tc>
              </a:tr>
              <a:tr h="779325">
                <a:tc>
                  <a:txBody>
                    <a:bodyPr/>
                    <a:lstStyle/>
                    <a:p>
                      <a:pPr algn="ctr" defTabSz="457200">
                        <a:defRPr sz="1800"/>
                      </a:pPr>
                      <a:r>
                        <a:rPr sz="2400">
                          <a:latin typeface="Times Roman"/>
                          <a:ea typeface="Times Roman"/>
                          <a:cs typeface="Times Roman"/>
                          <a:sym typeface="Times Roman"/>
                        </a:rPr>
                        <a:t>Oxygen exposure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Lipid oxidation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Inflammatory byproducts</a:t>
                      </a:r>
                    </a:p>
                  </a:txBody>
                  <a:tcPr marL="12700" marR="12700" marT="12700" marB="12700" anchor="ctr" anchorCtr="0" horzOverflow="overflow"/>
                </a:tc>
              </a:tr>
              <a:tr h="1207954">
                <a:tc>
                  <a:txBody>
                    <a:bodyPr/>
                    <a:lstStyle/>
                    <a:p>
                      <a:pPr algn="ctr" defTabSz="457200">
                        <a:defRPr sz="1800"/>
                      </a:pPr>
                      <a:r>
                        <a:rPr sz="2400">
                          <a:latin typeface="Times Roman"/>
                          <a:ea typeface="Times Roman"/>
                          <a:cs typeface="Times Roman"/>
                          <a:sym typeface="Times Roman"/>
                        </a:rPr>
                        <a:t>Temperature abuse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Vitamin loss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Pathogen proliferation</a:t>
                      </a:r>
                    </a:p>
                  </a:txBody>
                  <a:tcPr marL="12700" marR="12700" marT="12700" marB="12700" anchor="ctr" anchorCtr="0" horzOverflow="overflow"/>
                </a:tc>
              </a:tr>
              <a:tr h="779325">
                <a:tc>
                  <a:txBody>
                    <a:bodyPr/>
                    <a:lstStyle/>
                    <a:p>
                      <a:pPr algn="ctr" defTabSz="457200">
                        <a:defRPr sz="1800"/>
                      </a:pPr>
                      <a:r>
                        <a:rPr sz="2400">
                          <a:latin typeface="Times Roman"/>
                          <a:ea typeface="Times Roman"/>
                          <a:cs typeface="Times Roman"/>
                          <a:sym typeface="Times Roman"/>
                        </a:rPr>
                        <a:t>Long storage time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Progressive nutrient degradation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Spoilage, toxin formation</a:t>
                      </a:r>
                    </a:p>
                  </a:txBody>
                  <a:tcPr marL="12700" marR="12700" marT="12700" marB="12700" anchor="ctr" anchorCtr="0" horzOverflow="overflow"/>
                </a:tc>
              </a:tr>
              <a:tr h="1207954">
                <a:tc>
                  <a:txBody>
                    <a:bodyPr/>
                    <a:lstStyle/>
                    <a:p>
                      <a:pPr algn="ctr" defTabSz="457200">
                        <a:defRPr sz="1800"/>
                      </a:pPr>
                      <a:r>
                        <a:rPr sz="2400">
                          <a:latin typeface="Times Roman"/>
                          <a:ea typeface="Times Roman"/>
                          <a:cs typeface="Times Roman"/>
                          <a:sym typeface="Times Roman"/>
                        </a:rPr>
                        <a:t>Plastic packaging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Chemical migration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BPA, phthalates, microplastics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9" name="Freeform 2"/>
          <p:cNvSpPr/>
          <p:nvPr/>
        </p:nvSpPr>
        <p:spPr>
          <a:xfrm rot="10800000">
            <a:off x="-147841" y="-3"/>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32" name="Freeform 4"/>
          <p:cNvGrpSpPr/>
          <p:nvPr/>
        </p:nvGrpSpPr>
        <p:grpSpPr>
          <a:xfrm>
            <a:off x="-528019" y="-83714"/>
            <a:ext cx="19048361" cy="3086120"/>
            <a:chOff x="-2" y="0"/>
            <a:chExt cx="19048359" cy="3086119"/>
          </a:xfrm>
        </p:grpSpPr>
        <p:sp>
          <p:nvSpPr>
            <p:cNvPr id="930"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31"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33" name="TextBox 6"/>
          <p:cNvSpPr txBox="1"/>
          <p:nvPr/>
        </p:nvSpPr>
        <p:spPr>
          <a:xfrm>
            <a:off x="1403720" y="485687"/>
            <a:ext cx="16981342" cy="34404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Food Preparation &amp; Cooking Practices</a:t>
            </a:r>
          </a:p>
        </p:txBody>
      </p:sp>
      <p:sp>
        <p:nvSpPr>
          <p:cNvPr id="93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graphicFrame>
        <p:nvGraphicFramePr>
          <p:cNvPr id="935" name="Table 1"/>
          <p:cNvGraphicFramePr/>
          <p:nvPr/>
        </p:nvGraphicFramePr>
        <p:xfrm>
          <a:off x="2021792" y="3240790"/>
          <a:ext cx="13961440" cy="630717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466162"/>
                <a:gridCol w="6117759"/>
                <a:gridCol w="4364817"/>
              </a:tblGrid>
              <a:tr h="834182">
                <a:tc>
                  <a:txBody>
                    <a:bodyPr/>
                    <a:lstStyle/>
                    <a:p>
                      <a:pPr algn="ctr" defTabSz="457200">
                        <a:defRPr sz="1800"/>
                      </a:pPr>
                      <a:r>
                        <a:rPr b="1" sz="2400">
                          <a:latin typeface="Times Roman"/>
                          <a:ea typeface="Times Roman"/>
                          <a:cs typeface="Times Roman"/>
                          <a:sym typeface="Times Roman"/>
                        </a:rPr>
                        <a:t>Factor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Impact on Food Quality</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Safety Risk</a:t>
                      </a:r>
                    </a:p>
                  </a:txBody>
                  <a:tcPr marL="12700" marR="12700" marT="12700" marB="12700" anchor="ctr" anchorCtr="0" horzOverflow="overflow"/>
                </a:tc>
              </a:tr>
              <a:tr h="1292982">
                <a:tc>
                  <a:txBody>
                    <a:bodyPr/>
                    <a:lstStyle/>
                    <a:p>
                      <a:pPr algn="ctr" defTabSz="457200">
                        <a:defRPr sz="1800"/>
                      </a:pPr>
                      <a:r>
                        <a:rPr sz="2400">
                          <a:latin typeface="Times Roman"/>
                          <a:ea typeface="Times Roman"/>
                          <a:cs typeface="Times Roman"/>
                          <a:sym typeface="Times Roman"/>
                        </a:rPr>
                        <a:t>Overcooking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Destruction of heat-sensitive vitamins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Formation of AGEs</a:t>
                      </a:r>
                    </a:p>
                  </a:txBody>
                  <a:tcPr marL="12700" marR="12700" marT="12700" marB="12700" anchor="ctr" anchorCtr="0" horzOverflow="overflow"/>
                </a:tc>
              </a:tr>
              <a:tr h="1292982">
                <a:tc>
                  <a:txBody>
                    <a:bodyPr/>
                    <a:lstStyle/>
                    <a:p>
                      <a:pPr algn="ctr" defTabSz="457200">
                        <a:defRPr sz="1800"/>
                      </a:pPr>
                      <a:r>
                        <a:rPr sz="2400">
                          <a:latin typeface="Times Roman"/>
                          <a:ea typeface="Times Roman"/>
                          <a:cs typeface="Times Roman"/>
                          <a:sym typeface="Times Roman"/>
                        </a:rPr>
                        <a:t>Frying &amp; charring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Fat oxidation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PAHs, heterocyclic amines</a:t>
                      </a:r>
                    </a:p>
                  </a:txBody>
                  <a:tcPr marL="12700" marR="12700" marT="12700" marB="12700" anchor="ctr" anchorCtr="0" horzOverflow="overflow"/>
                </a:tc>
              </a:tr>
              <a:tr h="834182">
                <a:tc>
                  <a:txBody>
                    <a:bodyPr/>
                    <a:lstStyle/>
                    <a:p>
                      <a:pPr algn="ctr" defTabSz="457200">
                        <a:defRPr sz="1800"/>
                      </a:pPr>
                      <a:r>
                        <a:rPr sz="2400">
                          <a:latin typeface="Times Roman"/>
                          <a:ea typeface="Times Roman"/>
                          <a:cs typeface="Times Roman"/>
                          <a:sym typeface="Times Roman"/>
                        </a:rPr>
                        <a:t>Repeated oil use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Loss of fat quality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Toxic lipid peroxides</a:t>
                      </a:r>
                    </a:p>
                  </a:txBody>
                  <a:tcPr marL="12700" marR="12700" marT="12700" marB="12700" anchor="ctr" anchorCtr="0" horzOverflow="overflow"/>
                </a:tc>
              </a:tr>
              <a:tr h="1292982">
                <a:tc>
                  <a:txBody>
                    <a:bodyPr/>
                    <a:lstStyle/>
                    <a:p>
                      <a:pPr algn="ctr" defTabSz="457200">
                        <a:defRPr sz="1800"/>
                      </a:pPr>
                      <a:r>
                        <a:rPr sz="2400">
                          <a:latin typeface="Times Roman"/>
                          <a:ea typeface="Times Roman"/>
                          <a:cs typeface="Times Roman"/>
                          <a:sym typeface="Times Roman"/>
                        </a:rPr>
                        <a:t>Poor kitchen hygiene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No nutrient effect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Foodborne illness</a:t>
                      </a:r>
                    </a:p>
                  </a:txBody>
                  <a:tcPr marL="12700" marR="12700" marT="12700" marB="12700" anchor="ctr" anchorCtr="0" horzOverflow="overflow"/>
                </a:tc>
              </a:tr>
              <a:tr h="834182">
                <a:tc>
                  <a:txBody>
                    <a:bodyPr/>
                    <a:lstStyle/>
                    <a:p>
                      <a:pPr algn="ctr" defTabSz="457200">
                        <a:defRPr sz="1800"/>
                      </a:pPr>
                      <a:r>
                        <a:rPr sz="2400">
                          <a:latin typeface="Times Roman"/>
                          <a:ea typeface="Times Roman"/>
                          <a:cs typeface="Times Roman"/>
                          <a:sym typeface="Times Roman"/>
                        </a:rPr>
                        <a:t>Improper thawing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Texture &amp; nutrient loss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Bacterial growth</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7" name="Freeform 2"/>
          <p:cNvSpPr/>
          <p:nvPr/>
        </p:nvSpPr>
        <p:spPr>
          <a:xfrm rot="10800000">
            <a:off x="-147841" y="-3"/>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40" name="Freeform 4"/>
          <p:cNvGrpSpPr/>
          <p:nvPr/>
        </p:nvGrpSpPr>
        <p:grpSpPr>
          <a:xfrm>
            <a:off x="-528019" y="-83714"/>
            <a:ext cx="19048361" cy="3086120"/>
            <a:chOff x="-2" y="0"/>
            <a:chExt cx="19048359" cy="3086119"/>
          </a:xfrm>
        </p:grpSpPr>
        <p:sp>
          <p:nvSpPr>
            <p:cNvPr id="938"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39"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41" name="TextBox 6"/>
          <p:cNvSpPr txBox="1"/>
          <p:nvPr/>
        </p:nvSpPr>
        <p:spPr>
          <a:xfrm>
            <a:off x="1528260" y="1033662"/>
            <a:ext cx="16981342" cy="24625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93" sz="7000">
                <a:solidFill>
                  <a:srgbClr val="FFFFFF"/>
                </a:solidFill>
                <a:latin typeface="Poppins"/>
                <a:ea typeface="Poppins"/>
                <a:cs typeface="Poppins"/>
                <a:sym typeface="Poppins"/>
              </a:defRPr>
            </a:pPr>
            <a:r>
              <a:t>Human &amp; Systemic Factors</a:t>
            </a:r>
          </a:p>
          <a:p>
            <a:pPr defTabSz="457200">
              <a:defRPr sz="1200">
                <a:latin typeface="Times Roman"/>
                <a:ea typeface="Times Roman"/>
                <a:cs typeface="Times Roman"/>
                <a:sym typeface="Times Roman"/>
              </a:defRPr>
            </a:pPr>
          </a:p>
        </p:txBody>
      </p:sp>
      <p:sp>
        <p:nvSpPr>
          <p:cNvPr id="94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graphicFrame>
        <p:nvGraphicFramePr>
          <p:cNvPr id="943" name="Table 1"/>
          <p:cNvGraphicFramePr/>
          <p:nvPr/>
        </p:nvGraphicFramePr>
        <p:xfrm>
          <a:off x="2200714" y="3501893"/>
          <a:ext cx="13899272" cy="595616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623340"/>
                <a:gridCol w="4996801"/>
                <a:gridCol w="5266428"/>
              </a:tblGrid>
              <a:tr h="776923">
                <a:tc>
                  <a:txBody>
                    <a:bodyPr/>
                    <a:lstStyle/>
                    <a:p>
                      <a:pPr algn="ctr" defTabSz="457200">
                        <a:defRPr sz="1800"/>
                      </a:pPr>
                      <a:r>
                        <a:rPr b="1" sz="2400">
                          <a:latin typeface="Times Roman"/>
                          <a:ea typeface="Times Roman"/>
                          <a:cs typeface="Times Roman"/>
                          <a:sym typeface="Times Roman"/>
                        </a:rPr>
                        <a:t>Factor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Impact on Food Quality</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Safety Risk</a:t>
                      </a:r>
                    </a:p>
                  </a:txBody>
                  <a:tcPr marL="12700" marR="12700" marT="12700" marB="12700" anchor="ctr" anchorCtr="0" horzOverflow="overflow"/>
                </a:tc>
              </a:tr>
              <a:tr h="1204231">
                <a:tc>
                  <a:txBody>
                    <a:bodyPr/>
                    <a:lstStyle/>
                    <a:p>
                      <a:pPr algn="ctr" defTabSz="457200">
                        <a:defRPr sz="1800"/>
                      </a:pPr>
                      <a:r>
                        <a:rPr sz="2400">
                          <a:latin typeface="Times Roman"/>
                          <a:ea typeface="Times Roman"/>
                          <a:cs typeface="Times Roman"/>
                          <a:sym typeface="Times Roman"/>
                        </a:rPr>
                        <a:t>Food insecurity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Reliance on low-quality foods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Higher chronic disease risk</a:t>
                      </a:r>
                    </a:p>
                  </a:txBody>
                  <a:tcPr marL="12700" marR="12700" marT="12700" marB="12700" anchor="ctr" anchorCtr="0" horzOverflow="overflow"/>
                </a:tc>
              </a:tr>
              <a:tr h="776923">
                <a:tc>
                  <a:txBody>
                    <a:bodyPr/>
                    <a:lstStyle/>
                    <a:p>
                      <a:pPr algn="ctr" defTabSz="457200">
                        <a:defRPr sz="1800"/>
                      </a:pPr>
                      <a:r>
                        <a:rPr sz="2400">
                          <a:latin typeface="Times Roman"/>
                          <a:ea typeface="Times Roman"/>
                          <a:cs typeface="Times Roman"/>
                          <a:sym typeface="Times Roman"/>
                        </a:rPr>
                        <a:t>Limited food literacy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Suboptimal choices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Unsafe handling practices</a:t>
                      </a:r>
                    </a:p>
                  </a:txBody>
                  <a:tcPr marL="12700" marR="12700" marT="12700" marB="12700" anchor="ctr" anchorCtr="0" horzOverflow="overflow"/>
                </a:tc>
              </a:tr>
              <a:tr h="1204231">
                <a:tc>
                  <a:txBody>
                    <a:bodyPr/>
                    <a:lstStyle/>
                    <a:p>
                      <a:pPr algn="ctr" defTabSz="457200">
                        <a:defRPr sz="1800"/>
                      </a:pPr>
                      <a:r>
                        <a:rPr sz="2400">
                          <a:latin typeface="Times Roman"/>
                          <a:ea typeface="Times Roman"/>
                          <a:cs typeface="Times Roman"/>
                          <a:sym typeface="Times Roman"/>
                        </a:rPr>
                        <a:t>Inadequate regulation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Variable nutrient standards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Contamination outbreaks</a:t>
                      </a:r>
                    </a:p>
                  </a:txBody>
                  <a:tcPr marL="12700" marR="12700" marT="12700" marB="12700" anchor="ctr" anchorCtr="0" horzOverflow="overflow"/>
                </a:tc>
              </a:tr>
              <a:tr h="776923">
                <a:tc>
                  <a:txBody>
                    <a:bodyPr/>
                    <a:lstStyle/>
                    <a:p>
                      <a:pPr algn="ctr" defTabSz="457200">
                        <a:defRPr sz="1800"/>
                      </a:pPr>
                      <a:r>
                        <a:rPr sz="2400">
                          <a:latin typeface="Times Roman"/>
                          <a:ea typeface="Times Roman"/>
                          <a:cs typeface="Times Roman"/>
                          <a:sym typeface="Times Roman"/>
                        </a:rPr>
                        <a:t>Global supply chains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Nutrient loss over time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Traceability challenges</a:t>
                      </a:r>
                    </a:p>
                  </a:txBody>
                  <a:tcPr marL="12700" marR="12700" marT="12700" marB="12700" anchor="ctr" anchorCtr="0" horzOverflow="overflow"/>
                </a:tc>
              </a:tr>
              <a:tr h="1204231">
                <a:tc>
                  <a:txBody>
                    <a:bodyPr/>
                    <a:lstStyle/>
                    <a:p>
                      <a:pPr algn="ctr" defTabSz="457200">
                        <a:defRPr sz="1800"/>
                      </a:pPr>
                      <a:r>
                        <a:rPr sz="2400">
                          <a:latin typeface="Times Roman"/>
                          <a:ea typeface="Times Roman"/>
                          <a:cs typeface="Times Roman"/>
                          <a:sym typeface="Times Roman"/>
                        </a:rPr>
                        <a:t>Climate change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Reduced crop nutrient density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Increased spoilage &amp; pathogens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5" name="Freeform 2"/>
          <p:cNvSpPr/>
          <p:nvPr/>
        </p:nvSpPr>
        <p:spPr>
          <a:xfrm rot="10800000">
            <a:off x="-147841" y="-3"/>
            <a:ext cx="18288006"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48" name="Freeform 4"/>
          <p:cNvGrpSpPr/>
          <p:nvPr/>
        </p:nvGrpSpPr>
        <p:grpSpPr>
          <a:xfrm>
            <a:off x="-528019" y="-83714"/>
            <a:ext cx="19048361" cy="3086120"/>
            <a:chOff x="-2" y="0"/>
            <a:chExt cx="19048359" cy="3086119"/>
          </a:xfrm>
        </p:grpSpPr>
        <p:sp>
          <p:nvSpPr>
            <p:cNvPr id="946"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47"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49" name="TextBox 6"/>
          <p:cNvSpPr txBox="1"/>
          <p:nvPr/>
        </p:nvSpPr>
        <p:spPr>
          <a:xfrm>
            <a:off x="1528260" y="1033662"/>
            <a:ext cx="16981342" cy="24625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93" sz="7000">
                <a:solidFill>
                  <a:srgbClr val="FFFFFF"/>
                </a:solidFill>
                <a:latin typeface="Poppins"/>
                <a:ea typeface="Poppins"/>
                <a:cs typeface="Poppins"/>
                <a:sym typeface="Poppins"/>
              </a:defRPr>
            </a:pPr>
            <a:r>
              <a:t>Human &amp; Systemic Factors</a:t>
            </a:r>
          </a:p>
          <a:p>
            <a:pPr defTabSz="457200">
              <a:defRPr sz="1200">
                <a:latin typeface="Times Roman"/>
                <a:ea typeface="Times Roman"/>
                <a:cs typeface="Times Roman"/>
                <a:sym typeface="Times Roman"/>
              </a:defRPr>
            </a:pPr>
          </a:p>
        </p:txBody>
      </p:sp>
      <p:sp>
        <p:nvSpPr>
          <p:cNvPr id="950"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p>
        </p:txBody>
      </p:sp>
      <p:graphicFrame>
        <p:nvGraphicFramePr>
          <p:cNvPr id="951" name="Table 1"/>
          <p:cNvGraphicFramePr/>
          <p:nvPr/>
        </p:nvGraphicFramePr>
        <p:xfrm>
          <a:off x="2200714" y="3501893"/>
          <a:ext cx="13899272" cy="595616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623340"/>
                <a:gridCol w="4996801"/>
                <a:gridCol w="5266428"/>
              </a:tblGrid>
              <a:tr h="776923">
                <a:tc>
                  <a:txBody>
                    <a:bodyPr/>
                    <a:lstStyle/>
                    <a:p>
                      <a:pPr algn="ctr" defTabSz="457200">
                        <a:defRPr sz="1800"/>
                      </a:pPr>
                      <a:r>
                        <a:rPr b="1" sz="2400">
                          <a:latin typeface="Times Roman"/>
                          <a:ea typeface="Times Roman"/>
                          <a:cs typeface="Times Roman"/>
                          <a:sym typeface="Times Roman"/>
                        </a:rPr>
                        <a:t>Factor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Impact on Food Quality</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Safety Risk</a:t>
                      </a:r>
                    </a:p>
                  </a:txBody>
                  <a:tcPr marL="12700" marR="12700" marT="12700" marB="12700" anchor="ctr" anchorCtr="0" horzOverflow="overflow"/>
                </a:tc>
              </a:tr>
              <a:tr h="1204231">
                <a:tc>
                  <a:txBody>
                    <a:bodyPr/>
                    <a:lstStyle/>
                    <a:p>
                      <a:pPr algn="ctr" defTabSz="457200">
                        <a:defRPr sz="1800"/>
                      </a:pPr>
                      <a:r>
                        <a:rPr sz="2400">
                          <a:latin typeface="Times Roman"/>
                          <a:ea typeface="Times Roman"/>
                          <a:cs typeface="Times Roman"/>
                          <a:sym typeface="Times Roman"/>
                        </a:rPr>
                        <a:t>Food insecurity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Reliance on low-quality foods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Higher chronic disease risk</a:t>
                      </a:r>
                    </a:p>
                  </a:txBody>
                  <a:tcPr marL="12700" marR="12700" marT="12700" marB="12700" anchor="ctr" anchorCtr="0" horzOverflow="overflow"/>
                </a:tc>
              </a:tr>
              <a:tr h="776923">
                <a:tc>
                  <a:txBody>
                    <a:bodyPr/>
                    <a:lstStyle/>
                    <a:p>
                      <a:pPr algn="ctr" defTabSz="457200">
                        <a:defRPr sz="1800"/>
                      </a:pPr>
                      <a:r>
                        <a:rPr sz="2400">
                          <a:latin typeface="Times Roman"/>
                          <a:ea typeface="Times Roman"/>
                          <a:cs typeface="Times Roman"/>
                          <a:sym typeface="Times Roman"/>
                        </a:rPr>
                        <a:t>Limited food literacy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Suboptimal choices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Unsafe handling practices</a:t>
                      </a:r>
                    </a:p>
                  </a:txBody>
                  <a:tcPr marL="12700" marR="12700" marT="12700" marB="12700" anchor="ctr" anchorCtr="0" horzOverflow="overflow"/>
                </a:tc>
              </a:tr>
              <a:tr h="1204231">
                <a:tc>
                  <a:txBody>
                    <a:bodyPr/>
                    <a:lstStyle/>
                    <a:p>
                      <a:pPr algn="ctr" defTabSz="457200">
                        <a:defRPr sz="1800"/>
                      </a:pPr>
                      <a:r>
                        <a:rPr sz="2400">
                          <a:latin typeface="Times Roman"/>
                          <a:ea typeface="Times Roman"/>
                          <a:cs typeface="Times Roman"/>
                          <a:sym typeface="Times Roman"/>
                        </a:rPr>
                        <a:t>Inadequate regulation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Variable nutrient standards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Contamination outbreaks</a:t>
                      </a:r>
                    </a:p>
                  </a:txBody>
                  <a:tcPr marL="12700" marR="12700" marT="12700" marB="12700" anchor="ctr" anchorCtr="0" horzOverflow="overflow"/>
                </a:tc>
              </a:tr>
              <a:tr h="776923">
                <a:tc>
                  <a:txBody>
                    <a:bodyPr/>
                    <a:lstStyle/>
                    <a:p>
                      <a:pPr algn="ctr" defTabSz="457200">
                        <a:defRPr sz="1800"/>
                      </a:pPr>
                      <a:r>
                        <a:rPr sz="2400">
                          <a:latin typeface="Times Roman"/>
                          <a:ea typeface="Times Roman"/>
                          <a:cs typeface="Times Roman"/>
                          <a:sym typeface="Times Roman"/>
                        </a:rPr>
                        <a:t>Global supply chains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Nutrient loss over time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Traceability challenges</a:t>
                      </a:r>
                    </a:p>
                  </a:txBody>
                  <a:tcPr marL="12700" marR="12700" marT="12700" marB="12700" anchor="ctr" anchorCtr="0" horzOverflow="overflow"/>
                </a:tc>
              </a:tr>
              <a:tr h="1204231">
                <a:tc>
                  <a:txBody>
                    <a:bodyPr/>
                    <a:lstStyle/>
                    <a:p>
                      <a:pPr algn="ctr" defTabSz="457200">
                        <a:defRPr sz="1800"/>
                      </a:pPr>
                      <a:r>
                        <a:rPr sz="2400">
                          <a:latin typeface="Times Roman"/>
                          <a:ea typeface="Times Roman"/>
                          <a:cs typeface="Times Roman"/>
                          <a:sym typeface="Times Roman"/>
                        </a:rPr>
                        <a:t>Climate change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Reduced crop nutrient density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Increased spoilage &amp; pathogens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5" name="Freeform 2"/>
          <p:cNvSpPr/>
          <p:nvPr/>
        </p:nvSpPr>
        <p:spPr>
          <a:xfrm rot="10800000">
            <a:off x="-147841" y="-3"/>
            <a:ext cx="18288006"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58" name="Freeform 4"/>
          <p:cNvGrpSpPr/>
          <p:nvPr/>
        </p:nvGrpSpPr>
        <p:grpSpPr>
          <a:xfrm>
            <a:off x="-528019" y="-83714"/>
            <a:ext cx="19048361" cy="3086120"/>
            <a:chOff x="-2" y="0"/>
            <a:chExt cx="19048359" cy="3086119"/>
          </a:xfrm>
        </p:grpSpPr>
        <p:sp>
          <p:nvSpPr>
            <p:cNvPr id="956"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57"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59" name="TextBox 6"/>
          <p:cNvSpPr txBox="1"/>
          <p:nvPr/>
        </p:nvSpPr>
        <p:spPr>
          <a:xfrm>
            <a:off x="1478444" y="485687"/>
            <a:ext cx="16981342" cy="22847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Food System → Nutrient Loss → Health Outcome Table</a:t>
            </a:r>
          </a:p>
        </p:txBody>
      </p:sp>
      <p:sp>
        <p:nvSpPr>
          <p:cNvPr id="960"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p>
        </p:txBody>
      </p:sp>
      <p:graphicFrame>
        <p:nvGraphicFramePr>
          <p:cNvPr id="961" name="Table 1"/>
          <p:cNvGraphicFramePr/>
          <p:nvPr/>
        </p:nvGraphicFramePr>
        <p:xfrm>
          <a:off x="197583" y="2975643"/>
          <a:ext cx="18064183" cy="719054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614932"/>
                <a:gridCol w="5500313"/>
                <a:gridCol w="3797869"/>
                <a:gridCol w="6138367"/>
              </a:tblGrid>
              <a:tr h="334544">
                <a:tc>
                  <a:txBody>
                    <a:bodyPr/>
                    <a:lstStyle/>
                    <a:p>
                      <a:pPr algn="ctr" defTabSz="457200">
                        <a:defRPr sz="1800"/>
                      </a:pPr>
                      <a:r>
                        <a:rPr b="1" sz="1700">
                          <a:latin typeface="Times Roman"/>
                          <a:ea typeface="Times Roman"/>
                          <a:cs typeface="Times Roman"/>
                          <a:sym typeface="Times Roman"/>
                        </a:rPr>
                        <a:t>Food System Stage</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Primary Causes of Nutrient Loss</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Key Nutrients Affected</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Resulting Health Outcomes</a:t>
                      </a:r>
                    </a:p>
                  </a:txBody>
                  <a:tcPr marL="12700" marR="12700" marT="12700" marB="12700" anchor="ctr" anchorCtr="0" horzOverflow="overflow"/>
                </a:tc>
              </a:tr>
              <a:tr h="518544">
                <a:tc>
                  <a:txBody>
                    <a:bodyPr/>
                    <a:lstStyle/>
                    <a:p>
                      <a:pPr algn="ctr" defTabSz="457200">
                        <a:defRPr sz="1800"/>
                      </a:pPr>
                      <a:r>
                        <a:rPr b="1" sz="1700">
                          <a:latin typeface="Times Roman"/>
                          <a:ea typeface="Times Roman"/>
                          <a:cs typeface="Times Roman"/>
                          <a:sym typeface="Times Roman"/>
                        </a:rPr>
                        <a:t>Soil &amp; Agriculture</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Soil depletion, monocropping, synthetic fertilizers, pesticide use</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Magnesium, zinc, selenium, phytonutrients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Micronutrient insufficiency, impaired immune function, oxidative stress</a:t>
                      </a:r>
                    </a:p>
                  </a:txBody>
                  <a:tcPr marL="12700" marR="12700" marT="12700" marB="12700" anchor="ctr" anchorCtr="0" horzOverflow="overflow"/>
                </a:tc>
              </a:tr>
              <a:tr h="518544">
                <a:tc>
                  <a:txBody>
                    <a:bodyPr/>
                    <a:lstStyle/>
                    <a:p>
                      <a:pPr algn="ctr" defTabSz="457200">
                        <a:defRPr sz="1800"/>
                      </a:pPr>
                      <a:r>
                        <a:rPr b="1" sz="1700">
                          <a:latin typeface="Times Roman"/>
                          <a:ea typeface="Times Roman"/>
                          <a:cs typeface="Times Roman"/>
                          <a:sym typeface="Times Roman"/>
                        </a:rPr>
                        <a:t>Crop Selection &amp; Breeding</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Yield-focused breeding over nutrient density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Iron, calcium, carotenoids, polyphenols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Anemia risk, reduced antioxidant capacity</a:t>
                      </a:r>
                    </a:p>
                  </a:txBody>
                  <a:tcPr marL="12700" marR="12700" marT="12700" marB="12700" anchor="ctr" anchorCtr="0" horzOverflow="overflow"/>
                </a:tc>
              </a:tr>
              <a:tr h="334544">
                <a:tc>
                  <a:txBody>
                    <a:bodyPr/>
                    <a:lstStyle/>
                    <a:p>
                      <a:pPr algn="ctr" defTabSz="457200">
                        <a:defRPr sz="1800"/>
                      </a:pPr>
                      <a:r>
                        <a:rPr b="1" sz="1700">
                          <a:latin typeface="Times Roman"/>
                          <a:ea typeface="Times Roman"/>
                          <a:cs typeface="Times Roman"/>
                          <a:sym typeface="Times Roman"/>
                        </a:rPr>
                        <a:t>Harvest Timing</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Early harvesting, delayed ripening</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Vitamin C, polyphenols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Reduced anti-inflammatory and immune support</a:t>
                      </a:r>
                    </a:p>
                  </a:txBody>
                  <a:tcPr marL="12700" marR="12700" marT="12700" marB="12700" anchor="ctr" anchorCtr="0" horzOverflow="overflow"/>
                </a:tc>
              </a:tr>
              <a:tr h="518544">
                <a:tc>
                  <a:txBody>
                    <a:bodyPr/>
                    <a:lstStyle/>
                    <a:p>
                      <a:pPr algn="ctr" defTabSz="457200">
                        <a:defRPr sz="1800"/>
                      </a:pPr>
                      <a:r>
                        <a:rPr b="1" sz="1700">
                          <a:latin typeface="Times Roman"/>
                          <a:ea typeface="Times Roman"/>
                          <a:cs typeface="Times Roman"/>
                          <a:sym typeface="Times Roman"/>
                        </a:rPr>
                        <a:t>Post-Harvest Handling</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Mechanical damage, delayed cooling, poor sanitation</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Vitamin C, B vitamins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Increased spoilage, reduced nutrient bioavailability</a:t>
                      </a:r>
                    </a:p>
                  </a:txBody>
                  <a:tcPr marL="12700" marR="12700" marT="12700" marB="12700" anchor="ctr" anchorCtr="0" horzOverflow="overflow"/>
                </a:tc>
              </a:tr>
              <a:tr h="518544">
                <a:tc>
                  <a:txBody>
                    <a:bodyPr/>
                    <a:lstStyle/>
                    <a:p>
                      <a:pPr algn="ctr" defTabSz="457200">
                        <a:defRPr sz="1800"/>
                      </a:pPr>
                      <a:r>
                        <a:rPr b="1" sz="1700">
                          <a:latin typeface="Times Roman"/>
                          <a:ea typeface="Times Roman"/>
                          <a:cs typeface="Times Roman"/>
                          <a:sym typeface="Times Roman"/>
                        </a:rPr>
                        <a:t>Food Processing (Refining)</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Removal of bran/germ, bleaching, polishing</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Fiber, B vitamins, magnesium</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Glycemic dysregulation, constipation, cardiometabolic risk</a:t>
                      </a:r>
                    </a:p>
                  </a:txBody>
                  <a:tcPr marL="12700" marR="12700" marT="12700" marB="12700" anchor="ctr" anchorCtr="0" horzOverflow="overflow"/>
                </a:tc>
              </a:tr>
              <a:tr h="518544">
                <a:tc>
                  <a:txBody>
                    <a:bodyPr/>
                    <a:lstStyle/>
                    <a:p>
                      <a:pPr algn="ctr" defTabSz="457200">
                        <a:defRPr sz="1800"/>
                      </a:pPr>
                      <a:r>
                        <a:rPr b="1" sz="1700">
                          <a:latin typeface="Times Roman"/>
                          <a:ea typeface="Times Roman"/>
                          <a:cs typeface="Times Roman"/>
                          <a:sym typeface="Times Roman"/>
                        </a:rPr>
                        <a:t>High-Heat Processing</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Extrusion, frying, roasting</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Vitamins A, C, E, lysine</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Oxidative stress, inflammation, protein quality reduction</a:t>
                      </a:r>
                    </a:p>
                  </a:txBody>
                  <a:tcPr marL="12700" marR="12700" marT="12700" marB="12700" anchor="ctr" anchorCtr="0" horzOverflow="overflow"/>
                </a:tc>
              </a:tr>
              <a:tr h="334544">
                <a:tc>
                  <a:txBody>
                    <a:bodyPr/>
                    <a:lstStyle/>
                    <a:p>
                      <a:pPr algn="ctr" defTabSz="457200">
                        <a:defRPr sz="1800"/>
                      </a:pPr>
                      <a:r>
                        <a:rPr b="1" sz="1700">
                          <a:latin typeface="Times Roman"/>
                          <a:ea typeface="Times Roman"/>
                          <a:cs typeface="Times Roman"/>
                          <a:sym typeface="Times Roman"/>
                        </a:rPr>
                        <a:t>Ultra-Processing</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Additives, emulsifiers, flavor enhancers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Whole-food nutrient matrix</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Microbiome disruption, obesity, insulin resistance</a:t>
                      </a:r>
                    </a:p>
                  </a:txBody>
                  <a:tcPr marL="12700" marR="12700" marT="12700" marB="12700" anchor="ctr" anchorCtr="0" horzOverflow="overflow"/>
                </a:tc>
              </a:tr>
              <a:tr h="518544">
                <a:tc>
                  <a:txBody>
                    <a:bodyPr/>
                    <a:lstStyle/>
                    <a:p>
                      <a:pPr algn="ctr" defTabSz="457200">
                        <a:defRPr sz="1800"/>
                      </a:pPr>
                      <a:r>
                        <a:rPr b="1" sz="1700">
                          <a:latin typeface="Times Roman"/>
                          <a:ea typeface="Times Roman"/>
                          <a:cs typeface="Times Roman"/>
                          <a:sym typeface="Times Roman"/>
                        </a:rPr>
                        <a:t>Fortification Dependence</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Nutrient replacement without food matrix</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Synthetic folic acid, iron</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Masked deficiencies, altered metabolism in subgroups</a:t>
                      </a:r>
                    </a:p>
                  </a:txBody>
                  <a:tcPr marL="12700" marR="12700" marT="12700" marB="12700" anchor="ctr" anchorCtr="0" horzOverflow="overflow"/>
                </a:tc>
              </a:tr>
              <a:tr h="518544">
                <a:tc>
                  <a:txBody>
                    <a:bodyPr/>
                    <a:lstStyle/>
                    <a:p>
                      <a:pPr algn="ctr" defTabSz="457200">
                        <a:defRPr sz="1800"/>
                      </a:pPr>
                      <a:r>
                        <a:rPr b="1" sz="1700">
                          <a:latin typeface="Times Roman"/>
                          <a:ea typeface="Times Roman"/>
                          <a:cs typeface="Times Roman"/>
                          <a:sym typeface="Times Roman"/>
                        </a:rPr>
                        <a:t>Storage &amp; Distribution</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Light, oxygen, temperature abuse, long transport</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Vitamins A, C, riboflavin, omega-3s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Reduced antioxidant protection, lipid oxidation</a:t>
                      </a:r>
                    </a:p>
                  </a:txBody>
                  <a:tcPr marL="12700" marR="12700" marT="12700" marB="12700" anchor="ctr" anchorCtr="0" horzOverflow="overflow"/>
                </a:tc>
              </a:tr>
              <a:tr h="518544">
                <a:tc>
                  <a:txBody>
                    <a:bodyPr/>
                    <a:lstStyle/>
                    <a:p>
                      <a:pPr algn="ctr" defTabSz="457200">
                        <a:defRPr sz="1800"/>
                      </a:pPr>
                      <a:r>
                        <a:rPr b="1" sz="1700">
                          <a:latin typeface="Times Roman"/>
                          <a:ea typeface="Times Roman"/>
                          <a:cs typeface="Times Roman"/>
                          <a:sym typeface="Times Roman"/>
                        </a:rPr>
                        <a:t>Packaging Materials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Plasticizers, can linings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Fat-soluble vitamins (indirect displacement)</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Endocrine disruption, inflammation</a:t>
                      </a:r>
                    </a:p>
                  </a:txBody>
                  <a:tcPr marL="12700" marR="12700" marT="12700" marB="12700" anchor="ctr" anchorCtr="0" horzOverflow="overflow"/>
                </a:tc>
              </a:tr>
              <a:tr h="518544">
                <a:tc>
                  <a:txBody>
                    <a:bodyPr/>
                    <a:lstStyle/>
                    <a:p>
                      <a:pPr algn="ctr" defTabSz="457200">
                        <a:defRPr sz="1800"/>
                      </a:pPr>
                      <a:r>
                        <a:rPr b="1" sz="1700">
                          <a:latin typeface="Times Roman"/>
                          <a:ea typeface="Times Roman"/>
                          <a:cs typeface="Times Roman"/>
                          <a:sym typeface="Times Roman"/>
                        </a:rPr>
                        <a:t>Food Preparation (Cooking)</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Overcooking, boiling losses, charring</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Vitamin C, folate, potassium</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Increased chronic disease risk, reduced mineral intake</a:t>
                      </a:r>
                    </a:p>
                  </a:txBody>
                  <a:tcPr marL="12700" marR="12700" marT="12700" marB="12700" anchor="ctr" anchorCtr="0" horzOverflow="overflow"/>
                </a:tc>
              </a:tr>
              <a:tr h="518544">
                <a:tc>
                  <a:txBody>
                    <a:bodyPr/>
                    <a:lstStyle/>
                    <a:p>
                      <a:pPr algn="ctr" defTabSz="457200">
                        <a:defRPr sz="1800"/>
                      </a:pPr>
                      <a:r>
                        <a:rPr b="1" sz="1700">
                          <a:latin typeface="Times Roman"/>
                          <a:ea typeface="Times Roman"/>
                          <a:cs typeface="Times Roman"/>
                          <a:sym typeface="Times Roman"/>
                        </a:rPr>
                        <a:t>Food Service Practices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Reheating, holding times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B vitamins, antioxidants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Lower meal nutrient density</a:t>
                      </a:r>
                    </a:p>
                  </a:txBody>
                  <a:tcPr marL="12700" marR="12700" marT="12700" marB="12700" anchor="ctr" anchorCtr="0" horzOverflow="overflow"/>
                </a:tc>
              </a:tr>
              <a:tr h="518544">
                <a:tc>
                  <a:txBody>
                    <a:bodyPr/>
                    <a:lstStyle/>
                    <a:p>
                      <a:pPr algn="ctr" defTabSz="457200">
                        <a:defRPr sz="1800"/>
                      </a:pPr>
                      <a:r>
                        <a:rPr b="1" sz="1700">
                          <a:latin typeface="Times Roman"/>
                          <a:ea typeface="Times Roman"/>
                          <a:cs typeface="Times Roman"/>
                          <a:sym typeface="Times Roman"/>
                        </a:rPr>
                        <a:t>Consumer Food Choices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Reliance on ultra-processed foods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Fiber, potassium, magnesium</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Hypertension, type 2 diabetes, CVD</a:t>
                      </a:r>
                    </a:p>
                  </a:txBody>
                  <a:tcPr marL="12700" marR="12700" marT="12700" marB="12700" anchor="ctr" anchorCtr="0" horzOverflow="overflow"/>
                </a:tc>
              </a:tr>
              <a:tr h="518544">
                <a:tc>
                  <a:txBody>
                    <a:bodyPr/>
                    <a:lstStyle/>
                    <a:p>
                      <a:pPr algn="ctr" defTabSz="457200">
                        <a:defRPr sz="1800"/>
                      </a:pPr>
                      <a:r>
                        <a:rPr b="1" sz="1700">
                          <a:latin typeface="Times Roman"/>
                          <a:ea typeface="Times Roman"/>
                          <a:cs typeface="Times Roman"/>
                          <a:sym typeface="Times Roman"/>
                        </a:rPr>
                        <a:t>Food Access &amp; Insecurity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Limited availability of fresh foods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Multiple micronutrients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Higher chronic disease burden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Freeform 2"/>
          <p:cNvSpPr/>
          <p:nvPr/>
        </p:nvSpPr>
        <p:spPr>
          <a:xfrm rot="10800000">
            <a:off x="531520" y="-567284"/>
            <a:ext cx="18288010"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86" name="Freeform 4"/>
          <p:cNvGrpSpPr/>
          <p:nvPr/>
        </p:nvGrpSpPr>
        <p:grpSpPr>
          <a:xfrm>
            <a:off x="-380179" y="-13"/>
            <a:ext cx="19048355" cy="3086120"/>
            <a:chOff x="0" y="0"/>
            <a:chExt cx="19048353" cy="3086119"/>
          </a:xfrm>
        </p:grpSpPr>
        <p:sp>
          <p:nvSpPr>
            <p:cNvPr id="184"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85"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87" name="TextBox 6"/>
          <p:cNvSpPr txBox="1"/>
          <p:nvPr/>
        </p:nvSpPr>
        <p:spPr>
          <a:xfrm>
            <a:off x="1275347" y="696251"/>
            <a:ext cx="16800356" cy="189609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92" sz="7000">
                <a:solidFill>
                  <a:srgbClr val="FFFFFF"/>
                </a:solidFill>
                <a:latin typeface="Poppins"/>
                <a:ea typeface="Poppins"/>
                <a:cs typeface="Poppins"/>
                <a:sym typeface="Poppins"/>
              </a:defRPr>
            </a:lvl1pPr>
          </a:lstStyle>
          <a:p>
            <a:pPr/>
            <a:r>
              <a:t>MNT for Chronic Urticaria &amp; Histamine-Related Dermatoses</a:t>
            </a:r>
          </a:p>
        </p:txBody>
      </p:sp>
      <p:sp>
        <p:nvSpPr>
          <p:cNvPr id="18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189" name="Institute of Medicine (IOM). (2001). Dietary Reference Intakes: Applications in Dietary Assessment. National Academies Press.…"/>
          <p:cNvSpPr txBox="1"/>
          <p:nvPr/>
        </p:nvSpPr>
        <p:spPr>
          <a:xfrm>
            <a:off x="1041057" y="3265847"/>
            <a:ext cx="5812857" cy="4625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Low-histamine diet trial</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Reduce alcohol &amp; fermented foods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Support DAO activity</a:t>
            </a:r>
          </a:p>
          <a:p>
            <a:pPr defTabSz="457200">
              <a:spcBef>
                <a:spcPts val="1200"/>
              </a:spcBef>
              <a:defRPr b="1" sz="2400">
                <a:latin typeface="Times Roman"/>
                <a:ea typeface="Times Roman"/>
                <a:cs typeface="Times Roman"/>
                <a:sym typeface="Times Roman"/>
              </a:defRPr>
            </a:pPr>
          </a:p>
          <a:p>
            <a:pPr defTabSz="457200">
              <a:spcBef>
                <a:spcPts val="1200"/>
              </a:spcBef>
              <a:defRPr b="1" sz="2400">
                <a:latin typeface="Times Roman"/>
                <a:ea typeface="Times Roman"/>
                <a:cs typeface="Times Roman"/>
                <a:sym typeface="Times Roman"/>
              </a:defRPr>
            </a:pPr>
            <a:r>
              <a:t>Supportive Nutrients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Vitamin C (500–1,000 mg/day)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Quercetin (250–500 mg/day)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Vitamin B6 (DAO cofactor)</a:t>
            </a:r>
          </a:p>
        </p:txBody>
      </p:sp>
      <p:sp>
        <p:nvSpPr>
          <p:cNvPr id="190"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191" name="Relevant Labs…"/>
          <p:cNvSpPr txBox="1"/>
          <p:nvPr/>
        </p:nvSpPr>
        <p:spPr>
          <a:xfrm>
            <a:off x="1140300" y="8064575"/>
            <a:ext cx="6644679" cy="1259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190500" indent="-190500" defTabSz="457200">
              <a:buSzPct val="100000"/>
              <a:buChar char="•"/>
              <a:defRPr sz="1900">
                <a:latin typeface="Times Roman"/>
                <a:ea typeface="Times Roman"/>
                <a:cs typeface="Times Roman"/>
                <a:sym typeface="Times Roman"/>
              </a:defRPr>
            </a:pPr>
            <a:r>
              <a:t>CBC with differential, hs-CRP, ESR, 25-OH Vitamin D, Ferritin</a:t>
            </a:r>
          </a:p>
          <a:p>
            <a:pPr marL="190500" indent="-190500" defTabSz="457200">
              <a:buSzPct val="100000"/>
              <a:buChar char="•"/>
              <a:defRPr sz="1900">
                <a:latin typeface="Times Roman"/>
                <a:ea typeface="Times Roman"/>
                <a:cs typeface="Times Roman"/>
                <a:sym typeface="Times Roman"/>
              </a:defRPr>
            </a:pPr>
            <a:r>
              <a:t>Zinc (plasma or RBC), Copper, Magnesium (RBC preferred)</a:t>
            </a:r>
          </a:p>
          <a:p>
            <a:pPr marL="190500" indent="-190500" defTabSz="457200">
              <a:buSzPct val="100000"/>
              <a:buChar char="•"/>
              <a:defRPr sz="1900">
                <a:latin typeface="Times Roman"/>
                <a:ea typeface="Times Roman"/>
                <a:cs typeface="Times Roman"/>
                <a:sym typeface="Times Roman"/>
              </a:defRPr>
            </a:pPr>
            <a:r>
              <a:t>Plasma histamine, DAO activity, Serum tryptase, Total IgE, </a:t>
            </a:r>
          </a:p>
        </p:txBody>
      </p:sp>
      <p:graphicFrame>
        <p:nvGraphicFramePr>
          <p:cNvPr id="192" name="Table 1"/>
          <p:cNvGraphicFramePr/>
          <p:nvPr/>
        </p:nvGraphicFramePr>
        <p:xfrm>
          <a:off x="8398440" y="3968825"/>
          <a:ext cx="9705983" cy="540796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852410"/>
                <a:gridCol w="1969340"/>
                <a:gridCol w="2790403"/>
                <a:gridCol w="3093829"/>
              </a:tblGrid>
              <a:tr h="478480">
                <a:tc>
                  <a:txBody>
                    <a:bodyPr/>
                    <a:lstStyle/>
                    <a:p>
                      <a:pPr algn="ctr" defTabSz="457200">
                        <a:defRPr sz="1800"/>
                      </a:pPr>
                      <a:r>
                        <a:rPr b="1" sz="16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1600">
                          <a:latin typeface="Times Roman"/>
                          <a:ea typeface="Times Roman"/>
                          <a:cs typeface="Times Roman"/>
                          <a:sym typeface="Times Roman"/>
                        </a:rPr>
                        <a:t>Evidence-Based Range</a:t>
                      </a:r>
                    </a:p>
                  </a:txBody>
                  <a:tcPr marL="12700" marR="12700" marT="12700" marB="12700" anchor="ctr" anchorCtr="0" horzOverflow="overflow"/>
                </a:tc>
                <a:tc>
                  <a:txBody>
                    <a:bodyPr/>
                    <a:lstStyle/>
                    <a:p>
                      <a:pPr algn="ctr" defTabSz="457200">
                        <a:defRPr sz="1800"/>
                      </a:pPr>
                      <a:r>
                        <a:rPr b="1" sz="1600">
                          <a:latin typeface="Times Roman"/>
                          <a:ea typeface="Times Roman"/>
                          <a:cs typeface="Times Roman"/>
                          <a:sym typeface="Times Roman"/>
                        </a:rPr>
                        <a:t>Primary Role in Histamine Conditions</a:t>
                      </a:r>
                    </a:p>
                  </a:txBody>
                  <a:tcPr marL="12700" marR="12700" marT="12700" marB="12700" anchor="ctr" anchorCtr="0" horzOverflow="overflow"/>
                </a:tc>
                <a:tc>
                  <a:txBody>
                    <a:bodyPr/>
                    <a:lstStyle/>
                    <a:p>
                      <a:pPr algn="ctr" defTabSz="457200">
                        <a:defRPr sz="1800"/>
                      </a:pPr>
                      <a:r>
                        <a:rPr b="1" sz="1600">
                          <a:latin typeface="Times Roman"/>
                          <a:ea typeface="Times Roman"/>
                          <a:cs typeface="Times Roman"/>
                          <a:sym typeface="Times Roman"/>
                        </a:rPr>
                        <a:t>Clinical Notes</a:t>
                      </a:r>
                    </a:p>
                  </a:txBody>
                  <a:tcPr marL="12700" marR="12700" marT="12700" marB="12700" anchor="ctr" anchorCtr="0" horzOverflow="overflow"/>
                </a:tc>
              </a:tr>
              <a:tr h="666575">
                <a:tc>
                  <a:txBody>
                    <a:bodyPr/>
                    <a:lstStyle/>
                    <a:p>
                      <a:pPr algn="ctr" defTabSz="457200">
                        <a:defRPr sz="1800"/>
                      </a:pPr>
                      <a:r>
                        <a:rPr b="1" sz="1600">
                          <a:latin typeface="Times Roman"/>
                          <a:ea typeface="Times Roman"/>
                          <a:cs typeface="Times Roman"/>
                          <a:sym typeface="Times Roman"/>
                        </a:rPr>
                        <a:t>Vitamin C</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500–1,000 mg/day (divided)</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 Histamine levels, mast cell stabilization</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Higher needs during flares; food + supplement</a:t>
                      </a:r>
                    </a:p>
                  </a:txBody>
                  <a:tcPr marL="12700" marR="12700" marT="12700" marB="12700" anchor="ctr" anchorCtr="0" horzOverflow="overflow"/>
                </a:tc>
              </a:tr>
              <a:tr h="422070">
                <a:tc>
                  <a:txBody>
                    <a:bodyPr/>
                    <a:lstStyle/>
                    <a:p>
                      <a:pPr algn="ctr" defTabSz="457200">
                        <a:defRPr sz="1800"/>
                      </a:pPr>
                      <a:r>
                        <a:rPr b="1" sz="1600">
                          <a:latin typeface="Times Roman"/>
                          <a:ea typeface="Times Roman"/>
                          <a:cs typeface="Times Roman"/>
                          <a:sym typeface="Times Roman"/>
                        </a:rPr>
                        <a:t>Vitamin B6 (P5P)</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10–50 mg/day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Cofactor for DAO activity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Avoid high doses long term</a:t>
                      </a:r>
                    </a:p>
                  </a:txBody>
                  <a:tcPr marL="12700" marR="12700" marT="12700" marB="12700" anchor="ctr" anchorCtr="0" horzOverflow="overflow"/>
                </a:tc>
              </a:tr>
              <a:tr h="654209">
                <a:tc>
                  <a:txBody>
                    <a:bodyPr/>
                    <a:lstStyle/>
                    <a:p>
                      <a:pPr algn="ctr" defTabSz="457200">
                        <a:defRPr sz="1800"/>
                      </a:pPr>
                      <a:r>
                        <a:rPr b="1" sz="1600">
                          <a:latin typeface="Times Roman"/>
                          <a:ea typeface="Times Roman"/>
                          <a:cs typeface="Times Roman"/>
                          <a:sym typeface="Times Roman"/>
                        </a:rPr>
                        <a:t>Copper</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0.9–2 mg/day (diet ± supplement)</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Required for DAO synthesis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Monitor if using zinc</a:t>
                      </a:r>
                    </a:p>
                  </a:txBody>
                  <a:tcPr marL="12700" marR="12700" marT="12700" marB="12700" anchor="ctr" anchorCtr="0" horzOverflow="overflow"/>
                </a:tc>
              </a:tr>
              <a:tr h="422070">
                <a:tc>
                  <a:txBody>
                    <a:bodyPr/>
                    <a:lstStyle/>
                    <a:p>
                      <a:pPr algn="ctr" defTabSz="457200">
                        <a:defRPr sz="1800"/>
                      </a:pPr>
                      <a:r>
                        <a:rPr b="1" sz="16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15–30 mg/day (short-term)</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Immune modulation, skin barrier</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Balance with copper</a:t>
                      </a:r>
                    </a:p>
                  </a:txBody>
                  <a:tcPr marL="12700" marR="12700" marT="12700" marB="12700" anchor="ctr" anchorCtr="0" horzOverflow="overflow"/>
                </a:tc>
              </a:tr>
              <a:tr h="422070">
                <a:tc>
                  <a:txBody>
                    <a:bodyPr/>
                    <a:lstStyle/>
                    <a:p>
                      <a:pPr algn="ctr" defTabSz="457200">
                        <a:defRPr sz="1800"/>
                      </a:pPr>
                      <a:r>
                        <a:rPr b="1" sz="16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300–420 mg/day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Mast cell stabilization, stress modulation</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Glycinate or citrate preferred</a:t>
                      </a:r>
                    </a:p>
                  </a:txBody>
                  <a:tcPr marL="12700" marR="12700" marT="12700" marB="12700" anchor="ctr" anchorCtr="0" horzOverflow="overflow"/>
                </a:tc>
              </a:tr>
              <a:tr h="654209">
                <a:tc>
                  <a:txBody>
                    <a:bodyPr/>
                    <a:lstStyle/>
                    <a:p>
                      <a:pPr algn="ctr" defTabSz="457200">
                        <a:defRPr sz="1800"/>
                      </a:pPr>
                      <a:r>
                        <a:rPr b="1" sz="1600">
                          <a:latin typeface="Times Roman"/>
                          <a:ea typeface="Times Roman"/>
                          <a:cs typeface="Times Roman"/>
                          <a:sym typeface="Times Roman"/>
                        </a:rPr>
                        <a:t>Omega-3 (EPA/DHA)</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1–3 g/day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 Mast cell–driven inflammation</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Adjunct to low-histamine diet</a:t>
                      </a:r>
                    </a:p>
                  </a:txBody>
                  <a:tcPr marL="12700" marR="12700" marT="12700" marB="12700" anchor="ctr" anchorCtr="0" horzOverflow="overflow"/>
                </a:tc>
              </a:tr>
              <a:tr h="422070">
                <a:tc>
                  <a:txBody>
                    <a:bodyPr/>
                    <a:lstStyle/>
                    <a:p>
                      <a:pPr algn="ctr" defTabSz="457200">
                        <a:defRPr sz="1800"/>
                      </a:pPr>
                      <a:r>
                        <a:rPr b="1" sz="1600">
                          <a:latin typeface="Times Roman"/>
                          <a:ea typeface="Times Roman"/>
                          <a:cs typeface="Times Roman"/>
                          <a:sym typeface="Times Roman"/>
                        </a:rPr>
                        <a:t>Quercetin</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250–500 mg 2×/day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Mast cell stabilizer, antihistamine-like</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Take between meals</a:t>
                      </a:r>
                    </a:p>
                  </a:txBody>
                  <a:tcPr marL="12700" marR="12700" marT="12700" marB="12700" anchor="ctr" anchorCtr="0" horzOverflow="overflow"/>
                </a:tc>
              </a:tr>
              <a:tr h="422070">
                <a:tc>
                  <a:txBody>
                    <a:bodyPr/>
                    <a:lstStyle/>
                    <a:p>
                      <a:pPr algn="ctr" defTabSz="457200">
                        <a:defRPr sz="1800"/>
                      </a:pPr>
                      <a:r>
                        <a:rPr b="1" sz="1600">
                          <a:latin typeface="Times Roman"/>
                          <a:ea typeface="Times Roman"/>
                          <a:cs typeface="Times Roman"/>
                          <a:sym typeface="Times Roman"/>
                        </a:rPr>
                        <a:t>DAO (supplemental)</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Per product</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Assists histamine breakdown</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Use with meals during elimination</a:t>
                      </a:r>
                    </a:p>
                  </a:txBody>
                  <a:tcPr marL="12700" marR="12700" marT="12700" marB="12700" anchor="ctr" anchorCtr="0" horzOverflow="overflow"/>
                </a:tc>
              </a:tr>
              <a:tr h="422070">
                <a:tc>
                  <a:txBody>
                    <a:bodyPr/>
                    <a:lstStyle/>
                    <a:p>
                      <a:pPr algn="ctr" defTabSz="457200">
                        <a:defRPr sz="1800"/>
                      </a:pPr>
                      <a:r>
                        <a:rPr b="1" sz="16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1,000–4,000 IU/day (per labs)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Immune tolerance, mast cell regulation</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Optimize, don’t megadose</a:t>
                      </a:r>
                    </a:p>
                  </a:txBody>
                  <a:tcPr marL="12700" marR="12700" marT="12700" marB="12700" anchor="ctr" anchorCtr="0" horzOverflow="overflow"/>
                </a:tc>
              </a:tr>
              <a:tr h="422070">
                <a:tc>
                  <a:txBody>
                    <a:bodyPr/>
                    <a:lstStyle/>
                    <a:p>
                      <a:pPr algn="ctr" defTabSz="457200">
                        <a:defRPr sz="1800"/>
                      </a:pPr>
                      <a:r>
                        <a:rPr b="1" sz="1600">
                          <a:latin typeface="Times Roman"/>
                          <a:ea typeface="Times Roman"/>
                          <a:cs typeface="Times Roman"/>
                          <a:sym typeface="Times Roman"/>
                        </a:rPr>
                        <a:t>Probiotics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Strain-specific</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Gut–histamine balance</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Avoid histamine-producing strains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5" name="Freeform 2"/>
          <p:cNvSpPr/>
          <p:nvPr/>
        </p:nvSpPr>
        <p:spPr>
          <a:xfrm rot="10800000">
            <a:off x="-147841" y="-3"/>
            <a:ext cx="18288006"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68" name="Freeform 4"/>
          <p:cNvGrpSpPr/>
          <p:nvPr/>
        </p:nvGrpSpPr>
        <p:grpSpPr>
          <a:xfrm>
            <a:off x="-528019" y="-83714"/>
            <a:ext cx="19048361" cy="3086120"/>
            <a:chOff x="-2" y="0"/>
            <a:chExt cx="19048359" cy="3086119"/>
          </a:xfrm>
        </p:grpSpPr>
        <p:sp>
          <p:nvSpPr>
            <p:cNvPr id="966"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67"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69" name="TextBox 6"/>
          <p:cNvSpPr txBox="1"/>
          <p:nvPr/>
        </p:nvSpPr>
        <p:spPr>
          <a:xfrm>
            <a:off x="1005193" y="117725"/>
            <a:ext cx="16981341" cy="22847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93" sz="7000">
                <a:solidFill>
                  <a:srgbClr val="FFFFFF"/>
                </a:solidFill>
                <a:latin typeface="Poppins"/>
                <a:ea typeface="Poppins"/>
                <a:cs typeface="Poppins"/>
                <a:sym typeface="Poppins"/>
              </a:defRPr>
            </a:pPr>
            <a:r>
              <a:t>Farm-to-Fork Nutrient </a:t>
            </a:r>
          </a:p>
          <a:p>
            <a:pPr>
              <a:lnSpc>
                <a:spcPts val="9100"/>
              </a:lnSpc>
              <a:defRPr spc="693" sz="7000">
                <a:solidFill>
                  <a:srgbClr val="FFFFFF"/>
                </a:solidFill>
                <a:latin typeface="Poppins"/>
                <a:ea typeface="Poppins"/>
                <a:cs typeface="Poppins"/>
                <a:sym typeface="Poppins"/>
              </a:defRPr>
            </a:pPr>
            <a:r>
              <a:t>Preservation Table</a:t>
            </a:r>
          </a:p>
        </p:txBody>
      </p:sp>
      <p:sp>
        <p:nvSpPr>
          <p:cNvPr id="970"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p>
        </p:txBody>
      </p:sp>
      <p:graphicFrame>
        <p:nvGraphicFramePr>
          <p:cNvPr id="971" name="Table 1"/>
          <p:cNvGraphicFramePr/>
          <p:nvPr/>
        </p:nvGraphicFramePr>
        <p:xfrm>
          <a:off x="203933" y="2719182"/>
          <a:ext cx="17892834" cy="723563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225893"/>
                <a:gridCol w="4021061"/>
                <a:gridCol w="2798635"/>
                <a:gridCol w="3180464"/>
                <a:gridCol w="5654078"/>
              </a:tblGrid>
              <a:tr h="451703">
                <a:tc>
                  <a:txBody>
                    <a:bodyPr/>
                    <a:lstStyle/>
                    <a:p>
                      <a:pPr algn="ctr" defTabSz="457200">
                        <a:defRPr sz="1800"/>
                      </a:pPr>
                      <a:r>
                        <a:rPr b="1" sz="1600">
                          <a:latin typeface="Times Roman"/>
                          <a:ea typeface="Times Roman"/>
                          <a:cs typeface="Times Roman"/>
                          <a:sym typeface="Times Roman"/>
                        </a:rPr>
                        <a:t>Food System Stage</a:t>
                      </a:r>
                    </a:p>
                  </a:txBody>
                  <a:tcPr marL="12700" marR="12700" marT="12700" marB="12700" anchor="ctr" anchorCtr="0" horzOverflow="overflow"/>
                </a:tc>
                <a:tc>
                  <a:txBody>
                    <a:bodyPr/>
                    <a:lstStyle/>
                    <a:p>
                      <a:pPr algn="ctr" defTabSz="457200">
                        <a:defRPr sz="1800"/>
                      </a:pPr>
                      <a:r>
                        <a:rPr b="1" sz="1600">
                          <a:latin typeface="Times Roman"/>
                          <a:ea typeface="Times Roman"/>
                          <a:cs typeface="Times Roman"/>
                          <a:sym typeface="Times Roman"/>
                        </a:rPr>
                        <a:t>Primary Causes of Nutrient Loss</a:t>
                      </a:r>
                    </a:p>
                  </a:txBody>
                  <a:tcPr marL="12700" marR="12700" marT="12700" marB="12700" anchor="ctr" anchorCtr="0" horzOverflow="overflow"/>
                </a:tc>
                <a:tc>
                  <a:txBody>
                    <a:bodyPr/>
                    <a:lstStyle/>
                    <a:p>
                      <a:pPr algn="ctr" defTabSz="457200">
                        <a:defRPr sz="1800"/>
                      </a:pPr>
                      <a:r>
                        <a:rPr b="1" sz="1600">
                          <a:latin typeface="Times Roman"/>
                          <a:ea typeface="Times Roman"/>
                          <a:cs typeface="Times Roman"/>
                          <a:sym typeface="Times Roman"/>
                        </a:rPr>
                        <a:t>Key Nutrients Affected</a:t>
                      </a:r>
                    </a:p>
                  </a:txBody>
                  <a:tcPr marL="12700" marR="12700" marT="12700" marB="12700" anchor="ctr" anchorCtr="0" horzOverflow="overflow"/>
                </a:tc>
                <a:tc>
                  <a:txBody>
                    <a:bodyPr/>
                    <a:lstStyle/>
                    <a:p>
                      <a:pPr algn="ctr" defTabSz="457200">
                        <a:defRPr sz="1800"/>
                      </a:pPr>
                      <a:r>
                        <a:rPr b="1" sz="1600">
                          <a:latin typeface="Times Roman"/>
                          <a:ea typeface="Times Roman"/>
                          <a:cs typeface="Times Roman"/>
                          <a:sym typeface="Times Roman"/>
                        </a:rPr>
                        <a:t>Health Outcomes</a:t>
                      </a:r>
                    </a:p>
                  </a:txBody>
                  <a:tcPr marL="12700" marR="12700" marT="12700" marB="12700" anchor="ctr" anchorCtr="0" horzOverflow="overflow"/>
                </a:tc>
                <a:tc>
                  <a:txBody>
                    <a:bodyPr/>
                    <a:lstStyle/>
                    <a:p>
                      <a:pPr algn="ctr" defTabSz="457200">
                        <a:defRPr sz="1800"/>
                      </a:pPr>
                      <a:r>
                        <a:rPr b="1" sz="1600">
                          <a:latin typeface="Times Roman"/>
                          <a:ea typeface="Times Roman"/>
                          <a:cs typeface="Times Roman"/>
                          <a:sym typeface="Times Roman"/>
                        </a:rPr>
                        <a:t>Risk-Reduction / Preservation Strategies</a:t>
                      </a:r>
                    </a:p>
                  </a:txBody>
                  <a:tcPr marL="12700" marR="12700" marT="12700" marB="12700" anchor="ctr" anchorCtr="0" horzOverflow="overflow"/>
                </a:tc>
              </a:tr>
              <a:tr h="451703">
                <a:tc>
                  <a:txBody>
                    <a:bodyPr/>
                    <a:lstStyle/>
                    <a:p>
                      <a:pPr algn="ctr" defTabSz="457200">
                        <a:defRPr sz="1800"/>
                      </a:pPr>
                      <a:r>
                        <a:rPr b="1" sz="1600">
                          <a:latin typeface="Times Roman"/>
                          <a:ea typeface="Times Roman"/>
                          <a:cs typeface="Times Roman"/>
                          <a:sym typeface="Times Roman"/>
                        </a:rPr>
                        <a:t>Soil &amp; Agriculture</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Soil depletion, monocropping, chemical dependence</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Mg, Zn, Se, phytonutrients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Immune dysfunction, oxidative stress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Regenerative practices, crop rotation, organic inputs, soil remineralization</a:t>
                      </a:r>
                    </a:p>
                  </a:txBody>
                  <a:tcPr marL="12700" marR="12700" marT="12700" marB="12700" anchor="ctr" anchorCtr="0" horzOverflow="overflow"/>
                </a:tc>
              </a:tr>
              <a:tr h="460241">
                <a:tc>
                  <a:txBody>
                    <a:bodyPr/>
                    <a:lstStyle/>
                    <a:p>
                      <a:pPr algn="ctr" defTabSz="457200">
                        <a:defRPr sz="1800"/>
                      </a:pPr>
                      <a:r>
                        <a:rPr b="1" sz="1600">
                          <a:latin typeface="Times Roman"/>
                          <a:ea typeface="Times Roman"/>
                          <a:cs typeface="Times Roman"/>
                          <a:sym typeface="Times Roman"/>
                        </a:rPr>
                        <a:t>Crop Selection &amp; Breeding</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Yield &gt; nutrient density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Fe, Ca, carotenoids, polyphenols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Anemia, ↓ antioxidant capacity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Support nutrient-dense varieties, heirloom crops, diversified farming</a:t>
                      </a:r>
                    </a:p>
                  </a:txBody>
                  <a:tcPr marL="12700" marR="12700" marT="12700" marB="12700" anchor="ctr" anchorCtr="0" horzOverflow="overflow"/>
                </a:tc>
              </a:tr>
              <a:tr h="460241">
                <a:tc>
                  <a:txBody>
                    <a:bodyPr/>
                    <a:lstStyle/>
                    <a:p>
                      <a:pPr algn="ctr" defTabSz="457200">
                        <a:defRPr sz="1800"/>
                      </a:pPr>
                      <a:r>
                        <a:rPr b="1" sz="1600">
                          <a:latin typeface="Times Roman"/>
                          <a:ea typeface="Times Roman"/>
                          <a:cs typeface="Times Roman"/>
                          <a:sym typeface="Times Roman"/>
                        </a:rPr>
                        <a:t>Harvest Timing</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Early harvest, long ripening delay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Vitamin C, polyphenols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 immune and anti-inflammatory support</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Harvest at peak ripeness when possible; local sourcing</a:t>
                      </a:r>
                    </a:p>
                  </a:txBody>
                  <a:tcPr marL="12700" marR="12700" marT="12700" marB="12700" anchor="ctr" anchorCtr="0" horzOverflow="overflow"/>
                </a:tc>
              </a:tr>
              <a:tr h="451703">
                <a:tc>
                  <a:txBody>
                    <a:bodyPr/>
                    <a:lstStyle/>
                    <a:p>
                      <a:pPr algn="ctr" defTabSz="457200">
                        <a:defRPr sz="1800"/>
                      </a:pPr>
                      <a:r>
                        <a:rPr b="1" sz="1600">
                          <a:latin typeface="Times Roman"/>
                          <a:ea typeface="Times Roman"/>
                          <a:cs typeface="Times Roman"/>
                          <a:sym typeface="Times Roman"/>
                        </a:rPr>
                        <a:t>Post-Harvest Handling</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Bruising, delayed cooling, poor sanitation</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Vitamin C, B vitamins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Spoilage, ↓ bioavailability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Rapid cooling, gentle handling, hygienic storage</a:t>
                      </a:r>
                    </a:p>
                  </a:txBody>
                  <a:tcPr marL="12700" marR="12700" marT="12700" marB="12700" anchor="ctr" anchorCtr="0" horzOverflow="overflow"/>
                </a:tc>
              </a:tr>
              <a:tr h="451703">
                <a:tc>
                  <a:txBody>
                    <a:bodyPr/>
                    <a:lstStyle/>
                    <a:p>
                      <a:pPr algn="ctr" defTabSz="457200">
                        <a:defRPr sz="1800"/>
                      </a:pPr>
                      <a:r>
                        <a:rPr b="1" sz="1600">
                          <a:latin typeface="Times Roman"/>
                          <a:ea typeface="Times Roman"/>
                          <a:cs typeface="Times Roman"/>
                          <a:sym typeface="Times Roman"/>
                        </a:rPr>
                        <a:t>Processing (Refining)</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Removal of bran/germ</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Fiber, B vitamins, Mg</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Dysglycemia, constipation</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Choose whole grains, stone-ground products</a:t>
                      </a:r>
                    </a:p>
                  </a:txBody>
                  <a:tcPr marL="12700" marR="12700" marT="12700" marB="12700" anchor="ctr" anchorCtr="0" horzOverflow="overflow"/>
                </a:tc>
              </a:tr>
              <a:tr h="460241">
                <a:tc>
                  <a:txBody>
                    <a:bodyPr/>
                    <a:lstStyle/>
                    <a:p>
                      <a:pPr algn="ctr" defTabSz="457200">
                        <a:defRPr sz="1800"/>
                      </a:pPr>
                      <a:r>
                        <a:rPr b="1" sz="1600">
                          <a:latin typeface="Times Roman"/>
                          <a:ea typeface="Times Roman"/>
                          <a:cs typeface="Times Roman"/>
                          <a:sym typeface="Times Roman"/>
                        </a:rPr>
                        <a:t>High-Heat Processing</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Extrusion, frying, roasting</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Vitamins A, C, E; lysine</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Oxidative stress, ↓ protein quality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Favor minimally processed foods; low-temperature cooking</a:t>
                      </a:r>
                    </a:p>
                  </a:txBody>
                  <a:tcPr marL="12700" marR="12700" marT="12700" marB="12700" anchor="ctr" anchorCtr="0" horzOverflow="overflow"/>
                </a:tc>
              </a:tr>
              <a:tr h="451703">
                <a:tc>
                  <a:txBody>
                    <a:bodyPr/>
                    <a:lstStyle/>
                    <a:p>
                      <a:pPr algn="ctr" defTabSz="457200">
                        <a:defRPr sz="1800"/>
                      </a:pPr>
                      <a:r>
                        <a:rPr b="1" sz="1600">
                          <a:latin typeface="Times Roman"/>
                          <a:ea typeface="Times Roman"/>
                          <a:cs typeface="Times Roman"/>
                          <a:sym typeface="Times Roman"/>
                        </a:rPr>
                        <a:t>Ultra-Processing</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Additives, emulsifiers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Whole-food nutrient matrix</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Microbiome disruption, obesity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Prioritize whole or minimally processed foods</a:t>
                      </a:r>
                    </a:p>
                  </a:txBody>
                  <a:tcPr marL="12700" marR="12700" marT="12700" marB="12700" anchor="ctr" anchorCtr="0" horzOverflow="overflow"/>
                </a:tc>
              </a:tr>
              <a:tr h="451703">
                <a:tc>
                  <a:txBody>
                    <a:bodyPr/>
                    <a:lstStyle/>
                    <a:p>
                      <a:pPr algn="ctr" defTabSz="457200">
                        <a:defRPr sz="1800"/>
                      </a:pPr>
                      <a:r>
                        <a:rPr b="1" sz="1600">
                          <a:latin typeface="Times Roman"/>
                          <a:ea typeface="Times Roman"/>
                          <a:cs typeface="Times Roman"/>
                          <a:sym typeface="Times Roman"/>
                        </a:rPr>
                        <a:t>Fortification Reliance</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Isolated nutrient replacement</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Folic acid, iron</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Masked deficiencies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Food-first nutrient repletion; lab-guided supplementation</a:t>
                      </a:r>
                    </a:p>
                  </a:txBody>
                  <a:tcPr marL="12700" marR="12700" marT="12700" marB="12700" anchor="ctr" anchorCtr="0" horzOverflow="overflow"/>
                </a:tc>
              </a:tr>
              <a:tr h="451703">
                <a:tc>
                  <a:txBody>
                    <a:bodyPr/>
                    <a:lstStyle/>
                    <a:p>
                      <a:pPr algn="ctr" defTabSz="457200">
                        <a:defRPr sz="1800"/>
                      </a:pPr>
                      <a:r>
                        <a:rPr b="1" sz="1600">
                          <a:latin typeface="Times Roman"/>
                          <a:ea typeface="Times Roman"/>
                          <a:cs typeface="Times Roman"/>
                          <a:sym typeface="Times Roman"/>
                        </a:rPr>
                        <a:t>Storage &amp; Distribution</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Light, oxygen, long storage</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Vitamins A, C, riboflavin, omega-3s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 antioxidant protection</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Dark, airtight storage; shorter supply chains</a:t>
                      </a:r>
                    </a:p>
                  </a:txBody>
                  <a:tcPr marL="12700" marR="12700" marT="12700" marB="12700" anchor="ctr" anchorCtr="0" horzOverflow="overflow"/>
                </a:tc>
              </a:tr>
              <a:tr h="451703">
                <a:tc>
                  <a:txBody>
                    <a:bodyPr/>
                    <a:lstStyle/>
                    <a:p>
                      <a:pPr algn="ctr" defTabSz="457200">
                        <a:defRPr sz="1800"/>
                      </a:pPr>
                      <a:r>
                        <a:rPr b="1" sz="1600">
                          <a:latin typeface="Times Roman"/>
                          <a:ea typeface="Times Roman"/>
                          <a:cs typeface="Times Roman"/>
                          <a:sym typeface="Times Roman"/>
                        </a:rPr>
                        <a:t>Packaging Materials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Plasticizers, can linings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Fat-soluble vitamins (indirect)</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Endocrine disruption</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Glass, stainless steel, BPA-free packaging</a:t>
                      </a:r>
                    </a:p>
                  </a:txBody>
                  <a:tcPr marL="12700" marR="12700" marT="12700" marB="12700" anchor="ctr" anchorCtr="0" horzOverflow="overflow"/>
                </a:tc>
              </a:tr>
              <a:tr h="451703">
                <a:tc>
                  <a:txBody>
                    <a:bodyPr/>
                    <a:lstStyle/>
                    <a:p>
                      <a:pPr algn="ctr" defTabSz="457200">
                        <a:defRPr sz="1800"/>
                      </a:pPr>
                      <a:r>
                        <a:rPr b="1" sz="1600">
                          <a:latin typeface="Times Roman"/>
                          <a:ea typeface="Times Roman"/>
                          <a:cs typeface="Times Roman"/>
                          <a:sym typeface="Times Roman"/>
                        </a:rPr>
                        <a:t>Food Preparation</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Overcooking, boiling losses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Vitamin C, folate, potassium</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 micronutrient intake</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Steam, sauté, roast lightly; use cooking liquids</a:t>
                      </a:r>
                    </a:p>
                  </a:txBody>
                  <a:tcPr marL="12700" marR="12700" marT="12700" marB="12700" anchor="ctr" anchorCtr="0" horzOverflow="overflow"/>
                </a:tc>
              </a:tr>
              <a:tr h="451703">
                <a:tc>
                  <a:txBody>
                    <a:bodyPr/>
                    <a:lstStyle/>
                    <a:p>
                      <a:pPr algn="ctr" defTabSz="457200">
                        <a:defRPr sz="1800"/>
                      </a:pPr>
                      <a:r>
                        <a:rPr b="1" sz="1600">
                          <a:latin typeface="Times Roman"/>
                          <a:ea typeface="Times Roman"/>
                          <a:cs typeface="Times Roman"/>
                          <a:sym typeface="Times Roman"/>
                        </a:rPr>
                        <a:t>Cooking Methods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Charring, repeated oil use</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Healthy fats, antioxidants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Inflammation, toxic byproducts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Avoid charring; use stable oils; discard reused oils</a:t>
                      </a:r>
                    </a:p>
                  </a:txBody>
                  <a:tcPr marL="12700" marR="12700" marT="12700" marB="12700" anchor="ctr" anchorCtr="0" horzOverflow="overflow"/>
                </a:tc>
              </a:tr>
              <a:tr h="451703">
                <a:tc>
                  <a:txBody>
                    <a:bodyPr/>
                    <a:lstStyle/>
                    <a:p>
                      <a:pPr algn="ctr" defTabSz="457200">
                        <a:defRPr sz="1800"/>
                      </a:pPr>
                      <a:r>
                        <a:rPr b="1" sz="1600">
                          <a:latin typeface="Times Roman"/>
                          <a:ea typeface="Times Roman"/>
                          <a:cs typeface="Times Roman"/>
                          <a:sym typeface="Times Roman"/>
                        </a:rPr>
                        <a:t>Food Service Practices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Reheating, hot holding</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B vitamins, antioxidants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Lower meal quality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Cook-to-order when possible; limit holding time</a:t>
                      </a:r>
                    </a:p>
                  </a:txBody>
                  <a:tcPr marL="12700" marR="12700" marT="12700" marB="12700" anchor="ctr" anchorCtr="0" horzOverflow="overflow"/>
                </a:tc>
              </a:tr>
              <a:tr h="451703">
                <a:tc>
                  <a:txBody>
                    <a:bodyPr/>
                    <a:lstStyle/>
                    <a:p>
                      <a:pPr algn="ctr" defTabSz="457200">
                        <a:defRPr sz="1800"/>
                      </a:pPr>
                      <a:r>
                        <a:rPr b="1" sz="1600">
                          <a:latin typeface="Times Roman"/>
                          <a:ea typeface="Times Roman"/>
                          <a:cs typeface="Times Roman"/>
                          <a:sym typeface="Times Roman"/>
                        </a:rPr>
                        <a:t>Consumer Choices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UPF reliance, low food literacy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Fiber, K, Mg</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HTN, T2D, CVD</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Nutrition education; label literacy; meal planning</a:t>
                      </a:r>
                    </a:p>
                  </a:txBody>
                  <a:tcPr marL="12700" marR="12700" marT="12700" marB="12700" anchor="ctr" anchorCtr="0" horzOverflow="overflow"/>
                </a:tc>
              </a:tr>
              <a:tr h="451703">
                <a:tc>
                  <a:txBody>
                    <a:bodyPr/>
                    <a:lstStyle/>
                    <a:p>
                      <a:pPr algn="ctr" defTabSz="457200">
                        <a:defRPr sz="1800"/>
                      </a:pPr>
                      <a:r>
                        <a:rPr b="1" sz="1600">
                          <a:latin typeface="Times Roman"/>
                          <a:ea typeface="Times Roman"/>
                          <a:cs typeface="Times Roman"/>
                          <a:sym typeface="Times Roman"/>
                        </a:rPr>
                        <a:t>Food Access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Limited fresh food availability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Multiple micronutrients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Chronic disease burden</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Community food programs, local markets, frozen produce use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5" name="Freeform 2"/>
          <p:cNvSpPr/>
          <p:nvPr/>
        </p:nvSpPr>
        <p:spPr>
          <a:xfrm rot="10800000">
            <a:off x="-147841" y="-3"/>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78" name="Freeform 4"/>
          <p:cNvGrpSpPr/>
          <p:nvPr/>
        </p:nvGrpSpPr>
        <p:grpSpPr>
          <a:xfrm>
            <a:off x="-528019" y="-83714"/>
            <a:ext cx="19048361" cy="3086120"/>
            <a:chOff x="-2" y="0"/>
            <a:chExt cx="19048359" cy="3086119"/>
          </a:xfrm>
        </p:grpSpPr>
        <p:sp>
          <p:nvSpPr>
            <p:cNvPr id="976"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77"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79" name="TextBox 6"/>
          <p:cNvSpPr txBox="1"/>
          <p:nvPr/>
        </p:nvSpPr>
        <p:spPr>
          <a:xfrm>
            <a:off x="1179549" y="485687"/>
            <a:ext cx="16981341" cy="22847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0433FF"/>
                </a:solidFill>
                <a:latin typeface="Poppins"/>
                <a:ea typeface="Poppins"/>
                <a:cs typeface="Poppins"/>
                <a:sym typeface="Poppins"/>
              </a:defRPr>
            </a:lvl1pPr>
          </a:lstStyle>
          <a:p>
            <a:pPr/>
            <a:r>
              <a:t>Causes and Preventative Measures For Common Foodborne Illnesses</a:t>
            </a:r>
          </a:p>
        </p:txBody>
      </p:sp>
      <p:sp>
        <p:nvSpPr>
          <p:cNvPr id="98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981" name="A. Dietary Patterns…"/>
          <p:cNvSpPr txBox="1"/>
          <p:nvPr/>
        </p:nvSpPr>
        <p:spPr>
          <a:xfrm>
            <a:off x="1247241" y="3497581"/>
            <a:ext cx="16845957" cy="1234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Char char="•"/>
              <a:defRPr sz="3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sp>
        <p:nvSpPr>
          <p:cNvPr id="982" name="Foodborne illnesses result from biological, chemical, or toxin contamination of food. Prevention depends on controlling risks across production, handling, storage, and preparation."/>
          <p:cNvSpPr txBox="1"/>
          <p:nvPr/>
        </p:nvSpPr>
        <p:spPr>
          <a:xfrm>
            <a:off x="1285370" y="3691753"/>
            <a:ext cx="14288222" cy="1539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320842" indent="-320842">
              <a:buSzPct val="100000"/>
              <a:buChar char="•"/>
              <a:defRPr sz="3200">
                <a:latin typeface="Times Roman"/>
                <a:ea typeface="Times Roman"/>
                <a:cs typeface="Times Roman"/>
                <a:sym typeface="Times Roman"/>
              </a:defRPr>
            </a:lvl1pPr>
          </a:lstStyle>
          <a:p>
            <a:pPr/>
            <a:r>
              <a:t>Foodborne illnesses result from biological, chemical, or toxin contamination of food. Prevention depends on controlling risks across production, handling, storage, and preparation.</a:t>
            </a:r>
          </a:p>
        </p:txBody>
      </p:sp>
      <p:sp>
        <p:nvSpPr>
          <p:cNvPr id="983" name="Clinical &amp; Public Health Relevance…"/>
          <p:cNvSpPr txBox="1"/>
          <p:nvPr/>
        </p:nvSpPr>
        <p:spPr>
          <a:xfrm>
            <a:off x="1163412" y="5868743"/>
            <a:ext cx="13955848" cy="34815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3200">
                <a:latin typeface="Times Roman"/>
                <a:ea typeface="Times Roman"/>
                <a:cs typeface="Times Roman"/>
                <a:sym typeface="Times Roman"/>
              </a:defRPr>
            </a:pPr>
            <a:r>
              <a:t>Clinical &amp; Public Health Relevance</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Foodborne illness can cause </a:t>
            </a:r>
            <a:r>
              <a:rPr b="1"/>
              <a:t>acute GI symptoms</a:t>
            </a:r>
            <a:r>
              <a:t> and </a:t>
            </a:r>
            <a:r>
              <a:rPr b="1"/>
              <a:t>long-term sequelae</a:t>
            </a:r>
            <a:r>
              <a:t> (reactive arthritis, kidney injury, IBS)</a:t>
            </a:r>
          </a:p>
          <a:p>
            <a:pPr marL="457200" indent="-317500" defTabSz="457200">
              <a:spcBef>
                <a:spcPts val="1200"/>
              </a:spcBef>
              <a:buSzPct val="100000"/>
              <a:buFont typeface="Times Roman"/>
              <a:buChar char="•"/>
              <a:defRPr b="1" sz="3200">
                <a:latin typeface="Times Roman"/>
                <a:ea typeface="Times Roman"/>
                <a:cs typeface="Times Roman"/>
                <a:sym typeface="Times Roman"/>
              </a:defRPr>
            </a:pPr>
            <a:r>
              <a:rPr b="0"/>
              <a:t>Nutrition professionals play a role in </a:t>
            </a:r>
            <a:r>
              <a:t>education, prevention, and recovery nutrition</a:t>
            </a:r>
            <a:endParaRPr b="0"/>
          </a:p>
          <a:p>
            <a:pPr marL="457200" indent="-317500" defTabSz="457200">
              <a:spcBef>
                <a:spcPts val="1200"/>
              </a:spcBef>
              <a:buSzPct val="100000"/>
              <a:buFont typeface="Times Roman"/>
              <a:buChar char="•"/>
              <a:defRPr sz="3200">
                <a:latin typeface="Times Roman"/>
                <a:ea typeface="Times Roman"/>
                <a:cs typeface="Times Roman"/>
                <a:sym typeface="Times Roman"/>
              </a:defRPr>
            </a:pPr>
            <a:r>
              <a:t>Prevention is more effective and lower cost than treatment</a:t>
            </a:r>
          </a:p>
        </p:txBody>
      </p:sp>
    </p:spTree>
  </p:cSld>
  <p:clrMapOvr>
    <a:masterClrMapping/>
  </p:clrMapOvr>
  <p:transition xmlns:p14="http://schemas.microsoft.com/office/powerpoint/2010/main" spd="med" advClick="1"/>
</p:sld>
</file>

<file path=ppt/slides/slide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5" name="Freeform 2"/>
          <p:cNvSpPr/>
          <p:nvPr/>
        </p:nvSpPr>
        <p:spPr>
          <a:xfrm rot="10800000">
            <a:off x="-147841" y="-3"/>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88" name="Freeform 4"/>
          <p:cNvGrpSpPr/>
          <p:nvPr/>
        </p:nvGrpSpPr>
        <p:grpSpPr>
          <a:xfrm>
            <a:off x="-528019" y="-83714"/>
            <a:ext cx="19048361" cy="3086120"/>
            <a:chOff x="-2" y="0"/>
            <a:chExt cx="19048359" cy="3086119"/>
          </a:xfrm>
        </p:grpSpPr>
        <p:sp>
          <p:nvSpPr>
            <p:cNvPr id="986"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87"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89" name="TextBox 6"/>
          <p:cNvSpPr txBox="1"/>
          <p:nvPr/>
        </p:nvSpPr>
        <p:spPr>
          <a:xfrm>
            <a:off x="1179549" y="485687"/>
            <a:ext cx="16981341" cy="36182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93" sz="7000">
                <a:solidFill>
                  <a:srgbClr val="FFFFFF"/>
                </a:solidFill>
                <a:latin typeface="Poppins"/>
                <a:ea typeface="Poppins"/>
                <a:cs typeface="Poppins"/>
                <a:sym typeface="Poppins"/>
              </a:defRPr>
            </a:pPr>
            <a:r>
              <a:t>Common Foodborne Illnesses: Cause → Source → Prevention</a:t>
            </a:r>
          </a:p>
          <a:p>
            <a:pPr defTabSz="457200">
              <a:defRPr sz="1200">
                <a:latin typeface="Times Roman"/>
                <a:ea typeface="Times Roman"/>
                <a:cs typeface="Times Roman"/>
                <a:sym typeface="Times Roman"/>
              </a:defRPr>
            </a:pPr>
          </a:p>
        </p:txBody>
      </p:sp>
      <p:sp>
        <p:nvSpPr>
          <p:cNvPr id="99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991" name="A. Dietary Patterns…"/>
          <p:cNvSpPr txBox="1"/>
          <p:nvPr/>
        </p:nvSpPr>
        <p:spPr>
          <a:xfrm>
            <a:off x="1247241" y="3497581"/>
            <a:ext cx="16845957" cy="1234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Char char="•"/>
              <a:defRPr sz="3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graphicFrame>
        <p:nvGraphicFramePr>
          <p:cNvPr id="992" name="Table 1"/>
          <p:cNvGraphicFramePr/>
          <p:nvPr/>
        </p:nvGraphicFramePr>
        <p:xfrm>
          <a:off x="653329" y="3060700"/>
          <a:ext cx="16994042" cy="686788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375580"/>
                <a:gridCol w="4062631"/>
                <a:gridCol w="3454924"/>
                <a:gridCol w="7088204"/>
              </a:tblGrid>
              <a:tr h="422099">
                <a:tc>
                  <a:txBody>
                    <a:bodyPr/>
                    <a:lstStyle/>
                    <a:p>
                      <a:pPr algn="ctr" defTabSz="457200">
                        <a:defRPr sz="1800"/>
                      </a:pPr>
                      <a:r>
                        <a:rPr b="1" sz="2100">
                          <a:latin typeface="Times Roman"/>
                          <a:ea typeface="Times Roman"/>
                          <a:cs typeface="Times Roman"/>
                          <a:sym typeface="Times Roman"/>
                        </a:rPr>
                        <a:t>Illness / Pathogen</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Primary Cause</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Common Food Sources</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Key Preventive Measures</a:t>
                      </a:r>
                    </a:p>
                  </a:txBody>
                  <a:tcPr marL="12700" marR="12700" marT="12700" marB="12700" anchor="ctr" anchorCtr="0" horzOverflow="overflow"/>
                </a:tc>
              </a:tr>
              <a:tr h="654253">
                <a:tc>
                  <a:txBody>
                    <a:bodyPr/>
                    <a:lstStyle/>
                    <a:p>
                      <a:pPr algn="ctr" defTabSz="457200">
                        <a:defRPr sz="1800"/>
                      </a:pPr>
                      <a:r>
                        <a:rPr b="1" sz="2100">
                          <a:latin typeface="Times Roman"/>
                          <a:ea typeface="Times Roman"/>
                          <a:cs typeface="Times Roman"/>
                          <a:sym typeface="Times Roman"/>
                        </a:rPr>
                        <a:t>Salmonella</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Bacterial contamination; inadequate cooking</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Poultry, eggs, raw milk, produce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Cook poultry/eggs thoroughly; avoid raw eggs; prevent cross-contamination</a:t>
                      </a:r>
                    </a:p>
                  </a:txBody>
                  <a:tcPr marL="12700" marR="12700" marT="12700" marB="12700" anchor="ctr" anchorCtr="0" horzOverflow="overflow"/>
                </a:tc>
              </a:tr>
              <a:tr h="654253">
                <a:tc>
                  <a:txBody>
                    <a:bodyPr/>
                    <a:lstStyle/>
                    <a:p>
                      <a:pPr algn="ctr" defTabSz="457200">
                        <a:defRPr sz="1800"/>
                      </a:pPr>
                      <a:r>
                        <a:rPr b="1" sz="2100">
                          <a:latin typeface="Times Roman"/>
                          <a:ea typeface="Times Roman"/>
                          <a:cs typeface="Times Roman"/>
                          <a:sym typeface="Times Roman"/>
                        </a:rPr>
                        <a:t>E. coli (STEC)</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Fecal contamination; undercooking</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Ground beef, leafy greens, raw milk</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Cook ground meat to safe temps; wash produce; hand hygiene</a:t>
                      </a:r>
                    </a:p>
                  </a:txBody>
                  <a:tcPr marL="12700" marR="12700" marT="12700" marB="12700" anchor="ctr" anchorCtr="0" horzOverflow="overflow"/>
                </a:tc>
              </a:tr>
              <a:tr h="654253">
                <a:tc>
                  <a:txBody>
                    <a:bodyPr/>
                    <a:lstStyle/>
                    <a:p>
                      <a:pPr algn="ctr" defTabSz="457200">
                        <a:defRPr sz="1800"/>
                      </a:pPr>
                      <a:r>
                        <a:rPr b="1" sz="2100">
                          <a:latin typeface="Times Roman"/>
                          <a:ea typeface="Times Roman"/>
                          <a:cs typeface="Times Roman"/>
                          <a:sym typeface="Times Roman"/>
                        </a:rPr>
                        <a:t>Listeria monocytogenes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Growth at refrigeration temps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Deli meats, soft cheeses, smoked fish</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Avoid high-risk foods in pregnancy; proper refrigeration; observe use-by dates</a:t>
                      </a:r>
                    </a:p>
                  </a:txBody>
                  <a:tcPr marL="12700" marR="12700" marT="12700" marB="12700" anchor="ctr" anchorCtr="0" horzOverflow="overflow"/>
                </a:tc>
              </a:tr>
              <a:tr h="654253">
                <a:tc>
                  <a:txBody>
                    <a:bodyPr/>
                    <a:lstStyle/>
                    <a:p>
                      <a:pPr algn="ctr" defTabSz="457200">
                        <a:defRPr sz="1800"/>
                      </a:pPr>
                      <a:r>
                        <a:rPr b="1" sz="2100">
                          <a:latin typeface="Times Roman"/>
                          <a:ea typeface="Times Roman"/>
                          <a:cs typeface="Times Roman"/>
                          <a:sym typeface="Times Roman"/>
                        </a:rPr>
                        <a:t>Campylobacter</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Cross-contamination from raw poultry</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Poultry, unpasteurized milk</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Separate raw poultry; cook thoroughly; sanitize surfaces</a:t>
                      </a:r>
                    </a:p>
                  </a:txBody>
                  <a:tcPr marL="12700" marR="12700" marT="12700" marB="12700" anchor="ctr" anchorCtr="0" horzOverflow="overflow"/>
                </a:tc>
              </a:tr>
              <a:tr h="422099">
                <a:tc>
                  <a:txBody>
                    <a:bodyPr/>
                    <a:lstStyle/>
                    <a:p>
                      <a:pPr algn="ctr" defTabSz="457200">
                        <a:defRPr sz="1800"/>
                      </a:pPr>
                      <a:r>
                        <a:rPr b="1" sz="2100">
                          <a:latin typeface="Times Roman"/>
                          <a:ea typeface="Times Roman"/>
                          <a:cs typeface="Times Roman"/>
                          <a:sym typeface="Times Roman"/>
                        </a:rPr>
                        <a:t>Norovirus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Person-to-food contamination</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Ready-to-eat foods, shellfish</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Handwashing; exclude ill food handlers; proper sanitation</a:t>
                      </a:r>
                    </a:p>
                  </a:txBody>
                  <a:tcPr marL="12700" marR="12700" marT="12700" marB="12700" anchor="ctr" anchorCtr="0" horzOverflow="overflow"/>
                </a:tc>
              </a:tr>
              <a:tr h="654253">
                <a:tc>
                  <a:txBody>
                    <a:bodyPr/>
                    <a:lstStyle/>
                    <a:p>
                      <a:pPr algn="ctr" defTabSz="457200">
                        <a:defRPr sz="1800"/>
                      </a:pPr>
                      <a:r>
                        <a:rPr b="1" sz="2100">
                          <a:latin typeface="Times Roman"/>
                          <a:ea typeface="Times Roman"/>
                          <a:cs typeface="Times Roman"/>
                          <a:sym typeface="Times Roman"/>
                        </a:rPr>
                        <a:t>Clostridium perfringens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Improper cooling or holding</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Meat dishes, gravies, stews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Rapid cooling; hot holding &gt;140°F (60°C); prompt refrigeration</a:t>
                      </a:r>
                    </a:p>
                  </a:txBody>
                  <a:tcPr marL="12700" marR="12700" marT="12700" marB="12700" anchor="ctr" anchorCtr="0" horzOverflow="overflow"/>
                </a:tc>
              </a:tr>
              <a:tr h="654253">
                <a:tc>
                  <a:txBody>
                    <a:bodyPr/>
                    <a:lstStyle/>
                    <a:p>
                      <a:pPr algn="ctr" defTabSz="457200">
                        <a:defRPr sz="1800"/>
                      </a:pPr>
                      <a:r>
                        <a:rPr b="1" sz="2100">
                          <a:latin typeface="Times Roman"/>
                          <a:ea typeface="Times Roman"/>
                          <a:cs typeface="Times Roman"/>
                          <a:sym typeface="Times Roman"/>
                        </a:rPr>
                        <a:t>Staphylococcus aureus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Toxin from poor food handling</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Prepared foods, salads, pastries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Hand hygiene; avoid room-temp holding; refrigeration</a:t>
                      </a:r>
                    </a:p>
                  </a:txBody>
                  <a:tcPr marL="12700" marR="12700" marT="12700" marB="12700" anchor="ctr" anchorCtr="0" horzOverflow="overflow"/>
                </a:tc>
              </a:tr>
              <a:tr h="654253">
                <a:tc>
                  <a:txBody>
                    <a:bodyPr/>
                    <a:lstStyle/>
                    <a:p>
                      <a:pPr algn="ctr" defTabSz="457200">
                        <a:defRPr sz="1800"/>
                      </a:pPr>
                      <a:r>
                        <a:rPr b="1" sz="2100">
                          <a:latin typeface="Times Roman"/>
                          <a:ea typeface="Times Roman"/>
                          <a:cs typeface="Times Roman"/>
                          <a:sym typeface="Times Roman"/>
                        </a:rPr>
                        <a:t>Clostridium botulinum</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Toxin formation in anaerobic conditions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Improperly canned foods, infused oils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Proper canning techniques; discard bulging cans; refrigerate infused oils</a:t>
                      </a:r>
                    </a:p>
                  </a:txBody>
                  <a:tcPr marL="12700" marR="12700" marT="12700" marB="12700" anchor="ctr" anchorCtr="0" horzOverflow="overflow"/>
                </a:tc>
              </a:tr>
              <a:tr h="422099">
                <a:tc>
                  <a:txBody>
                    <a:bodyPr/>
                    <a:lstStyle/>
                    <a:p>
                      <a:pPr algn="ctr" defTabSz="457200">
                        <a:defRPr sz="1800"/>
                      </a:pPr>
                      <a:r>
                        <a:rPr b="1" sz="2100">
                          <a:latin typeface="Times Roman"/>
                          <a:ea typeface="Times Roman"/>
                          <a:cs typeface="Times Roman"/>
                          <a:sym typeface="Times Roman"/>
                        </a:rPr>
                        <a:t>Vibrio species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Naturally occurring marine bacteria</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Raw or undercooked shellfish</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Cook shellfish thoroughly; avoid raw oysters</a:t>
                      </a:r>
                    </a:p>
                  </a:txBody>
                  <a:tcPr marL="12700" marR="12700" marT="12700" marB="12700" anchor="ctr" anchorCtr="0" horzOverflow="overflow"/>
                </a:tc>
              </a:tr>
              <a:tr h="422099">
                <a:tc>
                  <a:txBody>
                    <a:bodyPr/>
                    <a:lstStyle/>
                    <a:p>
                      <a:pPr algn="ctr" defTabSz="457200">
                        <a:defRPr sz="1800"/>
                      </a:pPr>
                      <a:r>
                        <a:rPr b="1" sz="2100">
                          <a:latin typeface="Times Roman"/>
                          <a:ea typeface="Times Roman"/>
                          <a:cs typeface="Times Roman"/>
                          <a:sym typeface="Times Roman"/>
                        </a:rPr>
                        <a:t>Bacillus cereus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Heat-resistant spores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Rice, pasta, starchy foods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Rapid cooling; refrigeration; reheat thoroughly</a:t>
                      </a:r>
                    </a:p>
                  </a:txBody>
                  <a:tcPr marL="12700" marR="12700" marT="12700" marB="12700" anchor="ctr" anchorCtr="0" horzOverflow="overflow"/>
                </a:tc>
              </a:tr>
              <a:tr h="654253">
                <a:tc>
                  <a:txBody>
                    <a:bodyPr/>
                    <a:lstStyle/>
                    <a:p>
                      <a:pPr algn="ctr" defTabSz="457200">
                        <a:defRPr sz="2100">
                          <a:latin typeface="Times Roman"/>
                          <a:ea typeface="Times Roman"/>
                          <a:cs typeface="Times Roman"/>
                          <a:sym typeface="Times Roman"/>
                        </a:defRPr>
                      </a:pPr>
                      <a:r>
                        <a:rPr b="1"/>
                        <a:t>Mycotoxins</a:t>
                      </a:r>
                      <a:r>
                        <a:t> (aflatoxin)</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Mold growth during storage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Grains, nuts, corn</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Proper drying/storage; discard moldy foods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4" name="Freeform 2"/>
          <p:cNvSpPr/>
          <p:nvPr/>
        </p:nvSpPr>
        <p:spPr>
          <a:xfrm rot="10800000">
            <a:off x="-147841" y="-3"/>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97" name="Freeform 4"/>
          <p:cNvGrpSpPr/>
          <p:nvPr/>
        </p:nvGrpSpPr>
        <p:grpSpPr>
          <a:xfrm>
            <a:off x="-528019" y="-83714"/>
            <a:ext cx="19048361" cy="3086120"/>
            <a:chOff x="-2" y="0"/>
            <a:chExt cx="19048359" cy="3086119"/>
          </a:xfrm>
        </p:grpSpPr>
        <p:sp>
          <p:nvSpPr>
            <p:cNvPr id="995"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96"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98" name="TextBox 6"/>
          <p:cNvSpPr txBox="1"/>
          <p:nvPr/>
        </p:nvSpPr>
        <p:spPr>
          <a:xfrm>
            <a:off x="1179549" y="485687"/>
            <a:ext cx="16981341" cy="22847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Core Causes Across Foodborne Illnesses</a:t>
            </a:r>
          </a:p>
        </p:txBody>
      </p:sp>
      <p:sp>
        <p:nvSpPr>
          <p:cNvPr id="99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1000" name="A. Dietary Patterns…"/>
          <p:cNvSpPr txBox="1"/>
          <p:nvPr/>
        </p:nvSpPr>
        <p:spPr>
          <a:xfrm>
            <a:off x="1247241" y="3497581"/>
            <a:ext cx="16845957" cy="1234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Char char="•"/>
              <a:defRPr sz="3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sp>
        <p:nvSpPr>
          <p:cNvPr id="1001" name="Inadequate cooking temperatures…"/>
          <p:cNvSpPr txBox="1"/>
          <p:nvPr/>
        </p:nvSpPr>
        <p:spPr>
          <a:xfrm>
            <a:off x="1509542" y="3837222"/>
            <a:ext cx="6922053" cy="43840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marL="120315" indent="-120315" defTabSz="457200">
              <a:spcBef>
                <a:spcPts val="1200"/>
              </a:spcBef>
              <a:buSzPct val="100000"/>
              <a:buChar char="•"/>
              <a:defRPr b="1" sz="3200">
                <a:latin typeface="Times Roman"/>
                <a:ea typeface="Times Roman"/>
                <a:cs typeface="Times Roman"/>
                <a:sym typeface="Times Roman"/>
              </a:defRPr>
            </a:pPr>
            <a:r>
              <a:t>Inadequate cooking temperatures</a:t>
            </a:r>
            <a:endParaRPr b="0"/>
          </a:p>
          <a:p>
            <a:pPr marL="120315" indent="-120315" defTabSz="457200">
              <a:spcBef>
                <a:spcPts val="1200"/>
              </a:spcBef>
              <a:buSzPct val="100000"/>
              <a:buChar char="•"/>
              <a:defRPr b="1" sz="3200">
                <a:latin typeface="Times Roman"/>
                <a:ea typeface="Times Roman"/>
                <a:cs typeface="Times Roman"/>
                <a:sym typeface="Times Roman"/>
              </a:defRPr>
            </a:pPr>
            <a:r>
              <a:t>Poor hand hygiene</a:t>
            </a:r>
            <a:endParaRPr b="0"/>
          </a:p>
          <a:p>
            <a:pPr marL="120315" indent="-120315" defTabSz="457200">
              <a:spcBef>
                <a:spcPts val="1200"/>
              </a:spcBef>
              <a:buSzPct val="100000"/>
              <a:buChar char="•"/>
              <a:defRPr b="1" sz="3200">
                <a:latin typeface="Times Roman"/>
                <a:ea typeface="Times Roman"/>
                <a:cs typeface="Times Roman"/>
                <a:sym typeface="Times Roman"/>
              </a:defRPr>
            </a:pPr>
            <a:r>
              <a:t>Cross-contamination</a:t>
            </a:r>
            <a:endParaRPr b="0"/>
          </a:p>
          <a:p>
            <a:pPr marL="120315" indent="-120315" defTabSz="457200">
              <a:spcBef>
                <a:spcPts val="1200"/>
              </a:spcBef>
              <a:buSzPct val="100000"/>
              <a:buChar char="•"/>
              <a:defRPr b="1" sz="3200">
                <a:latin typeface="Times Roman"/>
                <a:ea typeface="Times Roman"/>
                <a:cs typeface="Times Roman"/>
                <a:sym typeface="Times Roman"/>
              </a:defRPr>
            </a:pPr>
            <a:r>
              <a:t>Time–temperature abuse</a:t>
            </a:r>
            <a:endParaRPr b="0"/>
          </a:p>
          <a:p>
            <a:pPr marL="120315" indent="-120315" defTabSz="457200">
              <a:spcBef>
                <a:spcPts val="1200"/>
              </a:spcBef>
              <a:buSzPct val="100000"/>
              <a:buChar char="•"/>
              <a:defRPr b="1" sz="3200">
                <a:latin typeface="Times Roman"/>
                <a:ea typeface="Times Roman"/>
                <a:cs typeface="Times Roman"/>
                <a:sym typeface="Times Roman"/>
              </a:defRPr>
            </a:pPr>
            <a:r>
              <a:t>Unsafe water or raw ingredients</a:t>
            </a:r>
            <a:endParaRPr b="0"/>
          </a:p>
          <a:p>
            <a:pPr marL="120315" indent="-120315" defTabSz="457200">
              <a:spcBef>
                <a:spcPts val="1200"/>
              </a:spcBef>
              <a:buSzPct val="100000"/>
              <a:buChar char="•"/>
              <a:defRPr b="1" sz="3200">
                <a:latin typeface="Times Roman"/>
                <a:ea typeface="Times Roman"/>
                <a:cs typeface="Times Roman"/>
                <a:sym typeface="Times Roman"/>
              </a:defRPr>
            </a:pPr>
            <a:r>
              <a:t>Improper food storage or preservation</a:t>
            </a:r>
            <a:endParaRPr b="0"/>
          </a:p>
        </p:txBody>
      </p:sp>
    </p:spTree>
  </p:cSld>
  <p:clrMapOvr>
    <a:masterClrMapping/>
  </p:clrMapOvr>
  <p:transition xmlns:p14="http://schemas.microsoft.com/office/powerpoint/2010/main" spd="med" advClick="1"/>
</p:sld>
</file>

<file path=ppt/slides/slide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3" name="Freeform 2"/>
          <p:cNvSpPr/>
          <p:nvPr/>
        </p:nvSpPr>
        <p:spPr>
          <a:xfrm rot="10800000">
            <a:off x="-147841" y="-3"/>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006" name="Freeform 4"/>
          <p:cNvGrpSpPr/>
          <p:nvPr/>
        </p:nvGrpSpPr>
        <p:grpSpPr>
          <a:xfrm>
            <a:off x="-528019" y="-83714"/>
            <a:ext cx="19048361" cy="3086120"/>
            <a:chOff x="-2" y="0"/>
            <a:chExt cx="19048359" cy="3086119"/>
          </a:xfrm>
        </p:grpSpPr>
        <p:sp>
          <p:nvSpPr>
            <p:cNvPr id="1004"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05"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07" name="TextBox 6"/>
          <p:cNvSpPr txBox="1"/>
          <p:nvPr/>
        </p:nvSpPr>
        <p:spPr>
          <a:xfrm>
            <a:off x="1179549" y="485687"/>
            <a:ext cx="16981341" cy="22847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Universal Prevention Framework (“Clean, Separate, Cook, Chill”)</a:t>
            </a:r>
          </a:p>
        </p:txBody>
      </p:sp>
      <p:sp>
        <p:nvSpPr>
          <p:cNvPr id="100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1009" name="A. Dietary Patterns…"/>
          <p:cNvSpPr txBox="1"/>
          <p:nvPr/>
        </p:nvSpPr>
        <p:spPr>
          <a:xfrm>
            <a:off x="1247241" y="3497581"/>
            <a:ext cx="16845957" cy="1234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Char char="•"/>
              <a:defRPr sz="3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graphicFrame>
        <p:nvGraphicFramePr>
          <p:cNvPr id="1010" name="Table 1"/>
          <p:cNvGraphicFramePr/>
          <p:nvPr/>
        </p:nvGraphicFramePr>
        <p:xfrm>
          <a:off x="3989494" y="3766318"/>
          <a:ext cx="10321712" cy="583906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293468"/>
                <a:gridCol w="8015542"/>
              </a:tblGrid>
              <a:tr h="1351012">
                <a:tc>
                  <a:txBody>
                    <a:bodyPr/>
                    <a:lstStyle/>
                    <a:p>
                      <a:pPr algn="ctr" defTabSz="457200">
                        <a:defRPr sz="1800"/>
                      </a:pPr>
                      <a:r>
                        <a:rPr b="1" sz="2800">
                          <a:latin typeface="Times Roman"/>
                          <a:ea typeface="Times Roman"/>
                          <a:cs typeface="Times Roman"/>
                          <a:sym typeface="Times Roman"/>
                        </a:rPr>
                        <a:t>Principle</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Action</a:t>
                      </a:r>
                    </a:p>
                  </a:txBody>
                  <a:tcPr marL="12700" marR="12700" marT="12700" marB="12700" anchor="ctr" anchorCtr="0" horzOverflow="overflow"/>
                </a:tc>
              </a:tr>
              <a:tr h="871621">
                <a:tc>
                  <a:txBody>
                    <a:bodyPr/>
                    <a:lstStyle/>
                    <a:p>
                      <a:pPr algn="ctr" defTabSz="457200">
                        <a:defRPr sz="1800"/>
                      </a:pPr>
                      <a:r>
                        <a:rPr b="1" sz="2800">
                          <a:latin typeface="Times Roman"/>
                          <a:ea typeface="Times Roman"/>
                          <a:cs typeface="Times Roman"/>
                          <a:sym typeface="Times Roman"/>
                        </a:rPr>
                        <a:t>Clean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Wash hands, surfaces, and produce</a:t>
                      </a:r>
                    </a:p>
                  </a:txBody>
                  <a:tcPr marL="12700" marR="12700" marT="12700" marB="12700" anchor="ctr" anchorCtr="0" horzOverflow="overflow"/>
                </a:tc>
              </a:tr>
              <a:tr h="1351012">
                <a:tc>
                  <a:txBody>
                    <a:bodyPr/>
                    <a:lstStyle/>
                    <a:p>
                      <a:pPr algn="ctr" defTabSz="457200">
                        <a:defRPr sz="1800"/>
                      </a:pPr>
                      <a:r>
                        <a:rPr b="1" sz="2800">
                          <a:latin typeface="Times Roman"/>
                          <a:ea typeface="Times Roman"/>
                          <a:cs typeface="Times Roman"/>
                          <a:sym typeface="Times Roman"/>
                        </a:rPr>
                        <a:t>Separate</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Keep raw and cooked foods apart</a:t>
                      </a:r>
                    </a:p>
                  </a:txBody>
                  <a:tcPr marL="12700" marR="12700" marT="12700" marB="12700" anchor="ctr" anchorCtr="0" horzOverflow="overflow"/>
                </a:tc>
              </a:tr>
              <a:tr h="871621">
                <a:tc>
                  <a:txBody>
                    <a:bodyPr/>
                    <a:lstStyle/>
                    <a:p>
                      <a:pPr algn="ctr" defTabSz="457200">
                        <a:defRPr sz="1800"/>
                      </a:pPr>
                      <a:r>
                        <a:rPr b="1" sz="2800">
                          <a:latin typeface="Times Roman"/>
                          <a:ea typeface="Times Roman"/>
                          <a:cs typeface="Times Roman"/>
                          <a:sym typeface="Times Roman"/>
                        </a:rPr>
                        <a:t>Cook</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Use food thermometer; reach safe internal temps</a:t>
                      </a:r>
                    </a:p>
                  </a:txBody>
                  <a:tcPr marL="12700" marR="12700" marT="12700" marB="12700" anchor="ctr" anchorCtr="0" horzOverflow="overflow"/>
                </a:tc>
              </a:tr>
              <a:tr h="1351012">
                <a:tc>
                  <a:txBody>
                    <a:bodyPr/>
                    <a:lstStyle/>
                    <a:p>
                      <a:pPr algn="ctr" defTabSz="457200">
                        <a:defRPr sz="1800"/>
                      </a:pPr>
                      <a:r>
                        <a:rPr b="1" sz="2800">
                          <a:latin typeface="Times Roman"/>
                          <a:ea typeface="Times Roman"/>
                          <a:cs typeface="Times Roman"/>
                          <a:sym typeface="Times Roman"/>
                        </a:rPr>
                        <a:t>Chill</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Refrigerate promptly; keep cold foods ≤40°F (4°C)</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2" name="Freeform 2"/>
          <p:cNvSpPr/>
          <p:nvPr/>
        </p:nvSpPr>
        <p:spPr>
          <a:xfrm rot="10800000">
            <a:off x="-147841" y="-3"/>
            <a:ext cx="18288006" cy="10287005"/>
          </a:xfrm>
          <a:prstGeom prst="rect">
            <a:avLst/>
          </a:prstGeom>
          <a:blipFill>
            <a:blip r:embed="rId2"/>
            <a:stretch>
              <a:fillRect/>
            </a:stretch>
          </a:blipFill>
          <a:ln w="12700">
            <a:miter lim="400000"/>
          </a:ln>
          <a:extLst>
            <a:ext uri="{C572A759-6A51-4108-AA02-DFA0A04FC94B}">
              <ma14:wrappingTextBoxFlag xmlns:ma14="http://schemas.microsoft.com/office/mac/drawingml/2011/main" val="1"/>
            </a:ext>
          </a:extLst>
        </p:spPr>
        <p:txBody>
          <a:bodyPr lIns="45718" tIns="45718" rIns="45718" bIns="45718"/>
          <a:lstStyle/>
          <a:p>
            <a:pPr marL="457200" indent="-317500" defTabSz="457200">
              <a:spcBef>
                <a:spcPts val="1200"/>
              </a:spcBef>
              <a:buSzPct val="100000"/>
              <a:buFont typeface="Times Roman"/>
              <a:buChar char="•"/>
              <a:defRPr sz="1200">
                <a:latin typeface="Times Roman"/>
                <a:ea typeface="Times Roman"/>
                <a:cs typeface="Times Roman"/>
                <a:sym typeface="Times Roman"/>
              </a:defRPr>
            </a:pPr>
            <a:r>
              <a:t>Pregnant individuals</a:t>
            </a:r>
          </a:p>
          <a:p>
            <a:pPr marL="457200" indent="-317500" defTabSz="457200">
              <a:spcBef>
                <a:spcPts val="1200"/>
              </a:spcBef>
              <a:buSzPct val="100000"/>
              <a:buFont typeface="Times Roman"/>
              <a:buChar char="•"/>
              <a:defRPr sz="1200">
                <a:latin typeface="Times Roman"/>
                <a:ea typeface="Times Roman"/>
                <a:cs typeface="Times Roman"/>
                <a:sym typeface="Times Roman"/>
              </a:defRPr>
            </a:pPr>
            <a:r>
              <a:t>Infants and young children</a:t>
            </a:r>
          </a:p>
          <a:p>
            <a:pPr marL="457200" indent="-317500" defTabSz="457200">
              <a:spcBef>
                <a:spcPts val="1200"/>
              </a:spcBef>
              <a:buSzPct val="100000"/>
              <a:buFont typeface="Times Roman"/>
              <a:buChar char="•"/>
              <a:defRPr sz="1200">
                <a:latin typeface="Times Roman"/>
                <a:ea typeface="Times Roman"/>
                <a:cs typeface="Times Roman"/>
                <a:sym typeface="Times Roman"/>
              </a:defRPr>
            </a:pPr>
            <a:r>
              <a:t>Older adults</a:t>
            </a:r>
          </a:p>
          <a:p>
            <a:pPr marL="457200" indent="-317500" defTabSz="457200">
              <a:spcBef>
                <a:spcPts val="1200"/>
              </a:spcBef>
              <a:buSzPct val="100000"/>
              <a:buFont typeface="Times Roman"/>
              <a:buChar char="•"/>
              <a:defRPr sz="1200">
                <a:latin typeface="Times Roman"/>
                <a:ea typeface="Times Roman"/>
                <a:cs typeface="Times Roman"/>
                <a:sym typeface="Times Roman"/>
              </a:defRPr>
            </a:pPr>
            <a:r>
              <a:t>Immunocompromised individuals</a:t>
            </a:r>
          </a:p>
          <a:p>
            <a:pPr defTabSz="457200">
              <a:spcBef>
                <a:spcPts val="1200"/>
              </a:spcBef>
              <a:defRPr sz="1200">
                <a:latin typeface="Times Roman"/>
                <a:ea typeface="Times Roman"/>
                <a:cs typeface="Times Roman"/>
                <a:sym typeface="Times Roman"/>
              </a:defRPr>
            </a:pPr>
            <a:r>
              <a:t>High-risk foods (e.g., raw milk, deli meats, raw sprouts) should be </a:t>
            </a:r>
            <a:r>
              <a:rPr b="1"/>
              <a:t>avoided or carefully managed</a:t>
            </a:r>
            <a:r>
              <a:t> in these groups.</a:t>
            </a:r>
          </a:p>
        </p:txBody>
      </p:sp>
      <p:grpSp>
        <p:nvGrpSpPr>
          <p:cNvPr id="1015" name="Freeform 4"/>
          <p:cNvGrpSpPr/>
          <p:nvPr/>
        </p:nvGrpSpPr>
        <p:grpSpPr>
          <a:xfrm>
            <a:off x="-528019" y="-83714"/>
            <a:ext cx="19048361" cy="3086120"/>
            <a:chOff x="-2" y="0"/>
            <a:chExt cx="19048359" cy="3086119"/>
          </a:xfrm>
        </p:grpSpPr>
        <p:sp>
          <p:nvSpPr>
            <p:cNvPr id="1013"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14"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16" name="TextBox 6"/>
          <p:cNvSpPr txBox="1"/>
          <p:nvPr/>
        </p:nvSpPr>
        <p:spPr>
          <a:xfrm>
            <a:off x="1179549" y="485687"/>
            <a:ext cx="16981341" cy="22847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Vulnerable Populations (Extra Precautions)</a:t>
            </a:r>
          </a:p>
        </p:txBody>
      </p:sp>
      <p:sp>
        <p:nvSpPr>
          <p:cNvPr id="101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1018" name="A. Dietary Patterns…"/>
          <p:cNvSpPr txBox="1"/>
          <p:nvPr/>
        </p:nvSpPr>
        <p:spPr>
          <a:xfrm>
            <a:off x="1247241" y="3497581"/>
            <a:ext cx="16845957" cy="1234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Char char="•"/>
              <a:defRPr sz="3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sp>
        <p:nvSpPr>
          <p:cNvPr id="1019" name="Pregnant individuals…"/>
          <p:cNvSpPr txBox="1"/>
          <p:nvPr/>
        </p:nvSpPr>
        <p:spPr>
          <a:xfrm>
            <a:off x="1509542" y="4183382"/>
            <a:ext cx="15963392" cy="4866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Char char="•"/>
              <a:defRPr sz="3200">
                <a:latin typeface="Times Roman"/>
                <a:ea typeface="Times Roman"/>
                <a:cs typeface="Times Roman"/>
                <a:sym typeface="Times Roman"/>
              </a:defRPr>
            </a:pPr>
            <a:r>
              <a:t>Pregnant individuals</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Infants and young children</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Older adults</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Immunocompromised individuals</a:t>
            </a:r>
          </a:p>
          <a:p>
            <a:pPr defTabSz="457200">
              <a:spcBef>
                <a:spcPts val="1200"/>
              </a:spcBef>
              <a:defRPr sz="3200">
                <a:latin typeface="Times Roman"/>
                <a:ea typeface="Times Roman"/>
                <a:cs typeface="Times Roman"/>
                <a:sym typeface="Times Roman"/>
              </a:defRPr>
            </a:pPr>
          </a:p>
          <a:p>
            <a:pPr defTabSz="457200">
              <a:spcBef>
                <a:spcPts val="1200"/>
              </a:spcBef>
              <a:defRPr sz="3200">
                <a:latin typeface="Times Roman"/>
                <a:ea typeface="Times Roman"/>
                <a:cs typeface="Times Roman"/>
                <a:sym typeface="Times Roman"/>
              </a:defRPr>
            </a:pPr>
            <a:r>
              <a:t>High-risk foods (e.g., raw milk, deli meats, raw sprouts) should be </a:t>
            </a:r>
            <a:r>
              <a:rPr b="1"/>
              <a:t>avoided or carefully managed</a:t>
            </a:r>
            <a:r>
              <a:t> in these groups.</a:t>
            </a:r>
          </a:p>
        </p:txBody>
      </p:sp>
    </p:spTree>
  </p:cSld>
  <p:clrMapOvr>
    <a:masterClrMapping/>
  </p:clrMapOvr>
  <p:transition xmlns:p14="http://schemas.microsoft.com/office/powerpoint/2010/main" spd="med" advClick="1"/>
</p:sld>
</file>

<file path=ppt/slides/slide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1" name="Freeform 2"/>
          <p:cNvSpPr/>
          <p:nvPr/>
        </p:nvSpPr>
        <p:spPr>
          <a:xfrm rot="10800000">
            <a:off x="-147841" y="-3"/>
            <a:ext cx="18288006" cy="10287005"/>
          </a:xfrm>
          <a:prstGeom prst="rect">
            <a:avLst/>
          </a:prstGeom>
          <a:blipFill>
            <a:blip r:embed="rId3"/>
            <a:stretch>
              <a:fillRect/>
            </a:stretch>
          </a:blipFill>
          <a:ln w="12700">
            <a:miter lim="400000"/>
          </a:ln>
          <a:extLst>
            <a:ext uri="{C572A759-6A51-4108-AA02-DFA0A04FC94B}">
              <ma14:wrappingTextBoxFlag xmlns:ma14="http://schemas.microsoft.com/office/mac/drawingml/2011/main" val="1"/>
            </a:ext>
          </a:extLst>
        </p:spPr>
        <p:txBody>
          <a:bodyPr lIns="45718" tIns="45718" rIns="45718" bIns="45718"/>
          <a:lstStyle/>
          <a:p>
            <a:pPr marL="457200" indent="-317500" defTabSz="457200">
              <a:spcBef>
                <a:spcPts val="1200"/>
              </a:spcBef>
              <a:buSzPct val="100000"/>
              <a:buFont typeface="Times Roman"/>
              <a:buChar char="•"/>
              <a:defRPr sz="1200">
                <a:latin typeface="Times Roman"/>
                <a:ea typeface="Times Roman"/>
                <a:cs typeface="Times Roman"/>
                <a:sym typeface="Times Roman"/>
              </a:defRPr>
            </a:pPr>
            <a:r>
              <a:t>Pregnant individuals</a:t>
            </a:r>
          </a:p>
          <a:p>
            <a:pPr marL="457200" indent="-317500" defTabSz="457200">
              <a:spcBef>
                <a:spcPts val="1200"/>
              </a:spcBef>
              <a:buSzPct val="100000"/>
              <a:buFont typeface="Times Roman"/>
              <a:buChar char="•"/>
              <a:defRPr sz="1200">
                <a:latin typeface="Times Roman"/>
                <a:ea typeface="Times Roman"/>
                <a:cs typeface="Times Roman"/>
                <a:sym typeface="Times Roman"/>
              </a:defRPr>
            </a:pPr>
            <a:r>
              <a:t>Infants and young children</a:t>
            </a:r>
          </a:p>
          <a:p>
            <a:pPr marL="457200" indent="-317500" defTabSz="457200">
              <a:spcBef>
                <a:spcPts val="1200"/>
              </a:spcBef>
              <a:buSzPct val="100000"/>
              <a:buFont typeface="Times Roman"/>
              <a:buChar char="•"/>
              <a:defRPr sz="1200">
                <a:latin typeface="Times Roman"/>
                <a:ea typeface="Times Roman"/>
                <a:cs typeface="Times Roman"/>
                <a:sym typeface="Times Roman"/>
              </a:defRPr>
            </a:pPr>
            <a:r>
              <a:t>Older adults</a:t>
            </a:r>
          </a:p>
          <a:p>
            <a:pPr marL="457200" indent="-317500" defTabSz="457200">
              <a:spcBef>
                <a:spcPts val="1200"/>
              </a:spcBef>
              <a:buSzPct val="100000"/>
              <a:buFont typeface="Times Roman"/>
              <a:buChar char="•"/>
              <a:defRPr sz="1200">
                <a:latin typeface="Times Roman"/>
                <a:ea typeface="Times Roman"/>
                <a:cs typeface="Times Roman"/>
                <a:sym typeface="Times Roman"/>
              </a:defRPr>
            </a:pPr>
            <a:r>
              <a:t>Immunocompromised individuals</a:t>
            </a:r>
          </a:p>
          <a:p>
            <a:pPr defTabSz="457200">
              <a:spcBef>
                <a:spcPts val="1200"/>
              </a:spcBef>
              <a:defRPr sz="1200">
                <a:latin typeface="Times Roman"/>
                <a:ea typeface="Times Roman"/>
                <a:cs typeface="Times Roman"/>
                <a:sym typeface="Times Roman"/>
              </a:defRPr>
            </a:pPr>
            <a:r>
              <a:t>High-risk foods (e.g., raw milk, deli meats, raw sprouts) should be </a:t>
            </a:r>
            <a:r>
              <a:rPr b="1"/>
              <a:t>avoided or carefully managed</a:t>
            </a:r>
            <a:r>
              <a:t> in these groups.</a:t>
            </a:r>
          </a:p>
        </p:txBody>
      </p:sp>
      <p:grpSp>
        <p:nvGrpSpPr>
          <p:cNvPr id="1024" name="Freeform 4"/>
          <p:cNvGrpSpPr/>
          <p:nvPr/>
        </p:nvGrpSpPr>
        <p:grpSpPr>
          <a:xfrm>
            <a:off x="-528019" y="-83714"/>
            <a:ext cx="19048361" cy="3086120"/>
            <a:chOff x="-2" y="0"/>
            <a:chExt cx="19048359" cy="3086119"/>
          </a:xfrm>
        </p:grpSpPr>
        <p:sp>
          <p:nvSpPr>
            <p:cNvPr id="1022"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23"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25" name="TextBox 6"/>
          <p:cNvSpPr txBox="1"/>
          <p:nvPr/>
        </p:nvSpPr>
        <p:spPr>
          <a:xfrm>
            <a:off x="1179549" y="485687"/>
            <a:ext cx="16981341" cy="22847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Safe Cooking Temperature Reference Table (Food Safety)</a:t>
            </a:r>
          </a:p>
        </p:txBody>
      </p:sp>
      <p:sp>
        <p:nvSpPr>
          <p:cNvPr id="1026"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p>
        </p:txBody>
      </p:sp>
      <p:graphicFrame>
        <p:nvGraphicFramePr>
          <p:cNvPr id="1027" name="Table 1"/>
          <p:cNvGraphicFramePr/>
          <p:nvPr/>
        </p:nvGraphicFramePr>
        <p:xfrm>
          <a:off x="521533" y="2972784"/>
          <a:ext cx="17257634" cy="667279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6039280"/>
                <a:gridCol w="4155535"/>
                <a:gridCol w="1355082"/>
                <a:gridCol w="5695035"/>
              </a:tblGrid>
              <a:tr h="640275">
                <a:tc>
                  <a:txBody>
                    <a:bodyPr/>
                    <a:lstStyle/>
                    <a:p>
                      <a:pPr algn="ctr" defTabSz="457200">
                        <a:defRPr sz="1800"/>
                      </a:pPr>
                      <a:r>
                        <a:rPr b="1" sz="2400">
                          <a:latin typeface="Times Roman"/>
                          <a:ea typeface="Times Roman"/>
                          <a:cs typeface="Times Roman"/>
                          <a:sym typeface="Times Roman"/>
                        </a:rPr>
                        <a:t>Food</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Minimum Internal Temperature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Rest Time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Key Safety Notes</a:t>
                      </a:r>
                    </a:p>
                  </a:txBody>
                  <a:tcPr marL="12700" marR="12700" marT="12700" marB="12700" anchor="ctr" anchorCtr="0" horzOverflow="overflow"/>
                </a:tc>
              </a:tr>
              <a:tr h="413081">
                <a:tc>
                  <a:txBody>
                    <a:bodyPr/>
                    <a:lstStyle/>
                    <a:p>
                      <a:pPr algn="ctr" defTabSz="457200">
                        <a:defRPr sz="1800"/>
                      </a:pPr>
                      <a:r>
                        <a:rPr sz="2400">
                          <a:latin typeface="Times Roman"/>
                          <a:ea typeface="Times Roman"/>
                          <a:cs typeface="Times Roman"/>
                          <a:sym typeface="Times Roman"/>
                        </a:rPr>
                        <a:t>Poultry (whole or ground: chicken, turkey, duck)</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165°F (74°C)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None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Includes stuffing and casseroles</a:t>
                      </a:r>
                    </a:p>
                  </a:txBody>
                  <a:tcPr marL="12700" marR="12700" marT="12700" marB="12700" anchor="ctr" anchorCtr="0" horzOverflow="overflow"/>
                </a:tc>
              </a:tr>
              <a:tr h="413081">
                <a:tc>
                  <a:txBody>
                    <a:bodyPr/>
                    <a:lstStyle/>
                    <a:p>
                      <a:pPr algn="ctr" defTabSz="457200">
                        <a:defRPr sz="1800"/>
                      </a:pPr>
                      <a:r>
                        <a:rPr sz="2400">
                          <a:latin typeface="Times Roman"/>
                          <a:ea typeface="Times Roman"/>
                          <a:cs typeface="Times Roman"/>
                          <a:sym typeface="Times Roman"/>
                        </a:rPr>
                        <a:t>Ground meats (beef, pork, lamb)</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160°F (71°C)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None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Color is not a reliable indicator</a:t>
                      </a:r>
                    </a:p>
                  </a:txBody>
                  <a:tcPr marL="12700" marR="12700" marT="12700" marB="12700" anchor="ctr" anchorCtr="0" horzOverflow="overflow"/>
                </a:tc>
              </a:tr>
              <a:tr h="640275">
                <a:tc>
                  <a:txBody>
                    <a:bodyPr/>
                    <a:lstStyle/>
                    <a:p>
                      <a:pPr algn="ctr" defTabSz="457200">
                        <a:defRPr sz="1800"/>
                      </a:pPr>
                      <a:r>
                        <a:rPr sz="2400">
                          <a:latin typeface="Times Roman"/>
                          <a:ea typeface="Times Roman"/>
                          <a:cs typeface="Times Roman"/>
                          <a:sym typeface="Times Roman"/>
                        </a:rPr>
                        <a:t>Fresh beef, pork, lamb, veal (steaks, chops, roasts)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145°F (63°C)</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3 minutes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Allows heat to complete pathogen kill</a:t>
                      </a:r>
                    </a:p>
                  </a:txBody>
                  <a:tcPr marL="12700" marR="12700" marT="12700" marB="12700" anchor="ctr" anchorCtr="0" horzOverflow="overflow"/>
                </a:tc>
              </a:tr>
              <a:tr h="413081">
                <a:tc>
                  <a:txBody>
                    <a:bodyPr/>
                    <a:lstStyle/>
                    <a:p>
                      <a:pPr algn="ctr" defTabSz="457200">
                        <a:defRPr sz="1800"/>
                      </a:pPr>
                      <a:r>
                        <a:rPr sz="2400">
                          <a:latin typeface="Times Roman"/>
                          <a:ea typeface="Times Roman"/>
                          <a:cs typeface="Times Roman"/>
                          <a:sym typeface="Times Roman"/>
                        </a:rPr>
                        <a:t>Fish (finfish)</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145°F (63°C)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None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Flesh should be opaque and flake easily</a:t>
                      </a:r>
                    </a:p>
                  </a:txBody>
                  <a:tcPr marL="12700" marR="12700" marT="12700" marB="12700" anchor="ctr" anchorCtr="0" horzOverflow="overflow"/>
                </a:tc>
              </a:tr>
              <a:tr h="413081">
                <a:tc>
                  <a:txBody>
                    <a:bodyPr/>
                    <a:lstStyle/>
                    <a:p>
                      <a:pPr algn="ctr" defTabSz="457200">
                        <a:defRPr sz="1800"/>
                      </a:pPr>
                      <a:r>
                        <a:rPr sz="2400">
                          <a:latin typeface="Times Roman"/>
                          <a:ea typeface="Times Roman"/>
                          <a:cs typeface="Times Roman"/>
                          <a:sym typeface="Times Roman"/>
                        </a:rPr>
                        <a:t>Shellfish (shrimp, lobster, crab)</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145°F (63°C)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None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Cook until firm and pearly</a:t>
                      </a:r>
                    </a:p>
                  </a:txBody>
                  <a:tcPr marL="12700" marR="12700" marT="12700" marB="12700" anchor="ctr" anchorCtr="0" horzOverflow="overflow"/>
                </a:tc>
              </a:tr>
              <a:tr h="640275">
                <a:tc>
                  <a:txBody>
                    <a:bodyPr/>
                    <a:lstStyle/>
                    <a:p>
                      <a:pPr algn="ctr" defTabSz="457200">
                        <a:defRPr sz="1800"/>
                      </a:pPr>
                      <a:r>
                        <a:rPr sz="2400">
                          <a:latin typeface="Times Roman"/>
                          <a:ea typeface="Times Roman"/>
                          <a:cs typeface="Times Roman"/>
                          <a:sym typeface="Times Roman"/>
                        </a:rPr>
                        <a:t>Eggs (whole)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Cook until yolk and white are firm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None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Avoid runny eggs for high-risk groups</a:t>
                      </a:r>
                    </a:p>
                  </a:txBody>
                  <a:tcPr marL="12700" marR="12700" marT="12700" marB="12700" anchor="ctr" anchorCtr="0" horzOverflow="overflow"/>
                </a:tc>
              </a:tr>
              <a:tr h="413081">
                <a:tc>
                  <a:txBody>
                    <a:bodyPr/>
                    <a:lstStyle/>
                    <a:p>
                      <a:pPr algn="ctr" defTabSz="457200">
                        <a:defRPr sz="1800"/>
                      </a:pPr>
                      <a:r>
                        <a:rPr sz="2400">
                          <a:latin typeface="Times Roman"/>
                          <a:ea typeface="Times Roman"/>
                          <a:cs typeface="Times Roman"/>
                          <a:sym typeface="Times Roman"/>
                        </a:rPr>
                        <a:t>Egg dishes (casseroles, quiches)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160°F (71°C)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None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Includes dishes with multiple ingredients</a:t>
                      </a:r>
                    </a:p>
                  </a:txBody>
                  <a:tcPr marL="12700" marR="12700" marT="12700" marB="12700" anchor="ctr" anchorCtr="0" horzOverflow="overflow"/>
                </a:tc>
              </a:tr>
              <a:tr h="413081">
                <a:tc>
                  <a:txBody>
                    <a:bodyPr/>
                    <a:lstStyle/>
                    <a:p>
                      <a:pPr algn="ctr" defTabSz="457200">
                        <a:defRPr sz="1800"/>
                      </a:pPr>
                      <a:r>
                        <a:rPr sz="2400">
                          <a:latin typeface="Times Roman"/>
                          <a:ea typeface="Times Roman"/>
                          <a:cs typeface="Times Roman"/>
                          <a:sym typeface="Times Roman"/>
                        </a:rPr>
                        <a:t>Leftovers &amp; casseroles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165°F (74°C)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None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Reheat thoroughly throughout</a:t>
                      </a:r>
                    </a:p>
                  </a:txBody>
                  <a:tcPr marL="12700" marR="12700" marT="12700" marB="12700" anchor="ctr" anchorCtr="0" horzOverflow="overflow"/>
                </a:tc>
              </a:tr>
              <a:tr h="413081">
                <a:tc>
                  <a:txBody>
                    <a:bodyPr/>
                    <a:lstStyle/>
                    <a:p>
                      <a:pPr algn="ctr" defTabSz="457200">
                        <a:defRPr sz="1800"/>
                      </a:pPr>
                      <a:r>
                        <a:rPr sz="2400">
                          <a:latin typeface="Times Roman"/>
                          <a:ea typeface="Times Roman"/>
                          <a:cs typeface="Times Roman"/>
                          <a:sym typeface="Times Roman"/>
                        </a:rPr>
                        <a:t>Ham (fresh or raw)</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160°F (71°C)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None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Not pre-cooked</a:t>
                      </a:r>
                    </a:p>
                  </a:txBody>
                  <a:tcPr marL="12700" marR="12700" marT="12700" marB="12700" anchor="ctr" anchorCtr="0" horzOverflow="overflow"/>
                </a:tc>
              </a:tr>
              <a:tr h="413081">
                <a:tc>
                  <a:txBody>
                    <a:bodyPr/>
                    <a:lstStyle/>
                    <a:p>
                      <a:pPr algn="ctr" defTabSz="457200">
                        <a:defRPr sz="1800"/>
                      </a:pPr>
                      <a:r>
                        <a:rPr sz="2400">
                          <a:latin typeface="Times Roman"/>
                          <a:ea typeface="Times Roman"/>
                          <a:cs typeface="Times Roman"/>
                          <a:sym typeface="Times Roman"/>
                        </a:rPr>
                        <a:t>Ham (fully cooked, to reheat)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140°F (60°C)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None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USDA guidance</a:t>
                      </a:r>
                    </a:p>
                  </a:txBody>
                  <a:tcPr marL="12700" marR="12700" marT="12700" marB="12700" anchor="ctr" anchorCtr="0" horzOverflow="overflow"/>
                </a:tc>
              </a:tr>
              <a:tr h="640275">
                <a:tc>
                  <a:txBody>
                    <a:bodyPr/>
                    <a:lstStyle/>
                    <a:p>
                      <a:pPr algn="ctr" defTabSz="457200">
                        <a:defRPr sz="1800"/>
                      </a:pPr>
                      <a:r>
                        <a:rPr sz="2400">
                          <a:latin typeface="Times Roman"/>
                          <a:ea typeface="Times Roman"/>
                          <a:cs typeface="Times Roman"/>
                          <a:sym typeface="Times Roman"/>
                        </a:rPr>
                        <a:t>Hot dogs &amp; deli meats (reheat)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165°F (74°C)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None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Especially for pregnancy/immunocompromised</a:t>
                      </a:r>
                    </a:p>
                  </a:txBody>
                  <a:tcPr marL="12700" marR="12700" marT="12700" marB="12700" anchor="ctr" anchorCtr="0" horzOverflow="overflow"/>
                </a:tc>
              </a:tr>
              <a:tr h="413081">
                <a:tc>
                  <a:txBody>
                    <a:bodyPr/>
                    <a:lstStyle/>
                    <a:p>
                      <a:pPr algn="ctr" defTabSz="457200">
                        <a:defRPr sz="1800"/>
                      </a:pPr>
                      <a:r>
                        <a:rPr sz="2400">
                          <a:latin typeface="Times Roman"/>
                          <a:ea typeface="Times Roman"/>
                          <a:cs typeface="Times Roman"/>
                          <a:sym typeface="Times Roman"/>
                        </a:rPr>
                        <a:t>Wild game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165°F (74°C)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None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Higher pathogen risk</a:t>
                      </a:r>
                    </a:p>
                  </a:txBody>
                  <a:tcPr marL="12700" marR="12700" marT="12700" marB="12700" anchor="ctr" anchorCtr="0" horzOverflow="overflow"/>
                </a:tc>
              </a:tr>
              <a:tr h="413081">
                <a:tc>
                  <a:txBody>
                    <a:bodyPr/>
                    <a:lstStyle/>
                    <a:p>
                      <a:pPr algn="ctr" defTabSz="457200">
                        <a:defRPr sz="1800"/>
                      </a:pPr>
                      <a:r>
                        <a:rPr sz="2400">
                          <a:latin typeface="Times Roman"/>
                          <a:ea typeface="Times Roman"/>
                          <a:cs typeface="Times Roman"/>
                          <a:sym typeface="Times Roman"/>
                        </a:rPr>
                        <a:t>Plant-based meat alternatives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165°F (74°C)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None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Similar handling to raw meat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9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1" name="Freeform 2"/>
          <p:cNvSpPr/>
          <p:nvPr/>
        </p:nvSpPr>
        <p:spPr>
          <a:xfrm rot="10800000">
            <a:off x="-147841" y="-3"/>
            <a:ext cx="18288006" cy="10287005"/>
          </a:xfrm>
          <a:prstGeom prst="rect">
            <a:avLst/>
          </a:prstGeom>
          <a:blipFill>
            <a:blip r:embed="rId3"/>
            <a:stretch>
              <a:fillRect/>
            </a:stretch>
          </a:blipFill>
          <a:ln w="12700">
            <a:miter lim="400000"/>
          </a:ln>
          <a:extLst>
            <a:ext uri="{C572A759-6A51-4108-AA02-DFA0A04FC94B}">
              <ma14:wrappingTextBoxFlag xmlns:ma14="http://schemas.microsoft.com/office/mac/drawingml/2011/main" val="1"/>
            </a:ext>
          </a:extLst>
        </p:spPr>
        <p:txBody>
          <a:bodyPr lIns="45718" tIns="45718" rIns="45718" bIns="45718"/>
          <a:lstStyle/>
          <a:p>
            <a:pPr marL="457200" indent="-317500" defTabSz="457200">
              <a:spcBef>
                <a:spcPts val="1200"/>
              </a:spcBef>
              <a:buSzPct val="100000"/>
              <a:buFont typeface="Times Roman"/>
              <a:buChar char="•"/>
              <a:defRPr sz="1200">
                <a:latin typeface="Times Roman"/>
                <a:ea typeface="Times Roman"/>
                <a:cs typeface="Times Roman"/>
                <a:sym typeface="Times Roman"/>
              </a:defRPr>
            </a:pPr>
            <a:r>
              <a:t>Pregnant individuals</a:t>
            </a:r>
          </a:p>
          <a:p>
            <a:pPr marL="457200" indent="-317500" defTabSz="457200">
              <a:spcBef>
                <a:spcPts val="1200"/>
              </a:spcBef>
              <a:buSzPct val="100000"/>
              <a:buFont typeface="Times Roman"/>
              <a:buChar char="•"/>
              <a:defRPr sz="1200">
                <a:latin typeface="Times Roman"/>
                <a:ea typeface="Times Roman"/>
                <a:cs typeface="Times Roman"/>
                <a:sym typeface="Times Roman"/>
              </a:defRPr>
            </a:pPr>
            <a:r>
              <a:t>Infants and young children</a:t>
            </a:r>
          </a:p>
          <a:p>
            <a:pPr marL="457200" indent="-317500" defTabSz="457200">
              <a:spcBef>
                <a:spcPts val="1200"/>
              </a:spcBef>
              <a:buSzPct val="100000"/>
              <a:buFont typeface="Times Roman"/>
              <a:buChar char="•"/>
              <a:defRPr sz="1200">
                <a:latin typeface="Times Roman"/>
                <a:ea typeface="Times Roman"/>
                <a:cs typeface="Times Roman"/>
                <a:sym typeface="Times Roman"/>
              </a:defRPr>
            </a:pPr>
            <a:r>
              <a:t>Older adults</a:t>
            </a:r>
          </a:p>
          <a:p>
            <a:pPr marL="457200" indent="-317500" defTabSz="457200">
              <a:spcBef>
                <a:spcPts val="1200"/>
              </a:spcBef>
              <a:buSzPct val="100000"/>
              <a:buFont typeface="Times Roman"/>
              <a:buChar char="•"/>
              <a:defRPr sz="1200">
                <a:latin typeface="Times Roman"/>
                <a:ea typeface="Times Roman"/>
                <a:cs typeface="Times Roman"/>
                <a:sym typeface="Times Roman"/>
              </a:defRPr>
            </a:pPr>
            <a:r>
              <a:t>Immunocompromised individuals</a:t>
            </a:r>
          </a:p>
          <a:p>
            <a:pPr defTabSz="457200">
              <a:spcBef>
                <a:spcPts val="1200"/>
              </a:spcBef>
              <a:defRPr sz="1200">
                <a:latin typeface="Times Roman"/>
                <a:ea typeface="Times Roman"/>
                <a:cs typeface="Times Roman"/>
                <a:sym typeface="Times Roman"/>
              </a:defRPr>
            </a:pPr>
            <a:r>
              <a:t>High-risk foods (e.g., raw milk, deli meats, raw sprouts) should be </a:t>
            </a:r>
            <a:r>
              <a:rPr b="1"/>
              <a:t>avoided or carefully managed</a:t>
            </a:r>
            <a:r>
              <a:t> in these groups.</a:t>
            </a:r>
          </a:p>
        </p:txBody>
      </p:sp>
      <p:grpSp>
        <p:nvGrpSpPr>
          <p:cNvPr id="1034" name="Freeform 4"/>
          <p:cNvGrpSpPr/>
          <p:nvPr/>
        </p:nvGrpSpPr>
        <p:grpSpPr>
          <a:xfrm>
            <a:off x="-528019" y="-83714"/>
            <a:ext cx="19048361" cy="3086120"/>
            <a:chOff x="-2" y="0"/>
            <a:chExt cx="19048359" cy="3086119"/>
          </a:xfrm>
        </p:grpSpPr>
        <p:sp>
          <p:nvSpPr>
            <p:cNvPr id="1032"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33"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35" name="TextBox 6"/>
          <p:cNvSpPr txBox="1"/>
          <p:nvPr/>
        </p:nvSpPr>
        <p:spPr>
          <a:xfrm>
            <a:off x="1179549" y="485687"/>
            <a:ext cx="16981341" cy="22847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Foodborne Illness → Nutrient Losses → Repletion Strategies</a:t>
            </a:r>
          </a:p>
        </p:txBody>
      </p:sp>
      <p:sp>
        <p:nvSpPr>
          <p:cNvPr id="1036"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p>
        </p:txBody>
      </p:sp>
      <p:graphicFrame>
        <p:nvGraphicFramePr>
          <p:cNvPr id="1037" name="Table 1"/>
          <p:cNvGraphicFramePr/>
          <p:nvPr/>
        </p:nvGraphicFramePr>
        <p:xfrm>
          <a:off x="670835" y="3167665"/>
          <a:ext cx="17122253" cy="668356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312473"/>
                <a:gridCol w="2610036"/>
                <a:gridCol w="4061431"/>
                <a:gridCol w="8125612"/>
              </a:tblGrid>
              <a:tr h="615920">
                <a:tc>
                  <a:txBody>
                    <a:bodyPr/>
                    <a:lstStyle/>
                    <a:p>
                      <a:pPr algn="ctr" defTabSz="457200">
                        <a:defRPr sz="1800"/>
                      </a:pPr>
                      <a:r>
                        <a:rPr b="1" sz="2000">
                          <a:latin typeface="Times Roman"/>
                          <a:ea typeface="Times Roman"/>
                          <a:cs typeface="Times Roman"/>
                          <a:sym typeface="Times Roman"/>
                        </a:rPr>
                        <a:t>Foodborne Illness / Pathogen</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Primary GI Effects</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Likely Nutrient Losses / Risks</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Repletion &amp; Recovery Strategies</a:t>
                      </a:r>
                    </a:p>
                  </a:txBody>
                  <a:tcPr marL="12700" marR="12700" marT="12700" marB="12700" anchor="ctr" anchorCtr="0" horzOverflow="overflow"/>
                </a:tc>
              </a:tr>
              <a:tr h="615920">
                <a:tc>
                  <a:txBody>
                    <a:bodyPr/>
                    <a:lstStyle/>
                    <a:p>
                      <a:pPr algn="ctr" defTabSz="457200">
                        <a:defRPr sz="1800"/>
                      </a:pPr>
                      <a:r>
                        <a:rPr b="1" sz="2000">
                          <a:latin typeface="Times Roman"/>
                          <a:ea typeface="Times Roman"/>
                          <a:cs typeface="Times Roman"/>
                          <a:sym typeface="Times Roman"/>
                        </a:rPr>
                        <a:t>Norovirus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Profuse vomiting &amp; watery diarrhea</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Fluids, sodium, potassium, magnesium</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Oral rehydration solution (ORS); potassium-rich foods (bananas, potatoes); magnesium from foods once tolerated</a:t>
                      </a:r>
                    </a:p>
                  </a:txBody>
                  <a:tcPr marL="12700" marR="12700" marT="12700" marB="12700" anchor="ctr" anchorCtr="0" horzOverflow="overflow"/>
                </a:tc>
              </a:tr>
              <a:tr h="615920">
                <a:tc>
                  <a:txBody>
                    <a:bodyPr/>
                    <a:lstStyle/>
                    <a:p>
                      <a:pPr algn="ctr" defTabSz="457200">
                        <a:defRPr sz="1800"/>
                      </a:pPr>
                      <a:r>
                        <a:rPr b="1" sz="2000">
                          <a:latin typeface="Times Roman"/>
                          <a:ea typeface="Times Roman"/>
                          <a:cs typeface="Times Roman"/>
                          <a:sym typeface="Times Roman"/>
                        </a:rPr>
                        <a:t>Salmonella</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Inflammatory diarrhea, fever</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Fluids, electrolytes, zinc</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ORS; zinc-rich foods (meat, seeds); gradual protein repletion</a:t>
                      </a:r>
                    </a:p>
                  </a:txBody>
                  <a:tcPr marL="12700" marR="12700" marT="12700" marB="12700" anchor="ctr" anchorCtr="0" horzOverflow="overflow"/>
                </a:tc>
              </a:tr>
              <a:tr h="615920">
                <a:tc>
                  <a:txBody>
                    <a:bodyPr/>
                    <a:lstStyle/>
                    <a:p>
                      <a:pPr algn="ctr" defTabSz="457200">
                        <a:defRPr sz="1800"/>
                      </a:pPr>
                      <a:r>
                        <a:rPr b="1" sz="2000">
                          <a:latin typeface="Times Roman"/>
                          <a:ea typeface="Times Roman"/>
                          <a:cs typeface="Times Roman"/>
                          <a:sym typeface="Times Roman"/>
                        </a:rPr>
                        <a:t>E. coli (STEC)</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Severe diarrhea, possible bleeding</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Iron (avoid supplementation acutely), fluids, electrolytes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Hydration first; iron repletion only after recovery and labs; soluble fiber for stool normalization</a:t>
                      </a:r>
                    </a:p>
                  </a:txBody>
                  <a:tcPr marL="12700" marR="12700" marT="12700" marB="12700" anchor="ctr" anchorCtr="0" horzOverflow="overflow"/>
                </a:tc>
              </a:tr>
              <a:tr h="397367">
                <a:tc>
                  <a:txBody>
                    <a:bodyPr/>
                    <a:lstStyle/>
                    <a:p>
                      <a:pPr algn="ctr" defTabSz="457200">
                        <a:defRPr sz="1800"/>
                      </a:pPr>
                      <a:r>
                        <a:rPr b="1" sz="2000">
                          <a:latin typeface="Times Roman"/>
                          <a:ea typeface="Times Roman"/>
                          <a:cs typeface="Times Roman"/>
                          <a:sym typeface="Times Roman"/>
                        </a:rPr>
                        <a:t>Campylobacter</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Diarrhea, cramping</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Fluids, B vitamins, zinc</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Broth-based hydration; B-complex from food; zinc-rich foods</a:t>
                      </a:r>
                    </a:p>
                  </a:txBody>
                  <a:tcPr marL="12700" marR="12700" marT="12700" marB="12700" anchor="ctr" anchorCtr="0" horzOverflow="overflow"/>
                </a:tc>
              </a:tr>
              <a:tr h="615920">
                <a:tc>
                  <a:txBody>
                    <a:bodyPr/>
                    <a:lstStyle/>
                    <a:p>
                      <a:pPr algn="ctr" defTabSz="457200">
                        <a:defRPr sz="1800"/>
                      </a:pPr>
                      <a:r>
                        <a:rPr b="1" sz="2000">
                          <a:latin typeface="Times Roman"/>
                          <a:ea typeface="Times Roman"/>
                          <a:cs typeface="Times Roman"/>
                          <a:sym typeface="Times Roman"/>
                        </a:rPr>
                        <a:t>Listeria monocytogenes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Systemic infection risk</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Protein, B12, folate</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Adequate protein intake; food-based B12/folate; avoid high-risk foods during recovery</a:t>
                      </a:r>
                    </a:p>
                  </a:txBody>
                  <a:tcPr marL="12700" marR="12700" marT="12700" marB="12700" anchor="ctr" anchorCtr="0" horzOverflow="overflow"/>
                </a:tc>
              </a:tr>
              <a:tr h="615920">
                <a:tc>
                  <a:txBody>
                    <a:bodyPr/>
                    <a:lstStyle/>
                    <a:p>
                      <a:pPr algn="ctr" defTabSz="457200">
                        <a:defRPr sz="1800"/>
                      </a:pPr>
                      <a:r>
                        <a:rPr b="1" sz="2000">
                          <a:latin typeface="Times Roman"/>
                          <a:ea typeface="Times Roman"/>
                          <a:cs typeface="Times Roman"/>
                          <a:sym typeface="Times Roman"/>
                        </a:rPr>
                        <a:t>Clostridium perfringens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Watery diarrhea</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Fluids, potassium</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ORS; potassium-rich foods; resume balanced meals promptly</a:t>
                      </a:r>
                    </a:p>
                  </a:txBody>
                  <a:tcPr marL="12700" marR="12700" marT="12700" marB="12700" anchor="ctr" anchorCtr="0" horzOverflow="overflow"/>
                </a:tc>
              </a:tr>
              <a:tr h="615920">
                <a:tc>
                  <a:txBody>
                    <a:bodyPr/>
                    <a:lstStyle/>
                    <a:p>
                      <a:pPr algn="ctr" defTabSz="457200">
                        <a:defRPr sz="1800"/>
                      </a:pPr>
                      <a:r>
                        <a:rPr b="1" sz="2000">
                          <a:latin typeface="Times Roman"/>
                          <a:ea typeface="Times Roman"/>
                          <a:cs typeface="Times Roman"/>
                          <a:sym typeface="Times Roman"/>
                        </a:rPr>
                        <a:t>Staphylococcus aureus (toxin)</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Rapid vomiting</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Fluids, sodium</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Small, frequent sips of ORS; bland, sodium-containing foods</a:t>
                      </a:r>
                    </a:p>
                  </a:txBody>
                  <a:tcPr marL="12700" marR="12700" marT="12700" marB="12700" anchor="ctr" anchorCtr="0" horzOverflow="overflow"/>
                </a:tc>
              </a:tr>
              <a:tr h="397367">
                <a:tc>
                  <a:txBody>
                    <a:bodyPr/>
                    <a:lstStyle/>
                    <a:p>
                      <a:pPr algn="ctr" defTabSz="457200">
                        <a:defRPr sz="1800"/>
                      </a:pPr>
                      <a:r>
                        <a:rPr b="1" sz="2000">
                          <a:latin typeface="Times Roman"/>
                          <a:ea typeface="Times Roman"/>
                          <a:cs typeface="Times Roman"/>
                          <a:sym typeface="Times Roman"/>
                        </a:rPr>
                        <a:t>Bacillus cereus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Vomiting or diarrhea</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Fluids, electrolytes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Hydration focus; gradual refeeding with easily digested foods</a:t>
                      </a:r>
                    </a:p>
                  </a:txBody>
                  <a:tcPr marL="12700" marR="12700" marT="12700" marB="12700" anchor="ctr" anchorCtr="0" horzOverflow="overflow"/>
                </a:tc>
              </a:tr>
              <a:tr h="397367">
                <a:tc>
                  <a:txBody>
                    <a:bodyPr/>
                    <a:lstStyle/>
                    <a:p>
                      <a:pPr algn="ctr" defTabSz="457200">
                        <a:defRPr sz="1800"/>
                      </a:pPr>
                      <a:r>
                        <a:rPr b="1" sz="2000">
                          <a:latin typeface="Times Roman"/>
                          <a:ea typeface="Times Roman"/>
                          <a:cs typeface="Times Roman"/>
                          <a:sym typeface="Times Roman"/>
                        </a:rPr>
                        <a:t>Vibrio species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Severe watery diarrhea</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Fluids, sodium, potassium</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Aggressive rehydration; electrolyte replacement; adequate protein</a:t>
                      </a:r>
                    </a:p>
                  </a:txBody>
                  <a:tcPr marL="12700" marR="12700" marT="12700" marB="12700" anchor="ctr" anchorCtr="0" horzOverflow="overflow"/>
                </a:tc>
              </a:tr>
              <a:tr h="615920">
                <a:tc>
                  <a:txBody>
                    <a:bodyPr/>
                    <a:lstStyle/>
                    <a:p>
                      <a:pPr algn="ctr" defTabSz="457200">
                        <a:defRPr sz="1800"/>
                      </a:pPr>
                      <a:r>
                        <a:rPr b="1" sz="2000">
                          <a:latin typeface="Times Roman"/>
                          <a:ea typeface="Times Roman"/>
                          <a:cs typeface="Times Roman"/>
                          <a:sym typeface="Times Roman"/>
                        </a:rPr>
                        <a:t>Botulism</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Neurotoxicity, dysphagia</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Energy, protein, micronutrient insufficiency</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Medical management primary; nutrition support (texture-modified, enteral if needed)</a:t>
                      </a:r>
                    </a:p>
                  </a:txBody>
                  <a:tcPr marL="12700" marR="12700" marT="12700" marB="12700" anchor="ctr" anchorCtr="0" horzOverflow="overflow"/>
                </a:tc>
              </a:tr>
              <a:tr h="615920">
                <a:tc>
                  <a:txBody>
                    <a:bodyPr/>
                    <a:lstStyle/>
                    <a:p>
                      <a:pPr algn="ctr" defTabSz="457200">
                        <a:defRPr sz="1800"/>
                      </a:pPr>
                      <a:r>
                        <a:rPr b="1" sz="2000">
                          <a:latin typeface="Times Roman"/>
                          <a:ea typeface="Times Roman"/>
                          <a:cs typeface="Times Roman"/>
                          <a:sym typeface="Times Roman"/>
                        </a:rPr>
                        <a:t>Mycotoxin exposure</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Hepatic &amp; immune stress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Antioxidants, glutathione, vitamin A</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Antioxidant-rich foods; cruciferous vegetables; adequate protein for detox pathways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9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43" name="Freeform 4"/>
          <p:cNvGrpSpPr/>
          <p:nvPr/>
        </p:nvGrpSpPr>
        <p:grpSpPr>
          <a:xfrm>
            <a:off x="-528019" y="-83714"/>
            <a:ext cx="19048361" cy="3086120"/>
            <a:chOff x="-2" y="0"/>
            <a:chExt cx="19048359" cy="3086119"/>
          </a:xfrm>
        </p:grpSpPr>
        <p:sp>
          <p:nvSpPr>
            <p:cNvPr id="1041"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42"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44" name="TextBox 6"/>
          <p:cNvSpPr txBox="1"/>
          <p:nvPr/>
        </p:nvSpPr>
        <p:spPr>
          <a:xfrm>
            <a:off x="1179549" y="485687"/>
            <a:ext cx="16981341" cy="34404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Refeeding &amp; Gut-Healing Strategy (Stepwise)</a:t>
            </a:r>
          </a:p>
        </p:txBody>
      </p:sp>
      <p:sp>
        <p:nvSpPr>
          <p:cNvPr id="104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p>
        </p:txBody>
      </p:sp>
      <p:sp>
        <p:nvSpPr>
          <p:cNvPr id="1046" name="Stabilize hydration ORS, broths, diluted juices if needed…"/>
          <p:cNvSpPr txBox="1"/>
          <p:nvPr/>
        </p:nvSpPr>
        <p:spPr>
          <a:xfrm>
            <a:off x="1223373" y="3681592"/>
            <a:ext cx="9903998" cy="560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marL="457200" indent="-317500" defTabSz="457200">
              <a:spcBef>
                <a:spcPts val="1200"/>
              </a:spcBef>
              <a:buSzPct val="100000"/>
              <a:buFont typeface="Times Roman"/>
              <a:buAutoNum type="arabicPeriod" startAt="1"/>
              <a:defRPr sz="2800">
                <a:latin typeface="Times Roman"/>
                <a:ea typeface="Times Roman"/>
                <a:cs typeface="Times Roman"/>
                <a:sym typeface="Times Roman"/>
              </a:defRPr>
            </a:pPr>
            <a:r>
              <a:rPr b="1"/>
              <a:t>Stabilize hydration</a:t>
            </a:r>
            <a:br/>
            <a:r>
              <a:t>ORS, broths, diluted juices if needed</a:t>
            </a:r>
          </a:p>
          <a:p>
            <a:pPr marL="457200" indent="-317500" defTabSz="457200">
              <a:spcBef>
                <a:spcPts val="1200"/>
              </a:spcBef>
              <a:buSzPct val="100000"/>
              <a:buFont typeface="Times Roman"/>
              <a:buAutoNum type="arabicPeriod" startAt="1"/>
              <a:defRPr sz="2800">
                <a:latin typeface="Times Roman"/>
                <a:ea typeface="Times Roman"/>
                <a:cs typeface="Times Roman"/>
                <a:sym typeface="Times Roman"/>
              </a:defRPr>
            </a:pPr>
            <a:r>
              <a:rPr b="1"/>
              <a:t>Restore electrolytes</a:t>
            </a:r>
            <a:br/>
            <a:r>
              <a:t>Potassium (bananas, potatoes), magnesium (nuts, seeds, legumes)</a:t>
            </a:r>
          </a:p>
          <a:p>
            <a:pPr marL="457200" indent="-317500" defTabSz="457200">
              <a:spcBef>
                <a:spcPts val="1200"/>
              </a:spcBef>
              <a:buSzPct val="100000"/>
              <a:buFont typeface="Times Roman"/>
              <a:buAutoNum type="arabicPeriod" startAt="1"/>
              <a:defRPr sz="2800">
                <a:latin typeface="Times Roman"/>
                <a:ea typeface="Times Roman"/>
                <a:cs typeface="Times Roman"/>
                <a:sym typeface="Times Roman"/>
              </a:defRPr>
            </a:pPr>
            <a:r>
              <a:rPr b="1"/>
              <a:t>Reintroduce protein</a:t>
            </a:r>
            <a:br/>
            <a:r>
              <a:t>Eggs, poultry, yogurt, lentils (as tolerated)</a:t>
            </a:r>
          </a:p>
          <a:p>
            <a:pPr marL="457200" indent="-317500" defTabSz="457200">
              <a:spcBef>
                <a:spcPts val="1200"/>
              </a:spcBef>
              <a:buSzPct val="100000"/>
              <a:buFont typeface="Times Roman"/>
              <a:buAutoNum type="arabicPeriod" startAt="1"/>
              <a:defRPr sz="2800">
                <a:latin typeface="Times Roman"/>
                <a:ea typeface="Times Roman"/>
                <a:cs typeface="Times Roman"/>
                <a:sym typeface="Times Roman"/>
              </a:defRPr>
            </a:pPr>
            <a:r>
              <a:rPr b="1"/>
              <a:t>Support gut integrity</a:t>
            </a:r>
            <a:br/>
            <a:r>
              <a:t>Soluble fiber (oats, applesauce), fermented foods (post-acute)</a:t>
            </a:r>
          </a:p>
          <a:p>
            <a:pPr marL="457200" indent="-317500" defTabSz="457200">
              <a:spcBef>
                <a:spcPts val="1200"/>
              </a:spcBef>
              <a:buSzPct val="100000"/>
              <a:buFont typeface="Times Roman"/>
              <a:buAutoNum type="arabicPeriod" startAt="1"/>
              <a:defRPr sz="2800">
                <a:latin typeface="Times Roman"/>
                <a:ea typeface="Times Roman"/>
                <a:cs typeface="Times Roman"/>
                <a:sym typeface="Times Roman"/>
              </a:defRPr>
            </a:pPr>
            <a:r>
              <a:rPr b="1"/>
              <a:t>Replete micronutrients</a:t>
            </a:r>
            <a:br/>
            <a:r>
              <a:t>Zinc, B vitamins, vitamin A (food-first)</a:t>
            </a:r>
          </a:p>
        </p:txBody>
      </p:sp>
    </p:spTree>
  </p:cSld>
  <p:clrMapOvr>
    <a:masterClrMapping/>
  </p:clrMapOvr>
  <p:transition xmlns:p14="http://schemas.microsoft.com/office/powerpoint/2010/main" spd="med" advClick="1"/>
</p:sld>
</file>

<file path=ppt/slides/slide9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52" name="Freeform 4"/>
          <p:cNvGrpSpPr/>
          <p:nvPr/>
        </p:nvGrpSpPr>
        <p:grpSpPr>
          <a:xfrm>
            <a:off x="-528019" y="-83714"/>
            <a:ext cx="19048361" cy="3086120"/>
            <a:chOff x="-2" y="0"/>
            <a:chExt cx="19048359" cy="3086119"/>
          </a:xfrm>
        </p:grpSpPr>
        <p:sp>
          <p:nvSpPr>
            <p:cNvPr id="1050" name="Rectangle"/>
            <p:cNvSpPr/>
            <p:nvPr/>
          </p:nvSpPr>
          <p:spPr>
            <a:xfrm>
              <a:off x="-3" y="-1"/>
              <a:ext cx="19048361"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51"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53" name="TextBox 6"/>
          <p:cNvSpPr txBox="1"/>
          <p:nvPr/>
        </p:nvSpPr>
        <p:spPr>
          <a:xfrm>
            <a:off x="1179549" y="485687"/>
            <a:ext cx="16981341" cy="22847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93" sz="7000">
                <a:solidFill>
                  <a:srgbClr val="FFFFFF"/>
                </a:solidFill>
                <a:latin typeface="Poppins"/>
                <a:ea typeface="Poppins"/>
                <a:cs typeface="Poppins"/>
                <a:sym typeface="Poppins"/>
              </a:defRPr>
            </a:pPr>
            <a:r>
              <a:t>Lab Markers That Guide </a:t>
            </a:r>
            <a:r>
              <a:rPr b="1"/>
              <a:t>Repletion Timing</a:t>
            </a:r>
            <a:r>
              <a:t> After Foodborne Illness</a:t>
            </a:r>
          </a:p>
        </p:txBody>
      </p:sp>
      <p:sp>
        <p:nvSpPr>
          <p:cNvPr id="1054" name="Freeform 8"/>
          <p:cNvSpPr/>
          <p:nvPr/>
        </p:nvSpPr>
        <p:spPr>
          <a:xfrm>
            <a:off x="-2602379" y="0"/>
            <a:ext cx="3256089" cy="3256087"/>
          </a:xfrm>
          <a:prstGeom prst="rect">
            <a:avLst/>
          </a:prstGeom>
          <a:blipFill>
            <a:blip r:embed="rId2"/>
            <a:stretch>
              <a:fillRect/>
            </a:stretch>
          </a:blipFill>
          <a:ln w="12700">
            <a:miter lim="400000"/>
          </a:ln>
        </p:spPr>
        <p:txBody>
          <a:bodyPr lIns="45718" tIns="45718" rIns="45718" bIns="45718"/>
          <a:lstStyle/>
          <a:p>
            <a:pPr>
              <a:defRPr>
                <a:latin typeface="+mj-lt"/>
                <a:ea typeface="+mj-ea"/>
                <a:cs typeface="+mj-cs"/>
                <a:sym typeface="Calibri"/>
              </a:defRPr>
            </a:pPr>
          </a:p>
        </p:txBody>
      </p:sp>
      <p:graphicFrame>
        <p:nvGraphicFramePr>
          <p:cNvPr id="1055" name="Table 1"/>
          <p:cNvGraphicFramePr/>
          <p:nvPr/>
        </p:nvGraphicFramePr>
        <p:xfrm>
          <a:off x="630050" y="3204756"/>
          <a:ext cx="17327514" cy="657060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737321"/>
                <a:gridCol w="3609773"/>
                <a:gridCol w="3789897"/>
                <a:gridCol w="7177820"/>
              </a:tblGrid>
              <a:tr h="378288">
                <a:tc>
                  <a:txBody>
                    <a:bodyPr/>
                    <a:lstStyle/>
                    <a:p>
                      <a:pPr algn="ctr" defTabSz="457200">
                        <a:defRPr sz="1800"/>
                      </a:pPr>
                      <a:r>
                        <a:rPr b="1" sz="1900">
                          <a:latin typeface="Times Roman"/>
                          <a:ea typeface="Times Roman"/>
                          <a:cs typeface="Times Roman"/>
                          <a:sym typeface="Times Roman"/>
                        </a:rPr>
                        <a:t>Lab Marker</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What It Reflects</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When to Replete</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Repletion Guidance &amp; Clinical Notes</a:t>
                      </a:r>
                    </a:p>
                  </a:txBody>
                  <a:tcPr marL="12700" marR="12700" marT="12700" marB="12700" anchor="ctr" anchorCtr="0" horzOverflow="overflow"/>
                </a:tc>
              </a:tr>
              <a:tr h="586347">
                <a:tc>
                  <a:txBody>
                    <a:bodyPr/>
                    <a:lstStyle/>
                    <a:p>
                      <a:pPr algn="ctr" defTabSz="457200">
                        <a:defRPr sz="1800"/>
                      </a:pPr>
                      <a:r>
                        <a:rPr b="1" sz="1900">
                          <a:latin typeface="Times Roman"/>
                          <a:ea typeface="Times Roman"/>
                          <a:cs typeface="Times Roman"/>
                          <a:sym typeface="Times Roman"/>
                        </a:rPr>
                        <a:t>Sodium (Na⁺)</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Fluid balance, dehydration</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Immediately if low or symptomatic</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Oral rehydration solution (ORS); avoid plain water alone in hyponatremia</a:t>
                      </a:r>
                    </a:p>
                  </a:txBody>
                  <a:tcPr marL="12700" marR="12700" marT="12700" marB="12700" anchor="ctr" anchorCtr="0" horzOverflow="overflow"/>
                </a:tc>
              </a:tr>
              <a:tr h="586347">
                <a:tc>
                  <a:txBody>
                    <a:bodyPr/>
                    <a:lstStyle/>
                    <a:p>
                      <a:pPr algn="ctr" defTabSz="457200">
                        <a:defRPr sz="1800"/>
                      </a:pPr>
                      <a:r>
                        <a:rPr b="1" sz="1900">
                          <a:latin typeface="Times Roman"/>
                          <a:ea typeface="Times Roman"/>
                          <a:cs typeface="Times Roman"/>
                          <a:sym typeface="Times Roman"/>
                        </a:rPr>
                        <a:t>Potassium (K⁺)</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GI losses, muscle &amp; cardiac function</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Early if &lt;3.5 mmol/L or symptomatic</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Food-first (potatoes, bananas); supplement cautiously; recheck levels</a:t>
                      </a:r>
                    </a:p>
                  </a:txBody>
                  <a:tcPr marL="12700" marR="12700" marT="12700" marB="12700" anchor="ctr" anchorCtr="0" horzOverflow="overflow"/>
                </a:tc>
              </a:tr>
              <a:tr h="586347">
                <a:tc>
                  <a:txBody>
                    <a:bodyPr/>
                    <a:lstStyle/>
                    <a:p>
                      <a:pPr algn="ctr" defTabSz="457200">
                        <a:defRPr sz="1800"/>
                      </a:pPr>
                      <a:r>
                        <a:rPr b="1" sz="1900">
                          <a:latin typeface="Times Roman"/>
                          <a:ea typeface="Times Roman"/>
                          <a:cs typeface="Times Roman"/>
                          <a:sym typeface="Times Roman"/>
                        </a:rPr>
                        <a:t>Magnesium (Mg²⁺)</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Intracellular electrolyte loss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If diarrhea persists or Mg &lt;1.7 mg/dL</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Food sources (nuts, seeds, legumes); split doses if supplementing</a:t>
                      </a:r>
                    </a:p>
                  </a:txBody>
                  <a:tcPr marL="12700" marR="12700" marT="12700" marB="12700" anchor="ctr" anchorCtr="0" horzOverflow="overflow"/>
                </a:tc>
              </a:tr>
              <a:tr h="378288">
                <a:tc>
                  <a:txBody>
                    <a:bodyPr/>
                    <a:lstStyle/>
                    <a:p>
                      <a:pPr algn="ctr" defTabSz="457200">
                        <a:defRPr sz="1800"/>
                      </a:pPr>
                      <a:r>
                        <a:rPr b="1" sz="1900">
                          <a:latin typeface="Times Roman"/>
                          <a:ea typeface="Times Roman"/>
                          <a:cs typeface="Times Roman"/>
                          <a:sym typeface="Times Roman"/>
                        </a:rPr>
                        <a:t>Chloride (Cl⁻)</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Acid–base balance</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With ongoing vomiting</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Balanced electrolyte replacement</a:t>
                      </a:r>
                    </a:p>
                  </a:txBody>
                  <a:tcPr marL="12700" marR="12700" marT="12700" marB="12700" anchor="ctr" anchorCtr="0" horzOverflow="overflow"/>
                </a:tc>
              </a:tr>
              <a:tr h="586347">
                <a:tc>
                  <a:txBody>
                    <a:bodyPr/>
                    <a:lstStyle/>
                    <a:p>
                      <a:pPr algn="ctr" defTabSz="457200">
                        <a:defRPr sz="1800"/>
                      </a:pPr>
                      <a:r>
                        <a:rPr b="1" sz="1900">
                          <a:latin typeface="Times Roman"/>
                          <a:ea typeface="Times Roman"/>
                          <a:cs typeface="Times Roman"/>
                          <a:sym typeface="Times Roman"/>
                        </a:rPr>
                        <a:t>BUN/Creatinine</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Hydration status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Guides urgency of rehydration</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Elevated ratio suggests dehydration; hydrate before micronutrient focus</a:t>
                      </a:r>
                    </a:p>
                  </a:txBody>
                  <a:tcPr marL="12700" marR="12700" marT="12700" marB="12700" anchor="ctr" anchorCtr="0" horzOverflow="overflow"/>
                </a:tc>
              </a:tr>
              <a:tr h="586347">
                <a:tc>
                  <a:txBody>
                    <a:bodyPr/>
                    <a:lstStyle/>
                    <a:p>
                      <a:pPr algn="ctr" defTabSz="457200">
                        <a:defRPr sz="1800"/>
                      </a:pPr>
                      <a:r>
                        <a:rPr b="1" sz="1900">
                          <a:latin typeface="Times Roman"/>
                          <a:ea typeface="Times Roman"/>
                          <a:cs typeface="Times Roman"/>
                          <a:sym typeface="Times Roman"/>
                        </a:rPr>
                        <a:t>Ferritin</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Iron stores (acute-phase reactant)</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Only after infection resolves</a:t>
                      </a:r>
                    </a:p>
                  </a:txBody>
                  <a:tcPr marL="12700" marR="12700" marT="12700" marB="12700" anchor="ctr" anchorCtr="0" horzOverflow="overflow"/>
                </a:tc>
                <a:tc>
                  <a:txBody>
                    <a:bodyPr/>
                    <a:lstStyle/>
                    <a:p>
                      <a:pPr algn="ctr" defTabSz="457200">
                        <a:defRPr sz="1900">
                          <a:latin typeface="Times Roman"/>
                          <a:ea typeface="Times Roman"/>
                          <a:cs typeface="Times Roman"/>
                          <a:sym typeface="Times Roman"/>
                        </a:defRPr>
                      </a:pPr>
                      <a:r>
                        <a:t>Replete iron </a:t>
                      </a:r>
                      <a:r>
                        <a:rPr b="1"/>
                        <a:t>only if low</a:t>
                      </a:r>
                      <a:r>
                        <a:t> post-illness; avoid during acute inflammation</a:t>
                      </a:r>
                    </a:p>
                  </a:txBody>
                  <a:tcPr marL="12700" marR="12700" marT="12700" marB="12700" anchor="ctr" anchorCtr="0" horzOverflow="overflow"/>
                </a:tc>
              </a:tr>
              <a:tr h="586347">
                <a:tc>
                  <a:txBody>
                    <a:bodyPr/>
                    <a:lstStyle/>
                    <a:p>
                      <a:pPr algn="ctr" defTabSz="457200">
                        <a:defRPr sz="1800"/>
                      </a:pPr>
                      <a:r>
                        <a:rPr b="1" sz="1900">
                          <a:latin typeface="Times Roman"/>
                          <a:ea typeface="Times Roman"/>
                          <a:cs typeface="Times Roman"/>
                          <a:sym typeface="Times Roman"/>
                        </a:rPr>
                        <a:t>Hemoglobin / Hematocrit</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Oxygen-carrying capacity</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Post-recovery if anemia suspected</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Pair iron with vitamin C foods; monitor GI tolerance</a:t>
                      </a:r>
                    </a:p>
                  </a:txBody>
                  <a:tcPr marL="12700" marR="12700" marT="12700" marB="12700" anchor="ctr" anchorCtr="0" horzOverflow="overflow"/>
                </a:tc>
              </a:tr>
              <a:tr h="586347">
                <a:tc>
                  <a:txBody>
                    <a:bodyPr/>
                    <a:lstStyle/>
                    <a:p>
                      <a:pPr algn="ctr" defTabSz="457200">
                        <a:defRPr sz="1800"/>
                      </a:pPr>
                      <a:r>
                        <a:rPr b="1" sz="1900">
                          <a:latin typeface="Times Roman"/>
                          <a:ea typeface="Times Roman"/>
                          <a:cs typeface="Times Roman"/>
                          <a:sym typeface="Times Roman"/>
                        </a:rPr>
                        <a:t>Serum Zinc</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Immune &amp; gut repair status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After diarrhea subsides or if prolonged</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Food-first (meat, seeds); short-term supplementation if low</a:t>
                      </a:r>
                    </a:p>
                  </a:txBody>
                  <a:tcPr marL="12700" marR="12700" marT="12700" marB="12700" anchor="ctr" anchorCtr="0" horzOverflow="overflow"/>
                </a:tc>
              </a:tr>
              <a:tr h="586347">
                <a:tc>
                  <a:txBody>
                    <a:bodyPr/>
                    <a:lstStyle/>
                    <a:p>
                      <a:pPr algn="ctr" defTabSz="457200">
                        <a:defRPr sz="1800"/>
                      </a:pPr>
                      <a:r>
                        <a:rPr b="1" sz="1900">
                          <a:latin typeface="Times Roman"/>
                          <a:ea typeface="Times Roman"/>
                          <a:cs typeface="Times Roman"/>
                          <a:sym typeface="Times Roman"/>
                        </a:rPr>
                        <a:t>CRP / hs-CRP</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Inflammatory status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Must normalize before iron repletion</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Elevated CRP falsely raises ferritin</a:t>
                      </a:r>
                    </a:p>
                  </a:txBody>
                  <a:tcPr marL="12700" marR="12700" marT="12700" marB="12700" anchor="ctr" anchorCtr="0" horzOverflow="overflow"/>
                </a:tc>
              </a:tr>
              <a:tr h="586347">
                <a:tc>
                  <a:txBody>
                    <a:bodyPr/>
                    <a:lstStyle/>
                    <a:p>
                      <a:pPr algn="ctr" defTabSz="457200">
                        <a:defRPr sz="1800"/>
                      </a:pPr>
                      <a:r>
                        <a:rPr b="1" sz="1900">
                          <a:latin typeface="Times Roman"/>
                          <a:ea typeface="Times Roman"/>
                          <a:cs typeface="Times Roman"/>
                          <a:sym typeface="Times Roman"/>
                        </a:rPr>
                        <a:t>Albumin / Prealbumin</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Protein status (context-dependent)</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After hydration stabilized</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Low values often reflect inflammation, not intake</a:t>
                      </a:r>
                    </a:p>
                  </a:txBody>
                  <a:tcPr marL="12700" marR="12700" marT="12700" marB="12700" anchor="ctr" anchorCtr="0" horzOverflow="overflow"/>
                </a:tc>
              </a:tr>
              <a:tr h="586347">
                <a:tc>
                  <a:txBody>
                    <a:bodyPr/>
                    <a:lstStyle/>
                    <a:p>
                      <a:pPr algn="ctr" defTabSz="457200">
                        <a:defRPr sz="1900">
                          <a:latin typeface="Times Roman"/>
                          <a:ea typeface="Times Roman"/>
                          <a:cs typeface="Times Roman"/>
                          <a:sym typeface="Times Roman"/>
                        </a:defRPr>
                      </a:pPr>
                      <a:r>
                        <a:rPr b="1"/>
                        <a:t>Stool Studies</a:t>
                      </a:r>
                      <a:r>
                        <a:t> (if persistent)</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Malabsorption, infection</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If symptoms &gt;7–10 days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Guides probiotic, enzyme, or referral decisions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