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Lst>
  <p:sldSz cx="18288000" cy="10287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57.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73.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82.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83.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Shape 212"/>
          <p:cNvSpPr/>
          <p:nvPr>
            <p:ph type="sldImg"/>
          </p:nvPr>
        </p:nvSpPr>
        <p:spPr>
          <a:prstGeom prst="rect">
            <a:avLst/>
          </a:prstGeom>
        </p:spPr>
        <p:txBody>
          <a:bodyPr/>
          <a:lstStyle/>
          <a:p>
            <a:pPr/>
          </a:p>
        </p:txBody>
      </p:sp>
      <p:sp>
        <p:nvSpPr>
          <p:cNvPr id="213" name="Shape 213"/>
          <p:cNvSpPr/>
          <p:nvPr>
            <p:ph type="body" sz="quarter" idx="1"/>
          </p:nvPr>
        </p:nvSpPr>
        <p:spPr>
          <a:prstGeom prst="rect">
            <a:avLst/>
          </a:prstGeom>
        </p:spPr>
        <p:txBody>
          <a:bodyPr/>
          <a:lstStyle/>
          <a:p>
            <a:pPr>
              <a:defRPr b="1"/>
            </a:pPr>
            <a:r>
              <a:t>The Board for Certification of Nutrition Specialists (BCNS) may impose disciplinary action when a CNS:</a:t>
            </a:r>
          </a:p>
          <a:p>
            <a:pPr/>
          </a:p>
          <a:p>
            <a:pPr/>
            <a:r>
              <a:t>Violates ethical or professional standards</a:t>
            </a:r>
          </a:p>
          <a:p>
            <a:pPr/>
            <a:r>
              <a:t>Practices outside scope or competence</a:t>
            </a:r>
          </a:p>
          <a:p>
            <a:pPr/>
            <a:r>
              <a:t>Endangers client safety</a:t>
            </a:r>
          </a:p>
          <a:p>
            <a:pPr/>
            <a:r>
              <a:t>Engages in dishonest or deceptive conduct</a:t>
            </a:r>
          </a:p>
          <a:p>
            <a:pPr/>
            <a:r>
              <a:t>Possible outcomes include:</a:t>
            </a:r>
          </a:p>
          <a:p>
            <a:pPr/>
            <a:r>
              <a:t>Formal reprimand</a:t>
            </a:r>
          </a:p>
          <a:p>
            <a:pPr/>
            <a:r>
              <a:t>Required remediation or ethics training</a:t>
            </a:r>
          </a:p>
          <a:p>
            <a:pPr/>
            <a:r>
              <a:t>Probation or suspension</a:t>
            </a:r>
          </a:p>
          <a:p>
            <a:pPr/>
          </a:p>
          <a:p>
            <a:pPr/>
            <a:r>
              <a:t>Revocation of CNS certification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3" name="Shape 413"/>
          <p:cNvSpPr/>
          <p:nvPr>
            <p:ph type="sldImg"/>
          </p:nvPr>
        </p:nvSpPr>
        <p:spPr>
          <a:prstGeom prst="rect">
            <a:avLst/>
          </a:prstGeom>
        </p:spPr>
        <p:txBody>
          <a:bodyPr/>
          <a:lstStyle/>
          <a:p>
            <a:pPr/>
          </a:p>
        </p:txBody>
      </p:sp>
      <p:sp>
        <p:nvSpPr>
          <p:cNvPr id="414" name="Shape 414"/>
          <p:cNvSpPr/>
          <p:nvPr>
            <p:ph type="body" sz="quarter" idx="1"/>
          </p:nvPr>
        </p:nvSpPr>
        <p:spPr>
          <a:prstGeom prst="rect">
            <a:avLst/>
          </a:prstGeom>
        </p:spPr>
        <p:txBody>
          <a:bodyPr/>
          <a:lstStyle/>
          <a:p>
            <a:pPr>
              <a:defRPr b="1"/>
            </a:pPr>
            <a:r>
              <a:t>Ethical CNS Response:</a:t>
            </a:r>
          </a:p>
          <a:p>
            <a:pPr/>
          </a:p>
          <a:p>
            <a:pPr/>
            <a:r>
              <a:t>Clarify the difference between anecdote and evidence</a:t>
            </a:r>
          </a:p>
          <a:p>
            <a:pPr/>
            <a:r>
              <a:t>Avoid universal recommendations</a:t>
            </a:r>
          </a:p>
          <a:p>
            <a:pPr/>
            <a:r>
              <a:t>Individualize care</a:t>
            </a:r>
          </a:p>
          <a:p>
            <a:pPr/>
          </a:p>
          <a:p>
            <a:pPr>
              <a:defRPr b="1"/>
            </a:pPr>
            <a:r>
              <a:t>Exam Insight: Absolutist language signals bias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3" name="Shape 423"/>
          <p:cNvSpPr/>
          <p:nvPr>
            <p:ph type="sldImg"/>
          </p:nvPr>
        </p:nvSpPr>
        <p:spPr>
          <a:prstGeom prst="rect">
            <a:avLst/>
          </a:prstGeom>
        </p:spPr>
        <p:txBody>
          <a:bodyPr/>
          <a:lstStyle/>
          <a:p>
            <a:pPr/>
          </a:p>
        </p:txBody>
      </p:sp>
      <p:sp>
        <p:nvSpPr>
          <p:cNvPr id="424" name="Shape 424"/>
          <p:cNvSpPr/>
          <p:nvPr>
            <p:ph type="body" sz="quarter" idx="1"/>
          </p:nvPr>
        </p:nvSpPr>
        <p:spPr>
          <a:prstGeom prst="rect">
            <a:avLst/>
          </a:prstGeom>
        </p:spPr>
        <p:txBody>
          <a:bodyPr/>
          <a:lstStyle/>
          <a:p>
            <a:pPr>
              <a:defRPr b="1"/>
            </a:pPr>
            <a:r>
              <a:t>Ethical CNS Response:</a:t>
            </a:r>
          </a:p>
          <a:p>
            <a:pPr/>
          </a:p>
          <a:p>
            <a:pPr/>
            <a:r>
              <a:t>Provide evidence-based alternatives</a:t>
            </a:r>
          </a:p>
          <a:p>
            <a:pPr/>
            <a:r>
              <a:t>Address safety concerns</a:t>
            </a:r>
          </a:p>
          <a:p>
            <a:pPr/>
            <a:r>
              <a:t>Refer if disordered eating risk emerges</a:t>
            </a:r>
          </a:p>
          <a:p>
            <a:pPr/>
          </a:p>
          <a:p>
            <a:pPr>
              <a:defRPr b="1"/>
            </a:pPr>
            <a:r>
              <a:t>Exam Connection: Client safety overrides popular trends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3" name="Shape 433"/>
          <p:cNvSpPr/>
          <p:nvPr>
            <p:ph type="sldImg"/>
          </p:nvPr>
        </p:nvSpPr>
        <p:spPr>
          <a:prstGeom prst="rect">
            <a:avLst/>
          </a:prstGeom>
        </p:spPr>
        <p:txBody>
          <a:bodyPr/>
          <a:lstStyle/>
          <a:p>
            <a:pPr/>
          </a:p>
        </p:txBody>
      </p:sp>
      <p:sp>
        <p:nvSpPr>
          <p:cNvPr id="434" name="Shape 434"/>
          <p:cNvSpPr/>
          <p:nvPr>
            <p:ph type="body" sz="quarter" idx="1"/>
          </p:nvPr>
        </p:nvSpPr>
        <p:spPr>
          <a:prstGeom prst="rect">
            <a:avLst/>
          </a:prstGeom>
        </p:spPr>
        <p:txBody>
          <a:bodyPr/>
          <a:lstStyle/>
          <a:p>
            <a:pPr>
              <a:defRPr b="1"/>
            </a:pPr>
            <a:r>
              <a:t>Ethical CNS Response:</a:t>
            </a:r>
          </a:p>
          <a:p>
            <a:pPr/>
          </a:p>
          <a:p>
            <a:pPr/>
            <a:r>
              <a:t>Explain study design limitations</a:t>
            </a:r>
          </a:p>
          <a:p>
            <a:pPr/>
            <a:r>
              <a:t>Reference systematic reviews or meta-analyses</a:t>
            </a:r>
          </a:p>
          <a:p>
            <a:pPr/>
            <a:r>
              <a:t>Contextualize within overall dietary pattern</a:t>
            </a:r>
          </a:p>
          <a:p>
            <a:pPr/>
          </a:p>
          <a:p>
            <a:pPr>
              <a:defRPr b="1"/>
            </a:pPr>
            <a:r>
              <a:t>Exam Tip: Media headlines ≠ primary evidence</a:t>
            </a:r>
          </a:p>
          <a:p>
            <a:pPr>
              <a:defRPr b="1"/>
            </a:pPr>
          </a:p>
          <a:p>
            <a:pPr>
              <a:defRPr b="1"/>
            </a:pPr>
            <a:r>
              <a:t>The more commercial influence, anecdotal evidence, absolutist language, or lack of transparency present, the lower the trustworthiness of the nutrition information.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8" name="Shape 508"/>
          <p:cNvSpPr/>
          <p:nvPr>
            <p:ph type="sldImg"/>
          </p:nvPr>
        </p:nvSpPr>
        <p:spPr>
          <a:prstGeom prst="rect">
            <a:avLst/>
          </a:prstGeom>
        </p:spPr>
        <p:txBody>
          <a:bodyPr/>
          <a:lstStyle/>
          <a:p>
            <a:pPr/>
          </a:p>
        </p:txBody>
      </p:sp>
      <p:sp>
        <p:nvSpPr>
          <p:cNvPr id="509" name="Shape 509"/>
          <p:cNvSpPr/>
          <p:nvPr>
            <p:ph type="body" sz="quarter" idx="1"/>
          </p:nvPr>
        </p:nvSpPr>
        <p:spPr>
          <a:prstGeom prst="rect">
            <a:avLst/>
          </a:prstGeom>
        </p:spPr>
        <p:txBody>
          <a:bodyPr/>
          <a:lstStyle/>
          <a:p>
            <a:pPr/>
            <a:r>
              <a:t>If information can identify a client AND relates to health, nutrition care, or payment, HIPAA applies.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1" name="Shape 551"/>
          <p:cNvSpPr/>
          <p:nvPr>
            <p:ph type="sldImg"/>
          </p:nvPr>
        </p:nvSpPr>
        <p:spPr>
          <a:prstGeom prst="rect">
            <a:avLst/>
          </a:prstGeom>
        </p:spPr>
        <p:txBody>
          <a:bodyPr/>
          <a:lstStyle/>
          <a:p>
            <a:pPr/>
          </a:p>
        </p:txBody>
      </p:sp>
      <p:sp>
        <p:nvSpPr>
          <p:cNvPr id="552" name="Shape 552"/>
          <p:cNvSpPr/>
          <p:nvPr>
            <p:ph type="body" sz="quarter" idx="1"/>
          </p:nvPr>
        </p:nvSpPr>
        <p:spPr>
          <a:prstGeom prst="rect">
            <a:avLst/>
          </a:prstGeom>
        </p:spPr>
        <p:txBody>
          <a:bodyPr/>
          <a:lstStyle/>
          <a:p>
            <a:pPr/>
            <a:r>
              <a:t>CNS professionals are responsible for knowing and complying with their specific state laws before practicing.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1" name="Shape 561"/>
          <p:cNvSpPr/>
          <p:nvPr>
            <p:ph type="sldImg"/>
          </p:nvPr>
        </p:nvSpPr>
        <p:spPr>
          <a:prstGeom prst="rect">
            <a:avLst/>
          </a:prstGeom>
        </p:spPr>
        <p:txBody>
          <a:bodyPr/>
          <a:lstStyle/>
          <a:p>
            <a:pPr/>
          </a:p>
        </p:txBody>
      </p:sp>
      <p:sp>
        <p:nvSpPr>
          <p:cNvPr id="562" name="Shape 562"/>
          <p:cNvSpPr/>
          <p:nvPr>
            <p:ph type="body" sz="quarter" idx="1"/>
          </p:nvPr>
        </p:nvSpPr>
        <p:spPr>
          <a:prstGeom prst="rect">
            <a:avLst/>
          </a:prstGeom>
        </p:spPr>
        <p:txBody>
          <a:bodyPr/>
          <a:lstStyle/>
          <a:p>
            <a:pPr/>
            <a:r>
              <a:t>Certification (CNS) establishes professional competency; licensure establishes legal permission to practice—and both must be respected</a:t>
            </a:r>
          </a:p>
          <a:p>
            <a:pPr/>
          </a:p>
          <a:p>
            <a:pPr/>
            <a:r>
              <a:t>Certified Nutrition Specialists maintain national certification through the Board for Certification of Nutrition Specialists and comply with all applicable state licensure laws governing nutrition practice.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1" name="Shape 571"/>
          <p:cNvSpPr/>
          <p:nvPr>
            <p:ph type="sldImg"/>
          </p:nvPr>
        </p:nvSpPr>
        <p:spPr>
          <a:prstGeom prst="rect">
            <a:avLst/>
          </a:prstGeom>
        </p:spPr>
        <p:txBody>
          <a:bodyPr/>
          <a:lstStyle/>
          <a:p>
            <a:pPr/>
          </a:p>
        </p:txBody>
      </p:sp>
      <p:sp>
        <p:nvSpPr>
          <p:cNvPr id="572" name="Shape 572"/>
          <p:cNvSpPr/>
          <p:nvPr>
            <p:ph type="body" sz="quarter" idx="1"/>
          </p:nvPr>
        </p:nvSpPr>
        <p:spPr>
          <a:prstGeom prst="rect">
            <a:avLst/>
          </a:prstGeom>
        </p:spPr>
        <p:txBody>
          <a:bodyPr/>
          <a:lstStyle/>
          <a:p>
            <a:pPr/>
            <a:r>
              <a:t>A CNS must hold certification, practice within scope, and comply with state licensure laws—failure in any one area can limit or prohibit practice.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9" name="Shape 609"/>
          <p:cNvSpPr/>
          <p:nvPr>
            <p:ph type="sldImg"/>
          </p:nvPr>
        </p:nvSpPr>
        <p:spPr>
          <a:prstGeom prst="rect">
            <a:avLst/>
          </a:prstGeom>
        </p:spPr>
        <p:txBody>
          <a:bodyPr/>
          <a:lstStyle/>
          <a:p>
            <a:pPr/>
          </a:p>
        </p:txBody>
      </p:sp>
      <p:sp>
        <p:nvSpPr>
          <p:cNvPr id="610" name="Shape 610"/>
          <p:cNvSpPr/>
          <p:nvPr>
            <p:ph type="body" sz="quarter" idx="1"/>
          </p:nvPr>
        </p:nvSpPr>
        <p:spPr>
          <a:prstGeom prst="rect">
            <a:avLst/>
          </a:prstGeom>
        </p:spPr>
        <p:txBody>
          <a:bodyPr/>
          <a:lstStyle/>
          <a:p>
            <a:pPr>
              <a:defRPr b="1"/>
            </a:pPr>
            <a:r>
              <a:t>The Board for Certification of Nutrition Specialists (BCNS):</a:t>
            </a:r>
          </a:p>
          <a:p>
            <a:pPr/>
            <a:r>
              <a:t>Certifies competence</a:t>
            </a:r>
          </a:p>
          <a:p>
            <a:pPr/>
            <a:r>
              <a:t>Enforces ethical standards</a:t>
            </a:r>
          </a:p>
          <a:p>
            <a:pPr/>
            <a:r>
              <a:t>Does not grant legal authority to practice</a:t>
            </a:r>
          </a:p>
          <a:p>
            <a:pPr/>
            <a:r>
              <a:t>May discipline CNS professionals for illegal practice—even if state enforcement does not</a:t>
            </a:r>
          </a:p>
          <a:p>
            <a:pPr/>
          </a:p>
          <a:p>
            <a:pPr/>
            <a:r>
              <a:t>Certification establishes competence. Licensure establishes legality. Scope establishes ethical boundaries. All three must align for compliant CNS practice.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5" name="Shape 755"/>
          <p:cNvSpPr/>
          <p:nvPr>
            <p:ph type="sldImg"/>
          </p:nvPr>
        </p:nvSpPr>
        <p:spPr>
          <a:prstGeom prst="rect">
            <a:avLst/>
          </a:prstGeom>
        </p:spPr>
        <p:txBody>
          <a:bodyPr/>
          <a:lstStyle/>
          <a:p>
            <a:pPr/>
          </a:p>
        </p:txBody>
      </p:sp>
      <p:sp>
        <p:nvSpPr>
          <p:cNvPr id="756" name="Shape 756"/>
          <p:cNvSpPr/>
          <p:nvPr>
            <p:ph type="body" sz="quarter" idx="1"/>
          </p:nvPr>
        </p:nvSpPr>
        <p:spPr>
          <a:prstGeom prst="rect">
            <a:avLst/>
          </a:prstGeom>
        </p:spPr>
        <p:txBody>
          <a:bodyPr/>
          <a:lstStyle/>
          <a:p>
            <a:pPr/>
            <a:r>
              <a:t>Medicare and Medicaid policies are overseen by the Centers for Medicare &amp; Medicaid Services (CMS).</a:t>
            </a:r>
          </a:p>
          <a:p>
            <a:pPr/>
          </a:p>
          <a:p>
            <a:pPr>
              <a:defRPr b="1"/>
            </a:pPr>
            <a:r>
              <a:t>Private insurers may reimburse CNS services when:</a:t>
            </a:r>
          </a:p>
          <a:p>
            <a:pPr/>
          </a:p>
          <a:p>
            <a:pPr/>
            <a:r>
              <a:t>The CNS is licensed in that state</a:t>
            </a:r>
          </a:p>
          <a:p>
            <a:pPr/>
            <a:r>
              <a:t>The service aligns with covered diagnoses</a:t>
            </a:r>
          </a:p>
          <a:p>
            <a:pPr/>
            <a:r>
              <a:t>The CNS is credentialed with the payer</a:t>
            </a:r>
          </a:p>
          <a:p>
            <a:pPr/>
            <a:r>
              <a:t>Services are billed under approved CPT codes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4" name="Shape 834"/>
          <p:cNvSpPr/>
          <p:nvPr>
            <p:ph type="sldImg"/>
          </p:nvPr>
        </p:nvSpPr>
        <p:spPr>
          <a:prstGeom prst="rect">
            <a:avLst/>
          </a:prstGeom>
        </p:spPr>
        <p:txBody>
          <a:bodyPr/>
          <a:lstStyle/>
          <a:p>
            <a:pPr/>
          </a:p>
        </p:txBody>
      </p:sp>
      <p:sp>
        <p:nvSpPr>
          <p:cNvPr id="835" name="Shape 835"/>
          <p:cNvSpPr/>
          <p:nvPr>
            <p:ph type="body" sz="quarter" idx="1"/>
          </p:nvPr>
        </p:nvSpPr>
        <p:spPr>
          <a:prstGeom prst="rect">
            <a:avLst/>
          </a:prstGeom>
        </p:spPr>
        <p:txBody>
          <a:bodyPr/>
          <a:lstStyle/>
          <a:p>
            <a:pPr/>
            <a:r>
              <a:t>1. Correct Answer: C</a:t>
            </a:r>
          </a:p>
          <a:p>
            <a:pPr/>
            <a:r>
              <a:t>Rationale:</a:t>
            </a:r>
          </a:p>
          <a:p>
            <a:pPr/>
            <a:r>
              <a:t>CNS professionals do not diagnose or manage medications. Advising discontinuation of prescribed treatment exceeds scope and violates ethical standards.</a:t>
            </a:r>
          </a:p>
          <a:p>
            <a:pPr/>
          </a:p>
          <a:p>
            <a:pPr/>
            <a:r>
              <a:t>2. Correct Answer: C</a:t>
            </a:r>
          </a:p>
          <a:p>
            <a:pPr/>
            <a:r>
              <a:t>Rationale:</a:t>
            </a:r>
          </a:p>
          <a:p>
            <a:pPr/>
            <a:r>
              <a:t>Identifiable health information transmitted electronically is Protected Health Information (PHI) and must be safeguarded under HIPAA, enforced by the U.S. Department of Health and Human Services (HHS).</a:t>
            </a:r>
          </a:p>
          <a:p>
            <a:pPr/>
          </a:p>
          <a:p>
            <a:pPr/>
            <a:r>
              <a:t>3. Correct Answer: C</a:t>
            </a:r>
          </a:p>
          <a:p>
            <a:pPr/>
            <a:r>
              <a:t>Rationale:</a:t>
            </a:r>
          </a:p>
          <a:p>
            <a:pPr/>
            <a:r>
              <a:t>CNS certification demonstrates competence, while state licensure determines legality. Both must align for compliant practice.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Shape 222"/>
          <p:cNvSpPr/>
          <p:nvPr>
            <p:ph type="sldImg"/>
          </p:nvPr>
        </p:nvSpPr>
        <p:spPr>
          <a:prstGeom prst="rect">
            <a:avLst/>
          </a:prstGeom>
        </p:spPr>
        <p:txBody>
          <a:bodyPr/>
          <a:lstStyle/>
          <a:p>
            <a:pPr/>
          </a:p>
        </p:txBody>
      </p:sp>
      <p:sp>
        <p:nvSpPr>
          <p:cNvPr id="223" name="Shape 223"/>
          <p:cNvSpPr/>
          <p:nvPr>
            <p:ph type="body" sz="quarter" idx="1"/>
          </p:nvPr>
        </p:nvSpPr>
        <p:spPr>
          <a:prstGeom prst="rect">
            <a:avLst/>
          </a:prstGeom>
        </p:spPr>
        <p:txBody>
          <a:bodyPr/>
          <a:lstStyle/>
          <a:p>
            <a:pPr/>
            <a:r>
              <a:t>Certified Nutrition Specialists practice within a defined scope of nutrition care and collaborate with other healthcare professionals as needed to ensure ethical, safe, and effective client-centered outcomes.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4" name="Shape 844"/>
          <p:cNvSpPr/>
          <p:nvPr>
            <p:ph type="sldImg"/>
          </p:nvPr>
        </p:nvSpPr>
        <p:spPr>
          <a:prstGeom prst="rect">
            <a:avLst/>
          </a:prstGeom>
        </p:spPr>
        <p:txBody>
          <a:bodyPr/>
          <a:lstStyle/>
          <a:p>
            <a:pPr/>
          </a:p>
        </p:txBody>
      </p:sp>
      <p:sp>
        <p:nvSpPr>
          <p:cNvPr id="845" name="Shape 845"/>
          <p:cNvSpPr/>
          <p:nvPr>
            <p:ph type="body" sz="quarter" idx="1"/>
          </p:nvPr>
        </p:nvSpPr>
        <p:spPr>
          <a:prstGeom prst="rect">
            <a:avLst/>
          </a:prstGeom>
        </p:spPr>
        <p:txBody>
          <a:bodyPr/>
          <a:lstStyle/>
          <a:p>
            <a:pPr/>
            <a:r>
              <a:t>4. Correct Answer: B</a:t>
            </a:r>
          </a:p>
          <a:p>
            <a:pPr/>
            <a:r>
              <a:t>Rationale:</a:t>
            </a:r>
          </a:p>
          <a:p>
            <a:pPr/>
            <a:r>
              <a:t>Labeling traditional foods as unhealthy reflects cultural food bias. Ethical care requires adapting nutrition plans to include culturally meaningful foods.</a:t>
            </a:r>
          </a:p>
          <a:p>
            <a:pPr/>
          </a:p>
          <a:p>
            <a:pPr/>
            <a:r>
              <a:t>5. Correct Answer: D</a:t>
            </a:r>
          </a:p>
          <a:p>
            <a:pPr/>
            <a:r>
              <a:t>Rationale:</a:t>
            </a:r>
          </a:p>
          <a:p>
            <a:pPr/>
            <a:r>
              <a:t>Ethical billing requires benefit verification, accurate representation, and transparency. CNS certification alone does not guarantee reimbursement; Medicare policies are overseen by the Centers for Medicare &amp; Medicaid Services (CMS).</a:t>
            </a:r>
          </a:p>
          <a:p>
            <a:pPr/>
          </a:p>
          <a:p>
            <a:pPr/>
            <a:r>
              <a:t>6. Correct Answer: C</a:t>
            </a:r>
          </a:p>
          <a:p>
            <a:pPr/>
            <a:r>
              <a:t>Rationale:</a:t>
            </a:r>
          </a:p>
          <a:p>
            <a:pPr/>
            <a:r>
              <a:t>CNS professionals must collaborate and refer when client needs exceed nutrition scope to protect safety and ensure ethical care.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Shape 253"/>
          <p:cNvSpPr/>
          <p:nvPr>
            <p:ph type="sldImg"/>
          </p:nvPr>
        </p:nvSpPr>
        <p:spPr>
          <a:prstGeom prst="rect">
            <a:avLst/>
          </a:prstGeom>
        </p:spPr>
        <p:txBody>
          <a:bodyPr/>
          <a:lstStyle/>
          <a:p>
            <a:pPr/>
          </a:p>
        </p:txBody>
      </p:sp>
      <p:sp>
        <p:nvSpPr>
          <p:cNvPr id="254" name="Shape 254"/>
          <p:cNvSpPr/>
          <p:nvPr>
            <p:ph type="body" sz="quarter" idx="1"/>
          </p:nvPr>
        </p:nvSpPr>
        <p:spPr>
          <a:prstGeom prst="rect">
            <a:avLst/>
          </a:prstGeom>
        </p:spPr>
        <p:txBody>
          <a:bodyPr/>
          <a:lstStyle/>
          <a:p>
            <a:pPr/>
            <a:r>
              <a:t>Scope defines what the CNS may do independently; collaboration defines when and how the CNS involves other healthcare professionals to protect client safety and quality of care.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Shape 264"/>
          <p:cNvSpPr/>
          <p:nvPr>
            <p:ph type="sldImg"/>
          </p:nvPr>
        </p:nvSpPr>
        <p:spPr>
          <a:prstGeom prst="rect">
            <a:avLst/>
          </a:prstGeom>
        </p:spPr>
        <p:txBody>
          <a:bodyPr/>
          <a:lstStyle/>
          <a:p>
            <a:pPr/>
          </a:p>
        </p:txBody>
      </p:sp>
      <p:sp>
        <p:nvSpPr>
          <p:cNvPr id="265" name="Shape 265"/>
          <p:cNvSpPr/>
          <p:nvPr>
            <p:ph type="body" sz="quarter" idx="1"/>
          </p:nvPr>
        </p:nvSpPr>
        <p:spPr>
          <a:prstGeom prst="rect">
            <a:avLst/>
          </a:prstGeom>
        </p:spPr>
        <p:txBody>
          <a:bodyPr/>
          <a:lstStyle/>
          <a:p>
            <a:pPr/>
            <a:r>
              <a:t>Scope defines what the CNS may do independently; collaboration defines when and how the CNS involves other healthcare professionals to protect client safety and quality of care.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0" name="Shape 320"/>
          <p:cNvSpPr/>
          <p:nvPr>
            <p:ph type="sldImg"/>
          </p:nvPr>
        </p:nvSpPr>
        <p:spPr>
          <a:prstGeom prst="rect">
            <a:avLst/>
          </a:prstGeom>
        </p:spPr>
        <p:txBody>
          <a:bodyPr/>
          <a:lstStyle/>
          <a:p>
            <a:pPr/>
          </a:p>
        </p:txBody>
      </p:sp>
      <p:sp>
        <p:nvSpPr>
          <p:cNvPr id="321" name="Shape 321"/>
          <p:cNvSpPr/>
          <p:nvPr>
            <p:ph type="body" sz="quarter" idx="1"/>
          </p:nvPr>
        </p:nvSpPr>
        <p:spPr>
          <a:prstGeom prst="rect">
            <a:avLst/>
          </a:prstGeom>
        </p:spPr>
        <p:txBody>
          <a:bodyPr/>
          <a:lstStyle/>
          <a:p>
            <a:pPr/>
            <a:r>
              <a:t>Nutrition education &amp; therapy → CNS scope</a:t>
            </a:r>
          </a:p>
          <a:p>
            <a:pPr/>
            <a:r>
              <a:t>Diagnosis, medication, pathology → Referral</a:t>
            </a:r>
          </a:p>
          <a:p>
            <a:pPr/>
            <a:r>
              <a:t>Complex, high-risk, or medical conditions → Collaboration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3" name="Shape 373"/>
          <p:cNvSpPr/>
          <p:nvPr>
            <p:ph type="sldImg"/>
          </p:nvPr>
        </p:nvSpPr>
        <p:spPr>
          <a:prstGeom prst="rect">
            <a:avLst/>
          </a:prstGeom>
        </p:spPr>
        <p:txBody>
          <a:bodyPr/>
          <a:lstStyle/>
          <a:p>
            <a:pPr/>
          </a:p>
        </p:txBody>
      </p:sp>
      <p:sp>
        <p:nvSpPr>
          <p:cNvPr id="374" name="Shape 374"/>
          <p:cNvSpPr/>
          <p:nvPr>
            <p:ph type="body" sz="quarter" idx="1"/>
          </p:nvPr>
        </p:nvSpPr>
        <p:spPr>
          <a:prstGeom prst="rect">
            <a:avLst/>
          </a:prstGeom>
        </p:spPr>
        <p:txBody>
          <a:bodyPr/>
          <a:lstStyle/>
          <a:p>
            <a:pPr>
              <a:defRPr b="1"/>
            </a:pPr>
            <a:r>
              <a:t>Ethical CNS Response:</a:t>
            </a:r>
          </a:p>
          <a:p>
            <a:pPr/>
            <a:r>
              <a:t>Explain lack of scientific evidence</a:t>
            </a:r>
          </a:p>
          <a:p>
            <a:pPr/>
            <a:r>
              <a:t>Educate on evidence-based nutrition strategies</a:t>
            </a:r>
          </a:p>
          <a:p>
            <a:pPr/>
            <a:r>
              <a:t>Avoid endorsing or selling the product</a:t>
            </a:r>
          </a:p>
          <a:p>
            <a:pPr/>
          </a:p>
          <a:p>
            <a:pPr>
              <a:defRPr b="1"/>
            </a:pPr>
            <a:r>
              <a:t>Exam Red Flag: Marketing claims + financial incentive = high bias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3" name="Shape 383"/>
          <p:cNvSpPr/>
          <p:nvPr>
            <p:ph type="sldImg"/>
          </p:nvPr>
        </p:nvSpPr>
        <p:spPr>
          <a:prstGeom prst="rect">
            <a:avLst/>
          </a:prstGeom>
        </p:spPr>
        <p:txBody>
          <a:bodyPr/>
          <a:lstStyle/>
          <a:p>
            <a:pPr/>
          </a:p>
        </p:txBody>
      </p:sp>
      <p:sp>
        <p:nvSpPr>
          <p:cNvPr id="384" name="Shape 384"/>
          <p:cNvSpPr/>
          <p:nvPr>
            <p:ph type="body" sz="quarter" idx="1"/>
          </p:nvPr>
        </p:nvSpPr>
        <p:spPr>
          <a:prstGeom prst="rect">
            <a:avLst/>
          </a:prstGeom>
        </p:spPr>
        <p:txBody>
          <a:bodyPr/>
          <a:lstStyle/>
          <a:p>
            <a:pPr>
              <a:defRPr b="1"/>
            </a:pPr>
            <a:r>
              <a:t>Ethical CNS Response:</a:t>
            </a:r>
          </a:p>
          <a:p>
            <a:pPr/>
          </a:p>
          <a:p>
            <a:pPr/>
            <a:r>
              <a:t>Use findings cautiously</a:t>
            </a:r>
          </a:p>
          <a:p>
            <a:pPr/>
            <a:r>
              <a:t>Compare with systematic reviews and consensus guidelines</a:t>
            </a:r>
          </a:p>
          <a:p>
            <a:pPr/>
            <a:r>
              <a:t>Disclose uncertainty to clients</a:t>
            </a:r>
          </a:p>
          <a:p>
            <a:pPr/>
          </a:p>
          <a:p>
            <a:pPr>
              <a:defRPr b="1"/>
            </a:pPr>
            <a:r>
              <a:t>Exam Insight: Industry funding ≠ is invalid, but requires scrutiny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3" name="Shape 393"/>
          <p:cNvSpPr/>
          <p:nvPr>
            <p:ph type="sldImg"/>
          </p:nvPr>
        </p:nvSpPr>
        <p:spPr>
          <a:prstGeom prst="rect">
            <a:avLst/>
          </a:prstGeom>
        </p:spPr>
        <p:txBody>
          <a:bodyPr/>
          <a:lstStyle/>
          <a:p>
            <a:pPr/>
          </a:p>
        </p:txBody>
      </p:sp>
      <p:sp>
        <p:nvSpPr>
          <p:cNvPr id="394" name="Shape 394"/>
          <p:cNvSpPr/>
          <p:nvPr>
            <p:ph type="body" sz="quarter" idx="1"/>
          </p:nvPr>
        </p:nvSpPr>
        <p:spPr>
          <a:prstGeom prst="rect">
            <a:avLst/>
          </a:prstGeom>
        </p:spPr>
        <p:txBody>
          <a:bodyPr/>
          <a:lstStyle/>
          <a:p>
            <a:pPr>
              <a:defRPr b="1"/>
            </a:pPr>
            <a:r>
              <a:t>Ethical CNS Response:</a:t>
            </a:r>
          </a:p>
          <a:p>
            <a:pPr/>
          </a:p>
          <a:p>
            <a:pPr/>
            <a:r>
              <a:t>Confidently apply guidance in care plans</a:t>
            </a:r>
          </a:p>
          <a:p>
            <a:pPr/>
            <a:r>
              <a:t>Cite as an authoritative education source</a:t>
            </a:r>
          </a:p>
          <a:p>
            <a:pPr/>
          </a:p>
          <a:p>
            <a:pPr>
              <a:defRPr b="1"/>
            </a:pPr>
            <a:r>
              <a:t>Exam Takeaway: Government consensus sources are generally of high reliability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3" name="Shape 403"/>
          <p:cNvSpPr/>
          <p:nvPr>
            <p:ph type="sldImg"/>
          </p:nvPr>
        </p:nvSpPr>
        <p:spPr>
          <a:prstGeom prst="rect">
            <a:avLst/>
          </a:prstGeom>
        </p:spPr>
        <p:txBody>
          <a:bodyPr/>
          <a:lstStyle/>
          <a:p>
            <a:pPr/>
          </a:p>
        </p:txBody>
      </p:sp>
      <p:sp>
        <p:nvSpPr>
          <p:cNvPr id="404" name="Shape 404"/>
          <p:cNvSpPr/>
          <p:nvPr>
            <p:ph type="body" sz="quarter" idx="1"/>
          </p:nvPr>
        </p:nvSpPr>
        <p:spPr>
          <a:prstGeom prst="rect">
            <a:avLst/>
          </a:prstGeom>
        </p:spPr>
        <p:txBody>
          <a:bodyPr/>
          <a:lstStyle/>
          <a:p>
            <a:pPr>
              <a:defRPr b="1"/>
            </a:pPr>
            <a:r>
              <a:t>Ethical CNS Response:</a:t>
            </a:r>
          </a:p>
          <a:p>
            <a:pPr/>
          </a:p>
          <a:p>
            <a:pPr/>
            <a:r>
              <a:t>Do not rely on claims as clinical evidence</a:t>
            </a:r>
          </a:p>
          <a:p>
            <a:pPr/>
            <a:r>
              <a:t>Seek independent research</a:t>
            </a:r>
          </a:p>
          <a:p>
            <a:pPr/>
            <a:r>
              <a:t>Disclose conflicts if discussed with clients</a:t>
            </a:r>
          </a:p>
          <a:p>
            <a:pPr/>
          </a:p>
          <a:p>
            <a:pPr/>
            <a:r>
              <a:t>Exam Red Flag: Proprietary data without peer review</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685800" y="2130425"/>
            <a:ext cx="7772400" cy="1470025"/>
          </a:xfrm>
          <a:prstGeom prst="rect">
            <a:avLst/>
          </a:prstGeom>
        </p:spPr>
        <p:txBody>
          <a:bodyPr/>
          <a:lstStyle/>
          <a:p>
            <a:pPr/>
            <a:r>
              <a:t>Title Text</a:t>
            </a:r>
          </a:p>
        </p:txBody>
      </p:sp>
      <p:sp>
        <p:nvSpPr>
          <p:cNvPr id="12" name="Body Level One…"/>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sz="quarter" idx="1"/>
          </p:nvPr>
        </p:nvSpPr>
        <p:spPr>
          <a:xfrm>
            <a:off x="457200" y="1600200"/>
            <a:ext cx="8229600" cy="452596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722312" y="4406900"/>
            <a:ext cx="7772401" cy="1362075"/>
          </a:xfrm>
          <a:prstGeom prst="rect">
            <a:avLst/>
          </a:prstGeom>
        </p:spPr>
        <p:txBody>
          <a:bodyPr anchor="t"/>
          <a:lstStyle>
            <a:lvl1pPr algn="l">
              <a:defRPr b="1" cap="all" sz="4000"/>
            </a:lvl1pPr>
          </a:lstStyle>
          <a:p>
            <a:pPr/>
            <a:r>
              <a:t>Title Text</a:t>
            </a:r>
          </a:p>
        </p:txBody>
      </p:sp>
      <p:sp>
        <p:nvSpPr>
          <p:cNvPr id="30" name="Body Level One…"/>
          <p:cNvSpPr txBox="1"/>
          <p:nvPr>
            <p:ph type="body" sz="quarter" idx="1"/>
          </p:nvPr>
        </p:nvSpPr>
        <p:spPr>
          <a:xfrm>
            <a:off x="722312" y="2906713"/>
            <a:ext cx="7772401" cy="1500211"/>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quarter"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0">
              <a:spcBef>
                <a:spcPts val="500"/>
              </a:spcBef>
              <a:buSzTx/>
              <a:buFontTx/>
              <a:buNone/>
              <a:defRPr b="1" sz="2400"/>
            </a:lvl2pPr>
            <a:lvl3pPr marL="0" indent="0">
              <a:spcBef>
                <a:spcPts val="500"/>
              </a:spcBef>
              <a:buSzTx/>
              <a:buFontTx/>
              <a:buNone/>
              <a:defRPr b="1" sz="2400"/>
            </a:lvl3pPr>
            <a:lvl4pPr marL="0" indent="0">
              <a:spcBef>
                <a:spcPts val="500"/>
              </a:spcBef>
              <a:buSzTx/>
              <a:buFontTx/>
              <a:buNone/>
              <a:defRPr b="1" sz="2400"/>
            </a:lvl4pPr>
            <a:lvl5pPr marL="0" indent="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4645025" y="1535111"/>
            <a:ext cx="4041775" cy="639787"/>
          </a:xfrm>
          <a:prstGeom prst="rect">
            <a:avLst/>
          </a:prstGeom>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457200" y="273050"/>
            <a:ext cx="3008316" cy="1162050"/>
          </a:xfrm>
          <a:prstGeom prst="rect">
            <a:avLst/>
          </a:prstGeom>
        </p:spPr>
        <p:txBody>
          <a:bodyPr anchor="b"/>
          <a:lstStyle>
            <a:lvl1pPr algn="l">
              <a:defRPr b="1" sz="2000"/>
            </a:lvl1pPr>
          </a:lstStyle>
          <a:p>
            <a:pPr/>
            <a:r>
              <a:t>Title Text</a:t>
            </a:r>
          </a:p>
        </p:txBody>
      </p:sp>
      <p:sp>
        <p:nvSpPr>
          <p:cNvPr id="73" name="Body Level One…"/>
          <p:cNvSpPr txBox="1"/>
          <p:nvPr>
            <p:ph type="body" sz="quarter" idx="1"/>
          </p:nvPr>
        </p:nvSpPr>
        <p:spPr>
          <a:xfrm>
            <a:off x="3575050" y="273050"/>
            <a:ext cx="5111750"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457198" y="1435100"/>
            <a:ext cx="3008317" cy="4691063"/>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792288" y="4800600"/>
            <a:ext cx="5486404" cy="566738"/>
          </a:xfrm>
          <a:prstGeom prst="rect">
            <a:avLst/>
          </a:prstGeom>
        </p:spPr>
        <p:txBody>
          <a:bodyPr anchor="b"/>
          <a:lstStyle>
            <a:lvl1pPr algn="l">
              <a:defRPr b="1" sz="2000"/>
            </a:lvl1pPr>
          </a:lstStyle>
          <a:p>
            <a:pPr/>
            <a:r>
              <a:t>Title Text</a:t>
            </a:r>
          </a:p>
        </p:txBody>
      </p:sp>
      <p:sp>
        <p:nvSpPr>
          <p:cNvPr id="83" name="Picture Placeholder 2"/>
          <p:cNvSpPr/>
          <p:nvPr>
            <p:ph type="pic" sz="quarter" idx="21"/>
          </p:nvPr>
        </p:nvSpPr>
        <p:spPr>
          <a:xfrm>
            <a:off x="1792288" y="612775"/>
            <a:ext cx="5486404" cy="4114800"/>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1792288" y="5367337"/>
            <a:ext cx="5486404" cy="804886"/>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10207625" y="3657600"/>
            <a:ext cx="7162800" cy="66294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28181" y="6414762"/>
            <a:ext cx="258620" cy="248302"/>
          </a:xfrm>
          <a:prstGeom prst="rect">
            <a:avLst/>
          </a:prstGeom>
          <a:ln w="12700">
            <a:miter lim="400000"/>
          </a:ln>
        </p:spPr>
        <p:txBody>
          <a:bodyPr wrap="none" lIns="45718" tIns="45718" rIns="45718" bIns="45718" anchor="ctr">
            <a:spAutoFit/>
          </a:bodyPr>
          <a:lstStyle>
            <a:lvl1pPr algn="r">
              <a:defRPr sz="1200">
                <a:solidFill>
                  <a:srgbClr val="888888"/>
                </a:solidFill>
                <a:latin typeface="+mn-lt"/>
                <a:ea typeface="+mn-ea"/>
                <a:cs typeface="+mn-cs"/>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4.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4.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4.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4.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4.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4.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4.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4.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4.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4.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5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4.png"/></Relationships>

</file>

<file path=ppt/slides/_rels/slide5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4.png"/></Relationships>

</file>

<file path=ppt/slides/_rels/slide5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4.png"/></Relationships>

</file>

<file path=ppt/slides/_rels/slide5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5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5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5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4.png"/></Relationships>

</file>

<file path=ppt/slides/_rels/slide5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5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7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7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7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7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4.png"/></Relationships>

</file>

<file path=ppt/slides/_rels/slide7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7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7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7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7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7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8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8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8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4.png"/></Relationships>

</file>

<file path=ppt/slides/_rels/slide8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4.png"/></Relationships>

</file>

<file path=ppt/slides/_rels/slide8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hyperlink" Target="https://theana.org/" TargetMode="External"/><Relationship Id="rId5" Type="http://schemas.openxmlformats.org/officeDocument/2006/relationships/hyperlink" Target="https://www.ncsl.org/" TargetMode="External"/><Relationship Id="rId6" Type="http://schemas.openxmlformats.org/officeDocument/2006/relationships/hyperlink" Target="https://www.hhs.gov/hipaa" TargetMode="External"/><Relationship Id="rId7" Type="http://schemas.openxmlformats.org/officeDocument/2006/relationships/hyperlink" Target="https://www.cms.gov/" TargetMode="External"/></Relationships>

</file>

<file path=ppt/slides/_rels/slide8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DFBFB"/>
        </a:solidFill>
      </p:bgPr>
    </p:bg>
    <p:spTree>
      <p:nvGrpSpPr>
        <p:cNvPr id="1" name=""/>
        <p:cNvGrpSpPr/>
        <p:nvPr/>
      </p:nvGrpSpPr>
      <p:grpSpPr>
        <a:xfrm>
          <a:off x="0" y="0"/>
          <a:ext cx="0" cy="0"/>
          <a:chOff x="0" y="0"/>
          <a:chExt cx="0" cy="0"/>
        </a:xfrm>
      </p:grpSpPr>
      <p:sp>
        <p:nvSpPr>
          <p:cNvPr id="94" name="Freeform 3"/>
          <p:cNvSpPr/>
          <p:nvPr/>
        </p:nvSpPr>
        <p:spPr>
          <a:xfrm>
            <a:off x="-1543050" y="-558221"/>
            <a:ext cx="3086100" cy="11299906"/>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95" name="Freeform 6"/>
          <p:cNvSpPr/>
          <p:nvPr/>
        </p:nvSpPr>
        <p:spPr>
          <a:xfrm>
            <a:off x="1227773" y="4163619"/>
            <a:ext cx="110239" cy="2819010"/>
          </a:xfrm>
          <a:prstGeom prst="rect">
            <a:avLst/>
          </a:prstGeom>
          <a:solidFill>
            <a:srgbClr val="FFFFFF"/>
          </a:solidFill>
          <a:ln w="12700">
            <a:miter lim="400000"/>
          </a:ln>
        </p:spPr>
        <p:txBody>
          <a:bodyPr lIns="45718" tIns="45718" rIns="45718" bIns="45718"/>
          <a:lstStyle/>
          <a:p>
            <a:pPr>
              <a:defRPr>
                <a:latin typeface="+mn-lt"/>
                <a:ea typeface="+mn-ea"/>
                <a:cs typeface="+mn-cs"/>
                <a:sym typeface="Calibri"/>
              </a:defRPr>
            </a:pPr>
          </a:p>
        </p:txBody>
      </p:sp>
      <p:sp>
        <p:nvSpPr>
          <p:cNvPr id="96" name="Freeform 8"/>
          <p:cNvSpPr/>
          <p:nvPr/>
        </p:nvSpPr>
        <p:spPr>
          <a:xfrm>
            <a:off x="-2777871" y="-207073"/>
            <a:ext cx="3806574" cy="2083237"/>
          </a:xfrm>
          <a:prstGeom prst="rect">
            <a:avLst/>
          </a:prstGeom>
          <a:blipFill>
            <a:blip r:embed="rId2"/>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97" name="Freeform 9"/>
          <p:cNvSpPr/>
          <p:nvPr/>
        </p:nvSpPr>
        <p:spPr>
          <a:xfrm>
            <a:off x="1543050" y="-1"/>
            <a:ext cx="3515334" cy="3194719"/>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98" name="TextBox 10"/>
          <p:cNvSpPr txBox="1"/>
          <p:nvPr/>
        </p:nvSpPr>
        <p:spPr>
          <a:xfrm>
            <a:off x="1848442" y="8986256"/>
            <a:ext cx="14601579" cy="60755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4600"/>
              </a:lnSpc>
              <a:defRPr b="1" spc="246" sz="4800">
                <a:solidFill>
                  <a:srgbClr val="0433FF"/>
                </a:solidFill>
                <a:latin typeface="Open Sauce Bold"/>
                <a:ea typeface="Open Sauce Bold"/>
                <a:cs typeface="Open Sauce Bold"/>
                <a:sym typeface="Open Sauce Bold"/>
              </a:defRPr>
            </a:lvl1pPr>
          </a:lstStyle>
          <a:p>
            <a:pPr/>
            <a:r>
              <a:t>CNS EXAM PREP COURSE</a:t>
            </a:r>
          </a:p>
        </p:txBody>
      </p:sp>
      <p:sp>
        <p:nvSpPr>
          <p:cNvPr id="99" name="TextBox 11"/>
          <p:cNvSpPr txBox="1"/>
          <p:nvPr/>
        </p:nvSpPr>
        <p:spPr>
          <a:xfrm>
            <a:off x="17258512" y="9210674"/>
            <a:ext cx="153964" cy="34289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ctr">
              <a:lnSpc>
                <a:spcPts val="2800"/>
              </a:lnSpc>
              <a:defRPr sz="2000">
                <a:latin typeface="Canva Sans"/>
                <a:ea typeface="Canva Sans"/>
                <a:cs typeface="Canva Sans"/>
                <a:sym typeface="Canva Sans"/>
              </a:defRPr>
            </a:lvl1pPr>
          </a:lstStyle>
          <a:p>
            <a:pPr/>
            <a:r>
              <a:t>1</a:t>
            </a:r>
          </a:p>
        </p:txBody>
      </p:sp>
      <p:sp>
        <p:nvSpPr>
          <p:cNvPr id="100" name="Freeform 13"/>
          <p:cNvSpPr/>
          <p:nvPr/>
        </p:nvSpPr>
        <p:spPr>
          <a:xfrm>
            <a:off x="14240805" y="-207074"/>
            <a:ext cx="3086124" cy="11299906"/>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101" name="TextBox 16"/>
          <p:cNvSpPr txBox="1"/>
          <p:nvPr/>
        </p:nvSpPr>
        <p:spPr>
          <a:xfrm>
            <a:off x="1848443" y="3434419"/>
            <a:ext cx="9853147" cy="23902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600"/>
              </a:lnSpc>
              <a:defRPr spc="33" sz="6700">
                <a:solidFill>
                  <a:srgbClr val="1C5739"/>
                </a:solidFill>
                <a:latin typeface="Poppins Semi-Bold"/>
                <a:ea typeface="Poppins Semi-Bold"/>
                <a:cs typeface="Poppins Semi-Bold"/>
                <a:sym typeface="Poppins Semi-Bold"/>
              </a:defRPr>
            </a:lvl1pPr>
          </a:lstStyle>
          <a:p>
            <a:pPr/>
            <a:r>
              <a:t>Domain VIII - Practice Management</a:t>
            </a:r>
          </a:p>
        </p:txBody>
      </p:sp>
      <p:grpSp>
        <p:nvGrpSpPr>
          <p:cNvPr id="104" name="Image Gallery"/>
          <p:cNvGrpSpPr/>
          <p:nvPr/>
        </p:nvGrpSpPr>
        <p:grpSpPr>
          <a:xfrm>
            <a:off x="11608603" y="-86308"/>
            <a:ext cx="6670105" cy="10975076"/>
            <a:chOff x="-1" y="0"/>
            <a:chExt cx="6670103" cy="10975074"/>
          </a:xfrm>
        </p:grpSpPr>
        <p:pic>
          <p:nvPicPr>
            <p:cNvPr id="102" name="student-849828_1280.jpg" descr="student-849828_1280.jpg"/>
            <p:cNvPicPr>
              <a:picLocks noChangeAspect="1"/>
            </p:cNvPicPr>
            <p:nvPr/>
          </p:nvPicPr>
          <p:blipFill>
            <a:blip r:embed="rId4">
              <a:extLst/>
            </a:blip>
            <a:srcRect l="28766" t="0" r="28766" b="0"/>
            <a:stretch>
              <a:fillRect/>
            </a:stretch>
          </p:blipFill>
          <p:spPr>
            <a:xfrm>
              <a:off x="0" y="-1"/>
              <a:ext cx="6670103" cy="10467100"/>
            </a:xfrm>
            <a:prstGeom prst="rect">
              <a:avLst/>
            </a:prstGeom>
            <a:ln w="12700" cap="flat">
              <a:noFill/>
              <a:miter lim="400000"/>
            </a:ln>
            <a:effectLst/>
          </p:spPr>
        </p:pic>
        <p:sp>
          <p:nvSpPr>
            <p:cNvPr id="103" name="Caption"/>
            <p:cNvSpPr txBox="1"/>
            <p:nvPr/>
          </p:nvSpPr>
          <p:spPr>
            <a:xfrm>
              <a:off x="-2" y="10543274"/>
              <a:ext cx="6670100"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p>
              <a:pPr/>
              <a:r>
                <a:t>Caption</a:t>
              </a:r>
            </a:p>
          </p:txBody>
        </p:sp>
      </p:grpSp>
      <p:sp>
        <p:nvSpPr>
          <p:cNvPr id="105" name="Slide Number"/>
          <p:cNvSpPr txBox="1"/>
          <p:nvPr>
            <p:ph type="sldNum" sz="quarter" idx="4294967295"/>
          </p:nvPr>
        </p:nvSpPr>
        <p:spPr>
          <a:xfrm>
            <a:off x="8505421" y="6414761"/>
            <a:ext cx="181378"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76" name="Freeform 4"/>
          <p:cNvGrpSpPr/>
          <p:nvPr/>
        </p:nvGrpSpPr>
        <p:grpSpPr>
          <a:xfrm>
            <a:off x="-380182" y="-15"/>
            <a:ext cx="19048361" cy="3086123"/>
            <a:chOff x="-2" y="-1"/>
            <a:chExt cx="19048359" cy="3086121"/>
          </a:xfrm>
        </p:grpSpPr>
        <p:sp>
          <p:nvSpPr>
            <p:cNvPr id="174"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75"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77" name="TextBox 6"/>
          <p:cNvSpPr txBox="1"/>
          <p:nvPr/>
        </p:nvSpPr>
        <p:spPr>
          <a:xfrm>
            <a:off x="1445984" y="1064900"/>
            <a:ext cx="16800357" cy="95629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92" sz="7000">
                <a:solidFill>
                  <a:srgbClr val="FFFFFF"/>
                </a:solidFill>
                <a:latin typeface="Poppins"/>
                <a:ea typeface="Poppins"/>
                <a:cs typeface="Poppins"/>
                <a:sym typeface="Poppins"/>
              </a:defRPr>
            </a:lvl1pPr>
          </a:lstStyle>
          <a:p>
            <a:pPr/>
            <a:r>
              <a:t>Accountability and Reporting</a:t>
            </a:r>
          </a:p>
        </p:txBody>
      </p:sp>
      <p:sp>
        <p:nvSpPr>
          <p:cNvPr id="17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79" name="Institute of Medicine (IOM). (2001). Dietary Reference Intakes: Applications in Dietary Assessment. National Academies Press.…"/>
          <p:cNvSpPr txBox="1"/>
          <p:nvPr/>
        </p:nvSpPr>
        <p:spPr>
          <a:xfrm>
            <a:off x="992190" y="4174225"/>
            <a:ext cx="14605675" cy="621486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3200">
                <a:latin typeface="Times Roman"/>
                <a:ea typeface="Times Roman"/>
                <a:cs typeface="Times Roman"/>
                <a:sym typeface="Times Roman"/>
              </a:defRPr>
            </a:pPr>
            <a:r>
              <a:t>Certified Nutrition Specialists must:</a:t>
            </a:r>
          </a:p>
          <a:p>
            <a:pPr defTabSz="457200">
              <a:spcBef>
                <a:spcPts val="1200"/>
              </a:spcBef>
              <a:defRPr b="1" sz="3200">
                <a:latin typeface="Times Roman"/>
                <a:ea typeface="Times Roman"/>
                <a:cs typeface="Times Roman"/>
                <a:sym typeface="Times Roman"/>
              </a:defRPr>
            </a:pPr>
          </a:p>
          <a:p>
            <a:pPr marL="457200" indent="-317500" defTabSz="457200">
              <a:spcBef>
                <a:spcPts val="1200"/>
              </a:spcBef>
              <a:buSzPct val="100000"/>
              <a:buFont typeface="Times Roman"/>
              <a:buChar char="•"/>
              <a:defRPr sz="2800">
                <a:latin typeface="Times Roman"/>
                <a:ea typeface="Times Roman"/>
                <a:cs typeface="Times Roman"/>
                <a:sym typeface="Times Roman"/>
              </a:defRPr>
            </a:pPr>
            <a:r>
              <a:t>Accept responsibility for professional conduct</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Cooperate with ethical reviews or investigations when required</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Report unethical, illegal, or unsafe practices when observed</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Understand that violations may result in disciplinary action, including revocation of certification</a:t>
            </a: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84" name="Freeform 4"/>
          <p:cNvGrpSpPr/>
          <p:nvPr/>
        </p:nvGrpSpPr>
        <p:grpSpPr>
          <a:xfrm>
            <a:off x="-380182" y="-15"/>
            <a:ext cx="19048361" cy="3086123"/>
            <a:chOff x="-2" y="-1"/>
            <a:chExt cx="19048359" cy="3086121"/>
          </a:xfrm>
        </p:grpSpPr>
        <p:sp>
          <p:nvSpPr>
            <p:cNvPr id="182"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83"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85" name="TextBox 6"/>
          <p:cNvSpPr txBox="1"/>
          <p:nvPr/>
        </p:nvSpPr>
        <p:spPr>
          <a:xfrm>
            <a:off x="1445984" y="1064900"/>
            <a:ext cx="16800357" cy="95629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92" sz="7000">
                <a:solidFill>
                  <a:srgbClr val="FFFFFF"/>
                </a:solidFill>
                <a:latin typeface="Poppins"/>
                <a:ea typeface="Poppins"/>
                <a:cs typeface="Poppins"/>
                <a:sym typeface="Poppins"/>
              </a:defRPr>
            </a:lvl1pPr>
          </a:lstStyle>
          <a:p>
            <a:pPr/>
            <a:r>
              <a:t>Professional Statement</a:t>
            </a:r>
          </a:p>
        </p:txBody>
      </p:sp>
      <p:sp>
        <p:nvSpPr>
          <p:cNvPr id="18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87" name="Institute of Medicine (IOM). (2001). Dietary Reference Intakes: Applications in Dietary Assessment. National Academies Press.…"/>
          <p:cNvSpPr txBox="1"/>
          <p:nvPr/>
        </p:nvSpPr>
        <p:spPr>
          <a:xfrm>
            <a:off x="1841163" y="3832950"/>
            <a:ext cx="15066358" cy="509777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400">
                <a:latin typeface="Times Roman"/>
                <a:ea typeface="Times Roman"/>
                <a:cs typeface="Times Roman"/>
                <a:sym typeface="Times Roman"/>
              </a:defRPr>
            </a:pPr>
          </a:p>
          <a:p>
            <a:pPr algn="ctr" defTabSz="457200">
              <a:spcBef>
                <a:spcPts val="1200"/>
              </a:spcBef>
              <a:defRPr b="1" i="1" sz="3200">
                <a:latin typeface="Times Roman"/>
                <a:ea typeface="Times Roman"/>
                <a:cs typeface="Times Roman"/>
                <a:sym typeface="Times Roman"/>
              </a:defRPr>
            </a:pPr>
            <a:r>
              <a:t>As a Certified Nutrition Specialist®, I commit to practicing with integrity, scientific rigor, respect for individual autonomy, and adherence to the ethical standards established by the Board for Certification of Nutrition Specialists. My professional conduct prioritizes client safety, evidence-based care, and the advancement of the nutrition profession.</a:t>
            </a: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92" name="Freeform 4"/>
          <p:cNvGrpSpPr/>
          <p:nvPr/>
        </p:nvGrpSpPr>
        <p:grpSpPr>
          <a:xfrm>
            <a:off x="-380182" y="-15"/>
            <a:ext cx="19048361" cy="3086123"/>
            <a:chOff x="-2" y="-1"/>
            <a:chExt cx="19048359" cy="3086121"/>
          </a:xfrm>
        </p:grpSpPr>
        <p:sp>
          <p:nvSpPr>
            <p:cNvPr id="190"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91"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93" name="TextBox 6"/>
          <p:cNvSpPr txBox="1"/>
          <p:nvPr/>
        </p:nvSpPr>
        <p:spPr>
          <a:xfrm>
            <a:off x="1372854" y="603762"/>
            <a:ext cx="16800357" cy="187856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92" sz="7000">
                <a:solidFill>
                  <a:srgbClr val="FFFFFF"/>
                </a:solidFill>
                <a:latin typeface="Poppins"/>
                <a:ea typeface="Poppins"/>
                <a:cs typeface="Poppins"/>
                <a:sym typeface="Poppins"/>
              </a:defRPr>
            </a:pPr>
            <a:r>
              <a:t>Summary Table - </a:t>
            </a:r>
            <a:r>
              <a:rPr spc="632" sz="6400"/>
              <a:t>Ethical Compliance for the Certified Nutrition Specialist</a:t>
            </a:r>
          </a:p>
        </p:txBody>
      </p:sp>
      <p:sp>
        <p:nvSpPr>
          <p:cNvPr id="19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195" name="Table 1"/>
          <p:cNvGraphicFramePr/>
          <p:nvPr/>
        </p:nvGraphicFramePr>
        <p:xfrm>
          <a:off x="122559" y="3236212"/>
          <a:ext cx="18055582" cy="676585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244775"/>
                <a:gridCol w="7601040"/>
                <a:gridCol w="8197065"/>
              </a:tblGrid>
              <a:tr h="347408">
                <a:tc>
                  <a:txBody>
                    <a:bodyPr/>
                    <a:lstStyle/>
                    <a:p>
                      <a:pPr algn="ctr" defTabSz="457200">
                        <a:defRPr sz="1800"/>
                      </a:pPr>
                      <a:r>
                        <a:rPr b="1" sz="1700">
                          <a:latin typeface="Times Roman"/>
                          <a:ea typeface="Times Roman"/>
                          <a:cs typeface="Times Roman"/>
                          <a:sym typeface="Times Roman"/>
                        </a:rPr>
                        <a:t>Ethical Domain</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Key Requirements</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Practical Application in CNS Practice</a:t>
                      </a:r>
                    </a:p>
                  </a:txBody>
                  <a:tcPr marL="12700" marR="12700" marT="12700" marB="12700" anchor="ctr" anchorCtr="0" horzOverflow="overflow"/>
                </a:tc>
              </a:tr>
              <a:tr h="538482">
                <a:tc>
                  <a:txBody>
                    <a:bodyPr/>
                    <a:lstStyle/>
                    <a:p>
                      <a:pPr algn="ctr" defTabSz="457200">
                        <a:defRPr sz="1800"/>
                      </a:pPr>
                      <a:r>
                        <a:rPr b="1" sz="1700">
                          <a:latin typeface="Times Roman"/>
                          <a:ea typeface="Times Roman"/>
                          <a:cs typeface="Times Roman"/>
                          <a:sym typeface="Times Roman"/>
                        </a:rPr>
                        <a:t>Governing Ethics</a:t>
                      </a:r>
                    </a:p>
                  </a:txBody>
                  <a:tcPr marL="12700" marR="12700" marT="12700" marB="12700" anchor="ctr" anchorCtr="0" horzOverflow="overflow"/>
                </a:tc>
                <a:tc>
                  <a:txBody>
                    <a:bodyPr/>
                    <a:lstStyle/>
                    <a:p>
                      <a:pPr algn="ctr" defTabSz="457200">
                        <a:defRPr b="1" sz="1700">
                          <a:latin typeface="Times Roman"/>
                          <a:ea typeface="Times Roman"/>
                          <a:cs typeface="Times Roman"/>
                          <a:sym typeface="Times Roman"/>
                        </a:defRPr>
                      </a:pPr>
                      <a:r>
                        <a:rPr b="0"/>
                        <a:t>Adhere to ethical standards established by the </a:t>
                      </a:r>
                      <a:r>
                        <a:t>Board for Certification of Nutrition Specialists (BCNS)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Follow published Code of Ethics; uphold professionalism, integrity, and accountability</a:t>
                      </a:r>
                    </a:p>
                  </a:txBody>
                  <a:tcPr marL="12700" marR="12700" marT="12700" marB="12700" anchor="ctr" anchorCtr="0" horzOverflow="overflow"/>
                </a:tc>
              </a:tr>
              <a:tr h="538482">
                <a:tc>
                  <a:txBody>
                    <a:bodyPr/>
                    <a:lstStyle/>
                    <a:p>
                      <a:pPr algn="ctr" defTabSz="457200">
                        <a:defRPr sz="1800"/>
                      </a:pPr>
                      <a:r>
                        <a:rPr b="1" sz="1700">
                          <a:latin typeface="Times Roman"/>
                          <a:ea typeface="Times Roman"/>
                          <a:cs typeface="Times Roman"/>
                          <a:sym typeface="Times Roman"/>
                        </a:rPr>
                        <a:t>Scope of Practice</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Practice within education, training, and credentialed competencies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Provide nutrition therapy and education; avoid diagnosing disease or prescribing medications; refer appropriately</a:t>
                      </a:r>
                    </a:p>
                  </a:txBody>
                  <a:tcPr marL="12700" marR="12700" marT="12700" marB="12700" anchor="ctr" anchorCtr="0" horzOverflow="overflow"/>
                </a:tc>
              </a:tr>
              <a:tr h="538482">
                <a:tc>
                  <a:txBody>
                    <a:bodyPr/>
                    <a:lstStyle/>
                    <a:p>
                      <a:pPr algn="ctr" defTabSz="457200">
                        <a:defRPr sz="1800"/>
                      </a:pPr>
                      <a:r>
                        <a:rPr b="1" sz="1700">
                          <a:latin typeface="Times Roman"/>
                          <a:ea typeface="Times Roman"/>
                          <a:cs typeface="Times Roman"/>
                          <a:sym typeface="Times Roman"/>
                        </a:rPr>
                        <a:t>Professional Competence</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Maintain current knowledge and skills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Complete required continuing education; apply updated evidence-based protocols</a:t>
                      </a:r>
                    </a:p>
                  </a:txBody>
                  <a:tcPr marL="12700" marR="12700" marT="12700" marB="12700" anchor="ctr" anchorCtr="0" horzOverflow="overflow"/>
                </a:tc>
              </a:tr>
              <a:tr h="538482">
                <a:tc>
                  <a:txBody>
                    <a:bodyPr/>
                    <a:lstStyle/>
                    <a:p>
                      <a:pPr algn="ctr" defTabSz="457200">
                        <a:defRPr sz="1800"/>
                      </a:pPr>
                      <a:r>
                        <a:rPr b="1" sz="1700">
                          <a:latin typeface="Times Roman"/>
                          <a:ea typeface="Times Roman"/>
                          <a:cs typeface="Times Roman"/>
                          <a:sym typeface="Times Roman"/>
                        </a:rPr>
                        <a:t>Evidence-Based Practice</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Use scientifically supported interventions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Avoid exaggerated claims; distinguish evidence-based from emerging therapies</a:t>
                      </a:r>
                    </a:p>
                  </a:txBody>
                  <a:tcPr marL="12700" marR="12700" marT="12700" marB="12700" anchor="ctr" anchorCtr="0" horzOverflow="overflow"/>
                </a:tc>
              </a:tr>
              <a:tr h="538482">
                <a:tc>
                  <a:txBody>
                    <a:bodyPr/>
                    <a:lstStyle/>
                    <a:p>
                      <a:pPr algn="ctr" defTabSz="457200">
                        <a:defRPr sz="1800"/>
                      </a:pPr>
                      <a:r>
                        <a:rPr b="1" sz="1700">
                          <a:latin typeface="Times Roman"/>
                          <a:ea typeface="Times Roman"/>
                          <a:cs typeface="Times Roman"/>
                          <a:sym typeface="Times Roman"/>
                        </a:rPr>
                        <a:t>Client Autonomy &amp; Consent</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Respect client rights and decision-making</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Obtain informed consent; explain risks, benefits, and alternatives</a:t>
                      </a:r>
                    </a:p>
                  </a:txBody>
                  <a:tcPr marL="12700" marR="12700" marT="12700" marB="12700" anchor="ctr" anchorCtr="0" horzOverflow="overflow"/>
                </a:tc>
              </a:tr>
              <a:tr h="538482">
                <a:tc>
                  <a:txBody>
                    <a:bodyPr/>
                    <a:lstStyle/>
                    <a:p>
                      <a:pPr algn="ctr" defTabSz="457200">
                        <a:defRPr sz="1800"/>
                      </a:pPr>
                      <a:r>
                        <a:rPr b="1" sz="1700">
                          <a:latin typeface="Times Roman"/>
                          <a:ea typeface="Times Roman"/>
                          <a:cs typeface="Times Roman"/>
                          <a:sym typeface="Times Roman"/>
                        </a:rPr>
                        <a:t>Confidentiality &amp; Privacy</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Protect client information</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Secure records; comply with privacy standards and ethical confidentiality obligations</a:t>
                      </a:r>
                    </a:p>
                  </a:txBody>
                  <a:tcPr marL="12700" marR="12700" marT="12700" marB="12700" anchor="ctr" anchorCtr="0" horzOverflow="overflow"/>
                </a:tc>
              </a:tr>
              <a:tr h="538482">
                <a:tc>
                  <a:txBody>
                    <a:bodyPr/>
                    <a:lstStyle/>
                    <a:p>
                      <a:pPr algn="ctr" defTabSz="457200">
                        <a:defRPr sz="1800"/>
                      </a:pPr>
                      <a:r>
                        <a:rPr b="1" sz="1700">
                          <a:latin typeface="Times Roman"/>
                          <a:ea typeface="Times Roman"/>
                          <a:cs typeface="Times Roman"/>
                          <a:sym typeface="Times Roman"/>
                        </a:rPr>
                        <a:t>Conflict of Interest</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Avoid bias or financial influence</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Disclose financial relationships; recommend products based on client needs, not incentives</a:t>
                      </a:r>
                    </a:p>
                  </a:txBody>
                  <a:tcPr marL="12700" marR="12700" marT="12700" marB="12700" anchor="ctr" anchorCtr="0" horzOverflow="overflow"/>
                </a:tc>
              </a:tr>
              <a:tr h="538482">
                <a:tc>
                  <a:txBody>
                    <a:bodyPr/>
                    <a:lstStyle/>
                    <a:p>
                      <a:pPr algn="ctr" defTabSz="457200">
                        <a:defRPr sz="1800"/>
                      </a:pPr>
                      <a:r>
                        <a:rPr b="1" sz="1700">
                          <a:latin typeface="Times Roman"/>
                          <a:ea typeface="Times Roman"/>
                          <a:cs typeface="Times Roman"/>
                          <a:sym typeface="Times Roman"/>
                        </a:rPr>
                        <a:t>Professional Boundaries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Maintain appropriate relationships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Avoid dual relationships or exploitation; preserve therapeutic objectivity</a:t>
                      </a:r>
                    </a:p>
                  </a:txBody>
                  <a:tcPr marL="12700" marR="12700" marT="12700" marB="12700" anchor="ctr" anchorCtr="0" horzOverflow="overflow"/>
                </a:tc>
              </a:tr>
              <a:tr h="538482">
                <a:tc>
                  <a:txBody>
                    <a:bodyPr/>
                    <a:lstStyle/>
                    <a:p>
                      <a:pPr algn="ctr" defTabSz="457200">
                        <a:defRPr sz="1800"/>
                      </a:pPr>
                      <a:r>
                        <a:rPr b="1" sz="1700">
                          <a:latin typeface="Times Roman"/>
                          <a:ea typeface="Times Roman"/>
                          <a:cs typeface="Times Roman"/>
                          <a:sym typeface="Times Roman"/>
                        </a:rPr>
                        <a:t>Cultural Competence</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Provide inclusive, non-discriminatory care</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Adapt interventions to cultural, religious, and socioeconomic context</a:t>
                      </a:r>
                    </a:p>
                  </a:txBody>
                  <a:tcPr marL="12700" marR="12700" marT="12700" marB="12700" anchor="ctr" anchorCtr="0" horzOverflow="overflow"/>
                </a:tc>
              </a:tr>
              <a:tr h="538482">
                <a:tc>
                  <a:txBody>
                    <a:bodyPr/>
                    <a:lstStyle/>
                    <a:p>
                      <a:pPr algn="ctr" defTabSz="457200">
                        <a:defRPr sz="1800"/>
                      </a:pPr>
                      <a:r>
                        <a:rPr b="1" sz="1700">
                          <a:latin typeface="Times Roman"/>
                          <a:ea typeface="Times Roman"/>
                          <a:cs typeface="Times Roman"/>
                          <a:sym typeface="Times Roman"/>
                        </a:rPr>
                        <a:t>Referral &amp; Collaboration</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Recognize limits of practice</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Refer to licensed healthcare professionals when medical evaluation is required</a:t>
                      </a:r>
                    </a:p>
                  </a:txBody>
                  <a:tcPr marL="12700" marR="12700" marT="12700" marB="12700" anchor="ctr" anchorCtr="0" horzOverflow="overflow"/>
                </a:tc>
              </a:tr>
              <a:tr h="538482">
                <a:tc>
                  <a:txBody>
                    <a:bodyPr/>
                    <a:lstStyle/>
                    <a:p>
                      <a:pPr algn="ctr" defTabSz="457200">
                        <a:defRPr sz="1800"/>
                      </a:pPr>
                      <a:r>
                        <a:rPr b="1" sz="1700">
                          <a:latin typeface="Times Roman"/>
                          <a:ea typeface="Times Roman"/>
                          <a:cs typeface="Times Roman"/>
                          <a:sym typeface="Times Roman"/>
                        </a:rPr>
                        <a:t>Honest Representation</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Accurately represent credentials and services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Use CNS title appropriately; avoid misleading marketing claims</a:t>
                      </a:r>
                    </a:p>
                  </a:txBody>
                  <a:tcPr marL="12700" marR="12700" marT="12700" marB="12700" anchor="ctr" anchorCtr="0" horzOverflow="overflow"/>
                </a:tc>
              </a:tr>
              <a:tr h="538482">
                <a:tc>
                  <a:txBody>
                    <a:bodyPr/>
                    <a:lstStyle/>
                    <a:p>
                      <a:pPr algn="ctr" defTabSz="457200">
                        <a:defRPr sz="1800"/>
                      </a:pPr>
                      <a:r>
                        <a:rPr b="1" sz="1700">
                          <a:latin typeface="Times Roman"/>
                          <a:ea typeface="Times Roman"/>
                          <a:cs typeface="Times Roman"/>
                          <a:sym typeface="Times Roman"/>
                        </a:rPr>
                        <a:t>Accountability &amp; Reporting</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Accept responsibility for ethical conduct</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Cooperate with investigations; report unsafe or unethical practices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200" name="Freeform 4"/>
          <p:cNvGrpSpPr/>
          <p:nvPr/>
        </p:nvGrpSpPr>
        <p:grpSpPr>
          <a:xfrm>
            <a:off x="-380182" y="-15"/>
            <a:ext cx="19048361" cy="3086123"/>
            <a:chOff x="-2" y="-1"/>
            <a:chExt cx="19048359" cy="3086121"/>
          </a:xfrm>
        </p:grpSpPr>
        <p:sp>
          <p:nvSpPr>
            <p:cNvPr id="198"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99"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201" name="TextBox 6"/>
          <p:cNvSpPr txBox="1"/>
          <p:nvPr/>
        </p:nvSpPr>
        <p:spPr>
          <a:xfrm>
            <a:off x="1348477" y="603762"/>
            <a:ext cx="16800357" cy="187856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32" sz="6400">
                <a:solidFill>
                  <a:srgbClr val="FFFFFF"/>
                </a:solidFill>
                <a:latin typeface="Poppins"/>
                <a:ea typeface="Poppins"/>
                <a:cs typeface="Poppins"/>
                <a:sym typeface="Poppins"/>
              </a:defRPr>
            </a:lvl1pPr>
          </a:lstStyle>
          <a:p>
            <a:pPr/>
            <a:r>
              <a:t>CNS: Scope of Practice, Collaboration &amp; Common Ethical Violations</a:t>
            </a:r>
          </a:p>
        </p:txBody>
      </p:sp>
      <p:sp>
        <p:nvSpPr>
          <p:cNvPr id="20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203" name="Table 1"/>
          <p:cNvGraphicFramePr/>
          <p:nvPr/>
        </p:nvGraphicFramePr>
        <p:xfrm>
          <a:off x="124944" y="3140546"/>
          <a:ext cx="18050812" cy="6782392"/>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105062"/>
                <a:gridCol w="6718014"/>
                <a:gridCol w="4852039"/>
                <a:gridCol w="4362995"/>
              </a:tblGrid>
              <a:tr h="489814">
                <a:tc>
                  <a:txBody>
                    <a:bodyPr/>
                    <a:lstStyle/>
                    <a:p>
                      <a:pPr algn="ctr" defTabSz="457200">
                        <a:defRPr sz="1800"/>
                      </a:pPr>
                      <a:r>
                        <a:rPr b="1" sz="1600">
                          <a:latin typeface="Times Roman"/>
                          <a:ea typeface="Times Roman"/>
                          <a:cs typeface="Times Roman"/>
                          <a:sym typeface="Times Roman"/>
                        </a:rPr>
                        <a:t>Domain</a:t>
                      </a:r>
                    </a:p>
                  </a:txBody>
                  <a:tcPr marL="12700" marR="12700" marT="12700" marB="12700" anchor="ctr" anchorCtr="0" horzOverflow="overflow"/>
                </a:tc>
                <a:tc>
                  <a:txBody>
                    <a:bodyPr/>
                    <a:lstStyle/>
                    <a:p>
                      <a:pPr algn="ctr" defTabSz="457200">
                        <a:defRPr sz="1800"/>
                      </a:pPr>
                      <a:r>
                        <a:rPr b="1" sz="1600">
                          <a:latin typeface="Times Roman"/>
                          <a:ea typeface="Times Roman"/>
                          <a:cs typeface="Times Roman"/>
                          <a:sym typeface="Times Roman"/>
                        </a:rPr>
                        <a:t>Ethical &amp; Professional Standard</a:t>
                      </a:r>
                    </a:p>
                  </a:txBody>
                  <a:tcPr marL="12700" marR="12700" marT="12700" marB="12700" anchor="ctr" anchorCtr="0" horzOverflow="overflow"/>
                </a:tc>
                <a:tc>
                  <a:txBody>
                    <a:bodyPr/>
                    <a:lstStyle/>
                    <a:p>
                      <a:pPr algn="ctr" defTabSz="457200">
                        <a:defRPr sz="1800"/>
                      </a:pPr>
                      <a:r>
                        <a:rPr b="1" sz="1600">
                          <a:latin typeface="Times Roman"/>
                          <a:ea typeface="Times Roman"/>
                          <a:cs typeface="Times Roman"/>
                          <a:sym typeface="Times Roman"/>
                        </a:rPr>
                        <a:t>CNS Application in Practice</a:t>
                      </a:r>
                    </a:p>
                  </a:txBody>
                  <a:tcPr marL="12700" marR="12700" marT="12700" marB="12700" anchor="ctr" anchorCtr="0" horzOverflow="overflow"/>
                </a:tc>
                <a:tc>
                  <a:txBody>
                    <a:bodyPr/>
                    <a:lstStyle/>
                    <a:p>
                      <a:pPr algn="ctr" defTabSz="457200">
                        <a:defRPr sz="1800"/>
                      </a:pPr>
                      <a:r>
                        <a:rPr b="1" sz="1600">
                          <a:latin typeface="Times Roman"/>
                          <a:ea typeface="Times Roman"/>
                          <a:cs typeface="Times Roman"/>
                          <a:sym typeface="Times Roman"/>
                        </a:rPr>
                        <a:t>Common Ethical Violations (Exam-Relevant)</a:t>
                      </a:r>
                    </a:p>
                  </a:txBody>
                  <a:tcPr marL="12700" marR="12700" marT="12700" marB="12700" anchor="ctr" anchorCtr="0" horzOverflow="overflow"/>
                </a:tc>
              </a:tr>
              <a:tr h="711020">
                <a:tc>
                  <a:txBody>
                    <a:bodyPr/>
                    <a:lstStyle/>
                    <a:p>
                      <a:pPr algn="ctr" defTabSz="457200">
                        <a:defRPr sz="1800"/>
                      </a:pPr>
                      <a:r>
                        <a:rPr b="1" sz="1600">
                          <a:latin typeface="Times Roman"/>
                          <a:ea typeface="Times Roman"/>
                          <a:cs typeface="Times Roman"/>
                          <a:sym typeface="Times Roman"/>
                        </a:rPr>
                        <a:t>Scope of Practice</a:t>
                      </a:r>
                    </a:p>
                  </a:txBody>
                  <a:tcPr marL="12700" marR="12700" marT="12700" marB="12700" anchor="ctr" anchorCtr="0" horzOverflow="overflow"/>
                </a:tc>
                <a:tc>
                  <a:txBody>
                    <a:bodyPr/>
                    <a:lstStyle/>
                    <a:p>
                      <a:pPr algn="ctr" defTabSz="457200">
                        <a:defRPr sz="1600">
                          <a:latin typeface="Times Roman"/>
                          <a:ea typeface="Times Roman"/>
                          <a:cs typeface="Times Roman"/>
                          <a:sym typeface="Times Roman"/>
                        </a:defRPr>
                      </a:pPr>
                      <a:r>
                        <a:t>Practice within education, training, and competence as defined by the </a:t>
                      </a:r>
                      <a:r>
                        <a:rPr b="1"/>
                        <a:t>Board for Certification of Nutrition Specialists (BCNS)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Provide nutrition assessment, therapy, and education; avoid medical diagnosis or prescribing</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Diagnosing disease; prescribing or altering medications; practicing outside training</a:t>
                      </a:r>
                    </a:p>
                  </a:txBody>
                  <a:tcPr marL="12700" marR="12700" marT="12700" marB="12700" anchor="ctr" anchorCtr="0" horzOverflow="overflow"/>
                </a:tc>
              </a:tr>
              <a:tr h="489814">
                <a:tc>
                  <a:txBody>
                    <a:bodyPr/>
                    <a:lstStyle/>
                    <a:p>
                      <a:pPr algn="ctr" defTabSz="457200">
                        <a:defRPr sz="1800"/>
                      </a:pPr>
                      <a:r>
                        <a:rPr b="1" sz="1600">
                          <a:latin typeface="Times Roman"/>
                          <a:ea typeface="Times Roman"/>
                          <a:cs typeface="Times Roman"/>
                          <a:sym typeface="Times Roman"/>
                        </a:rPr>
                        <a:t>Role Delineation</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Maintain clear distinction between nutrition care and medical care</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Address nutritional contributors to conditions; defer medical decisions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Presenting nutrition therapy as a substitute for medical treatment</a:t>
                      </a:r>
                    </a:p>
                  </a:txBody>
                  <a:tcPr marL="12700" marR="12700" marT="12700" marB="12700" anchor="ctr" anchorCtr="0" horzOverflow="overflow"/>
                </a:tc>
              </a:tr>
              <a:tr h="489814">
                <a:tc>
                  <a:txBody>
                    <a:bodyPr/>
                    <a:lstStyle/>
                    <a:p>
                      <a:pPr algn="ctr" defTabSz="457200">
                        <a:defRPr sz="1800"/>
                      </a:pPr>
                      <a:r>
                        <a:rPr b="1" sz="1600">
                          <a:latin typeface="Times Roman"/>
                          <a:ea typeface="Times Roman"/>
                          <a:cs typeface="Times Roman"/>
                          <a:sym typeface="Times Roman"/>
                        </a:rPr>
                        <a:t>Clinical Judgment</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Recognize limits of expertise</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Identify red flags and escalate care when appropriate</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Ignoring warning signs (e.g., severe symptoms, abnormal labs)</a:t>
                      </a:r>
                    </a:p>
                  </a:txBody>
                  <a:tcPr marL="12700" marR="12700" marT="12700" marB="12700" anchor="ctr" anchorCtr="0" horzOverflow="overflow"/>
                </a:tc>
              </a:tr>
              <a:tr h="489814">
                <a:tc>
                  <a:txBody>
                    <a:bodyPr/>
                    <a:lstStyle/>
                    <a:p>
                      <a:pPr algn="ctr" defTabSz="457200">
                        <a:defRPr sz="1800"/>
                      </a:pPr>
                      <a:r>
                        <a:rPr b="1" sz="1600">
                          <a:latin typeface="Times Roman"/>
                          <a:ea typeface="Times Roman"/>
                          <a:cs typeface="Times Roman"/>
                          <a:sym typeface="Times Roman"/>
                        </a:rPr>
                        <a:t>Referral Practices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Refer when client needs exceed CNS scope</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Refer to physicians, RDs, mental health providers, or specialists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Failure to refer; delaying referral to retain clients</a:t>
                      </a:r>
                    </a:p>
                  </a:txBody>
                  <a:tcPr marL="12700" marR="12700" marT="12700" marB="12700" anchor="ctr" anchorCtr="0" horzOverflow="overflow"/>
                </a:tc>
              </a:tr>
              <a:tr h="489814">
                <a:tc>
                  <a:txBody>
                    <a:bodyPr/>
                    <a:lstStyle/>
                    <a:p>
                      <a:pPr algn="ctr" defTabSz="457200">
                        <a:defRPr sz="1800"/>
                      </a:pPr>
                      <a:r>
                        <a:rPr b="1" sz="1600">
                          <a:latin typeface="Times Roman"/>
                          <a:ea typeface="Times Roman"/>
                          <a:cs typeface="Times Roman"/>
                          <a:sym typeface="Times Roman"/>
                        </a:rPr>
                        <a:t>Interprofessional Collaboration</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Collaborate with healthcare professionals when appropriate</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Communicate nutrition goals and findings with consent</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Discouraging clients from working with medical providers</a:t>
                      </a:r>
                    </a:p>
                  </a:txBody>
                  <a:tcPr marL="12700" marR="12700" marT="12700" marB="12700" anchor="ctr" anchorCtr="0" horzOverflow="overflow"/>
                </a:tc>
              </a:tr>
              <a:tr h="489814">
                <a:tc>
                  <a:txBody>
                    <a:bodyPr/>
                    <a:lstStyle/>
                    <a:p>
                      <a:pPr algn="ctr" defTabSz="457200">
                        <a:defRPr sz="1800"/>
                      </a:pPr>
                      <a:r>
                        <a:rPr b="1" sz="1600">
                          <a:latin typeface="Times Roman"/>
                          <a:ea typeface="Times Roman"/>
                          <a:cs typeface="Times Roman"/>
                          <a:sym typeface="Times Roman"/>
                        </a:rPr>
                        <a:t>Evidence-Based Practice</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Base recommendations on credible scientific evidence</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Use validated protocols and current research</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Making unsupported claims; using unproven or misleading therapies</a:t>
                      </a:r>
                    </a:p>
                  </a:txBody>
                  <a:tcPr marL="12700" marR="12700" marT="12700" marB="12700" anchor="ctr" anchorCtr="0" horzOverflow="overflow"/>
                </a:tc>
              </a:tr>
              <a:tr h="489814">
                <a:tc>
                  <a:txBody>
                    <a:bodyPr/>
                    <a:lstStyle/>
                    <a:p>
                      <a:pPr algn="ctr" defTabSz="457200">
                        <a:defRPr sz="1800"/>
                      </a:pPr>
                      <a:r>
                        <a:rPr b="1" sz="1600">
                          <a:latin typeface="Times Roman"/>
                          <a:ea typeface="Times Roman"/>
                          <a:cs typeface="Times Roman"/>
                          <a:sym typeface="Times Roman"/>
                        </a:rPr>
                        <a:t>Client Safety</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Prioritize safety and standard of care</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Align nutrition care with medical treatment plans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Advising discontinuation of prescribed treatment</a:t>
                      </a:r>
                    </a:p>
                  </a:txBody>
                  <a:tcPr marL="12700" marR="12700" marT="12700" marB="12700" anchor="ctr" anchorCtr="0" horzOverflow="overflow"/>
                </a:tc>
              </a:tr>
              <a:tr h="489814">
                <a:tc>
                  <a:txBody>
                    <a:bodyPr/>
                    <a:lstStyle/>
                    <a:p>
                      <a:pPr algn="ctr" defTabSz="457200">
                        <a:defRPr sz="1800"/>
                      </a:pPr>
                      <a:r>
                        <a:rPr b="1" sz="1600">
                          <a:latin typeface="Times Roman"/>
                          <a:ea typeface="Times Roman"/>
                          <a:cs typeface="Times Roman"/>
                          <a:sym typeface="Times Roman"/>
                        </a:rPr>
                        <a:t>Professional Boundaries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Maintain ethical client relationships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Avoid dual relationships and coercion</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Exploitation, inappropriate relationships, or pressure tactics</a:t>
                      </a:r>
                    </a:p>
                  </a:txBody>
                  <a:tcPr marL="12700" marR="12700" marT="12700" marB="12700" anchor="ctr" anchorCtr="0" horzOverflow="overflow"/>
                </a:tc>
              </a:tr>
              <a:tr h="489814">
                <a:tc>
                  <a:txBody>
                    <a:bodyPr/>
                    <a:lstStyle/>
                    <a:p>
                      <a:pPr algn="ctr" defTabSz="457200">
                        <a:defRPr sz="1800"/>
                      </a:pPr>
                      <a:r>
                        <a:rPr b="1" sz="1600">
                          <a:latin typeface="Times Roman"/>
                          <a:ea typeface="Times Roman"/>
                          <a:cs typeface="Times Roman"/>
                          <a:sym typeface="Times Roman"/>
                        </a:rPr>
                        <a:t>Conflict of Interest</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Disclose financial interests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Recommend products based on client need, not profit</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Undisclosed supplement sales or financial incentives</a:t>
                      </a:r>
                    </a:p>
                  </a:txBody>
                  <a:tcPr marL="12700" marR="12700" marT="12700" marB="12700" anchor="ctr" anchorCtr="0" horzOverflow="overflow"/>
                </a:tc>
              </a:tr>
              <a:tr h="489814">
                <a:tc>
                  <a:txBody>
                    <a:bodyPr/>
                    <a:lstStyle/>
                    <a:p>
                      <a:pPr algn="ctr" defTabSz="457200">
                        <a:defRPr sz="1800"/>
                      </a:pPr>
                      <a:r>
                        <a:rPr b="1" sz="1600">
                          <a:latin typeface="Times Roman"/>
                          <a:ea typeface="Times Roman"/>
                          <a:cs typeface="Times Roman"/>
                          <a:sym typeface="Times Roman"/>
                        </a:rPr>
                        <a:t>Honest Representation</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Accurately represent credentials and services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Use CNS title correctly; truthful marketing</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Misrepresenting credentials; overstating outcomes</a:t>
                      </a:r>
                    </a:p>
                  </a:txBody>
                  <a:tcPr marL="12700" marR="12700" marT="12700" marB="12700" anchor="ctr" anchorCtr="0" horzOverflow="overflow"/>
                </a:tc>
              </a:tr>
              <a:tr h="489814">
                <a:tc>
                  <a:txBody>
                    <a:bodyPr/>
                    <a:lstStyle/>
                    <a:p>
                      <a:pPr algn="ctr" defTabSz="457200">
                        <a:defRPr sz="1800"/>
                      </a:pPr>
                      <a:r>
                        <a:rPr b="1" sz="1600">
                          <a:latin typeface="Times Roman"/>
                          <a:ea typeface="Times Roman"/>
                          <a:cs typeface="Times Roman"/>
                          <a:sym typeface="Times Roman"/>
                        </a:rPr>
                        <a:t>Confidentiality &amp; Consent</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Protect privacy and obtain informed consent</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Secure records; explain interventions clearly</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Sharing client information without consent</a:t>
                      </a:r>
                    </a:p>
                  </a:txBody>
                  <a:tcPr marL="12700" marR="12700" marT="12700" marB="12700" anchor="ctr" anchorCtr="0" horzOverflow="overflow"/>
                </a:tc>
              </a:tr>
              <a:tr h="711020">
                <a:tc>
                  <a:txBody>
                    <a:bodyPr/>
                    <a:lstStyle/>
                    <a:p>
                      <a:pPr algn="ctr" defTabSz="457200">
                        <a:defRPr sz="1800"/>
                      </a:pPr>
                      <a:r>
                        <a:rPr b="1" sz="1600">
                          <a:latin typeface="Times Roman"/>
                          <a:ea typeface="Times Roman"/>
                          <a:cs typeface="Times Roman"/>
                          <a:sym typeface="Times Roman"/>
                        </a:rPr>
                        <a:t>Documentation &amp; Accountability</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Maintain accurate professional records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Document assessments, referrals, and collaborations</a:t>
                      </a:r>
                    </a:p>
                  </a:txBody>
                  <a:tcPr marL="12700" marR="12700" marT="12700" marB="12700" anchor="ctr" anchorCtr="0" horzOverflow="overflow"/>
                </a:tc>
                <a:tc>
                  <a:txBody>
                    <a:bodyPr/>
                    <a:lstStyle/>
                    <a:p>
                      <a:pPr algn="ctr" defTabSz="457200">
                        <a:defRPr sz="1800"/>
                      </a:pPr>
                      <a:r>
                        <a:rPr sz="1600">
                          <a:latin typeface="Times Roman"/>
                          <a:ea typeface="Times Roman"/>
                          <a:cs typeface="Times Roman"/>
                          <a:sym typeface="Times Roman"/>
                        </a:rPr>
                        <a:t>Poor documentation; falsified or incomplete records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Freeform 2"/>
          <p:cNvSpPr/>
          <p:nvPr/>
        </p:nvSpPr>
        <p:spPr>
          <a:xfrm rot="10800000">
            <a:off x="328322" y="-465684"/>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208" name="Freeform 4"/>
          <p:cNvGrpSpPr/>
          <p:nvPr/>
        </p:nvGrpSpPr>
        <p:grpSpPr>
          <a:xfrm>
            <a:off x="-380182" y="-15"/>
            <a:ext cx="19048361" cy="3086123"/>
            <a:chOff x="-2" y="-1"/>
            <a:chExt cx="19048359" cy="3086121"/>
          </a:xfrm>
        </p:grpSpPr>
        <p:sp>
          <p:nvSpPr>
            <p:cNvPr id="206"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207"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209" name="TextBox 6"/>
          <p:cNvSpPr txBox="1"/>
          <p:nvPr/>
        </p:nvSpPr>
        <p:spPr>
          <a:xfrm>
            <a:off x="1348477" y="688759"/>
            <a:ext cx="16800357" cy="187856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32" sz="6400">
                <a:solidFill>
                  <a:srgbClr val="FFFFFF"/>
                </a:solidFill>
                <a:latin typeface="Poppins"/>
                <a:ea typeface="Poppins"/>
                <a:cs typeface="Poppins"/>
                <a:sym typeface="Poppins"/>
              </a:defRPr>
            </a:lvl1pPr>
          </a:lstStyle>
          <a:p>
            <a:pPr/>
            <a:r>
              <a:t>CNS: Ethical Violations Aligned With BCNS Disciplinary Standards</a:t>
            </a:r>
          </a:p>
        </p:txBody>
      </p:sp>
      <p:sp>
        <p:nvSpPr>
          <p:cNvPr id="210"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211" name="Table 1"/>
          <p:cNvGraphicFramePr/>
          <p:nvPr/>
        </p:nvGraphicFramePr>
        <p:xfrm>
          <a:off x="253177" y="3150989"/>
          <a:ext cx="17933298" cy="6571507"/>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550303"/>
                <a:gridCol w="3181663"/>
                <a:gridCol w="3797888"/>
                <a:gridCol w="3964016"/>
                <a:gridCol w="4426725"/>
              </a:tblGrid>
              <a:tr h="494026">
                <a:tc>
                  <a:txBody>
                    <a:bodyPr/>
                    <a:lstStyle/>
                    <a:p>
                      <a:pPr algn="ctr" defTabSz="457200">
                        <a:defRPr sz="1800"/>
                      </a:pPr>
                      <a:r>
                        <a:rPr b="1" sz="1700">
                          <a:latin typeface="Times Roman"/>
                          <a:ea typeface="Times Roman"/>
                          <a:cs typeface="Times Roman"/>
                          <a:sym typeface="Times Roman"/>
                        </a:rPr>
                        <a:t>BCNS Ethical Standard Area</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Violation Description</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Examples in CNS Practice</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Potential BCNS Disciplinary Actions</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Prevention / Compliance Strategy</a:t>
                      </a:r>
                    </a:p>
                  </a:txBody>
                  <a:tcPr marL="12700" marR="12700" marT="12700" marB="12700" anchor="ctr" anchorCtr="0" horzOverflow="overflow"/>
                </a:tc>
              </a:tr>
              <a:tr h="717135">
                <a:tc>
                  <a:txBody>
                    <a:bodyPr/>
                    <a:lstStyle/>
                    <a:p>
                      <a:pPr algn="ctr" defTabSz="457200">
                        <a:defRPr sz="1800"/>
                      </a:pPr>
                      <a:r>
                        <a:rPr b="1" sz="1700">
                          <a:latin typeface="Times Roman"/>
                          <a:ea typeface="Times Roman"/>
                          <a:cs typeface="Times Roman"/>
                          <a:sym typeface="Times Roman"/>
                        </a:rPr>
                        <a:t>Scope of Practice Compliance</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Practicing beyond authorized scope</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Diagnosing disease; prescribing or modifying medications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Reprimand, probation, suspension, or revocation of certification</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Clearly define scope; refer medical issues promptly; document referrals</a:t>
                      </a:r>
                    </a:p>
                  </a:txBody>
                  <a:tcPr marL="12700" marR="12700" marT="12700" marB="12700" anchor="ctr" anchorCtr="0" horzOverflow="overflow"/>
                </a:tc>
              </a:tr>
              <a:tr h="717135">
                <a:tc>
                  <a:txBody>
                    <a:bodyPr/>
                    <a:lstStyle/>
                    <a:p>
                      <a:pPr algn="ctr" defTabSz="457200">
                        <a:defRPr sz="1800"/>
                      </a:pPr>
                      <a:r>
                        <a:rPr b="1" sz="1700">
                          <a:latin typeface="Times Roman"/>
                          <a:ea typeface="Times Roman"/>
                          <a:cs typeface="Times Roman"/>
                          <a:sym typeface="Times Roman"/>
                        </a:rPr>
                        <a:t>Competence &amp; Professional Judgment</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Practicing without adequate training or supervision</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Using advanced protocols without education or CE</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Mandatory remediation; probation</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Maintain continuing education; seek supervision or consultation</a:t>
                      </a:r>
                    </a:p>
                  </a:txBody>
                  <a:tcPr marL="12700" marR="12700" marT="12700" marB="12700" anchor="ctr" anchorCtr="0" horzOverflow="overflow"/>
                </a:tc>
              </a:tr>
              <a:tr h="494026">
                <a:tc>
                  <a:txBody>
                    <a:bodyPr/>
                    <a:lstStyle/>
                    <a:p>
                      <a:pPr algn="ctr" defTabSz="457200">
                        <a:defRPr sz="1800"/>
                      </a:pPr>
                      <a:r>
                        <a:rPr b="1" sz="1700">
                          <a:latin typeface="Times Roman"/>
                          <a:ea typeface="Times Roman"/>
                          <a:cs typeface="Times Roman"/>
                          <a:sym typeface="Times Roman"/>
                        </a:rPr>
                        <a:t>Evidence-Based Practice</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Use of unsupported or misleading interventions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Claims of “curing” disease through nutrition alone</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Formal warning; ethics review</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Use peer-reviewed evidence; disclose limitations of interventions</a:t>
                      </a:r>
                    </a:p>
                  </a:txBody>
                  <a:tcPr marL="12700" marR="12700" marT="12700" marB="12700" anchor="ctr" anchorCtr="0" horzOverflow="overflow"/>
                </a:tc>
              </a:tr>
              <a:tr h="494026">
                <a:tc>
                  <a:txBody>
                    <a:bodyPr/>
                    <a:lstStyle/>
                    <a:p>
                      <a:pPr algn="ctr" defTabSz="457200">
                        <a:defRPr sz="1800"/>
                      </a:pPr>
                      <a:r>
                        <a:rPr b="1" sz="1700">
                          <a:latin typeface="Times Roman"/>
                          <a:ea typeface="Times Roman"/>
                          <a:cs typeface="Times Roman"/>
                          <a:sym typeface="Times Roman"/>
                        </a:rPr>
                        <a:t>Client Safety &amp; Non-Maleficence</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Endangering client health</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Advising clients to discontinue prescribed treatments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Immediate suspension or revocation</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Coordinate with healthcare providers; never override medical care</a:t>
                      </a:r>
                    </a:p>
                  </a:txBody>
                  <a:tcPr marL="12700" marR="12700" marT="12700" marB="12700" anchor="ctr" anchorCtr="0" horzOverflow="overflow"/>
                </a:tc>
              </a:tr>
              <a:tr h="717135">
                <a:tc>
                  <a:txBody>
                    <a:bodyPr/>
                    <a:lstStyle/>
                    <a:p>
                      <a:pPr algn="ctr" defTabSz="457200">
                        <a:defRPr sz="1800"/>
                      </a:pPr>
                      <a:r>
                        <a:rPr b="1" sz="1700">
                          <a:latin typeface="Times Roman"/>
                          <a:ea typeface="Times Roman"/>
                          <a:cs typeface="Times Roman"/>
                          <a:sym typeface="Times Roman"/>
                        </a:rPr>
                        <a:t>Referral &amp; Collaboration Standards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Failure to refer or collaborate when indicated</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Managing eating disorders or complex disease independently</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Reprimand; probation</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Establish referral thresholds; maintain provider networks</a:t>
                      </a:r>
                    </a:p>
                  </a:txBody>
                  <a:tcPr marL="12700" marR="12700" marT="12700" marB="12700" anchor="ctr" anchorCtr="0" horzOverflow="overflow"/>
                </a:tc>
              </a:tr>
              <a:tr h="494026">
                <a:tc>
                  <a:txBody>
                    <a:bodyPr/>
                    <a:lstStyle/>
                    <a:p>
                      <a:pPr algn="ctr" defTabSz="457200">
                        <a:defRPr sz="1800"/>
                      </a:pPr>
                      <a:r>
                        <a:rPr b="1" sz="1700">
                          <a:latin typeface="Times Roman"/>
                          <a:ea typeface="Times Roman"/>
                          <a:cs typeface="Times Roman"/>
                          <a:sym typeface="Times Roman"/>
                        </a:rPr>
                        <a:t>Honest Representation</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Misrepresentation of credentials or services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Using titles inaccurately; overstating outcomes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Public reprimand; certification revocation</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Use CNS title correctly; transparent marketing</a:t>
                      </a:r>
                    </a:p>
                  </a:txBody>
                  <a:tcPr marL="12700" marR="12700" marT="12700" marB="12700" anchor="ctr" anchorCtr="0" horzOverflow="overflow"/>
                </a:tc>
              </a:tr>
              <a:tr h="494026">
                <a:tc>
                  <a:txBody>
                    <a:bodyPr/>
                    <a:lstStyle/>
                    <a:p>
                      <a:pPr algn="ctr" defTabSz="457200">
                        <a:defRPr sz="1800"/>
                      </a:pPr>
                      <a:r>
                        <a:rPr b="1" sz="1700">
                          <a:latin typeface="Times Roman"/>
                          <a:ea typeface="Times Roman"/>
                          <a:cs typeface="Times Roman"/>
                          <a:sym typeface="Times Roman"/>
                        </a:rPr>
                        <a:t>Conflict of Interest Disclosure</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Undisclosed financial gain</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Selling supplements without disclosure</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Probation; ethics sanction</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Full disclosure; client-centered recommendations</a:t>
                      </a:r>
                    </a:p>
                  </a:txBody>
                  <a:tcPr marL="12700" marR="12700" marT="12700" marB="12700" anchor="ctr" anchorCtr="0" horzOverflow="overflow"/>
                </a:tc>
              </a:tr>
              <a:tr h="494026">
                <a:tc>
                  <a:txBody>
                    <a:bodyPr/>
                    <a:lstStyle/>
                    <a:p>
                      <a:pPr algn="ctr" defTabSz="457200">
                        <a:defRPr sz="1800"/>
                      </a:pPr>
                      <a:r>
                        <a:rPr b="1" sz="1700">
                          <a:latin typeface="Times Roman"/>
                          <a:ea typeface="Times Roman"/>
                          <a:cs typeface="Times Roman"/>
                          <a:sym typeface="Times Roman"/>
                        </a:rPr>
                        <a:t>Professional Boundaries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Boundary violations or exploitation</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Dual relationships; coercive sales practices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Suspension or revocation</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Maintain professional boundaries; ethics training</a:t>
                      </a:r>
                    </a:p>
                  </a:txBody>
                  <a:tcPr marL="12700" marR="12700" marT="12700" marB="12700" anchor="ctr" anchorCtr="0" horzOverflow="overflow"/>
                </a:tc>
              </a:tr>
              <a:tr h="494026">
                <a:tc>
                  <a:txBody>
                    <a:bodyPr/>
                    <a:lstStyle/>
                    <a:p>
                      <a:pPr algn="ctr" defTabSz="457200">
                        <a:defRPr sz="1800"/>
                      </a:pPr>
                      <a:r>
                        <a:rPr b="1" sz="1700">
                          <a:latin typeface="Times Roman"/>
                          <a:ea typeface="Times Roman"/>
                          <a:cs typeface="Times Roman"/>
                          <a:sym typeface="Times Roman"/>
                        </a:rPr>
                        <a:t>Confidentiality &amp; Privacy</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Breach of client confidentiality</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Sharing health data without consent</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Reprimand; probation</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Secure records; informed consent protocols</a:t>
                      </a:r>
                    </a:p>
                  </a:txBody>
                  <a:tcPr marL="12700" marR="12700" marT="12700" marB="12700" anchor="ctr" anchorCtr="0" horzOverflow="overflow"/>
                </a:tc>
              </a:tr>
              <a:tr h="494026">
                <a:tc>
                  <a:txBody>
                    <a:bodyPr/>
                    <a:lstStyle/>
                    <a:p>
                      <a:pPr algn="ctr" defTabSz="457200">
                        <a:defRPr sz="1800"/>
                      </a:pPr>
                      <a:r>
                        <a:rPr b="1" sz="1700">
                          <a:latin typeface="Times Roman"/>
                          <a:ea typeface="Times Roman"/>
                          <a:cs typeface="Times Roman"/>
                          <a:sym typeface="Times Roman"/>
                        </a:rPr>
                        <a:t>Documentation &amp; Accountability</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Inadequate or falsified records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Missing notes; inaccurate reporting</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Ethics review; remediation</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Maintain timely, accurate documentation</a:t>
                      </a:r>
                    </a:p>
                  </a:txBody>
                  <a:tcPr marL="12700" marR="12700" marT="12700" marB="12700" anchor="ctr" anchorCtr="0" horzOverflow="overflow"/>
                </a:tc>
              </a:tr>
              <a:tr h="494026">
                <a:tc>
                  <a:txBody>
                    <a:bodyPr/>
                    <a:lstStyle/>
                    <a:p>
                      <a:pPr algn="ctr" defTabSz="457200">
                        <a:defRPr sz="1800"/>
                      </a:pPr>
                      <a:r>
                        <a:rPr b="1" sz="1700">
                          <a:latin typeface="Times Roman"/>
                          <a:ea typeface="Times Roman"/>
                          <a:cs typeface="Times Roman"/>
                          <a:sym typeface="Times Roman"/>
                        </a:rPr>
                        <a:t>Professional Conduct</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Unethical, dishonest, or deceptive behavior</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Fraudulent claims; false advertising</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Revocation of certification</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Adhere strictly to BCNS Code of Ethics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Freeform 2"/>
          <p:cNvSpPr/>
          <p:nvPr/>
        </p:nvSpPr>
        <p:spPr>
          <a:xfrm rot="10800000">
            <a:off x="328322" y="-465684"/>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218" name="Freeform 4"/>
          <p:cNvGrpSpPr/>
          <p:nvPr/>
        </p:nvGrpSpPr>
        <p:grpSpPr>
          <a:xfrm>
            <a:off x="-380182" y="-15"/>
            <a:ext cx="19048361" cy="3086123"/>
            <a:chOff x="-2" y="-1"/>
            <a:chExt cx="19048359" cy="3086121"/>
          </a:xfrm>
        </p:grpSpPr>
        <p:sp>
          <p:nvSpPr>
            <p:cNvPr id="216"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217"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219" name="TextBox 6"/>
          <p:cNvSpPr txBox="1"/>
          <p:nvPr/>
        </p:nvSpPr>
        <p:spPr>
          <a:xfrm>
            <a:off x="1299723" y="128020"/>
            <a:ext cx="16800357" cy="37494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02" sz="6100">
                <a:solidFill>
                  <a:srgbClr val="0433FF"/>
                </a:solidFill>
                <a:latin typeface="Poppins"/>
                <a:ea typeface="Poppins"/>
                <a:cs typeface="Poppins"/>
                <a:sym typeface="Poppins"/>
              </a:defRPr>
            </a:lvl1pPr>
          </a:lstStyle>
          <a:p>
            <a:pPr/>
            <a:r>
              <a:t>Working Within the Scope of Practice and in Collaboration with Other Healthcare Professionals as Needed</a:t>
            </a:r>
          </a:p>
        </p:txBody>
      </p:sp>
      <p:sp>
        <p:nvSpPr>
          <p:cNvPr id="220"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221" name="Institute of Medicine (IOM). (2001). Dietary Reference Intakes: Applications in Dietary Assessment. National Academies Press.…"/>
          <p:cNvSpPr txBox="1"/>
          <p:nvPr/>
        </p:nvSpPr>
        <p:spPr>
          <a:xfrm>
            <a:off x="992188" y="3321037"/>
            <a:ext cx="16800357" cy="6644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80736" indent="-280736" defTabSz="457200">
              <a:spcBef>
                <a:spcPts val="1200"/>
              </a:spcBef>
              <a:buSzPct val="100000"/>
              <a:buChar char="•"/>
              <a:defRPr sz="2600">
                <a:latin typeface="Times Roman"/>
                <a:ea typeface="Times Roman"/>
                <a:cs typeface="Times Roman"/>
                <a:sym typeface="Times Roman"/>
              </a:defRPr>
            </a:pPr>
            <a:r>
              <a:t>Certified Nutrition Specialists (CNS) practice within a defined </a:t>
            </a:r>
            <a:r>
              <a:rPr b="1"/>
              <a:t>scope of nutrition care</a:t>
            </a:r>
            <a:r>
              <a:t> that emphasizes evidence-based nutrition therapy, lifestyle intervention, and health education while prioritizing client safety and ethical responsibility. The scope of practice is determined by the CNS’s education, training, demonstrated competence, and adherence to professional standards established by the </a:t>
            </a:r>
            <a:r>
              <a:rPr b="1"/>
              <a:t>Board for Certification of Nutrition Specialists (BCNS)</a:t>
            </a:r>
            <a:r>
              <a:t>.</a:t>
            </a:r>
          </a:p>
          <a:p>
            <a:pPr marL="280736" indent="-280736" defTabSz="457200">
              <a:spcBef>
                <a:spcPts val="1200"/>
              </a:spcBef>
              <a:buSzPct val="100000"/>
              <a:buChar char="•"/>
              <a:defRPr sz="2600">
                <a:latin typeface="Times Roman"/>
                <a:ea typeface="Times Roman"/>
                <a:cs typeface="Times Roman"/>
                <a:sym typeface="Times Roman"/>
              </a:defRPr>
            </a:pPr>
            <a:r>
              <a:t>Within this scope, CNS professionals assess dietary patterns, evaluate nutrition-related contributors to health and disease, interpret nutrition-relevant laboratory data, and design individualized nutrition interventions. CNS practitioners do </a:t>
            </a:r>
            <a:r>
              <a:rPr b="1"/>
              <a:t>not</a:t>
            </a:r>
            <a:r>
              <a:t> diagnose disease, prescribe medications, or replace medical care. Instead, they recognize when a client’s needs exceed their professional authority and initiate timely referral to qualified healthcare providers.</a:t>
            </a:r>
          </a:p>
          <a:p>
            <a:pPr marL="280736" indent="-280736" defTabSz="457200">
              <a:spcBef>
                <a:spcPts val="1200"/>
              </a:spcBef>
              <a:buSzPct val="100000"/>
              <a:buChar char="•"/>
              <a:defRPr sz="2600">
                <a:latin typeface="Times Roman"/>
                <a:ea typeface="Times Roman"/>
                <a:cs typeface="Times Roman"/>
                <a:sym typeface="Times Roman"/>
              </a:defRPr>
            </a:pPr>
            <a:r>
              <a:t>Collaboration is a core ethical responsibility of the CNS. Effective nutrition care often requires </a:t>
            </a:r>
            <a:r>
              <a:rPr b="1"/>
              <a:t>interprofessional coordination</a:t>
            </a:r>
            <a:r>
              <a:t> with physicians, registered dietitians, nurse practitioners, mental health professionals, and other licensed providers. With client consent, CNS professionals communicate relevant nutrition findings, support medical treatment plans, and contribute to continuity of care. Collaboration ensures that nutrition interventions are aligned with medical management, reduces risk, and enhances clinical outcomes.</a:t>
            </a:r>
          </a:p>
          <a:p>
            <a:pPr marL="280736" indent="-280736" defTabSz="457200">
              <a:spcBef>
                <a:spcPts val="1200"/>
              </a:spcBef>
              <a:buSzPct val="100000"/>
              <a:buChar char="•"/>
              <a:defRPr sz="2600">
                <a:latin typeface="Times Roman"/>
                <a:ea typeface="Times Roman"/>
                <a:cs typeface="Times Roman"/>
                <a:sym typeface="Times Roman"/>
              </a:defRPr>
            </a:pPr>
            <a:r>
              <a:t>By practicing within scope and collaborating appropriately, Certified Nutrition Specialists uphold ethical standards, protect client safety, and contribute meaningfully to integrated, team-based healthcare.</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Freeform 2"/>
          <p:cNvSpPr/>
          <p:nvPr/>
        </p:nvSpPr>
        <p:spPr>
          <a:xfrm rot="10800000">
            <a:off x="-3" y="-514438"/>
            <a:ext cx="18288006"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228" name="Freeform 4"/>
          <p:cNvGrpSpPr/>
          <p:nvPr/>
        </p:nvGrpSpPr>
        <p:grpSpPr>
          <a:xfrm>
            <a:off x="-380182" y="-15"/>
            <a:ext cx="19048361" cy="3086123"/>
            <a:chOff x="-2" y="-1"/>
            <a:chExt cx="19048359" cy="3086121"/>
          </a:xfrm>
        </p:grpSpPr>
        <p:sp>
          <p:nvSpPr>
            <p:cNvPr id="226"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227"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229" name="TextBox 6"/>
          <p:cNvSpPr txBox="1"/>
          <p:nvPr/>
        </p:nvSpPr>
        <p:spPr>
          <a:xfrm>
            <a:off x="1445984" y="1064900"/>
            <a:ext cx="16800357" cy="95629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92" sz="7000">
                <a:solidFill>
                  <a:srgbClr val="FFFFFF"/>
                </a:solidFill>
                <a:latin typeface="Poppins"/>
                <a:ea typeface="Poppins"/>
                <a:cs typeface="Poppins"/>
                <a:sym typeface="Poppins"/>
              </a:defRPr>
            </a:lvl1pPr>
          </a:lstStyle>
          <a:p>
            <a:pPr/>
            <a:r>
              <a:t>Scope of Practice for the CNS</a:t>
            </a:r>
          </a:p>
        </p:txBody>
      </p:sp>
      <p:sp>
        <p:nvSpPr>
          <p:cNvPr id="23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231" name="Institute of Medicine (IOM). (2001). Dietary Reference Intakes: Applications in Dietary Assessment. National Academies Press.…"/>
          <p:cNvSpPr txBox="1"/>
          <p:nvPr/>
        </p:nvSpPr>
        <p:spPr>
          <a:xfrm>
            <a:off x="1280497" y="4637383"/>
            <a:ext cx="6738071" cy="6962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2400">
                <a:latin typeface="Times Roman"/>
                <a:ea typeface="Times Roman"/>
                <a:cs typeface="Times Roman"/>
                <a:sym typeface="Times Roman"/>
              </a:defRPr>
            </a:pPr>
          </a:p>
          <a:p>
            <a:pPr defTabSz="457200">
              <a:spcBef>
                <a:spcPts val="1200"/>
              </a:spcBef>
              <a:defRPr b="1" sz="2800">
                <a:latin typeface="Times Roman"/>
                <a:ea typeface="Times Roman"/>
                <a:cs typeface="Times Roman"/>
                <a:sym typeface="Times Roman"/>
              </a:defRPr>
            </a:pPr>
            <a:r>
              <a:t>Within this scope, CNS professionals are qualified to:</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Conduct comprehensive nutrition assessments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Evaluate dietary intake, lifestyle factors, and nutrition-related laboratory data</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Identify nutrition-related contributors to health conditions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Develop and implement individualized nutrition therapy and lifestyle interventions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Provide nutrition education and behavior change support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Monitor progress and adjust nutrition interventions appropriately</a:t>
            </a:r>
          </a:p>
        </p:txBody>
      </p:sp>
      <p:sp>
        <p:nvSpPr>
          <p:cNvPr id="232" name="The scope of practice for a Certified Nutrition Specialist (CNS) is defined by education, supervised practice, demonstrated competence, and adherence to ethical and professional standards established by the Board for Certification of Nutrition Specialist"/>
          <p:cNvSpPr txBox="1"/>
          <p:nvPr/>
        </p:nvSpPr>
        <p:spPr>
          <a:xfrm>
            <a:off x="1316937" y="3278022"/>
            <a:ext cx="15654127" cy="1386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2800">
                <a:latin typeface="Times Roman"/>
                <a:ea typeface="Times Roman"/>
                <a:cs typeface="Times Roman"/>
                <a:sym typeface="Times Roman"/>
              </a:defRPr>
            </a:pPr>
            <a:r>
              <a:t>The scope of practice for a Certified Nutrition Specialist (CNS) is defined by education, supervised practice, demonstrated competence, and adherence to ethical and professional standards established by the </a:t>
            </a:r>
            <a:r>
              <a:rPr b="1"/>
              <a:t>Board for Certification of Nutrition Specialists (BCNS)</a:t>
            </a:r>
            <a:r>
              <a:t>.</a:t>
            </a:r>
          </a:p>
        </p:txBody>
      </p:sp>
      <p:sp>
        <p:nvSpPr>
          <p:cNvPr id="233" name="Institute of Medicine (IOM). (2001). Dietary Reference Intakes: Applications in Dietary Assessment. National Academies Press.…"/>
          <p:cNvSpPr txBox="1"/>
          <p:nvPr/>
        </p:nvSpPr>
        <p:spPr>
          <a:xfrm>
            <a:off x="9256819" y="5218549"/>
            <a:ext cx="7748946" cy="45999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2800">
                <a:latin typeface="Times Roman"/>
                <a:ea typeface="Times Roman"/>
                <a:cs typeface="Times Roman"/>
                <a:sym typeface="Times Roman"/>
              </a:defRPr>
            </a:pPr>
            <a:r>
              <a:t>CNS professionals do not: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Diagnose disease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Prescribe, discontinue, or modify medications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Perform medical procedures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Represent nutrition care as a substitute for medical treatment</a:t>
            </a:r>
          </a:p>
          <a:p>
            <a:pPr defTabSz="457200">
              <a:spcBef>
                <a:spcPts val="1200"/>
              </a:spcBef>
              <a:defRPr sz="2400">
                <a:latin typeface="Times Roman"/>
                <a:ea typeface="Times Roman"/>
                <a:cs typeface="Times Roman"/>
                <a:sym typeface="Times Roman"/>
              </a:defRPr>
            </a:pPr>
            <a:r>
              <a:t>Practicing within scope requires ongoing self-assessment of competence, completion of continuing education, and appropriate referral when client needs exceed nutrition authority or expertise.</a:t>
            </a:r>
          </a:p>
        </p:txBody>
      </p:sp>
      <p:sp>
        <p:nvSpPr>
          <p:cNvPr id="234" name=":"/>
          <p:cNvSpPr txBox="1"/>
          <p:nvPr/>
        </p:nvSpPr>
        <p:spPr>
          <a:xfrm>
            <a:off x="7802428" y="5577994"/>
            <a:ext cx="188820" cy="4597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spcBef>
                <a:spcPts val="1200"/>
              </a:spcBef>
              <a:defRPr sz="2400">
                <a:latin typeface="Times Roman"/>
                <a:ea typeface="Times Roman"/>
                <a:cs typeface="Times Roman"/>
                <a:sym typeface="Times Roman"/>
              </a:defRPr>
            </a:lvl1pPr>
          </a:lstStyle>
          <a:p>
            <a:pPr/>
            <a:r>
              <a:t>:</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Freeform 2"/>
          <p:cNvSpPr/>
          <p:nvPr/>
        </p:nvSpPr>
        <p:spPr>
          <a:xfrm rot="10800000">
            <a:off x="-3" y="-514438"/>
            <a:ext cx="18288006"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239" name="Freeform 4"/>
          <p:cNvGrpSpPr/>
          <p:nvPr/>
        </p:nvGrpSpPr>
        <p:grpSpPr>
          <a:xfrm>
            <a:off x="-380182" y="-15"/>
            <a:ext cx="19048361" cy="3086123"/>
            <a:chOff x="-2" y="-1"/>
            <a:chExt cx="19048359" cy="3086121"/>
          </a:xfrm>
        </p:grpSpPr>
        <p:sp>
          <p:nvSpPr>
            <p:cNvPr id="237"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238"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240" name="TextBox 6"/>
          <p:cNvSpPr txBox="1"/>
          <p:nvPr/>
        </p:nvSpPr>
        <p:spPr>
          <a:xfrm>
            <a:off x="1470361" y="796755"/>
            <a:ext cx="16800357" cy="316609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92" sz="7000">
                <a:solidFill>
                  <a:srgbClr val="FFFFFF"/>
                </a:solidFill>
                <a:latin typeface="Poppins"/>
                <a:ea typeface="Poppins"/>
                <a:cs typeface="Poppins"/>
                <a:sym typeface="Poppins"/>
              </a:defRPr>
            </a:pPr>
            <a:r>
              <a:t>Collaboration With Other Healthcare Professionals</a:t>
            </a:r>
          </a:p>
          <a:p>
            <a:pPr defTabSz="457200">
              <a:spcBef>
                <a:spcPts val="1200"/>
              </a:spcBef>
              <a:defRPr sz="1200">
                <a:latin typeface="Times Roman"/>
                <a:ea typeface="Times Roman"/>
                <a:cs typeface="Times Roman"/>
                <a:sym typeface="Times Roman"/>
              </a:defRPr>
            </a:pPr>
          </a:p>
        </p:txBody>
      </p:sp>
      <p:sp>
        <p:nvSpPr>
          <p:cNvPr id="24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242" name="Collaboration is an essential ethical and professional responsibility of the Certified Nutrition Specialist. CNS professionals contribute to integrated, team-based care by working alongside licensed healthcare providers to support client safety and optim"/>
          <p:cNvSpPr txBox="1"/>
          <p:nvPr/>
        </p:nvSpPr>
        <p:spPr>
          <a:xfrm>
            <a:off x="1112543" y="3180515"/>
            <a:ext cx="16062915" cy="7660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3200">
                <a:latin typeface="Times Roman"/>
                <a:ea typeface="Times Roman"/>
                <a:cs typeface="Times Roman"/>
                <a:sym typeface="Times Roman"/>
              </a:defRPr>
            </a:pPr>
            <a:r>
              <a:t>Collaboration is an essential ethical and professional responsibility of the Certified Nutrition Specialist. CNS professionals contribute to </a:t>
            </a:r>
            <a:r>
              <a:rPr b="1"/>
              <a:t>integrated, team-based care</a:t>
            </a:r>
            <a:r>
              <a:t> by working alongside licensed healthcare providers to support client safety and optimal outcomes.</a:t>
            </a:r>
          </a:p>
          <a:p>
            <a:pPr defTabSz="457200">
              <a:spcBef>
                <a:spcPts val="1200"/>
              </a:spcBef>
              <a:defRPr sz="2800">
                <a:latin typeface="Times Roman"/>
                <a:ea typeface="Times Roman"/>
                <a:cs typeface="Times Roman"/>
                <a:sym typeface="Times Roman"/>
              </a:defRPr>
            </a:pPr>
            <a:r>
              <a:t>Collaboration includes: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Referring clients for medical evaluation, diagnosis, or treatment when indicated</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Communicating nutrition findings and goals with other providers (with client consent)</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Supporting medical treatment plans through nutrition and lifestyle strategies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Coordinating care for complex or high-risk cases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Participating in interdisciplinary care teams when appropriate</a:t>
            </a:r>
          </a:p>
          <a:p>
            <a:pPr defTabSz="457200">
              <a:spcBef>
                <a:spcPts val="1200"/>
              </a:spcBef>
              <a:defRPr sz="2800">
                <a:latin typeface="Times Roman"/>
                <a:ea typeface="Times Roman"/>
                <a:cs typeface="Times Roman"/>
                <a:sym typeface="Times Roman"/>
              </a:defRPr>
            </a:pPr>
          </a:p>
          <a:p>
            <a:pPr defTabSz="457200">
              <a:spcBef>
                <a:spcPts val="1200"/>
              </a:spcBef>
              <a:defRPr sz="2800">
                <a:latin typeface="Times Roman"/>
                <a:ea typeface="Times Roman"/>
                <a:cs typeface="Times Roman"/>
                <a:sym typeface="Times Roman"/>
              </a:defRPr>
            </a:pPr>
            <a:r>
              <a:t>CNS professionals collaborate—but do not replace—medical or mental health providers. Effective collaboration ensures continuity of care, reduces risk of harm, and reinforces ethical boundaries between nutrition care and medical management.</a:t>
            </a:r>
          </a:p>
        </p:txBody>
      </p:sp>
      <p:sp>
        <p:nvSpPr>
          <p:cNvPr id="243" name=":"/>
          <p:cNvSpPr txBox="1"/>
          <p:nvPr/>
        </p:nvSpPr>
        <p:spPr>
          <a:xfrm>
            <a:off x="7802428" y="5577994"/>
            <a:ext cx="188820" cy="4597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spcBef>
                <a:spcPts val="1200"/>
              </a:spcBef>
              <a:defRPr sz="2400">
                <a:latin typeface="Times Roman"/>
                <a:ea typeface="Times Roman"/>
                <a:cs typeface="Times Roman"/>
                <a:sym typeface="Times Roman"/>
              </a:defRPr>
            </a:lvl1pPr>
          </a:lstStyle>
          <a:p>
            <a:pPr/>
            <a:r>
              <a:t>:</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Freeform 2"/>
          <p:cNvSpPr/>
          <p:nvPr/>
        </p:nvSpPr>
        <p:spPr>
          <a:xfrm rot="10800000">
            <a:off x="-3" y="-514438"/>
            <a:ext cx="18288006"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248" name="Freeform 4"/>
          <p:cNvGrpSpPr/>
          <p:nvPr/>
        </p:nvGrpSpPr>
        <p:grpSpPr>
          <a:xfrm>
            <a:off x="-380182" y="-15"/>
            <a:ext cx="19048361" cy="3086123"/>
            <a:chOff x="-2" y="-1"/>
            <a:chExt cx="19048359" cy="3086121"/>
          </a:xfrm>
        </p:grpSpPr>
        <p:sp>
          <p:nvSpPr>
            <p:cNvPr id="246"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247"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249" name="TextBox 6"/>
          <p:cNvSpPr txBox="1"/>
          <p:nvPr/>
        </p:nvSpPr>
        <p:spPr>
          <a:xfrm>
            <a:off x="1470361" y="796755"/>
            <a:ext cx="16800357" cy="316609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92" sz="7000">
                <a:solidFill>
                  <a:srgbClr val="FFFFFF"/>
                </a:solidFill>
                <a:latin typeface="Poppins"/>
                <a:ea typeface="Poppins"/>
                <a:cs typeface="Poppins"/>
                <a:sym typeface="Poppins"/>
              </a:defRPr>
            </a:pPr>
            <a:r>
              <a:t>Collaboration With Other Healthcare Professionals</a:t>
            </a:r>
          </a:p>
          <a:p>
            <a:pPr defTabSz="457200">
              <a:spcBef>
                <a:spcPts val="1200"/>
              </a:spcBef>
              <a:defRPr sz="1200">
                <a:latin typeface="Times Roman"/>
                <a:ea typeface="Times Roman"/>
                <a:cs typeface="Times Roman"/>
                <a:sym typeface="Times Roman"/>
              </a:defRPr>
            </a:pPr>
          </a:p>
        </p:txBody>
      </p:sp>
      <p:sp>
        <p:nvSpPr>
          <p:cNvPr id="250"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251" name="Collaboration is an essential ethical and professional responsibility of the Certified Nutrition Specialist. CNS professionals contribute to integrated, team-based care by working alongside licensed healthcare providers to support client safety and optim"/>
          <p:cNvSpPr txBox="1"/>
          <p:nvPr/>
        </p:nvSpPr>
        <p:spPr>
          <a:xfrm>
            <a:off x="1112543" y="3180515"/>
            <a:ext cx="16062915" cy="7660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3200">
                <a:latin typeface="Times Roman"/>
                <a:ea typeface="Times Roman"/>
                <a:cs typeface="Times Roman"/>
                <a:sym typeface="Times Roman"/>
              </a:defRPr>
            </a:pPr>
            <a:r>
              <a:t>Collaboration is an essential ethical and professional responsibility of the Certified Nutrition Specialist. CNS professionals contribute to </a:t>
            </a:r>
            <a:r>
              <a:rPr b="1"/>
              <a:t>integrated, team-based care</a:t>
            </a:r>
            <a:r>
              <a:t> by working alongside licensed healthcare providers to support client safety and optimal outcomes.</a:t>
            </a:r>
          </a:p>
          <a:p>
            <a:pPr defTabSz="457200">
              <a:spcBef>
                <a:spcPts val="1200"/>
              </a:spcBef>
              <a:defRPr sz="2800">
                <a:latin typeface="Times Roman"/>
                <a:ea typeface="Times Roman"/>
                <a:cs typeface="Times Roman"/>
                <a:sym typeface="Times Roman"/>
              </a:defRPr>
            </a:pPr>
            <a:r>
              <a:t>Collaboration includes: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Referring clients for medical evaluation, diagnosis, or treatment when indicated</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Communicating nutrition findings and goals with other providers (with client consent)</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Supporting medical treatment plans through nutrition and lifestyle strategies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Coordinating care for complex or high-risk cases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Participating in interdisciplinary care teams when appropriate</a:t>
            </a:r>
          </a:p>
          <a:p>
            <a:pPr defTabSz="457200">
              <a:spcBef>
                <a:spcPts val="1200"/>
              </a:spcBef>
              <a:defRPr sz="2800">
                <a:latin typeface="Times Roman"/>
                <a:ea typeface="Times Roman"/>
                <a:cs typeface="Times Roman"/>
                <a:sym typeface="Times Roman"/>
              </a:defRPr>
            </a:pPr>
          </a:p>
          <a:p>
            <a:pPr defTabSz="457200">
              <a:spcBef>
                <a:spcPts val="1200"/>
              </a:spcBef>
              <a:defRPr sz="2800">
                <a:latin typeface="Times Roman"/>
                <a:ea typeface="Times Roman"/>
                <a:cs typeface="Times Roman"/>
                <a:sym typeface="Times Roman"/>
              </a:defRPr>
            </a:pPr>
            <a:r>
              <a:t>CNS professionals collaborate—but do not replace—medical or mental health providers. Effective collaboration ensures continuity of care, reduces risk of harm, and reinforces ethical boundaries between nutrition care and medical management.</a:t>
            </a:r>
          </a:p>
        </p:txBody>
      </p:sp>
      <p:sp>
        <p:nvSpPr>
          <p:cNvPr id="252" name=":"/>
          <p:cNvSpPr txBox="1"/>
          <p:nvPr/>
        </p:nvSpPr>
        <p:spPr>
          <a:xfrm>
            <a:off x="7802428" y="5577994"/>
            <a:ext cx="188820" cy="4597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spcBef>
                <a:spcPts val="1200"/>
              </a:spcBef>
              <a:defRPr sz="2400">
                <a:latin typeface="Times Roman"/>
                <a:ea typeface="Times Roman"/>
                <a:cs typeface="Times Roman"/>
                <a:sym typeface="Times Roman"/>
              </a:defRPr>
            </a:lvl1pPr>
          </a:lstStyle>
          <a:p>
            <a:pPr/>
            <a:r>
              <a:t>:</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Freeform 2"/>
          <p:cNvSpPr/>
          <p:nvPr/>
        </p:nvSpPr>
        <p:spPr>
          <a:xfrm rot="10800000">
            <a:off x="-3" y="-514438"/>
            <a:ext cx="18288006"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259" name="Freeform 4"/>
          <p:cNvGrpSpPr/>
          <p:nvPr/>
        </p:nvGrpSpPr>
        <p:grpSpPr>
          <a:xfrm>
            <a:off x="-380182" y="-15"/>
            <a:ext cx="19048361" cy="3086123"/>
            <a:chOff x="-2" y="-1"/>
            <a:chExt cx="19048359" cy="3086121"/>
          </a:xfrm>
        </p:grpSpPr>
        <p:sp>
          <p:nvSpPr>
            <p:cNvPr id="257"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258"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260" name="TextBox 6"/>
          <p:cNvSpPr txBox="1"/>
          <p:nvPr/>
        </p:nvSpPr>
        <p:spPr>
          <a:xfrm>
            <a:off x="1470361" y="796755"/>
            <a:ext cx="16800357" cy="316609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92" sz="7000">
                <a:solidFill>
                  <a:srgbClr val="FFFFFF"/>
                </a:solidFill>
                <a:latin typeface="Poppins"/>
                <a:ea typeface="Poppins"/>
                <a:cs typeface="Poppins"/>
                <a:sym typeface="Poppins"/>
              </a:defRPr>
            </a:pPr>
            <a:r>
              <a:t>Collaboration With Other Healthcare Professionals</a:t>
            </a:r>
          </a:p>
          <a:p>
            <a:pPr defTabSz="457200">
              <a:spcBef>
                <a:spcPts val="1200"/>
              </a:spcBef>
              <a:defRPr sz="1200">
                <a:latin typeface="Times Roman"/>
                <a:ea typeface="Times Roman"/>
                <a:cs typeface="Times Roman"/>
                <a:sym typeface="Times Roman"/>
              </a:defRPr>
            </a:pPr>
          </a:p>
        </p:txBody>
      </p:sp>
      <p:sp>
        <p:nvSpPr>
          <p:cNvPr id="261"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262" name="Collaboration is an essential ethical and professional responsibility of the Certified Nutrition Specialist. CNS professionals contribute to integrated, team-based care by working alongside licensed healthcare providers to support client safety and optim"/>
          <p:cNvSpPr txBox="1"/>
          <p:nvPr/>
        </p:nvSpPr>
        <p:spPr>
          <a:xfrm>
            <a:off x="1112543" y="3180515"/>
            <a:ext cx="16062915" cy="7660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3200">
                <a:latin typeface="Times Roman"/>
                <a:ea typeface="Times Roman"/>
                <a:cs typeface="Times Roman"/>
                <a:sym typeface="Times Roman"/>
              </a:defRPr>
            </a:pPr>
            <a:r>
              <a:t>Collaboration is an essential ethical and professional responsibility of the Certified Nutrition Specialist. CNS professionals contribute to </a:t>
            </a:r>
            <a:r>
              <a:rPr b="1"/>
              <a:t>integrated, team-based care</a:t>
            </a:r>
            <a:r>
              <a:t> by working alongside licensed healthcare providers to support client safety and optimal outcomes.</a:t>
            </a:r>
          </a:p>
          <a:p>
            <a:pPr defTabSz="457200">
              <a:spcBef>
                <a:spcPts val="1200"/>
              </a:spcBef>
              <a:defRPr sz="2800">
                <a:latin typeface="Times Roman"/>
                <a:ea typeface="Times Roman"/>
                <a:cs typeface="Times Roman"/>
                <a:sym typeface="Times Roman"/>
              </a:defRPr>
            </a:pPr>
            <a:r>
              <a:t>Collaboration includes: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Referring clients for medical evaluation, diagnosis, or treatment when indicated</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Communicating nutrition findings and goals with other providers (with client consent)</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Supporting medical treatment plans through nutrition and lifestyle strategies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Coordinating care for complex or high-risk cases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Participating in interdisciplinary care teams when appropriate</a:t>
            </a:r>
          </a:p>
          <a:p>
            <a:pPr defTabSz="457200">
              <a:spcBef>
                <a:spcPts val="1200"/>
              </a:spcBef>
              <a:defRPr sz="2800">
                <a:latin typeface="Times Roman"/>
                <a:ea typeface="Times Roman"/>
                <a:cs typeface="Times Roman"/>
                <a:sym typeface="Times Roman"/>
              </a:defRPr>
            </a:pPr>
          </a:p>
          <a:p>
            <a:pPr defTabSz="457200">
              <a:spcBef>
                <a:spcPts val="1200"/>
              </a:spcBef>
              <a:defRPr sz="2800">
                <a:latin typeface="Times Roman"/>
                <a:ea typeface="Times Roman"/>
                <a:cs typeface="Times Roman"/>
                <a:sym typeface="Times Roman"/>
              </a:defRPr>
            </a:pPr>
            <a:r>
              <a:t>CNS professionals collaborate—but do not replace—medical or mental health providers. Effective collaboration ensures continuity of care, reduces risk of harm, and reinforces ethical boundaries between nutrition care and medical management.</a:t>
            </a:r>
          </a:p>
        </p:txBody>
      </p:sp>
      <p:sp>
        <p:nvSpPr>
          <p:cNvPr id="263" name=":"/>
          <p:cNvSpPr txBox="1"/>
          <p:nvPr/>
        </p:nvSpPr>
        <p:spPr>
          <a:xfrm>
            <a:off x="7802428" y="5577994"/>
            <a:ext cx="188820" cy="4597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spcBef>
                <a:spcPts val="1200"/>
              </a:spcBef>
              <a:defRPr sz="2400">
                <a:latin typeface="Times Roman"/>
                <a:ea typeface="Times Roman"/>
                <a:cs typeface="Times Roman"/>
                <a:sym typeface="Times Roman"/>
              </a:defRPr>
            </a:lvl1pPr>
          </a:lstStyle>
          <a:p>
            <a:pPr/>
            <a:r>
              <a:t>:</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DFBFB"/>
        </a:solidFill>
      </p:bgPr>
    </p:bg>
    <p:spTree>
      <p:nvGrpSpPr>
        <p:cNvPr id="1" name=""/>
        <p:cNvGrpSpPr/>
        <p:nvPr/>
      </p:nvGrpSpPr>
      <p:grpSpPr>
        <a:xfrm>
          <a:off x="0" y="0"/>
          <a:ext cx="0" cy="0"/>
          <a:chOff x="0" y="0"/>
          <a:chExt cx="0" cy="0"/>
        </a:xfrm>
      </p:grpSpPr>
      <p:grpSp>
        <p:nvGrpSpPr>
          <p:cNvPr id="109" name="Group 2"/>
          <p:cNvGrpSpPr/>
          <p:nvPr/>
        </p:nvGrpSpPr>
        <p:grpSpPr>
          <a:xfrm>
            <a:off x="1999654" y="1603512"/>
            <a:ext cx="1493857" cy="6325037"/>
            <a:chOff x="-1" y="0"/>
            <a:chExt cx="1493855" cy="6325036"/>
          </a:xfrm>
        </p:grpSpPr>
        <p:sp>
          <p:nvSpPr>
            <p:cNvPr id="107" name="Freeform 3"/>
            <p:cNvSpPr/>
            <p:nvPr/>
          </p:nvSpPr>
          <p:spPr>
            <a:xfrm>
              <a:off x="3" y="-1"/>
              <a:ext cx="1493851" cy="63250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3664" y="0"/>
                    <a:pt x="16411" y="269"/>
                    <a:pt x="18437" y="747"/>
                  </a:cubicBezTo>
                  <a:cubicBezTo>
                    <a:pt x="20462" y="1225"/>
                    <a:pt x="21600" y="1874"/>
                    <a:pt x="21600" y="2551"/>
                  </a:cubicBezTo>
                  <a:lnTo>
                    <a:pt x="21600" y="19049"/>
                  </a:lnTo>
                  <a:cubicBezTo>
                    <a:pt x="21600" y="19726"/>
                    <a:pt x="20462" y="20375"/>
                    <a:pt x="18437" y="20853"/>
                  </a:cubicBezTo>
                  <a:cubicBezTo>
                    <a:pt x="16411" y="21331"/>
                    <a:pt x="13664" y="21600"/>
                    <a:pt x="10800" y="21600"/>
                  </a:cubicBezTo>
                  <a:cubicBezTo>
                    <a:pt x="7936" y="21600"/>
                    <a:pt x="5189" y="21331"/>
                    <a:pt x="3163" y="20853"/>
                  </a:cubicBezTo>
                  <a:cubicBezTo>
                    <a:pt x="1138" y="20375"/>
                    <a:pt x="0" y="19726"/>
                    <a:pt x="0" y="19049"/>
                  </a:cubicBezTo>
                  <a:lnTo>
                    <a:pt x="0" y="2551"/>
                  </a:lnTo>
                  <a:cubicBezTo>
                    <a:pt x="0" y="1874"/>
                    <a:pt x="1138" y="1225"/>
                    <a:pt x="3163" y="747"/>
                  </a:cubicBezTo>
                  <a:cubicBezTo>
                    <a:pt x="5189" y="269"/>
                    <a:pt x="7936" y="0"/>
                    <a:pt x="10800" y="0"/>
                  </a:cubicBezTo>
                  <a:close/>
                </a:path>
              </a:pathLst>
            </a:custGeom>
            <a:solidFill>
              <a:srgbClr val="66BB6A"/>
            </a:solidFill>
            <a:ln w="12700" cap="flat">
              <a:noFill/>
              <a:miter lim="400000"/>
            </a:ln>
            <a:effectLst/>
          </p:spPr>
          <p:txBody>
            <a:bodyPr wrap="square" lIns="45718" tIns="45718" rIns="45718" bIns="45718" numCol="1" anchor="t">
              <a:noAutofit/>
            </a:bodyPr>
            <a:lstStyle/>
            <a:p>
              <a:pPr>
                <a:defRPr>
                  <a:latin typeface="+mn-lt"/>
                  <a:ea typeface="+mn-ea"/>
                  <a:cs typeface="+mn-cs"/>
                  <a:sym typeface="Calibri"/>
                </a:defRPr>
              </a:pPr>
            </a:p>
          </p:txBody>
        </p:sp>
        <p:sp>
          <p:nvSpPr>
            <p:cNvPr id="108" name="TextBox 4"/>
            <p:cNvSpPr txBox="1"/>
            <p:nvPr/>
          </p:nvSpPr>
          <p:spPr>
            <a:xfrm>
              <a:off x="-2" y="1037287"/>
              <a:ext cx="1493853" cy="42504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lgn="ctr">
                <a:lnSpc>
                  <a:spcPts val="4800"/>
                </a:lnSpc>
                <a:defRPr spc="215" sz="3600">
                  <a:latin typeface="Open Sauce Bold"/>
                  <a:ea typeface="Open Sauce Bold"/>
                  <a:cs typeface="Open Sauce Bold"/>
                  <a:sym typeface="Open Sauce Bold"/>
                </a:defRPr>
              </a:pPr>
              <a:r>
                <a:t>D</a:t>
              </a:r>
            </a:p>
            <a:p>
              <a:pPr algn="ctr">
                <a:lnSpc>
                  <a:spcPts val="4800"/>
                </a:lnSpc>
                <a:defRPr spc="215" sz="3600">
                  <a:latin typeface="Open Sauce Bold"/>
                  <a:ea typeface="Open Sauce Bold"/>
                  <a:cs typeface="Open Sauce Bold"/>
                  <a:sym typeface="Open Sauce Bold"/>
                </a:defRPr>
              </a:pPr>
              <a:r>
                <a:t>O</a:t>
              </a:r>
            </a:p>
            <a:p>
              <a:pPr algn="ctr">
                <a:lnSpc>
                  <a:spcPts val="4800"/>
                </a:lnSpc>
                <a:defRPr spc="215" sz="3600">
                  <a:latin typeface="Open Sauce Bold"/>
                  <a:ea typeface="Open Sauce Bold"/>
                  <a:cs typeface="Open Sauce Bold"/>
                  <a:sym typeface="Open Sauce Bold"/>
                </a:defRPr>
              </a:pPr>
              <a:r>
                <a:t>M</a:t>
              </a:r>
            </a:p>
            <a:p>
              <a:pPr algn="ctr">
                <a:lnSpc>
                  <a:spcPts val="4800"/>
                </a:lnSpc>
                <a:defRPr spc="215" sz="3600">
                  <a:latin typeface="Open Sauce Bold"/>
                  <a:ea typeface="Open Sauce Bold"/>
                  <a:cs typeface="Open Sauce Bold"/>
                  <a:sym typeface="Open Sauce Bold"/>
                </a:defRPr>
              </a:pPr>
              <a:r>
                <a:t>A</a:t>
              </a:r>
            </a:p>
            <a:p>
              <a:pPr algn="ctr">
                <a:lnSpc>
                  <a:spcPts val="4800"/>
                </a:lnSpc>
                <a:defRPr spc="215" sz="3600">
                  <a:latin typeface="Open Sauce Bold"/>
                  <a:ea typeface="Open Sauce Bold"/>
                  <a:cs typeface="Open Sauce Bold"/>
                  <a:sym typeface="Open Sauce Bold"/>
                </a:defRPr>
              </a:pPr>
              <a:r>
                <a:t>I</a:t>
              </a:r>
            </a:p>
            <a:p>
              <a:pPr algn="ctr">
                <a:lnSpc>
                  <a:spcPts val="4800"/>
                </a:lnSpc>
                <a:defRPr spc="215" sz="3600">
                  <a:latin typeface="Open Sauce Bold"/>
                  <a:ea typeface="Open Sauce Bold"/>
                  <a:cs typeface="Open Sauce Bold"/>
                  <a:sym typeface="Open Sauce Bold"/>
                </a:defRPr>
              </a:pPr>
              <a:r>
                <a:t>N</a:t>
              </a:r>
            </a:p>
            <a:p>
              <a:pPr algn="ctr">
                <a:lnSpc>
                  <a:spcPts val="4800"/>
                </a:lnSpc>
                <a:defRPr b="1" spc="215" sz="3600">
                  <a:latin typeface="Open Sauce Bold"/>
                  <a:ea typeface="Open Sauce Bold"/>
                  <a:cs typeface="Open Sauce Bold"/>
                  <a:sym typeface="Open Sauce Bold"/>
                </a:defRPr>
              </a:pPr>
              <a:r>
                <a:t>VIII</a:t>
              </a:r>
            </a:p>
          </p:txBody>
        </p:sp>
      </p:grpSp>
      <p:sp>
        <p:nvSpPr>
          <p:cNvPr id="110" name="Freeform 6"/>
          <p:cNvSpPr/>
          <p:nvPr/>
        </p:nvSpPr>
        <p:spPr>
          <a:xfrm>
            <a:off x="-1543050" y="-558221"/>
            <a:ext cx="3086100" cy="11299906"/>
          </a:xfrm>
          <a:prstGeom prst="rect">
            <a:avLst/>
          </a:prstGeom>
          <a:solidFill>
            <a:srgbClr val="66BB6A"/>
          </a:solidFill>
          <a:ln w="12700">
            <a:miter lim="400000"/>
          </a:ln>
        </p:spPr>
        <p:txBody>
          <a:bodyPr lIns="45718" tIns="45718" rIns="45718" bIns="45718"/>
          <a:lstStyle/>
          <a:p>
            <a:pPr>
              <a:defRPr>
                <a:latin typeface="+mn-lt"/>
                <a:ea typeface="+mn-ea"/>
                <a:cs typeface="+mn-cs"/>
                <a:sym typeface="Calibri"/>
              </a:defRPr>
            </a:pPr>
          </a:p>
        </p:txBody>
      </p:sp>
      <p:sp>
        <p:nvSpPr>
          <p:cNvPr id="111" name="TextBox 14"/>
          <p:cNvSpPr txBox="1"/>
          <p:nvPr/>
        </p:nvSpPr>
        <p:spPr>
          <a:xfrm>
            <a:off x="3896195" y="757400"/>
            <a:ext cx="7880796" cy="801726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57200">
              <a:spcBef>
                <a:spcPts val="1600"/>
              </a:spcBef>
              <a:defRPr b="1" sz="2800">
                <a:solidFill>
                  <a:srgbClr val="0433FF"/>
                </a:solidFill>
                <a:latin typeface="Arial"/>
                <a:ea typeface="Arial"/>
                <a:cs typeface="Arial"/>
                <a:sym typeface="Arial"/>
              </a:defRPr>
            </a:pPr>
          </a:p>
          <a:p>
            <a:pPr defTabSz="457200">
              <a:spcBef>
                <a:spcPts val="1600"/>
              </a:spcBef>
              <a:defRPr b="1" sz="2800">
                <a:solidFill>
                  <a:srgbClr val="0433FF"/>
                </a:solidFill>
                <a:latin typeface="Arial"/>
                <a:ea typeface="Arial"/>
                <a:cs typeface="Arial"/>
                <a:sym typeface="Arial"/>
              </a:defRPr>
            </a:pPr>
          </a:p>
          <a:p>
            <a:pPr defTabSz="457200">
              <a:spcBef>
                <a:spcPts val="1600"/>
              </a:spcBef>
              <a:defRPr b="1" sz="2800">
                <a:solidFill>
                  <a:srgbClr val="0433FF"/>
                </a:solidFill>
                <a:latin typeface="Arial"/>
                <a:ea typeface="Arial"/>
                <a:cs typeface="Arial"/>
                <a:sym typeface="Arial"/>
              </a:defRPr>
            </a:pPr>
            <a:r>
              <a:t>Practice Management</a:t>
            </a:r>
            <a:endParaRPr b="0"/>
          </a:p>
          <a:p>
            <a:pPr marL="250657" indent="-250657" defTabSz="457200">
              <a:spcBef>
                <a:spcPts val="1600"/>
              </a:spcBef>
              <a:buSzPct val="100000"/>
              <a:buChar char="•"/>
              <a:defRPr sz="2500">
                <a:solidFill>
                  <a:srgbClr val="0433FF"/>
                </a:solidFill>
                <a:latin typeface="Arial"/>
                <a:ea typeface="Arial"/>
                <a:cs typeface="Arial"/>
                <a:sym typeface="Arial"/>
              </a:defRPr>
            </a:pPr>
            <a:r>
              <a:t>Compliance with ethical standards</a:t>
            </a:r>
          </a:p>
          <a:p>
            <a:pPr marL="250657" indent="-250657" defTabSz="457200">
              <a:spcBef>
                <a:spcPts val="1600"/>
              </a:spcBef>
              <a:buSzPct val="100000"/>
              <a:buChar char="•"/>
              <a:defRPr sz="2500">
                <a:solidFill>
                  <a:srgbClr val="0433FF"/>
                </a:solidFill>
                <a:latin typeface="Arial"/>
                <a:ea typeface="Arial"/>
                <a:cs typeface="Arial"/>
                <a:sym typeface="Arial"/>
              </a:defRPr>
            </a:pPr>
            <a:r>
              <a:t>Working within the scope of practice and in collaboration with other healthcare professionals as needed</a:t>
            </a:r>
          </a:p>
          <a:p>
            <a:pPr marL="250657" indent="-250657" defTabSz="457200">
              <a:spcBef>
                <a:spcPts val="1600"/>
              </a:spcBef>
              <a:buSzPct val="100000"/>
              <a:buChar char="•"/>
              <a:defRPr sz="2500">
                <a:solidFill>
                  <a:srgbClr val="0433FF"/>
                </a:solidFill>
                <a:latin typeface="Arial"/>
                <a:ea typeface="Arial"/>
                <a:cs typeface="Arial"/>
                <a:sym typeface="Arial"/>
              </a:defRPr>
            </a:pPr>
            <a:r>
              <a:t>Evaluate sources of nutrition information for trustworthiness and bias</a:t>
            </a:r>
          </a:p>
          <a:p>
            <a:pPr marL="250657" indent="-250657" defTabSz="457200">
              <a:spcBef>
                <a:spcPts val="1600"/>
              </a:spcBef>
              <a:buSzPct val="100000"/>
              <a:buChar char="•"/>
              <a:defRPr sz="2500">
                <a:solidFill>
                  <a:srgbClr val="0433FF"/>
                </a:solidFill>
                <a:latin typeface="Arial"/>
                <a:ea typeface="Arial"/>
                <a:cs typeface="Arial"/>
                <a:sym typeface="Arial"/>
              </a:defRPr>
            </a:pPr>
            <a:r>
              <a:t>HIPAA compliance requirements</a:t>
            </a:r>
          </a:p>
          <a:p>
            <a:pPr marL="250657" indent="-250657" defTabSz="457200">
              <a:spcBef>
                <a:spcPts val="1600"/>
              </a:spcBef>
              <a:buSzPct val="100000"/>
              <a:buChar char="•"/>
              <a:defRPr sz="2500">
                <a:solidFill>
                  <a:srgbClr val="0433FF"/>
                </a:solidFill>
                <a:latin typeface="Arial"/>
                <a:ea typeface="Arial"/>
                <a:cs typeface="Arial"/>
                <a:sym typeface="Arial"/>
              </a:defRPr>
            </a:pPr>
            <a:r>
              <a:t>Licensure and certification</a:t>
            </a:r>
          </a:p>
          <a:p>
            <a:pPr marL="250657" indent="-250657" defTabSz="457200">
              <a:spcBef>
                <a:spcPts val="1600"/>
              </a:spcBef>
              <a:buSzPct val="100000"/>
              <a:buChar char="•"/>
              <a:defRPr sz="2500">
                <a:solidFill>
                  <a:srgbClr val="0433FF"/>
                </a:solidFill>
                <a:latin typeface="Arial"/>
                <a:ea typeface="Arial"/>
                <a:cs typeface="Arial"/>
                <a:sym typeface="Arial"/>
              </a:defRPr>
            </a:pPr>
            <a:r>
              <a:t>Cultural competency and mitigating implicit bias</a:t>
            </a:r>
          </a:p>
          <a:p>
            <a:pPr marL="250657" indent="-250657" defTabSz="457200">
              <a:spcBef>
                <a:spcPts val="1600"/>
              </a:spcBef>
              <a:buSzPct val="100000"/>
              <a:buChar char="•"/>
              <a:defRPr sz="2500">
                <a:solidFill>
                  <a:srgbClr val="0433FF"/>
                </a:solidFill>
                <a:latin typeface="Arial"/>
                <a:ea typeface="Arial"/>
                <a:cs typeface="Arial"/>
                <a:sym typeface="Arial"/>
              </a:defRPr>
            </a:pPr>
            <a:r>
              <a:t>Insurance coverage and reimbursement</a:t>
            </a:r>
          </a:p>
          <a:p>
            <a:pPr defTabSz="457200">
              <a:spcBef>
                <a:spcPts val="1600"/>
              </a:spcBef>
              <a:defRPr sz="1600">
                <a:latin typeface="Times Roman"/>
                <a:ea typeface="Times Roman"/>
                <a:cs typeface="Times Roman"/>
                <a:sym typeface="Times Roman"/>
              </a:defRPr>
            </a:pPr>
            <a:endParaRPr spc="168" sz="2800">
              <a:solidFill>
                <a:srgbClr val="0433FF"/>
              </a:solidFill>
              <a:latin typeface="Open Sauce Bold"/>
              <a:ea typeface="Open Sauce Bold"/>
              <a:cs typeface="Open Sauce Bold"/>
              <a:sym typeface="Open Sauce Bold"/>
            </a:endParaRPr>
          </a:p>
          <a:p>
            <a:pPr>
              <a:spcBef>
                <a:spcPts val="1500"/>
              </a:spcBef>
              <a:defRPr b="1" sz="2200">
                <a:solidFill>
                  <a:srgbClr val="0433FF"/>
                </a:solidFill>
                <a:latin typeface="Arial"/>
                <a:ea typeface="Arial"/>
                <a:cs typeface="Arial"/>
                <a:sym typeface="Arial"/>
              </a:defRPr>
            </a:pPr>
            <a:r>
              <a:t>**Headings on slides highlighted in blue represent a new topic within the domain</a:t>
            </a:r>
          </a:p>
        </p:txBody>
      </p:sp>
      <p:sp>
        <p:nvSpPr>
          <p:cNvPr id="112" name="TextBox 15"/>
          <p:cNvSpPr txBox="1"/>
          <p:nvPr/>
        </p:nvSpPr>
        <p:spPr>
          <a:xfrm>
            <a:off x="17258506" y="9210674"/>
            <a:ext cx="153963" cy="34289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ctr">
              <a:lnSpc>
                <a:spcPts val="2800"/>
              </a:lnSpc>
              <a:defRPr sz="2000">
                <a:solidFill>
                  <a:srgbClr val="231F20"/>
                </a:solidFill>
                <a:latin typeface="Canva Sans"/>
                <a:ea typeface="Canva Sans"/>
                <a:cs typeface="Canva Sans"/>
                <a:sym typeface="Canva Sans"/>
              </a:defRPr>
            </a:lvl1pPr>
          </a:lstStyle>
          <a:p>
            <a:pPr/>
            <a:r>
              <a:t>2</a:t>
            </a:r>
          </a:p>
        </p:txBody>
      </p:sp>
      <p:grpSp>
        <p:nvGrpSpPr>
          <p:cNvPr id="115" name="Image Gallery"/>
          <p:cNvGrpSpPr/>
          <p:nvPr/>
        </p:nvGrpSpPr>
        <p:grpSpPr>
          <a:xfrm>
            <a:off x="11963207" y="1122340"/>
            <a:ext cx="6252100" cy="9667920"/>
            <a:chOff x="0" y="0"/>
            <a:chExt cx="6252098" cy="9667919"/>
          </a:xfrm>
        </p:grpSpPr>
        <p:pic>
          <p:nvPicPr>
            <p:cNvPr id="113" name="practice management.jpg" descr="practice management.jpg"/>
            <p:cNvPicPr>
              <a:picLocks noChangeAspect="1"/>
            </p:cNvPicPr>
            <p:nvPr/>
          </p:nvPicPr>
          <p:blipFill>
            <a:blip r:embed="rId2">
              <a:extLst/>
            </a:blip>
            <a:srcRect l="0" t="0" r="0" b="5566"/>
            <a:stretch>
              <a:fillRect/>
            </a:stretch>
          </p:blipFill>
          <p:spPr>
            <a:xfrm>
              <a:off x="0" y="0"/>
              <a:ext cx="6252099" cy="8042320"/>
            </a:xfrm>
            <a:prstGeom prst="rect">
              <a:avLst/>
            </a:prstGeom>
            <a:ln w="12700" cap="flat">
              <a:noFill/>
              <a:miter lim="400000"/>
            </a:ln>
            <a:effectLst/>
          </p:spPr>
        </p:pic>
        <p:sp>
          <p:nvSpPr>
            <p:cNvPr id="114" name="Rectangle"/>
            <p:cNvSpPr/>
            <p:nvPr/>
          </p:nvSpPr>
          <p:spPr>
            <a:xfrm>
              <a:off x="0" y="8118519"/>
              <a:ext cx="6252099" cy="1549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p>
            <a:p>
              <a:pPr/>
            </a:p>
            <a:p>
              <a:pPr/>
            </a:p>
            <a:p>
              <a:pPr/>
            </a:p>
          </p:txBody>
        </p:sp>
      </p:gr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7" name="Freeform 2"/>
          <p:cNvSpPr/>
          <p:nvPr/>
        </p:nvSpPr>
        <p:spPr>
          <a:xfrm rot="10800000">
            <a:off x="-3" y="-514438"/>
            <a:ext cx="18288006"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270" name="Freeform 4"/>
          <p:cNvGrpSpPr/>
          <p:nvPr/>
        </p:nvGrpSpPr>
        <p:grpSpPr>
          <a:xfrm>
            <a:off x="-380182" y="-15"/>
            <a:ext cx="19048361" cy="3086123"/>
            <a:chOff x="-2" y="-1"/>
            <a:chExt cx="19048359" cy="3086121"/>
          </a:xfrm>
        </p:grpSpPr>
        <p:sp>
          <p:nvSpPr>
            <p:cNvPr id="268"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269"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271" name="TextBox 6"/>
          <p:cNvSpPr txBox="1"/>
          <p:nvPr/>
        </p:nvSpPr>
        <p:spPr>
          <a:xfrm>
            <a:off x="1470361" y="796755"/>
            <a:ext cx="16800357" cy="283589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92" sz="7000">
                <a:solidFill>
                  <a:srgbClr val="FFFFFF"/>
                </a:solidFill>
                <a:latin typeface="Poppins"/>
                <a:ea typeface="Poppins"/>
                <a:cs typeface="Poppins"/>
                <a:sym typeface="Poppins"/>
              </a:defRPr>
            </a:lvl1pPr>
          </a:lstStyle>
          <a:p>
            <a:pPr/>
            <a:r>
              <a:t>Scope of Practice &amp; Collaboration: CNS Case Examples</a:t>
            </a:r>
          </a:p>
        </p:txBody>
      </p:sp>
      <p:sp>
        <p:nvSpPr>
          <p:cNvPr id="27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273" name="Case 1: Prediabetes Management (Within Scope + Collaboration)…"/>
          <p:cNvSpPr txBox="1"/>
          <p:nvPr/>
        </p:nvSpPr>
        <p:spPr>
          <a:xfrm>
            <a:off x="1331934" y="3083008"/>
            <a:ext cx="16062915" cy="78770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3200">
                <a:latin typeface="Times Roman"/>
                <a:ea typeface="Times Roman"/>
                <a:cs typeface="Times Roman"/>
                <a:sym typeface="Times Roman"/>
              </a:defRPr>
            </a:pPr>
            <a:r>
              <a:t>Case 1: Prediabetes Management (Within Scope + Collaboration)</a:t>
            </a:r>
          </a:p>
          <a:p>
            <a:pPr defTabSz="457200">
              <a:spcBef>
                <a:spcPts val="1200"/>
              </a:spcBef>
              <a:defRPr sz="2400">
                <a:latin typeface="Times Roman"/>
                <a:ea typeface="Times Roman"/>
                <a:cs typeface="Times Roman"/>
                <a:sym typeface="Times Roman"/>
              </a:defRPr>
            </a:pPr>
            <a:r>
              <a:rPr b="1"/>
              <a:t>Scenario:</a:t>
            </a:r>
            <a:br/>
            <a:r>
              <a:t>A client presents with elevated fasting glucose and HbA1c in the prediabetes range.</a:t>
            </a:r>
          </a:p>
          <a:p>
            <a:pPr defTabSz="457200">
              <a:spcBef>
                <a:spcPts val="1200"/>
              </a:spcBef>
              <a:defRPr b="1" sz="2400">
                <a:latin typeface="Times Roman"/>
                <a:ea typeface="Times Roman"/>
                <a:cs typeface="Times Roman"/>
                <a:sym typeface="Times Roman"/>
              </a:defRPr>
            </a:pPr>
            <a:r>
              <a:t>CNS Within Scope:</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Conduct a nutrition and lifestyle assessment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Educate on carbohydrate quality, glycemic load, and meal timing</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Recommend evidence-based dietary patterns and physical activity strategies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Monitor nutrition-related labs over time</a:t>
            </a:r>
          </a:p>
          <a:p>
            <a:pPr defTabSz="457200">
              <a:spcBef>
                <a:spcPts val="1200"/>
              </a:spcBef>
              <a:defRPr b="1" sz="2400">
                <a:latin typeface="Times Roman"/>
                <a:ea typeface="Times Roman"/>
                <a:cs typeface="Times Roman"/>
                <a:sym typeface="Times Roman"/>
              </a:defRPr>
            </a:pPr>
            <a:r>
              <a:t>Collaboration Required:</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Communicate findings to the primary care provider (with consent)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Align nutrition plan with medical monitoring</a:t>
            </a:r>
          </a:p>
          <a:p>
            <a:pPr defTabSz="457200">
              <a:spcBef>
                <a:spcPts val="1200"/>
              </a:spcBef>
              <a:defRPr b="1" sz="2400">
                <a:latin typeface="Times Roman"/>
                <a:ea typeface="Times Roman"/>
                <a:cs typeface="Times Roman"/>
                <a:sym typeface="Times Roman"/>
              </a:defRPr>
            </a:pPr>
            <a:r>
              <a:t>Ethical Violation if:</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CNS claims to “treat” or “reverse” diabetes without medical oversight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CNS discourages physician follow-up</a:t>
            </a: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
        <p:nvSpPr>
          <p:cNvPr id="274" name=":"/>
          <p:cNvSpPr txBox="1"/>
          <p:nvPr/>
        </p:nvSpPr>
        <p:spPr>
          <a:xfrm>
            <a:off x="7802428" y="5577994"/>
            <a:ext cx="188820" cy="4597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spcBef>
                <a:spcPts val="1200"/>
              </a:spcBef>
              <a:defRPr sz="2400">
                <a:latin typeface="Times Roman"/>
                <a:ea typeface="Times Roman"/>
                <a:cs typeface="Times Roman"/>
                <a:sym typeface="Times Roman"/>
              </a:defRPr>
            </a:lvl1pPr>
          </a:lstStyle>
          <a:p>
            <a:pPr/>
            <a:r>
              <a:t>:</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Freeform 2"/>
          <p:cNvSpPr/>
          <p:nvPr/>
        </p:nvSpPr>
        <p:spPr>
          <a:xfrm rot="10800000">
            <a:off x="-3" y="-514438"/>
            <a:ext cx="18288006"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279" name="Freeform 4"/>
          <p:cNvGrpSpPr/>
          <p:nvPr/>
        </p:nvGrpSpPr>
        <p:grpSpPr>
          <a:xfrm>
            <a:off x="-380182" y="-15"/>
            <a:ext cx="19048361" cy="3086123"/>
            <a:chOff x="-2" y="-1"/>
            <a:chExt cx="19048359" cy="3086121"/>
          </a:xfrm>
        </p:grpSpPr>
        <p:sp>
          <p:nvSpPr>
            <p:cNvPr id="277"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278"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280" name="TextBox 6"/>
          <p:cNvSpPr txBox="1"/>
          <p:nvPr/>
        </p:nvSpPr>
        <p:spPr>
          <a:xfrm>
            <a:off x="1470361" y="796755"/>
            <a:ext cx="16800357" cy="283589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92" sz="7000">
                <a:solidFill>
                  <a:srgbClr val="FFFFFF"/>
                </a:solidFill>
                <a:latin typeface="Poppins"/>
                <a:ea typeface="Poppins"/>
                <a:cs typeface="Poppins"/>
                <a:sym typeface="Poppins"/>
              </a:defRPr>
            </a:lvl1pPr>
          </a:lstStyle>
          <a:p>
            <a:pPr/>
            <a:r>
              <a:t>Scope of Practice &amp; Collaboration: CNS Case Examples</a:t>
            </a:r>
          </a:p>
        </p:txBody>
      </p:sp>
      <p:sp>
        <p:nvSpPr>
          <p:cNvPr id="28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282" name="Case 2: Gastrointestinal Symptoms (Referral Required)…"/>
          <p:cNvSpPr txBox="1"/>
          <p:nvPr/>
        </p:nvSpPr>
        <p:spPr>
          <a:xfrm>
            <a:off x="1405064" y="3326776"/>
            <a:ext cx="16062915" cy="66197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3200">
                <a:latin typeface="Times Roman"/>
                <a:ea typeface="Times Roman"/>
                <a:cs typeface="Times Roman"/>
                <a:sym typeface="Times Roman"/>
              </a:defRPr>
            </a:pPr>
            <a:r>
              <a:t>Case 2: Gastrointestinal Symptoms (Referral Required)</a:t>
            </a:r>
          </a:p>
          <a:p>
            <a:pPr defTabSz="457200">
              <a:spcBef>
                <a:spcPts val="1200"/>
              </a:spcBef>
              <a:defRPr sz="2400">
                <a:latin typeface="Times Roman"/>
                <a:ea typeface="Times Roman"/>
                <a:cs typeface="Times Roman"/>
                <a:sym typeface="Times Roman"/>
              </a:defRPr>
            </a:pPr>
            <a:r>
              <a:rPr b="1" sz="3200"/>
              <a:t>Scenario:</a:t>
            </a:r>
            <a:br/>
            <a:r>
              <a:t>Client reports chronic diarrhea, unintentional weight loss, and fatigue.</a:t>
            </a:r>
          </a:p>
          <a:p>
            <a:pPr defTabSz="457200">
              <a:spcBef>
                <a:spcPts val="1200"/>
              </a:spcBef>
              <a:defRPr b="1" sz="2400">
                <a:latin typeface="Times Roman"/>
                <a:ea typeface="Times Roman"/>
                <a:cs typeface="Times Roman"/>
                <a:sym typeface="Times Roman"/>
              </a:defRPr>
            </a:pPr>
            <a:r>
              <a:t>CNS Within Scope:</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Obtain diet history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Identify potential food triggers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Provide short-term symptom-supportive nutrition guidance</a:t>
            </a:r>
          </a:p>
          <a:p>
            <a:pPr defTabSz="457200">
              <a:spcBef>
                <a:spcPts val="1200"/>
              </a:spcBef>
              <a:defRPr b="1" sz="2400">
                <a:latin typeface="Times Roman"/>
                <a:ea typeface="Times Roman"/>
                <a:cs typeface="Times Roman"/>
                <a:sym typeface="Times Roman"/>
              </a:defRPr>
            </a:pPr>
            <a:r>
              <a:t>Referral Required:</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Refer to a gastroenterologist for diagnostic evaluation</a:t>
            </a:r>
          </a:p>
          <a:p>
            <a:pPr defTabSz="457200">
              <a:spcBef>
                <a:spcPts val="1200"/>
              </a:spcBef>
              <a:defRPr b="1" sz="2400">
                <a:latin typeface="Times Roman"/>
                <a:ea typeface="Times Roman"/>
                <a:cs typeface="Times Roman"/>
                <a:sym typeface="Times Roman"/>
              </a:defRPr>
            </a:pPr>
            <a:r>
              <a:t>Ethical Violation if:</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CNS attempts to diagnose IBS, IBD, or celiac disease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CNS delays referral while attempting prolonged nutrition-only management</a:t>
            </a:r>
          </a:p>
        </p:txBody>
      </p:sp>
      <p:sp>
        <p:nvSpPr>
          <p:cNvPr id="283" name=":"/>
          <p:cNvSpPr txBox="1"/>
          <p:nvPr/>
        </p:nvSpPr>
        <p:spPr>
          <a:xfrm>
            <a:off x="7802428" y="5577994"/>
            <a:ext cx="188820" cy="4597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spcBef>
                <a:spcPts val="1200"/>
              </a:spcBef>
              <a:defRPr sz="2400">
                <a:latin typeface="Times Roman"/>
                <a:ea typeface="Times Roman"/>
                <a:cs typeface="Times Roman"/>
                <a:sym typeface="Times Roman"/>
              </a:defRPr>
            </a:lvl1pPr>
          </a:lstStyle>
          <a:p>
            <a:pPr/>
            <a:r>
              <a:t>:</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 name="Freeform 2"/>
          <p:cNvSpPr/>
          <p:nvPr/>
        </p:nvSpPr>
        <p:spPr>
          <a:xfrm rot="10800000">
            <a:off x="-3" y="-514438"/>
            <a:ext cx="18288006"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288" name="Freeform 4"/>
          <p:cNvGrpSpPr/>
          <p:nvPr/>
        </p:nvGrpSpPr>
        <p:grpSpPr>
          <a:xfrm>
            <a:off x="-380182" y="-15"/>
            <a:ext cx="19048361" cy="3086123"/>
            <a:chOff x="-2" y="-1"/>
            <a:chExt cx="19048359" cy="3086121"/>
          </a:xfrm>
        </p:grpSpPr>
        <p:sp>
          <p:nvSpPr>
            <p:cNvPr id="286"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287"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289" name="TextBox 6"/>
          <p:cNvSpPr txBox="1"/>
          <p:nvPr/>
        </p:nvSpPr>
        <p:spPr>
          <a:xfrm>
            <a:off x="1470361" y="796755"/>
            <a:ext cx="16800357" cy="283589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92" sz="7000">
                <a:solidFill>
                  <a:srgbClr val="FFFFFF"/>
                </a:solidFill>
                <a:latin typeface="Poppins"/>
                <a:ea typeface="Poppins"/>
                <a:cs typeface="Poppins"/>
                <a:sym typeface="Poppins"/>
              </a:defRPr>
            </a:lvl1pPr>
          </a:lstStyle>
          <a:p>
            <a:pPr/>
            <a:r>
              <a:t>Scope of Practice &amp; Collaboration: CNS Case Examples</a:t>
            </a:r>
          </a:p>
        </p:txBody>
      </p:sp>
      <p:sp>
        <p:nvSpPr>
          <p:cNvPr id="29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291" name="Case 3: Hypertension and Medication Use (Collaboration Required)…"/>
          <p:cNvSpPr txBox="1"/>
          <p:nvPr/>
        </p:nvSpPr>
        <p:spPr>
          <a:xfrm>
            <a:off x="1405064" y="3326776"/>
            <a:ext cx="16062915" cy="68356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3200">
                <a:latin typeface="Times Roman"/>
                <a:ea typeface="Times Roman"/>
                <a:cs typeface="Times Roman"/>
                <a:sym typeface="Times Roman"/>
              </a:defRPr>
            </a:pPr>
            <a:r>
              <a:t>Case 3: Hypertension and Medication Use (Collaboration Required)</a:t>
            </a:r>
          </a:p>
          <a:p>
            <a:pPr defTabSz="457200">
              <a:spcBef>
                <a:spcPts val="1200"/>
              </a:spcBef>
              <a:defRPr sz="2400">
                <a:latin typeface="Times Roman"/>
                <a:ea typeface="Times Roman"/>
                <a:cs typeface="Times Roman"/>
                <a:sym typeface="Times Roman"/>
              </a:defRPr>
            </a:pPr>
            <a:r>
              <a:rPr b="1"/>
              <a:t>Scenario:</a:t>
            </a:r>
            <a:br/>
            <a:r>
              <a:t>Client has hypertension managed with prescribed antihypertensive medication.</a:t>
            </a:r>
          </a:p>
          <a:p>
            <a:pPr defTabSz="457200">
              <a:spcBef>
                <a:spcPts val="1200"/>
              </a:spcBef>
              <a:defRPr b="1" sz="2400">
                <a:latin typeface="Times Roman"/>
                <a:ea typeface="Times Roman"/>
                <a:cs typeface="Times Roman"/>
                <a:sym typeface="Times Roman"/>
              </a:defRPr>
            </a:pPr>
            <a:r>
              <a:t>CNS Within Scope:</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Provide DASH-style nutrition guidance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Support sodium reduction and potassium-rich foods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Encourage lifestyle modifications</a:t>
            </a:r>
          </a:p>
          <a:p>
            <a:pPr defTabSz="457200">
              <a:spcBef>
                <a:spcPts val="1200"/>
              </a:spcBef>
              <a:defRPr b="1" sz="2400">
                <a:latin typeface="Times Roman"/>
                <a:ea typeface="Times Roman"/>
                <a:cs typeface="Times Roman"/>
                <a:sym typeface="Times Roman"/>
              </a:defRPr>
            </a:pPr>
            <a:r>
              <a:t>Collaboration Required:</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Coordinate with the prescribing provider regarding nutrition interventions</a:t>
            </a:r>
          </a:p>
          <a:p>
            <a:pPr defTabSz="457200">
              <a:spcBef>
                <a:spcPts val="1200"/>
              </a:spcBef>
              <a:defRPr b="1" sz="2400">
                <a:latin typeface="Times Roman"/>
                <a:ea typeface="Times Roman"/>
                <a:cs typeface="Times Roman"/>
                <a:sym typeface="Times Roman"/>
              </a:defRPr>
            </a:pPr>
            <a:r>
              <a:t>Ethical Violation if:</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CNS advises reducing or discontinuing medication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CNS contradicts medical instructions</a:t>
            </a: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
        <p:nvSpPr>
          <p:cNvPr id="292" name=":"/>
          <p:cNvSpPr txBox="1"/>
          <p:nvPr/>
        </p:nvSpPr>
        <p:spPr>
          <a:xfrm>
            <a:off x="7802428" y="5577994"/>
            <a:ext cx="188820" cy="4597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spcBef>
                <a:spcPts val="1200"/>
              </a:spcBef>
              <a:defRPr sz="2400">
                <a:latin typeface="Times Roman"/>
                <a:ea typeface="Times Roman"/>
                <a:cs typeface="Times Roman"/>
                <a:sym typeface="Times Roman"/>
              </a:defRPr>
            </a:lvl1pPr>
          </a:lstStyle>
          <a:p>
            <a:pPr/>
            <a:r>
              <a:t>:</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4" name="Freeform 2"/>
          <p:cNvSpPr/>
          <p:nvPr/>
        </p:nvSpPr>
        <p:spPr>
          <a:xfrm rot="10800000">
            <a:off x="-3" y="-514438"/>
            <a:ext cx="18288006"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297" name="Freeform 4"/>
          <p:cNvGrpSpPr/>
          <p:nvPr/>
        </p:nvGrpSpPr>
        <p:grpSpPr>
          <a:xfrm>
            <a:off x="-380182" y="-15"/>
            <a:ext cx="19048361" cy="3086123"/>
            <a:chOff x="-2" y="-1"/>
            <a:chExt cx="19048359" cy="3086121"/>
          </a:xfrm>
        </p:grpSpPr>
        <p:sp>
          <p:nvSpPr>
            <p:cNvPr id="295"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296"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298" name="TextBox 6"/>
          <p:cNvSpPr txBox="1"/>
          <p:nvPr/>
        </p:nvSpPr>
        <p:spPr>
          <a:xfrm>
            <a:off x="1470361" y="796755"/>
            <a:ext cx="16800357" cy="283589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92" sz="7000">
                <a:solidFill>
                  <a:srgbClr val="FFFFFF"/>
                </a:solidFill>
                <a:latin typeface="Poppins"/>
                <a:ea typeface="Poppins"/>
                <a:cs typeface="Poppins"/>
                <a:sym typeface="Poppins"/>
              </a:defRPr>
            </a:lvl1pPr>
          </a:lstStyle>
          <a:p>
            <a:pPr/>
            <a:r>
              <a:t>Scope of Practice &amp; Collaboration: CNS Case Examples</a:t>
            </a:r>
          </a:p>
        </p:txBody>
      </p:sp>
      <p:sp>
        <p:nvSpPr>
          <p:cNvPr id="29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300" name="Case 4: Eating Disorder Risk (Immediate Referral Required)…"/>
          <p:cNvSpPr txBox="1"/>
          <p:nvPr/>
        </p:nvSpPr>
        <p:spPr>
          <a:xfrm>
            <a:off x="1405064" y="3326776"/>
            <a:ext cx="16062915" cy="68356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3200">
                <a:latin typeface="Times Roman"/>
                <a:ea typeface="Times Roman"/>
                <a:cs typeface="Times Roman"/>
                <a:sym typeface="Times Roman"/>
              </a:defRPr>
            </a:pPr>
            <a:r>
              <a:t>Case 4: Eating Disorder Risk (Immediate Referral Required)</a:t>
            </a:r>
          </a:p>
          <a:p>
            <a:pPr defTabSz="457200">
              <a:spcBef>
                <a:spcPts val="1200"/>
              </a:spcBef>
              <a:defRPr sz="2400">
                <a:latin typeface="Times Roman"/>
                <a:ea typeface="Times Roman"/>
                <a:cs typeface="Times Roman"/>
                <a:sym typeface="Times Roman"/>
              </a:defRPr>
            </a:pPr>
            <a:r>
              <a:rPr b="1"/>
              <a:t>Scenario:</a:t>
            </a:r>
            <a:br/>
            <a:r>
              <a:t>Client exhibits restrictive eating, fear of food, and rapid weight loss.</a:t>
            </a:r>
          </a:p>
          <a:p>
            <a:pPr defTabSz="457200">
              <a:spcBef>
                <a:spcPts val="1200"/>
              </a:spcBef>
              <a:defRPr b="1" sz="2400">
                <a:latin typeface="Times Roman"/>
                <a:ea typeface="Times Roman"/>
                <a:cs typeface="Times Roman"/>
                <a:sym typeface="Times Roman"/>
              </a:defRPr>
            </a:pPr>
            <a:r>
              <a:t>CNS Within Scope:</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Recognize red flags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Provide non-judgmental support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Pause advanced nutrition protocols</a:t>
            </a:r>
          </a:p>
          <a:p>
            <a:pPr defTabSz="457200">
              <a:spcBef>
                <a:spcPts val="1200"/>
              </a:spcBef>
              <a:defRPr b="1" sz="2400">
                <a:latin typeface="Times Roman"/>
                <a:ea typeface="Times Roman"/>
                <a:cs typeface="Times Roman"/>
                <a:sym typeface="Times Roman"/>
              </a:defRPr>
            </a:pPr>
            <a:r>
              <a:t>Referral Required:</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Immediate referral to a mental health professional and a medical provider</a:t>
            </a:r>
          </a:p>
          <a:p>
            <a:pPr defTabSz="457200">
              <a:spcBef>
                <a:spcPts val="1200"/>
              </a:spcBef>
              <a:defRPr b="1" sz="2400">
                <a:latin typeface="Times Roman"/>
                <a:ea typeface="Times Roman"/>
                <a:cs typeface="Times Roman"/>
                <a:sym typeface="Times Roman"/>
              </a:defRPr>
            </a:pPr>
            <a:r>
              <a:t>Ethical Violation if:</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CNS independently manages eating disorders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CNS reinforces restrictive behaviors</a:t>
            </a: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
        <p:nvSpPr>
          <p:cNvPr id="301" name=":"/>
          <p:cNvSpPr txBox="1"/>
          <p:nvPr/>
        </p:nvSpPr>
        <p:spPr>
          <a:xfrm>
            <a:off x="7802428" y="5577994"/>
            <a:ext cx="188820" cy="4597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spcBef>
                <a:spcPts val="1200"/>
              </a:spcBef>
              <a:defRPr sz="2400">
                <a:latin typeface="Times Roman"/>
                <a:ea typeface="Times Roman"/>
                <a:cs typeface="Times Roman"/>
                <a:sym typeface="Times Roman"/>
              </a:defRPr>
            </a:lvl1pPr>
          </a:lstStyle>
          <a:p>
            <a:pPr/>
            <a:r>
              <a:t>:</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3" name="Freeform 2"/>
          <p:cNvSpPr/>
          <p:nvPr/>
        </p:nvSpPr>
        <p:spPr>
          <a:xfrm rot="10800000">
            <a:off x="-3" y="-514438"/>
            <a:ext cx="18288006"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306" name="Freeform 4"/>
          <p:cNvGrpSpPr/>
          <p:nvPr/>
        </p:nvGrpSpPr>
        <p:grpSpPr>
          <a:xfrm>
            <a:off x="-380182" y="-15"/>
            <a:ext cx="19048361" cy="3086123"/>
            <a:chOff x="-2" y="-1"/>
            <a:chExt cx="19048359" cy="3086121"/>
          </a:xfrm>
        </p:grpSpPr>
        <p:sp>
          <p:nvSpPr>
            <p:cNvPr id="304"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305"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307" name="TextBox 6"/>
          <p:cNvSpPr txBox="1"/>
          <p:nvPr/>
        </p:nvSpPr>
        <p:spPr>
          <a:xfrm>
            <a:off x="1470361" y="796755"/>
            <a:ext cx="16800357" cy="283589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92" sz="7000">
                <a:solidFill>
                  <a:srgbClr val="FFFFFF"/>
                </a:solidFill>
                <a:latin typeface="Poppins"/>
                <a:ea typeface="Poppins"/>
                <a:cs typeface="Poppins"/>
                <a:sym typeface="Poppins"/>
              </a:defRPr>
            </a:lvl1pPr>
          </a:lstStyle>
          <a:p>
            <a:pPr/>
            <a:r>
              <a:t>Scope of Practice &amp; Collaboration: CNS Case Examples</a:t>
            </a:r>
          </a:p>
        </p:txBody>
      </p:sp>
      <p:sp>
        <p:nvSpPr>
          <p:cNvPr id="30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309" name="Case 5: Supplement Use &amp; Polypharmacy (Collaboration Required)…"/>
          <p:cNvSpPr txBox="1"/>
          <p:nvPr/>
        </p:nvSpPr>
        <p:spPr>
          <a:xfrm>
            <a:off x="1405064" y="3326776"/>
            <a:ext cx="16062915" cy="66451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3200">
                <a:latin typeface="Times Roman"/>
                <a:ea typeface="Times Roman"/>
                <a:cs typeface="Times Roman"/>
                <a:sym typeface="Times Roman"/>
              </a:defRPr>
            </a:pPr>
            <a:r>
              <a:t>Case 5: Supplement Use &amp; Polypharmacy (Collaboration Required)</a:t>
            </a:r>
          </a:p>
          <a:p>
            <a:pPr defTabSz="457200">
              <a:spcBef>
                <a:spcPts val="1200"/>
              </a:spcBef>
              <a:defRPr sz="2400">
                <a:latin typeface="Times Roman"/>
                <a:ea typeface="Times Roman"/>
                <a:cs typeface="Times Roman"/>
                <a:sym typeface="Times Roman"/>
              </a:defRPr>
            </a:pPr>
            <a:r>
              <a:rPr b="1"/>
              <a:t>Scenario:</a:t>
            </a:r>
            <a:br/>
            <a:r>
              <a:t>Client takes multiple prescription medications and self-prescribed supplements.</a:t>
            </a:r>
          </a:p>
          <a:p>
            <a:pPr defTabSz="457200">
              <a:spcBef>
                <a:spcPts val="1200"/>
              </a:spcBef>
              <a:defRPr b="1" sz="2400">
                <a:latin typeface="Times Roman"/>
                <a:ea typeface="Times Roman"/>
                <a:cs typeface="Times Roman"/>
                <a:sym typeface="Times Roman"/>
              </a:defRPr>
            </a:pPr>
            <a:r>
              <a:t>CNS Within Scope:</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Review supplement safety from a nutrition perspective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Educate on potential food–nutrient interactions</a:t>
            </a:r>
          </a:p>
          <a:p>
            <a:pPr defTabSz="457200">
              <a:spcBef>
                <a:spcPts val="1200"/>
              </a:spcBef>
              <a:defRPr b="1" sz="2400">
                <a:latin typeface="Times Roman"/>
                <a:ea typeface="Times Roman"/>
                <a:cs typeface="Times Roman"/>
                <a:sym typeface="Times Roman"/>
              </a:defRPr>
            </a:pPr>
            <a:r>
              <a:t>Collaboration Required:</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Communicate concerns with the pharmacist or prescribing provider</a:t>
            </a:r>
          </a:p>
          <a:p>
            <a:pPr defTabSz="457200">
              <a:spcBef>
                <a:spcPts val="1200"/>
              </a:spcBef>
              <a:defRPr b="1" sz="2400">
                <a:latin typeface="Times Roman"/>
                <a:ea typeface="Times Roman"/>
                <a:cs typeface="Times Roman"/>
                <a:sym typeface="Times Roman"/>
              </a:defRPr>
            </a:pPr>
            <a:r>
              <a:t>Ethical Violation if:</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CNS recommends supplements without safety screening</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CNS ignores potential drug–nutrient interactions</a:t>
            </a:r>
          </a:p>
          <a:p>
            <a:pPr marL="298450" indent="-158750" defTabSz="457200">
              <a:spcBef>
                <a:spcPts val="1200"/>
              </a:spcBef>
              <a:buSzPct val="100000"/>
              <a:buFont typeface="Times Roman"/>
              <a:buChar char="•"/>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
        <p:nvSpPr>
          <p:cNvPr id="310" name=":"/>
          <p:cNvSpPr txBox="1"/>
          <p:nvPr/>
        </p:nvSpPr>
        <p:spPr>
          <a:xfrm>
            <a:off x="7802428" y="5577994"/>
            <a:ext cx="188820" cy="4597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spcBef>
                <a:spcPts val="1200"/>
              </a:spcBef>
              <a:defRPr sz="2400">
                <a:latin typeface="Times Roman"/>
                <a:ea typeface="Times Roman"/>
                <a:cs typeface="Times Roman"/>
                <a:sym typeface="Times Roman"/>
              </a:defRPr>
            </a:lvl1pPr>
          </a:lstStyle>
          <a:p>
            <a:pPr/>
            <a:r>
              <a:t>:</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2" name="Freeform 2"/>
          <p:cNvSpPr/>
          <p:nvPr/>
        </p:nvSpPr>
        <p:spPr>
          <a:xfrm rot="10800000">
            <a:off x="-3" y="-514438"/>
            <a:ext cx="18288006"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315" name="Freeform 4"/>
          <p:cNvGrpSpPr/>
          <p:nvPr/>
        </p:nvGrpSpPr>
        <p:grpSpPr>
          <a:xfrm>
            <a:off x="-380182" y="-15"/>
            <a:ext cx="19048361" cy="3086123"/>
            <a:chOff x="-2" y="-1"/>
            <a:chExt cx="19048359" cy="3086121"/>
          </a:xfrm>
        </p:grpSpPr>
        <p:sp>
          <p:nvSpPr>
            <p:cNvPr id="313"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314"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316" name="TextBox 6"/>
          <p:cNvSpPr txBox="1"/>
          <p:nvPr/>
        </p:nvSpPr>
        <p:spPr>
          <a:xfrm>
            <a:off x="1470361" y="796755"/>
            <a:ext cx="16800357" cy="283589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92" sz="7000">
                <a:solidFill>
                  <a:srgbClr val="FFFFFF"/>
                </a:solidFill>
                <a:latin typeface="Poppins"/>
                <a:ea typeface="Poppins"/>
                <a:cs typeface="Poppins"/>
                <a:sym typeface="Poppins"/>
              </a:defRPr>
            </a:lvl1pPr>
          </a:lstStyle>
          <a:p>
            <a:pPr/>
            <a:r>
              <a:t>Scope of Practice &amp; Collaboration: CNS Case Examples</a:t>
            </a:r>
          </a:p>
        </p:txBody>
      </p:sp>
      <p:sp>
        <p:nvSpPr>
          <p:cNvPr id="317"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318" name="Case 7: Wellness Client (Within Scope Only)…"/>
          <p:cNvSpPr txBox="1"/>
          <p:nvPr/>
        </p:nvSpPr>
        <p:spPr>
          <a:xfrm>
            <a:off x="1405064" y="3326776"/>
            <a:ext cx="16062915" cy="50830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3200">
                <a:latin typeface="Times Roman"/>
                <a:ea typeface="Times Roman"/>
                <a:cs typeface="Times Roman"/>
                <a:sym typeface="Times Roman"/>
              </a:defRPr>
            </a:pPr>
            <a:r>
              <a:t>Case 7: Wellness Client (Within Scope Only)</a:t>
            </a:r>
          </a:p>
          <a:p>
            <a:pPr defTabSz="457200">
              <a:spcBef>
                <a:spcPts val="1200"/>
              </a:spcBef>
              <a:defRPr sz="2400">
                <a:latin typeface="Times Roman"/>
                <a:ea typeface="Times Roman"/>
                <a:cs typeface="Times Roman"/>
                <a:sym typeface="Times Roman"/>
              </a:defRPr>
            </a:pPr>
            <a:r>
              <a:rPr b="1"/>
              <a:t>Scenario:</a:t>
            </a:r>
            <a:br/>
            <a:r>
              <a:t>Healthy client seeks nutrition optimization for energy and performance.</a:t>
            </a:r>
          </a:p>
          <a:p>
            <a:pPr defTabSz="457200">
              <a:spcBef>
                <a:spcPts val="1200"/>
              </a:spcBef>
              <a:defRPr b="1" sz="2400">
                <a:latin typeface="Times Roman"/>
                <a:ea typeface="Times Roman"/>
                <a:cs typeface="Times Roman"/>
                <a:sym typeface="Times Roman"/>
              </a:defRPr>
            </a:pPr>
            <a:r>
              <a:t>CNS Within Scope:</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Provide individualized nutrition and lifestyle coaching</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No referral needed unless red flags arise</a:t>
            </a:r>
          </a:p>
          <a:p>
            <a:pPr defTabSz="457200">
              <a:spcBef>
                <a:spcPts val="1200"/>
              </a:spcBef>
              <a:defRPr b="1" sz="2400">
                <a:latin typeface="Times Roman"/>
                <a:ea typeface="Times Roman"/>
                <a:cs typeface="Times Roman"/>
                <a:sym typeface="Times Roman"/>
              </a:defRPr>
            </a:pPr>
            <a:r>
              <a:t>Ethical Risk if:</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CNS introduces unnecessary medical claims or testing</a:t>
            </a:r>
          </a:p>
          <a:p>
            <a:pPr marL="298450" indent="-158750" defTabSz="457200">
              <a:spcBef>
                <a:spcPts val="1200"/>
              </a:spcBef>
              <a:buSzPct val="100000"/>
              <a:buFont typeface="Times Roman"/>
              <a:buChar char="•"/>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
        <p:nvSpPr>
          <p:cNvPr id="319" name=":"/>
          <p:cNvSpPr txBox="1"/>
          <p:nvPr/>
        </p:nvSpPr>
        <p:spPr>
          <a:xfrm>
            <a:off x="7802428" y="5577994"/>
            <a:ext cx="188820" cy="4597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spcBef>
                <a:spcPts val="1200"/>
              </a:spcBef>
              <a:defRPr sz="2400">
                <a:latin typeface="Times Roman"/>
                <a:ea typeface="Times Roman"/>
                <a:cs typeface="Times Roman"/>
                <a:sym typeface="Times Roman"/>
              </a:defRPr>
            </a:lvl1pPr>
          </a:lstStyle>
          <a:p>
            <a:pPr/>
            <a:r>
              <a:t>:</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3" name="Freeform 2"/>
          <p:cNvSpPr/>
          <p:nvPr/>
        </p:nvSpPr>
        <p:spPr>
          <a:xfrm rot="10800000">
            <a:off x="-3" y="-514438"/>
            <a:ext cx="18288006"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326" name="Freeform 4"/>
          <p:cNvGrpSpPr/>
          <p:nvPr/>
        </p:nvGrpSpPr>
        <p:grpSpPr>
          <a:xfrm>
            <a:off x="-380182" y="-15"/>
            <a:ext cx="19048361" cy="3086123"/>
            <a:chOff x="-2" y="-1"/>
            <a:chExt cx="19048359" cy="3086121"/>
          </a:xfrm>
        </p:grpSpPr>
        <p:sp>
          <p:nvSpPr>
            <p:cNvPr id="324"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325"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327" name="TextBox 6"/>
          <p:cNvSpPr txBox="1"/>
          <p:nvPr/>
        </p:nvSpPr>
        <p:spPr>
          <a:xfrm>
            <a:off x="1470361" y="796755"/>
            <a:ext cx="16800357" cy="283589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92" sz="7000">
                <a:solidFill>
                  <a:srgbClr val="FFFFFF"/>
                </a:solidFill>
                <a:latin typeface="Poppins"/>
                <a:ea typeface="Poppins"/>
                <a:cs typeface="Poppins"/>
                <a:sym typeface="Poppins"/>
              </a:defRPr>
            </a:lvl1pPr>
          </a:lstStyle>
          <a:p>
            <a:pPr/>
            <a:r>
              <a:t>Scope of Practice &amp; Collaboration: CNS Case Examples</a:t>
            </a:r>
          </a:p>
        </p:txBody>
      </p:sp>
      <p:sp>
        <p:nvSpPr>
          <p:cNvPr id="32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329" name="Case 6: Abnormal Lab Findings (Referral Required)…"/>
          <p:cNvSpPr txBox="1"/>
          <p:nvPr/>
        </p:nvSpPr>
        <p:spPr>
          <a:xfrm>
            <a:off x="1405064" y="3326776"/>
            <a:ext cx="16062915" cy="66451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3200">
                <a:latin typeface="Times Roman"/>
                <a:ea typeface="Times Roman"/>
                <a:cs typeface="Times Roman"/>
                <a:sym typeface="Times Roman"/>
              </a:defRPr>
            </a:pPr>
            <a:r>
              <a:t>Case 6: Abnormal Lab Findings (Referral Required)</a:t>
            </a:r>
          </a:p>
          <a:p>
            <a:pPr defTabSz="457200">
              <a:spcBef>
                <a:spcPts val="1200"/>
              </a:spcBef>
              <a:defRPr sz="2400">
                <a:latin typeface="Times Roman"/>
                <a:ea typeface="Times Roman"/>
                <a:cs typeface="Times Roman"/>
                <a:sym typeface="Times Roman"/>
              </a:defRPr>
            </a:pPr>
            <a:r>
              <a:rPr b="1"/>
              <a:t>Scenario:</a:t>
            </a:r>
            <a:br/>
            <a:r>
              <a:t>Client presents with elevated liver enzymes on routine labs.</a:t>
            </a:r>
          </a:p>
          <a:p>
            <a:pPr defTabSz="457200">
              <a:spcBef>
                <a:spcPts val="1200"/>
              </a:spcBef>
              <a:defRPr b="1" sz="2400">
                <a:latin typeface="Times Roman"/>
                <a:ea typeface="Times Roman"/>
                <a:cs typeface="Times Roman"/>
                <a:sym typeface="Times Roman"/>
              </a:defRPr>
            </a:pPr>
            <a:r>
              <a:t>CNS Within Scope:</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Review diet and alcohol intake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Provide general liver-supportive nutrition education</a:t>
            </a:r>
          </a:p>
          <a:p>
            <a:pPr defTabSz="457200">
              <a:spcBef>
                <a:spcPts val="1200"/>
              </a:spcBef>
              <a:defRPr b="1" sz="2400">
                <a:latin typeface="Times Roman"/>
                <a:ea typeface="Times Roman"/>
                <a:cs typeface="Times Roman"/>
                <a:sym typeface="Times Roman"/>
              </a:defRPr>
            </a:pPr>
            <a:r>
              <a:t>Referral Required:</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Refer to the medical provider for diagnostic workup</a:t>
            </a:r>
          </a:p>
          <a:p>
            <a:pPr defTabSz="457200">
              <a:spcBef>
                <a:spcPts val="1200"/>
              </a:spcBef>
              <a:defRPr b="1" sz="2400">
                <a:latin typeface="Times Roman"/>
                <a:ea typeface="Times Roman"/>
                <a:cs typeface="Times Roman"/>
                <a:sym typeface="Times Roman"/>
              </a:defRPr>
            </a:pPr>
            <a:r>
              <a:t>Ethical Violation if:</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CNS interprets labs as a diagnosis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CNS delays medical evaluation</a:t>
            </a:r>
          </a:p>
          <a:p>
            <a:pPr marL="298450" indent="-158750" defTabSz="457200">
              <a:spcBef>
                <a:spcPts val="1200"/>
              </a:spcBef>
              <a:buSzPct val="100000"/>
              <a:buFont typeface="Times Roman"/>
              <a:buChar char="•"/>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
        <p:nvSpPr>
          <p:cNvPr id="330" name=":"/>
          <p:cNvSpPr txBox="1"/>
          <p:nvPr/>
        </p:nvSpPr>
        <p:spPr>
          <a:xfrm>
            <a:off x="7802428" y="5577994"/>
            <a:ext cx="188820" cy="4597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spcBef>
                <a:spcPts val="1200"/>
              </a:spcBef>
              <a:defRPr sz="2400">
                <a:latin typeface="Times Roman"/>
                <a:ea typeface="Times Roman"/>
                <a:cs typeface="Times Roman"/>
                <a:sym typeface="Times Roman"/>
              </a:defRPr>
            </a:lvl1pPr>
          </a:lstStyle>
          <a:p>
            <a:pPr/>
            <a:r>
              <a:t>:</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2"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335" name="Freeform 4"/>
          <p:cNvGrpSpPr/>
          <p:nvPr/>
        </p:nvGrpSpPr>
        <p:grpSpPr>
          <a:xfrm>
            <a:off x="-380182" y="-15"/>
            <a:ext cx="19048361" cy="3086123"/>
            <a:chOff x="-2" y="-1"/>
            <a:chExt cx="19048359" cy="3086121"/>
          </a:xfrm>
        </p:grpSpPr>
        <p:sp>
          <p:nvSpPr>
            <p:cNvPr id="333"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334"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336" name="TextBox 6"/>
          <p:cNvSpPr txBox="1"/>
          <p:nvPr/>
        </p:nvSpPr>
        <p:spPr>
          <a:xfrm>
            <a:off x="1299723" y="128020"/>
            <a:ext cx="16800357" cy="28300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0433FF"/>
                </a:solidFill>
                <a:latin typeface="Poppins"/>
                <a:ea typeface="Poppins"/>
                <a:cs typeface="Poppins"/>
                <a:sym typeface="Poppins"/>
              </a:defRPr>
            </a:lvl1pPr>
          </a:lstStyle>
          <a:p>
            <a:pPr/>
            <a:r>
              <a:t>Evaluate Sources of Nutrition Information for Trustworthiness and Bias</a:t>
            </a:r>
          </a:p>
        </p:txBody>
      </p:sp>
      <p:sp>
        <p:nvSpPr>
          <p:cNvPr id="33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338" name="Institute of Medicine (IOM). (2001). Dietary Reference Intakes: Applications in Dietary Assessment. National Academies Press.…"/>
          <p:cNvSpPr txBox="1"/>
          <p:nvPr/>
        </p:nvSpPr>
        <p:spPr>
          <a:xfrm>
            <a:off x="1089696" y="4174225"/>
            <a:ext cx="15231325" cy="26319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3200">
                <a:latin typeface="Times Roman"/>
                <a:ea typeface="Times Roman"/>
                <a:cs typeface="Times Roman"/>
                <a:sym typeface="Times Roman"/>
              </a:defRPr>
            </a:pPr>
            <a:r>
              <a:t>Core Principle</a:t>
            </a:r>
          </a:p>
          <a:p>
            <a:pPr defTabSz="457200">
              <a:spcBef>
                <a:spcPts val="1200"/>
              </a:spcBef>
              <a:defRPr sz="2800">
                <a:latin typeface="Times Roman"/>
                <a:ea typeface="Times Roman"/>
                <a:cs typeface="Times Roman"/>
                <a:sym typeface="Times Roman"/>
              </a:defRPr>
            </a:pPr>
            <a:r>
              <a:t>Certified Nutrition Specialists must critically evaluate nutrition information to ensure recommendations are </a:t>
            </a:r>
            <a:r>
              <a:rPr b="1"/>
              <a:t>evidence-based, unbiased, and ethically sound</a:t>
            </a:r>
            <a:r>
              <a:t>, in alignment with professional standards and public safety.</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0"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343" name="Freeform 4"/>
          <p:cNvGrpSpPr/>
          <p:nvPr/>
        </p:nvGrpSpPr>
        <p:grpSpPr>
          <a:xfrm>
            <a:off x="-380182" y="-15"/>
            <a:ext cx="19048361" cy="3086123"/>
            <a:chOff x="-2" y="-1"/>
            <a:chExt cx="19048359" cy="3086121"/>
          </a:xfrm>
        </p:grpSpPr>
        <p:sp>
          <p:nvSpPr>
            <p:cNvPr id="341"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342"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344" name="TextBox 6"/>
          <p:cNvSpPr txBox="1"/>
          <p:nvPr/>
        </p:nvSpPr>
        <p:spPr>
          <a:xfrm>
            <a:off x="1324100" y="597920"/>
            <a:ext cx="16800357" cy="18902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Nutrition Information Evaluation Summary Table</a:t>
            </a:r>
          </a:p>
        </p:txBody>
      </p:sp>
      <p:sp>
        <p:nvSpPr>
          <p:cNvPr id="34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346" name="Table 1"/>
          <p:cNvGraphicFramePr/>
          <p:nvPr/>
        </p:nvGraphicFramePr>
        <p:xfrm>
          <a:off x="886128" y="3162029"/>
          <a:ext cx="16528444" cy="619233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505853"/>
                <a:gridCol w="2727416"/>
                <a:gridCol w="7112907"/>
                <a:gridCol w="4169566"/>
              </a:tblGrid>
              <a:tr h="451165">
                <a:tc>
                  <a:txBody>
                    <a:bodyPr/>
                    <a:lstStyle/>
                    <a:p>
                      <a:pPr algn="ctr" defTabSz="457200">
                        <a:defRPr sz="1800"/>
                      </a:pPr>
                      <a:r>
                        <a:rPr b="1" sz="2200">
                          <a:latin typeface="Times Roman"/>
                          <a:ea typeface="Times Roman"/>
                          <a:cs typeface="Times Roman"/>
                          <a:sym typeface="Times Roman"/>
                        </a:rPr>
                        <a:t>Evaluation Criterion</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What to Assess</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Indicators of High Trustworthiness</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Indicators of Bias or Low Reliability</a:t>
                      </a:r>
                    </a:p>
                  </a:txBody>
                  <a:tcPr marL="12700" marR="12700" marT="12700" marB="12700" anchor="ctr" anchorCtr="0" horzOverflow="overflow"/>
                </a:tc>
              </a:tr>
              <a:tr h="699307">
                <a:tc>
                  <a:txBody>
                    <a:bodyPr/>
                    <a:lstStyle/>
                    <a:p>
                      <a:pPr algn="ctr" defTabSz="457200">
                        <a:defRPr sz="1800"/>
                      </a:pPr>
                      <a:r>
                        <a:rPr b="1" sz="2200">
                          <a:latin typeface="Times Roman"/>
                          <a:ea typeface="Times Roman"/>
                          <a:cs typeface="Times Roman"/>
                          <a:sym typeface="Times Roman"/>
                        </a:rPr>
                        <a:t>Source Authority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Who produced the information?</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Academic institutions; government agencies; peer-reviewed journals; professional organizations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Influencers; supplement companies; anonymous authors</a:t>
                      </a:r>
                    </a:p>
                  </a:txBody>
                  <a:tcPr marL="12700" marR="12700" marT="12700" marB="12700" anchor="ctr" anchorCtr="0" horzOverflow="overflow"/>
                </a:tc>
              </a:tr>
              <a:tr h="451165">
                <a:tc>
                  <a:txBody>
                    <a:bodyPr/>
                    <a:lstStyle/>
                    <a:p>
                      <a:pPr algn="ctr" defTabSz="457200">
                        <a:defRPr sz="1800"/>
                      </a:pPr>
                      <a:r>
                        <a:rPr b="1" sz="2200">
                          <a:latin typeface="Times Roman"/>
                          <a:ea typeface="Times Roman"/>
                          <a:cs typeface="Times Roman"/>
                          <a:sym typeface="Times Roman"/>
                        </a:rPr>
                        <a:t>Credentials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Author qualifications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Advanced degrees in nutrition/medicine; relevant expertise</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No credentials; unrelated training</a:t>
                      </a:r>
                    </a:p>
                  </a:txBody>
                  <a:tcPr marL="12700" marR="12700" marT="12700" marB="12700" anchor="ctr" anchorCtr="0" horzOverflow="overflow"/>
                </a:tc>
              </a:tr>
              <a:tr h="699307">
                <a:tc>
                  <a:txBody>
                    <a:bodyPr/>
                    <a:lstStyle/>
                    <a:p>
                      <a:pPr algn="ctr" defTabSz="457200">
                        <a:defRPr sz="1800"/>
                      </a:pPr>
                      <a:r>
                        <a:rPr b="1" sz="2200">
                          <a:latin typeface="Times Roman"/>
                          <a:ea typeface="Times Roman"/>
                          <a:cs typeface="Times Roman"/>
                          <a:sym typeface="Times Roman"/>
                        </a:rPr>
                        <a:t>Evidence Base</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Quality of supporting evidence</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Peer-reviewed research; systematic reviews; consensus guidelines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Anecdotes; testimonials; cherry-picked studies</a:t>
                      </a:r>
                    </a:p>
                  </a:txBody>
                  <a:tcPr marL="12700" marR="12700" marT="12700" marB="12700" anchor="ctr" anchorCtr="0" horzOverflow="overflow"/>
                </a:tc>
              </a:tr>
              <a:tr h="699307">
                <a:tc>
                  <a:txBody>
                    <a:bodyPr/>
                    <a:lstStyle/>
                    <a:p>
                      <a:pPr algn="ctr" defTabSz="457200">
                        <a:defRPr sz="1800"/>
                      </a:pPr>
                      <a:r>
                        <a:rPr b="1" sz="2200">
                          <a:latin typeface="Times Roman"/>
                          <a:ea typeface="Times Roman"/>
                          <a:cs typeface="Times Roman"/>
                          <a:sym typeface="Times Roman"/>
                        </a:rPr>
                        <a:t>Funding &amp; Conflicts of Interest</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Financial influence</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Transparent disclosure; independent funding</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Undisclosed sponsorships; product-driven content</a:t>
                      </a:r>
                    </a:p>
                  </a:txBody>
                  <a:tcPr marL="12700" marR="12700" marT="12700" marB="12700" anchor="ctr" anchorCtr="0" horzOverflow="overflow"/>
                </a:tc>
              </a:tr>
              <a:tr h="451165">
                <a:tc>
                  <a:txBody>
                    <a:bodyPr/>
                    <a:lstStyle/>
                    <a:p>
                      <a:pPr algn="ctr" defTabSz="457200">
                        <a:defRPr sz="1800"/>
                      </a:pPr>
                      <a:r>
                        <a:rPr b="1" sz="2200">
                          <a:latin typeface="Times Roman"/>
                          <a:ea typeface="Times Roman"/>
                          <a:cs typeface="Times Roman"/>
                          <a:sym typeface="Times Roman"/>
                        </a:rPr>
                        <a:t>Purpose of Content</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Intent of the material</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Education, public health, clinical guidance</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Sales, marketing, persuasion</a:t>
                      </a:r>
                    </a:p>
                  </a:txBody>
                  <a:tcPr marL="12700" marR="12700" marT="12700" marB="12700" anchor="ctr" anchorCtr="0" horzOverflow="overflow"/>
                </a:tc>
              </a:tr>
              <a:tr h="699307">
                <a:tc>
                  <a:txBody>
                    <a:bodyPr/>
                    <a:lstStyle/>
                    <a:p>
                      <a:pPr algn="ctr" defTabSz="457200">
                        <a:defRPr sz="1800"/>
                      </a:pPr>
                      <a:r>
                        <a:rPr b="1" sz="2200">
                          <a:latin typeface="Times Roman"/>
                          <a:ea typeface="Times Roman"/>
                          <a:cs typeface="Times Roman"/>
                          <a:sym typeface="Times Roman"/>
                        </a:rPr>
                        <a:t>Balance &amp; Nuance</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Presentation of findings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Discusses benefits, risks, and limitations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Absolute claims; “miracle cure” language</a:t>
                      </a:r>
                    </a:p>
                  </a:txBody>
                  <a:tcPr marL="12700" marR="12700" marT="12700" marB="12700" anchor="ctr" anchorCtr="0" horzOverflow="overflow"/>
                </a:tc>
              </a:tr>
              <a:tr h="699307">
                <a:tc>
                  <a:txBody>
                    <a:bodyPr/>
                    <a:lstStyle/>
                    <a:p>
                      <a:pPr algn="ctr" defTabSz="457200">
                        <a:defRPr sz="1800"/>
                      </a:pPr>
                      <a:r>
                        <a:rPr b="1" sz="2200">
                          <a:latin typeface="Times Roman"/>
                          <a:ea typeface="Times Roman"/>
                          <a:cs typeface="Times Roman"/>
                          <a:sym typeface="Times Roman"/>
                        </a:rPr>
                        <a:t>Consistency with Consensus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Alignment with scientific agreement</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Consistent with established guidelines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Contradicts consensus without strong evidence</a:t>
                      </a:r>
                    </a:p>
                  </a:txBody>
                  <a:tcPr marL="12700" marR="12700" marT="12700" marB="12700" anchor="ctr" anchorCtr="0" horzOverflow="overflow"/>
                </a:tc>
              </a:tr>
              <a:tr h="699307">
                <a:tc>
                  <a:txBody>
                    <a:bodyPr/>
                    <a:lstStyle/>
                    <a:p>
                      <a:pPr algn="ctr" defTabSz="457200">
                        <a:defRPr sz="1800"/>
                      </a:pPr>
                      <a:r>
                        <a:rPr b="1" sz="2200">
                          <a:latin typeface="Times Roman"/>
                          <a:ea typeface="Times Roman"/>
                          <a:cs typeface="Times Roman"/>
                          <a:sym typeface="Times Roman"/>
                        </a:rPr>
                        <a:t>Date &amp; Relevance</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Currency of information</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Recent publications; updated guidelines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Outdated research; obsolete recommendations</a:t>
                      </a:r>
                    </a:p>
                  </a:txBody>
                  <a:tcPr marL="12700" marR="12700" marT="12700" marB="12700" anchor="ctr" anchorCtr="0" horzOverflow="overflow"/>
                </a:tc>
              </a:tr>
              <a:tr h="699307">
                <a:tc>
                  <a:txBody>
                    <a:bodyPr/>
                    <a:lstStyle/>
                    <a:p>
                      <a:pPr algn="ctr" defTabSz="457200">
                        <a:defRPr sz="1800"/>
                      </a:pPr>
                      <a:r>
                        <a:rPr b="1" sz="2200">
                          <a:latin typeface="Times Roman"/>
                          <a:ea typeface="Times Roman"/>
                          <a:cs typeface="Times Roman"/>
                          <a:sym typeface="Times Roman"/>
                        </a:rPr>
                        <a:t>Transparency &amp; Citations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Traceability of claims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Clear citations and references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No references or unverifiable sources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8" name="Freeform 2"/>
          <p:cNvSpPr/>
          <p:nvPr/>
        </p:nvSpPr>
        <p:spPr>
          <a:xfrm rot="10800000">
            <a:off x="328322" y="-563191"/>
            <a:ext cx="18288005" cy="10287004"/>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351" name="Freeform 4"/>
          <p:cNvGrpSpPr/>
          <p:nvPr/>
        </p:nvGrpSpPr>
        <p:grpSpPr>
          <a:xfrm>
            <a:off x="-380182" y="-15"/>
            <a:ext cx="19048361" cy="3086123"/>
            <a:chOff x="-2" y="-1"/>
            <a:chExt cx="19048359" cy="3086121"/>
          </a:xfrm>
        </p:grpSpPr>
        <p:sp>
          <p:nvSpPr>
            <p:cNvPr id="349"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350"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352" name="TextBox 6"/>
          <p:cNvSpPr txBox="1"/>
          <p:nvPr/>
        </p:nvSpPr>
        <p:spPr>
          <a:xfrm>
            <a:off x="1299723" y="597920"/>
            <a:ext cx="16800357" cy="18902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Examples of Generally Trustworthy &amp; Biased Sources</a:t>
            </a:r>
          </a:p>
        </p:txBody>
      </p:sp>
      <p:sp>
        <p:nvSpPr>
          <p:cNvPr id="35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354" name="Institute of Medicine (IOM). (2001). Dietary Reference Intakes: Applications in Dietary Assessment. National Academies Press.…"/>
          <p:cNvSpPr txBox="1"/>
          <p:nvPr/>
        </p:nvSpPr>
        <p:spPr>
          <a:xfrm>
            <a:off x="1284710" y="3930457"/>
            <a:ext cx="6805626" cy="58577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r>
              <a:t>Examples of Generally Trustworthy Sources</a:t>
            </a:r>
          </a:p>
          <a:p>
            <a:pPr marL="457200" indent="-317500" defTabSz="457200">
              <a:spcBef>
                <a:spcPts val="1200"/>
              </a:spcBef>
              <a:buSzPct val="100000"/>
              <a:buFont typeface="Times Roman"/>
              <a:buChar char="•"/>
              <a:defRPr b="1" sz="2800">
                <a:latin typeface="Times Roman"/>
                <a:ea typeface="Times Roman"/>
                <a:cs typeface="Times Roman"/>
                <a:sym typeface="Times Roman"/>
              </a:defRPr>
            </a:pPr>
            <a:r>
              <a:t>National Institutes of Health (NIH)</a:t>
            </a:r>
            <a:endParaRPr b="0"/>
          </a:p>
          <a:p>
            <a:pPr marL="457200" indent="-317500" defTabSz="457200">
              <a:spcBef>
                <a:spcPts val="1200"/>
              </a:spcBef>
              <a:buSzPct val="100000"/>
              <a:buFont typeface="Times Roman"/>
              <a:buChar char="•"/>
              <a:defRPr b="1" sz="2800">
                <a:latin typeface="Times Roman"/>
                <a:ea typeface="Times Roman"/>
                <a:cs typeface="Times Roman"/>
                <a:sym typeface="Times Roman"/>
              </a:defRPr>
            </a:pPr>
            <a:r>
              <a:t>Centers for Disease Control and Prevention (CDC)</a:t>
            </a:r>
            <a:endParaRPr b="0"/>
          </a:p>
          <a:p>
            <a:pPr marL="457200" indent="-317500" defTabSz="457200">
              <a:spcBef>
                <a:spcPts val="1200"/>
              </a:spcBef>
              <a:buSzPct val="100000"/>
              <a:buFont typeface="Times Roman"/>
              <a:buChar char="•"/>
              <a:defRPr b="1" sz="2800">
                <a:latin typeface="Times Roman"/>
                <a:ea typeface="Times Roman"/>
                <a:cs typeface="Times Roman"/>
                <a:sym typeface="Times Roman"/>
              </a:defRPr>
            </a:pPr>
            <a:r>
              <a:t>World Health Organization (WHO)</a:t>
            </a:r>
            <a:endParaRPr b="0"/>
          </a:p>
          <a:p>
            <a:pPr marL="457200" indent="-317500" defTabSz="457200">
              <a:spcBef>
                <a:spcPts val="1200"/>
              </a:spcBef>
              <a:buSzPct val="100000"/>
              <a:buFont typeface="Times Roman"/>
              <a:buChar char="•"/>
              <a:defRPr i="1" sz="2800">
                <a:latin typeface="Times Roman"/>
                <a:ea typeface="Times Roman"/>
                <a:cs typeface="Times Roman"/>
                <a:sym typeface="Times Roman"/>
              </a:defRPr>
            </a:pPr>
            <a:r>
              <a:rPr i="0"/>
              <a:t>Peer-reviewed journals (e.g., </a:t>
            </a:r>
            <a:r>
              <a:t>American Journal of Clinical Nutrition</a:t>
            </a:r>
            <a:r>
              <a:rPr i="0"/>
              <a:t>)</a:t>
            </a:r>
            <a:endParaRPr i="0"/>
          </a:p>
          <a:p>
            <a:pPr marL="457200" indent="-317500" defTabSz="457200">
              <a:spcBef>
                <a:spcPts val="1200"/>
              </a:spcBef>
              <a:buSzPct val="100000"/>
              <a:buFont typeface="Times Roman"/>
              <a:buChar char="•"/>
              <a:defRPr sz="2800">
                <a:latin typeface="Times Roman"/>
                <a:ea typeface="Times Roman"/>
                <a:cs typeface="Times Roman"/>
                <a:sym typeface="Times Roman"/>
              </a:defRPr>
            </a:pPr>
            <a:r>
              <a:t>Professional organizations with published guidelines</a:t>
            </a: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
        <p:nvSpPr>
          <p:cNvPr id="355" name="Institute of Medicine (IOM). (2001). Dietary Reference Intakes: Applications in Dietary Assessment. National Academies Press.…"/>
          <p:cNvSpPr txBox="1"/>
          <p:nvPr/>
        </p:nvSpPr>
        <p:spPr>
          <a:xfrm>
            <a:off x="9626684" y="3981257"/>
            <a:ext cx="6805626" cy="54259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r>
              <a:t>Examples of High-Risk or Biased Sources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Websites selling supplements or proprietary protocols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Social media posts are lacking citations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Testimonials presented as evidence</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Articles using fear-based or absolute language</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Content discouraging medical care or collaboration</a:t>
            </a: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20" name="Freeform 4"/>
          <p:cNvGrpSpPr/>
          <p:nvPr/>
        </p:nvGrpSpPr>
        <p:grpSpPr>
          <a:xfrm>
            <a:off x="-380182" y="-15"/>
            <a:ext cx="19048361" cy="3086123"/>
            <a:chOff x="-2" y="-1"/>
            <a:chExt cx="19048359" cy="3086121"/>
          </a:xfrm>
        </p:grpSpPr>
        <p:sp>
          <p:nvSpPr>
            <p:cNvPr id="118"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19"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21" name="TextBox 6"/>
          <p:cNvSpPr txBox="1"/>
          <p:nvPr/>
        </p:nvSpPr>
        <p:spPr>
          <a:xfrm>
            <a:off x="1299723" y="128020"/>
            <a:ext cx="16800357" cy="28300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0433FF"/>
                </a:solidFill>
                <a:latin typeface="Poppins"/>
                <a:ea typeface="Poppins"/>
                <a:cs typeface="Poppins"/>
                <a:sym typeface="Poppins"/>
              </a:defRPr>
            </a:lvl1pPr>
          </a:lstStyle>
          <a:p>
            <a:pPr/>
            <a:r>
              <a:t>Compliance With Ethical Standards as a Certified Nutrition Specialist (CNS)</a:t>
            </a:r>
          </a:p>
        </p:txBody>
      </p:sp>
      <p:sp>
        <p:nvSpPr>
          <p:cNvPr id="12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23" name="Institute of Medicine (IOM). (2001). Dietary Reference Intakes: Applications in Dietary Assessment. National Academies Press.…"/>
          <p:cNvSpPr txBox="1"/>
          <p:nvPr/>
        </p:nvSpPr>
        <p:spPr>
          <a:xfrm>
            <a:off x="1089696" y="4174225"/>
            <a:ext cx="15231325" cy="2504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20842" indent="-320842" defTabSz="457200">
              <a:buSzPct val="100000"/>
              <a:buChar char="•"/>
              <a:defRPr sz="3200">
                <a:latin typeface="Times Roman"/>
                <a:ea typeface="Times Roman"/>
                <a:cs typeface="Times Roman"/>
                <a:sym typeface="Times Roman"/>
              </a:defRPr>
            </a:pPr>
            <a:r>
              <a:t>A </a:t>
            </a:r>
            <a:r>
              <a:rPr b="1"/>
              <a:t>Certified Nutrition Specialist (CNS)</a:t>
            </a:r>
            <a:r>
              <a:t> is expected to uphold the highest standards of professional ethics, integrity, and accountability in all areas of practice. </a:t>
            </a:r>
          </a:p>
          <a:p>
            <a:pPr marL="320842" indent="-320842" defTabSz="457200">
              <a:buSzPct val="100000"/>
              <a:buChar char="•"/>
              <a:defRPr sz="3200">
                <a:latin typeface="Times Roman"/>
                <a:ea typeface="Times Roman"/>
                <a:cs typeface="Times Roman"/>
                <a:sym typeface="Times Roman"/>
              </a:defRPr>
            </a:pPr>
          </a:p>
          <a:p>
            <a:pPr marL="320842" indent="-320842" defTabSz="457200">
              <a:buSzPct val="100000"/>
              <a:buChar char="•"/>
              <a:defRPr sz="3200">
                <a:latin typeface="Times Roman"/>
                <a:ea typeface="Times Roman"/>
                <a:cs typeface="Times Roman"/>
                <a:sym typeface="Times Roman"/>
              </a:defRPr>
            </a:pPr>
            <a:r>
              <a:t>Ethical compliance protects the public, advances the profession, and ensures evidence-based, client-centered care.</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7" name="Freeform 2"/>
          <p:cNvSpPr/>
          <p:nvPr/>
        </p:nvSpPr>
        <p:spPr>
          <a:xfrm rot="10800000">
            <a:off x="328322" y="-563191"/>
            <a:ext cx="18288005" cy="10287004"/>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360" name="Freeform 4"/>
          <p:cNvGrpSpPr/>
          <p:nvPr/>
        </p:nvGrpSpPr>
        <p:grpSpPr>
          <a:xfrm>
            <a:off x="-380182" y="-15"/>
            <a:ext cx="19048361" cy="3086123"/>
            <a:chOff x="-2" y="-1"/>
            <a:chExt cx="19048359" cy="3086121"/>
          </a:xfrm>
        </p:grpSpPr>
        <p:sp>
          <p:nvSpPr>
            <p:cNvPr id="358"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359"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361" name="TextBox 6"/>
          <p:cNvSpPr txBox="1"/>
          <p:nvPr/>
        </p:nvSpPr>
        <p:spPr>
          <a:xfrm>
            <a:off x="1372854" y="1152818"/>
            <a:ext cx="16800357" cy="9504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CNS Ethical Application</a:t>
            </a:r>
          </a:p>
        </p:txBody>
      </p:sp>
      <p:sp>
        <p:nvSpPr>
          <p:cNvPr id="36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363" name="Institute of Medicine (IOM). (2001). Dietary Reference Intakes: Applications in Dietary Assessment. National Academies Press.…"/>
          <p:cNvSpPr txBox="1"/>
          <p:nvPr/>
        </p:nvSpPr>
        <p:spPr>
          <a:xfrm>
            <a:off x="1284710" y="3930457"/>
            <a:ext cx="11263148" cy="4130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3200">
                <a:latin typeface="Times Roman"/>
                <a:ea typeface="Times Roman"/>
                <a:cs typeface="Times Roman"/>
                <a:sym typeface="Times Roman"/>
              </a:defRPr>
            </a:pPr>
            <a:r>
              <a:t>A Certified Nutrition Specialist must:</a:t>
            </a:r>
          </a:p>
          <a:p>
            <a:pPr defTabSz="457200">
              <a:spcBef>
                <a:spcPts val="1200"/>
              </a:spcBef>
              <a:defRPr b="1" sz="3200">
                <a:latin typeface="Times Roman"/>
                <a:ea typeface="Times Roman"/>
                <a:cs typeface="Times Roman"/>
                <a:sym typeface="Times Roman"/>
              </a:defRPr>
            </a:pPr>
          </a:p>
          <a:p>
            <a:pPr marL="457200" indent="-317500" defTabSz="457200">
              <a:spcBef>
                <a:spcPts val="1200"/>
              </a:spcBef>
              <a:buSzPct val="100000"/>
              <a:buFont typeface="Times Roman"/>
              <a:buChar char="•"/>
              <a:defRPr sz="2800">
                <a:latin typeface="Times Roman"/>
                <a:ea typeface="Times Roman"/>
                <a:cs typeface="Times Roman"/>
                <a:sym typeface="Times Roman"/>
              </a:defRPr>
            </a:pPr>
            <a:r>
              <a:t>Disclose uncertainty or emerging evidence</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Avoid overstating benefits or outcomes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Distinguish education from marketing</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Use critical appraisal skills before applying information to client care</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Reject sources that prioritize profit over public health</a:t>
            </a:r>
          </a:p>
        </p:txBody>
      </p:sp>
      <p:sp>
        <p:nvSpPr>
          <p:cNvPr id="364" name="Trustworthy nutrition information is transparent, evidence-based, and free from undisclosed financial influence; biased information prioritizes persuasion, profit, or ideology over science."/>
          <p:cNvSpPr txBox="1"/>
          <p:nvPr/>
        </p:nvSpPr>
        <p:spPr>
          <a:xfrm>
            <a:off x="1130492" y="8685452"/>
            <a:ext cx="14625094" cy="955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i="1" sz="2800">
                <a:latin typeface="Times Roman"/>
                <a:ea typeface="Times Roman"/>
                <a:cs typeface="Times Roman"/>
                <a:sym typeface="Times Roman"/>
              </a:defRPr>
            </a:lvl1pPr>
          </a:lstStyle>
          <a:p>
            <a:pPr/>
            <a:r>
              <a:t>Trustworthy nutrition information is transparent, evidence-based, and free from undisclosed financial influence; biased information prioritizes persuasion, profit, or ideology over science.</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6" name="Freeform 2"/>
          <p:cNvSpPr/>
          <p:nvPr/>
        </p:nvSpPr>
        <p:spPr>
          <a:xfrm rot="10800000">
            <a:off x="328322" y="-563191"/>
            <a:ext cx="18288005" cy="10287004"/>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369" name="Freeform 4"/>
          <p:cNvGrpSpPr/>
          <p:nvPr/>
        </p:nvGrpSpPr>
        <p:grpSpPr>
          <a:xfrm>
            <a:off x="-380182" y="-15"/>
            <a:ext cx="19048361" cy="3086123"/>
            <a:chOff x="-2" y="-1"/>
            <a:chExt cx="19048359" cy="3086121"/>
          </a:xfrm>
        </p:grpSpPr>
        <p:sp>
          <p:nvSpPr>
            <p:cNvPr id="367"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368"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370" name="TextBox 6"/>
          <p:cNvSpPr txBox="1"/>
          <p:nvPr/>
        </p:nvSpPr>
        <p:spPr>
          <a:xfrm>
            <a:off x="1397230" y="682917"/>
            <a:ext cx="16800357" cy="18902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Evaluating Nutrition Information: Case Examples for CNS Practice</a:t>
            </a:r>
          </a:p>
        </p:txBody>
      </p:sp>
      <p:sp>
        <p:nvSpPr>
          <p:cNvPr id="371"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372" name="Institute of Medicine (IOM). (2001). Dietary Reference Intakes: Applications in Dietary Assessment. National Academies Press.…"/>
          <p:cNvSpPr txBox="1"/>
          <p:nvPr/>
        </p:nvSpPr>
        <p:spPr>
          <a:xfrm>
            <a:off x="1479724" y="3467298"/>
            <a:ext cx="11263148" cy="62768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r>
              <a:t>Case 1: Social Media Nutrition Claim</a:t>
            </a:r>
          </a:p>
          <a:p>
            <a:pPr defTabSz="457200">
              <a:spcBef>
                <a:spcPts val="1200"/>
              </a:spcBef>
              <a:defRPr sz="2400">
                <a:latin typeface="Times Roman"/>
                <a:ea typeface="Times Roman"/>
                <a:cs typeface="Times Roman"/>
                <a:sym typeface="Times Roman"/>
              </a:defRPr>
            </a:pPr>
            <a:r>
              <a:rPr b="1"/>
              <a:t>Scenario:</a:t>
            </a:r>
            <a:br/>
            <a:r>
              <a:t>A client brings an Instagram post claiming a specific supplement “reverses insulin resistance in 30 days.”</a:t>
            </a:r>
          </a:p>
          <a:p>
            <a:pPr defTabSz="457200">
              <a:spcBef>
                <a:spcPts val="1200"/>
              </a:spcBef>
              <a:defRPr b="1" sz="2400">
                <a:latin typeface="Times Roman"/>
                <a:ea typeface="Times Roman"/>
                <a:cs typeface="Times Roman"/>
                <a:sym typeface="Times Roman"/>
              </a:defRPr>
            </a:pPr>
            <a:r>
              <a:t>Evaluation:</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rPr b="1"/>
              <a:t>Source:</a:t>
            </a:r>
            <a:r>
              <a:t> Influencer, not a credentialed professional</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rPr b="1"/>
              <a:t>Evidence:</a:t>
            </a:r>
            <a:r>
              <a:t> Testimonials only; no peer-reviewed citations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rPr b="1"/>
              <a:t>Bias:</a:t>
            </a:r>
            <a:r>
              <a:t> Product is sold through an affiliate link</a:t>
            </a:r>
          </a:p>
          <a:p>
            <a:pPr defTabSz="457200">
              <a:spcBef>
                <a:spcPts val="1200"/>
              </a:spcBef>
              <a:defRPr b="1" sz="2400">
                <a:latin typeface="Times Roman"/>
                <a:ea typeface="Times Roman"/>
                <a:cs typeface="Times Roman"/>
                <a:sym typeface="Times Roman"/>
              </a:defRPr>
            </a:pPr>
          </a:p>
          <a:p>
            <a:pPr defTabSz="457200">
              <a:spcBef>
                <a:spcPts val="1200"/>
              </a:spcBef>
              <a:defRPr b="1" sz="2400">
                <a:latin typeface="Times Roman"/>
                <a:ea typeface="Times Roman"/>
                <a:cs typeface="Times Roman"/>
                <a:sym typeface="Times Roman"/>
              </a:defRPr>
            </a:pPr>
            <a:r>
              <a:t>CNS Determination:</a:t>
            </a:r>
            <a:br>
              <a:rPr b="0"/>
            </a:br>
            <a:r>
              <a:rPr b="0"/>
              <a:t>❌ </a:t>
            </a:r>
            <a:r>
              <a:t>Low trustworthiness / High bias</a:t>
            </a:r>
            <a:endParaRPr b="0"/>
          </a:p>
          <a:p>
            <a:pPr defTabSz="457200">
              <a:spcBef>
                <a:spcPts val="1200"/>
              </a:spcBef>
              <a:defRPr sz="21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6" name="Freeform 2"/>
          <p:cNvSpPr/>
          <p:nvPr/>
        </p:nvSpPr>
        <p:spPr>
          <a:xfrm rot="10800000">
            <a:off x="328322" y="-563191"/>
            <a:ext cx="18288005" cy="10287004"/>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379" name="Freeform 4"/>
          <p:cNvGrpSpPr/>
          <p:nvPr/>
        </p:nvGrpSpPr>
        <p:grpSpPr>
          <a:xfrm>
            <a:off x="-380182" y="-15"/>
            <a:ext cx="19048361" cy="3086123"/>
            <a:chOff x="-2" y="-1"/>
            <a:chExt cx="19048359" cy="3086121"/>
          </a:xfrm>
        </p:grpSpPr>
        <p:sp>
          <p:nvSpPr>
            <p:cNvPr id="377"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378"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380" name="TextBox 6"/>
          <p:cNvSpPr txBox="1"/>
          <p:nvPr/>
        </p:nvSpPr>
        <p:spPr>
          <a:xfrm>
            <a:off x="1397230" y="682917"/>
            <a:ext cx="16800357" cy="18902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Evaluating Nutrition Information: Case Examples for CNS Practice</a:t>
            </a:r>
          </a:p>
        </p:txBody>
      </p:sp>
      <p:sp>
        <p:nvSpPr>
          <p:cNvPr id="381"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382" name="Institute of Medicine (IOM). (2001). Dietary Reference Intakes: Applications in Dietary Assessment. National Academies Press.…"/>
          <p:cNvSpPr txBox="1"/>
          <p:nvPr/>
        </p:nvSpPr>
        <p:spPr>
          <a:xfrm>
            <a:off x="1479724" y="3467298"/>
            <a:ext cx="11263148" cy="56291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r>
              <a:t>Case 2: Peer-Reviewed Journal Article</a:t>
            </a:r>
          </a:p>
          <a:p>
            <a:pPr defTabSz="457200">
              <a:spcBef>
                <a:spcPts val="1200"/>
              </a:spcBef>
              <a:defRPr sz="2400">
                <a:latin typeface="Times Roman"/>
                <a:ea typeface="Times Roman"/>
                <a:cs typeface="Times Roman"/>
                <a:sym typeface="Times Roman"/>
              </a:defRPr>
            </a:pPr>
            <a:r>
              <a:rPr b="1"/>
              <a:t>Scenario:</a:t>
            </a:r>
            <a:br/>
            <a:r>
              <a:t>A CNS reviews a study on omega-3 fatty acids and cardiovascular risk reduction.</a:t>
            </a:r>
          </a:p>
          <a:p>
            <a:pPr defTabSz="457200">
              <a:spcBef>
                <a:spcPts val="1200"/>
              </a:spcBef>
              <a:defRPr b="1" sz="2400">
                <a:latin typeface="Times Roman"/>
                <a:ea typeface="Times Roman"/>
                <a:cs typeface="Times Roman"/>
                <a:sym typeface="Times Roman"/>
              </a:defRPr>
            </a:pPr>
            <a:r>
              <a:t>Evaluation:</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rPr b="1"/>
              <a:t>Source:</a:t>
            </a:r>
            <a:r>
              <a:t> Peer-reviewed journal</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rPr b="1"/>
              <a:t>Evidence:</a:t>
            </a:r>
            <a:r>
              <a:t> Randomized controlled trial with limitations disclosed</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rPr b="1"/>
              <a:t>Funding:</a:t>
            </a:r>
            <a:r>
              <a:t> Declared industry funding</a:t>
            </a:r>
          </a:p>
          <a:p>
            <a:pPr defTabSz="457200">
              <a:spcBef>
                <a:spcPts val="1200"/>
              </a:spcBef>
              <a:defRPr b="1" sz="2400">
                <a:latin typeface="Times Roman"/>
                <a:ea typeface="Times Roman"/>
                <a:cs typeface="Times Roman"/>
                <a:sym typeface="Times Roman"/>
              </a:defRPr>
            </a:pPr>
          </a:p>
          <a:p>
            <a:pPr defTabSz="457200">
              <a:spcBef>
                <a:spcPts val="1200"/>
              </a:spcBef>
              <a:defRPr b="1" sz="2400">
                <a:latin typeface="Times Roman"/>
                <a:ea typeface="Times Roman"/>
                <a:cs typeface="Times Roman"/>
                <a:sym typeface="Times Roman"/>
              </a:defRPr>
            </a:pPr>
            <a:r>
              <a:t>CNS Determination:</a:t>
            </a:r>
            <a:br>
              <a:rPr b="0"/>
            </a:br>
            <a:r>
              <a:rPr b="0"/>
              <a:t>⚠️ </a:t>
            </a:r>
            <a:r>
              <a:t>Moderate trustworthiness / Potential bias</a:t>
            </a:r>
            <a:endParaRPr b="0"/>
          </a:p>
          <a:p>
            <a:pPr defTabSz="457200">
              <a:spcBef>
                <a:spcPts val="1200"/>
              </a:spcBef>
              <a:defRPr b="1"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6" name="Freeform 2"/>
          <p:cNvSpPr/>
          <p:nvPr/>
        </p:nvSpPr>
        <p:spPr>
          <a:xfrm rot="10800000">
            <a:off x="328322" y="-563191"/>
            <a:ext cx="18288005" cy="10287004"/>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389" name="Freeform 4"/>
          <p:cNvGrpSpPr/>
          <p:nvPr/>
        </p:nvGrpSpPr>
        <p:grpSpPr>
          <a:xfrm>
            <a:off x="-380182" y="-15"/>
            <a:ext cx="19048361" cy="3086123"/>
            <a:chOff x="-2" y="-1"/>
            <a:chExt cx="19048359" cy="3086121"/>
          </a:xfrm>
        </p:grpSpPr>
        <p:sp>
          <p:nvSpPr>
            <p:cNvPr id="387"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388"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390" name="TextBox 6"/>
          <p:cNvSpPr txBox="1"/>
          <p:nvPr/>
        </p:nvSpPr>
        <p:spPr>
          <a:xfrm>
            <a:off x="1397230" y="682917"/>
            <a:ext cx="16800357" cy="18902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Evaluating Nutrition Information: Case Examples for CNS Practice</a:t>
            </a:r>
          </a:p>
        </p:txBody>
      </p:sp>
      <p:sp>
        <p:nvSpPr>
          <p:cNvPr id="391"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392" name="Institute of Medicine (IOM). (2001). Dietary Reference Intakes: Applications in Dietary Assessment. National Academies Press.…"/>
          <p:cNvSpPr txBox="1"/>
          <p:nvPr/>
        </p:nvSpPr>
        <p:spPr>
          <a:xfrm>
            <a:off x="1479724" y="3467298"/>
            <a:ext cx="11263148" cy="56291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r>
              <a:t>Case 3: Government Health Guidance</a:t>
            </a:r>
          </a:p>
          <a:p>
            <a:pPr defTabSz="457200">
              <a:spcBef>
                <a:spcPts val="1200"/>
              </a:spcBef>
              <a:defRPr sz="2400">
                <a:latin typeface="Times Roman"/>
                <a:ea typeface="Times Roman"/>
                <a:cs typeface="Times Roman"/>
                <a:sym typeface="Times Roman"/>
              </a:defRPr>
            </a:pPr>
            <a:r>
              <a:rPr b="1"/>
              <a:t>Scenario:</a:t>
            </a:r>
            <a:br/>
            <a:r>
              <a:t>A client asks whether dietary fiber intake recommendations are evidence-based.</a:t>
            </a:r>
          </a:p>
          <a:p>
            <a:pPr defTabSz="457200">
              <a:spcBef>
                <a:spcPts val="1200"/>
              </a:spcBef>
              <a:defRPr b="1" sz="2400">
                <a:latin typeface="Times Roman"/>
                <a:ea typeface="Times Roman"/>
                <a:cs typeface="Times Roman"/>
                <a:sym typeface="Times Roman"/>
              </a:defRPr>
            </a:pPr>
            <a:r>
              <a:t>Evaluation:</a:t>
            </a:r>
            <a:endParaRPr b="0"/>
          </a:p>
          <a:p>
            <a:pPr marL="457200" indent="-317500" defTabSz="457200">
              <a:spcBef>
                <a:spcPts val="1200"/>
              </a:spcBef>
              <a:buSzPct val="100000"/>
              <a:buFont typeface="Times Roman"/>
              <a:buChar char="•"/>
              <a:defRPr b="1" sz="2400">
                <a:latin typeface="Times Roman"/>
                <a:ea typeface="Times Roman"/>
                <a:cs typeface="Times Roman"/>
                <a:sym typeface="Times Roman"/>
              </a:defRPr>
            </a:pPr>
            <a:r>
              <a:t>Source:</a:t>
            </a:r>
            <a:r>
              <a:rPr b="0"/>
              <a:t> </a:t>
            </a:r>
            <a:r>
              <a:t>National Institutes of Health</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rPr b="1"/>
              <a:t>Evidence:</a:t>
            </a:r>
            <a:r>
              <a:t> Systematic reviews and expert consensus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rPr b="1"/>
              <a:t>Bias:</a:t>
            </a:r>
            <a:r>
              <a:t> Public health mission; transparent methodology</a:t>
            </a:r>
          </a:p>
          <a:p>
            <a:pPr defTabSz="457200">
              <a:spcBef>
                <a:spcPts val="1200"/>
              </a:spcBef>
              <a:defRPr b="1" sz="2400">
                <a:latin typeface="Times Roman"/>
                <a:ea typeface="Times Roman"/>
                <a:cs typeface="Times Roman"/>
                <a:sym typeface="Times Roman"/>
              </a:defRPr>
            </a:pPr>
          </a:p>
          <a:p>
            <a:pPr defTabSz="457200">
              <a:spcBef>
                <a:spcPts val="1200"/>
              </a:spcBef>
              <a:defRPr b="1" sz="2400">
                <a:latin typeface="Times Roman"/>
                <a:ea typeface="Times Roman"/>
                <a:cs typeface="Times Roman"/>
                <a:sym typeface="Times Roman"/>
              </a:defRPr>
            </a:pPr>
            <a:r>
              <a:t>CNS Determination:</a:t>
            </a:r>
            <a:br>
              <a:rPr b="0"/>
            </a:br>
            <a:r>
              <a:rPr b="0"/>
              <a:t>✅ </a:t>
            </a:r>
            <a:r>
              <a:t>High trustworthiness / Low bias</a:t>
            </a:r>
            <a:endParaRPr b="0"/>
          </a:p>
          <a:p>
            <a:pPr defTabSz="457200">
              <a:spcBef>
                <a:spcPts val="1200"/>
              </a:spcBef>
              <a:defRPr b="1"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6" name="Freeform 2"/>
          <p:cNvSpPr/>
          <p:nvPr/>
        </p:nvSpPr>
        <p:spPr>
          <a:xfrm rot="10800000">
            <a:off x="328322" y="-563191"/>
            <a:ext cx="18288005" cy="10287004"/>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399" name="Freeform 4"/>
          <p:cNvGrpSpPr/>
          <p:nvPr/>
        </p:nvGrpSpPr>
        <p:grpSpPr>
          <a:xfrm>
            <a:off x="-380182" y="-15"/>
            <a:ext cx="19048361" cy="3086123"/>
            <a:chOff x="-2" y="-1"/>
            <a:chExt cx="19048359" cy="3086121"/>
          </a:xfrm>
        </p:grpSpPr>
        <p:sp>
          <p:nvSpPr>
            <p:cNvPr id="397"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398"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400" name="TextBox 6"/>
          <p:cNvSpPr txBox="1"/>
          <p:nvPr/>
        </p:nvSpPr>
        <p:spPr>
          <a:xfrm>
            <a:off x="1397230" y="682917"/>
            <a:ext cx="16800357" cy="18902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Evaluating Nutrition Information: Case Examples for CNS Practice</a:t>
            </a:r>
          </a:p>
        </p:txBody>
      </p:sp>
      <p:sp>
        <p:nvSpPr>
          <p:cNvPr id="401"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402" name="Institute of Medicine (IOM). (2001). Dietary Reference Intakes: Applications in Dietary Assessment. National Academies Press.…"/>
          <p:cNvSpPr txBox="1"/>
          <p:nvPr/>
        </p:nvSpPr>
        <p:spPr>
          <a:xfrm>
            <a:off x="1479724" y="3467298"/>
            <a:ext cx="11263148" cy="56291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r>
              <a:t>Case 4: Supplement Company White Paper</a:t>
            </a:r>
          </a:p>
          <a:p>
            <a:pPr defTabSz="457200">
              <a:spcBef>
                <a:spcPts val="1200"/>
              </a:spcBef>
              <a:defRPr sz="2400">
                <a:latin typeface="Times Roman"/>
                <a:ea typeface="Times Roman"/>
                <a:cs typeface="Times Roman"/>
                <a:sym typeface="Times Roman"/>
              </a:defRPr>
            </a:pPr>
            <a:r>
              <a:rPr b="1"/>
              <a:t>Scenario:</a:t>
            </a:r>
            <a:br/>
            <a:r>
              <a:t>A supplement manufacturer provides a white paper supporting its proprietary blend.</a:t>
            </a:r>
          </a:p>
          <a:p>
            <a:pPr defTabSz="457200">
              <a:spcBef>
                <a:spcPts val="1200"/>
              </a:spcBef>
              <a:defRPr b="1" sz="2400">
                <a:latin typeface="Times Roman"/>
                <a:ea typeface="Times Roman"/>
                <a:cs typeface="Times Roman"/>
                <a:sym typeface="Times Roman"/>
              </a:defRPr>
            </a:pPr>
            <a:r>
              <a:t>Evaluation:</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rPr b="1"/>
              <a:t>Source:</a:t>
            </a:r>
            <a:r>
              <a:t> Manufacturer</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rPr b="1"/>
              <a:t>Evidence:</a:t>
            </a:r>
            <a:r>
              <a:t> Selective citations; unpublished internal data</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rPr b="1"/>
              <a:t>Bias:</a:t>
            </a:r>
            <a:r>
              <a:t> Direct commercial interest</a:t>
            </a:r>
          </a:p>
          <a:p>
            <a:pPr defTabSz="457200">
              <a:spcBef>
                <a:spcPts val="1200"/>
              </a:spcBef>
              <a:defRPr b="1" sz="2400">
                <a:latin typeface="Times Roman"/>
                <a:ea typeface="Times Roman"/>
                <a:cs typeface="Times Roman"/>
                <a:sym typeface="Times Roman"/>
              </a:defRPr>
            </a:pPr>
          </a:p>
          <a:p>
            <a:pPr defTabSz="457200">
              <a:spcBef>
                <a:spcPts val="1200"/>
              </a:spcBef>
              <a:defRPr b="1" sz="2400">
                <a:latin typeface="Times Roman"/>
                <a:ea typeface="Times Roman"/>
                <a:cs typeface="Times Roman"/>
                <a:sym typeface="Times Roman"/>
              </a:defRPr>
            </a:pPr>
            <a:r>
              <a:t>CNS Determination:</a:t>
            </a:r>
            <a:br>
              <a:rPr b="0"/>
            </a:br>
            <a:r>
              <a:rPr b="0"/>
              <a:t>❌ </a:t>
            </a:r>
            <a:r>
              <a:t>Low trustworthiness / High bias</a:t>
            </a:r>
            <a:endParaRPr b="0"/>
          </a:p>
          <a:p>
            <a:pPr defTabSz="457200">
              <a:spcBef>
                <a:spcPts val="1200"/>
              </a:spcBef>
              <a:defRPr b="1"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6" name="Freeform 2"/>
          <p:cNvSpPr/>
          <p:nvPr/>
        </p:nvSpPr>
        <p:spPr>
          <a:xfrm rot="10800000">
            <a:off x="328322" y="-563191"/>
            <a:ext cx="18288005" cy="10287004"/>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409" name="Freeform 4"/>
          <p:cNvGrpSpPr/>
          <p:nvPr/>
        </p:nvGrpSpPr>
        <p:grpSpPr>
          <a:xfrm>
            <a:off x="-380182" y="-15"/>
            <a:ext cx="19048361" cy="3086123"/>
            <a:chOff x="-2" y="-1"/>
            <a:chExt cx="19048359" cy="3086121"/>
          </a:xfrm>
        </p:grpSpPr>
        <p:sp>
          <p:nvSpPr>
            <p:cNvPr id="407"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408"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410" name="TextBox 6"/>
          <p:cNvSpPr txBox="1"/>
          <p:nvPr/>
        </p:nvSpPr>
        <p:spPr>
          <a:xfrm>
            <a:off x="1397230" y="682917"/>
            <a:ext cx="16800357" cy="18902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Evaluating Nutrition Information: Case Examples for CNS Practice</a:t>
            </a:r>
          </a:p>
        </p:txBody>
      </p:sp>
      <p:sp>
        <p:nvSpPr>
          <p:cNvPr id="411"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412" name="Institute of Medicine (IOM). (2001). Dietary Reference Intakes: Applications in Dietary Assessment. National Academies Press.…"/>
          <p:cNvSpPr txBox="1"/>
          <p:nvPr/>
        </p:nvSpPr>
        <p:spPr>
          <a:xfrm>
            <a:off x="1479724" y="3467298"/>
            <a:ext cx="11263148" cy="59593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r>
              <a:t>Case 5: Popular Nutrition Book</a:t>
            </a:r>
          </a:p>
          <a:p>
            <a:pPr defTabSz="457200">
              <a:spcBef>
                <a:spcPts val="1200"/>
              </a:spcBef>
              <a:defRPr sz="2400">
                <a:latin typeface="Times Roman"/>
                <a:ea typeface="Times Roman"/>
                <a:cs typeface="Times Roman"/>
                <a:sym typeface="Times Roman"/>
              </a:defRPr>
            </a:pPr>
            <a:r>
              <a:rPr b="1"/>
              <a:t>Scenario:</a:t>
            </a:r>
            <a:br/>
            <a:r>
              <a:t>A best-selling book claims one dietary approach “works for everyone.”</a:t>
            </a:r>
          </a:p>
          <a:p>
            <a:pPr defTabSz="457200">
              <a:spcBef>
                <a:spcPts val="1200"/>
              </a:spcBef>
              <a:defRPr b="1" sz="2400">
                <a:latin typeface="Times Roman"/>
                <a:ea typeface="Times Roman"/>
                <a:cs typeface="Times Roman"/>
                <a:sym typeface="Times Roman"/>
              </a:defRPr>
            </a:pPr>
            <a:r>
              <a:t>Evaluation:</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rPr b="1"/>
              <a:t>Source:</a:t>
            </a:r>
            <a:r>
              <a:t> Credentialed author, but no citations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rPr b="1"/>
              <a:t>Evidence:</a:t>
            </a:r>
            <a:r>
              <a:t> Anecdotes and personal clinical experience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rPr b="1"/>
              <a:t>Language:</a:t>
            </a:r>
            <a:r>
              <a:t> Absolute, exclusionary claims</a:t>
            </a:r>
          </a:p>
          <a:p>
            <a:pPr defTabSz="457200">
              <a:spcBef>
                <a:spcPts val="1200"/>
              </a:spcBef>
              <a:defRPr b="1" sz="2400">
                <a:latin typeface="Times Roman"/>
                <a:ea typeface="Times Roman"/>
                <a:cs typeface="Times Roman"/>
                <a:sym typeface="Times Roman"/>
              </a:defRPr>
            </a:pPr>
          </a:p>
          <a:p>
            <a:pPr defTabSz="457200">
              <a:spcBef>
                <a:spcPts val="1200"/>
              </a:spcBef>
              <a:defRPr b="1" sz="2400">
                <a:latin typeface="Times Roman"/>
                <a:ea typeface="Times Roman"/>
                <a:cs typeface="Times Roman"/>
                <a:sym typeface="Times Roman"/>
              </a:defRPr>
            </a:pPr>
            <a:r>
              <a:t>CNS Determination:</a:t>
            </a:r>
            <a:br>
              <a:rPr b="0"/>
            </a:br>
            <a:r>
              <a:rPr b="0"/>
              <a:t>⚠️ </a:t>
            </a:r>
            <a:r>
              <a:t>Low–moderate trustworthiness / Ideological bias</a:t>
            </a:r>
            <a:endParaRPr b="0"/>
          </a:p>
          <a:p>
            <a:pPr defTabSz="457200">
              <a:spcBef>
                <a:spcPts val="1200"/>
              </a:spcBef>
              <a:defRPr b="1" sz="1200">
                <a:latin typeface="Times Roman"/>
                <a:ea typeface="Times Roman"/>
                <a:cs typeface="Times Roman"/>
                <a:sym typeface="Times Roman"/>
              </a:defRPr>
            </a:pPr>
            <a:endParaRPr b="0"/>
          </a:p>
          <a:p>
            <a:pPr defTabSz="457200">
              <a:spcBef>
                <a:spcPts val="1200"/>
              </a:spcBef>
              <a:defRPr b="1"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6" name="Freeform 2"/>
          <p:cNvSpPr/>
          <p:nvPr/>
        </p:nvSpPr>
        <p:spPr>
          <a:xfrm rot="10800000">
            <a:off x="328322" y="-563191"/>
            <a:ext cx="18288005" cy="10287004"/>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419" name="Freeform 4"/>
          <p:cNvGrpSpPr/>
          <p:nvPr/>
        </p:nvGrpSpPr>
        <p:grpSpPr>
          <a:xfrm>
            <a:off x="-380182" y="-15"/>
            <a:ext cx="19048361" cy="3086123"/>
            <a:chOff x="-2" y="-1"/>
            <a:chExt cx="19048359" cy="3086121"/>
          </a:xfrm>
        </p:grpSpPr>
        <p:sp>
          <p:nvSpPr>
            <p:cNvPr id="417"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418"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420" name="TextBox 6"/>
          <p:cNvSpPr txBox="1"/>
          <p:nvPr/>
        </p:nvSpPr>
        <p:spPr>
          <a:xfrm>
            <a:off x="1397230" y="682917"/>
            <a:ext cx="16800357" cy="18902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Evaluating Nutrition Information: Case Examples for CNS Practice</a:t>
            </a:r>
          </a:p>
        </p:txBody>
      </p:sp>
      <p:sp>
        <p:nvSpPr>
          <p:cNvPr id="421"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422" name="Institute of Medicine (IOM). (2001). Dietary Reference Intakes: Applications in Dietary Assessment. National Academies Press.…"/>
          <p:cNvSpPr txBox="1"/>
          <p:nvPr/>
        </p:nvSpPr>
        <p:spPr>
          <a:xfrm>
            <a:off x="1479724" y="3467298"/>
            <a:ext cx="11263148" cy="59593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r>
              <a:t>Case 6: Client Blog Post on Elimination Diets</a:t>
            </a:r>
          </a:p>
          <a:p>
            <a:pPr defTabSz="457200">
              <a:spcBef>
                <a:spcPts val="1200"/>
              </a:spcBef>
              <a:defRPr sz="2400">
                <a:latin typeface="Times Roman"/>
                <a:ea typeface="Times Roman"/>
                <a:cs typeface="Times Roman"/>
                <a:sym typeface="Times Roman"/>
              </a:defRPr>
            </a:pPr>
            <a:r>
              <a:rPr b="1"/>
              <a:t>Scenario:</a:t>
            </a:r>
            <a:br/>
            <a:r>
              <a:t>Client follows advice from a personal blog recommending extreme food restriction.</a:t>
            </a:r>
          </a:p>
          <a:p>
            <a:pPr defTabSz="457200">
              <a:spcBef>
                <a:spcPts val="1200"/>
              </a:spcBef>
              <a:defRPr b="1" sz="2400">
                <a:latin typeface="Times Roman"/>
                <a:ea typeface="Times Roman"/>
                <a:cs typeface="Times Roman"/>
                <a:sym typeface="Times Roman"/>
              </a:defRPr>
            </a:pPr>
            <a:r>
              <a:t>Evaluation:</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rPr b="1"/>
              <a:t>Source:</a:t>
            </a:r>
            <a:r>
              <a:t> Non-credentialed individual</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Evidence:</a:t>
            </a:r>
            <a:r>
              <a:rPr b="0"/>
              <a:t> None cited</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rPr b="1"/>
              <a:t>Risk:</a:t>
            </a:r>
            <a:r>
              <a:t> Potential nutrient deficiency and disordered eating</a:t>
            </a:r>
          </a:p>
          <a:p>
            <a:pPr defTabSz="457200">
              <a:spcBef>
                <a:spcPts val="1200"/>
              </a:spcBef>
              <a:defRPr b="1" sz="2400">
                <a:latin typeface="Times Roman"/>
                <a:ea typeface="Times Roman"/>
                <a:cs typeface="Times Roman"/>
                <a:sym typeface="Times Roman"/>
              </a:defRPr>
            </a:pPr>
          </a:p>
          <a:p>
            <a:pPr defTabSz="457200">
              <a:spcBef>
                <a:spcPts val="1200"/>
              </a:spcBef>
              <a:defRPr b="1" sz="2400">
                <a:latin typeface="Times Roman"/>
                <a:ea typeface="Times Roman"/>
                <a:cs typeface="Times Roman"/>
                <a:sym typeface="Times Roman"/>
              </a:defRPr>
            </a:pPr>
            <a:r>
              <a:t>CNS Determination:</a:t>
            </a:r>
            <a:br>
              <a:rPr b="0"/>
            </a:br>
            <a:r>
              <a:rPr b="0"/>
              <a:t>❌ </a:t>
            </a:r>
            <a:r>
              <a:t>Unreliable / High risk</a:t>
            </a:r>
            <a:endParaRPr b="0"/>
          </a:p>
          <a:p>
            <a:pPr defTabSz="457200">
              <a:spcBef>
                <a:spcPts val="1200"/>
              </a:spcBef>
              <a:defRPr b="1" sz="1200">
                <a:latin typeface="Times Roman"/>
                <a:ea typeface="Times Roman"/>
                <a:cs typeface="Times Roman"/>
                <a:sym typeface="Times Roman"/>
              </a:defRPr>
            </a:pPr>
            <a:endParaRPr b="0"/>
          </a:p>
          <a:p>
            <a:pPr defTabSz="457200">
              <a:spcBef>
                <a:spcPts val="1200"/>
              </a:spcBef>
              <a:defRPr b="1"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6" name="Freeform 2"/>
          <p:cNvSpPr/>
          <p:nvPr/>
        </p:nvSpPr>
        <p:spPr>
          <a:xfrm rot="10800000">
            <a:off x="328322" y="-563191"/>
            <a:ext cx="18288005" cy="10287004"/>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429" name="Freeform 4"/>
          <p:cNvGrpSpPr/>
          <p:nvPr/>
        </p:nvGrpSpPr>
        <p:grpSpPr>
          <a:xfrm>
            <a:off x="-380182" y="-15"/>
            <a:ext cx="19048361" cy="3086123"/>
            <a:chOff x="-2" y="-1"/>
            <a:chExt cx="19048359" cy="3086121"/>
          </a:xfrm>
        </p:grpSpPr>
        <p:sp>
          <p:nvSpPr>
            <p:cNvPr id="427"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428"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430" name="TextBox 6"/>
          <p:cNvSpPr txBox="1"/>
          <p:nvPr/>
        </p:nvSpPr>
        <p:spPr>
          <a:xfrm>
            <a:off x="1397230" y="682917"/>
            <a:ext cx="16800357" cy="18902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Evaluating Nutrition Information: Case Examples for CNS Practice</a:t>
            </a:r>
          </a:p>
        </p:txBody>
      </p:sp>
      <p:sp>
        <p:nvSpPr>
          <p:cNvPr id="431"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432" name="Institute of Medicine (IOM). (2001). Dietary Reference Intakes: Applications in Dietary Assessment. National Academies Press.…"/>
          <p:cNvSpPr txBox="1"/>
          <p:nvPr/>
        </p:nvSpPr>
        <p:spPr>
          <a:xfrm>
            <a:off x="1479724" y="3467298"/>
            <a:ext cx="11263148" cy="62895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r>
              <a:t>Case 7: Conflicting Research Headlines</a:t>
            </a:r>
          </a:p>
          <a:p>
            <a:pPr defTabSz="457200">
              <a:spcBef>
                <a:spcPts val="1200"/>
              </a:spcBef>
              <a:defRPr sz="2400">
                <a:latin typeface="Times Roman"/>
                <a:ea typeface="Times Roman"/>
                <a:cs typeface="Times Roman"/>
                <a:sym typeface="Times Roman"/>
              </a:defRPr>
            </a:pPr>
            <a:r>
              <a:rPr b="1"/>
              <a:t>Scenario:</a:t>
            </a:r>
            <a:br/>
            <a:r>
              <a:t>Client confused by headlines claiming “coffee is harmful” vs “coffee is protective.”</a:t>
            </a:r>
          </a:p>
          <a:p>
            <a:pPr defTabSz="457200">
              <a:spcBef>
                <a:spcPts val="1200"/>
              </a:spcBef>
              <a:defRPr b="1" sz="2400">
                <a:latin typeface="Times Roman"/>
                <a:ea typeface="Times Roman"/>
                <a:cs typeface="Times Roman"/>
                <a:sym typeface="Times Roman"/>
              </a:defRPr>
            </a:pPr>
            <a:r>
              <a:t>Evaluation:</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rPr b="1"/>
              <a:t>Source:</a:t>
            </a:r>
            <a:r>
              <a:t> Media summaries of observational studies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rPr b="1"/>
              <a:t>Evidence:</a:t>
            </a:r>
            <a:r>
              <a:t> Correlation, not causation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rPr b="1"/>
              <a:t>Bias:</a:t>
            </a:r>
            <a:r>
              <a:t> Oversimplification for clicks</a:t>
            </a:r>
          </a:p>
          <a:p>
            <a:pPr defTabSz="457200">
              <a:spcBef>
                <a:spcPts val="1200"/>
              </a:spcBef>
              <a:defRPr b="1" sz="2400">
                <a:latin typeface="Times Roman"/>
                <a:ea typeface="Times Roman"/>
                <a:cs typeface="Times Roman"/>
                <a:sym typeface="Times Roman"/>
              </a:defRPr>
            </a:pPr>
          </a:p>
          <a:p>
            <a:pPr defTabSz="457200">
              <a:spcBef>
                <a:spcPts val="1200"/>
              </a:spcBef>
              <a:defRPr b="1" sz="2400">
                <a:latin typeface="Times Roman"/>
                <a:ea typeface="Times Roman"/>
                <a:cs typeface="Times Roman"/>
                <a:sym typeface="Times Roman"/>
              </a:defRPr>
            </a:pPr>
            <a:r>
              <a:t>CNS Determination:</a:t>
            </a:r>
            <a:br>
              <a:rPr b="0"/>
            </a:br>
            <a:r>
              <a:rPr b="0"/>
              <a:t>⚠️ </a:t>
            </a:r>
            <a:r>
              <a:t>Partial information</a:t>
            </a:r>
            <a:endParaRPr b="0"/>
          </a:p>
          <a:p>
            <a:pPr defTabSz="457200">
              <a:spcBef>
                <a:spcPts val="1200"/>
              </a:spcBef>
              <a:defRPr b="1" sz="1200">
                <a:latin typeface="Times Roman"/>
                <a:ea typeface="Times Roman"/>
                <a:cs typeface="Times Roman"/>
                <a:sym typeface="Times Roman"/>
              </a:defRPr>
            </a:pPr>
            <a:endParaRPr b="0"/>
          </a:p>
          <a:p>
            <a:pPr defTabSz="457200">
              <a:spcBef>
                <a:spcPts val="1200"/>
              </a:spcBef>
              <a:defRPr b="1" sz="1200">
                <a:latin typeface="Times Roman"/>
                <a:ea typeface="Times Roman"/>
                <a:cs typeface="Times Roman"/>
                <a:sym typeface="Times Roman"/>
              </a:defRPr>
            </a:pPr>
            <a:endParaRPr b="0"/>
          </a:p>
          <a:p>
            <a:pPr defTabSz="457200">
              <a:spcBef>
                <a:spcPts val="1200"/>
              </a:spcBef>
              <a:defRPr b="1"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6"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439" name="Freeform 4"/>
          <p:cNvGrpSpPr/>
          <p:nvPr/>
        </p:nvGrpSpPr>
        <p:grpSpPr>
          <a:xfrm>
            <a:off x="-380182" y="-15"/>
            <a:ext cx="19048361" cy="3086123"/>
            <a:chOff x="-2" y="-1"/>
            <a:chExt cx="19048359" cy="3086121"/>
          </a:xfrm>
        </p:grpSpPr>
        <p:sp>
          <p:nvSpPr>
            <p:cNvPr id="437"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438"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440" name="TextBox 6"/>
          <p:cNvSpPr txBox="1"/>
          <p:nvPr/>
        </p:nvSpPr>
        <p:spPr>
          <a:xfrm>
            <a:off x="1446680" y="1401649"/>
            <a:ext cx="16800357" cy="9504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0433FF"/>
                </a:solidFill>
                <a:latin typeface="Poppins"/>
                <a:ea typeface="Poppins"/>
                <a:cs typeface="Poppins"/>
                <a:sym typeface="Poppins"/>
              </a:defRPr>
            </a:lvl1pPr>
          </a:lstStyle>
          <a:p>
            <a:pPr/>
            <a:r>
              <a:t>HIPAA Compliance Requirements</a:t>
            </a:r>
          </a:p>
        </p:txBody>
      </p:sp>
      <p:sp>
        <p:nvSpPr>
          <p:cNvPr id="44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442" name="Institute of Medicine (IOM). (2001). Dietary Reference Intakes: Applications in Dietary Assessment. National Academies Press.…"/>
          <p:cNvSpPr txBox="1"/>
          <p:nvPr/>
        </p:nvSpPr>
        <p:spPr>
          <a:xfrm>
            <a:off x="1089696" y="4174225"/>
            <a:ext cx="15231325" cy="3799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20842" indent="-320842" defTabSz="457200">
              <a:spcBef>
                <a:spcPts val="1200"/>
              </a:spcBef>
              <a:buSzPct val="100000"/>
              <a:buChar char="•"/>
              <a:defRPr b="1" sz="3200">
                <a:latin typeface="Times Roman"/>
                <a:ea typeface="Times Roman"/>
                <a:cs typeface="Times Roman"/>
                <a:sym typeface="Times Roman"/>
              </a:defRPr>
            </a:pPr>
            <a:r>
              <a:rPr b="0"/>
              <a:t>The </a:t>
            </a:r>
            <a:r>
              <a:t>Health Insurance Portability and Accountability Act (HIPAA)</a:t>
            </a:r>
            <a:r>
              <a:rPr b="0"/>
              <a:t> establishes federal standards for protecting </a:t>
            </a:r>
            <a:r>
              <a:t>Protected Health Information (PHI)</a:t>
            </a:r>
            <a:r>
              <a:rPr b="0"/>
              <a:t>. Certified Nutrition Specialists (CNS) are required to comply with HIPAA </a:t>
            </a:r>
            <a:r>
              <a:t>when they function as a covered entity or workforce member of a covered entity</a:t>
            </a:r>
            <a:r>
              <a:rPr b="0"/>
              <a:t>, or when they handle PHI on behalf of one.</a:t>
            </a:r>
            <a:endParaRPr b="0"/>
          </a:p>
          <a:p>
            <a:pPr marL="320842" indent="-320842" defTabSz="457200">
              <a:spcBef>
                <a:spcPts val="1200"/>
              </a:spcBef>
              <a:buSzPct val="100000"/>
              <a:buChar char="•"/>
              <a:defRPr b="1" sz="3200">
                <a:latin typeface="Times Roman"/>
                <a:ea typeface="Times Roman"/>
                <a:cs typeface="Times Roman"/>
                <a:sym typeface="Times Roman"/>
              </a:defRPr>
            </a:pPr>
            <a:r>
              <a:rPr b="0"/>
              <a:t>HIPAA is enforced by the </a:t>
            </a:r>
            <a:r>
              <a:t>U.S. Department of Health and Human Services (HHS)</a:t>
            </a:r>
            <a:r>
              <a:rPr b="0"/>
              <a:t>.</a:t>
            </a:r>
            <a:endParaRPr b="0"/>
          </a:p>
          <a:p>
            <a:pPr defTabSz="457200">
              <a:spcBef>
                <a:spcPts val="1200"/>
              </a:spcBef>
              <a:defRPr b="1"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4" name="Freeform 2"/>
          <p:cNvSpPr/>
          <p:nvPr/>
        </p:nvSpPr>
        <p:spPr>
          <a:xfrm rot="10800000">
            <a:off x="328322" y="-563191"/>
            <a:ext cx="18288005" cy="10287004"/>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447" name="Freeform 4"/>
          <p:cNvGrpSpPr/>
          <p:nvPr/>
        </p:nvGrpSpPr>
        <p:grpSpPr>
          <a:xfrm>
            <a:off x="-380182" y="-15"/>
            <a:ext cx="19048361" cy="3086123"/>
            <a:chOff x="-2" y="-1"/>
            <a:chExt cx="19048359" cy="3086121"/>
          </a:xfrm>
        </p:grpSpPr>
        <p:sp>
          <p:nvSpPr>
            <p:cNvPr id="445"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446"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448" name="TextBox 6"/>
          <p:cNvSpPr txBox="1"/>
          <p:nvPr/>
        </p:nvSpPr>
        <p:spPr>
          <a:xfrm>
            <a:off x="1397230" y="682917"/>
            <a:ext cx="16800357" cy="30078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72" sz="6800">
                <a:solidFill>
                  <a:srgbClr val="FFFFFF"/>
                </a:solidFill>
                <a:latin typeface="Poppins"/>
                <a:ea typeface="Poppins"/>
                <a:cs typeface="Poppins"/>
                <a:sym typeface="Poppins"/>
              </a:defRPr>
            </a:pPr>
            <a:r>
              <a:t>HIPAA Compliance Summary Table for CNS Practice</a:t>
            </a:r>
          </a:p>
          <a:p>
            <a:pPr defTabSz="457200">
              <a:defRPr sz="1200">
                <a:latin typeface="Times Roman"/>
                <a:ea typeface="Times Roman"/>
                <a:cs typeface="Times Roman"/>
                <a:sym typeface="Times Roman"/>
              </a:defRPr>
            </a:pPr>
          </a:p>
        </p:txBody>
      </p:sp>
      <p:sp>
        <p:nvSpPr>
          <p:cNvPr id="44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450" name="Table 1"/>
          <p:cNvGraphicFramePr/>
          <p:nvPr/>
        </p:nvGraphicFramePr>
        <p:xfrm>
          <a:off x="884917" y="3289299"/>
          <a:ext cx="16813057" cy="647745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912380"/>
                <a:gridCol w="7951342"/>
                <a:gridCol w="5936633"/>
              </a:tblGrid>
              <a:tr h="409706">
                <a:tc>
                  <a:txBody>
                    <a:bodyPr/>
                    <a:lstStyle/>
                    <a:p>
                      <a:pPr algn="ctr" defTabSz="457200">
                        <a:defRPr sz="1800"/>
                      </a:pPr>
                      <a:r>
                        <a:rPr b="1" sz="2100">
                          <a:latin typeface="Times Roman"/>
                          <a:ea typeface="Times Roman"/>
                          <a:cs typeface="Times Roman"/>
                          <a:sym typeface="Times Roman"/>
                        </a:rPr>
                        <a:t>HIPAA Requirement</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What It Means</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CNS Application in Practice</a:t>
                      </a:r>
                    </a:p>
                  </a:txBody>
                  <a:tcPr marL="12700" marR="12700" marT="12700" marB="12700" anchor="ctr" anchorCtr="0" horzOverflow="overflow"/>
                </a:tc>
              </a:tr>
              <a:tr h="635045">
                <a:tc>
                  <a:txBody>
                    <a:bodyPr/>
                    <a:lstStyle/>
                    <a:p>
                      <a:pPr algn="ctr" defTabSz="457200">
                        <a:defRPr sz="1800"/>
                      </a:pPr>
                      <a:r>
                        <a:rPr b="1" sz="2100">
                          <a:latin typeface="Times Roman"/>
                          <a:ea typeface="Times Roman"/>
                          <a:cs typeface="Times Roman"/>
                          <a:sym typeface="Times Roman"/>
                        </a:rPr>
                        <a:t>Covered Entity Determination</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HIPAA applies if the CNS transmits health information electronically for billing, insurance, or coordination of care</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CNS in private practice, clinics, or healthcare teams may be subject to HIPAA</a:t>
                      </a:r>
                    </a:p>
                  </a:txBody>
                  <a:tcPr marL="12700" marR="12700" marT="12700" marB="12700" anchor="ctr" anchorCtr="0" horzOverflow="overflow"/>
                </a:tc>
              </a:tr>
              <a:tr h="635045">
                <a:tc>
                  <a:txBody>
                    <a:bodyPr/>
                    <a:lstStyle/>
                    <a:p>
                      <a:pPr algn="ctr" defTabSz="457200">
                        <a:defRPr sz="1800"/>
                      </a:pPr>
                      <a:r>
                        <a:rPr b="1" sz="2100">
                          <a:latin typeface="Times Roman"/>
                          <a:ea typeface="Times Roman"/>
                          <a:cs typeface="Times Roman"/>
                          <a:sym typeface="Times Roman"/>
                        </a:rPr>
                        <a:t>Protected Health Information (PHI)</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Any identifiable health information (medical, nutrition, billing, demographic data)</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Diet histories, labs, progress notes, intake forms, emails containing identifiers</a:t>
                      </a:r>
                    </a:p>
                  </a:txBody>
                  <a:tcPr marL="12700" marR="12700" marT="12700" marB="12700" anchor="ctr" anchorCtr="0" horzOverflow="overflow"/>
                </a:tc>
              </a:tr>
              <a:tr h="635045">
                <a:tc>
                  <a:txBody>
                    <a:bodyPr/>
                    <a:lstStyle/>
                    <a:p>
                      <a:pPr algn="ctr" defTabSz="457200">
                        <a:defRPr sz="1800"/>
                      </a:pPr>
                      <a:r>
                        <a:rPr b="1" sz="2100">
                          <a:latin typeface="Times Roman"/>
                          <a:ea typeface="Times Roman"/>
                          <a:cs typeface="Times Roman"/>
                          <a:sym typeface="Times Roman"/>
                        </a:rPr>
                        <a:t>Privacy Rule</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Limits how PHI may be used or disclosed</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Use PHI only for treatment, payment, or operations unless client authorizes otherwise</a:t>
                      </a:r>
                    </a:p>
                  </a:txBody>
                  <a:tcPr marL="12700" marR="12700" marT="12700" marB="12700" anchor="ctr" anchorCtr="0" horzOverflow="overflow"/>
                </a:tc>
              </a:tr>
              <a:tr h="635045">
                <a:tc>
                  <a:txBody>
                    <a:bodyPr/>
                    <a:lstStyle/>
                    <a:p>
                      <a:pPr algn="ctr" defTabSz="457200">
                        <a:defRPr sz="1800"/>
                      </a:pPr>
                      <a:r>
                        <a:rPr b="1" sz="2100">
                          <a:latin typeface="Times Roman"/>
                          <a:ea typeface="Times Roman"/>
                          <a:cs typeface="Times Roman"/>
                          <a:sym typeface="Times Roman"/>
                        </a:rPr>
                        <a:t>Minimum Necessary Rule</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Share only what is needed</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Disclose relevant nutrition information—not entire records—when collaborating</a:t>
                      </a:r>
                    </a:p>
                  </a:txBody>
                  <a:tcPr marL="12700" marR="12700" marT="12700" marB="12700" anchor="ctr" anchorCtr="0" horzOverflow="overflow"/>
                </a:tc>
              </a:tr>
              <a:tr h="635045">
                <a:tc>
                  <a:txBody>
                    <a:bodyPr/>
                    <a:lstStyle/>
                    <a:p>
                      <a:pPr algn="ctr" defTabSz="457200">
                        <a:defRPr sz="1800"/>
                      </a:pPr>
                      <a:r>
                        <a:rPr b="1" sz="2100">
                          <a:latin typeface="Times Roman"/>
                          <a:ea typeface="Times Roman"/>
                          <a:cs typeface="Times Roman"/>
                          <a:sym typeface="Times Roman"/>
                        </a:rPr>
                        <a:t>Security Rule</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Safeguards electronic PHI (ePHI)</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Use encrypted devices, strong passwords, secure platforms, HIPAA-compliant EHRs</a:t>
                      </a:r>
                    </a:p>
                  </a:txBody>
                  <a:tcPr marL="12700" marR="12700" marT="12700" marB="12700" anchor="ctr" anchorCtr="0" horzOverflow="overflow"/>
                </a:tc>
              </a:tr>
              <a:tr h="635045">
                <a:tc>
                  <a:txBody>
                    <a:bodyPr/>
                    <a:lstStyle/>
                    <a:p>
                      <a:pPr algn="ctr" defTabSz="457200">
                        <a:defRPr sz="1800"/>
                      </a:pPr>
                      <a:r>
                        <a:rPr b="1" sz="2100">
                          <a:latin typeface="Times Roman"/>
                          <a:ea typeface="Times Roman"/>
                          <a:cs typeface="Times Roman"/>
                          <a:sym typeface="Times Roman"/>
                        </a:rPr>
                        <a:t>Client Rights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Clients can access, amend, and receive copies of records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Provide records within required timeframes upon request</a:t>
                      </a:r>
                    </a:p>
                  </a:txBody>
                  <a:tcPr marL="12700" marR="12700" marT="12700" marB="12700" anchor="ctr" anchorCtr="0" horzOverflow="overflow"/>
                </a:tc>
              </a:tr>
              <a:tr h="635045">
                <a:tc>
                  <a:txBody>
                    <a:bodyPr/>
                    <a:lstStyle/>
                    <a:p>
                      <a:pPr algn="ctr" defTabSz="457200">
                        <a:defRPr sz="1800"/>
                      </a:pPr>
                      <a:r>
                        <a:rPr b="1" sz="2100">
                          <a:latin typeface="Times Roman"/>
                          <a:ea typeface="Times Roman"/>
                          <a:cs typeface="Times Roman"/>
                          <a:sym typeface="Times Roman"/>
                        </a:rPr>
                        <a:t>Authorization &amp; Consent</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Written permission required for non-routine disclosures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Obtain signed authorization before sharing PHI outside care coordination</a:t>
                      </a:r>
                    </a:p>
                  </a:txBody>
                  <a:tcPr marL="12700" marR="12700" marT="12700" marB="12700" anchor="ctr" anchorCtr="0" horzOverflow="overflow"/>
                </a:tc>
              </a:tr>
              <a:tr h="635045">
                <a:tc>
                  <a:txBody>
                    <a:bodyPr/>
                    <a:lstStyle/>
                    <a:p>
                      <a:pPr algn="ctr" defTabSz="457200">
                        <a:defRPr sz="1800"/>
                      </a:pPr>
                      <a:r>
                        <a:rPr b="1" sz="2100">
                          <a:latin typeface="Times Roman"/>
                          <a:ea typeface="Times Roman"/>
                          <a:cs typeface="Times Roman"/>
                          <a:sym typeface="Times Roman"/>
                        </a:rPr>
                        <a:t>Business Associate Agreements (BAAs)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Required with vendors who access PHI</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BAAs with EHRs, telehealth platforms, cloud storage, billing services</a:t>
                      </a:r>
                    </a:p>
                  </a:txBody>
                  <a:tcPr marL="12700" marR="12700" marT="12700" marB="12700" anchor="ctr" anchorCtr="0" horzOverflow="overflow"/>
                </a:tc>
              </a:tr>
              <a:tr h="635045">
                <a:tc>
                  <a:txBody>
                    <a:bodyPr/>
                    <a:lstStyle/>
                    <a:p>
                      <a:pPr algn="ctr" defTabSz="457200">
                        <a:defRPr sz="1800"/>
                      </a:pPr>
                      <a:r>
                        <a:rPr b="1" sz="2100">
                          <a:latin typeface="Times Roman"/>
                          <a:ea typeface="Times Roman"/>
                          <a:cs typeface="Times Roman"/>
                          <a:sym typeface="Times Roman"/>
                        </a:rPr>
                        <a:t>Training &amp; Policies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Workforce must understand HIPAA obligations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CNS must maintain HIPAA training and written privacy policies</a:t>
                      </a:r>
                    </a:p>
                  </a:txBody>
                  <a:tcPr marL="12700" marR="12700" marT="12700" marB="12700" anchor="ctr" anchorCtr="0" horzOverflow="overflow"/>
                </a:tc>
              </a:tr>
              <a:tr h="409706">
                <a:tc>
                  <a:txBody>
                    <a:bodyPr/>
                    <a:lstStyle/>
                    <a:p>
                      <a:pPr algn="ctr" defTabSz="457200">
                        <a:defRPr sz="1800"/>
                      </a:pPr>
                      <a:r>
                        <a:rPr b="1" sz="2100">
                          <a:latin typeface="Times Roman"/>
                          <a:ea typeface="Times Roman"/>
                          <a:cs typeface="Times Roman"/>
                          <a:sym typeface="Times Roman"/>
                        </a:rPr>
                        <a:t>Breach Notification</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Required if PHI is improperly accessed or disclosed</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Notify affected individuals and HHS as required</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28" name="Freeform 4"/>
          <p:cNvGrpSpPr/>
          <p:nvPr/>
        </p:nvGrpSpPr>
        <p:grpSpPr>
          <a:xfrm>
            <a:off x="-380182" y="-15"/>
            <a:ext cx="19048361" cy="3086123"/>
            <a:chOff x="-2" y="-1"/>
            <a:chExt cx="19048359" cy="3086121"/>
          </a:xfrm>
        </p:grpSpPr>
        <p:sp>
          <p:nvSpPr>
            <p:cNvPr id="126"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27"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29" name="TextBox 6"/>
          <p:cNvSpPr txBox="1"/>
          <p:nvPr/>
        </p:nvSpPr>
        <p:spPr>
          <a:xfrm>
            <a:off x="1421607" y="648655"/>
            <a:ext cx="16800357" cy="316609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92" sz="7000">
                <a:solidFill>
                  <a:srgbClr val="FFFFFF"/>
                </a:solidFill>
                <a:latin typeface="Poppins"/>
                <a:ea typeface="Poppins"/>
                <a:cs typeface="Poppins"/>
                <a:sym typeface="Poppins"/>
              </a:defRPr>
            </a:pPr>
            <a:r>
              <a:t>Adherence to the CNS Code </a:t>
            </a:r>
          </a:p>
          <a:p>
            <a:pPr>
              <a:lnSpc>
                <a:spcPts val="7400"/>
              </a:lnSpc>
              <a:defRPr spc="692" sz="7000">
                <a:solidFill>
                  <a:srgbClr val="FFFFFF"/>
                </a:solidFill>
                <a:latin typeface="Poppins"/>
                <a:ea typeface="Poppins"/>
                <a:cs typeface="Poppins"/>
                <a:sym typeface="Poppins"/>
              </a:defRPr>
            </a:pPr>
            <a:r>
              <a:t>of Ethics</a:t>
            </a:r>
          </a:p>
          <a:p>
            <a:pPr defTabSz="457200">
              <a:spcBef>
                <a:spcPts val="1200"/>
              </a:spcBef>
              <a:defRPr sz="1200">
                <a:latin typeface="Times Roman"/>
                <a:ea typeface="Times Roman"/>
                <a:cs typeface="Times Roman"/>
                <a:sym typeface="Times Roman"/>
              </a:defRPr>
            </a:pPr>
          </a:p>
        </p:txBody>
      </p:sp>
      <p:sp>
        <p:nvSpPr>
          <p:cNvPr id="13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31" name="Institute of Medicine (IOM). (2001). Dietary Reference Intakes: Applications in Dietary Assessment. National Academies Press.…"/>
          <p:cNvSpPr txBox="1"/>
          <p:nvPr/>
        </p:nvSpPr>
        <p:spPr>
          <a:xfrm>
            <a:off x="992190" y="4174225"/>
            <a:ext cx="14605675" cy="47655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3200">
                <a:latin typeface="Times Roman"/>
                <a:ea typeface="Times Roman"/>
                <a:cs typeface="Times Roman"/>
                <a:sym typeface="Times Roman"/>
              </a:defRPr>
            </a:pPr>
            <a:r>
              <a:t>CNS professionals must comply with the Code of Ethics established by the </a:t>
            </a:r>
            <a:r>
              <a:rPr b="1"/>
              <a:t>Board for Certification of Nutrition Specialists (BCNS)</a:t>
            </a:r>
            <a:r>
              <a:t>, which emphasizes: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Professional integrity and honesty</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Scientific accuracy and evidence-based practice</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Respect for client autonomy, dignity, and cultural values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Avoidance of conflicts of interest</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Accountability for professional actions and recommendations</a:t>
            </a:r>
          </a:p>
          <a:p>
            <a:pPr defTabSz="457200">
              <a:spcBef>
                <a:spcPts val="1400"/>
              </a:spcBef>
              <a:defRPr b="1" sz="14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2"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455" name="Freeform 4"/>
          <p:cNvGrpSpPr/>
          <p:nvPr/>
        </p:nvGrpSpPr>
        <p:grpSpPr>
          <a:xfrm>
            <a:off x="-380182" y="-15"/>
            <a:ext cx="19048361" cy="3086123"/>
            <a:chOff x="-2" y="-1"/>
            <a:chExt cx="19048359" cy="3086121"/>
          </a:xfrm>
        </p:grpSpPr>
        <p:sp>
          <p:nvSpPr>
            <p:cNvPr id="453"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454"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456" name="TextBox 6"/>
          <p:cNvSpPr txBox="1"/>
          <p:nvPr/>
        </p:nvSpPr>
        <p:spPr>
          <a:xfrm>
            <a:off x="1446680" y="1401649"/>
            <a:ext cx="16800357" cy="9504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What Counts as PHI for a CNS</a:t>
            </a:r>
          </a:p>
        </p:txBody>
      </p:sp>
      <p:sp>
        <p:nvSpPr>
          <p:cNvPr id="45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458" name="Institute of Medicine (IOM). (2001). Dietary Reference Intakes: Applications in Dietary Assessment. National Academies Press.…"/>
          <p:cNvSpPr txBox="1"/>
          <p:nvPr/>
        </p:nvSpPr>
        <p:spPr>
          <a:xfrm>
            <a:off x="1528337" y="4100746"/>
            <a:ext cx="10736982" cy="4409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3200">
                <a:latin typeface="Times Roman"/>
                <a:ea typeface="Times Roman"/>
                <a:cs typeface="Times Roman"/>
                <a:sym typeface="Times Roman"/>
              </a:defRPr>
            </a:pPr>
            <a:r>
              <a:t>PHI includes: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Client names, contact information, birthdates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Nutrition assessments and care plans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Lab values and medical history shared by the client</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Insurance or billing information</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Telehealth session recordings or notes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Emails or texts containing identifiable health information</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0"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463" name="Freeform 4"/>
          <p:cNvGrpSpPr/>
          <p:nvPr/>
        </p:nvGrpSpPr>
        <p:grpSpPr>
          <a:xfrm>
            <a:off x="-380182" y="-15"/>
            <a:ext cx="19048361" cy="3086123"/>
            <a:chOff x="-2" y="-1"/>
            <a:chExt cx="19048359" cy="3086121"/>
          </a:xfrm>
        </p:grpSpPr>
        <p:sp>
          <p:nvSpPr>
            <p:cNvPr id="461"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462"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464" name="TextBox 6"/>
          <p:cNvSpPr txBox="1"/>
          <p:nvPr/>
        </p:nvSpPr>
        <p:spPr>
          <a:xfrm>
            <a:off x="1520159" y="691356"/>
            <a:ext cx="16800357" cy="18902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Common HIPAA Violations in CNS Practice</a:t>
            </a:r>
          </a:p>
        </p:txBody>
      </p:sp>
      <p:sp>
        <p:nvSpPr>
          <p:cNvPr id="46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466" name="Table 1"/>
          <p:cNvGraphicFramePr/>
          <p:nvPr/>
        </p:nvGraphicFramePr>
        <p:xfrm>
          <a:off x="3150960" y="3706268"/>
          <a:ext cx="11428736" cy="542979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726617"/>
                <a:gridCol w="7689418"/>
              </a:tblGrid>
              <a:tr h="717199">
                <a:tc>
                  <a:txBody>
                    <a:bodyPr/>
                    <a:lstStyle/>
                    <a:p>
                      <a:pPr algn="ctr" defTabSz="457200">
                        <a:defRPr sz="1800"/>
                      </a:pPr>
                      <a:r>
                        <a:rPr b="1" sz="2400">
                          <a:latin typeface="Times Roman"/>
                          <a:ea typeface="Times Roman"/>
                          <a:cs typeface="Times Roman"/>
                          <a:sym typeface="Times Roman"/>
                        </a:rPr>
                        <a:t>Violation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Example</a:t>
                      </a:r>
                    </a:p>
                  </a:txBody>
                  <a:tcPr marL="12700" marR="12700" marT="12700" marB="12700" anchor="ctr" anchorCtr="0" horzOverflow="overflow"/>
                </a:tc>
              </a:tr>
              <a:tr h="1111658">
                <a:tc>
                  <a:txBody>
                    <a:bodyPr/>
                    <a:lstStyle/>
                    <a:p>
                      <a:pPr algn="ctr" defTabSz="457200">
                        <a:defRPr sz="1800"/>
                      </a:pPr>
                      <a:r>
                        <a:rPr sz="2400">
                          <a:latin typeface="Times Roman"/>
                          <a:ea typeface="Times Roman"/>
                          <a:cs typeface="Times Roman"/>
                          <a:sym typeface="Times Roman"/>
                        </a:rPr>
                        <a:t>Unauthorized disclosure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Discussing client cases in public or on social media</a:t>
                      </a:r>
                    </a:p>
                  </a:txBody>
                  <a:tcPr marL="12700" marR="12700" marT="12700" marB="12700" anchor="ctr" anchorCtr="0" horzOverflow="overflow"/>
                </a:tc>
              </a:tr>
              <a:tr h="1111658">
                <a:tc>
                  <a:txBody>
                    <a:bodyPr/>
                    <a:lstStyle/>
                    <a:p>
                      <a:pPr algn="ctr" defTabSz="457200">
                        <a:defRPr sz="1800"/>
                      </a:pPr>
                      <a:r>
                        <a:rPr sz="2400">
                          <a:latin typeface="Times Roman"/>
                          <a:ea typeface="Times Roman"/>
                          <a:cs typeface="Times Roman"/>
                          <a:sym typeface="Times Roman"/>
                        </a:rPr>
                        <a:t>Insecure communication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Using non-encrypted email or texting for PHI</a:t>
                      </a:r>
                    </a:p>
                  </a:txBody>
                  <a:tcPr marL="12700" marR="12700" marT="12700" marB="12700" anchor="ctr" anchorCtr="0" horzOverflow="overflow"/>
                </a:tc>
              </a:tr>
              <a:tr h="717199">
                <a:tc>
                  <a:txBody>
                    <a:bodyPr/>
                    <a:lstStyle/>
                    <a:p>
                      <a:pPr algn="ctr" defTabSz="457200">
                        <a:defRPr sz="1800"/>
                      </a:pPr>
                      <a:r>
                        <a:rPr sz="2400">
                          <a:latin typeface="Times Roman"/>
                          <a:ea typeface="Times Roman"/>
                          <a:cs typeface="Times Roman"/>
                          <a:sym typeface="Times Roman"/>
                        </a:rPr>
                        <a:t>Lack of consent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Sharing client information without authorization</a:t>
                      </a:r>
                    </a:p>
                  </a:txBody>
                  <a:tcPr marL="12700" marR="12700" marT="12700" marB="12700" anchor="ctr" anchorCtr="0" horzOverflow="overflow"/>
                </a:tc>
              </a:tr>
              <a:tr h="717199">
                <a:tc>
                  <a:txBody>
                    <a:bodyPr/>
                    <a:lstStyle/>
                    <a:p>
                      <a:pPr algn="ctr" defTabSz="457200">
                        <a:defRPr sz="1800"/>
                      </a:pPr>
                      <a:r>
                        <a:rPr sz="2400">
                          <a:latin typeface="Times Roman"/>
                          <a:ea typeface="Times Roman"/>
                          <a:cs typeface="Times Roman"/>
                          <a:sym typeface="Times Roman"/>
                        </a:rPr>
                        <a:t>Poor data security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Lost laptop or phone without encryption</a:t>
                      </a:r>
                    </a:p>
                  </a:txBody>
                  <a:tcPr marL="12700" marR="12700" marT="12700" marB="12700" anchor="ctr" anchorCtr="0" horzOverflow="overflow"/>
                </a:tc>
              </a:tr>
              <a:tr h="1111658">
                <a:tc>
                  <a:txBody>
                    <a:bodyPr/>
                    <a:lstStyle/>
                    <a:p>
                      <a:pPr algn="ctr" defTabSz="457200">
                        <a:defRPr sz="1800"/>
                      </a:pPr>
                      <a:r>
                        <a:rPr sz="2400">
                          <a:latin typeface="Times Roman"/>
                          <a:ea typeface="Times Roman"/>
                          <a:cs typeface="Times Roman"/>
                          <a:sym typeface="Times Roman"/>
                        </a:rPr>
                        <a:t>Over-disclosure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Sending full records when only summary is needed</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8"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471" name="Freeform 4"/>
          <p:cNvGrpSpPr/>
          <p:nvPr/>
        </p:nvGrpSpPr>
        <p:grpSpPr>
          <a:xfrm>
            <a:off x="-380182" y="-15"/>
            <a:ext cx="19048361" cy="3086123"/>
            <a:chOff x="-2" y="-1"/>
            <a:chExt cx="19048359" cy="3086121"/>
          </a:xfrm>
        </p:grpSpPr>
        <p:sp>
          <p:nvSpPr>
            <p:cNvPr id="469"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470"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472" name="TextBox 6"/>
          <p:cNvSpPr txBox="1"/>
          <p:nvPr/>
        </p:nvSpPr>
        <p:spPr>
          <a:xfrm>
            <a:off x="1593638" y="1181213"/>
            <a:ext cx="16800356" cy="9504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HIPAA Best Practices for CNS</a:t>
            </a:r>
          </a:p>
        </p:txBody>
      </p:sp>
      <p:sp>
        <p:nvSpPr>
          <p:cNvPr id="47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474" name="Use HIPAA-compliant EHR and telehealth platforms…"/>
          <p:cNvSpPr txBox="1"/>
          <p:nvPr/>
        </p:nvSpPr>
        <p:spPr>
          <a:xfrm>
            <a:off x="1803871" y="3853181"/>
            <a:ext cx="9625778" cy="4028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80736" indent="-280736" defTabSz="457200">
              <a:spcBef>
                <a:spcPts val="1200"/>
              </a:spcBef>
              <a:buSzPct val="100000"/>
              <a:buChar char="•"/>
              <a:defRPr sz="2800">
                <a:latin typeface="Times Roman"/>
                <a:ea typeface="Times Roman"/>
                <a:cs typeface="Times Roman"/>
                <a:sym typeface="Times Roman"/>
              </a:defRPr>
            </a:pPr>
            <a:r>
              <a:t>Use HIPAA-compliant EHR and telehealth platforms</a:t>
            </a:r>
          </a:p>
          <a:p>
            <a:pPr marL="280736" indent="-280736" defTabSz="457200">
              <a:spcBef>
                <a:spcPts val="1200"/>
              </a:spcBef>
              <a:buSzPct val="100000"/>
              <a:buChar char="•"/>
              <a:defRPr sz="2800">
                <a:latin typeface="Times Roman"/>
                <a:ea typeface="Times Roman"/>
                <a:cs typeface="Times Roman"/>
                <a:sym typeface="Times Roman"/>
              </a:defRPr>
            </a:pPr>
            <a:r>
              <a:t>Encrypt devices and require strong passwords</a:t>
            </a:r>
          </a:p>
          <a:p>
            <a:pPr marL="280736" indent="-280736" defTabSz="457200">
              <a:spcBef>
                <a:spcPts val="1200"/>
              </a:spcBef>
              <a:buSzPct val="100000"/>
              <a:buChar char="•"/>
              <a:defRPr sz="2800">
                <a:latin typeface="Times Roman"/>
                <a:ea typeface="Times Roman"/>
                <a:cs typeface="Times Roman"/>
                <a:sym typeface="Times Roman"/>
              </a:defRPr>
            </a:pPr>
            <a:r>
              <a:t>Obtain written consent for information sharing</a:t>
            </a:r>
          </a:p>
          <a:p>
            <a:pPr marL="280736" indent="-280736" defTabSz="457200">
              <a:spcBef>
                <a:spcPts val="1200"/>
              </a:spcBef>
              <a:buSzPct val="100000"/>
              <a:buChar char="•"/>
              <a:defRPr sz="2800">
                <a:latin typeface="Times Roman"/>
                <a:ea typeface="Times Roman"/>
                <a:cs typeface="Times Roman"/>
                <a:sym typeface="Times Roman"/>
              </a:defRPr>
            </a:pPr>
            <a:r>
              <a:t>Store records securely (digital and paper)</a:t>
            </a:r>
          </a:p>
          <a:p>
            <a:pPr marL="280736" indent="-280736" defTabSz="457200">
              <a:spcBef>
                <a:spcPts val="1200"/>
              </a:spcBef>
              <a:buSzPct val="100000"/>
              <a:buChar char="•"/>
              <a:defRPr sz="2800">
                <a:latin typeface="Times Roman"/>
                <a:ea typeface="Times Roman"/>
                <a:cs typeface="Times Roman"/>
                <a:sym typeface="Times Roman"/>
              </a:defRPr>
            </a:pPr>
            <a:r>
              <a:t>Limit access to PHI on a need-to-know basis</a:t>
            </a:r>
          </a:p>
          <a:p>
            <a:pPr marL="280736" indent="-280736" defTabSz="457200">
              <a:spcBef>
                <a:spcPts val="1200"/>
              </a:spcBef>
              <a:buSzPct val="100000"/>
              <a:buChar char="•"/>
              <a:defRPr sz="2800">
                <a:latin typeface="Times Roman"/>
                <a:ea typeface="Times Roman"/>
                <a:cs typeface="Times Roman"/>
                <a:sym typeface="Times Roman"/>
              </a:defRPr>
            </a:pPr>
            <a:r>
              <a:t>Maintain HIPAA training documentation</a:t>
            </a:r>
          </a:p>
          <a:p>
            <a:pPr marL="280736" indent="-280736" defTabSz="457200">
              <a:spcBef>
                <a:spcPts val="1200"/>
              </a:spcBef>
              <a:buSzPct val="100000"/>
              <a:buChar char="•"/>
              <a:defRPr sz="2800">
                <a:latin typeface="Times Roman"/>
                <a:ea typeface="Times Roman"/>
                <a:cs typeface="Times Roman"/>
                <a:sym typeface="Times Roman"/>
              </a:defRPr>
            </a:pPr>
            <a:r>
              <a:t>Develop breach response procedures</a:t>
            </a:r>
          </a:p>
        </p:txBody>
      </p:sp>
      <p:sp>
        <p:nvSpPr>
          <p:cNvPr id="475" name="*HIPAA applies to CNS professionals whenever they create, store, transmit, or share identifiable health information in a covered healthcare context."/>
          <p:cNvSpPr txBox="1"/>
          <p:nvPr/>
        </p:nvSpPr>
        <p:spPr>
          <a:xfrm>
            <a:off x="1656914" y="8648692"/>
            <a:ext cx="13742934" cy="955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i="1" sz="2800">
                <a:latin typeface="Times Roman"/>
                <a:ea typeface="Times Roman"/>
                <a:cs typeface="Times Roman"/>
                <a:sym typeface="Times Roman"/>
              </a:defRPr>
            </a:lvl1pPr>
          </a:lstStyle>
          <a:p>
            <a:pPr/>
            <a:r>
              <a:t>*HIPAA applies to CNS professionals whenever they create, store, transmit, or share identifiable health information in a covered healthcare context.</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7"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480" name="Freeform 4"/>
          <p:cNvGrpSpPr/>
          <p:nvPr/>
        </p:nvGrpSpPr>
        <p:grpSpPr>
          <a:xfrm>
            <a:off x="-380182" y="-15"/>
            <a:ext cx="19048361" cy="3086123"/>
            <a:chOff x="-2" y="-1"/>
            <a:chExt cx="19048359" cy="3086121"/>
          </a:xfrm>
        </p:grpSpPr>
        <p:sp>
          <p:nvSpPr>
            <p:cNvPr id="478"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479"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481" name="TextBox 6"/>
          <p:cNvSpPr txBox="1"/>
          <p:nvPr/>
        </p:nvSpPr>
        <p:spPr>
          <a:xfrm>
            <a:off x="1593637" y="862806"/>
            <a:ext cx="16800357" cy="18902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HIPAA vs Non-HIPAA Scenarios for CNS Clinics</a:t>
            </a:r>
          </a:p>
        </p:txBody>
      </p:sp>
      <p:sp>
        <p:nvSpPr>
          <p:cNvPr id="48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483" name="Table 1"/>
          <p:cNvGraphicFramePr/>
          <p:nvPr/>
        </p:nvGraphicFramePr>
        <p:xfrm>
          <a:off x="936641" y="3205842"/>
          <a:ext cx="16427418" cy="620299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157969"/>
                <a:gridCol w="2364550"/>
                <a:gridCol w="4897549"/>
                <a:gridCol w="3994648"/>
              </a:tblGrid>
              <a:tr h="311231">
                <a:tc>
                  <a:txBody>
                    <a:bodyPr/>
                    <a:lstStyle/>
                    <a:p>
                      <a:pPr algn="ctr" defTabSz="457200">
                        <a:defRPr sz="1800"/>
                      </a:pPr>
                      <a:r>
                        <a:rPr b="1" sz="1700">
                          <a:latin typeface="Times Roman"/>
                          <a:ea typeface="Times Roman"/>
                          <a:cs typeface="Times Roman"/>
                          <a:sym typeface="Times Roman"/>
                        </a:rPr>
                        <a:t>Scenario</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HIPAA Applies?</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Why / Key Reasoning</a:t>
                      </a:r>
                    </a:p>
                  </a:txBody>
                  <a:tcPr marL="12700" marR="12700" marT="12700" marB="12700" anchor="ctr" anchorCtr="0" horzOverflow="overflow"/>
                </a:tc>
                <a:tc>
                  <a:txBody>
                    <a:bodyPr/>
                    <a:lstStyle/>
                    <a:p>
                      <a:pPr algn="ctr" defTabSz="457200">
                        <a:defRPr sz="1800"/>
                      </a:pPr>
                      <a:r>
                        <a:rPr b="1" sz="1700">
                          <a:latin typeface="Times Roman"/>
                          <a:ea typeface="Times Roman"/>
                          <a:cs typeface="Times Roman"/>
                          <a:sym typeface="Times Roman"/>
                        </a:rPr>
                        <a:t>CNS Compliance Action</a:t>
                      </a:r>
                    </a:p>
                  </a:txBody>
                  <a:tcPr marL="12700" marR="12700" marT="12700" marB="12700" anchor="ctr" anchorCtr="0" horzOverflow="overflow"/>
                </a:tc>
              </a:tr>
              <a:tr h="482408">
                <a:tc>
                  <a:txBody>
                    <a:bodyPr/>
                    <a:lstStyle/>
                    <a:p>
                      <a:pPr algn="ctr" defTabSz="457200">
                        <a:defRPr sz="1800"/>
                      </a:pPr>
                      <a:r>
                        <a:rPr sz="1700">
                          <a:latin typeface="Times Roman"/>
                          <a:ea typeface="Times Roman"/>
                          <a:cs typeface="Times Roman"/>
                          <a:sym typeface="Times Roman"/>
                        </a:rPr>
                        <a:t>CNS bills insurance electronically</a:t>
                      </a:r>
                    </a:p>
                  </a:txBody>
                  <a:tcPr marL="12700" marR="12700" marT="12700" marB="12700" anchor="ctr" anchorCtr="0" horzOverflow="overflow"/>
                </a:tc>
                <a:tc>
                  <a:txBody>
                    <a:bodyPr/>
                    <a:lstStyle/>
                    <a:p>
                      <a:pPr algn="ctr" defTabSz="457200">
                        <a:defRPr b="1" sz="1700">
                          <a:latin typeface="Times Roman"/>
                          <a:ea typeface="Times Roman"/>
                          <a:cs typeface="Times Roman"/>
                          <a:sym typeface="Times Roman"/>
                        </a:defRPr>
                      </a:pPr>
                      <a:r>
                        <a:rPr b="0"/>
                        <a:t>✅ </a:t>
                      </a:r>
                      <a:r>
                        <a:t>HIPAA applies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Electronic transmission of health information for payment</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Follow Privacy &amp; Security Rules; protect PHI</a:t>
                      </a:r>
                    </a:p>
                  </a:txBody>
                  <a:tcPr marL="12700" marR="12700" marT="12700" marB="12700" anchor="ctr" anchorCtr="0" horzOverflow="overflow"/>
                </a:tc>
              </a:tr>
              <a:tr h="482408">
                <a:tc>
                  <a:txBody>
                    <a:bodyPr/>
                    <a:lstStyle/>
                    <a:p>
                      <a:pPr algn="ctr" defTabSz="457200">
                        <a:defRPr sz="1800"/>
                      </a:pPr>
                      <a:r>
                        <a:rPr sz="1700">
                          <a:latin typeface="Times Roman"/>
                          <a:ea typeface="Times Roman"/>
                          <a:cs typeface="Times Roman"/>
                          <a:sym typeface="Times Roman"/>
                        </a:rPr>
                        <a:t>CNS in private practice, cash-pay only, no insurance billing</a:t>
                      </a:r>
                    </a:p>
                  </a:txBody>
                  <a:tcPr marL="12700" marR="12700" marT="12700" marB="12700" anchor="ctr" anchorCtr="0" horzOverflow="overflow"/>
                </a:tc>
                <a:tc>
                  <a:txBody>
                    <a:bodyPr/>
                    <a:lstStyle/>
                    <a:p>
                      <a:pPr algn="ctr" defTabSz="457200">
                        <a:defRPr b="1" sz="1700">
                          <a:latin typeface="Times Roman"/>
                          <a:ea typeface="Times Roman"/>
                          <a:cs typeface="Times Roman"/>
                          <a:sym typeface="Times Roman"/>
                        </a:defRPr>
                      </a:pPr>
                      <a:r>
                        <a:rPr b="0"/>
                        <a:t>⚠️ </a:t>
                      </a:r>
                      <a:r>
                        <a:t>May not apply</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Not automatically a covered entity</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Still follow HIPAA-level privacy best practices</a:t>
                      </a:r>
                    </a:p>
                  </a:txBody>
                  <a:tcPr marL="12700" marR="12700" marT="12700" marB="12700" anchor="ctr" anchorCtr="0" horzOverflow="overflow"/>
                </a:tc>
              </a:tr>
              <a:tr h="357916">
                <a:tc>
                  <a:txBody>
                    <a:bodyPr/>
                    <a:lstStyle/>
                    <a:p>
                      <a:pPr algn="ctr" defTabSz="457200">
                        <a:defRPr sz="1800"/>
                      </a:pPr>
                      <a:r>
                        <a:rPr sz="1700">
                          <a:latin typeface="Times Roman"/>
                          <a:ea typeface="Times Roman"/>
                          <a:cs typeface="Times Roman"/>
                          <a:sym typeface="Times Roman"/>
                        </a:rPr>
                        <a:t>CNS works in a hospital or medical clinic</a:t>
                      </a:r>
                    </a:p>
                  </a:txBody>
                  <a:tcPr marL="12700" marR="12700" marT="12700" marB="12700" anchor="ctr" anchorCtr="0" horzOverflow="overflow"/>
                </a:tc>
                <a:tc>
                  <a:txBody>
                    <a:bodyPr/>
                    <a:lstStyle/>
                    <a:p>
                      <a:pPr algn="ctr" defTabSz="457200">
                        <a:defRPr b="1" sz="1700">
                          <a:latin typeface="Times Roman"/>
                          <a:ea typeface="Times Roman"/>
                          <a:cs typeface="Times Roman"/>
                          <a:sym typeface="Times Roman"/>
                        </a:defRPr>
                      </a:pPr>
                      <a:r>
                        <a:rPr b="0"/>
                        <a:t>✅ </a:t>
                      </a:r>
                      <a:r>
                        <a:t>HIPAA applies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Covered entity workforce member</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Follow employer’s HIPAA policies</a:t>
                      </a:r>
                    </a:p>
                  </a:txBody>
                  <a:tcPr marL="12700" marR="12700" marT="12700" marB="12700" anchor="ctr" anchorCtr="0" horzOverflow="overflow"/>
                </a:tc>
              </a:tr>
              <a:tr h="482408">
                <a:tc>
                  <a:txBody>
                    <a:bodyPr/>
                    <a:lstStyle/>
                    <a:p>
                      <a:pPr algn="ctr" defTabSz="457200">
                        <a:defRPr sz="1800"/>
                      </a:pPr>
                      <a:r>
                        <a:rPr sz="1700">
                          <a:latin typeface="Times Roman"/>
                          <a:ea typeface="Times Roman"/>
                          <a:cs typeface="Times Roman"/>
                          <a:sym typeface="Times Roman"/>
                        </a:rPr>
                        <a:t>CNS stores client intake forms with names and health history</a:t>
                      </a:r>
                    </a:p>
                  </a:txBody>
                  <a:tcPr marL="12700" marR="12700" marT="12700" marB="12700" anchor="ctr" anchorCtr="0" horzOverflow="overflow"/>
                </a:tc>
                <a:tc>
                  <a:txBody>
                    <a:bodyPr/>
                    <a:lstStyle/>
                    <a:p>
                      <a:pPr algn="ctr" defTabSz="457200">
                        <a:defRPr b="1" sz="1700">
                          <a:latin typeface="Times Roman"/>
                          <a:ea typeface="Times Roman"/>
                          <a:cs typeface="Times Roman"/>
                          <a:sym typeface="Times Roman"/>
                        </a:defRPr>
                      </a:pPr>
                      <a:r>
                        <a:rPr b="0"/>
                        <a:t>✅ </a:t>
                      </a:r>
                      <a:r>
                        <a:t>HIPAA applies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Identifiable health information (PHI)</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Secure storage; limit access</a:t>
                      </a:r>
                    </a:p>
                  </a:txBody>
                  <a:tcPr marL="12700" marR="12700" marT="12700" marB="12700" anchor="ctr" anchorCtr="0" horzOverflow="overflow"/>
                </a:tc>
              </a:tr>
              <a:tr h="575778">
                <a:tc>
                  <a:txBody>
                    <a:bodyPr/>
                    <a:lstStyle/>
                    <a:p>
                      <a:pPr algn="ctr" defTabSz="457200">
                        <a:defRPr sz="1800"/>
                      </a:pPr>
                      <a:r>
                        <a:rPr sz="1700">
                          <a:latin typeface="Times Roman"/>
                          <a:ea typeface="Times Roman"/>
                          <a:cs typeface="Times Roman"/>
                          <a:sym typeface="Times Roman"/>
                        </a:rPr>
                        <a:t>CNS posts de-identified nutrition statistics</a:t>
                      </a:r>
                    </a:p>
                  </a:txBody>
                  <a:tcPr marL="12700" marR="12700" marT="12700" marB="12700" anchor="ctr" anchorCtr="0" horzOverflow="overflow"/>
                </a:tc>
                <a:tc>
                  <a:txBody>
                    <a:bodyPr/>
                    <a:lstStyle/>
                    <a:p>
                      <a:pPr algn="ctr" defTabSz="457200">
                        <a:defRPr b="1" sz="1700">
                          <a:latin typeface="Times Roman"/>
                          <a:ea typeface="Times Roman"/>
                          <a:cs typeface="Times Roman"/>
                          <a:sym typeface="Times Roman"/>
                        </a:defRPr>
                      </a:pPr>
                      <a:r>
                        <a:rPr b="0"/>
                        <a:t>❌ </a:t>
                      </a:r>
                      <a:r>
                        <a:t>HIPAA does not apply</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No identifiers present</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Ensure full de-identification</a:t>
                      </a:r>
                    </a:p>
                  </a:txBody>
                  <a:tcPr marL="12700" marR="12700" marT="12700" marB="12700" anchor="ctr" anchorCtr="0" horzOverflow="overflow"/>
                </a:tc>
              </a:tr>
              <a:tr h="482408">
                <a:tc>
                  <a:txBody>
                    <a:bodyPr/>
                    <a:lstStyle/>
                    <a:p>
                      <a:pPr algn="ctr" defTabSz="457200">
                        <a:defRPr sz="1800"/>
                      </a:pPr>
                      <a:r>
                        <a:rPr sz="1700">
                          <a:latin typeface="Times Roman"/>
                          <a:ea typeface="Times Roman"/>
                          <a:cs typeface="Times Roman"/>
                          <a:sym typeface="Times Roman"/>
                        </a:rPr>
                        <a:t>CNS discusses a client case with physician (with consent)</a:t>
                      </a:r>
                    </a:p>
                  </a:txBody>
                  <a:tcPr marL="12700" marR="12700" marT="12700" marB="12700" anchor="ctr" anchorCtr="0" horzOverflow="overflow"/>
                </a:tc>
                <a:tc>
                  <a:txBody>
                    <a:bodyPr/>
                    <a:lstStyle/>
                    <a:p>
                      <a:pPr algn="ctr" defTabSz="457200">
                        <a:defRPr b="1" sz="1700">
                          <a:latin typeface="Times Roman"/>
                          <a:ea typeface="Times Roman"/>
                          <a:cs typeface="Times Roman"/>
                          <a:sym typeface="Times Roman"/>
                        </a:defRPr>
                      </a:pPr>
                      <a:r>
                        <a:rPr b="0"/>
                        <a:t>✅ </a:t>
                      </a:r>
                      <a:r>
                        <a:t>HIPAA applies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PHI disclosed for treatment</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Share minimum necessary</a:t>
                      </a:r>
                    </a:p>
                  </a:txBody>
                  <a:tcPr marL="12700" marR="12700" marT="12700" marB="12700" anchor="ctr" anchorCtr="0" horzOverflow="overflow"/>
                </a:tc>
              </a:tr>
              <a:tr h="575778">
                <a:tc>
                  <a:txBody>
                    <a:bodyPr/>
                    <a:lstStyle/>
                    <a:p>
                      <a:pPr algn="ctr" defTabSz="457200">
                        <a:defRPr sz="1800"/>
                      </a:pPr>
                      <a:r>
                        <a:rPr sz="1700">
                          <a:latin typeface="Times Roman"/>
                          <a:ea typeface="Times Roman"/>
                          <a:cs typeface="Times Roman"/>
                          <a:sym typeface="Times Roman"/>
                        </a:rPr>
                        <a:t>CNS discusses a client case without identifiers</a:t>
                      </a:r>
                    </a:p>
                  </a:txBody>
                  <a:tcPr marL="12700" marR="12700" marT="12700" marB="12700" anchor="ctr" anchorCtr="0" horzOverflow="overflow"/>
                </a:tc>
                <a:tc>
                  <a:txBody>
                    <a:bodyPr/>
                    <a:lstStyle/>
                    <a:p>
                      <a:pPr algn="ctr" defTabSz="457200">
                        <a:defRPr b="1" sz="1700">
                          <a:latin typeface="Times Roman"/>
                          <a:ea typeface="Times Roman"/>
                          <a:cs typeface="Times Roman"/>
                          <a:sym typeface="Times Roman"/>
                        </a:defRPr>
                      </a:pPr>
                      <a:r>
                        <a:rPr b="0"/>
                        <a:t>❌ </a:t>
                      </a:r>
                      <a:r>
                        <a:t>HIPAA does not apply</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No identifiable information</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Still maintain professionalism</a:t>
                      </a:r>
                    </a:p>
                  </a:txBody>
                  <a:tcPr marL="12700" marR="12700" marT="12700" marB="12700" anchor="ctr" anchorCtr="0" horzOverflow="overflow"/>
                </a:tc>
              </a:tr>
              <a:tr h="575778">
                <a:tc>
                  <a:txBody>
                    <a:bodyPr/>
                    <a:lstStyle/>
                    <a:p>
                      <a:pPr algn="ctr" defTabSz="457200">
                        <a:defRPr sz="1800"/>
                      </a:pPr>
                      <a:r>
                        <a:rPr sz="1700">
                          <a:latin typeface="Times Roman"/>
                          <a:ea typeface="Times Roman"/>
                          <a:cs typeface="Times Roman"/>
                          <a:sym typeface="Times Roman"/>
                        </a:rPr>
                        <a:t>CNS texts client appointment reminders (no PHI)</a:t>
                      </a:r>
                    </a:p>
                  </a:txBody>
                  <a:tcPr marL="12700" marR="12700" marT="12700" marB="12700" anchor="ctr" anchorCtr="0" horzOverflow="overflow"/>
                </a:tc>
                <a:tc>
                  <a:txBody>
                    <a:bodyPr/>
                    <a:lstStyle/>
                    <a:p>
                      <a:pPr algn="ctr" defTabSz="457200">
                        <a:defRPr b="1" sz="1700">
                          <a:latin typeface="Times Roman"/>
                          <a:ea typeface="Times Roman"/>
                          <a:cs typeface="Times Roman"/>
                          <a:sym typeface="Times Roman"/>
                        </a:defRPr>
                      </a:pPr>
                      <a:r>
                        <a:rPr b="0"/>
                        <a:t>❌ </a:t>
                      </a:r>
                      <a:r>
                        <a:t>HIPAA does not apply</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Administrative info only</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Avoid including health details</a:t>
                      </a:r>
                    </a:p>
                  </a:txBody>
                  <a:tcPr marL="12700" marR="12700" marT="12700" marB="12700" anchor="ctr" anchorCtr="0" horzOverflow="overflow"/>
                </a:tc>
              </a:tr>
              <a:tr h="482408">
                <a:tc>
                  <a:txBody>
                    <a:bodyPr/>
                    <a:lstStyle/>
                    <a:p>
                      <a:pPr algn="ctr" defTabSz="457200">
                        <a:defRPr sz="1800"/>
                      </a:pPr>
                      <a:r>
                        <a:rPr sz="1700">
                          <a:latin typeface="Times Roman"/>
                          <a:ea typeface="Times Roman"/>
                          <a:cs typeface="Times Roman"/>
                          <a:sym typeface="Times Roman"/>
                        </a:rPr>
                        <a:t>CNS emails lab results to client using personal email</a:t>
                      </a:r>
                    </a:p>
                  </a:txBody>
                  <a:tcPr marL="12700" marR="12700" marT="12700" marB="12700" anchor="ctr" anchorCtr="0" horzOverflow="overflow"/>
                </a:tc>
                <a:tc>
                  <a:txBody>
                    <a:bodyPr/>
                    <a:lstStyle/>
                    <a:p>
                      <a:pPr algn="ctr" defTabSz="457200">
                        <a:defRPr b="1" sz="1700">
                          <a:latin typeface="Times Roman"/>
                          <a:ea typeface="Times Roman"/>
                          <a:cs typeface="Times Roman"/>
                          <a:sym typeface="Times Roman"/>
                        </a:defRPr>
                      </a:pPr>
                      <a:r>
                        <a:rPr b="0"/>
                        <a:t>✅ </a:t>
                      </a:r>
                      <a:r>
                        <a:t>HIPAA applies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Transmission of PHI electronically</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Use HIPAA-compliant email</a:t>
                      </a:r>
                    </a:p>
                  </a:txBody>
                  <a:tcPr marL="12700" marR="12700" marT="12700" marB="12700" anchor="ctr" anchorCtr="0" horzOverflow="overflow"/>
                </a:tc>
              </a:tr>
              <a:tr h="357916">
                <a:tc>
                  <a:txBody>
                    <a:bodyPr/>
                    <a:lstStyle/>
                    <a:p>
                      <a:pPr algn="ctr" defTabSz="457200">
                        <a:defRPr sz="1800"/>
                      </a:pPr>
                      <a:r>
                        <a:rPr sz="1700">
                          <a:latin typeface="Times Roman"/>
                          <a:ea typeface="Times Roman"/>
                          <a:cs typeface="Times Roman"/>
                          <a:sym typeface="Times Roman"/>
                        </a:rPr>
                        <a:t>CNS records telehealth session</a:t>
                      </a:r>
                    </a:p>
                  </a:txBody>
                  <a:tcPr marL="12700" marR="12700" marT="12700" marB="12700" anchor="ctr" anchorCtr="0" horzOverflow="overflow"/>
                </a:tc>
                <a:tc>
                  <a:txBody>
                    <a:bodyPr/>
                    <a:lstStyle/>
                    <a:p>
                      <a:pPr algn="ctr" defTabSz="457200">
                        <a:defRPr b="1" sz="1700">
                          <a:latin typeface="Times Roman"/>
                          <a:ea typeface="Times Roman"/>
                          <a:cs typeface="Times Roman"/>
                          <a:sym typeface="Times Roman"/>
                        </a:defRPr>
                      </a:pPr>
                      <a:r>
                        <a:rPr b="0"/>
                        <a:t>✅ </a:t>
                      </a:r>
                      <a:r>
                        <a:t>HIPAA applies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Recording contains PHI</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Secure storage; obtain consent</a:t>
                      </a:r>
                    </a:p>
                  </a:txBody>
                  <a:tcPr marL="12700" marR="12700" marT="12700" marB="12700" anchor="ctr" anchorCtr="0" horzOverflow="overflow"/>
                </a:tc>
              </a:tr>
              <a:tr h="482408">
                <a:tc>
                  <a:txBody>
                    <a:bodyPr/>
                    <a:lstStyle/>
                    <a:p>
                      <a:pPr algn="ctr" defTabSz="457200">
                        <a:defRPr sz="1800"/>
                      </a:pPr>
                      <a:r>
                        <a:rPr sz="1700">
                          <a:latin typeface="Times Roman"/>
                          <a:ea typeface="Times Roman"/>
                          <a:cs typeface="Times Roman"/>
                          <a:sym typeface="Times Roman"/>
                        </a:rPr>
                        <a:t>CNS shares testimonial with client name on website</a:t>
                      </a:r>
                    </a:p>
                  </a:txBody>
                  <a:tcPr marL="12700" marR="12700" marT="12700" marB="12700" anchor="ctr" anchorCtr="0" horzOverflow="overflow"/>
                </a:tc>
                <a:tc>
                  <a:txBody>
                    <a:bodyPr/>
                    <a:lstStyle/>
                    <a:p>
                      <a:pPr algn="ctr" defTabSz="457200">
                        <a:defRPr b="1" sz="1700">
                          <a:latin typeface="Times Roman"/>
                          <a:ea typeface="Times Roman"/>
                          <a:cs typeface="Times Roman"/>
                          <a:sym typeface="Times Roman"/>
                        </a:defRPr>
                      </a:pPr>
                      <a:r>
                        <a:rPr b="0"/>
                        <a:t>✅ </a:t>
                      </a:r>
                      <a:r>
                        <a:t>HIPAA applies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Identifiable health info</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Written HIPAA authorization required</a:t>
                      </a:r>
                    </a:p>
                  </a:txBody>
                  <a:tcPr marL="12700" marR="12700" marT="12700" marB="12700" anchor="ctr" anchorCtr="0" horzOverflow="overflow"/>
                </a:tc>
              </a:tr>
              <a:tr h="575778">
                <a:tc>
                  <a:txBody>
                    <a:bodyPr/>
                    <a:lstStyle/>
                    <a:p>
                      <a:pPr algn="ctr" defTabSz="457200">
                        <a:defRPr sz="1800"/>
                      </a:pPr>
                      <a:r>
                        <a:rPr sz="1700">
                          <a:latin typeface="Times Roman"/>
                          <a:ea typeface="Times Roman"/>
                          <a:cs typeface="Times Roman"/>
                          <a:sym typeface="Times Roman"/>
                        </a:rPr>
                        <a:t>CNS shares anonymous testimonial</a:t>
                      </a:r>
                    </a:p>
                  </a:txBody>
                  <a:tcPr marL="12700" marR="12700" marT="12700" marB="12700" anchor="ctr" anchorCtr="0" horzOverflow="overflow"/>
                </a:tc>
                <a:tc>
                  <a:txBody>
                    <a:bodyPr/>
                    <a:lstStyle/>
                    <a:p>
                      <a:pPr algn="ctr" defTabSz="457200">
                        <a:defRPr b="1" sz="1700">
                          <a:latin typeface="Times Roman"/>
                          <a:ea typeface="Times Roman"/>
                          <a:cs typeface="Times Roman"/>
                          <a:sym typeface="Times Roman"/>
                        </a:defRPr>
                      </a:pPr>
                      <a:r>
                        <a:rPr b="0"/>
                        <a:t>❌ </a:t>
                      </a:r>
                      <a:r>
                        <a:t>HIPAA does not apply</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No identifiers</a:t>
                      </a:r>
                    </a:p>
                  </a:txBody>
                  <a:tcPr marL="12700" marR="12700" marT="12700" marB="12700" anchor="ctr" anchorCtr="0" horzOverflow="overflow"/>
                </a:tc>
                <a:tc>
                  <a:txBody>
                    <a:bodyPr/>
                    <a:lstStyle/>
                    <a:p>
                      <a:pPr algn="ctr" defTabSz="457200">
                        <a:defRPr sz="1800"/>
                      </a:pPr>
                      <a:r>
                        <a:rPr sz="1700">
                          <a:latin typeface="Times Roman"/>
                          <a:ea typeface="Times Roman"/>
                          <a:cs typeface="Times Roman"/>
                          <a:sym typeface="Times Roman"/>
                        </a:rPr>
                        <a:t>Confirm no indirect identifiers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5"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488" name="Freeform 4"/>
          <p:cNvGrpSpPr/>
          <p:nvPr/>
        </p:nvGrpSpPr>
        <p:grpSpPr>
          <a:xfrm>
            <a:off x="-380182" y="-15"/>
            <a:ext cx="19048361" cy="3086123"/>
            <a:chOff x="-2" y="-1"/>
            <a:chExt cx="19048359" cy="3086121"/>
          </a:xfrm>
        </p:grpSpPr>
        <p:sp>
          <p:nvSpPr>
            <p:cNvPr id="486"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487"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489" name="TextBox 6"/>
          <p:cNvSpPr txBox="1"/>
          <p:nvPr/>
        </p:nvSpPr>
        <p:spPr>
          <a:xfrm>
            <a:off x="1593637" y="1152818"/>
            <a:ext cx="16800357" cy="9504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Common Gray-Area Scenarios</a:t>
            </a:r>
          </a:p>
        </p:txBody>
      </p:sp>
      <p:sp>
        <p:nvSpPr>
          <p:cNvPr id="49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491" name="Scenario: Cash-Pay CNS Practice…"/>
          <p:cNvSpPr txBox="1"/>
          <p:nvPr/>
        </p:nvSpPr>
        <p:spPr>
          <a:xfrm>
            <a:off x="1632421" y="3733439"/>
            <a:ext cx="14026817" cy="62895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3200">
                <a:latin typeface="Times Roman"/>
                <a:ea typeface="Times Roman"/>
                <a:cs typeface="Times Roman"/>
                <a:sym typeface="Times Roman"/>
              </a:defRPr>
            </a:pPr>
            <a:r>
              <a:t>Scenario: Cash-Pay CNS Practice</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No insurance billing</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No electronic claims submission</a:t>
            </a:r>
          </a:p>
          <a:p>
            <a:pPr defTabSz="457200">
              <a:spcBef>
                <a:spcPts val="1200"/>
              </a:spcBef>
              <a:defRPr b="1" sz="2800">
                <a:latin typeface="Times Roman"/>
                <a:ea typeface="Times Roman"/>
                <a:cs typeface="Times Roman"/>
                <a:sym typeface="Times Roman"/>
              </a:defRPr>
            </a:pPr>
          </a:p>
          <a:p>
            <a:pPr defTabSz="457200">
              <a:spcBef>
                <a:spcPts val="1200"/>
              </a:spcBef>
              <a:defRPr b="1" sz="2800">
                <a:latin typeface="Times Roman"/>
                <a:ea typeface="Times Roman"/>
                <a:cs typeface="Times Roman"/>
                <a:sym typeface="Times Roman"/>
              </a:defRPr>
            </a:pPr>
            <a:r>
              <a:rPr b="0"/>
              <a:t>➡ </a:t>
            </a:r>
            <a:r>
              <a:t>HIPAA may not legally apply</a:t>
            </a:r>
            <a:r>
              <a:rPr b="0"/>
              <a:t>, but </a:t>
            </a:r>
            <a:r>
              <a:t>ethical best practice</a:t>
            </a:r>
            <a:r>
              <a:rPr b="0"/>
              <a:t> is to:</a:t>
            </a:r>
            <a:endParaRPr b="0"/>
          </a:p>
          <a:p>
            <a:pPr marL="457200" indent="-317500" defTabSz="457200">
              <a:spcBef>
                <a:spcPts val="1200"/>
              </a:spcBef>
              <a:buSzPct val="100000"/>
              <a:buFont typeface="Times Roman"/>
              <a:buChar char="•"/>
              <a:defRPr sz="2800">
                <a:latin typeface="Times Roman"/>
                <a:ea typeface="Times Roman"/>
                <a:cs typeface="Times Roman"/>
                <a:sym typeface="Times Roman"/>
              </a:defRPr>
            </a:pPr>
            <a:r>
              <a:t>Secure records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Obtain consent</a:t>
            </a:r>
          </a:p>
          <a:p>
            <a:pPr marL="457200" indent="-317500" defTabSz="457200">
              <a:spcBef>
                <a:spcPts val="1200"/>
              </a:spcBef>
              <a:buSzPct val="100000"/>
              <a:buFont typeface="Times Roman"/>
              <a:buChar char="•"/>
              <a:defRPr b="1" sz="2800">
                <a:latin typeface="Times Roman"/>
                <a:ea typeface="Times Roman"/>
                <a:cs typeface="Times Roman"/>
                <a:sym typeface="Times Roman"/>
              </a:defRPr>
            </a:pPr>
            <a:r>
              <a:rPr b="0"/>
              <a:t>Protect confidentiality,</a:t>
            </a:r>
            <a:br>
              <a:rPr b="0"/>
            </a:br>
            <a:endParaRPr b="0"/>
          </a:p>
          <a:p>
            <a:pPr defTabSz="457200">
              <a:spcBef>
                <a:spcPts val="1200"/>
              </a:spcBef>
              <a:defRPr b="1" sz="2800">
                <a:latin typeface="Times Roman"/>
                <a:ea typeface="Times Roman"/>
                <a:cs typeface="Times Roman"/>
                <a:sym typeface="Times Roman"/>
              </a:defRPr>
            </a:pPr>
            <a:r>
              <a:t>BCNS expects HIPAA-level privacy standards regardless</a:t>
            </a:r>
            <a:endParaRPr b="0"/>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3"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496" name="Freeform 4"/>
          <p:cNvGrpSpPr/>
          <p:nvPr/>
        </p:nvGrpSpPr>
        <p:grpSpPr>
          <a:xfrm>
            <a:off x="-380182" y="-15"/>
            <a:ext cx="19048361" cy="3086123"/>
            <a:chOff x="-2" y="-1"/>
            <a:chExt cx="19048359" cy="3086121"/>
          </a:xfrm>
        </p:grpSpPr>
        <p:sp>
          <p:nvSpPr>
            <p:cNvPr id="494"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495"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497" name="TextBox 6"/>
          <p:cNvSpPr txBox="1"/>
          <p:nvPr/>
        </p:nvSpPr>
        <p:spPr>
          <a:xfrm>
            <a:off x="1642623" y="1067821"/>
            <a:ext cx="16800357" cy="9504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Common Gray-Area Scenario</a:t>
            </a:r>
          </a:p>
        </p:txBody>
      </p:sp>
      <p:sp>
        <p:nvSpPr>
          <p:cNvPr id="49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499" name="Scenario: Social Media Education…"/>
          <p:cNvSpPr txBox="1"/>
          <p:nvPr/>
        </p:nvSpPr>
        <p:spPr>
          <a:xfrm>
            <a:off x="1632421" y="3733439"/>
            <a:ext cx="14026817" cy="57434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3200">
                <a:latin typeface="Times Roman"/>
                <a:ea typeface="Times Roman"/>
                <a:cs typeface="Times Roman"/>
                <a:sym typeface="Times Roman"/>
              </a:defRPr>
            </a:pPr>
            <a:r>
              <a:t>Scenario: Social Media Education</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General nutrition tips are posted publicly</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No client identifiers</a:t>
            </a:r>
          </a:p>
          <a:p>
            <a:pPr defTabSz="457200">
              <a:spcBef>
                <a:spcPts val="1200"/>
              </a:spcBef>
              <a:defRPr sz="2800">
                <a:latin typeface="Times Roman"/>
                <a:ea typeface="Times Roman"/>
                <a:cs typeface="Times Roman"/>
                <a:sym typeface="Times Roman"/>
              </a:defRPr>
            </a:pPr>
          </a:p>
          <a:p>
            <a:pPr marL="280736" indent="-280736" defTabSz="457200">
              <a:spcBef>
                <a:spcPts val="1200"/>
              </a:spcBef>
              <a:buSzPct val="100000"/>
              <a:buChar char="➡"/>
              <a:defRPr sz="2800">
                <a:latin typeface="Times Roman"/>
                <a:ea typeface="Times Roman"/>
                <a:cs typeface="Times Roman"/>
                <a:sym typeface="Times Roman"/>
              </a:defRPr>
            </a:pPr>
            <a:r>
              <a:rPr b="1"/>
              <a:t>HIPAA does not apply</a:t>
            </a:r>
            <a:endParaRPr b="1"/>
          </a:p>
          <a:p>
            <a:pPr defTabSz="457200">
              <a:spcBef>
                <a:spcPts val="1200"/>
              </a:spcBef>
              <a:defRPr sz="2800">
                <a:latin typeface="Times Roman"/>
                <a:ea typeface="Times Roman"/>
                <a:cs typeface="Times Roman"/>
                <a:sym typeface="Times Roman"/>
              </a:defRPr>
            </a:pPr>
            <a:br/>
            <a:r>
              <a:t>⚠️ Ethical violation if:</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The client’s story is recognizable</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Before/after images imply a real client without authorization</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1" name="Freeform 2"/>
          <p:cNvSpPr/>
          <p:nvPr/>
        </p:nvSpPr>
        <p:spPr>
          <a:xfrm rot="10800000">
            <a:off x="328322" y="-465684"/>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504" name="Freeform 4"/>
          <p:cNvGrpSpPr/>
          <p:nvPr/>
        </p:nvGrpSpPr>
        <p:grpSpPr>
          <a:xfrm>
            <a:off x="-380182" y="-15"/>
            <a:ext cx="19048361" cy="3086123"/>
            <a:chOff x="-2" y="-1"/>
            <a:chExt cx="19048359" cy="3086121"/>
          </a:xfrm>
        </p:grpSpPr>
        <p:sp>
          <p:nvSpPr>
            <p:cNvPr id="502"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503"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505" name="TextBox 6"/>
          <p:cNvSpPr txBox="1"/>
          <p:nvPr/>
        </p:nvSpPr>
        <p:spPr>
          <a:xfrm>
            <a:off x="1569145" y="1152818"/>
            <a:ext cx="16800357" cy="9504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Common Gray-Area Scenarios</a:t>
            </a:r>
          </a:p>
        </p:txBody>
      </p:sp>
      <p:sp>
        <p:nvSpPr>
          <p:cNvPr id="506"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507" name="Scenario: Client Emails CNS Health Updates…"/>
          <p:cNvSpPr txBox="1"/>
          <p:nvPr/>
        </p:nvSpPr>
        <p:spPr>
          <a:xfrm>
            <a:off x="1632421" y="3733439"/>
            <a:ext cx="14026817" cy="41051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3200">
                <a:latin typeface="Times Roman"/>
                <a:ea typeface="Times Roman"/>
                <a:cs typeface="Times Roman"/>
                <a:sym typeface="Times Roman"/>
              </a:defRPr>
            </a:pPr>
            <a:r>
              <a:t>Scenario: Client Emails CNS Health Updates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Client voluntarily sends PHI via regular email</a:t>
            </a:r>
          </a:p>
          <a:p>
            <a:pPr defTabSz="457200">
              <a:spcBef>
                <a:spcPts val="1200"/>
              </a:spcBef>
              <a:defRPr b="1" sz="2800">
                <a:latin typeface="Times Roman"/>
                <a:ea typeface="Times Roman"/>
                <a:cs typeface="Times Roman"/>
                <a:sym typeface="Times Roman"/>
              </a:defRPr>
            </a:pPr>
          </a:p>
          <a:p>
            <a:pPr defTabSz="457200">
              <a:spcBef>
                <a:spcPts val="1200"/>
              </a:spcBef>
              <a:defRPr b="1" sz="2800">
                <a:latin typeface="Times Roman"/>
                <a:ea typeface="Times Roman"/>
                <a:cs typeface="Times Roman"/>
                <a:sym typeface="Times Roman"/>
              </a:defRPr>
            </a:pPr>
            <a:r>
              <a:rPr b="0"/>
              <a:t>➡ </a:t>
            </a:r>
            <a:r>
              <a:t>HIPAA still applies to the CNS</a:t>
            </a:r>
            <a:endParaRPr b="0"/>
          </a:p>
          <a:p>
            <a:pPr marL="457200" indent="-317500" defTabSz="457200">
              <a:spcBef>
                <a:spcPts val="1200"/>
              </a:spcBef>
              <a:buSzPct val="100000"/>
              <a:buFont typeface="Times Roman"/>
              <a:buChar char="•"/>
              <a:defRPr sz="2800">
                <a:latin typeface="Times Roman"/>
                <a:ea typeface="Times Roman"/>
                <a:cs typeface="Times Roman"/>
                <a:sym typeface="Times Roman"/>
              </a:defRPr>
            </a:pPr>
            <a:r>
              <a:t>CNS must store and respond securely</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Should educate the client on safer communication options</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1"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514" name="Freeform 4"/>
          <p:cNvGrpSpPr/>
          <p:nvPr/>
        </p:nvGrpSpPr>
        <p:grpSpPr>
          <a:xfrm>
            <a:off x="-380182" y="-15"/>
            <a:ext cx="19048361" cy="3086123"/>
            <a:chOff x="-2" y="-1"/>
            <a:chExt cx="19048359" cy="3086121"/>
          </a:xfrm>
        </p:grpSpPr>
        <p:sp>
          <p:nvSpPr>
            <p:cNvPr id="512"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513"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515" name="TextBox 6"/>
          <p:cNvSpPr txBox="1"/>
          <p:nvPr/>
        </p:nvSpPr>
        <p:spPr>
          <a:xfrm>
            <a:off x="1642623" y="1152818"/>
            <a:ext cx="16800357" cy="9504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HIPAA Takeaways</a:t>
            </a:r>
          </a:p>
        </p:txBody>
      </p:sp>
      <p:sp>
        <p:nvSpPr>
          <p:cNvPr id="51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517" name="HIPAA depends on role + information type, not job title…"/>
          <p:cNvSpPr txBox="1"/>
          <p:nvPr/>
        </p:nvSpPr>
        <p:spPr>
          <a:xfrm>
            <a:off x="1632421" y="3733439"/>
            <a:ext cx="14026817" cy="5196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457200" indent="-317500" defTabSz="457200">
              <a:spcBef>
                <a:spcPts val="1200"/>
              </a:spcBef>
              <a:buSzPct val="100000"/>
              <a:buFont typeface="Times Roman"/>
              <a:buChar char="•"/>
              <a:defRPr b="1" sz="2800">
                <a:latin typeface="Times Roman"/>
                <a:ea typeface="Times Roman"/>
                <a:cs typeface="Times Roman"/>
                <a:sym typeface="Times Roman"/>
              </a:defRPr>
            </a:pPr>
            <a:r>
              <a:rPr b="0"/>
              <a:t>HIPAA depends on </a:t>
            </a:r>
            <a:r>
              <a:t>role + information type</a:t>
            </a:r>
            <a:r>
              <a:rPr b="0"/>
              <a:t>, not job title</a:t>
            </a:r>
            <a:endParaRPr b="0"/>
          </a:p>
          <a:p>
            <a:pPr marL="457200" indent="-317500" defTabSz="457200">
              <a:spcBef>
                <a:spcPts val="1200"/>
              </a:spcBef>
              <a:buSzPct val="100000"/>
              <a:buFont typeface="Times Roman"/>
              <a:buChar char="•"/>
              <a:defRPr sz="2800">
                <a:latin typeface="Times Roman"/>
                <a:ea typeface="Times Roman"/>
                <a:cs typeface="Times Roman"/>
                <a:sym typeface="Times Roman"/>
              </a:defRPr>
            </a:pPr>
            <a:r>
              <a:t>Cash-pay ≠ automatic HIPAA exemption</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De-identified data is not PHI</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Authorization is required for marketing or testimonials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Ethical standards often exceed legal minimums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HIPAA is enforced by the </a:t>
            </a:r>
            <a:r>
              <a:t>U.S. Department of Health and Human Services (HHS)</a:t>
            </a:r>
            <a:r>
              <a:t>.</a:t>
            </a:r>
          </a:p>
          <a:p>
            <a:pPr marL="275771" indent="-136071" defTabSz="457200">
              <a:spcBef>
                <a:spcPts val="1200"/>
              </a:spcBef>
              <a:buSzPct val="100000"/>
              <a:buFont typeface="Times Roman"/>
              <a:buChar char="•"/>
              <a:defRPr b="1" sz="1200">
                <a:latin typeface="Times Roman"/>
                <a:ea typeface="Times Roman"/>
                <a:cs typeface="Times Roman"/>
                <a:sym typeface="Times Roman"/>
              </a:defRPr>
            </a:pPr>
          </a:p>
          <a:p>
            <a:pPr marL="457200" indent="-317500" defTabSz="457200">
              <a:spcBef>
                <a:spcPts val="1200"/>
              </a:spcBef>
              <a:buSzPct val="100000"/>
              <a:buFont typeface="Times Roman"/>
              <a:buChar char="•"/>
              <a:defRPr sz="2800">
                <a:latin typeface="Times Roman"/>
                <a:ea typeface="Times Roman"/>
                <a:cs typeface="Times Roman"/>
                <a:sym typeface="Times Roman"/>
              </a:defRPr>
            </a:pPr>
          </a:p>
          <a:p>
            <a:pPr defTabSz="457200">
              <a:defRPr sz="1200">
                <a:solidFill>
                  <a:srgbClr val="808080"/>
                </a:solidFill>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9"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522" name="Freeform 4"/>
          <p:cNvGrpSpPr/>
          <p:nvPr/>
        </p:nvGrpSpPr>
        <p:grpSpPr>
          <a:xfrm>
            <a:off x="-380182" y="-15"/>
            <a:ext cx="19048361" cy="3086123"/>
            <a:chOff x="-2" y="-1"/>
            <a:chExt cx="19048359" cy="3086121"/>
          </a:xfrm>
        </p:grpSpPr>
        <p:sp>
          <p:nvSpPr>
            <p:cNvPr id="520"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521"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523" name="TextBox 6"/>
          <p:cNvSpPr txBox="1"/>
          <p:nvPr/>
        </p:nvSpPr>
        <p:spPr>
          <a:xfrm>
            <a:off x="1446680" y="1401649"/>
            <a:ext cx="16800357" cy="9504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0433FF"/>
                </a:solidFill>
                <a:latin typeface="Poppins"/>
                <a:ea typeface="Poppins"/>
                <a:cs typeface="Poppins"/>
                <a:sym typeface="Poppins"/>
              </a:defRPr>
            </a:lvl1pPr>
          </a:lstStyle>
          <a:p>
            <a:pPr/>
            <a:r>
              <a:t>Licensure and Certification</a:t>
            </a:r>
          </a:p>
        </p:txBody>
      </p:sp>
      <p:sp>
        <p:nvSpPr>
          <p:cNvPr id="52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525" name="Institute of Medicine (IOM). (2001). Dietary Reference Intakes: Applications in Dietary Assessment. National Academies Press.…"/>
          <p:cNvSpPr txBox="1"/>
          <p:nvPr/>
        </p:nvSpPr>
        <p:spPr>
          <a:xfrm>
            <a:off x="1089696" y="4174225"/>
            <a:ext cx="15231325" cy="2834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20842" indent="-320842" defTabSz="457200">
              <a:spcBef>
                <a:spcPts val="1200"/>
              </a:spcBef>
              <a:buSzPct val="100000"/>
              <a:buChar char="•"/>
              <a:defRPr sz="3200">
                <a:latin typeface="Times Roman"/>
                <a:ea typeface="Times Roman"/>
                <a:cs typeface="Times Roman"/>
                <a:sym typeface="Times Roman"/>
              </a:defRPr>
            </a:pPr>
            <a:r>
              <a:t>The </a:t>
            </a:r>
            <a:r>
              <a:rPr b="1"/>
              <a:t>Certified Nutrition Specialist (CNS®)</a:t>
            </a:r>
            <a:r>
              <a:t> credential represents advanced training and competency in nutrition science and clinical nutrition practice. Certification is granted by the </a:t>
            </a:r>
            <a:r>
              <a:rPr b="1"/>
              <a:t>Board for Certification of Nutrition Specialists (BCNS)</a:t>
            </a:r>
            <a:r>
              <a:t>.</a:t>
            </a:r>
          </a:p>
          <a:p>
            <a:pPr marL="320842" indent="-320842" defTabSz="457200">
              <a:spcBef>
                <a:spcPts val="1200"/>
              </a:spcBef>
              <a:buSzPct val="100000"/>
              <a:buChar char="•"/>
              <a:defRPr sz="3200">
                <a:latin typeface="Times Roman"/>
                <a:ea typeface="Times Roman"/>
                <a:cs typeface="Times Roman"/>
                <a:sym typeface="Times Roman"/>
              </a:defRPr>
            </a:pPr>
            <a:r>
              <a:t>Licensure, however, is </a:t>
            </a:r>
            <a:r>
              <a:rPr b="1"/>
              <a:t>state-specific</a:t>
            </a:r>
            <a:r>
              <a:t> and separate from national certification.</a:t>
            </a:r>
          </a:p>
          <a:p>
            <a:pPr defTabSz="457200">
              <a:spcBef>
                <a:spcPts val="1200"/>
              </a:spcBef>
              <a:defRPr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7"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530" name="Freeform 4"/>
          <p:cNvGrpSpPr/>
          <p:nvPr/>
        </p:nvGrpSpPr>
        <p:grpSpPr>
          <a:xfrm>
            <a:off x="-380182" y="-15"/>
            <a:ext cx="19048361" cy="3086123"/>
            <a:chOff x="-2" y="-1"/>
            <a:chExt cx="19048359" cy="3086121"/>
          </a:xfrm>
        </p:grpSpPr>
        <p:sp>
          <p:nvSpPr>
            <p:cNvPr id="528"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529"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531" name="TextBox 6"/>
          <p:cNvSpPr txBox="1"/>
          <p:nvPr/>
        </p:nvSpPr>
        <p:spPr>
          <a:xfrm>
            <a:off x="1691609" y="613975"/>
            <a:ext cx="16800357" cy="18902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Certification vs. Licensure: Key Distinction</a:t>
            </a:r>
          </a:p>
        </p:txBody>
      </p:sp>
      <p:sp>
        <p:nvSpPr>
          <p:cNvPr id="53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533" name="Table 1"/>
          <p:cNvGraphicFramePr/>
          <p:nvPr/>
        </p:nvGraphicFramePr>
        <p:xfrm>
          <a:off x="1717675" y="3757068"/>
          <a:ext cx="15365173" cy="5341682"/>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515817"/>
                <a:gridCol w="6820149"/>
                <a:gridCol w="5016505"/>
              </a:tblGrid>
              <a:tr h="745194">
                <a:tc>
                  <a:txBody>
                    <a:bodyPr/>
                    <a:lstStyle/>
                    <a:p>
                      <a:pPr algn="ctr" defTabSz="457200">
                        <a:defRPr sz="1800"/>
                      </a:pPr>
                      <a:r>
                        <a:rPr b="1" sz="2400">
                          <a:latin typeface="Times Roman"/>
                          <a:ea typeface="Times Roman"/>
                          <a:cs typeface="Times Roman"/>
                          <a:sym typeface="Times Roman"/>
                        </a:rPr>
                        <a:t>Aspect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Certification (CNS)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Licensure</a:t>
                      </a:r>
                    </a:p>
                  </a:txBody>
                  <a:tcPr marL="12700" marR="12700" marT="12700" marB="12700" anchor="ctr" anchorCtr="0" horzOverflow="overflow"/>
                </a:tc>
              </a:tr>
              <a:tr h="1155051">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Demonstrates professional competency and advanced education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Grants legal authority to practice within a state</a:t>
                      </a:r>
                    </a:p>
                  </a:txBody>
                  <a:tcPr marL="12700" marR="12700" marT="12700" marB="12700" anchor="ctr" anchorCtr="0" horzOverflow="overflow"/>
                </a:tc>
              </a:tr>
              <a:tr h="745194">
                <a:tc>
                  <a:txBody>
                    <a:bodyPr/>
                    <a:lstStyle/>
                    <a:p>
                      <a:pPr algn="ctr" defTabSz="457200">
                        <a:defRPr sz="1800"/>
                      </a:pPr>
                      <a:r>
                        <a:rPr b="1" sz="2400">
                          <a:latin typeface="Times Roman"/>
                          <a:ea typeface="Times Roman"/>
                          <a:cs typeface="Times Roman"/>
                          <a:sym typeface="Times Roman"/>
                        </a:rPr>
                        <a:t>Issuing Body</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Board for Certification of Nutrition Specialists (BCNS)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State licensing boards</a:t>
                      </a:r>
                    </a:p>
                  </a:txBody>
                  <a:tcPr marL="12700" marR="12700" marT="12700" marB="12700" anchor="ctr" anchorCtr="0" horzOverflow="overflow"/>
                </a:tc>
              </a:tr>
              <a:tr h="745194">
                <a:tc>
                  <a:txBody>
                    <a:bodyPr/>
                    <a:lstStyle/>
                    <a:p>
                      <a:pPr algn="ctr" defTabSz="457200">
                        <a:defRPr sz="1800"/>
                      </a:pPr>
                      <a:r>
                        <a:rPr b="1" sz="2400">
                          <a:latin typeface="Times Roman"/>
                          <a:ea typeface="Times Roman"/>
                          <a:cs typeface="Times Roman"/>
                          <a:sym typeface="Times Roman"/>
                        </a:rPr>
                        <a:t>Scope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National credential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State-regulated</a:t>
                      </a:r>
                    </a:p>
                  </a:txBody>
                  <a:tcPr marL="12700" marR="12700" marT="12700" marB="12700" anchor="ctr" anchorCtr="0" horzOverflow="overflow"/>
                </a:tc>
              </a:tr>
              <a:tr h="856973">
                <a:tc>
                  <a:txBody>
                    <a:bodyPr/>
                    <a:lstStyle/>
                    <a:p>
                      <a:pPr algn="ctr" defTabSz="457200">
                        <a:defRPr sz="1800"/>
                      </a:pPr>
                      <a:r>
                        <a:rPr b="1" sz="2400">
                          <a:latin typeface="Times Roman"/>
                          <a:ea typeface="Times Roman"/>
                          <a:cs typeface="Times Roman"/>
                          <a:sym typeface="Times Roman"/>
                        </a:rPr>
                        <a:t>Required to Use CNS Title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Yes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No</a:t>
                      </a:r>
                    </a:p>
                  </a:txBody>
                  <a:tcPr marL="12700" marR="12700" marT="12700" marB="12700" anchor="ctr" anchorCtr="0" horzOverflow="overflow"/>
                </a:tc>
              </a:tr>
              <a:tr h="1155051">
                <a:tc>
                  <a:txBody>
                    <a:bodyPr/>
                    <a:lstStyle/>
                    <a:p>
                      <a:pPr algn="ctr" defTabSz="457200">
                        <a:defRPr sz="1800"/>
                      </a:pPr>
                      <a:r>
                        <a:rPr b="1" sz="2400">
                          <a:latin typeface="Times Roman"/>
                          <a:ea typeface="Times Roman"/>
                          <a:cs typeface="Times Roman"/>
                          <a:sym typeface="Times Roman"/>
                        </a:rPr>
                        <a:t>Required to Practice Nutrition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Depends on state law</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Yes (in licensed states)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36" name="Freeform 4"/>
          <p:cNvGrpSpPr/>
          <p:nvPr/>
        </p:nvGrpSpPr>
        <p:grpSpPr>
          <a:xfrm>
            <a:off x="-380182" y="-15"/>
            <a:ext cx="19048361" cy="3086123"/>
            <a:chOff x="-2" y="-1"/>
            <a:chExt cx="19048359" cy="3086121"/>
          </a:xfrm>
        </p:grpSpPr>
        <p:sp>
          <p:nvSpPr>
            <p:cNvPr id="134"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35"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37" name="TextBox 6"/>
          <p:cNvSpPr txBox="1"/>
          <p:nvPr/>
        </p:nvSpPr>
        <p:spPr>
          <a:xfrm>
            <a:off x="1421607" y="648655"/>
            <a:ext cx="16800357" cy="443609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92" sz="7000">
                <a:solidFill>
                  <a:srgbClr val="FFFFFF"/>
                </a:solidFill>
                <a:latin typeface="Poppins"/>
                <a:ea typeface="Poppins"/>
                <a:cs typeface="Poppins"/>
                <a:sym typeface="Poppins"/>
              </a:defRPr>
            </a:pPr>
            <a:r>
              <a:t>Scope of Practice &amp; Professional Competence</a:t>
            </a:r>
          </a:p>
          <a:p>
            <a:pPr defTabSz="457200">
              <a:spcBef>
                <a:spcPts val="1200"/>
              </a:spcBef>
              <a:defRPr sz="1200">
                <a:latin typeface="Times Roman"/>
                <a:ea typeface="Times Roman"/>
                <a:cs typeface="Times Roman"/>
                <a:sym typeface="Times Roman"/>
              </a:defRPr>
            </a:pPr>
          </a:p>
          <a:p>
            <a:pPr>
              <a:lnSpc>
                <a:spcPts val="7400"/>
              </a:lnSpc>
              <a:defRPr spc="692" sz="7000">
                <a:solidFill>
                  <a:srgbClr val="FFFFFF"/>
                </a:solidFill>
                <a:latin typeface="Poppins"/>
                <a:ea typeface="Poppins"/>
                <a:cs typeface="Poppins"/>
                <a:sym typeface="Poppins"/>
              </a:defRPr>
            </a:pPr>
          </a:p>
          <a:p>
            <a:pPr defTabSz="457200">
              <a:spcBef>
                <a:spcPts val="1200"/>
              </a:spcBef>
              <a:defRPr sz="1200">
                <a:latin typeface="Times Roman"/>
                <a:ea typeface="Times Roman"/>
                <a:cs typeface="Times Roman"/>
                <a:sym typeface="Times Roman"/>
              </a:defRPr>
            </a:pPr>
          </a:p>
        </p:txBody>
      </p:sp>
      <p:sp>
        <p:nvSpPr>
          <p:cNvPr id="13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39" name="Institute of Medicine (IOM). (2001). Dietary Reference Intakes: Applications in Dietary Assessment. National Academies Press.…"/>
          <p:cNvSpPr txBox="1"/>
          <p:nvPr/>
        </p:nvSpPr>
        <p:spPr>
          <a:xfrm>
            <a:off x="992190" y="4174225"/>
            <a:ext cx="14605675" cy="52481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3200">
                <a:latin typeface="Times Roman"/>
                <a:ea typeface="Times Roman"/>
                <a:cs typeface="Times Roman"/>
                <a:sym typeface="Times Roman"/>
              </a:defRPr>
            </a:pPr>
            <a:r>
              <a:t>Certified Nutrition Specialists:</a:t>
            </a:r>
          </a:p>
          <a:p>
            <a:pPr defTabSz="457200">
              <a:spcBef>
                <a:spcPts val="1200"/>
              </a:spcBef>
              <a:defRPr sz="3200">
                <a:latin typeface="Times Roman"/>
                <a:ea typeface="Times Roman"/>
                <a:cs typeface="Times Roman"/>
                <a:sym typeface="Times Roman"/>
              </a:defRPr>
            </a:pPr>
          </a:p>
          <a:p>
            <a:pPr marL="457200" indent="-317500" defTabSz="457200">
              <a:spcBef>
                <a:spcPts val="1200"/>
              </a:spcBef>
              <a:buSzPct val="100000"/>
              <a:buFont typeface="Times Roman"/>
              <a:buChar char="•"/>
              <a:defRPr b="1" sz="2800">
                <a:latin typeface="Times Roman"/>
                <a:ea typeface="Times Roman"/>
                <a:cs typeface="Times Roman"/>
                <a:sym typeface="Times Roman"/>
              </a:defRPr>
            </a:pPr>
            <a:r>
              <a:rPr b="0"/>
              <a:t>Practice </a:t>
            </a:r>
            <a:r>
              <a:t>within their education, training, and demonstrated competencies</a:t>
            </a:r>
            <a:endParaRPr b="0"/>
          </a:p>
          <a:p>
            <a:pPr marL="457200" indent="-317500" defTabSz="457200">
              <a:spcBef>
                <a:spcPts val="1200"/>
              </a:spcBef>
              <a:buSzPct val="100000"/>
              <a:buFont typeface="Times Roman"/>
              <a:buChar char="•"/>
              <a:defRPr b="1" sz="2800">
                <a:latin typeface="Times Roman"/>
                <a:ea typeface="Times Roman"/>
                <a:cs typeface="Times Roman"/>
                <a:sym typeface="Times Roman"/>
              </a:defRPr>
            </a:pPr>
            <a:r>
              <a:rPr b="0"/>
              <a:t>Do </a:t>
            </a:r>
            <a:r>
              <a:t>not diagnose disease or prescribe medication</a:t>
            </a:r>
            <a:endParaRPr b="0"/>
          </a:p>
          <a:p>
            <a:pPr marL="457200" indent="-317500" defTabSz="457200">
              <a:spcBef>
                <a:spcPts val="1200"/>
              </a:spcBef>
              <a:buSzPct val="100000"/>
              <a:buFont typeface="Times Roman"/>
              <a:buChar char="•"/>
              <a:defRPr sz="2800">
                <a:latin typeface="Times Roman"/>
                <a:ea typeface="Times Roman"/>
                <a:cs typeface="Times Roman"/>
                <a:sym typeface="Times Roman"/>
              </a:defRPr>
            </a:pPr>
            <a:r>
              <a:t>Use nutrition therapy, lifestyle modification, and education appropriately</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Refer clients to qualified healthcare providers when a medical diagnosis or treatment is indicated</a:t>
            </a:r>
          </a:p>
          <a:p>
            <a:pPr marL="457200" indent="-317500" defTabSz="457200">
              <a:spcBef>
                <a:spcPts val="1200"/>
              </a:spcBef>
              <a:buSzPct val="100000"/>
              <a:buFont typeface="Times Roman"/>
              <a:buChar char="•"/>
              <a:defRPr b="1" sz="2800">
                <a:latin typeface="Times Roman"/>
                <a:ea typeface="Times Roman"/>
                <a:cs typeface="Times Roman"/>
                <a:sym typeface="Times Roman"/>
              </a:defRPr>
            </a:pPr>
            <a:r>
              <a:rPr b="0"/>
              <a:t>Maintain competence through </a:t>
            </a:r>
            <a:r>
              <a:t>continuing education and lifelong learning</a:t>
            </a:r>
            <a:endParaRPr b="0"/>
          </a:p>
          <a:p>
            <a:pPr marL="457200" indent="-457200" defTabSz="457200">
              <a:spcBef>
                <a:spcPts val="1200"/>
              </a:spcBef>
              <a:tabLst>
                <a:tab pos="139700" algn="l"/>
                <a:tab pos="457200" algn="l"/>
              </a:tabLst>
              <a:defRPr b="1" sz="12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5"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538" name="Freeform 4"/>
          <p:cNvGrpSpPr/>
          <p:nvPr/>
        </p:nvGrpSpPr>
        <p:grpSpPr>
          <a:xfrm>
            <a:off x="-380182" y="-15"/>
            <a:ext cx="19048361" cy="3086123"/>
            <a:chOff x="-2" y="-1"/>
            <a:chExt cx="19048359" cy="3086121"/>
          </a:xfrm>
        </p:grpSpPr>
        <p:sp>
          <p:nvSpPr>
            <p:cNvPr id="536"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537"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539" name="TextBox 6"/>
          <p:cNvSpPr txBox="1"/>
          <p:nvPr/>
        </p:nvSpPr>
        <p:spPr>
          <a:xfrm>
            <a:off x="1691609" y="613975"/>
            <a:ext cx="16800357" cy="31602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72" sz="6800">
                <a:solidFill>
                  <a:srgbClr val="FFFFFF"/>
                </a:solidFill>
                <a:latin typeface="Poppins"/>
                <a:ea typeface="Poppins"/>
                <a:cs typeface="Poppins"/>
                <a:sym typeface="Poppins"/>
              </a:defRPr>
            </a:pPr>
            <a:r>
              <a:t>CNS Certification Requirements (BCNS)</a:t>
            </a:r>
          </a:p>
          <a:p>
            <a:pPr defTabSz="457200">
              <a:spcBef>
                <a:spcPts val="1200"/>
              </a:spcBef>
              <a:defRPr sz="1200">
                <a:latin typeface="Times Roman"/>
                <a:ea typeface="Times Roman"/>
                <a:cs typeface="Times Roman"/>
                <a:sym typeface="Times Roman"/>
              </a:defRPr>
            </a:pPr>
          </a:p>
        </p:txBody>
      </p:sp>
      <p:sp>
        <p:nvSpPr>
          <p:cNvPr id="54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541" name="To earn and maintain the CNS credential, individuals must:…"/>
          <p:cNvSpPr txBox="1"/>
          <p:nvPr/>
        </p:nvSpPr>
        <p:spPr>
          <a:xfrm>
            <a:off x="1763392" y="4078153"/>
            <a:ext cx="14658826" cy="5679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3200">
                <a:latin typeface="Times Roman"/>
                <a:ea typeface="Times Roman"/>
                <a:cs typeface="Times Roman"/>
                <a:sym typeface="Times Roman"/>
              </a:defRPr>
            </a:pPr>
            <a:r>
              <a:t>To earn and maintain the CNS credential, individuals must:</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Hold a </a:t>
            </a:r>
            <a:r>
              <a:rPr b="1"/>
              <a:t>relevant graduate degree</a:t>
            </a:r>
            <a:r>
              <a:t> (master’s or doctoral level) in nutrition or a related field</a:t>
            </a:r>
          </a:p>
          <a:p>
            <a:pPr marL="457200" indent="-317500" defTabSz="457200">
              <a:spcBef>
                <a:spcPts val="1200"/>
              </a:spcBef>
              <a:buSzPct val="100000"/>
              <a:buFont typeface="Times Roman"/>
              <a:buChar char="•"/>
              <a:defRPr b="1" sz="2800">
                <a:latin typeface="Times Roman"/>
                <a:ea typeface="Times Roman"/>
                <a:cs typeface="Times Roman"/>
                <a:sym typeface="Times Roman"/>
              </a:defRPr>
            </a:pPr>
            <a:r>
              <a:rPr b="0"/>
              <a:t>Complete </a:t>
            </a:r>
            <a:r>
              <a:t>supervised practice hours</a:t>
            </a:r>
            <a:r>
              <a:rPr b="0"/>
              <a:t> meeting BCNS standards</a:t>
            </a:r>
            <a:endParaRPr b="0"/>
          </a:p>
          <a:p>
            <a:pPr marL="457200" indent="-317500" defTabSz="457200">
              <a:spcBef>
                <a:spcPts val="1200"/>
              </a:spcBef>
              <a:buSzPct val="100000"/>
              <a:buFont typeface="Times Roman"/>
              <a:buChar char="•"/>
              <a:defRPr b="1" sz="2800">
                <a:latin typeface="Times Roman"/>
                <a:ea typeface="Times Roman"/>
                <a:cs typeface="Times Roman"/>
                <a:sym typeface="Times Roman"/>
              </a:defRPr>
            </a:pPr>
            <a:r>
              <a:rPr b="0"/>
              <a:t>Pass the </a:t>
            </a:r>
            <a:r>
              <a:t>CNS Certification Examination</a:t>
            </a:r>
            <a:endParaRPr b="0"/>
          </a:p>
          <a:p>
            <a:pPr marL="457200" indent="-317500" defTabSz="457200">
              <a:spcBef>
                <a:spcPts val="1200"/>
              </a:spcBef>
              <a:buSzPct val="100000"/>
              <a:buFont typeface="Times Roman"/>
              <a:buChar char="•"/>
              <a:defRPr b="1" sz="2800">
                <a:latin typeface="Times Roman"/>
                <a:ea typeface="Times Roman"/>
                <a:cs typeface="Times Roman"/>
                <a:sym typeface="Times Roman"/>
              </a:defRPr>
            </a:pPr>
            <a:r>
              <a:rPr b="0"/>
              <a:t>Adhere to the </a:t>
            </a:r>
            <a:r>
              <a:t>BCNS Code of Ethics</a:t>
            </a:r>
            <a:endParaRPr b="0"/>
          </a:p>
          <a:p>
            <a:pPr marL="457200" indent="-317500" defTabSz="457200">
              <a:spcBef>
                <a:spcPts val="1200"/>
              </a:spcBef>
              <a:buSzPct val="100000"/>
              <a:buFont typeface="Times Roman"/>
              <a:buChar char="•"/>
              <a:defRPr sz="2800">
                <a:latin typeface="Times Roman"/>
                <a:ea typeface="Times Roman"/>
                <a:cs typeface="Times Roman"/>
                <a:sym typeface="Times Roman"/>
              </a:defRPr>
            </a:pPr>
            <a:r>
              <a:t>Complete </a:t>
            </a:r>
            <a:r>
              <a:rPr b="1"/>
              <a:t>continuing education (CE)</a:t>
            </a:r>
            <a:r>
              <a:t> requirements for recertification</a:t>
            </a:r>
          </a:p>
          <a:p>
            <a:pPr defTabSz="457200">
              <a:spcBef>
                <a:spcPts val="1200"/>
              </a:spcBef>
              <a:defRPr b="1" sz="2800">
                <a:latin typeface="Times Roman"/>
                <a:ea typeface="Times Roman"/>
                <a:cs typeface="Times Roman"/>
                <a:sym typeface="Times Roman"/>
              </a:defRPr>
            </a:pPr>
          </a:p>
          <a:p>
            <a:pPr defTabSz="457200">
              <a:spcBef>
                <a:spcPts val="1200"/>
              </a:spcBef>
              <a:defRPr b="1" sz="2800">
                <a:latin typeface="Times Roman"/>
                <a:ea typeface="Times Roman"/>
                <a:cs typeface="Times Roman"/>
                <a:sym typeface="Times Roman"/>
              </a:defRPr>
            </a:pPr>
            <a:r>
              <a:t>*</a:t>
            </a:r>
            <a:r>
              <a:rPr b="0"/>
              <a:t>Certification signifies </a:t>
            </a:r>
            <a:r>
              <a:t>professional competence</a:t>
            </a:r>
            <a:r>
              <a:rPr b="0"/>
              <a:t>, but </a:t>
            </a:r>
            <a:r>
              <a:t>does not replace state licensure requirements</a:t>
            </a:r>
            <a:r>
              <a:rPr b="0"/>
              <a:t>.</a:t>
            </a:r>
            <a:endParaRPr b="0"/>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3" name="Freeform 2"/>
          <p:cNvSpPr/>
          <p:nvPr/>
        </p:nvSpPr>
        <p:spPr>
          <a:xfrm rot="10800000">
            <a:off x="328322" y="-465684"/>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546" name="Freeform 4"/>
          <p:cNvGrpSpPr/>
          <p:nvPr/>
        </p:nvGrpSpPr>
        <p:grpSpPr>
          <a:xfrm>
            <a:off x="-380182" y="-15"/>
            <a:ext cx="19048361" cy="3086123"/>
            <a:chOff x="-2" y="-1"/>
            <a:chExt cx="19048359" cy="3086121"/>
          </a:xfrm>
        </p:grpSpPr>
        <p:sp>
          <p:nvSpPr>
            <p:cNvPr id="544"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545"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547" name="TextBox 6"/>
          <p:cNvSpPr txBox="1"/>
          <p:nvPr/>
        </p:nvSpPr>
        <p:spPr>
          <a:xfrm>
            <a:off x="1691609" y="613975"/>
            <a:ext cx="16800357" cy="44302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72" sz="6800">
                <a:solidFill>
                  <a:srgbClr val="FFFFFF"/>
                </a:solidFill>
                <a:latin typeface="Poppins"/>
                <a:ea typeface="Poppins"/>
                <a:cs typeface="Poppins"/>
                <a:sym typeface="Poppins"/>
              </a:defRPr>
            </a:pPr>
            <a:r>
              <a:t>State Licensure Considerations </a:t>
            </a:r>
          </a:p>
          <a:p>
            <a:pPr>
              <a:lnSpc>
                <a:spcPts val="7400"/>
              </a:lnSpc>
              <a:defRPr spc="672" sz="6800">
                <a:solidFill>
                  <a:srgbClr val="FFFFFF"/>
                </a:solidFill>
                <a:latin typeface="Poppins"/>
                <a:ea typeface="Poppins"/>
                <a:cs typeface="Poppins"/>
                <a:sym typeface="Poppins"/>
              </a:defRPr>
            </a:pPr>
            <a:r>
              <a:t>for CNS</a:t>
            </a:r>
          </a:p>
          <a:p>
            <a:pPr defTabSz="457200">
              <a:spcBef>
                <a:spcPts val="1200"/>
              </a:spcBef>
              <a:defRPr sz="1200">
                <a:latin typeface="Times Roman"/>
                <a:ea typeface="Times Roman"/>
                <a:cs typeface="Times Roman"/>
                <a:sym typeface="Times Roman"/>
              </a:defRPr>
            </a:pPr>
          </a:p>
          <a:p>
            <a:pPr>
              <a:lnSpc>
                <a:spcPts val="7400"/>
              </a:lnSpc>
              <a:defRPr spc="672" sz="6800">
                <a:solidFill>
                  <a:srgbClr val="FFFFFF"/>
                </a:solidFill>
                <a:latin typeface="Poppins"/>
                <a:ea typeface="Poppins"/>
                <a:cs typeface="Poppins"/>
                <a:sym typeface="Poppins"/>
              </a:defRPr>
            </a:pPr>
          </a:p>
          <a:p>
            <a:pPr defTabSz="457200">
              <a:spcBef>
                <a:spcPts val="1200"/>
              </a:spcBef>
              <a:defRPr sz="1200">
                <a:latin typeface="Times Roman"/>
                <a:ea typeface="Times Roman"/>
                <a:cs typeface="Times Roman"/>
                <a:sym typeface="Times Roman"/>
              </a:defRPr>
            </a:pPr>
          </a:p>
        </p:txBody>
      </p:sp>
      <p:sp>
        <p:nvSpPr>
          <p:cNvPr id="548"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549" name="Licensure laws vary by state and determine:…"/>
          <p:cNvSpPr txBox="1"/>
          <p:nvPr/>
        </p:nvSpPr>
        <p:spPr>
          <a:xfrm>
            <a:off x="1518463" y="3338378"/>
            <a:ext cx="14658826" cy="3495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3200">
                <a:latin typeface="Times Roman"/>
                <a:ea typeface="Times Roman"/>
                <a:cs typeface="Times Roman"/>
                <a:sym typeface="Times Roman"/>
              </a:defRPr>
            </a:pPr>
            <a:r>
              <a:t>Licensure laws vary by state and determine:</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Whether nutrition practice is regulated</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Which titles are protected (e.g., “nutritionist,” “dietitian”)</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Whether a CNS may practice independently</a:t>
            </a:r>
          </a:p>
          <a:p>
            <a:pPr defTabSz="457200">
              <a:defRPr sz="2800">
                <a:latin typeface="Times Roman"/>
                <a:ea typeface="Times Roman"/>
                <a:cs typeface="Times Roman"/>
                <a:sym typeface="Times Roman"/>
              </a:defRPr>
            </a:pPr>
          </a:p>
          <a:p>
            <a:pPr defTabSz="457200">
              <a:defRPr b="1" sz="2800">
                <a:latin typeface="Times Roman"/>
                <a:ea typeface="Times Roman"/>
                <a:cs typeface="Times Roman"/>
                <a:sym typeface="Times Roman"/>
              </a:defRPr>
            </a:pPr>
            <a:r>
              <a:t>Common State Scenarios</a:t>
            </a:r>
          </a:p>
        </p:txBody>
      </p:sp>
      <p:graphicFrame>
        <p:nvGraphicFramePr>
          <p:cNvPr id="550" name="Table 1"/>
          <p:cNvGraphicFramePr/>
          <p:nvPr/>
        </p:nvGraphicFramePr>
        <p:xfrm>
          <a:off x="1545317" y="6865249"/>
          <a:ext cx="10269365" cy="319255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213878"/>
                <a:gridCol w="7042785"/>
              </a:tblGrid>
              <a:tr h="465976">
                <a:tc>
                  <a:txBody>
                    <a:bodyPr/>
                    <a:lstStyle/>
                    <a:p>
                      <a:pPr algn="l" defTabSz="457200">
                        <a:defRPr sz="1800"/>
                      </a:pPr>
                      <a:r>
                        <a:rPr b="1" sz="2200">
                          <a:latin typeface="Times Roman"/>
                          <a:ea typeface="Times Roman"/>
                          <a:cs typeface="Times Roman"/>
                          <a:sym typeface="Times Roman"/>
                        </a:rPr>
                        <a:t>State Situation</a:t>
                      </a:r>
                    </a:p>
                  </a:txBody>
                  <a:tcPr marL="12700" marR="12700" marT="12700" marB="12700" anchor="ctr" anchorCtr="0" horzOverflow="overflow"/>
                </a:tc>
                <a:tc>
                  <a:txBody>
                    <a:bodyPr/>
                    <a:lstStyle/>
                    <a:p>
                      <a:pPr algn="l" defTabSz="457200">
                        <a:defRPr sz="1800"/>
                      </a:pPr>
                      <a:r>
                        <a:rPr b="1" sz="2200">
                          <a:latin typeface="Times Roman"/>
                          <a:ea typeface="Times Roman"/>
                          <a:cs typeface="Times Roman"/>
                          <a:sym typeface="Times Roman"/>
                        </a:rPr>
                        <a:t>What It Means for a CNS</a:t>
                      </a:r>
                    </a:p>
                  </a:txBody>
                  <a:tcPr marL="12700" marR="12700" marT="12700" marB="12700" anchor="ctr" anchorCtr="0" horzOverflow="overflow"/>
                </a:tc>
              </a:tr>
              <a:tr h="465976">
                <a:tc>
                  <a:txBody>
                    <a:bodyPr/>
                    <a:lstStyle/>
                    <a:p>
                      <a:pPr algn="l" defTabSz="457200">
                        <a:defRPr sz="1800"/>
                      </a:pPr>
                      <a:r>
                        <a:rPr b="1" sz="2200">
                          <a:latin typeface="Times Roman"/>
                          <a:ea typeface="Times Roman"/>
                          <a:cs typeface="Times Roman"/>
                          <a:sym typeface="Times Roman"/>
                        </a:rPr>
                        <a:t>Licensure state recognizing CNS</a:t>
                      </a:r>
                    </a:p>
                  </a:txBody>
                  <a:tcPr marL="12700" marR="12700" marT="12700" marB="12700" anchor="ctr" anchorCtr="0" horzOverflow="overflow"/>
                </a:tc>
                <a:tc>
                  <a:txBody>
                    <a:bodyPr/>
                    <a:lstStyle/>
                    <a:p>
                      <a:pPr algn="l" defTabSz="457200">
                        <a:defRPr sz="1800"/>
                      </a:pPr>
                      <a:r>
                        <a:rPr sz="2200">
                          <a:latin typeface="Times Roman"/>
                          <a:ea typeface="Times Roman"/>
                          <a:cs typeface="Times Roman"/>
                          <a:sym typeface="Times Roman"/>
                        </a:rPr>
                        <a:t>CNS may qualify for licensure as a nutritionist or dietitian</a:t>
                      </a:r>
                    </a:p>
                  </a:txBody>
                  <a:tcPr marL="12700" marR="12700" marT="12700" marB="12700" anchor="ctr" anchorCtr="0" horzOverflow="overflow"/>
                </a:tc>
              </a:tr>
              <a:tr h="722263">
                <a:tc>
                  <a:txBody>
                    <a:bodyPr/>
                    <a:lstStyle/>
                    <a:p>
                      <a:pPr algn="l" defTabSz="457200">
                        <a:defRPr sz="1800"/>
                      </a:pPr>
                      <a:r>
                        <a:rPr b="1" sz="2200">
                          <a:latin typeface="Times Roman"/>
                          <a:ea typeface="Times Roman"/>
                          <a:cs typeface="Times Roman"/>
                          <a:sym typeface="Times Roman"/>
                        </a:rPr>
                        <a:t>Licensure state not recognizing CNS</a:t>
                      </a:r>
                    </a:p>
                  </a:txBody>
                  <a:tcPr marL="12700" marR="12700" marT="12700" marB="12700" anchor="ctr" anchorCtr="0" horzOverflow="overflow"/>
                </a:tc>
                <a:tc>
                  <a:txBody>
                    <a:bodyPr/>
                    <a:lstStyle/>
                    <a:p>
                      <a:pPr algn="l" defTabSz="457200">
                        <a:defRPr sz="1800"/>
                      </a:pPr>
                      <a:r>
                        <a:rPr sz="2200">
                          <a:latin typeface="Times Roman"/>
                          <a:ea typeface="Times Roman"/>
                          <a:cs typeface="Times Roman"/>
                          <a:sym typeface="Times Roman"/>
                        </a:rPr>
                        <a:t>CNS may need additional credentials or work under exemptions</a:t>
                      </a:r>
                    </a:p>
                  </a:txBody>
                  <a:tcPr marL="12700" marR="12700" marT="12700" marB="12700" anchor="ctr" anchorCtr="0" horzOverflow="overflow"/>
                </a:tc>
              </a:tr>
              <a:tr h="465976">
                <a:tc>
                  <a:txBody>
                    <a:bodyPr/>
                    <a:lstStyle/>
                    <a:p>
                      <a:pPr algn="l" defTabSz="457200">
                        <a:defRPr sz="1800"/>
                      </a:pPr>
                      <a:r>
                        <a:rPr b="1" sz="2200">
                          <a:latin typeface="Times Roman"/>
                          <a:ea typeface="Times Roman"/>
                          <a:cs typeface="Times Roman"/>
                          <a:sym typeface="Times Roman"/>
                        </a:rPr>
                        <a:t>Title protection only</a:t>
                      </a:r>
                    </a:p>
                  </a:txBody>
                  <a:tcPr marL="12700" marR="12700" marT="12700" marB="12700" anchor="ctr" anchorCtr="0" horzOverflow="overflow"/>
                </a:tc>
                <a:tc>
                  <a:txBody>
                    <a:bodyPr/>
                    <a:lstStyle/>
                    <a:p>
                      <a:pPr algn="l" defTabSz="457200">
                        <a:defRPr sz="1800"/>
                      </a:pPr>
                      <a:r>
                        <a:rPr sz="2200">
                          <a:latin typeface="Times Roman"/>
                          <a:ea typeface="Times Roman"/>
                          <a:cs typeface="Times Roman"/>
                          <a:sym typeface="Times Roman"/>
                        </a:rPr>
                        <a:t>CNS may practice but must use permitted titles</a:t>
                      </a:r>
                    </a:p>
                  </a:txBody>
                  <a:tcPr marL="12700" marR="12700" marT="12700" marB="12700" anchor="ctr" anchorCtr="0" horzOverflow="overflow"/>
                </a:tc>
              </a:tr>
              <a:tr h="722263">
                <a:tc>
                  <a:txBody>
                    <a:bodyPr/>
                    <a:lstStyle/>
                    <a:p>
                      <a:pPr algn="l" defTabSz="457200">
                        <a:defRPr sz="1800"/>
                      </a:pPr>
                      <a:r>
                        <a:rPr b="1" sz="2200">
                          <a:latin typeface="Times Roman"/>
                          <a:ea typeface="Times Roman"/>
                          <a:cs typeface="Times Roman"/>
                          <a:sym typeface="Times Roman"/>
                        </a:rPr>
                        <a:t>No licensure law</a:t>
                      </a:r>
                    </a:p>
                  </a:txBody>
                  <a:tcPr marL="12700" marR="12700" marT="12700" marB="12700" anchor="ctr" anchorCtr="0" horzOverflow="overflow"/>
                </a:tc>
                <a:tc>
                  <a:txBody>
                    <a:bodyPr/>
                    <a:lstStyle/>
                    <a:p>
                      <a:pPr algn="l" defTabSz="457200">
                        <a:defRPr sz="1800"/>
                      </a:pPr>
                      <a:r>
                        <a:rPr sz="2200">
                          <a:latin typeface="Times Roman"/>
                          <a:ea typeface="Times Roman"/>
                          <a:cs typeface="Times Roman"/>
                          <a:sym typeface="Times Roman"/>
                        </a:rPr>
                        <a:t>CNS may practice, but still must follow ethical and legal standards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4" name="Freeform 2"/>
          <p:cNvSpPr/>
          <p:nvPr/>
        </p:nvSpPr>
        <p:spPr>
          <a:xfrm rot="10800000">
            <a:off x="328322" y="-465684"/>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557" name="Freeform 4"/>
          <p:cNvGrpSpPr/>
          <p:nvPr/>
        </p:nvGrpSpPr>
        <p:grpSpPr>
          <a:xfrm>
            <a:off x="-380182" y="-15"/>
            <a:ext cx="19048361" cy="3086123"/>
            <a:chOff x="-2" y="-1"/>
            <a:chExt cx="19048359" cy="3086121"/>
          </a:xfrm>
        </p:grpSpPr>
        <p:sp>
          <p:nvSpPr>
            <p:cNvPr id="555"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556"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558" name="TextBox 6"/>
          <p:cNvSpPr txBox="1"/>
          <p:nvPr/>
        </p:nvSpPr>
        <p:spPr>
          <a:xfrm>
            <a:off x="1422188" y="1324268"/>
            <a:ext cx="16800357" cy="22204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72" sz="6800">
                <a:solidFill>
                  <a:srgbClr val="FFFFFF"/>
                </a:solidFill>
                <a:latin typeface="Poppins"/>
                <a:ea typeface="Poppins"/>
                <a:cs typeface="Poppins"/>
                <a:sym typeface="Poppins"/>
              </a:defRPr>
            </a:pPr>
            <a:r>
              <a:t>Ethical and Legal Responsibilities</a:t>
            </a:r>
          </a:p>
          <a:p>
            <a:pPr defTabSz="457200">
              <a:spcBef>
                <a:spcPts val="1200"/>
              </a:spcBef>
              <a:defRPr sz="1200">
                <a:latin typeface="Times Roman"/>
                <a:ea typeface="Times Roman"/>
                <a:cs typeface="Times Roman"/>
                <a:sym typeface="Times Roman"/>
              </a:defRPr>
            </a:pPr>
          </a:p>
        </p:txBody>
      </p:sp>
      <p:sp>
        <p:nvSpPr>
          <p:cNvPr id="559"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560" name="Regardless of licensure status, CNS professionals must:…"/>
          <p:cNvSpPr txBox="1"/>
          <p:nvPr/>
        </p:nvSpPr>
        <p:spPr>
          <a:xfrm>
            <a:off x="1518463" y="3338378"/>
            <a:ext cx="14658826" cy="7051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3200">
                <a:latin typeface="Times Roman"/>
                <a:ea typeface="Times Roman"/>
                <a:cs typeface="Times Roman"/>
                <a:sym typeface="Times Roman"/>
              </a:defRPr>
            </a:pPr>
            <a:r>
              <a:t>Regardless of licensure status, CNS professionals must:</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Practice within scope of education and competence</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Avoid diagnosing disease or prescribing medication</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Follow HIPAA and privacy laws when applicable</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Collaborate and refer appropriately</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Represent credentials accurately</a:t>
            </a:r>
          </a:p>
          <a:p>
            <a:pPr defTabSz="457200">
              <a:spcBef>
                <a:spcPts val="1200"/>
              </a:spcBef>
              <a:defRPr sz="2800">
                <a:latin typeface="Times Roman"/>
                <a:ea typeface="Times Roman"/>
                <a:cs typeface="Times Roman"/>
                <a:sym typeface="Times Roman"/>
              </a:defRPr>
            </a:pPr>
          </a:p>
          <a:p>
            <a:pPr defTabSz="457200">
              <a:spcBef>
                <a:spcPts val="1200"/>
              </a:spcBef>
              <a:defRPr b="1" sz="3200">
                <a:latin typeface="Times Roman"/>
                <a:ea typeface="Times Roman"/>
                <a:cs typeface="Times Roman"/>
                <a:sym typeface="Times Roman"/>
              </a:defRPr>
            </a:pPr>
            <a:r>
              <a:t>Failure to comply with licensure laws or ethical standards may result in:</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State penalties or fines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Practice restrictions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BCNS disciplinary action (including revocation of certification)</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4" name="Freeform 2"/>
          <p:cNvSpPr/>
          <p:nvPr/>
        </p:nvSpPr>
        <p:spPr>
          <a:xfrm rot="10800000">
            <a:off x="328322" y="-465684"/>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567" name="Freeform 4"/>
          <p:cNvGrpSpPr/>
          <p:nvPr/>
        </p:nvGrpSpPr>
        <p:grpSpPr>
          <a:xfrm>
            <a:off x="-380182" y="-15"/>
            <a:ext cx="19048361" cy="3086123"/>
            <a:chOff x="-2" y="-1"/>
            <a:chExt cx="19048359" cy="3086121"/>
          </a:xfrm>
        </p:grpSpPr>
        <p:sp>
          <p:nvSpPr>
            <p:cNvPr id="565"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566"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568" name="TextBox 6"/>
          <p:cNvSpPr txBox="1"/>
          <p:nvPr/>
        </p:nvSpPr>
        <p:spPr>
          <a:xfrm>
            <a:off x="1299723" y="682917"/>
            <a:ext cx="16800357" cy="18902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Summary Table - Licensure vs. Scope of Practice vs. Certification</a:t>
            </a:r>
          </a:p>
        </p:txBody>
      </p:sp>
      <p:sp>
        <p:nvSpPr>
          <p:cNvPr id="569"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570" name="Table 1"/>
          <p:cNvGraphicFramePr/>
          <p:nvPr/>
        </p:nvGraphicFramePr>
        <p:xfrm>
          <a:off x="619316" y="3140528"/>
          <a:ext cx="17062068" cy="642071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400258"/>
                <a:gridCol w="3421994"/>
                <a:gridCol w="5773289"/>
                <a:gridCol w="5453825"/>
              </a:tblGrid>
              <a:tr h="338827">
                <a:tc>
                  <a:txBody>
                    <a:bodyPr/>
                    <a:lstStyle/>
                    <a:p>
                      <a:pPr algn="ctr" defTabSz="457200">
                        <a:defRPr sz="1800"/>
                      </a:pPr>
                      <a:r>
                        <a:rPr b="1">
                          <a:latin typeface="Times Roman"/>
                          <a:ea typeface="Times Roman"/>
                          <a:cs typeface="Times Roman"/>
                          <a:sym typeface="Times Roman"/>
                        </a:rPr>
                        <a:t>Category</a:t>
                      </a:r>
                    </a:p>
                  </a:txBody>
                  <a:tcPr marL="12700" marR="12700" marT="12700" marB="12700" anchor="ctr" anchorCtr="0" horzOverflow="overflow"/>
                </a:tc>
                <a:tc>
                  <a:txBody>
                    <a:bodyPr/>
                    <a:lstStyle/>
                    <a:p>
                      <a:pPr algn="ctr" defTabSz="457200">
                        <a:defRPr sz="1800"/>
                      </a:pPr>
                      <a:r>
                        <a:rPr b="1">
                          <a:latin typeface="Times Roman"/>
                          <a:ea typeface="Times Roman"/>
                          <a:cs typeface="Times Roman"/>
                          <a:sym typeface="Times Roman"/>
                        </a:rPr>
                        <a:t>Licensure</a:t>
                      </a:r>
                    </a:p>
                  </a:txBody>
                  <a:tcPr marL="12700" marR="12700" marT="12700" marB="12700" anchor="ctr" anchorCtr="0" horzOverflow="overflow"/>
                </a:tc>
                <a:tc>
                  <a:txBody>
                    <a:bodyPr/>
                    <a:lstStyle/>
                    <a:p>
                      <a:pPr algn="ctr" defTabSz="457200">
                        <a:defRPr sz="1800"/>
                      </a:pPr>
                      <a:r>
                        <a:rPr b="1">
                          <a:latin typeface="Times Roman"/>
                          <a:ea typeface="Times Roman"/>
                          <a:cs typeface="Times Roman"/>
                          <a:sym typeface="Times Roman"/>
                        </a:rPr>
                        <a:t>Scope of Practice</a:t>
                      </a:r>
                    </a:p>
                  </a:txBody>
                  <a:tcPr marL="12700" marR="12700" marT="12700" marB="12700" anchor="ctr" anchorCtr="0" horzOverflow="overflow"/>
                </a:tc>
                <a:tc>
                  <a:txBody>
                    <a:bodyPr/>
                    <a:lstStyle/>
                    <a:p>
                      <a:pPr algn="ctr" defTabSz="457200">
                        <a:defRPr sz="1800"/>
                      </a:pPr>
                      <a:r>
                        <a:rPr b="1">
                          <a:latin typeface="Times Roman"/>
                          <a:ea typeface="Times Roman"/>
                          <a:cs typeface="Times Roman"/>
                          <a:sym typeface="Times Roman"/>
                        </a:rPr>
                        <a:t>Certification (CNS®)</a:t>
                      </a:r>
                    </a:p>
                  </a:txBody>
                  <a:tcPr marL="12700" marR="12700" marT="12700" marB="12700" anchor="ctr" anchorCtr="0" horzOverflow="overflow"/>
                </a:tc>
              </a:tr>
              <a:tr h="525183">
                <a:tc>
                  <a:txBody>
                    <a:bodyPr/>
                    <a:lstStyle/>
                    <a:p>
                      <a:pPr algn="ctr" defTabSz="457200">
                        <a:defRPr sz="1800"/>
                      </a:pPr>
                      <a:r>
                        <a:rPr b="1">
                          <a:latin typeface="Times Roman"/>
                          <a:ea typeface="Times Roman"/>
                          <a:cs typeface="Times Roman"/>
                          <a:sym typeface="Times Roman"/>
                        </a:rPr>
                        <a:t>Primary Purpose</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Grants legal authority to practice within a state</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Defines what professional activities are ethically and professionally appropriate</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Demonstrates advanced education, competence, and professional standards</a:t>
                      </a:r>
                    </a:p>
                  </a:txBody>
                  <a:tcPr marL="12700" marR="12700" marT="12700" marB="12700" anchor="ctr" anchorCtr="0" horzOverflow="overflow"/>
                </a:tc>
              </a:tr>
              <a:tr h="525183">
                <a:tc>
                  <a:txBody>
                    <a:bodyPr/>
                    <a:lstStyle/>
                    <a:p>
                      <a:pPr algn="ctr" defTabSz="457200">
                        <a:defRPr sz="1800"/>
                      </a:pPr>
                      <a:r>
                        <a:rPr b="1">
                          <a:latin typeface="Times Roman"/>
                          <a:ea typeface="Times Roman"/>
                          <a:cs typeface="Times Roman"/>
                          <a:sym typeface="Times Roman"/>
                        </a:rPr>
                        <a:t>Who Governs It</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State licensing boards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Professional standards and state law</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**Board for Certification of Nutrition Specialists (BCNS)</a:t>
                      </a:r>
                    </a:p>
                  </a:txBody>
                  <a:tcPr marL="12700" marR="12700" marT="12700" marB="12700" anchor="ctr" anchorCtr="0" horzOverflow="overflow"/>
                </a:tc>
              </a:tr>
              <a:tr h="525183">
                <a:tc>
                  <a:txBody>
                    <a:bodyPr/>
                    <a:lstStyle/>
                    <a:p>
                      <a:pPr algn="ctr" defTabSz="457200">
                        <a:defRPr sz="1800"/>
                      </a:pPr>
                      <a:r>
                        <a:rPr b="1">
                          <a:latin typeface="Times Roman"/>
                          <a:ea typeface="Times Roman"/>
                          <a:cs typeface="Times Roman"/>
                          <a:sym typeface="Times Roman"/>
                        </a:rPr>
                        <a:t>Geographic Authority</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State-specific</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Varies by state and practice setting</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National</a:t>
                      </a:r>
                    </a:p>
                  </a:txBody>
                  <a:tcPr marL="12700" marR="12700" marT="12700" marB="12700" anchor="ctr" anchorCtr="0" horzOverflow="overflow"/>
                </a:tc>
              </a:tr>
              <a:tr h="525183">
                <a:tc>
                  <a:txBody>
                    <a:bodyPr/>
                    <a:lstStyle/>
                    <a:p>
                      <a:pPr algn="ctr" defTabSz="457200">
                        <a:defRPr sz="1800"/>
                      </a:pPr>
                      <a:r>
                        <a:rPr b="1">
                          <a:latin typeface="Times Roman"/>
                          <a:ea typeface="Times Roman"/>
                          <a:cs typeface="Times Roman"/>
                          <a:sym typeface="Times Roman"/>
                        </a:rPr>
                        <a:t>Legal Requirement to Practice</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 Required in licensed states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Implied by licensure and ethics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 Does not grant legal authority</a:t>
                      </a:r>
                    </a:p>
                  </a:txBody>
                  <a:tcPr marL="12700" marR="12700" marT="12700" marB="12700" anchor="ctr" anchorCtr="0" horzOverflow="overflow"/>
                </a:tc>
              </a:tr>
              <a:tr h="525183">
                <a:tc>
                  <a:txBody>
                    <a:bodyPr/>
                    <a:lstStyle/>
                    <a:p>
                      <a:pPr algn="ctr" defTabSz="457200">
                        <a:defRPr sz="1800"/>
                      </a:pPr>
                      <a:r>
                        <a:rPr b="1">
                          <a:latin typeface="Times Roman"/>
                          <a:ea typeface="Times Roman"/>
                          <a:cs typeface="Times Roman"/>
                          <a:sym typeface="Times Roman"/>
                        </a:rPr>
                        <a:t>Defines What CNS May Do</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Partially</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 Yes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Indirectly (through standards and competencies)</a:t>
                      </a:r>
                    </a:p>
                  </a:txBody>
                  <a:tcPr marL="12700" marR="12700" marT="12700" marB="12700" anchor="ctr" anchorCtr="0" horzOverflow="overflow"/>
                </a:tc>
              </a:tr>
              <a:tr h="525183">
                <a:tc>
                  <a:txBody>
                    <a:bodyPr/>
                    <a:lstStyle/>
                    <a:p>
                      <a:pPr algn="ctr" defTabSz="457200">
                        <a:defRPr sz="1800"/>
                      </a:pPr>
                      <a:r>
                        <a:rPr b="1">
                          <a:latin typeface="Times Roman"/>
                          <a:ea typeface="Times Roman"/>
                          <a:cs typeface="Times Roman"/>
                          <a:sym typeface="Times Roman"/>
                        </a:rPr>
                        <a:t>Credential/Title Control</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Protects certain titles (e.g., “nutritionist”)</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Not a title; functional boundaries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Protects use of the CNS® credential</a:t>
                      </a:r>
                    </a:p>
                  </a:txBody>
                  <a:tcPr marL="12700" marR="12700" marT="12700" marB="12700" anchor="ctr" anchorCtr="0" horzOverflow="overflow"/>
                </a:tc>
              </a:tr>
              <a:tr h="525183">
                <a:tc>
                  <a:txBody>
                    <a:bodyPr/>
                    <a:lstStyle/>
                    <a:p>
                      <a:pPr algn="ctr" defTabSz="457200">
                        <a:defRPr sz="1800"/>
                      </a:pPr>
                      <a:r>
                        <a:rPr b="1">
                          <a:latin typeface="Times Roman"/>
                          <a:ea typeface="Times Roman"/>
                          <a:cs typeface="Times Roman"/>
                          <a:sym typeface="Times Roman"/>
                        </a:rPr>
                        <a:t>Education Requirements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Set by state law</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Based on training and competence</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Graduate degree + supervised practice</a:t>
                      </a:r>
                    </a:p>
                  </a:txBody>
                  <a:tcPr marL="12700" marR="12700" marT="12700" marB="12700" anchor="ctr" anchorCtr="0" horzOverflow="overflow"/>
                </a:tc>
              </a:tr>
              <a:tr h="525183">
                <a:tc>
                  <a:txBody>
                    <a:bodyPr/>
                    <a:lstStyle/>
                    <a:p>
                      <a:pPr algn="ctr" defTabSz="457200">
                        <a:defRPr sz="1800"/>
                      </a:pPr>
                      <a:r>
                        <a:rPr b="1">
                          <a:latin typeface="Times Roman"/>
                          <a:ea typeface="Times Roman"/>
                          <a:cs typeface="Times Roman"/>
                          <a:sym typeface="Times Roman"/>
                        </a:rPr>
                        <a:t>Examination Required</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Sometimes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 No</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 CNS Certification Exam</a:t>
                      </a:r>
                    </a:p>
                  </a:txBody>
                  <a:tcPr marL="12700" marR="12700" marT="12700" marB="12700" anchor="ctr" anchorCtr="0" horzOverflow="overflow"/>
                </a:tc>
              </a:tr>
              <a:tr h="338827">
                <a:tc>
                  <a:txBody>
                    <a:bodyPr/>
                    <a:lstStyle/>
                    <a:p>
                      <a:pPr algn="ctr" defTabSz="457200">
                        <a:defRPr sz="1800"/>
                      </a:pPr>
                      <a:r>
                        <a:rPr b="1">
                          <a:latin typeface="Times Roman"/>
                          <a:ea typeface="Times Roman"/>
                          <a:cs typeface="Times Roman"/>
                          <a:sym typeface="Times Roman"/>
                        </a:rPr>
                        <a:t>Ethics Oversight</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State boards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Professional ethics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BCNS Code of Ethics</a:t>
                      </a:r>
                    </a:p>
                  </a:txBody>
                  <a:tcPr marL="12700" marR="12700" marT="12700" marB="12700" anchor="ctr" anchorCtr="0" horzOverflow="overflow"/>
                </a:tc>
              </a:tr>
              <a:tr h="525183">
                <a:tc>
                  <a:txBody>
                    <a:bodyPr/>
                    <a:lstStyle/>
                    <a:p>
                      <a:pPr algn="ctr" defTabSz="457200">
                        <a:defRPr sz="1800"/>
                      </a:pPr>
                      <a:r>
                        <a:rPr b="1">
                          <a:latin typeface="Times Roman"/>
                          <a:ea typeface="Times Roman"/>
                          <a:cs typeface="Times Roman"/>
                          <a:sym typeface="Times Roman"/>
                        </a:rPr>
                        <a:t>Continuing Education</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Often required</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Needed to maintain competence</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Required for recertification</a:t>
                      </a:r>
                    </a:p>
                  </a:txBody>
                  <a:tcPr marL="12700" marR="12700" marT="12700" marB="12700" anchor="ctr" anchorCtr="0" horzOverflow="overflow"/>
                </a:tc>
              </a:tr>
              <a:tr h="525183">
                <a:tc>
                  <a:txBody>
                    <a:bodyPr/>
                    <a:lstStyle/>
                    <a:p>
                      <a:pPr algn="ctr" defTabSz="457200">
                        <a:defRPr sz="1800"/>
                      </a:pPr>
                      <a:r>
                        <a:rPr b="1">
                          <a:latin typeface="Times Roman"/>
                          <a:ea typeface="Times Roman"/>
                          <a:cs typeface="Times Roman"/>
                          <a:sym typeface="Times Roman"/>
                        </a:rPr>
                        <a:t>Enforcement Actions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Fines, license suspension, or revocation</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Ethical review or legal action</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Reprimand, probation, or revocation of certification</a:t>
                      </a:r>
                    </a:p>
                  </a:txBody>
                  <a:tcPr marL="12700" marR="12700" marT="12700" marB="12700" anchor="ctr" anchorCtr="0" horzOverflow="overflow"/>
                </a:tc>
              </a:tr>
              <a:tr h="525183">
                <a:tc>
                  <a:txBody>
                    <a:bodyPr/>
                    <a:lstStyle/>
                    <a:p>
                      <a:pPr algn="ctr" defTabSz="457200">
                        <a:defRPr sz="1800"/>
                      </a:pPr>
                      <a:r>
                        <a:rPr b="1">
                          <a:latin typeface="Times Roman"/>
                          <a:ea typeface="Times Roman"/>
                          <a:cs typeface="Times Roman"/>
                          <a:sym typeface="Times Roman"/>
                        </a:rPr>
                        <a:t>HIPAA &amp; Legal Compliance</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Required when applicable</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Integrated into practice</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Expected as part of ethical standards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4"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577" name="Freeform 4"/>
          <p:cNvGrpSpPr/>
          <p:nvPr/>
        </p:nvGrpSpPr>
        <p:grpSpPr>
          <a:xfrm>
            <a:off x="-380182" y="-15"/>
            <a:ext cx="19048361" cy="3086123"/>
            <a:chOff x="-2" y="-1"/>
            <a:chExt cx="19048359" cy="3086121"/>
          </a:xfrm>
        </p:grpSpPr>
        <p:sp>
          <p:nvSpPr>
            <p:cNvPr id="575"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576"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578" name="TextBox 6"/>
          <p:cNvSpPr txBox="1"/>
          <p:nvPr/>
        </p:nvSpPr>
        <p:spPr>
          <a:xfrm>
            <a:off x="1324216" y="597920"/>
            <a:ext cx="16800357" cy="18902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State Licensure Outcome Scenarios for the CNS</a:t>
            </a:r>
          </a:p>
        </p:txBody>
      </p:sp>
      <p:sp>
        <p:nvSpPr>
          <p:cNvPr id="57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580" name="Table 1"/>
          <p:cNvGraphicFramePr/>
          <p:nvPr/>
        </p:nvGraphicFramePr>
        <p:xfrm>
          <a:off x="1079500" y="3156539"/>
          <a:ext cx="16141701" cy="603250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640381"/>
                <a:gridCol w="4081710"/>
                <a:gridCol w="3616943"/>
                <a:gridCol w="2986119"/>
                <a:gridCol w="2803845"/>
              </a:tblGrid>
              <a:tr h="752475">
                <a:tc>
                  <a:txBody>
                    <a:bodyPr/>
                    <a:lstStyle/>
                    <a:p>
                      <a:pPr algn="ctr" defTabSz="457200">
                        <a:defRPr sz="1800"/>
                      </a:pPr>
                      <a:r>
                        <a:rPr b="1" sz="2200">
                          <a:latin typeface="Times Roman"/>
                          <a:ea typeface="Times Roman"/>
                          <a:cs typeface="Times Roman"/>
                          <a:sym typeface="Times Roman"/>
                        </a:rPr>
                        <a:t>State Regulatory Environment</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What the Law Allows</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Outcome for a CNS</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Practice Implications</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Common Pitfalls</a:t>
                      </a:r>
                    </a:p>
                  </a:txBody>
                  <a:tcPr marL="12700" marR="12700" marT="12700" marB="12700" anchor="ctr" anchorCtr="0" horzOverflow="overflow"/>
                </a:tc>
              </a:tr>
              <a:tr h="1055661">
                <a:tc>
                  <a:txBody>
                    <a:bodyPr/>
                    <a:lstStyle/>
                    <a:p>
                      <a:pPr algn="ctr" defTabSz="457200">
                        <a:defRPr sz="1800"/>
                      </a:pPr>
                      <a:r>
                        <a:rPr b="1" sz="2200">
                          <a:latin typeface="Times Roman"/>
                          <a:ea typeface="Times Roman"/>
                          <a:cs typeface="Times Roman"/>
                          <a:sym typeface="Times Roman"/>
                        </a:rPr>
                        <a:t>State Licensure Law Recognizes CNS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CNS credential accepted for licensure as a nutrition professional</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CNS may obtain state license and practice independently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Full legal authority within state-defined scope</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Practicing before license is issued</a:t>
                      </a:r>
                    </a:p>
                  </a:txBody>
                  <a:tcPr marL="12700" marR="12700" marT="12700" marB="12700" anchor="ctr" anchorCtr="0" horzOverflow="overflow"/>
                </a:tc>
              </a:tr>
              <a:tr h="1055661">
                <a:tc>
                  <a:txBody>
                    <a:bodyPr/>
                    <a:lstStyle/>
                    <a:p>
                      <a:pPr algn="ctr" defTabSz="457200">
                        <a:defRPr sz="1800"/>
                      </a:pPr>
                      <a:r>
                        <a:rPr b="1" sz="2200">
                          <a:latin typeface="Times Roman"/>
                          <a:ea typeface="Times Roman"/>
                          <a:cs typeface="Times Roman"/>
                          <a:sym typeface="Times Roman"/>
                        </a:rPr>
                        <a:t>Licensure State – CNS Not Recognized</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Only specific credentials qualify for licensure</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CNS may be restricted or excluded from licensure</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May need additional credentials or exemptions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Assuming certification = legal permission</a:t>
                      </a:r>
                    </a:p>
                  </a:txBody>
                  <a:tcPr marL="12700" marR="12700" marT="12700" marB="12700" anchor="ctr" anchorCtr="0" horzOverflow="overflow"/>
                </a:tc>
              </a:tr>
              <a:tr h="752475">
                <a:tc>
                  <a:txBody>
                    <a:bodyPr/>
                    <a:lstStyle/>
                    <a:p>
                      <a:pPr algn="ctr" defTabSz="457200">
                        <a:defRPr sz="1800"/>
                      </a:pPr>
                      <a:r>
                        <a:rPr b="1" sz="2200">
                          <a:latin typeface="Times Roman"/>
                          <a:ea typeface="Times Roman"/>
                          <a:cs typeface="Times Roman"/>
                          <a:sym typeface="Times Roman"/>
                        </a:rPr>
                        <a:t>Title Protection State</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Only certain titles are protected (e.g., “dietitian”)</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CNS may practice but must use approved title</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Careful marketing and documentation required</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Using protected titles incorrectly</a:t>
                      </a:r>
                    </a:p>
                  </a:txBody>
                  <a:tcPr marL="12700" marR="12700" marT="12700" marB="12700" anchor="ctr" anchorCtr="0" horzOverflow="overflow"/>
                </a:tc>
              </a:tr>
              <a:tr h="752475">
                <a:tc>
                  <a:txBody>
                    <a:bodyPr/>
                    <a:lstStyle/>
                    <a:p>
                      <a:pPr algn="ctr" defTabSz="457200">
                        <a:defRPr sz="1800"/>
                      </a:pPr>
                      <a:r>
                        <a:rPr b="1" sz="2200">
                          <a:latin typeface="Times Roman"/>
                          <a:ea typeface="Times Roman"/>
                          <a:cs typeface="Times Roman"/>
                          <a:sym typeface="Times Roman"/>
                        </a:rPr>
                        <a:t>Practice Protection State</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Nutrition practice itself is restricted</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CNS must hold state license to practice</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Independent practice may be prohibited</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Providing services without license</a:t>
                      </a:r>
                    </a:p>
                  </a:txBody>
                  <a:tcPr marL="12700" marR="12700" marT="12700" marB="12700" anchor="ctr" anchorCtr="0" horzOverflow="overflow"/>
                </a:tc>
              </a:tr>
              <a:tr h="752475">
                <a:tc>
                  <a:txBody>
                    <a:bodyPr/>
                    <a:lstStyle/>
                    <a:p>
                      <a:pPr algn="ctr" defTabSz="457200">
                        <a:defRPr sz="1800"/>
                      </a:pPr>
                      <a:r>
                        <a:rPr b="1" sz="2200">
                          <a:latin typeface="Times Roman"/>
                          <a:ea typeface="Times Roman"/>
                          <a:cs typeface="Times Roman"/>
                          <a:sym typeface="Times Roman"/>
                        </a:rPr>
                        <a:t>Exemption State</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Certain practitioners exempt from licensure</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CNS may practice under exemption conditions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Must strictly meet exemption criteria</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Misinterpreting exemptions</a:t>
                      </a:r>
                    </a:p>
                  </a:txBody>
                  <a:tcPr marL="12700" marR="12700" marT="12700" marB="12700" anchor="ctr" anchorCtr="0" horzOverflow="overflow"/>
                </a:tc>
              </a:tr>
              <a:tr h="1055661">
                <a:tc>
                  <a:txBody>
                    <a:bodyPr/>
                    <a:lstStyle/>
                    <a:p>
                      <a:pPr algn="ctr" defTabSz="457200">
                        <a:defRPr sz="1800"/>
                      </a:pPr>
                      <a:r>
                        <a:rPr b="1" sz="2200">
                          <a:latin typeface="Times Roman"/>
                          <a:ea typeface="Times Roman"/>
                          <a:cs typeface="Times Roman"/>
                          <a:sym typeface="Times Roman"/>
                        </a:rPr>
                        <a:t>No Licensure Law</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Nutrition practice unregulated</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CNS may practice legally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Ethics and BCNS standards still apply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Overstepping scope due to lack of oversight</a:t>
                      </a:r>
                    </a:p>
                  </a:txBody>
                  <a:tcPr marL="12700" marR="12700" marT="12700" marB="12700" anchor="ctr" anchorCtr="0" horzOverflow="overflow"/>
                </a:tc>
              </a:tr>
              <a:tr h="752475">
                <a:tc>
                  <a:txBody>
                    <a:bodyPr/>
                    <a:lstStyle/>
                    <a:p>
                      <a:pPr algn="ctr" defTabSz="457200">
                        <a:defRPr sz="1800"/>
                      </a:pPr>
                      <a:r>
                        <a:rPr b="1" sz="2200">
                          <a:latin typeface="Times Roman"/>
                          <a:ea typeface="Times Roman"/>
                          <a:cs typeface="Times Roman"/>
                          <a:sym typeface="Times Roman"/>
                        </a:rPr>
                        <a:t>Federal Facility Practice</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Federal jurisdiction applies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CNS may practice under federal rules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State licensure may not apply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Assuming exemption applies everywhere</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2"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585" name="Freeform 4"/>
          <p:cNvGrpSpPr/>
          <p:nvPr/>
        </p:nvGrpSpPr>
        <p:grpSpPr>
          <a:xfrm>
            <a:off x="-380182" y="-15"/>
            <a:ext cx="19048361" cy="3086123"/>
            <a:chOff x="-2" y="-1"/>
            <a:chExt cx="19048359" cy="3086121"/>
          </a:xfrm>
        </p:grpSpPr>
        <p:sp>
          <p:nvSpPr>
            <p:cNvPr id="583"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584"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586" name="TextBox 6"/>
          <p:cNvSpPr txBox="1"/>
          <p:nvPr/>
        </p:nvSpPr>
        <p:spPr>
          <a:xfrm>
            <a:off x="1471173" y="687453"/>
            <a:ext cx="16800357" cy="450696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72" sz="6800">
                <a:solidFill>
                  <a:srgbClr val="FFFFFF"/>
                </a:solidFill>
                <a:latin typeface="Poppins"/>
                <a:ea typeface="Poppins"/>
                <a:cs typeface="Poppins"/>
                <a:sym typeface="Poppins"/>
              </a:defRPr>
            </a:pPr>
            <a:r>
              <a:t>Case-Based State Licensure Scenarios</a:t>
            </a:r>
          </a:p>
          <a:p>
            <a:pPr defTabSz="457200">
              <a:spcBef>
                <a:spcPts val="1400"/>
              </a:spcBef>
              <a:defRPr b="1" sz="1400">
                <a:latin typeface="Times Roman"/>
                <a:ea typeface="Times Roman"/>
                <a:cs typeface="Times Roman"/>
                <a:sym typeface="Times Roman"/>
              </a:defRPr>
            </a:pPr>
          </a:p>
          <a:p>
            <a:pPr>
              <a:lnSpc>
                <a:spcPts val="7400"/>
              </a:lnSpc>
              <a:defRPr spc="672" sz="6800">
                <a:solidFill>
                  <a:srgbClr val="FFFFFF"/>
                </a:solidFill>
                <a:latin typeface="Poppins"/>
                <a:ea typeface="Poppins"/>
                <a:cs typeface="Poppins"/>
                <a:sym typeface="Poppins"/>
              </a:defRPr>
            </a:pPr>
          </a:p>
          <a:p>
            <a:pPr defTabSz="457200">
              <a:spcBef>
                <a:spcPts val="1200"/>
              </a:spcBef>
              <a:defRPr sz="1200">
                <a:latin typeface="Times Roman"/>
                <a:ea typeface="Times Roman"/>
                <a:cs typeface="Times Roman"/>
                <a:sym typeface="Times Roman"/>
              </a:defRPr>
            </a:pPr>
          </a:p>
        </p:txBody>
      </p:sp>
      <p:sp>
        <p:nvSpPr>
          <p:cNvPr id="58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588" name="Scenario 1: CNS in a State That Recognizes the Credential…"/>
          <p:cNvSpPr txBox="1"/>
          <p:nvPr/>
        </p:nvSpPr>
        <p:spPr>
          <a:xfrm>
            <a:off x="1493970" y="3783785"/>
            <a:ext cx="6498686" cy="55783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r>
              <a:t>Scenario 1: CNS in a State That Recognizes the Credential</a:t>
            </a:r>
          </a:p>
          <a:p>
            <a:pPr defTabSz="457200">
              <a:spcBef>
                <a:spcPts val="1200"/>
              </a:spcBef>
              <a:defRPr sz="2400">
                <a:latin typeface="Times Roman"/>
                <a:ea typeface="Times Roman"/>
                <a:cs typeface="Times Roman"/>
                <a:sym typeface="Times Roman"/>
              </a:defRPr>
            </a:pPr>
            <a:r>
              <a:rPr b="1"/>
              <a:t>Situation:</a:t>
            </a:r>
            <a:br/>
            <a:r>
              <a:t>A CNS practices in a state where CNS certification qualifies for licensure.</a:t>
            </a:r>
          </a:p>
          <a:p>
            <a:pPr defTabSz="457200">
              <a:spcBef>
                <a:spcPts val="1200"/>
              </a:spcBef>
              <a:defRPr b="1" sz="2400">
                <a:latin typeface="Times Roman"/>
                <a:ea typeface="Times Roman"/>
                <a:cs typeface="Times Roman"/>
                <a:sym typeface="Times Roman"/>
              </a:defRPr>
            </a:pPr>
            <a:r>
              <a:t>Outcome:</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CNS applies for and receives a state license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May practice independently within scope</a:t>
            </a:r>
          </a:p>
          <a:p>
            <a:pPr defTabSz="457200">
              <a:spcBef>
                <a:spcPts val="1200"/>
              </a:spcBef>
              <a:defRPr sz="2400">
                <a:latin typeface="Times Roman"/>
                <a:ea typeface="Times Roman"/>
                <a:cs typeface="Times Roman"/>
                <a:sym typeface="Times Roman"/>
              </a:defRPr>
            </a:pPr>
            <a:r>
              <a:rPr b="1"/>
              <a:t>Key Rule:</a:t>
            </a:r>
            <a:br/>
            <a:r>
              <a:t>✔ Certification + licensure = legal authority to practice</a:t>
            </a:r>
          </a:p>
        </p:txBody>
      </p:sp>
      <p:sp>
        <p:nvSpPr>
          <p:cNvPr id="589" name="Scenario 2: CNS in a Licensure State That Does NOT Recognize CNS…"/>
          <p:cNvSpPr txBox="1"/>
          <p:nvPr/>
        </p:nvSpPr>
        <p:spPr>
          <a:xfrm>
            <a:off x="9483178" y="3783785"/>
            <a:ext cx="7219311" cy="60990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r>
              <a:t>Scenario 2: CNS in a Licensure State That Does NOT Recognize CNS</a:t>
            </a:r>
          </a:p>
          <a:p>
            <a:pPr defTabSz="457200">
              <a:spcBef>
                <a:spcPts val="1200"/>
              </a:spcBef>
              <a:defRPr sz="2400">
                <a:latin typeface="Times Roman"/>
                <a:ea typeface="Times Roman"/>
                <a:cs typeface="Times Roman"/>
                <a:sym typeface="Times Roman"/>
              </a:defRPr>
            </a:pPr>
            <a:r>
              <a:rPr b="1"/>
              <a:t>Situation:</a:t>
            </a:r>
            <a:br/>
            <a:r>
              <a:t>State law licenses nutritionists but does not recognize the CNS credential.</a:t>
            </a:r>
          </a:p>
          <a:p>
            <a:pPr defTabSz="457200">
              <a:spcBef>
                <a:spcPts val="1200"/>
              </a:spcBef>
              <a:defRPr b="1" sz="2400">
                <a:latin typeface="Times Roman"/>
                <a:ea typeface="Times Roman"/>
                <a:cs typeface="Times Roman"/>
                <a:sym typeface="Times Roman"/>
              </a:defRPr>
            </a:pPr>
            <a:r>
              <a:t>Outcome:</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CNS cannot obtain a license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Practice may be restricted or prohibited</a:t>
            </a:r>
          </a:p>
          <a:p>
            <a:pPr defTabSz="457200">
              <a:spcBef>
                <a:spcPts val="1200"/>
              </a:spcBef>
              <a:defRPr b="1" sz="2400">
                <a:latin typeface="Times Roman"/>
                <a:ea typeface="Times Roman"/>
                <a:cs typeface="Times Roman"/>
                <a:sym typeface="Times Roman"/>
              </a:defRPr>
            </a:pPr>
            <a:r>
              <a:t>Ethical Requirement:</a:t>
            </a:r>
            <a:endParaRPr b="0"/>
          </a:p>
          <a:p>
            <a:pPr marL="457200" indent="-317500" defTabSz="457200">
              <a:spcBef>
                <a:spcPts val="1200"/>
              </a:spcBef>
              <a:buSzPct val="100000"/>
              <a:buFont typeface="Times Roman"/>
              <a:buChar char="•"/>
              <a:defRPr b="1" sz="2400">
                <a:latin typeface="Times Roman"/>
                <a:ea typeface="Times Roman"/>
                <a:cs typeface="Times Roman"/>
                <a:sym typeface="Times Roman"/>
              </a:defRPr>
            </a:pPr>
            <a:r>
              <a:rPr b="0"/>
              <a:t>CNS must </a:t>
            </a:r>
            <a:r>
              <a:t>not practice illegally</a:t>
            </a:r>
            <a:r>
              <a:rPr b="0"/>
              <a:t>, even if certified</a:t>
            </a:r>
            <a:endParaRPr b="0"/>
          </a:p>
          <a:p>
            <a:pPr defTabSz="457200">
              <a:spcBef>
                <a:spcPts val="1200"/>
              </a:spcBef>
              <a:defRPr sz="2400">
                <a:latin typeface="Times Roman"/>
                <a:ea typeface="Times Roman"/>
                <a:cs typeface="Times Roman"/>
                <a:sym typeface="Times Roman"/>
              </a:defRPr>
            </a:pPr>
            <a:r>
              <a:rPr b="1"/>
              <a:t>Trap:</a:t>
            </a:r>
            <a:br/>
            <a:r>
              <a:t>❌ Assuming national certification overrides state law</a:t>
            </a:r>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1"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594" name="Freeform 4"/>
          <p:cNvGrpSpPr/>
          <p:nvPr/>
        </p:nvGrpSpPr>
        <p:grpSpPr>
          <a:xfrm>
            <a:off x="-380182" y="-15"/>
            <a:ext cx="19048361" cy="3086123"/>
            <a:chOff x="-2" y="-1"/>
            <a:chExt cx="19048359" cy="3086121"/>
          </a:xfrm>
        </p:grpSpPr>
        <p:sp>
          <p:nvSpPr>
            <p:cNvPr id="592"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593"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595" name="TextBox 6"/>
          <p:cNvSpPr txBox="1"/>
          <p:nvPr/>
        </p:nvSpPr>
        <p:spPr>
          <a:xfrm>
            <a:off x="1471173" y="687453"/>
            <a:ext cx="16800357" cy="450696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72" sz="6800">
                <a:solidFill>
                  <a:srgbClr val="FFFFFF"/>
                </a:solidFill>
                <a:latin typeface="Poppins"/>
                <a:ea typeface="Poppins"/>
                <a:cs typeface="Poppins"/>
                <a:sym typeface="Poppins"/>
              </a:defRPr>
            </a:pPr>
            <a:r>
              <a:t>Case-Based State Licensure Scenarios</a:t>
            </a:r>
          </a:p>
          <a:p>
            <a:pPr defTabSz="457200">
              <a:spcBef>
                <a:spcPts val="1400"/>
              </a:spcBef>
              <a:defRPr b="1" sz="1400">
                <a:latin typeface="Times Roman"/>
                <a:ea typeface="Times Roman"/>
                <a:cs typeface="Times Roman"/>
                <a:sym typeface="Times Roman"/>
              </a:defRPr>
            </a:pPr>
          </a:p>
          <a:p>
            <a:pPr>
              <a:lnSpc>
                <a:spcPts val="7400"/>
              </a:lnSpc>
              <a:defRPr spc="672" sz="6800">
                <a:solidFill>
                  <a:srgbClr val="FFFFFF"/>
                </a:solidFill>
                <a:latin typeface="Poppins"/>
                <a:ea typeface="Poppins"/>
                <a:cs typeface="Poppins"/>
                <a:sym typeface="Poppins"/>
              </a:defRPr>
            </a:pPr>
          </a:p>
          <a:p>
            <a:pPr defTabSz="457200">
              <a:spcBef>
                <a:spcPts val="1200"/>
              </a:spcBef>
              <a:defRPr sz="1200">
                <a:latin typeface="Times Roman"/>
                <a:ea typeface="Times Roman"/>
                <a:cs typeface="Times Roman"/>
                <a:sym typeface="Times Roman"/>
              </a:defRPr>
            </a:pPr>
          </a:p>
        </p:txBody>
      </p:sp>
      <p:sp>
        <p:nvSpPr>
          <p:cNvPr id="59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597" name="Scenario 3: Title Protection Only…"/>
          <p:cNvSpPr txBox="1"/>
          <p:nvPr/>
        </p:nvSpPr>
        <p:spPr>
          <a:xfrm>
            <a:off x="1493970" y="3783785"/>
            <a:ext cx="6498686" cy="59085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r>
              <a:t>Scenario 3: Title Protection Only</a:t>
            </a:r>
          </a:p>
          <a:p>
            <a:pPr defTabSz="457200">
              <a:spcBef>
                <a:spcPts val="1200"/>
              </a:spcBef>
              <a:defRPr sz="2400">
                <a:latin typeface="Times Roman"/>
                <a:ea typeface="Times Roman"/>
                <a:cs typeface="Times Roman"/>
                <a:sym typeface="Times Roman"/>
              </a:defRPr>
            </a:pPr>
            <a:r>
              <a:rPr b="1" sz="2800"/>
              <a:t>Situation:</a:t>
            </a:r>
            <a:br/>
            <a:r>
              <a:t>State protects the title “dietitian,” but not nutrition practice.</a:t>
            </a:r>
          </a:p>
          <a:p>
            <a:pPr defTabSz="457200">
              <a:spcBef>
                <a:spcPts val="1200"/>
              </a:spcBef>
              <a:defRPr b="1" sz="2400">
                <a:latin typeface="Times Roman"/>
                <a:ea typeface="Times Roman"/>
                <a:cs typeface="Times Roman"/>
                <a:sym typeface="Times Roman"/>
              </a:defRPr>
            </a:pPr>
            <a:r>
              <a:t>Outcome:</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CNS may practice nutrition care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CNS must avoid using protected titles</a:t>
            </a:r>
          </a:p>
          <a:p>
            <a:pPr defTabSz="457200">
              <a:spcBef>
                <a:spcPts val="1200"/>
              </a:spcBef>
              <a:defRPr sz="2400">
                <a:latin typeface="Times Roman"/>
                <a:ea typeface="Times Roman"/>
                <a:cs typeface="Times Roman"/>
                <a:sym typeface="Times Roman"/>
              </a:defRPr>
            </a:pPr>
          </a:p>
          <a:p>
            <a:pPr defTabSz="457200">
              <a:spcBef>
                <a:spcPts val="1200"/>
              </a:spcBef>
              <a:defRPr sz="2400">
                <a:latin typeface="Times Roman"/>
                <a:ea typeface="Times Roman"/>
                <a:cs typeface="Times Roman"/>
                <a:sym typeface="Times Roman"/>
              </a:defRPr>
            </a:pPr>
            <a:r>
              <a:rPr b="1"/>
              <a:t>Compliant Language Example:</a:t>
            </a:r>
            <a:br/>
            <a:r>
              <a:t>✔ “Certified Nutrition Specialist®”</a:t>
            </a:r>
            <a:br/>
            <a:r>
              <a:t>❌ “Licensed Dietitian” (if not licensed)</a:t>
            </a:r>
          </a:p>
          <a:p>
            <a:pPr defTabSz="457200">
              <a:spcBef>
                <a:spcPts val="1200"/>
              </a:spcBef>
              <a:defRPr sz="1200">
                <a:latin typeface="Times Roman"/>
                <a:ea typeface="Times Roman"/>
                <a:cs typeface="Times Roman"/>
                <a:sym typeface="Times Roman"/>
              </a:defRPr>
            </a:pPr>
          </a:p>
        </p:txBody>
      </p:sp>
      <p:sp>
        <p:nvSpPr>
          <p:cNvPr id="598" name="Scenario 4: Practice Protection State…"/>
          <p:cNvSpPr txBox="1"/>
          <p:nvPr/>
        </p:nvSpPr>
        <p:spPr>
          <a:xfrm>
            <a:off x="9483177" y="3783785"/>
            <a:ext cx="7219312" cy="53773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r>
              <a:t>Scenario 4: Practice Protection State</a:t>
            </a:r>
          </a:p>
          <a:p>
            <a:pPr defTabSz="457200">
              <a:spcBef>
                <a:spcPts val="1200"/>
              </a:spcBef>
              <a:defRPr sz="2400">
                <a:latin typeface="Times Roman"/>
                <a:ea typeface="Times Roman"/>
                <a:cs typeface="Times Roman"/>
                <a:sym typeface="Times Roman"/>
              </a:defRPr>
            </a:pPr>
            <a:r>
              <a:rPr b="1" sz="2800"/>
              <a:t>Situation:</a:t>
            </a:r>
            <a:br/>
            <a:r>
              <a:t>State law restricts nutrition counseling to licensed professionals.</a:t>
            </a:r>
          </a:p>
          <a:p>
            <a:pPr defTabSz="457200">
              <a:spcBef>
                <a:spcPts val="1200"/>
              </a:spcBef>
              <a:defRPr b="1" sz="2400">
                <a:latin typeface="Times Roman"/>
                <a:ea typeface="Times Roman"/>
                <a:cs typeface="Times Roman"/>
                <a:sym typeface="Times Roman"/>
              </a:defRPr>
            </a:pPr>
            <a:r>
              <a:t>Outcome:</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CNS must hold a state license to practice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Without a license → no independent practice</a:t>
            </a:r>
          </a:p>
          <a:p>
            <a:pPr defTabSz="457200">
              <a:spcBef>
                <a:spcPts val="1200"/>
              </a:spcBef>
              <a:defRPr sz="2400">
                <a:latin typeface="Times Roman"/>
                <a:ea typeface="Times Roman"/>
                <a:cs typeface="Times Roman"/>
                <a:sym typeface="Times Roman"/>
              </a:defRPr>
            </a:pPr>
          </a:p>
          <a:p>
            <a:pPr defTabSz="457200">
              <a:spcBef>
                <a:spcPts val="1200"/>
              </a:spcBef>
              <a:defRPr sz="2400">
                <a:latin typeface="Times Roman"/>
                <a:ea typeface="Times Roman"/>
                <a:cs typeface="Times Roman"/>
                <a:sym typeface="Times Roman"/>
              </a:defRPr>
            </a:pPr>
            <a:r>
              <a:rPr b="1"/>
              <a:t>Takeaway:</a:t>
            </a:r>
            <a:br/>
            <a:r>
              <a:t>✔ Practice protection is stricter than title protection</a:t>
            </a: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0" name="Freeform 2"/>
          <p:cNvSpPr/>
          <p:nvPr/>
        </p:nvSpPr>
        <p:spPr>
          <a:xfrm rot="10800000">
            <a:off x="328322" y="-465684"/>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603" name="Freeform 4"/>
          <p:cNvGrpSpPr/>
          <p:nvPr/>
        </p:nvGrpSpPr>
        <p:grpSpPr>
          <a:xfrm>
            <a:off x="-380182" y="-15"/>
            <a:ext cx="19048361" cy="3086123"/>
            <a:chOff x="-2" y="-1"/>
            <a:chExt cx="19048359" cy="3086121"/>
          </a:xfrm>
        </p:grpSpPr>
        <p:sp>
          <p:nvSpPr>
            <p:cNvPr id="601"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602"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604" name="TextBox 6"/>
          <p:cNvSpPr txBox="1"/>
          <p:nvPr/>
        </p:nvSpPr>
        <p:spPr>
          <a:xfrm>
            <a:off x="1471173" y="687453"/>
            <a:ext cx="16800357" cy="450696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72" sz="6800">
                <a:solidFill>
                  <a:srgbClr val="FFFFFF"/>
                </a:solidFill>
                <a:latin typeface="Poppins"/>
                <a:ea typeface="Poppins"/>
                <a:cs typeface="Poppins"/>
                <a:sym typeface="Poppins"/>
              </a:defRPr>
            </a:pPr>
            <a:r>
              <a:t>Case-Based State Licensure Scenarios</a:t>
            </a:r>
          </a:p>
          <a:p>
            <a:pPr defTabSz="457200">
              <a:spcBef>
                <a:spcPts val="1400"/>
              </a:spcBef>
              <a:defRPr b="1" sz="1400">
                <a:latin typeface="Times Roman"/>
                <a:ea typeface="Times Roman"/>
                <a:cs typeface="Times Roman"/>
                <a:sym typeface="Times Roman"/>
              </a:defRPr>
            </a:pPr>
          </a:p>
          <a:p>
            <a:pPr>
              <a:lnSpc>
                <a:spcPts val="7400"/>
              </a:lnSpc>
              <a:defRPr spc="672" sz="6800">
                <a:solidFill>
                  <a:srgbClr val="FFFFFF"/>
                </a:solidFill>
                <a:latin typeface="Poppins"/>
                <a:ea typeface="Poppins"/>
                <a:cs typeface="Poppins"/>
                <a:sym typeface="Poppins"/>
              </a:defRPr>
            </a:pPr>
          </a:p>
          <a:p>
            <a:pPr defTabSz="457200">
              <a:spcBef>
                <a:spcPts val="1200"/>
              </a:spcBef>
              <a:defRPr sz="1200">
                <a:latin typeface="Times Roman"/>
                <a:ea typeface="Times Roman"/>
                <a:cs typeface="Times Roman"/>
                <a:sym typeface="Times Roman"/>
              </a:defRPr>
            </a:pPr>
          </a:p>
        </p:txBody>
      </p:sp>
      <p:sp>
        <p:nvSpPr>
          <p:cNvPr id="605"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606" name="Scenario 5: Exemption-Based Practice…"/>
          <p:cNvSpPr txBox="1"/>
          <p:nvPr/>
        </p:nvSpPr>
        <p:spPr>
          <a:xfrm>
            <a:off x="832663" y="3416392"/>
            <a:ext cx="5766866" cy="75341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r>
              <a:t>Scenario 5: Exemption-Based Practice</a:t>
            </a:r>
          </a:p>
          <a:p>
            <a:pPr defTabSz="457200">
              <a:spcBef>
                <a:spcPts val="1200"/>
              </a:spcBef>
              <a:defRPr sz="2400">
                <a:latin typeface="Times Roman"/>
                <a:ea typeface="Times Roman"/>
                <a:cs typeface="Times Roman"/>
                <a:sym typeface="Times Roman"/>
              </a:defRPr>
            </a:pPr>
            <a:r>
              <a:rPr b="1"/>
              <a:t>Situation:</a:t>
            </a:r>
            <a:br/>
            <a:r>
              <a:t>The State allows exemptions for educators, wellness coaches, or consultants.</a:t>
            </a:r>
          </a:p>
          <a:p>
            <a:pPr defTabSz="457200">
              <a:spcBef>
                <a:spcPts val="1200"/>
              </a:spcBef>
              <a:defRPr b="1" sz="2400">
                <a:latin typeface="Times Roman"/>
                <a:ea typeface="Times Roman"/>
                <a:cs typeface="Times Roman"/>
                <a:sym typeface="Times Roman"/>
              </a:defRPr>
            </a:pPr>
            <a:r>
              <a:t>Outcome:</a:t>
            </a:r>
            <a:endParaRPr b="0"/>
          </a:p>
          <a:p>
            <a:pPr marL="457200" indent="-317500" defTabSz="457200">
              <a:spcBef>
                <a:spcPts val="1200"/>
              </a:spcBef>
              <a:buSzPct val="100000"/>
              <a:buFont typeface="Times Roman"/>
              <a:buChar char="•"/>
              <a:defRPr b="1" sz="2400">
                <a:latin typeface="Times Roman"/>
                <a:ea typeface="Times Roman"/>
                <a:cs typeface="Times Roman"/>
                <a:sym typeface="Times Roman"/>
              </a:defRPr>
            </a:pPr>
            <a:r>
              <a:rPr b="0"/>
              <a:t>CNS may practice </a:t>
            </a:r>
            <a:r>
              <a:t>only within the exemption limits</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Clinical nutrition therapy may still be restricted</a:t>
            </a:r>
          </a:p>
          <a:p>
            <a:pPr defTabSz="457200">
              <a:spcBef>
                <a:spcPts val="1200"/>
              </a:spcBef>
              <a:defRPr sz="2400">
                <a:latin typeface="Times Roman"/>
                <a:ea typeface="Times Roman"/>
                <a:cs typeface="Times Roman"/>
                <a:sym typeface="Times Roman"/>
              </a:defRPr>
            </a:pPr>
          </a:p>
          <a:p>
            <a:pPr defTabSz="457200">
              <a:spcBef>
                <a:spcPts val="1200"/>
              </a:spcBef>
              <a:defRPr sz="2400">
                <a:latin typeface="Times Roman"/>
                <a:ea typeface="Times Roman"/>
                <a:cs typeface="Times Roman"/>
                <a:sym typeface="Times Roman"/>
              </a:defRPr>
            </a:pPr>
            <a:r>
              <a:rPr b="1"/>
              <a:t>Risk:</a:t>
            </a:r>
            <a:br/>
            <a:r>
              <a:t>❌ Exceeding the exemption scope triggers legal violations</a:t>
            </a:r>
          </a:p>
          <a:p>
            <a:pPr defTabSz="457200">
              <a:spcBef>
                <a:spcPts val="1200"/>
              </a:spcBef>
              <a:defRPr sz="24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p:txBody>
      </p:sp>
      <p:sp>
        <p:nvSpPr>
          <p:cNvPr id="607" name="Scenario 6: No Nutrition Licensure Law…"/>
          <p:cNvSpPr txBox="1"/>
          <p:nvPr/>
        </p:nvSpPr>
        <p:spPr>
          <a:xfrm>
            <a:off x="7082877" y="3460842"/>
            <a:ext cx="4956880" cy="64673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r>
              <a:t>Scenario 6: No Nutrition Licensure Law</a:t>
            </a:r>
          </a:p>
          <a:p>
            <a:pPr defTabSz="457200">
              <a:spcBef>
                <a:spcPts val="1200"/>
              </a:spcBef>
              <a:defRPr sz="2400">
                <a:latin typeface="Times Roman"/>
                <a:ea typeface="Times Roman"/>
                <a:cs typeface="Times Roman"/>
                <a:sym typeface="Times Roman"/>
              </a:defRPr>
            </a:pPr>
            <a:r>
              <a:rPr b="1"/>
              <a:t>Situation:</a:t>
            </a:r>
            <a:br/>
            <a:r>
              <a:t>The State does not regulate nutrition practice.</a:t>
            </a:r>
          </a:p>
          <a:p>
            <a:pPr defTabSz="457200">
              <a:spcBef>
                <a:spcPts val="1200"/>
              </a:spcBef>
              <a:defRPr b="1" sz="2400">
                <a:latin typeface="Times Roman"/>
                <a:ea typeface="Times Roman"/>
                <a:cs typeface="Times Roman"/>
                <a:sym typeface="Times Roman"/>
              </a:defRPr>
            </a:pPr>
            <a:r>
              <a:t>Outcome:</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CNS may practice legally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Must still follow BCNS ethics, scope, and HIPAA</a:t>
            </a:r>
          </a:p>
          <a:p>
            <a:pPr defTabSz="457200">
              <a:spcBef>
                <a:spcPts val="1200"/>
              </a:spcBef>
              <a:defRPr sz="2400">
                <a:latin typeface="Times Roman"/>
                <a:ea typeface="Times Roman"/>
                <a:cs typeface="Times Roman"/>
                <a:sym typeface="Times Roman"/>
              </a:defRPr>
            </a:pPr>
          </a:p>
          <a:p>
            <a:pPr defTabSz="457200">
              <a:spcBef>
                <a:spcPts val="1200"/>
              </a:spcBef>
              <a:defRPr sz="2400">
                <a:latin typeface="Times Roman"/>
                <a:ea typeface="Times Roman"/>
                <a:cs typeface="Times Roman"/>
                <a:sym typeface="Times Roman"/>
              </a:defRPr>
            </a:pPr>
            <a:r>
              <a:rPr b="1"/>
              <a:t>Ethical Standard:</a:t>
            </a:r>
            <a:br/>
            <a:r>
              <a:t>✔ Lack of law ≠ , lack of professional responsibility</a:t>
            </a:r>
          </a:p>
        </p:txBody>
      </p:sp>
      <p:sp>
        <p:nvSpPr>
          <p:cNvPr id="608" name="Scenario 7: Telehealth Across State Lines…"/>
          <p:cNvSpPr txBox="1"/>
          <p:nvPr/>
        </p:nvSpPr>
        <p:spPr>
          <a:xfrm>
            <a:off x="12696277" y="3460842"/>
            <a:ext cx="4956880" cy="64673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r>
              <a:t>Scenario 7: Telehealth Across State Lines</a:t>
            </a:r>
          </a:p>
          <a:p>
            <a:pPr defTabSz="457200">
              <a:spcBef>
                <a:spcPts val="1200"/>
              </a:spcBef>
              <a:defRPr sz="2400">
                <a:latin typeface="Times Roman"/>
                <a:ea typeface="Times Roman"/>
                <a:cs typeface="Times Roman"/>
                <a:sym typeface="Times Roman"/>
              </a:defRPr>
            </a:pPr>
            <a:r>
              <a:rPr b="1"/>
              <a:t>Situation:</a:t>
            </a:r>
            <a:br/>
            <a:r>
              <a:t>CNS provides virtual services to a client in another state.</a:t>
            </a:r>
          </a:p>
          <a:p>
            <a:pPr defTabSz="457200">
              <a:spcBef>
                <a:spcPts val="1200"/>
              </a:spcBef>
              <a:defRPr b="1" sz="2400">
                <a:latin typeface="Times Roman"/>
                <a:ea typeface="Times Roman"/>
                <a:cs typeface="Times Roman"/>
                <a:sym typeface="Times Roman"/>
              </a:defRPr>
            </a:pPr>
            <a:r>
              <a:t>Outcome:</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Client’s state law governs practice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CNS must comply with that state’s licensure rules</a:t>
            </a:r>
          </a:p>
          <a:p>
            <a:pPr defTabSz="457200">
              <a:spcBef>
                <a:spcPts val="1200"/>
              </a:spcBef>
              <a:defRPr sz="2400">
                <a:latin typeface="Times Roman"/>
                <a:ea typeface="Times Roman"/>
                <a:cs typeface="Times Roman"/>
                <a:sym typeface="Times Roman"/>
              </a:defRPr>
            </a:pPr>
          </a:p>
          <a:p>
            <a:pPr defTabSz="457200">
              <a:spcBef>
                <a:spcPts val="1200"/>
              </a:spcBef>
              <a:defRPr sz="2400">
                <a:latin typeface="Times Roman"/>
                <a:ea typeface="Times Roman"/>
                <a:cs typeface="Times Roman"/>
                <a:sym typeface="Times Roman"/>
              </a:defRPr>
            </a:pPr>
            <a:r>
              <a:rPr b="1"/>
              <a:t>To Note:</a:t>
            </a:r>
            <a:br/>
            <a:r>
              <a:t>✔ Location of client matters more than provider</a:t>
            </a: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2"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615" name="Freeform 4"/>
          <p:cNvGrpSpPr/>
          <p:nvPr/>
        </p:nvGrpSpPr>
        <p:grpSpPr>
          <a:xfrm>
            <a:off x="-380182" y="-15"/>
            <a:ext cx="19048361" cy="3086123"/>
            <a:chOff x="-2" y="-1"/>
            <a:chExt cx="19048359" cy="3086121"/>
          </a:xfrm>
        </p:grpSpPr>
        <p:sp>
          <p:nvSpPr>
            <p:cNvPr id="613"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614"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616" name="TextBox 6"/>
          <p:cNvSpPr txBox="1"/>
          <p:nvPr/>
        </p:nvSpPr>
        <p:spPr>
          <a:xfrm>
            <a:off x="1446680" y="682917"/>
            <a:ext cx="16800357" cy="18902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0433FF"/>
                </a:solidFill>
                <a:latin typeface="Poppins"/>
                <a:ea typeface="Poppins"/>
                <a:cs typeface="Poppins"/>
                <a:sym typeface="Poppins"/>
              </a:defRPr>
            </a:lvl1pPr>
          </a:lstStyle>
          <a:p>
            <a:pPr/>
            <a:r>
              <a:t>Cultural Competency and Mitigating Implicit Bias</a:t>
            </a:r>
          </a:p>
        </p:txBody>
      </p:sp>
      <p:sp>
        <p:nvSpPr>
          <p:cNvPr id="61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618" name="Institute of Medicine (IOM). (2001). Dietary Reference Intakes: Applications in Dietary Assessment. National Academies Press.…"/>
          <p:cNvSpPr txBox="1"/>
          <p:nvPr/>
        </p:nvSpPr>
        <p:spPr>
          <a:xfrm>
            <a:off x="1089696" y="4174225"/>
            <a:ext cx="15231325" cy="49433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3200">
                <a:latin typeface="Times Roman"/>
                <a:ea typeface="Times Roman"/>
                <a:cs typeface="Times Roman"/>
                <a:sym typeface="Times Roman"/>
              </a:defRPr>
            </a:pPr>
            <a:r>
              <a:t>Core Principle</a:t>
            </a:r>
          </a:p>
          <a:p>
            <a:pPr defTabSz="457200">
              <a:spcBef>
                <a:spcPts val="1200"/>
              </a:spcBef>
              <a:defRPr sz="3200">
                <a:latin typeface="Times Roman"/>
                <a:ea typeface="Times Roman"/>
                <a:cs typeface="Times Roman"/>
                <a:sym typeface="Times Roman"/>
              </a:defRPr>
            </a:pPr>
          </a:p>
          <a:p>
            <a:pPr marL="320842" indent="-320842" defTabSz="457200">
              <a:spcBef>
                <a:spcPts val="1200"/>
              </a:spcBef>
              <a:buSzPct val="100000"/>
              <a:buChar char="•"/>
              <a:defRPr sz="3200">
                <a:latin typeface="Times Roman"/>
                <a:ea typeface="Times Roman"/>
                <a:cs typeface="Times Roman"/>
                <a:sym typeface="Times Roman"/>
              </a:defRPr>
            </a:pPr>
            <a:r>
              <a:t>Cultural competency and bias mitigation are ethical and professional responsibilities that ensure </a:t>
            </a:r>
            <a:r>
              <a:rPr b="1"/>
              <a:t>equitable, respectful, and effective nutrition care</a:t>
            </a:r>
            <a:r>
              <a:t>. </a:t>
            </a:r>
          </a:p>
          <a:p>
            <a:pPr marL="320842" indent="-320842" defTabSz="457200">
              <a:spcBef>
                <a:spcPts val="1200"/>
              </a:spcBef>
              <a:buSzPct val="100000"/>
              <a:buChar char="•"/>
              <a:defRPr sz="3200">
                <a:latin typeface="Times Roman"/>
                <a:ea typeface="Times Roman"/>
                <a:cs typeface="Times Roman"/>
                <a:sym typeface="Times Roman"/>
              </a:defRPr>
            </a:pPr>
            <a:r>
              <a:t>Certified Nutrition Specialists must deliver nutrition interventions that respect and honor cultural foodways, beliefs, values, and lived experiences, while actively identifying and mitigating implicit biases that may impact clinical judgment.</a:t>
            </a:r>
          </a:p>
          <a:p>
            <a:pPr defTabSz="457200">
              <a:spcBef>
                <a:spcPts val="1200"/>
              </a:spcBef>
              <a:defRPr sz="1200">
                <a:latin typeface="Times Roman"/>
                <a:ea typeface="Times Roman"/>
                <a:cs typeface="Times Roman"/>
                <a:sym typeface="Times Roman"/>
              </a:defRPr>
            </a:pPr>
          </a:p>
          <a:p>
            <a:pPr defTabSz="457200">
              <a:spcBef>
                <a:spcPts val="1200"/>
              </a:spcBef>
              <a:defRPr b="1"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0"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623" name="Freeform 4"/>
          <p:cNvGrpSpPr/>
          <p:nvPr/>
        </p:nvGrpSpPr>
        <p:grpSpPr>
          <a:xfrm>
            <a:off x="-380182" y="-15"/>
            <a:ext cx="19048361" cy="3086123"/>
            <a:chOff x="-2" y="-1"/>
            <a:chExt cx="19048359" cy="3086121"/>
          </a:xfrm>
        </p:grpSpPr>
        <p:sp>
          <p:nvSpPr>
            <p:cNvPr id="621"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622"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624" name="TextBox 6"/>
          <p:cNvSpPr txBox="1"/>
          <p:nvPr/>
        </p:nvSpPr>
        <p:spPr>
          <a:xfrm>
            <a:off x="1471173" y="687453"/>
            <a:ext cx="16800357" cy="52176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72" sz="6800">
                <a:solidFill>
                  <a:srgbClr val="FFFFFF"/>
                </a:solidFill>
                <a:latin typeface="Poppins"/>
                <a:ea typeface="Poppins"/>
                <a:cs typeface="Poppins"/>
                <a:sym typeface="Poppins"/>
              </a:defRPr>
            </a:pPr>
            <a:r>
              <a:t>Cultural Competency vs. Implicit Bias (Key Distinction)</a:t>
            </a:r>
          </a:p>
          <a:p>
            <a:pPr defTabSz="457200">
              <a:defRPr sz="1200">
                <a:latin typeface="Times Roman"/>
                <a:ea typeface="Times Roman"/>
                <a:cs typeface="Times Roman"/>
                <a:sym typeface="Times Roman"/>
              </a:defRPr>
            </a:pPr>
          </a:p>
          <a:p>
            <a:pPr>
              <a:lnSpc>
                <a:spcPts val="7400"/>
              </a:lnSpc>
              <a:defRPr spc="672" sz="6800">
                <a:solidFill>
                  <a:srgbClr val="FFFFFF"/>
                </a:solidFill>
                <a:latin typeface="Poppins"/>
                <a:ea typeface="Poppins"/>
                <a:cs typeface="Poppins"/>
                <a:sym typeface="Poppins"/>
              </a:defRPr>
            </a:pPr>
          </a:p>
          <a:p>
            <a:pPr>
              <a:lnSpc>
                <a:spcPts val="7400"/>
              </a:lnSpc>
              <a:defRPr spc="672" sz="6800">
                <a:solidFill>
                  <a:srgbClr val="FFFFFF"/>
                </a:solidFill>
                <a:latin typeface="Poppins"/>
                <a:ea typeface="Poppins"/>
                <a:cs typeface="Poppins"/>
                <a:sym typeface="Poppins"/>
              </a:defRPr>
            </a:pPr>
          </a:p>
          <a:p>
            <a:pPr defTabSz="457200">
              <a:spcBef>
                <a:spcPts val="1200"/>
              </a:spcBef>
              <a:defRPr sz="1200">
                <a:latin typeface="Times Roman"/>
                <a:ea typeface="Times Roman"/>
                <a:cs typeface="Times Roman"/>
                <a:sym typeface="Times Roman"/>
              </a:defRPr>
            </a:pPr>
          </a:p>
        </p:txBody>
      </p:sp>
      <p:sp>
        <p:nvSpPr>
          <p:cNvPr id="62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626" name="Table 1"/>
          <p:cNvGraphicFramePr/>
          <p:nvPr/>
        </p:nvGraphicFramePr>
        <p:xfrm>
          <a:off x="2351196" y="3901621"/>
          <a:ext cx="14254957" cy="4914992"/>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275264"/>
                <a:gridCol w="5861657"/>
                <a:gridCol w="6105334"/>
              </a:tblGrid>
              <a:tr h="867662">
                <a:tc>
                  <a:txBody>
                    <a:bodyPr/>
                    <a:lstStyle/>
                    <a:p>
                      <a:pPr algn="ctr" defTabSz="457200">
                        <a:defRPr sz="1800"/>
                      </a:pPr>
                      <a:r>
                        <a:rPr b="1" sz="2400">
                          <a:latin typeface="Times Roman"/>
                          <a:ea typeface="Times Roman"/>
                          <a:cs typeface="Times Roman"/>
                          <a:sym typeface="Times Roman"/>
                        </a:rPr>
                        <a:t>Concept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Definition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CNS Application</a:t>
                      </a:r>
                    </a:p>
                  </a:txBody>
                  <a:tcPr marL="12700" marR="12700" marT="12700" marB="12700" anchor="ctr" anchorCtr="0" horzOverflow="overflow"/>
                </a:tc>
              </a:tr>
              <a:tr h="1344876">
                <a:tc>
                  <a:txBody>
                    <a:bodyPr/>
                    <a:lstStyle/>
                    <a:p>
                      <a:pPr algn="ctr" defTabSz="457200">
                        <a:defRPr sz="1800"/>
                      </a:pPr>
                      <a:r>
                        <a:rPr b="1" sz="2400">
                          <a:latin typeface="Times Roman"/>
                          <a:ea typeface="Times Roman"/>
                          <a:cs typeface="Times Roman"/>
                          <a:sym typeface="Times Roman"/>
                        </a:rPr>
                        <a:t>Cultural Competency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Ability to deliver care that respects and integrates a client’s cultural beliefs and practices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Tailoring nutrition plans to cultural foods, traditions, and access</a:t>
                      </a:r>
                    </a:p>
                  </a:txBody>
                  <a:tcPr marL="12700" marR="12700" marT="12700" marB="12700" anchor="ctr" anchorCtr="0" horzOverflow="overflow"/>
                </a:tc>
              </a:tr>
              <a:tr h="1344876">
                <a:tc>
                  <a:txBody>
                    <a:bodyPr/>
                    <a:lstStyle/>
                    <a:p>
                      <a:pPr algn="ctr" defTabSz="457200">
                        <a:defRPr sz="1800"/>
                      </a:pPr>
                      <a:r>
                        <a:rPr b="1" sz="2400">
                          <a:latin typeface="Times Roman"/>
                          <a:ea typeface="Times Roman"/>
                          <a:cs typeface="Times Roman"/>
                          <a:sym typeface="Times Roman"/>
                        </a:rPr>
                        <a:t>Implicit Bias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Unconscious attitudes or stereotypes that influence behavior and decisions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Recognizing and correcting assumptions that affect assessment or recommendations</a:t>
                      </a:r>
                    </a:p>
                  </a:txBody>
                  <a:tcPr marL="12700" marR="12700" marT="12700" marB="12700" anchor="ctr" anchorCtr="0" horzOverflow="overflow"/>
                </a:tc>
              </a:tr>
              <a:tr h="1344876">
                <a:tc>
                  <a:txBody>
                    <a:bodyPr/>
                    <a:lstStyle/>
                    <a:p>
                      <a:pPr algn="ctr" defTabSz="457200">
                        <a:defRPr sz="1800"/>
                      </a:pPr>
                      <a:r>
                        <a:rPr b="1" sz="2400">
                          <a:latin typeface="Times Roman"/>
                          <a:ea typeface="Times Roman"/>
                          <a:cs typeface="Times Roman"/>
                          <a:sym typeface="Times Roman"/>
                        </a:rPr>
                        <a:t>Cultural Humility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Ongoing self-reflection and learning rather than “mastery” of cultures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Partnering with clients as experts in their own lived experience</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44" name="Freeform 4"/>
          <p:cNvGrpSpPr/>
          <p:nvPr/>
        </p:nvGrpSpPr>
        <p:grpSpPr>
          <a:xfrm>
            <a:off x="-380182" y="-15"/>
            <a:ext cx="19048361" cy="3086123"/>
            <a:chOff x="-2" y="-1"/>
            <a:chExt cx="19048359" cy="3086121"/>
          </a:xfrm>
        </p:grpSpPr>
        <p:sp>
          <p:nvSpPr>
            <p:cNvPr id="142"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43"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45" name="TextBox 6"/>
          <p:cNvSpPr txBox="1"/>
          <p:nvPr/>
        </p:nvSpPr>
        <p:spPr>
          <a:xfrm>
            <a:off x="1421607" y="648655"/>
            <a:ext cx="16800357" cy="570609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92" sz="7000">
                <a:solidFill>
                  <a:srgbClr val="FFFFFF"/>
                </a:solidFill>
                <a:latin typeface="Poppins"/>
                <a:ea typeface="Poppins"/>
                <a:cs typeface="Poppins"/>
                <a:sym typeface="Poppins"/>
              </a:defRPr>
            </a:pPr>
            <a:r>
              <a:t>Evidence-Based and Responsible Practice</a:t>
            </a:r>
          </a:p>
          <a:p>
            <a:pPr defTabSz="457200">
              <a:spcBef>
                <a:spcPts val="1200"/>
              </a:spcBef>
              <a:defRPr sz="1200">
                <a:latin typeface="Times Roman"/>
                <a:ea typeface="Times Roman"/>
                <a:cs typeface="Times Roman"/>
                <a:sym typeface="Times Roman"/>
              </a:defRPr>
            </a:pPr>
          </a:p>
          <a:p>
            <a:pPr>
              <a:lnSpc>
                <a:spcPts val="7400"/>
              </a:lnSpc>
              <a:defRPr spc="692" sz="7000">
                <a:solidFill>
                  <a:srgbClr val="FFFFFF"/>
                </a:solidFill>
                <a:latin typeface="Poppins"/>
                <a:ea typeface="Poppins"/>
                <a:cs typeface="Poppins"/>
                <a:sym typeface="Poppins"/>
              </a:defRPr>
            </a:pPr>
          </a:p>
          <a:p>
            <a:pPr defTabSz="457200">
              <a:spcBef>
                <a:spcPts val="1200"/>
              </a:spcBef>
              <a:defRPr sz="1200">
                <a:latin typeface="Times Roman"/>
                <a:ea typeface="Times Roman"/>
                <a:cs typeface="Times Roman"/>
                <a:sym typeface="Times Roman"/>
              </a:defRPr>
            </a:pPr>
          </a:p>
          <a:p>
            <a:pPr>
              <a:lnSpc>
                <a:spcPts val="7400"/>
              </a:lnSpc>
              <a:defRPr spc="692" sz="7000">
                <a:solidFill>
                  <a:srgbClr val="FFFFFF"/>
                </a:solidFill>
                <a:latin typeface="Poppins"/>
                <a:ea typeface="Poppins"/>
                <a:cs typeface="Poppins"/>
                <a:sym typeface="Poppins"/>
              </a:defRPr>
            </a:pPr>
          </a:p>
          <a:p>
            <a:pPr defTabSz="457200">
              <a:spcBef>
                <a:spcPts val="1200"/>
              </a:spcBef>
              <a:defRPr sz="1200">
                <a:latin typeface="Times Roman"/>
                <a:ea typeface="Times Roman"/>
                <a:cs typeface="Times Roman"/>
                <a:sym typeface="Times Roman"/>
              </a:defRPr>
            </a:pPr>
          </a:p>
        </p:txBody>
      </p:sp>
      <p:sp>
        <p:nvSpPr>
          <p:cNvPr id="14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47" name="Institute of Medicine (IOM). (2001). Dietary Reference Intakes: Applications in Dietary Assessment. National Academies Press.…"/>
          <p:cNvSpPr txBox="1"/>
          <p:nvPr/>
        </p:nvSpPr>
        <p:spPr>
          <a:xfrm>
            <a:off x="992190" y="4174225"/>
            <a:ext cx="14605675" cy="514756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3200">
                <a:latin typeface="Times Roman"/>
                <a:ea typeface="Times Roman"/>
                <a:cs typeface="Times Roman"/>
                <a:sym typeface="Times Roman"/>
              </a:defRPr>
            </a:pPr>
            <a:r>
              <a:t>Ethical compliance requires CNS professionals to:</a:t>
            </a:r>
          </a:p>
          <a:p>
            <a:pPr defTabSz="457200">
              <a:spcBef>
                <a:spcPts val="1200"/>
              </a:spcBef>
              <a:defRPr sz="3200">
                <a:latin typeface="Times Roman"/>
                <a:ea typeface="Times Roman"/>
                <a:cs typeface="Times Roman"/>
                <a:sym typeface="Times Roman"/>
              </a:defRPr>
            </a:pPr>
          </a:p>
          <a:p>
            <a:pPr marL="457200" indent="-317500" defTabSz="457200">
              <a:spcBef>
                <a:spcPts val="1200"/>
              </a:spcBef>
              <a:buSzPct val="100000"/>
              <a:buFont typeface="Times Roman"/>
              <a:buChar char="•"/>
              <a:defRPr sz="2800">
                <a:latin typeface="Times Roman"/>
                <a:ea typeface="Times Roman"/>
                <a:cs typeface="Times Roman"/>
                <a:sym typeface="Times Roman"/>
              </a:defRPr>
            </a:pPr>
            <a:r>
              <a:t>Base recommendations on </a:t>
            </a:r>
            <a:r>
              <a:rPr b="1"/>
              <a:t>current scientific evidence</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Clearly distinguish between established evidence and emerging or theoretical approaches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Avoid misleading claims, exaggerated outcomes, or unsupported therapeutic promises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Accurately represent credentials, qualifications, and services</a:t>
            </a:r>
          </a:p>
          <a:p>
            <a:pPr defTabSz="457200">
              <a:spcBef>
                <a:spcPts val="1400"/>
              </a:spcBef>
              <a:defRPr b="1" sz="14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8"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631" name="Freeform 4"/>
          <p:cNvGrpSpPr/>
          <p:nvPr/>
        </p:nvGrpSpPr>
        <p:grpSpPr>
          <a:xfrm>
            <a:off x="-380182" y="-15"/>
            <a:ext cx="19048361" cy="3086123"/>
            <a:chOff x="-2" y="-1"/>
            <a:chExt cx="19048359" cy="3086121"/>
          </a:xfrm>
        </p:grpSpPr>
        <p:sp>
          <p:nvSpPr>
            <p:cNvPr id="629"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630"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632" name="TextBox 6"/>
          <p:cNvSpPr txBox="1"/>
          <p:nvPr/>
        </p:nvSpPr>
        <p:spPr>
          <a:xfrm>
            <a:off x="1520393" y="244472"/>
            <a:ext cx="16800357" cy="28300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Cultural Competency &amp; Bias Mitigation Framework for CNS Practice</a:t>
            </a:r>
          </a:p>
        </p:txBody>
      </p:sp>
      <p:sp>
        <p:nvSpPr>
          <p:cNvPr id="63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634" name="Table 1"/>
          <p:cNvGraphicFramePr/>
          <p:nvPr/>
        </p:nvGraphicFramePr>
        <p:xfrm>
          <a:off x="2230231" y="3653098"/>
          <a:ext cx="14496887" cy="602355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261877"/>
                <a:gridCol w="5484388"/>
                <a:gridCol w="5737919"/>
              </a:tblGrid>
              <a:tr h="554187">
                <a:tc>
                  <a:txBody>
                    <a:bodyPr/>
                    <a:lstStyle/>
                    <a:p>
                      <a:pPr algn="ctr" defTabSz="457200">
                        <a:defRPr sz="1800"/>
                      </a:pPr>
                      <a:r>
                        <a:rPr b="1" sz="2400">
                          <a:latin typeface="Times Roman"/>
                          <a:ea typeface="Times Roman"/>
                          <a:cs typeface="Times Roman"/>
                          <a:sym typeface="Times Roman"/>
                        </a:rPr>
                        <a:t>Practice Area</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Culturally Competent Approach</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Bias-Aware CNS Action</a:t>
                      </a:r>
                    </a:p>
                  </a:txBody>
                  <a:tcPr marL="12700" marR="12700" marT="12700" marB="12700" anchor="ctr" anchorCtr="0" horzOverflow="overflow"/>
                </a:tc>
              </a:tr>
              <a:tr h="774700">
                <a:tc>
                  <a:txBody>
                    <a:bodyPr/>
                    <a:lstStyle/>
                    <a:p>
                      <a:pPr algn="ctr" defTabSz="457200">
                        <a:defRPr sz="1800"/>
                      </a:pPr>
                      <a:r>
                        <a:rPr b="1" sz="2400">
                          <a:latin typeface="Times Roman"/>
                          <a:ea typeface="Times Roman"/>
                          <a:cs typeface="Times Roman"/>
                          <a:sym typeface="Times Roman"/>
                        </a:rPr>
                        <a:t>Nutrition Assessment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Explore cultural food patterns and meanings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Avoid assuming diet quality based on ethnicity</a:t>
                      </a:r>
                    </a:p>
                  </a:txBody>
                  <a:tcPr marL="12700" marR="12700" marT="12700" marB="12700" anchor="ctr" anchorCtr="0" horzOverflow="overflow"/>
                </a:tc>
              </a:tr>
              <a:tr h="858990">
                <a:tc>
                  <a:txBody>
                    <a:bodyPr/>
                    <a:lstStyle/>
                    <a:p>
                      <a:pPr algn="ctr" defTabSz="457200">
                        <a:defRPr sz="1800"/>
                      </a:pPr>
                      <a:r>
                        <a:rPr b="1" sz="2400">
                          <a:latin typeface="Times Roman"/>
                          <a:ea typeface="Times Roman"/>
                          <a:cs typeface="Times Roman"/>
                          <a:sym typeface="Times Roman"/>
                        </a:rPr>
                        <a:t>Dietary Recommendations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Adapt plans using culturally familiar foods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Do not impose personal food preferences</a:t>
                      </a:r>
                    </a:p>
                  </a:txBody>
                  <a:tcPr marL="12700" marR="12700" marT="12700" marB="12700" anchor="ctr" anchorCtr="0" horzOverflow="overflow"/>
                </a:tc>
              </a:tr>
              <a:tr h="554187">
                <a:tc>
                  <a:txBody>
                    <a:bodyPr/>
                    <a:lstStyle/>
                    <a:p>
                      <a:pPr algn="ctr" defTabSz="457200">
                        <a:defRPr sz="1800"/>
                      </a:pPr>
                      <a:r>
                        <a:rPr b="1" sz="2400">
                          <a:latin typeface="Times Roman"/>
                          <a:ea typeface="Times Roman"/>
                          <a:cs typeface="Times Roman"/>
                          <a:sym typeface="Times Roman"/>
                        </a:rPr>
                        <a:t>Communication Style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Use respectful, client-preferred language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Avoid judgmental or moralizing language</a:t>
                      </a:r>
                    </a:p>
                  </a:txBody>
                  <a:tcPr marL="12700" marR="12700" marT="12700" marB="12700" anchor="ctr" anchorCtr="0" horzOverflow="overflow"/>
                </a:tc>
              </a:tr>
              <a:tr h="858990">
                <a:tc>
                  <a:txBody>
                    <a:bodyPr/>
                    <a:lstStyle/>
                    <a:p>
                      <a:pPr algn="ctr" defTabSz="457200">
                        <a:defRPr sz="1800"/>
                      </a:pPr>
                      <a:r>
                        <a:rPr b="1" sz="2400">
                          <a:latin typeface="Times Roman"/>
                          <a:ea typeface="Times Roman"/>
                          <a:cs typeface="Times Roman"/>
                          <a:sym typeface="Times Roman"/>
                        </a:rPr>
                        <a:t>Health Beliefs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Acknowledge traditional or alternative practices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Clarify safety without dismissiveness</a:t>
                      </a:r>
                    </a:p>
                  </a:txBody>
                  <a:tcPr marL="12700" marR="12700" marT="12700" marB="12700" anchor="ctr" anchorCtr="0" horzOverflow="overflow"/>
                </a:tc>
              </a:tr>
              <a:tr h="774700">
                <a:tc>
                  <a:txBody>
                    <a:bodyPr/>
                    <a:lstStyle/>
                    <a:p>
                      <a:pPr algn="ctr" defTabSz="457200">
                        <a:defRPr sz="1800"/>
                      </a:pPr>
                      <a:r>
                        <a:rPr b="1" sz="2400">
                          <a:latin typeface="Times Roman"/>
                          <a:ea typeface="Times Roman"/>
                          <a:cs typeface="Times Roman"/>
                          <a:sym typeface="Times Roman"/>
                        </a:rPr>
                        <a:t>Food Access &amp; Equity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Consider affordability, access, and environment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Avoid blaming clients for structural barriers</a:t>
                      </a:r>
                    </a:p>
                  </a:txBody>
                  <a:tcPr marL="12700" marR="12700" marT="12700" marB="12700" anchor="ctr" anchorCtr="0" horzOverflow="overflow"/>
                </a:tc>
              </a:tr>
              <a:tr h="858990">
                <a:tc>
                  <a:txBody>
                    <a:bodyPr/>
                    <a:lstStyle/>
                    <a:p>
                      <a:pPr algn="ctr" defTabSz="457200">
                        <a:defRPr sz="1800"/>
                      </a:pPr>
                      <a:r>
                        <a:rPr b="1" sz="2400">
                          <a:latin typeface="Times Roman"/>
                          <a:ea typeface="Times Roman"/>
                          <a:cs typeface="Times Roman"/>
                          <a:sym typeface="Times Roman"/>
                        </a:rPr>
                        <a:t>Behavior Change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Collaborate on realistic goals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Avoid stereotypes about motivation or compliance</a:t>
                      </a:r>
                    </a:p>
                  </a:txBody>
                  <a:tcPr marL="12700" marR="12700" marT="12700" marB="12700" anchor="ctr" anchorCtr="0" horzOverflow="overflow"/>
                </a:tc>
              </a:tr>
              <a:tr h="774700">
                <a:tc>
                  <a:txBody>
                    <a:bodyPr/>
                    <a:lstStyle/>
                    <a:p>
                      <a:pPr algn="ctr" defTabSz="457200">
                        <a:defRPr sz="1800"/>
                      </a:pPr>
                      <a:r>
                        <a:rPr b="1" sz="2400">
                          <a:latin typeface="Times Roman"/>
                          <a:ea typeface="Times Roman"/>
                          <a:cs typeface="Times Roman"/>
                          <a:sym typeface="Times Roman"/>
                        </a:rPr>
                        <a:t>Documentation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Use neutral, objective language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Avoid biased descriptors (e.g., “non-compliant”)</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6"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639" name="Freeform 4"/>
          <p:cNvGrpSpPr/>
          <p:nvPr/>
        </p:nvGrpSpPr>
        <p:grpSpPr>
          <a:xfrm>
            <a:off x="-380182" y="-15"/>
            <a:ext cx="19048361" cy="3086123"/>
            <a:chOff x="-2" y="-1"/>
            <a:chExt cx="19048359" cy="3086121"/>
          </a:xfrm>
        </p:grpSpPr>
        <p:sp>
          <p:nvSpPr>
            <p:cNvPr id="637"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638"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640" name="TextBox 6"/>
          <p:cNvSpPr txBox="1"/>
          <p:nvPr/>
        </p:nvSpPr>
        <p:spPr>
          <a:xfrm>
            <a:off x="1643444" y="613623"/>
            <a:ext cx="16800356" cy="18902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72" sz="6800">
                <a:solidFill>
                  <a:srgbClr val="FFFFFF"/>
                </a:solidFill>
                <a:latin typeface="Poppins"/>
                <a:ea typeface="Poppins"/>
                <a:cs typeface="Poppins"/>
                <a:sym typeface="Poppins"/>
              </a:defRPr>
            </a:pPr>
            <a:r>
              <a:t>Common Implicit Biases in </a:t>
            </a:r>
          </a:p>
          <a:p>
            <a:pPr>
              <a:lnSpc>
                <a:spcPts val="7400"/>
              </a:lnSpc>
              <a:defRPr spc="672" sz="6800">
                <a:solidFill>
                  <a:srgbClr val="FFFFFF"/>
                </a:solidFill>
                <a:latin typeface="Poppins"/>
                <a:ea typeface="Poppins"/>
                <a:cs typeface="Poppins"/>
                <a:sym typeface="Poppins"/>
              </a:defRPr>
            </a:pPr>
            <a:r>
              <a:t>Nutrition Care</a:t>
            </a:r>
          </a:p>
        </p:txBody>
      </p:sp>
      <p:sp>
        <p:nvSpPr>
          <p:cNvPr id="64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642" name="Table 1"/>
          <p:cNvGraphicFramePr/>
          <p:nvPr/>
        </p:nvGraphicFramePr>
        <p:xfrm>
          <a:off x="2285066" y="3755488"/>
          <a:ext cx="13336807" cy="495993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683822"/>
                <a:gridCol w="6713778"/>
                <a:gridCol w="3926505"/>
              </a:tblGrid>
              <a:tr h="654551">
                <a:tc>
                  <a:txBody>
                    <a:bodyPr/>
                    <a:lstStyle/>
                    <a:p>
                      <a:pPr algn="ctr" defTabSz="457200">
                        <a:defRPr sz="1800"/>
                      </a:pPr>
                      <a:r>
                        <a:rPr b="1" sz="2400">
                          <a:latin typeface="Times Roman"/>
                          <a:ea typeface="Times Roman"/>
                          <a:cs typeface="Times Roman"/>
                          <a:sym typeface="Times Roman"/>
                        </a:rPr>
                        <a:t>Bias Type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Example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Ethical Risk</a:t>
                      </a:r>
                    </a:p>
                  </a:txBody>
                  <a:tcPr marL="12700" marR="12700" marT="12700" marB="12700" anchor="ctr" anchorCtr="0" horzOverflow="overflow"/>
                </a:tc>
              </a:tr>
              <a:tr h="1014554">
                <a:tc>
                  <a:txBody>
                    <a:bodyPr/>
                    <a:lstStyle/>
                    <a:p>
                      <a:pPr algn="ctr" defTabSz="457200">
                        <a:defRPr sz="1800"/>
                      </a:pPr>
                      <a:r>
                        <a:rPr sz="2400">
                          <a:latin typeface="Times Roman"/>
                          <a:ea typeface="Times Roman"/>
                          <a:cs typeface="Times Roman"/>
                          <a:sym typeface="Times Roman"/>
                        </a:rPr>
                        <a:t>Weight bias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Assuming higher-weight clients are non-compliant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Reduced quality of care</a:t>
                      </a:r>
                    </a:p>
                  </a:txBody>
                  <a:tcPr marL="12700" marR="12700" marT="12700" marB="12700" anchor="ctr" anchorCtr="0" horzOverflow="overflow"/>
                </a:tc>
              </a:tr>
              <a:tr h="654551">
                <a:tc>
                  <a:txBody>
                    <a:bodyPr/>
                    <a:lstStyle/>
                    <a:p>
                      <a:pPr algn="ctr" defTabSz="457200">
                        <a:defRPr sz="1800"/>
                      </a:pPr>
                      <a:r>
                        <a:rPr sz="2400">
                          <a:latin typeface="Times Roman"/>
                          <a:ea typeface="Times Roman"/>
                          <a:cs typeface="Times Roman"/>
                          <a:sym typeface="Times Roman"/>
                        </a:rPr>
                        <a:t>Cultural food bias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Labeling traditional foods as “unhealthy”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Client disengagement</a:t>
                      </a:r>
                    </a:p>
                  </a:txBody>
                  <a:tcPr marL="12700" marR="12700" marT="12700" marB="12700" anchor="ctr" anchorCtr="0" horzOverflow="overflow"/>
                </a:tc>
              </a:tr>
              <a:tr h="1014554">
                <a:tc>
                  <a:txBody>
                    <a:bodyPr/>
                    <a:lstStyle/>
                    <a:p>
                      <a:pPr algn="ctr" defTabSz="457200">
                        <a:defRPr sz="1800"/>
                      </a:pPr>
                      <a:r>
                        <a:rPr sz="2400">
                          <a:latin typeface="Times Roman"/>
                          <a:ea typeface="Times Roman"/>
                          <a:cs typeface="Times Roman"/>
                          <a:sym typeface="Times Roman"/>
                        </a:rPr>
                        <a:t>Socioeconomic bias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Assuming lack of effort instead of lack of access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Inequitable recommendations</a:t>
                      </a:r>
                    </a:p>
                  </a:txBody>
                  <a:tcPr marL="12700" marR="12700" marT="12700" marB="12700" anchor="ctr" anchorCtr="0" horzOverflow="overflow"/>
                </a:tc>
              </a:tr>
              <a:tr h="1014554">
                <a:tc>
                  <a:txBody>
                    <a:bodyPr/>
                    <a:lstStyle/>
                    <a:p>
                      <a:pPr algn="ctr" defTabSz="457200">
                        <a:defRPr sz="1800"/>
                      </a:pPr>
                      <a:r>
                        <a:rPr sz="2400">
                          <a:latin typeface="Times Roman"/>
                          <a:ea typeface="Times Roman"/>
                          <a:cs typeface="Times Roman"/>
                          <a:sym typeface="Times Roman"/>
                        </a:rPr>
                        <a:t>Language bias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Talking down to clients with limited health literacy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Loss of trust</a:t>
                      </a:r>
                    </a:p>
                  </a:txBody>
                  <a:tcPr marL="12700" marR="12700" marT="12700" marB="12700" anchor="ctr" anchorCtr="0" horzOverflow="overflow"/>
                </a:tc>
              </a:tr>
              <a:tr h="654551">
                <a:tc>
                  <a:txBody>
                    <a:bodyPr/>
                    <a:lstStyle/>
                    <a:p>
                      <a:pPr algn="ctr" defTabSz="457200">
                        <a:defRPr sz="1800"/>
                      </a:pPr>
                      <a:r>
                        <a:rPr sz="2400">
                          <a:latin typeface="Times Roman"/>
                          <a:ea typeface="Times Roman"/>
                          <a:cs typeface="Times Roman"/>
                          <a:sym typeface="Times Roman"/>
                        </a:rPr>
                        <a:t>Confirmation bias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Seeking data that confirms assumptions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Inaccurate assessment</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4"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647" name="Freeform 4"/>
          <p:cNvGrpSpPr/>
          <p:nvPr/>
        </p:nvGrpSpPr>
        <p:grpSpPr>
          <a:xfrm>
            <a:off x="-380182" y="-15"/>
            <a:ext cx="19048361" cy="3086123"/>
            <a:chOff x="-2" y="-1"/>
            <a:chExt cx="19048359" cy="3086121"/>
          </a:xfrm>
        </p:grpSpPr>
        <p:sp>
          <p:nvSpPr>
            <p:cNvPr id="645"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646"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648" name="TextBox 6"/>
          <p:cNvSpPr txBox="1"/>
          <p:nvPr/>
        </p:nvSpPr>
        <p:spPr>
          <a:xfrm>
            <a:off x="1643444" y="613623"/>
            <a:ext cx="16800356" cy="18902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Case Examples: Cultural Competency &amp; Bias Mitigation</a:t>
            </a:r>
          </a:p>
        </p:txBody>
      </p:sp>
      <p:sp>
        <p:nvSpPr>
          <p:cNvPr id="64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650" name="Case 1: Cultural Food Traditions…"/>
          <p:cNvSpPr txBox="1"/>
          <p:nvPr/>
        </p:nvSpPr>
        <p:spPr>
          <a:xfrm>
            <a:off x="1720783" y="3680268"/>
            <a:ext cx="6804968" cy="60736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r>
              <a:t>Case 1: Cultural Food Traditions</a:t>
            </a:r>
          </a:p>
          <a:p>
            <a:pPr defTabSz="457200">
              <a:spcBef>
                <a:spcPts val="1200"/>
              </a:spcBef>
              <a:defRPr sz="2400">
                <a:latin typeface="Times Roman"/>
                <a:ea typeface="Times Roman"/>
                <a:cs typeface="Times Roman"/>
                <a:sym typeface="Times Roman"/>
              </a:defRPr>
            </a:pPr>
            <a:r>
              <a:rPr b="1"/>
              <a:t>Scenario:</a:t>
            </a:r>
            <a:br/>
            <a:r>
              <a:t>Client from a Caribbean background consumes rice, beans, plantains, and stewed meats daily.</a:t>
            </a:r>
          </a:p>
          <a:p>
            <a:pPr defTabSz="457200">
              <a:spcBef>
                <a:spcPts val="1200"/>
              </a:spcBef>
              <a:defRPr b="1" sz="2400">
                <a:latin typeface="Times Roman"/>
                <a:ea typeface="Times Roman"/>
                <a:cs typeface="Times Roman"/>
                <a:sym typeface="Times Roman"/>
              </a:defRPr>
            </a:pPr>
            <a:r>
              <a:t>CNS Competent Response:</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Ask about preparation methods and cultural significance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Modify portion size, cooking methods, and balance—not elimination</a:t>
            </a:r>
          </a:p>
          <a:p>
            <a:pPr defTabSz="457200">
              <a:spcBef>
                <a:spcPts val="1200"/>
              </a:spcBef>
              <a:defRPr sz="2400">
                <a:latin typeface="Times Roman"/>
                <a:ea typeface="Times Roman"/>
                <a:cs typeface="Times Roman"/>
                <a:sym typeface="Times Roman"/>
              </a:defRPr>
            </a:pPr>
          </a:p>
          <a:p>
            <a:pPr defTabSz="457200">
              <a:spcBef>
                <a:spcPts val="1200"/>
              </a:spcBef>
              <a:defRPr sz="2400">
                <a:latin typeface="Times Roman"/>
                <a:ea typeface="Times Roman"/>
                <a:cs typeface="Times Roman"/>
                <a:sym typeface="Times Roman"/>
              </a:defRPr>
            </a:pPr>
            <a:r>
              <a:rPr b="1"/>
              <a:t>Bias to Avoid:</a:t>
            </a:r>
            <a:br/>
            <a:r>
              <a:t>❌ Labeling the diet as “unhealthy” without context</a:t>
            </a:r>
          </a:p>
        </p:txBody>
      </p:sp>
      <p:sp>
        <p:nvSpPr>
          <p:cNvPr id="651" name="Case 2: Socioeconomic Constraints…"/>
          <p:cNvSpPr txBox="1"/>
          <p:nvPr/>
        </p:nvSpPr>
        <p:spPr>
          <a:xfrm>
            <a:off x="9895269" y="3659608"/>
            <a:ext cx="6804968" cy="54767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r>
              <a:t>Case 2: Socioeconomic Constraints</a:t>
            </a:r>
          </a:p>
          <a:p>
            <a:pPr defTabSz="457200">
              <a:spcBef>
                <a:spcPts val="1200"/>
              </a:spcBef>
              <a:defRPr sz="2400">
                <a:latin typeface="Times Roman"/>
                <a:ea typeface="Times Roman"/>
                <a:cs typeface="Times Roman"/>
                <a:sym typeface="Times Roman"/>
              </a:defRPr>
            </a:pPr>
            <a:r>
              <a:rPr b="1"/>
              <a:t>Scenario:</a:t>
            </a:r>
            <a:br/>
            <a:r>
              <a:t>Client cannot follow a recommended meal plan due to food cost and transportation barriers.</a:t>
            </a:r>
          </a:p>
          <a:p>
            <a:pPr defTabSz="457200">
              <a:spcBef>
                <a:spcPts val="1200"/>
              </a:spcBef>
              <a:defRPr b="1" sz="2400">
                <a:latin typeface="Times Roman"/>
                <a:ea typeface="Times Roman"/>
                <a:cs typeface="Times Roman"/>
                <a:sym typeface="Times Roman"/>
              </a:defRPr>
            </a:pPr>
            <a:r>
              <a:t>CNS Competent Response:</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Adapt plan using affordable, accessible foods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Connect recommendations to local resources</a:t>
            </a:r>
          </a:p>
          <a:p>
            <a:pPr defTabSz="457200">
              <a:spcBef>
                <a:spcPts val="1200"/>
              </a:spcBef>
              <a:defRPr sz="2400">
                <a:latin typeface="Times Roman"/>
                <a:ea typeface="Times Roman"/>
                <a:cs typeface="Times Roman"/>
                <a:sym typeface="Times Roman"/>
              </a:defRPr>
            </a:pPr>
          </a:p>
          <a:p>
            <a:pPr defTabSz="457200">
              <a:spcBef>
                <a:spcPts val="1200"/>
              </a:spcBef>
              <a:defRPr sz="2400">
                <a:latin typeface="Times Roman"/>
                <a:ea typeface="Times Roman"/>
                <a:cs typeface="Times Roman"/>
                <a:sym typeface="Times Roman"/>
              </a:defRPr>
            </a:pPr>
            <a:r>
              <a:rPr b="1"/>
              <a:t>Bias to Avoid:</a:t>
            </a:r>
            <a:br/>
            <a:r>
              <a:t>❌ Assuming lack of motivation or effort</a:t>
            </a:r>
          </a:p>
          <a:p>
            <a:pPr defTabSz="457200">
              <a:spcBef>
                <a:spcPts val="1200"/>
              </a:spcBef>
              <a:defRPr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3"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656" name="Freeform 4"/>
          <p:cNvGrpSpPr/>
          <p:nvPr/>
        </p:nvGrpSpPr>
        <p:grpSpPr>
          <a:xfrm>
            <a:off x="-380182" y="-15"/>
            <a:ext cx="19048361" cy="3086123"/>
            <a:chOff x="-2" y="-1"/>
            <a:chExt cx="19048359" cy="3086121"/>
          </a:xfrm>
        </p:grpSpPr>
        <p:sp>
          <p:nvSpPr>
            <p:cNvPr id="654"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655"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657" name="TextBox 6"/>
          <p:cNvSpPr txBox="1"/>
          <p:nvPr/>
        </p:nvSpPr>
        <p:spPr>
          <a:xfrm>
            <a:off x="1643444" y="613623"/>
            <a:ext cx="16800356" cy="18902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Case Examples: Cultural Competency &amp; Bias Mitigation</a:t>
            </a:r>
          </a:p>
        </p:txBody>
      </p:sp>
      <p:sp>
        <p:nvSpPr>
          <p:cNvPr id="65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659" name="Case 3: Weight-Centered Bias…"/>
          <p:cNvSpPr txBox="1"/>
          <p:nvPr/>
        </p:nvSpPr>
        <p:spPr>
          <a:xfrm>
            <a:off x="1646953" y="3458778"/>
            <a:ext cx="4806555" cy="60736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r>
              <a:t>Case 3: Weight-Centered Bias</a:t>
            </a:r>
          </a:p>
          <a:p>
            <a:pPr defTabSz="457200">
              <a:spcBef>
                <a:spcPts val="1200"/>
              </a:spcBef>
              <a:defRPr sz="2400">
                <a:latin typeface="Times Roman"/>
                <a:ea typeface="Times Roman"/>
                <a:cs typeface="Times Roman"/>
                <a:sym typeface="Times Roman"/>
              </a:defRPr>
            </a:pPr>
            <a:r>
              <a:rPr b="1"/>
              <a:t>Scenario:</a:t>
            </a:r>
            <a:br/>
            <a:r>
              <a:t>Higher-weight client seeks support for blood sugar regulation.</a:t>
            </a:r>
          </a:p>
          <a:p>
            <a:pPr defTabSz="457200">
              <a:spcBef>
                <a:spcPts val="1200"/>
              </a:spcBef>
              <a:defRPr b="1" sz="2400">
                <a:latin typeface="Times Roman"/>
                <a:ea typeface="Times Roman"/>
                <a:cs typeface="Times Roman"/>
                <a:sym typeface="Times Roman"/>
              </a:defRPr>
            </a:pPr>
            <a:r>
              <a:t>CNS Competent Response:</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Focus on metabolic health, behaviors, and labs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Use weight-neutral language</a:t>
            </a:r>
          </a:p>
          <a:p>
            <a:pPr defTabSz="457200">
              <a:spcBef>
                <a:spcPts val="1200"/>
              </a:spcBef>
              <a:defRPr sz="2400">
                <a:latin typeface="Times Roman"/>
                <a:ea typeface="Times Roman"/>
                <a:cs typeface="Times Roman"/>
                <a:sym typeface="Times Roman"/>
              </a:defRPr>
            </a:pPr>
          </a:p>
          <a:p>
            <a:pPr defTabSz="457200">
              <a:spcBef>
                <a:spcPts val="1200"/>
              </a:spcBef>
              <a:defRPr sz="2400">
                <a:latin typeface="Times Roman"/>
                <a:ea typeface="Times Roman"/>
                <a:cs typeface="Times Roman"/>
                <a:sym typeface="Times Roman"/>
              </a:defRPr>
            </a:pPr>
            <a:r>
              <a:rPr b="1"/>
              <a:t>Bias to Avoid:</a:t>
            </a:r>
            <a:br/>
            <a:r>
              <a:t>❌ Assuming weight loss is the only or primary goal</a:t>
            </a:r>
          </a:p>
        </p:txBody>
      </p:sp>
      <p:sp>
        <p:nvSpPr>
          <p:cNvPr id="660" name="Case 4: Traditional Healing Practices…"/>
          <p:cNvSpPr txBox="1"/>
          <p:nvPr/>
        </p:nvSpPr>
        <p:spPr>
          <a:xfrm>
            <a:off x="7163554" y="3376197"/>
            <a:ext cx="5071055" cy="70134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r>
              <a:t>Case 4: Traditional Healing Practices</a:t>
            </a:r>
          </a:p>
          <a:p>
            <a:pPr defTabSz="457200">
              <a:spcBef>
                <a:spcPts val="1200"/>
              </a:spcBef>
              <a:defRPr sz="2400">
                <a:latin typeface="Times Roman"/>
                <a:ea typeface="Times Roman"/>
                <a:cs typeface="Times Roman"/>
                <a:sym typeface="Times Roman"/>
              </a:defRPr>
            </a:pPr>
            <a:r>
              <a:rPr b="1"/>
              <a:t>Scenario:</a:t>
            </a:r>
            <a:br/>
            <a:r>
              <a:t>Client uses traditional herbs recommended by family elders.</a:t>
            </a:r>
          </a:p>
          <a:p>
            <a:pPr defTabSz="457200">
              <a:spcBef>
                <a:spcPts val="1200"/>
              </a:spcBef>
              <a:defRPr b="1" sz="2400">
                <a:latin typeface="Times Roman"/>
                <a:ea typeface="Times Roman"/>
                <a:cs typeface="Times Roman"/>
                <a:sym typeface="Times Roman"/>
              </a:defRPr>
            </a:pPr>
            <a:r>
              <a:t>CNS Competent Response:</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Respectfully ask about use and purpose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Evaluate safety and interactions without dismissal</a:t>
            </a:r>
          </a:p>
          <a:p>
            <a:pPr defTabSz="457200">
              <a:spcBef>
                <a:spcPts val="1200"/>
              </a:spcBef>
              <a:defRPr sz="2400">
                <a:latin typeface="Times Roman"/>
                <a:ea typeface="Times Roman"/>
                <a:cs typeface="Times Roman"/>
                <a:sym typeface="Times Roman"/>
              </a:defRPr>
            </a:pPr>
          </a:p>
          <a:p>
            <a:pPr defTabSz="457200">
              <a:spcBef>
                <a:spcPts val="1200"/>
              </a:spcBef>
              <a:defRPr sz="2400">
                <a:latin typeface="Times Roman"/>
                <a:ea typeface="Times Roman"/>
                <a:cs typeface="Times Roman"/>
                <a:sym typeface="Times Roman"/>
              </a:defRPr>
            </a:pPr>
            <a:r>
              <a:rPr b="1"/>
              <a:t>Bias to Avoid:</a:t>
            </a:r>
            <a:br/>
            <a:r>
              <a:t>❌ Discrediting cultural practices without evidence-based discussion</a:t>
            </a:r>
          </a:p>
          <a:p>
            <a:pPr defTabSz="457200">
              <a:spcBef>
                <a:spcPts val="1200"/>
              </a:spcBef>
              <a:defRPr sz="1200">
                <a:latin typeface="Times Roman"/>
                <a:ea typeface="Times Roman"/>
                <a:cs typeface="Times Roman"/>
                <a:sym typeface="Times Roman"/>
              </a:defRPr>
            </a:pPr>
          </a:p>
        </p:txBody>
      </p:sp>
      <p:sp>
        <p:nvSpPr>
          <p:cNvPr id="661" name="Case 5: Language &amp; Health Literacy…"/>
          <p:cNvSpPr txBox="1"/>
          <p:nvPr/>
        </p:nvSpPr>
        <p:spPr>
          <a:xfrm>
            <a:off x="12507884" y="3376197"/>
            <a:ext cx="5071055" cy="69753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r>
              <a:t>Case 5: Language &amp; Health Literacy</a:t>
            </a:r>
          </a:p>
          <a:p>
            <a:pPr defTabSz="457200">
              <a:spcBef>
                <a:spcPts val="1200"/>
              </a:spcBef>
              <a:defRPr sz="2400">
                <a:latin typeface="Times Roman"/>
                <a:ea typeface="Times Roman"/>
                <a:cs typeface="Times Roman"/>
                <a:sym typeface="Times Roman"/>
              </a:defRPr>
            </a:pPr>
            <a:r>
              <a:rPr b="1"/>
              <a:t>Scenario:</a:t>
            </a:r>
            <a:br/>
            <a:r>
              <a:t>Client struggles with medical terminology.</a:t>
            </a:r>
          </a:p>
          <a:p>
            <a:pPr defTabSz="457200">
              <a:spcBef>
                <a:spcPts val="1200"/>
              </a:spcBef>
              <a:defRPr b="1" sz="2400">
                <a:latin typeface="Times Roman"/>
                <a:ea typeface="Times Roman"/>
                <a:cs typeface="Times Roman"/>
                <a:sym typeface="Times Roman"/>
              </a:defRPr>
            </a:pPr>
            <a:r>
              <a:t>CNS Competent Response:</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Use plain language and visual aids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Confirm understanding with teach-back</a:t>
            </a:r>
          </a:p>
          <a:p>
            <a:pPr defTabSz="457200">
              <a:spcBef>
                <a:spcPts val="1200"/>
              </a:spcBef>
              <a:defRPr sz="2400">
                <a:latin typeface="Times Roman"/>
                <a:ea typeface="Times Roman"/>
                <a:cs typeface="Times Roman"/>
                <a:sym typeface="Times Roman"/>
              </a:defRPr>
            </a:pPr>
          </a:p>
          <a:p>
            <a:pPr defTabSz="457200">
              <a:spcBef>
                <a:spcPts val="1200"/>
              </a:spcBef>
              <a:defRPr sz="2400">
                <a:latin typeface="Times Roman"/>
                <a:ea typeface="Times Roman"/>
                <a:cs typeface="Times Roman"/>
                <a:sym typeface="Times Roman"/>
              </a:defRPr>
            </a:pPr>
            <a:r>
              <a:rPr b="1"/>
              <a:t>Bias to Avoid:</a:t>
            </a:r>
            <a:br/>
            <a:r>
              <a:t>❌ Equating limited literacy with low intelligence</a:t>
            </a:r>
          </a:p>
          <a:p>
            <a:pPr defTabSz="457200">
              <a:spcBef>
                <a:spcPts val="1200"/>
              </a:spcBef>
              <a:defRPr sz="1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3"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666" name="Freeform 4"/>
          <p:cNvGrpSpPr/>
          <p:nvPr/>
        </p:nvGrpSpPr>
        <p:grpSpPr>
          <a:xfrm>
            <a:off x="-380182" y="-15"/>
            <a:ext cx="19048361" cy="3086123"/>
            <a:chOff x="-2" y="-1"/>
            <a:chExt cx="19048359" cy="3086121"/>
          </a:xfrm>
        </p:grpSpPr>
        <p:sp>
          <p:nvSpPr>
            <p:cNvPr id="664"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665"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667" name="TextBox 6"/>
          <p:cNvSpPr txBox="1"/>
          <p:nvPr/>
        </p:nvSpPr>
        <p:spPr>
          <a:xfrm>
            <a:off x="1643444" y="613623"/>
            <a:ext cx="16800356" cy="18902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Bias Mitigation Strategies for CNS Professionals</a:t>
            </a:r>
          </a:p>
        </p:txBody>
      </p:sp>
      <p:sp>
        <p:nvSpPr>
          <p:cNvPr id="66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669" name="☐ Engage in regular self-reflection and bias training…"/>
          <p:cNvSpPr txBox="1"/>
          <p:nvPr/>
        </p:nvSpPr>
        <p:spPr>
          <a:xfrm>
            <a:off x="1720783" y="3680268"/>
            <a:ext cx="11833301" cy="590843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sz="3200">
                <a:latin typeface="Times Roman"/>
                <a:ea typeface="Times Roman"/>
                <a:cs typeface="Times Roman"/>
                <a:sym typeface="Times Roman"/>
              </a:defRPr>
            </a:pPr>
            <a:r>
              <a:t>☐ Engage in regular self-reflection and bias training</a:t>
            </a:r>
          </a:p>
          <a:p>
            <a:pPr defTabSz="457200">
              <a:defRPr sz="3200">
                <a:latin typeface="Times Roman"/>
                <a:ea typeface="Times Roman"/>
                <a:cs typeface="Times Roman"/>
                <a:sym typeface="Times Roman"/>
              </a:defRPr>
            </a:pPr>
            <a:r>
              <a:t>☐ Use structured, standardized assessment tools</a:t>
            </a:r>
          </a:p>
          <a:p>
            <a:pPr defTabSz="457200">
              <a:defRPr sz="3200">
                <a:latin typeface="Times Roman"/>
                <a:ea typeface="Times Roman"/>
                <a:cs typeface="Times Roman"/>
                <a:sym typeface="Times Roman"/>
              </a:defRPr>
            </a:pPr>
            <a:r>
              <a:t>☐ Ask open-ended, curiosity-based questions</a:t>
            </a:r>
          </a:p>
          <a:p>
            <a:pPr defTabSz="457200">
              <a:defRPr sz="3200">
                <a:latin typeface="Times Roman"/>
                <a:ea typeface="Times Roman"/>
                <a:cs typeface="Times Roman"/>
                <a:sym typeface="Times Roman"/>
              </a:defRPr>
            </a:pPr>
            <a:r>
              <a:t>☐ Practice person-first, non-stigmatizing language</a:t>
            </a:r>
          </a:p>
          <a:p>
            <a:pPr defTabSz="457200">
              <a:defRPr sz="3200">
                <a:latin typeface="Times Roman"/>
                <a:ea typeface="Times Roman"/>
                <a:cs typeface="Times Roman"/>
                <a:sym typeface="Times Roman"/>
              </a:defRPr>
            </a:pPr>
            <a:r>
              <a:t>☐ Individualize care instead of applying cultural stereotypes</a:t>
            </a:r>
          </a:p>
          <a:p>
            <a:pPr defTabSz="457200">
              <a:defRPr sz="3200">
                <a:latin typeface="Times Roman"/>
                <a:ea typeface="Times Roman"/>
                <a:cs typeface="Times Roman"/>
                <a:sym typeface="Times Roman"/>
              </a:defRPr>
            </a:pPr>
            <a:r>
              <a:t>☐ Seek supervision or consultation for complex cases</a:t>
            </a:r>
          </a:p>
          <a:p>
            <a:pPr defTabSz="457200">
              <a:spcBef>
                <a:spcPts val="1200"/>
              </a:spcBef>
              <a:defRPr sz="1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a:p>
            <a:pPr defTabSz="457200">
              <a:defRPr i="1" sz="2800">
                <a:latin typeface="Times Roman"/>
                <a:ea typeface="Times Roman"/>
                <a:cs typeface="Times Roman"/>
                <a:sym typeface="Times Roman"/>
              </a:defRPr>
            </a:pPr>
            <a:r>
              <a:t>*Culturally competent nutrition care requires ongoing self-reflection, respect for diverse foodways, and intentional mitigation of implicit bias to ensure equitable and ethical practice.</a:t>
            </a:r>
          </a:p>
        </p:txBody>
      </p:sp>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1"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674" name="Freeform 4"/>
          <p:cNvGrpSpPr/>
          <p:nvPr/>
        </p:nvGrpSpPr>
        <p:grpSpPr>
          <a:xfrm>
            <a:off x="-380182" y="-15"/>
            <a:ext cx="19048361" cy="3086123"/>
            <a:chOff x="-2" y="-1"/>
            <a:chExt cx="19048359" cy="3086121"/>
          </a:xfrm>
        </p:grpSpPr>
        <p:sp>
          <p:nvSpPr>
            <p:cNvPr id="672"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673"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675" name="TextBox 6"/>
          <p:cNvSpPr txBox="1"/>
          <p:nvPr/>
        </p:nvSpPr>
        <p:spPr>
          <a:xfrm>
            <a:off x="1643444" y="1152818"/>
            <a:ext cx="16800356" cy="9504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Ethical &amp; Professional Alignment</a:t>
            </a:r>
          </a:p>
        </p:txBody>
      </p:sp>
      <p:sp>
        <p:nvSpPr>
          <p:cNvPr id="67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677" name="Cultural competency and bias mitigation support:…"/>
          <p:cNvSpPr txBox="1"/>
          <p:nvPr/>
        </p:nvSpPr>
        <p:spPr>
          <a:xfrm>
            <a:off x="1720783" y="3680268"/>
            <a:ext cx="11833301" cy="3444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3200">
                <a:latin typeface="Times Roman"/>
                <a:ea typeface="Times Roman"/>
                <a:cs typeface="Times Roman"/>
                <a:sym typeface="Times Roman"/>
              </a:defRPr>
            </a:pPr>
            <a:r>
              <a:t>Cultural competency and bias mitigation support:</a:t>
            </a:r>
            <a:endParaRPr sz="2800"/>
          </a:p>
          <a:p>
            <a:pPr marL="457200" indent="-317500" defTabSz="457200">
              <a:spcBef>
                <a:spcPts val="1200"/>
              </a:spcBef>
              <a:buSzPct val="100000"/>
              <a:buFont typeface="Times Roman"/>
              <a:buChar char="•"/>
              <a:defRPr sz="3200">
                <a:latin typeface="Times Roman"/>
                <a:ea typeface="Times Roman"/>
                <a:cs typeface="Times Roman"/>
                <a:sym typeface="Times Roman"/>
              </a:defRPr>
            </a:pPr>
            <a:r>
              <a:t>BCNS ethical standards</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Client autonomy and dignity</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Health equity and access</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Improved clinical outcomes and adherence</a:t>
            </a:r>
          </a:p>
        </p:txBody>
      </p:sp>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9"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682" name="Freeform 4"/>
          <p:cNvGrpSpPr/>
          <p:nvPr/>
        </p:nvGrpSpPr>
        <p:grpSpPr>
          <a:xfrm>
            <a:off x="-380182" y="-15"/>
            <a:ext cx="19048361" cy="3086123"/>
            <a:chOff x="-2" y="-1"/>
            <a:chExt cx="19048359" cy="3086121"/>
          </a:xfrm>
        </p:grpSpPr>
        <p:sp>
          <p:nvSpPr>
            <p:cNvPr id="680"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681"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683" name="TextBox 6"/>
          <p:cNvSpPr txBox="1"/>
          <p:nvPr/>
        </p:nvSpPr>
        <p:spPr>
          <a:xfrm>
            <a:off x="1520393" y="682917"/>
            <a:ext cx="16800357" cy="18902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Bias → Impact → Correction Tables for CNS Practice</a:t>
            </a:r>
          </a:p>
        </p:txBody>
      </p:sp>
      <p:sp>
        <p:nvSpPr>
          <p:cNvPr id="68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685" name="Table 1"/>
          <p:cNvGraphicFramePr/>
          <p:nvPr/>
        </p:nvGraphicFramePr>
        <p:xfrm>
          <a:off x="1632717" y="4045977"/>
          <a:ext cx="15960396" cy="2317288"/>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123407"/>
                <a:gridCol w="5262351"/>
                <a:gridCol w="5561936"/>
              </a:tblGrid>
              <a:tr h="369447">
                <a:tc>
                  <a:txBody>
                    <a:bodyPr/>
                    <a:lstStyle/>
                    <a:p>
                      <a:pPr algn="ctr" defTabSz="457200">
                        <a:defRPr sz="1800"/>
                      </a:pPr>
                      <a:r>
                        <a:rPr b="1" sz="2100">
                          <a:latin typeface="Times Roman"/>
                          <a:ea typeface="Times Roman"/>
                          <a:cs typeface="Times Roman"/>
                          <a:sym typeface="Times Roman"/>
                        </a:rPr>
                        <a:t>Bias</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Impact on Client Care</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CNS Correction Strategy</a:t>
                      </a:r>
                    </a:p>
                  </a:txBody>
                  <a:tcPr marL="12700" marR="12700" marT="12700" marB="12700" anchor="ctr" anchorCtr="0" horzOverflow="overflow"/>
                </a:tc>
              </a:tr>
              <a:tr h="697413">
                <a:tc>
                  <a:txBody>
                    <a:bodyPr/>
                    <a:lstStyle/>
                    <a:p>
                      <a:pPr algn="ctr" defTabSz="457200">
                        <a:defRPr sz="1800"/>
                      </a:pPr>
                      <a:r>
                        <a:rPr sz="2100">
                          <a:latin typeface="Times Roman"/>
                          <a:ea typeface="Times Roman"/>
                          <a:cs typeface="Times Roman"/>
                          <a:sym typeface="Times Roman"/>
                        </a:rPr>
                        <a:t>Assuming higher-weight clients lack discipline</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Incomplete assessment; reduced trust</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Use weight-neutral, behavior-focused assessment</a:t>
                      </a:r>
                    </a:p>
                  </a:txBody>
                  <a:tcPr marL="12700" marR="12700" marT="12700" marB="12700" anchor="ctr" anchorCtr="0" horzOverflow="overflow"/>
                </a:tc>
              </a:tr>
              <a:tr h="697413">
                <a:tc>
                  <a:txBody>
                    <a:bodyPr/>
                    <a:lstStyle/>
                    <a:p>
                      <a:pPr algn="ctr" defTabSz="457200">
                        <a:defRPr sz="1800"/>
                      </a:pPr>
                      <a:r>
                        <a:rPr sz="2100">
                          <a:latin typeface="Times Roman"/>
                          <a:ea typeface="Times Roman"/>
                          <a:cs typeface="Times Roman"/>
                          <a:sym typeface="Times Roman"/>
                        </a:rPr>
                        <a:t>Equating weight loss with health</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Overlooking metabolic and psychosocial factors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Focus on labs, symptoms, and functional outcomes</a:t>
                      </a:r>
                    </a:p>
                  </a:txBody>
                  <a:tcPr marL="12700" marR="12700" marT="12700" marB="12700" anchor="ctr" anchorCtr="0" horzOverflow="overflow"/>
                </a:tc>
              </a:tr>
              <a:tr h="540311">
                <a:tc>
                  <a:txBody>
                    <a:bodyPr/>
                    <a:lstStyle/>
                    <a:p>
                      <a:pPr algn="ctr" defTabSz="457200">
                        <a:defRPr sz="1800"/>
                      </a:pPr>
                      <a:r>
                        <a:rPr sz="2100">
                          <a:latin typeface="Times Roman"/>
                          <a:ea typeface="Times Roman"/>
                          <a:cs typeface="Times Roman"/>
                          <a:sym typeface="Times Roman"/>
                        </a:rPr>
                        <a:t>Moralizing food choices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Client shame and disengagement</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Use neutral, non-judgmental language</a:t>
                      </a:r>
                    </a:p>
                  </a:txBody>
                  <a:tcPr marL="12700" marR="12700" marT="12700" marB="12700" anchor="ctr" anchorCtr="0" horzOverflow="overflow"/>
                </a:tc>
              </a:tr>
            </a:tbl>
          </a:graphicData>
        </a:graphic>
      </p:graphicFrame>
      <p:sp>
        <p:nvSpPr>
          <p:cNvPr id="686" name="Weight &amp; Body Size Bias"/>
          <p:cNvSpPr txBox="1"/>
          <p:nvPr/>
        </p:nvSpPr>
        <p:spPr>
          <a:xfrm>
            <a:off x="1720783" y="3430649"/>
            <a:ext cx="3897667"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defRPr b="1" sz="2800">
                <a:latin typeface="Times Roman"/>
                <a:ea typeface="Times Roman"/>
                <a:cs typeface="Times Roman"/>
                <a:sym typeface="Times Roman"/>
              </a:defRPr>
            </a:lvl1pPr>
          </a:lstStyle>
          <a:p>
            <a:pPr/>
            <a:r>
              <a:t>Weight &amp; Body Size Bias</a:t>
            </a:r>
          </a:p>
        </p:txBody>
      </p:sp>
      <p:sp>
        <p:nvSpPr>
          <p:cNvPr id="687" name="Cultural Food Bias"/>
          <p:cNvSpPr txBox="1"/>
          <p:nvPr/>
        </p:nvSpPr>
        <p:spPr>
          <a:xfrm>
            <a:off x="1720783" y="6838746"/>
            <a:ext cx="3008667"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defRPr b="1" sz="2800">
                <a:latin typeface="Times Roman"/>
                <a:ea typeface="Times Roman"/>
                <a:cs typeface="Times Roman"/>
                <a:sym typeface="Times Roman"/>
              </a:defRPr>
            </a:lvl1pPr>
          </a:lstStyle>
          <a:p>
            <a:pPr/>
            <a:r>
              <a:t>Cultural Food Bias</a:t>
            </a:r>
          </a:p>
        </p:txBody>
      </p:sp>
      <p:graphicFrame>
        <p:nvGraphicFramePr>
          <p:cNvPr id="688" name="Table 1-1"/>
          <p:cNvGraphicFramePr/>
          <p:nvPr/>
        </p:nvGraphicFramePr>
        <p:xfrm>
          <a:off x="1750116" y="7447082"/>
          <a:ext cx="15725598" cy="188918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896424"/>
                <a:gridCol w="4584956"/>
                <a:gridCol w="5231516"/>
              </a:tblGrid>
              <a:tr h="469121">
                <a:tc>
                  <a:txBody>
                    <a:bodyPr/>
                    <a:lstStyle/>
                    <a:p>
                      <a:pPr algn="ctr" defTabSz="457200">
                        <a:defRPr sz="1800"/>
                      </a:pPr>
                      <a:r>
                        <a:rPr b="1" sz="2100">
                          <a:latin typeface="Times Roman"/>
                          <a:ea typeface="Times Roman"/>
                          <a:cs typeface="Times Roman"/>
                          <a:sym typeface="Times Roman"/>
                        </a:rPr>
                        <a:t>Bias</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Impact on Client Care</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CNS Correction Strategy</a:t>
                      </a:r>
                    </a:p>
                  </a:txBody>
                  <a:tcPr marL="12700" marR="12700" marT="12700" marB="12700" anchor="ctr" anchorCtr="0" horzOverflow="overflow"/>
                </a:tc>
              </a:tr>
              <a:tr h="727137">
                <a:tc>
                  <a:txBody>
                    <a:bodyPr/>
                    <a:lstStyle/>
                    <a:p>
                      <a:pPr algn="ctr" defTabSz="457200">
                        <a:defRPr sz="1800"/>
                      </a:pPr>
                      <a:r>
                        <a:rPr sz="2100">
                          <a:latin typeface="Times Roman"/>
                          <a:ea typeface="Times Roman"/>
                          <a:cs typeface="Times Roman"/>
                          <a:sym typeface="Times Roman"/>
                        </a:rPr>
                        <a:t>Labeling traditional foods as “unhealthy”</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Cultural invalidation; non-adherence</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Modify portions, preparation, and balance</a:t>
                      </a:r>
                    </a:p>
                  </a:txBody>
                  <a:tcPr marL="12700" marR="12700" marT="12700" marB="12700" anchor="ctr" anchorCtr="0" horzOverflow="overflow"/>
                </a:tc>
              </a:tr>
              <a:tr h="727137">
                <a:tc>
                  <a:txBody>
                    <a:bodyPr/>
                    <a:lstStyle/>
                    <a:p>
                      <a:pPr algn="ctr" defTabSz="457200">
                        <a:defRPr sz="1800"/>
                      </a:pPr>
                      <a:r>
                        <a:rPr sz="2100">
                          <a:latin typeface="Times Roman"/>
                          <a:ea typeface="Times Roman"/>
                          <a:cs typeface="Times Roman"/>
                          <a:sym typeface="Times Roman"/>
                        </a:rPr>
                        <a:t>Assuming Western dietary patterns are superior</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Reduced cultural relevance</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Integrate culturally familiar foods</a:t>
                      </a:r>
                    </a:p>
                  </a:txBody>
                  <a:tcPr marL="12700" marR="12700" marT="12700" marB="12700" anchor="ctr" anchorCtr="0" horzOverflow="overflow"/>
                </a:tc>
              </a:tr>
              <a:tr h="727137">
                <a:tc>
                  <a:txBody>
                    <a:bodyPr/>
                    <a:lstStyle/>
                    <a:p>
                      <a:pPr algn="ctr" defTabSz="457200">
                        <a:defRPr sz="1800"/>
                      </a:pPr>
                      <a:r>
                        <a:rPr sz="2100">
                          <a:latin typeface="Times Roman"/>
                          <a:ea typeface="Times Roman"/>
                          <a:cs typeface="Times Roman"/>
                          <a:sym typeface="Times Roman"/>
                        </a:rPr>
                        <a:t>Overgeneralizing cultural diets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Stereotyping; inaccurate plans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Ask individualized, open-ended questions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0"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693" name="Freeform 4"/>
          <p:cNvGrpSpPr/>
          <p:nvPr/>
        </p:nvGrpSpPr>
        <p:grpSpPr>
          <a:xfrm>
            <a:off x="-380182" y="-15"/>
            <a:ext cx="19048361" cy="3086123"/>
            <a:chOff x="-2" y="-1"/>
            <a:chExt cx="19048359" cy="3086121"/>
          </a:xfrm>
        </p:grpSpPr>
        <p:sp>
          <p:nvSpPr>
            <p:cNvPr id="691"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692"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694" name="TextBox 6"/>
          <p:cNvSpPr txBox="1"/>
          <p:nvPr/>
        </p:nvSpPr>
        <p:spPr>
          <a:xfrm>
            <a:off x="1520393" y="682917"/>
            <a:ext cx="16800357" cy="18902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Bias → Impact → Correction Tables for CNS Practice</a:t>
            </a:r>
          </a:p>
        </p:txBody>
      </p:sp>
      <p:sp>
        <p:nvSpPr>
          <p:cNvPr id="69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696" name="Socioeconomic Bias"/>
          <p:cNvSpPr txBox="1"/>
          <p:nvPr/>
        </p:nvSpPr>
        <p:spPr>
          <a:xfrm>
            <a:off x="1720783" y="3430649"/>
            <a:ext cx="3077078"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defRPr b="1" sz="2800">
                <a:latin typeface="Times Roman"/>
                <a:ea typeface="Times Roman"/>
                <a:cs typeface="Times Roman"/>
                <a:sym typeface="Times Roman"/>
              </a:defRPr>
            </a:lvl1pPr>
          </a:lstStyle>
          <a:p>
            <a:pPr/>
            <a:r>
              <a:t>Socioeconomic Bias</a:t>
            </a:r>
          </a:p>
        </p:txBody>
      </p:sp>
      <p:sp>
        <p:nvSpPr>
          <p:cNvPr id="697" name="Languarge &amp; Health Literacy Bias"/>
          <p:cNvSpPr txBox="1"/>
          <p:nvPr/>
        </p:nvSpPr>
        <p:spPr>
          <a:xfrm>
            <a:off x="1720783" y="6838746"/>
            <a:ext cx="6052106"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Languarge &amp; Health Literacy Bias</a:t>
            </a:r>
          </a:p>
        </p:txBody>
      </p:sp>
      <p:graphicFrame>
        <p:nvGraphicFramePr>
          <p:cNvPr id="698" name="Table 1"/>
          <p:cNvGraphicFramePr/>
          <p:nvPr/>
        </p:nvGraphicFramePr>
        <p:xfrm>
          <a:off x="1678192" y="4099968"/>
          <a:ext cx="15600965" cy="232769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6329200"/>
                <a:gridCol w="4008084"/>
                <a:gridCol w="5250980"/>
              </a:tblGrid>
              <a:tr h="511621">
                <a:tc>
                  <a:txBody>
                    <a:bodyPr/>
                    <a:lstStyle/>
                    <a:p>
                      <a:pPr algn="ctr" defTabSz="457200">
                        <a:defRPr sz="1800"/>
                      </a:pPr>
                      <a:r>
                        <a:rPr b="1" sz="2100">
                          <a:latin typeface="Times Roman"/>
                          <a:ea typeface="Times Roman"/>
                          <a:cs typeface="Times Roman"/>
                          <a:sym typeface="Times Roman"/>
                        </a:rPr>
                        <a:t>Bias</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Impact on Client Care</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CNS Correction Strategy</a:t>
                      </a:r>
                    </a:p>
                  </a:txBody>
                  <a:tcPr marL="12700" marR="12700" marT="12700" marB="12700" anchor="ctr" anchorCtr="0" horzOverflow="overflow"/>
                </a:tc>
              </a:tr>
              <a:tr h="511621">
                <a:tc>
                  <a:txBody>
                    <a:bodyPr/>
                    <a:lstStyle/>
                    <a:p>
                      <a:pPr algn="ctr" defTabSz="457200">
                        <a:defRPr sz="1800"/>
                      </a:pPr>
                      <a:r>
                        <a:rPr sz="2100">
                          <a:latin typeface="Times Roman"/>
                          <a:ea typeface="Times Roman"/>
                          <a:cs typeface="Times Roman"/>
                          <a:sym typeface="Times Roman"/>
                        </a:rPr>
                        <a:t>Assuming lack of motivation</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Blame-based counseling</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Assess access, cost, and logistics</a:t>
                      </a:r>
                    </a:p>
                  </a:txBody>
                  <a:tcPr marL="12700" marR="12700" marT="12700" marB="12700" anchor="ctr" anchorCtr="0" horzOverflow="overflow"/>
                </a:tc>
              </a:tr>
              <a:tr h="793014">
                <a:tc>
                  <a:txBody>
                    <a:bodyPr/>
                    <a:lstStyle/>
                    <a:p>
                      <a:pPr algn="ctr" defTabSz="457200">
                        <a:defRPr sz="1800"/>
                      </a:pPr>
                      <a:r>
                        <a:rPr sz="2100">
                          <a:latin typeface="Times Roman"/>
                          <a:ea typeface="Times Roman"/>
                          <a:cs typeface="Times Roman"/>
                          <a:sym typeface="Times Roman"/>
                        </a:rPr>
                        <a:t>Recommending expensive or inaccessible foods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Low feasibility and adherence</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Offer affordable, accessible alternatives</a:t>
                      </a:r>
                    </a:p>
                  </a:txBody>
                  <a:tcPr marL="12700" marR="12700" marT="12700" marB="12700" anchor="ctr" anchorCtr="0" horzOverflow="overflow"/>
                </a:tc>
              </a:tr>
              <a:tr h="511621">
                <a:tc>
                  <a:txBody>
                    <a:bodyPr/>
                    <a:lstStyle/>
                    <a:p>
                      <a:pPr algn="ctr" defTabSz="457200">
                        <a:defRPr sz="1800"/>
                      </a:pPr>
                      <a:r>
                        <a:rPr sz="2100">
                          <a:latin typeface="Times Roman"/>
                          <a:ea typeface="Times Roman"/>
                          <a:cs typeface="Times Roman"/>
                          <a:sym typeface="Times Roman"/>
                        </a:rPr>
                        <a:t>Ignoring structural barriers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Inequitable outcomes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Align plans with client resources</a:t>
                      </a:r>
                    </a:p>
                  </a:txBody>
                  <a:tcPr marL="12700" marR="12700" marT="12700" marB="12700" anchor="ctr" anchorCtr="0" horzOverflow="overflow"/>
                </a:tc>
              </a:tr>
            </a:tbl>
          </a:graphicData>
        </a:graphic>
      </p:graphicFrame>
      <p:graphicFrame>
        <p:nvGraphicFramePr>
          <p:cNvPr id="699" name="Table 1-1"/>
          <p:cNvGraphicFramePr/>
          <p:nvPr/>
        </p:nvGraphicFramePr>
        <p:xfrm>
          <a:off x="1675792" y="7441709"/>
          <a:ext cx="15545672" cy="2435962"/>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6662792"/>
                <a:gridCol w="3652478"/>
                <a:gridCol w="5217701"/>
              </a:tblGrid>
              <a:tr h="479572">
                <a:tc>
                  <a:txBody>
                    <a:bodyPr/>
                    <a:lstStyle/>
                    <a:p>
                      <a:pPr algn="ctr" defTabSz="457200">
                        <a:defRPr sz="1800"/>
                      </a:pPr>
                      <a:r>
                        <a:rPr b="1" sz="2100">
                          <a:latin typeface="Times Roman"/>
                          <a:ea typeface="Times Roman"/>
                          <a:cs typeface="Times Roman"/>
                          <a:sym typeface="Times Roman"/>
                        </a:rPr>
                        <a:t>Bias</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Impact on Client Care</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CNS Correction Strategy</a:t>
                      </a:r>
                    </a:p>
                  </a:txBody>
                  <a:tcPr marL="12700" marR="12700" marT="12700" marB="12700" anchor="ctr" anchorCtr="0" horzOverflow="overflow"/>
                </a:tc>
              </a:tr>
              <a:tr h="743337">
                <a:tc>
                  <a:txBody>
                    <a:bodyPr/>
                    <a:lstStyle/>
                    <a:p>
                      <a:pPr algn="ctr" defTabSz="457200">
                        <a:defRPr sz="1800"/>
                      </a:pPr>
                      <a:r>
                        <a:rPr sz="2100">
                          <a:latin typeface="Times Roman"/>
                          <a:ea typeface="Times Roman"/>
                          <a:cs typeface="Times Roman"/>
                          <a:sym typeface="Times Roman"/>
                        </a:rPr>
                        <a:t>Assuming understanding of medical terminology</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Miscommunication; errors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Use plain language and visuals</a:t>
                      </a:r>
                    </a:p>
                  </a:txBody>
                  <a:tcPr marL="12700" marR="12700" marT="12700" marB="12700" anchor="ctr" anchorCtr="0" horzOverflow="overflow"/>
                </a:tc>
              </a:tr>
              <a:tr h="479572">
                <a:tc>
                  <a:txBody>
                    <a:bodyPr/>
                    <a:lstStyle/>
                    <a:p>
                      <a:pPr algn="ctr" defTabSz="457200">
                        <a:defRPr sz="1800"/>
                      </a:pPr>
                      <a:r>
                        <a:rPr sz="2100">
                          <a:latin typeface="Times Roman"/>
                          <a:ea typeface="Times Roman"/>
                          <a:cs typeface="Times Roman"/>
                          <a:sym typeface="Times Roman"/>
                        </a:rPr>
                        <a:t>Talking down to clients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Loss of trust and rapport</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Use respectful, collaborative tone</a:t>
                      </a:r>
                    </a:p>
                  </a:txBody>
                  <a:tcPr marL="12700" marR="12700" marT="12700" marB="12700" anchor="ctr" anchorCtr="0" horzOverflow="overflow"/>
                </a:tc>
              </a:tr>
              <a:tr h="743337">
                <a:tc>
                  <a:txBody>
                    <a:bodyPr/>
                    <a:lstStyle/>
                    <a:p>
                      <a:pPr algn="ctr" defTabSz="457200">
                        <a:defRPr sz="1800"/>
                      </a:pPr>
                      <a:r>
                        <a:rPr sz="2100">
                          <a:latin typeface="Times Roman"/>
                          <a:ea typeface="Times Roman"/>
                          <a:cs typeface="Times Roman"/>
                          <a:sym typeface="Times Roman"/>
                        </a:rPr>
                        <a:t>Equating literacy with intelligence</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Client disengagement</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Confirm understanding via teach-back</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1"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704" name="Freeform 4"/>
          <p:cNvGrpSpPr/>
          <p:nvPr/>
        </p:nvGrpSpPr>
        <p:grpSpPr>
          <a:xfrm>
            <a:off x="-380182" y="-15"/>
            <a:ext cx="19048361" cy="3086123"/>
            <a:chOff x="-2" y="-1"/>
            <a:chExt cx="19048359" cy="3086121"/>
          </a:xfrm>
        </p:grpSpPr>
        <p:sp>
          <p:nvSpPr>
            <p:cNvPr id="702"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03"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705" name="TextBox 6"/>
          <p:cNvSpPr txBox="1"/>
          <p:nvPr/>
        </p:nvSpPr>
        <p:spPr>
          <a:xfrm>
            <a:off x="1520393" y="682917"/>
            <a:ext cx="16800357" cy="18902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Bias → Impact → Correction Tables for CNS Practice</a:t>
            </a:r>
          </a:p>
        </p:txBody>
      </p:sp>
      <p:sp>
        <p:nvSpPr>
          <p:cNvPr id="70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707" name="Ethnic &amp; Racial Bias"/>
          <p:cNvSpPr txBox="1"/>
          <p:nvPr/>
        </p:nvSpPr>
        <p:spPr>
          <a:xfrm>
            <a:off x="1720783" y="3430649"/>
            <a:ext cx="3294814"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defRPr b="1" sz="2800">
                <a:latin typeface="Times Roman"/>
                <a:ea typeface="Times Roman"/>
                <a:cs typeface="Times Roman"/>
                <a:sym typeface="Times Roman"/>
              </a:defRPr>
            </a:lvl1pPr>
          </a:lstStyle>
          <a:p>
            <a:pPr/>
            <a:r>
              <a:t>Ethnic &amp; Racial Bias</a:t>
            </a:r>
          </a:p>
        </p:txBody>
      </p:sp>
      <p:sp>
        <p:nvSpPr>
          <p:cNvPr id="708" name="Confirmation Bias"/>
          <p:cNvSpPr txBox="1"/>
          <p:nvPr/>
        </p:nvSpPr>
        <p:spPr>
          <a:xfrm>
            <a:off x="1720783" y="6838746"/>
            <a:ext cx="6052106"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Confirmation Bias</a:t>
            </a:r>
          </a:p>
        </p:txBody>
      </p:sp>
      <p:graphicFrame>
        <p:nvGraphicFramePr>
          <p:cNvPr id="709" name="Table 1"/>
          <p:cNvGraphicFramePr/>
          <p:nvPr/>
        </p:nvGraphicFramePr>
        <p:xfrm>
          <a:off x="1670262" y="4058257"/>
          <a:ext cx="15362685" cy="2443127"/>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4850907"/>
                <a:gridCol w="5175231"/>
                <a:gridCol w="5323845"/>
              </a:tblGrid>
              <a:tr h="481005">
                <a:tc>
                  <a:txBody>
                    <a:bodyPr/>
                    <a:lstStyle/>
                    <a:p>
                      <a:pPr algn="ctr" defTabSz="457200">
                        <a:defRPr sz="1800"/>
                      </a:pPr>
                      <a:r>
                        <a:rPr b="1" sz="2100">
                          <a:latin typeface="Times Roman"/>
                          <a:ea typeface="Times Roman"/>
                          <a:cs typeface="Times Roman"/>
                          <a:sym typeface="Times Roman"/>
                        </a:rPr>
                        <a:t>Bias</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Impact on Client Care</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CNS Correction Strategy</a:t>
                      </a:r>
                    </a:p>
                  </a:txBody>
                  <a:tcPr marL="12700" marR="12700" marT="12700" marB="12700" anchor="ctr" anchorCtr="0" horzOverflow="overflow"/>
                </a:tc>
              </a:tr>
              <a:tr h="745558">
                <a:tc>
                  <a:txBody>
                    <a:bodyPr/>
                    <a:lstStyle/>
                    <a:p>
                      <a:pPr algn="ctr" defTabSz="457200">
                        <a:defRPr sz="1800"/>
                      </a:pPr>
                      <a:r>
                        <a:rPr sz="2100">
                          <a:latin typeface="Times Roman"/>
                          <a:ea typeface="Times Roman"/>
                          <a:cs typeface="Times Roman"/>
                          <a:sym typeface="Times Roman"/>
                        </a:rPr>
                        <a:t>Attributing health issues to race alone</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Missed social and environmental factors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Focus on lived experience and exposures</a:t>
                      </a:r>
                    </a:p>
                  </a:txBody>
                  <a:tcPr marL="12700" marR="12700" marT="12700" marB="12700" anchor="ctr" anchorCtr="0" horzOverflow="overflow"/>
                </a:tc>
              </a:tr>
              <a:tr h="745558">
                <a:tc>
                  <a:txBody>
                    <a:bodyPr/>
                    <a:lstStyle/>
                    <a:p>
                      <a:pPr algn="ctr" defTabSz="457200">
                        <a:defRPr sz="1800"/>
                      </a:pPr>
                      <a:r>
                        <a:rPr sz="2100">
                          <a:latin typeface="Times Roman"/>
                          <a:ea typeface="Times Roman"/>
                          <a:cs typeface="Times Roman"/>
                          <a:sym typeface="Times Roman"/>
                        </a:rPr>
                        <a:t>Using race as a biological proxy</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Inaccurate assessment</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Evaluate individual labs, diet, and history</a:t>
                      </a:r>
                    </a:p>
                  </a:txBody>
                  <a:tcPr marL="12700" marR="12700" marT="12700" marB="12700" anchor="ctr" anchorCtr="0" horzOverflow="overflow"/>
                </a:tc>
              </a:tr>
              <a:tr h="481005">
                <a:tc>
                  <a:txBody>
                    <a:bodyPr/>
                    <a:lstStyle/>
                    <a:p>
                      <a:pPr algn="ctr" defTabSz="457200">
                        <a:defRPr sz="1800"/>
                      </a:pPr>
                      <a:r>
                        <a:rPr sz="2100">
                          <a:latin typeface="Times Roman"/>
                          <a:ea typeface="Times Roman"/>
                          <a:cs typeface="Times Roman"/>
                          <a:sym typeface="Times Roman"/>
                        </a:rPr>
                        <a:t>Stereotyping food habits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Inappropriate recommendations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Individualize assessment</a:t>
                      </a:r>
                    </a:p>
                  </a:txBody>
                  <a:tcPr marL="12700" marR="12700" marT="12700" marB="12700" anchor="ctr" anchorCtr="0" horzOverflow="overflow"/>
                </a:tc>
              </a:tr>
            </a:tbl>
          </a:graphicData>
        </a:graphic>
      </p:graphicFrame>
      <p:graphicFrame>
        <p:nvGraphicFramePr>
          <p:cNvPr id="710" name="Table 1-1"/>
          <p:cNvGraphicFramePr/>
          <p:nvPr/>
        </p:nvGraphicFramePr>
        <p:xfrm>
          <a:off x="1722581" y="7483535"/>
          <a:ext cx="15375385" cy="219956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864095"/>
                <a:gridCol w="3990110"/>
                <a:gridCol w="5508479"/>
              </a:tblGrid>
              <a:tr h="390684">
                <a:tc>
                  <a:txBody>
                    <a:bodyPr/>
                    <a:lstStyle/>
                    <a:p>
                      <a:pPr algn="ctr" defTabSz="457200">
                        <a:defRPr sz="1800"/>
                      </a:pPr>
                      <a:r>
                        <a:rPr b="1" sz="2100">
                          <a:latin typeface="Times Roman"/>
                          <a:ea typeface="Times Roman"/>
                          <a:cs typeface="Times Roman"/>
                          <a:sym typeface="Times Roman"/>
                        </a:rPr>
                        <a:t>Bias</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Impact on Client Care</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CNS Correction Strategy</a:t>
                      </a:r>
                    </a:p>
                  </a:txBody>
                  <a:tcPr marL="12700" marR="12700" marT="12700" marB="12700" anchor="ctr" anchorCtr="0" horzOverflow="overflow"/>
                </a:tc>
              </a:tr>
              <a:tr h="605560">
                <a:tc>
                  <a:txBody>
                    <a:bodyPr/>
                    <a:lstStyle/>
                    <a:p>
                      <a:pPr algn="ctr" defTabSz="457200">
                        <a:defRPr sz="1800"/>
                      </a:pPr>
                      <a:r>
                        <a:rPr sz="2100">
                          <a:latin typeface="Times Roman"/>
                          <a:ea typeface="Times Roman"/>
                          <a:cs typeface="Times Roman"/>
                          <a:sym typeface="Times Roman"/>
                        </a:rPr>
                        <a:t>Seeking data that confirms assumptions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Skewed interpretation</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Use standardized assessment tools</a:t>
                      </a:r>
                    </a:p>
                  </a:txBody>
                  <a:tcPr marL="12700" marR="12700" marT="12700" marB="12700" anchor="ctr" anchorCtr="0" horzOverflow="overflow"/>
                </a:tc>
              </a:tr>
              <a:tr h="605560">
                <a:tc>
                  <a:txBody>
                    <a:bodyPr/>
                    <a:lstStyle/>
                    <a:p>
                      <a:pPr algn="ctr" defTabSz="457200">
                        <a:defRPr sz="1800"/>
                      </a:pPr>
                      <a:r>
                        <a:rPr sz="2100">
                          <a:latin typeface="Times Roman"/>
                          <a:ea typeface="Times Roman"/>
                          <a:cs typeface="Times Roman"/>
                          <a:sym typeface="Times Roman"/>
                        </a:rPr>
                        <a:t>Ignoring conflicting information</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Incomplete care plans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Actively test alternative explanations</a:t>
                      </a:r>
                    </a:p>
                  </a:txBody>
                  <a:tcPr marL="12700" marR="12700" marT="12700" marB="12700" anchor="ctr" anchorCtr="0" horzOverflow="overflow"/>
                </a:tc>
              </a:tr>
              <a:tr h="605560">
                <a:tc>
                  <a:txBody>
                    <a:bodyPr/>
                    <a:lstStyle/>
                    <a:p>
                      <a:pPr algn="ctr" defTabSz="457200">
                        <a:defRPr sz="1800"/>
                      </a:pPr>
                      <a:r>
                        <a:rPr sz="2100">
                          <a:latin typeface="Times Roman"/>
                          <a:ea typeface="Times Roman"/>
                          <a:cs typeface="Times Roman"/>
                          <a:sym typeface="Times Roman"/>
                        </a:rPr>
                        <a:t>Anchoring on first impressions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Diagnostic overshadowing</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Reassess regularly</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2"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715" name="Freeform 4"/>
          <p:cNvGrpSpPr/>
          <p:nvPr/>
        </p:nvGrpSpPr>
        <p:grpSpPr>
          <a:xfrm>
            <a:off x="-380182" y="-15"/>
            <a:ext cx="19048361" cy="3086123"/>
            <a:chOff x="-2" y="-1"/>
            <a:chExt cx="19048359" cy="3086121"/>
          </a:xfrm>
        </p:grpSpPr>
        <p:sp>
          <p:nvSpPr>
            <p:cNvPr id="713"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14"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716" name="TextBox 6"/>
          <p:cNvSpPr txBox="1"/>
          <p:nvPr/>
        </p:nvSpPr>
        <p:spPr>
          <a:xfrm>
            <a:off x="1520393" y="682917"/>
            <a:ext cx="16800357" cy="18902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Bias → Impact → Correction Tables for CNS Practice</a:t>
            </a:r>
          </a:p>
        </p:txBody>
      </p:sp>
      <p:sp>
        <p:nvSpPr>
          <p:cNvPr id="71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718" name="Gender &amp; Identity Bias"/>
          <p:cNvSpPr txBox="1"/>
          <p:nvPr/>
        </p:nvSpPr>
        <p:spPr>
          <a:xfrm>
            <a:off x="1720783" y="3430649"/>
            <a:ext cx="3663784"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defRPr b="1" sz="2800">
                <a:latin typeface="Times Roman"/>
                <a:ea typeface="Times Roman"/>
                <a:cs typeface="Times Roman"/>
                <a:sym typeface="Times Roman"/>
              </a:defRPr>
            </a:lvl1pPr>
          </a:lstStyle>
          <a:p>
            <a:pPr/>
            <a:r>
              <a:t>Gender &amp; Identity Bias</a:t>
            </a:r>
          </a:p>
        </p:txBody>
      </p:sp>
      <p:graphicFrame>
        <p:nvGraphicFramePr>
          <p:cNvPr id="719" name="Table 1"/>
          <p:cNvGraphicFramePr/>
          <p:nvPr/>
        </p:nvGraphicFramePr>
        <p:xfrm>
          <a:off x="1745642" y="3988407"/>
          <a:ext cx="15329264" cy="257078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668784"/>
                <a:gridCol w="4083948"/>
                <a:gridCol w="5563830"/>
              </a:tblGrid>
              <a:tr h="458178">
                <a:tc>
                  <a:txBody>
                    <a:bodyPr/>
                    <a:lstStyle/>
                    <a:p>
                      <a:pPr algn="ctr" defTabSz="457200">
                        <a:defRPr sz="1800"/>
                      </a:pPr>
                      <a:r>
                        <a:rPr b="1" sz="2100">
                          <a:latin typeface="Times Roman"/>
                          <a:ea typeface="Times Roman"/>
                          <a:cs typeface="Times Roman"/>
                          <a:sym typeface="Times Roman"/>
                        </a:rPr>
                        <a:t>Bias</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Impact on Client Care</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CNS Correction Strategy</a:t>
                      </a:r>
                    </a:p>
                  </a:txBody>
                  <a:tcPr marL="12700" marR="12700" marT="12700" marB="12700" anchor="ctr" anchorCtr="0" horzOverflow="overflow"/>
                </a:tc>
              </a:tr>
              <a:tr h="710177">
                <a:tc>
                  <a:txBody>
                    <a:bodyPr/>
                    <a:lstStyle/>
                    <a:p>
                      <a:pPr algn="ctr" defTabSz="457200">
                        <a:defRPr sz="1800"/>
                      </a:pPr>
                      <a:r>
                        <a:rPr sz="2100">
                          <a:latin typeface="Times Roman"/>
                          <a:ea typeface="Times Roman"/>
                          <a:cs typeface="Times Roman"/>
                          <a:sym typeface="Times Roman"/>
                        </a:rPr>
                        <a:t>Assuming gender-based food preferences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Reduced personalization</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Ask preferences without assumptions</a:t>
                      </a:r>
                    </a:p>
                  </a:txBody>
                  <a:tcPr marL="12700" marR="12700" marT="12700" marB="12700" anchor="ctr" anchorCtr="0" horzOverflow="overflow"/>
                </a:tc>
              </a:tr>
              <a:tr h="710177">
                <a:tc>
                  <a:txBody>
                    <a:bodyPr/>
                    <a:lstStyle/>
                    <a:p>
                      <a:pPr algn="ctr" defTabSz="457200">
                        <a:defRPr sz="1800"/>
                      </a:pPr>
                      <a:r>
                        <a:rPr sz="2100">
                          <a:latin typeface="Times Roman"/>
                          <a:ea typeface="Times Roman"/>
                          <a:cs typeface="Times Roman"/>
                          <a:sym typeface="Times Roman"/>
                        </a:rPr>
                        <a:t>Ignoring gender-affirming care needs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Safety and trust risks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Use inclusive language and intake forms</a:t>
                      </a:r>
                    </a:p>
                  </a:txBody>
                  <a:tcPr marL="12700" marR="12700" marT="12700" marB="12700" anchor="ctr" anchorCtr="0" horzOverflow="overflow"/>
                </a:tc>
              </a:tr>
              <a:tr h="710177">
                <a:tc>
                  <a:txBody>
                    <a:bodyPr/>
                    <a:lstStyle/>
                    <a:p>
                      <a:pPr algn="ctr" defTabSz="457200">
                        <a:defRPr sz="1800"/>
                      </a:pPr>
                      <a:r>
                        <a:rPr sz="2100">
                          <a:latin typeface="Times Roman"/>
                          <a:ea typeface="Times Roman"/>
                          <a:cs typeface="Times Roman"/>
                          <a:sym typeface="Times Roman"/>
                        </a:rPr>
                        <a:t>Applying binary health norms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Misaligned recommendations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Individualize physiology-based care</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52" name="Freeform 4"/>
          <p:cNvGrpSpPr/>
          <p:nvPr/>
        </p:nvGrpSpPr>
        <p:grpSpPr>
          <a:xfrm>
            <a:off x="-380182" y="-15"/>
            <a:ext cx="19048361" cy="3086123"/>
            <a:chOff x="-2" y="-1"/>
            <a:chExt cx="19048359" cy="3086121"/>
          </a:xfrm>
        </p:grpSpPr>
        <p:sp>
          <p:nvSpPr>
            <p:cNvPr id="150"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51"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53" name="TextBox 6"/>
          <p:cNvSpPr txBox="1"/>
          <p:nvPr/>
        </p:nvSpPr>
        <p:spPr>
          <a:xfrm>
            <a:off x="1421607" y="648655"/>
            <a:ext cx="16800357" cy="537589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92" sz="7000">
                <a:solidFill>
                  <a:srgbClr val="FFFFFF"/>
                </a:solidFill>
                <a:latin typeface="Poppins"/>
                <a:ea typeface="Poppins"/>
                <a:cs typeface="Poppins"/>
                <a:sym typeface="Poppins"/>
              </a:defRPr>
            </a:pPr>
            <a:r>
              <a:t>Client Rights, Confidentiality, and Informed Consent</a:t>
            </a:r>
          </a:p>
          <a:p>
            <a:pPr>
              <a:lnSpc>
                <a:spcPts val="7400"/>
              </a:lnSpc>
              <a:defRPr spc="692" sz="7000">
                <a:solidFill>
                  <a:srgbClr val="FFFFFF"/>
                </a:solidFill>
                <a:latin typeface="Poppins"/>
                <a:ea typeface="Poppins"/>
                <a:cs typeface="Poppins"/>
                <a:sym typeface="Poppins"/>
              </a:defRPr>
            </a:pPr>
          </a:p>
          <a:p>
            <a:pPr defTabSz="457200">
              <a:spcBef>
                <a:spcPts val="1200"/>
              </a:spcBef>
              <a:defRPr sz="1200">
                <a:latin typeface="Times Roman"/>
                <a:ea typeface="Times Roman"/>
                <a:cs typeface="Times Roman"/>
                <a:sym typeface="Times Roman"/>
              </a:defRPr>
            </a:pPr>
          </a:p>
          <a:p>
            <a:pPr>
              <a:lnSpc>
                <a:spcPts val="7400"/>
              </a:lnSpc>
              <a:defRPr spc="692" sz="7000">
                <a:solidFill>
                  <a:srgbClr val="FFFFFF"/>
                </a:solidFill>
                <a:latin typeface="Poppins"/>
                <a:ea typeface="Poppins"/>
                <a:cs typeface="Poppins"/>
                <a:sym typeface="Poppins"/>
              </a:defRPr>
            </a:pPr>
          </a:p>
          <a:p>
            <a:pPr defTabSz="457200">
              <a:spcBef>
                <a:spcPts val="1200"/>
              </a:spcBef>
              <a:defRPr sz="1200">
                <a:latin typeface="Times Roman"/>
                <a:ea typeface="Times Roman"/>
                <a:cs typeface="Times Roman"/>
                <a:sym typeface="Times Roman"/>
              </a:defRPr>
            </a:pPr>
          </a:p>
        </p:txBody>
      </p:sp>
      <p:sp>
        <p:nvSpPr>
          <p:cNvPr id="15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55" name="Institute of Medicine (IOM). (2001). Dietary Reference Intakes: Applications in Dietary Assessment. National Academies Press.…"/>
          <p:cNvSpPr txBox="1"/>
          <p:nvPr/>
        </p:nvSpPr>
        <p:spPr>
          <a:xfrm>
            <a:off x="992190" y="4174225"/>
            <a:ext cx="14605675" cy="547776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3200">
                <a:latin typeface="Times Roman"/>
                <a:ea typeface="Times Roman"/>
                <a:cs typeface="Times Roman"/>
                <a:sym typeface="Times Roman"/>
              </a:defRPr>
            </a:pPr>
            <a:r>
              <a:t>CNS professionals must:</a:t>
            </a:r>
          </a:p>
          <a:p>
            <a:pPr defTabSz="457200">
              <a:spcBef>
                <a:spcPts val="1200"/>
              </a:spcBef>
              <a:defRPr sz="3200">
                <a:latin typeface="Times Roman"/>
                <a:ea typeface="Times Roman"/>
                <a:cs typeface="Times Roman"/>
                <a:sym typeface="Times Roman"/>
              </a:defRPr>
            </a:pPr>
          </a:p>
          <a:p>
            <a:pPr marL="457200" indent="-317500" defTabSz="457200">
              <a:spcBef>
                <a:spcPts val="1200"/>
              </a:spcBef>
              <a:buSzPct val="100000"/>
              <a:buFont typeface="Times Roman"/>
              <a:buChar char="•"/>
              <a:defRPr sz="2800">
                <a:latin typeface="Times Roman"/>
                <a:ea typeface="Times Roman"/>
                <a:cs typeface="Times Roman"/>
                <a:sym typeface="Times Roman"/>
              </a:defRPr>
            </a:pPr>
            <a:r>
              <a:t>Protect </a:t>
            </a:r>
            <a:r>
              <a:rPr b="1"/>
              <a:t>client confidentiality and privacy</a:t>
            </a:r>
            <a:r>
              <a:t> in accordance with legal and ethical standards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Obtain </a:t>
            </a:r>
            <a:r>
              <a:rPr b="1"/>
              <a:t>informed consent</a:t>
            </a:r>
            <a:r>
              <a:t> for assessments, interventions, and data collection</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Communicate risks, benefits, alternatives, and limitations of nutrition interventions clearly</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Respect client self-determination and decision-making</a:t>
            </a: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1"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724" name="Freeform 4"/>
          <p:cNvGrpSpPr/>
          <p:nvPr/>
        </p:nvGrpSpPr>
        <p:grpSpPr>
          <a:xfrm>
            <a:off x="-380182" y="-15"/>
            <a:ext cx="19048361" cy="3086123"/>
            <a:chOff x="-2" y="-1"/>
            <a:chExt cx="19048359" cy="3086121"/>
          </a:xfrm>
        </p:grpSpPr>
        <p:sp>
          <p:nvSpPr>
            <p:cNvPr id="722"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23"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725" name="TextBox 6"/>
          <p:cNvSpPr txBox="1"/>
          <p:nvPr/>
        </p:nvSpPr>
        <p:spPr>
          <a:xfrm>
            <a:off x="1545003" y="1248949"/>
            <a:ext cx="16800357" cy="22204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72" sz="6800">
                <a:solidFill>
                  <a:srgbClr val="FFFFFF"/>
                </a:solidFill>
                <a:latin typeface="Poppins"/>
                <a:ea typeface="Poppins"/>
                <a:cs typeface="Poppins"/>
                <a:sym typeface="Poppins"/>
              </a:defRPr>
            </a:pPr>
            <a:r>
              <a:t>CNS Ethical Integration</a:t>
            </a:r>
          </a:p>
          <a:p>
            <a:pPr defTabSz="457200">
              <a:spcBef>
                <a:spcPts val="1200"/>
              </a:spcBef>
              <a:defRPr sz="1200">
                <a:latin typeface="Times Roman"/>
                <a:ea typeface="Times Roman"/>
                <a:cs typeface="Times Roman"/>
                <a:sym typeface="Times Roman"/>
              </a:defRPr>
            </a:pPr>
          </a:p>
        </p:txBody>
      </p:sp>
      <p:sp>
        <p:nvSpPr>
          <p:cNvPr id="72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727" name="Mitigating implicit bias:…"/>
          <p:cNvSpPr txBox="1"/>
          <p:nvPr/>
        </p:nvSpPr>
        <p:spPr>
          <a:xfrm>
            <a:off x="1720783" y="3430649"/>
            <a:ext cx="14683737" cy="503888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spcBef>
                <a:spcPts val="1200"/>
              </a:spcBef>
              <a:defRPr b="1" sz="3200">
                <a:latin typeface="Times Roman"/>
                <a:ea typeface="Times Roman"/>
                <a:cs typeface="Times Roman"/>
                <a:sym typeface="Times Roman"/>
              </a:defRPr>
            </a:pPr>
            <a:r>
              <a:t>Mitigating implicit bias:</a:t>
            </a:r>
          </a:p>
          <a:p>
            <a:pPr marL="457200" indent="-317500" defTabSz="457200">
              <a:spcBef>
                <a:spcPts val="1200"/>
              </a:spcBef>
              <a:buSzPct val="100000"/>
              <a:buFont typeface="Times Roman"/>
              <a:buChar char="•"/>
              <a:defRPr b="1" sz="3200">
                <a:latin typeface="Times Roman"/>
                <a:ea typeface="Times Roman"/>
                <a:cs typeface="Times Roman"/>
                <a:sym typeface="Times Roman"/>
              </a:defRPr>
            </a:pPr>
            <a:r>
              <a:rPr b="0"/>
              <a:t>Supports </a:t>
            </a:r>
            <a:r>
              <a:t>ethical standards and client dignity</a:t>
            </a:r>
            <a:endParaRPr b="0"/>
          </a:p>
          <a:p>
            <a:pPr marL="457200" indent="-317500" defTabSz="457200">
              <a:spcBef>
                <a:spcPts val="1200"/>
              </a:spcBef>
              <a:buSzPct val="100000"/>
              <a:buFont typeface="Times Roman"/>
              <a:buChar char="•"/>
              <a:defRPr sz="3200">
                <a:latin typeface="Times Roman"/>
                <a:ea typeface="Times Roman"/>
                <a:cs typeface="Times Roman"/>
                <a:sym typeface="Times Roman"/>
              </a:defRPr>
            </a:pPr>
            <a:r>
              <a:t>Improves adherence and outcomes</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Reduces health disparities</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Strengthens therapeutic alliance</a:t>
            </a:r>
          </a:p>
          <a:p>
            <a:pPr defTabSz="457200">
              <a:spcBef>
                <a:spcPts val="1200"/>
              </a:spcBef>
              <a:defRPr i="1" sz="3200">
                <a:latin typeface="Times Roman"/>
                <a:ea typeface="Times Roman"/>
                <a:cs typeface="Times Roman"/>
                <a:sym typeface="Times Roman"/>
              </a:defRPr>
            </a:pPr>
          </a:p>
          <a:p>
            <a:pPr defTabSz="457200">
              <a:spcBef>
                <a:spcPts val="1200"/>
              </a:spcBef>
              <a:defRPr b="1" i="1" sz="3200">
                <a:latin typeface="Times Roman"/>
                <a:ea typeface="Times Roman"/>
                <a:cs typeface="Times Roman"/>
                <a:sym typeface="Times Roman"/>
              </a:defRPr>
            </a:pPr>
            <a:r>
              <a:t>*Identify the bias → recognize its impact → apply a corrective, client-centered strategy.</a:t>
            </a:r>
            <a:endParaRPr b="0"/>
          </a:p>
        </p:txBody>
      </p:sp>
    </p:spTree>
  </p:cSld>
  <p:clrMapOvr>
    <a:masterClrMapping/>
  </p:clrMapOvr>
  <p:transition xmlns:p14="http://schemas.microsoft.com/office/powerpoint/2010/main" spd="med" advClick="1"/>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9"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732" name="Freeform 4"/>
          <p:cNvGrpSpPr/>
          <p:nvPr/>
        </p:nvGrpSpPr>
        <p:grpSpPr>
          <a:xfrm>
            <a:off x="-380182" y="-15"/>
            <a:ext cx="19048361" cy="3086123"/>
            <a:chOff x="-2" y="-1"/>
            <a:chExt cx="19048359" cy="3086121"/>
          </a:xfrm>
        </p:grpSpPr>
        <p:sp>
          <p:nvSpPr>
            <p:cNvPr id="730"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31"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733" name="TextBox 6"/>
          <p:cNvSpPr txBox="1"/>
          <p:nvPr/>
        </p:nvSpPr>
        <p:spPr>
          <a:xfrm>
            <a:off x="1446680" y="682917"/>
            <a:ext cx="16800357" cy="18902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0433FF"/>
                </a:solidFill>
                <a:latin typeface="Poppins"/>
                <a:ea typeface="Poppins"/>
                <a:cs typeface="Poppins"/>
                <a:sym typeface="Poppins"/>
              </a:defRPr>
            </a:lvl1pPr>
          </a:lstStyle>
          <a:p>
            <a:pPr/>
            <a:r>
              <a:t>Insurance Coverage and Reimbursement</a:t>
            </a:r>
          </a:p>
        </p:txBody>
      </p:sp>
      <p:sp>
        <p:nvSpPr>
          <p:cNvPr id="73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735" name="Institute of Medicine (IOM). (2001). Dietary Reference Intakes: Applications in Dietary Assessment. National Academies Press.…"/>
          <p:cNvSpPr txBox="1"/>
          <p:nvPr/>
        </p:nvSpPr>
        <p:spPr>
          <a:xfrm>
            <a:off x="1089696" y="4174225"/>
            <a:ext cx="15231325" cy="4282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20842" indent="-320842" defTabSz="457200">
              <a:spcBef>
                <a:spcPts val="1200"/>
              </a:spcBef>
              <a:buSzPct val="100000"/>
              <a:buChar char="•"/>
              <a:defRPr sz="3200">
                <a:latin typeface="Times Roman"/>
                <a:ea typeface="Times Roman"/>
                <a:cs typeface="Times Roman"/>
                <a:sym typeface="Times Roman"/>
              </a:defRPr>
            </a:pPr>
            <a:r>
              <a:t>Insurance coverage and reimbursement for nutrition services depend on </a:t>
            </a:r>
            <a:r>
              <a:rPr b="1"/>
              <a:t>payer policies, state licensure laws, credential recognition, and provider status</a:t>
            </a:r>
            <a:r>
              <a:t>. </a:t>
            </a:r>
          </a:p>
          <a:p>
            <a:pPr marL="320842" indent="-320842" defTabSz="457200">
              <a:spcBef>
                <a:spcPts val="1200"/>
              </a:spcBef>
              <a:buSzPct val="100000"/>
              <a:buChar char="•"/>
              <a:defRPr sz="3200">
                <a:latin typeface="Times Roman"/>
                <a:ea typeface="Times Roman"/>
                <a:cs typeface="Times Roman"/>
                <a:sym typeface="Times Roman"/>
              </a:defRPr>
            </a:pPr>
            <a:r>
              <a:t>While the </a:t>
            </a:r>
            <a:r>
              <a:rPr b="1"/>
              <a:t>Certified Nutrition Specialist (CNS®)</a:t>
            </a:r>
            <a:r>
              <a:t> credential demonstrates advanced clinical competence, </a:t>
            </a:r>
            <a:r>
              <a:rPr b="1"/>
              <a:t>certification alone does not guarantee reimbursement</a:t>
            </a:r>
            <a:r>
              <a:t>.</a:t>
            </a:r>
          </a:p>
          <a:p>
            <a:pPr marL="320842" indent="-320842" defTabSz="457200">
              <a:spcBef>
                <a:spcPts val="1200"/>
              </a:spcBef>
              <a:buSzPct val="100000"/>
              <a:buChar char="•"/>
              <a:defRPr sz="3200">
                <a:latin typeface="Times Roman"/>
                <a:ea typeface="Times Roman"/>
                <a:cs typeface="Times Roman"/>
                <a:sym typeface="Times Roman"/>
              </a:defRPr>
            </a:pPr>
            <a:r>
              <a:t>CNS professionals must understand how reimbursement structures work and practice within legal and contractual limits.</a:t>
            </a:r>
          </a:p>
          <a:p>
            <a:pPr defTabSz="457200">
              <a:spcBef>
                <a:spcPts val="1200"/>
              </a:spcBef>
              <a:defRPr sz="1200">
                <a:latin typeface="Times Roman"/>
                <a:ea typeface="Times Roman"/>
                <a:cs typeface="Times Roman"/>
                <a:sym typeface="Times Roman"/>
              </a:defRPr>
            </a:pPr>
          </a:p>
          <a:p>
            <a:pPr defTabSz="457200">
              <a:spcBef>
                <a:spcPts val="1200"/>
              </a:spcBef>
              <a:defRPr b="1"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7" name="Freeform 2"/>
          <p:cNvSpPr/>
          <p:nvPr/>
        </p:nvSpPr>
        <p:spPr>
          <a:xfrm rot="10800000">
            <a:off x="-237709" y="-19497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740" name="Freeform 4"/>
          <p:cNvGrpSpPr/>
          <p:nvPr/>
        </p:nvGrpSpPr>
        <p:grpSpPr>
          <a:xfrm>
            <a:off x="-380182" y="-15"/>
            <a:ext cx="19048361" cy="3086123"/>
            <a:chOff x="-2" y="-1"/>
            <a:chExt cx="19048359" cy="3086121"/>
          </a:xfrm>
        </p:grpSpPr>
        <p:sp>
          <p:nvSpPr>
            <p:cNvPr id="738"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39"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741" name="TextBox 6"/>
          <p:cNvSpPr txBox="1"/>
          <p:nvPr/>
        </p:nvSpPr>
        <p:spPr>
          <a:xfrm>
            <a:off x="1446680" y="682917"/>
            <a:ext cx="16800357" cy="18902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Key Determinants of Reimbursement for CNS Services</a:t>
            </a:r>
          </a:p>
        </p:txBody>
      </p:sp>
      <p:sp>
        <p:nvSpPr>
          <p:cNvPr id="74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743" name="Table 1"/>
          <p:cNvGraphicFramePr/>
          <p:nvPr/>
        </p:nvGraphicFramePr>
        <p:xfrm>
          <a:off x="3366244" y="3679536"/>
          <a:ext cx="12137188" cy="579283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735055"/>
                <a:gridCol w="8389431"/>
              </a:tblGrid>
              <a:tr h="713597">
                <a:tc>
                  <a:txBody>
                    <a:bodyPr/>
                    <a:lstStyle/>
                    <a:p>
                      <a:pPr algn="ctr" defTabSz="457200">
                        <a:defRPr sz="1800"/>
                      </a:pPr>
                      <a:r>
                        <a:rPr b="1" sz="2400">
                          <a:latin typeface="Times Roman"/>
                          <a:ea typeface="Times Roman"/>
                          <a:cs typeface="Times Roman"/>
                          <a:sym typeface="Times Roman"/>
                        </a:rPr>
                        <a:t>Factor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Why It Matters</a:t>
                      </a:r>
                    </a:p>
                  </a:txBody>
                  <a:tcPr marL="12700" marR="12700" marT="12700" marB="12700" anchor="ctr" anchorCtr="0" horzOverflow="overflow"/>
                </a:tc>
              </a:tr>
              <a:tr h="1106075">
                <a:tc>
                  <a:txBody>
                    <a:bodyPr/>
                    <a:lstStyle/>
                    <a:p>
                      <a:pPr algn="ctr" defTabSz="457200">
                        <a:defRPr sz="1800"/>
                      </a:pPr>
                      <a:r>
                        <a:rPr b="1" sz="2400">
                          <a:latin typeface="Times Roman"/>
                          <a:ea typeface="Times Roman"/>
                          <a:cs typeface="Times Roman"/>
                          <a:sym typeface="Times Roman"/>
                        </a:rPr>
                        <a:t>State Licensure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Many insurers require a state-issued license to reimburse services</a:t>
                      </a:r>
                    </a:p>
                  </a:txBody>
                  <a:tcPr marL="12700" marR="12700" marT="12700" marB="12700" anchor="ctr" anchorCtr="0" horzOverflow="overflow"/>
                </a:tc>
              </a:tr>
              <a:tr h="1106075">
                <a:tc>
                  <a:txBody>
                    <a:bodyPr/>
                    <a:lstStyle/>
                    <a:p>
                      <a:pPr algn="ctr" defTabSz="457200">
                        <a:defRPr sz="1800"/>
                      </a:pPr>
                      <a:r>
                        <a:rPr b="1" sz="2400">
                          <a:latin typeface="Times Roman"/>
                          <a:ea typeface="Times Roman"/>
                          <a:cs typeface="Times Roman"/>
                          <a:sym typeface="Times Roman"/>
                        </a:rPr>
                        <a:t>Payer Recognition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Insurance companies determine which credentials they reimburse</a:t>
                      </a:r>
                    </a:p>
                  </a:txBody>
                  <a:tcPr marL="12700" marR="12700" marT="12700" marB="12700" anchor="ctr" anchorCtr="0" horzOverflow="overflow"/>
                </a:tc>
              </a:tr>
              <a:tr h="713597">
                <a:tc>
                  <a:txBody>
                    <a:bodyPr/>
                    <a:lstStyle/>
                    <a:p>
                      <a:pPr algn="ctr" defTabSz="457200">
                        <a:defRPr sz="1800"/>
                      </a:pPr>
                      <a:r>
                        <a:rPr b="1" sz="2400">
                          <a:latin typeface="Times Roman"/>
                          <a:ea typeface="Times Roman"/>
                          <a:cs typeface="Times Roman"/>
                          <a:sym typeface="Times Roman"/>
                        </a:rPr>
                        <a:t>Provider Type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Some payers reimburse only specific provider categories</a:t>
                      </a:r>
                    </a:p>
                  </a:txBody>
                  <a:tcPr marL="12700" marR="12700" marT="12700" marB="12700" anchor="ctr" anchorCtr="0" horzOverflow="overflow"/>
                </a:tc>
              </a:tr>
              <a:tr h="713597">
                <a:tc>
                  <a:txBody>
                    <a:bodyPr/>
                    <a:lstStyle/>
                    <a:p>
                      <a:pPr algn="ctr" defTabSz="457200">
                        <a:defRPr sz="1800"/>
                      </a:pPr>
                      <a:r>
                        <a:rPr b="1" sz="2400">
                          <a:latin typeface="Times Roman"/>
                          <a:ea typeface="Times Roman"/>
                          <a:cs typeface="Times Roman"/>
                          <a:sym typeface="Times Roman"/>
                        </a:rPr>
                        <a:t>Billing Structure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Direct billing vs. incident-to or facility billing</a:t>
                      </a:r>
                    </a:p>
                  </a:txBody>
                  <a:tcPr marL="12700" marR="12700" marT="12700" marB="12700" anchor="ctr" anchorCtr="0" horzOverflow="overflow"/>
                </a:tc>
              </a:tr>
              <a:tr h="713597">
                <a:tc>
                  <a:txBody>
                    <a:bodyPr/>
                    <a:lstStyle/>
                    <a:p>
                      <a:pPr algn="ctr" defTabSz="457200">
                        <a:defRPr sz="1800"/>
                      </a:pPr>
                      <a:r>
                        <a:rPr b="1" sz="2400">
                          <a:latin typeface="Times Roman"/>
                          <a:ea typeface="Times Roman"/>
                          <a:cs typeface="Times Roman"/>
                          <a:sym typeface="Times Roman"/>
                        </a:rPr>
                        <a:t>Diagnosis Codes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Coverage often limited to specific diagnoses</a:t>
                      </a:r>
                    </a:p>
                  </a:txBody>
                  <a:tcPr marL="12700" marR="12700" marT="12700" marB="12700" anchor="ctr" anchorCtr="0" horzOverflow="overflow"/>
                </a:tc>
              </a:tr>
              <a:tr h="713597">
                <a:tc>
                  <a:txBody>
                    <a:bodyPr/>
                    <a:lstStyle/>
                    <a:p>
                      <a:pPr algn="ctr" defTabSz="457200">
                        <a:defRPr sz="1800"/>
                      </a:pPr>
                      <a:r>
                        <a:rPr b="1" sz="2400">
                          <a:latin typeface="Times Roman"/>
                          <a:ea typeface="Times Roman"/>
                          <a:cs typeface="Times Roman"/>
                          <a:sym typeface="Times Roman"/>
                        </a:rPr>
                        <a:t>Service Type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Preventive vs. therapeutic services differ in coverage</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5" name="Freeform 2"/>
          <p:cNvSpPr/>
          <p:nvPr/>
        </p:nvSpPr>
        <p:spPr>
          <a:xfrm rot="10800000">
            <a:off x="-237709" y="-194974"/>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748" name="Freeform 4"/>
          <p:cNvGrpSpPr/>
          <p:nvPr/>
        </p:nvGrpSpPr>
        <p:grpSpPr>
          <a:xfrm>
            <a:off x="-380182" y="-15"/>
            <a:ext cx="19048361" cy="3086123"/>
            <a:chOff x="-2" y="-1"/>
            <a:chExt cx="19048359" cy="3086121"/>
          </a:xfrm>
        </p:grpSpPr>
        <p:sp>
          <p:nvSpPr>
            <p:cNvPr id="746"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47"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749" name="TextBox 6"/>
          <p:cNvSpPr txBox="1"/>
          <p:nvPr/>
        </p:nvSpPr>
        <p:spPr>
          <a:xfrm>
            <a:off x="1446680" y="682917"/>
            <a:ext cx="16800357" cy="18902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72" sz="6800">
                <a:solidFill>
                  <a:srgbClr val="FFFFFF"/>
                </a:solidFill>
                <a:latin typeface="Poppins"/>
                <a:ea typeface="Poppins"/>
                <a:cs typeface="Poppins"/>
                <a:sym typeface="Poppins"/>
              </a:defRPr>
            </a:pPr>
            <a:r>
              <a:t>Insurance Coverage Landscape </a:t>
            </a:r>
          </a:p>
          <a:p>
            <a:pPr>
              <a:lnSpc>
                <a:spcPts val="7400"/>
              </a:lnSpc>
              <a:defRPr spc="672" sz="6800">
                <a:solidFill>
                  <a:srgbClr val="FFFFFF"/>
                </a:solidFill>
                <a:latin typeface="Poppins"/>
                <a:ea typeface="Poppins"/>
                <a:cs typeface="Poppins"/>
                <a:sym typeface="Poppins"/>
              </a:defRPr>
            </a:pPr>
            <a:r>
              <a:t>for CNS</a:t>
            </a:r>
          </a:p>
        </p:txBody>
      </p:sp>
      <p:sp>
        <p:nvSpPr>
          <p:cNvPr id="750"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751" name="Table 1"/>
          <p:cNvGraphicFramePr/>
          <p:nvPr/>
        </p:nvGraphicFramePr>
        <p:xfrm>
          <a:off x="1287296" y="3988858"/>
          <a:ext cx="16122204" cy="2416278"/>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446585"/>
                <a:gridCol w="4485840"/>
                <a:gridCol w="8177077"/>
              </a:tblGrid>
              <a:tr h="620003">
                <a:tc>
                  <a:txBody>
                    <a:bodyPr/>
                    <a:lstStyle/>
                    <a:p>
                      <a:pPr algn="ctr" defTabSz="457200">
                        <a:defRPr sz="1800"/>
                      </a:pPr>
                      <a:r>
                        <a:rPr b="1" sz="2100">
                          <a:latin typeface="Times Roman"/>
                          <a:ea typeface="Times Roman"/>
                          <a:cs typeface="Times Roman"/>
                          <a:sym typeface="Times Roman"/>
                        </a:rPr>
                        <a:t>Program</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CNS Reimbursement Status</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Notes</a:t>
                      </a:r>
                    </a:p>
                  </a:txBody>
                  <a:tcPr marL="12700" marR="12700" marT="12700" marB="12700" anchor="ctr" anchorCtr="0" horzOverflow="overflow"/>
                </a:tc>
              </a:tr>
              <a:tr h="703568">
                <a:tc>
                  <a:txBody>
                    <a:bodyPr/>
                    <a:lstStyle/>
                    <a:p>
                      <a:pPr algn="ctr" defTabSz="457200">
                        <a:defRPr sz="1800"/>
                      </a:pPr>
                      <a:r>
                        <a:rPr b="1" sz="2100">
                          <a:latin typeface="Times Roman"/>
                          <a:ea typeface="Times Roman"/>
                          <a:cs typeface="Times Roman"/>
                          <a:sym typeface="Times Roman"/>
                        </a:rPr>
                        <a:t>Medicare</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 Not typically reimbursed</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Medicare reimburses limited nutrition services under specific provider categories</a:t>
                      </a:r>
                    </a:p>
                  </a:txBody>
                  <a:tcPr marL="12700" marR="12700" marT="12700" marB="12700" anchor="ctr" anchorCtr="0" horzOverflow="overflow"/>
                </a:tc>
              </a:tr>
              <a:tr h="460002">
                <a:tc>
                  <a:txBody>
                    <a:bodyPr/>
                    <a:lstStyle/>
                    <a:p>
                      <a:pPr algn="ctr" defTabSz="457200">
                        <a:defRPr sz="1800"/>
                      </a:pPr>
                      <a:r>
                        <a:rPr b="1" sz="2100">
                          <a:latin typeface="Times Roman"/>
                          <a:ea typeface="Times Roman"/>
                          <a:cs typeface="Times Roman"/>
                          <a:sym typeface="Times Roman"/>
                        </a:rPr>
                        <a:t>Medicaid</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 Varies by state</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Some states reimburse CNS services if licensed and enrolled</a:t>
                      </a:r>
                    </a:p>
                  </a:txBody>
                  <a:tcPr marL="12700" marR="12700" marT="12700" marB="12700" anchor="ctr" anchorCtr="0" horzOverflow="overflow"/>
                </a:tc>
              </a:tr>
              <a:tr h="620003">
                <a:tc>
                  <a:txBody>
                    <a:bodyPr/>
                    <a:lstStyle/>
                    <a:p>
                      <a:pPr algn="ctr" defTabSz="457200">
                        <a:defRPr sz="1800"/>
                      </a:pPr>
                      <a:r>
                        <a:rPr b="1" sz="2100">
                          <a:latin typeface="Times Roman"/>
                          <a:ea typeface="Times Roman"/>
                          <a:cs typeface="Times Roman"/>
                          <a:sym typeface="Times Roman"/>
                        </a:rPr>
                        <a:t>TRICARE / VA</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 Limited or facility-based</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Depends on role within federal systems</a:t>
                      </a:r>
                    </a:p>
                  </a:txBody>
                  <a:tcPr marL="12700" marR="12700" marT="12700" marB="12700" anchor="ctr" anchorCtr="0" horzOverflow="overflow"/>
                </a:tc>
              </a:tr>
            </a:tbl>
          </a:graphicData>
        </a:graphic>
      </p:graphicFrame>
      <p:sp>
        <p:nvSpPr>
          <p:cNvPr id="752" name="Public"/>
          <p:cNvSpPr txBox="1"/>
          <p:nvPr/>
        </p:nvSpPr>
        <p:spPr>
          <a:xfrm>
            <a:off x="1400853" y="3361589"/>
            <a:ext cx="1210624" cy="5740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3200">
                <a:latin typeface="Times Roman"/>
                <a:ea typeface="Times Roman"/>
                <a:cs typeface="Times Roman"/>
                <a:sym typeface="Times Roman"/>
              </a:defRPr>
            </a:lvl1pPr>
          </a:lstStyle>
          <a:p>
            <a:pPr/>
            <a:r>
              <a:t>Public</a:t>
            </a:r>
          </a:p>
        </p:txBody>
      </p:sp>
      <p:sp>
        <p:nvSpPr>
          <p:cNvPr id="753" name="Private"/>
          <p:cNvSpPr txBox="1"/>
          <p:nvPr/>
        </p:nvSpPr>
        <p:spPr>
          <a:xfrm>
            <a:off x="1322271" y="6678296"/>
            <a:ext cx="1367787" cy="5740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3200">
                <a:latin typeface="Times Roman"/>
                <a:ea typeface="Times Roman"/>
                <a:cs typeface="Times Roman"/>
                <a:sym typeface="Times Roman"/>
              </a:defRPr>
            </a:lvl1pPr>
          </a:lstStyle>
          <a:p>
            <a:pPr/>
            <a:r>
              <a:t>Private</a:t>
            </a:r>
          </a:p>
        </p:txBody>
      </p:sp>
      <p:graphicFrame>
        <p:nvGraphicFramePr>
          <p:cNvPr id="754" name="Table 1-1"/>
          <p:cNvGraphicFramePr/>
          <p:nvPr/>
        </p:nvGraphicFramePr>
        <p:xfrm>
          <a:off x="1349192" y="7295186"/>
          <a:ext cx="16280741" cy="276023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122327"/>
                <a:gridCol w="7436510"/>
                <a:gridCol w="5709201"/>
              </a:tblGrid>
              <a:tr h="409797">
                <a:tc>
                  <a:txBody>
                    <a:bodyPr/>
                    <a:lstStyle/>
                    <a:p>
                      <a:pPr algn="ctr" defTabSz="457200">
                        <a:defRPr sz="1800"/>
                      </a:pPr>
                      <a:r>
                        <a:rPr b="1" sz="2100">
                          <a:latin typeface="Times Roman"/>
                          <a:ea typeface="Times Roman"/>
                          <a:cs typeface="Times Roman"/>
                          <a:sym typeface="Times Roman"/>
                        </a:rPr>
                        <a:t>Model</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Description</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Compliance Considerations</a:t>
                      </a:r>
                    </a:p>
                  </a:txBody>
                  <a:tcPr marL="12700" marR="12700" marT="12700" marB="12700" anchor="ctr" anchorCtr="0" horzOverflow="overflow"/>
                </a:tc>
              </a:tr>
              <a:tr h="409797">
                <a:tc>
                  <a:txBody>
                    <a:bodyPr/>
                    <a:lstStyle/>
                    <a:p>
                      <a:pPr algn="ctr" defTabSz="457200">
                        <a:defRPr sz="1800"/>
                      </a:pPr>
                      <a:r>
                        <a:rPr b="1" sz="2100">
                          <a:latin typeface="Times Roman"/>
                          <a:ea typeface="Times Roman"/>
                          <a:cs typeface="Times Roman"/>
                          <a:sym typeface="Times Roman"/>
                        </a:rPr>
                        <a:t>Cash-Pay / Self-Pay</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Client pays directly</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Transparent pricing; informed consent</a:t>
                      </a:r>
                    </a:p>
                  </a:txBody>
                  <a:tcPr marL="12700" marR="12700" marT="12700" marB="12700" anchor="ctr" anchorCtr="0" horzOverflow="overflow"/>
                </a:tc>
              </a:tr>
              <a:tr h="558042">
                <a:tc>
                  <a:txBody>
                    <a:bodyPr/>
                    <a:lstStyle/>
                    <a:p>
                      <a:pPr algn="ctr" defTabSz="457200">
                        <a:defRPr sz="1800"/>
                      </a:pPr>
                      <a:r>
                        <a:rPr b="1" sz="2100">
                          <a:latin typeface="Times Roman"/>
                          <a:ea typeface="Times Roman"/>
                          <a:cs typeface="Times Roman"/>
                          <a:sym typeface="Times Roman"/>
                        </a:rPr>
                        <a:t>Superbilling</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Client submits claim for out-of-network reimbursement</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Accurate coding; no guarantee of payment</a:t>
                      </a:r>
                    </a:p>
                  </a:txBody>
                  <a:tcPr marL="12700" marR="12700" marT="12700" marB="12700" anchor="ctr" anchorCtr="0" horzOverflow="overflow"/>
                </a:tc>
              </a:tr>
              <a:tr h="409797">
                <a:tc>
                  <a:txBody>
                    <a:bodyPr/>
                    <a:lstStyle/>
                    <a:p>
                      <a:pPr algn="ctr" defTabSz="457200">
                        <a:defRPr sz="1800"/>
                      </a:pPr>
                      <a:r>
                        <a:rPr b="1" sz="2100">
                          <a:latin typeface="Times Roman"/>
                          <a:ea typeface="Times Roman"/>
                          <a:cs typeface="Times Roman"/>
                          <a:sym typeface="Times Roman"/>
                        </a:rPr>
                        <a:t>Incident-To Billing</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Services billed under supervising provider</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Must meet strict supervision rules</a:t>
                      </a:r>
                    </a:p>
                  </a:txBody>
                  <a:tcPr marL="12700" marR="12700" marT="12700" marB="12700" anchor="ctr" anchorCtr="0" horzOverflow="overflow"/>
                </a:tc>
              </a:tr>
              <a:tr h="558042">
                <a:tc>
                  <a:txBody>
                    <a:bodyPr/>
                    <a:lstStyle/>
                    <a:p>
                      <a:pPr algn="ctr" defTabSz="457200">
                        <a:defRPr sz="1800"/>
                      </a:pPr>
                      <a:r>
                        <a:rPr b="1" sz="2100">
                          <a:latin typeface="Times Roman"/>
                          <a:ea typeface="Times Roman"/>
                          <a:cs typeface="Times Roman"/>
                          <a:sym typeface="Times Roman"/>
                        </a:rPr>
                        <a:t>Facility-Based Billing</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CNS employed by clinic/hospital</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Employer handles billing</a:t>
                      </a:r>
                    </a:p>
                  </a:txBody>
                  <a:tcPr marL="12700" marR="12700" marT="12700" marB="12700" anchor="ctr" anchorCtr="0" horzOverflow="overflow"/>
                </a:tc>
              </a:tr>
              <a:tr h="409797">
                <a:tc>
                  <a:txBody>
                    <a:bodyPr/>
                    <a:lstStyle/>
                    <a:p>
                      <a:pPr algn="ctr" defTabSz="457200">
                        <a:defRPr sz="1800"/>
                      </a:pPr>
                      <a:r>
                        <a:rPr b="1" sz="2100">
                          <a:latin typeface="Times Roman"/>
                          <a:ea typeface="Times Roman"/>
                          <a:cs typeface="Times Roman"/>
                          <a:sym typeface="Times Roman"/>
                        </a:rPr>
                        <a:t>Hybrid Models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Combination of insurance + cash-pay</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Clear documentation required</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8" name="Freeform 2"/>
          <p:cNvSpPr/>
          <p:nvPr/>
        </p:nvSpPr>
        <p:spPr>
          <a:xfrm rot="10800000">
            <a:off x="-237709" y="-19497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761" name="Freeform 4"/>
          <p:cNvGrpSpPr/>
          <p:nvPr/>
        </p:nvGrpSpPr>
        <p:grpSpPr>
          <a:xfrm>
            <a:off x="-380182" y="-15"/>
            <a:ext cx="19048361" cy="3086123"/>
            <a:chOff x="-2" y="-1"/>
            <a:chExt cx="19048359" cy="3086121"/>
          </a:xfrm>
        </p:grpSpPr>
        <p:sp>
          <p:nvSpPr>
            <p:cNvPr id="759"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60"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762" name="TextBox 6"/>
          <p:cNvSpPr txBox="1"/>
          <p:nvPr/>
        </p:nvSpPr>
        <p:spPr>
          <a:xfrm>
            <a:off x="1446680" y="682917"/>
            <a:ext cx="16800357" cy="30078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72" sz="6800">
                <a:solidFill>
                  <a:srgbClr val="FFFFFF"/>
                </a:solidFill>
                <a:latin typeface="Poppins"/>
                <a:ea typeface="Poppins"/>
                <a:cs typeface="Poppins"/>
                <a:sym typeface="Poppins"/>
              </a:defRPr>
            </a:pPr>
            <a:r>
              <a:t>Common Billing &amp; Practice Models for CNS</a:t>
            </a:r>
          </a:p>
          <a:p>
            <a:pPr defTabSz="457200">
              <a:defRPr sz="1200">
                <a:latin typeface="Times Roman"/>
                <a:ea typeface="Times Roman"/>
                <a:cs typeface="Times Roman"/>
                <a:sym typeface="Times Roman"/>
              </a:defRPr>
            </a:pPr>
          </a:p>
        </p:txBody>
      </p:sp>
      <p:sp>
        <p:nvSpPr>
          <p:cNvPr id="76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764" name="Table 1"/>
          <p:cNvGraphicFramePr/>
          <p:nvPr/>
        </p:nvGraphicFramePr>
        <p:xfrm>
          <a:off x="2745608" y="3706237"/>
          <a:ext cx="13575340" cy="572220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203237"/>
                <a:gridCol w="5599649"/>
                <a:gridCol w="4759752"/>
              </a:tblGrid>
              <a:tr h="804155">
                <a:tc>
                  <a:txBody>
                    <a:bodyPr/>
                    <a:lstStyle/>
                    <a:p>
                      <a:pPr algn="ctr" defTabSz="457200">
                        <a:defRPr sz="1800"/>
                      </a:pPr>
                      <a:r>
                        <a:rPr b="1" sz="2400">
                          <a:latin typeface="Times Roman"/>
                          <a:ea typeface="Times Roman"/>
                          <a:cs typeface="Times Roman"/>
                          <a:sym typeface="Times Roman"/>
                        </a:rPr>
                        <a:t>Model</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Description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Compliance Considerations</a:t>
                      </a:r>
                    </a:p>
                  </a:txBody>
                  <a:tcPr marL="12700" marR="12700" marT="12700" marB="12700" anchor="ctr" anchorCtr="0" horzOverflow="overflow"/>
                </a:tc>
              </a:tr>
              <a:tr h="804155">
                <a:tc>
                  <a:txBody>
                    <a:bodyPr/>
                    <a:lstStyle/>
                    <a:p>
                      <a:pPr algn="ctr" defTabSz="457200">
                        <a:defRPr sz="1800"/>
                      </a:pPr>
                      <a:r>
                        <a:rPr b="1" sz="2400">
                          <a:latin typeface="Times Roman"/>
                          <a:ea typeface="Times Roman"/>
                          <a:cs typeface="Times Roman"/>
                          <a:sym typeface="Times Roman"/>
                        </a:rPr>
                        <a:t>Cash-Pay / Self-Pay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Client pays directly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Transparent pricing; informed consent</a:t>
                      </a:r>
                    </a:p>
                  </a:txBody>
                  <a:tcPr marL="12700" marR="12700" marT="12700" marB="12700" anchor="ctr" anchorCtr="0" horzOverflow="overflow"/>
                </a:tc>
              </a:tr>
              <a:tr h="1246441">
                <a:tc>
                  <a:txBody>
                    <a:bodyPr/>
                    <a:lstStyle/>
                    <a:p>
                      <a:pPr algn="ctr" defTabSz="457200">
                        <a:defRPr sz="1800"/>
                      </a:pPr>
                      <a:r>
                        <a:rPr b="1" sz="2400">
                          <a:latin typeface="Times Roman"/>
                          <a:ea typeface="Times Roman"/>
                          <a:cs typeface="Times Roman"/>
                          <a:sym typeface="Times Roman"/>
                        </a:rPr>
                        <a:t>Superbilling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Client submits claim for out-of-network reimbursement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Accurate coding; no guarantee of payment</a:t>
                      </a:r>
                    </a:p>
                  </a:txBody>
                  <a:tcPr marL="12700" marR="12700" marT="12700" marB="12700" anchor="ctr" anchorCtr="0" horzOverflow="overflow"/>
                </a:tc>
              </a:tr>
              <a:tr h="804155">
                <a:tc>
                  <a:txBody>
                    <a:bodyPr/>
                    <a:lstStyle/>
                    <a:p>
                      <a:pPr algn="ctr" defTabSz="457200">
                        <a:defRPr sz="1800"/>
                      </a:pPr>
                      <a:r>
                        <a:rPr b="1" sz="2400">
                          <a:latin typeface="Times Roman"/>
                          <a:ea typeface="Times Roman"/>
                          <a:cs typeface="Times Roman"/>
                          <a:sym typeface="Times Roman"/>
                        </a:rPr>
                        <a:t>Incident-To Billing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Services billed under supervising provider</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Must meet strict supervision rules</a:t>
                      </a:r>
                    </a:p>
                  </a:txBody>
                  <a:tcPr marL="12700" marR="12700" marT="12700" marB="12700" anchor="ctr" anchorCtr="0" horzOverflow="overflow"/>
                </a:tc>
              </a:tr>
              <a:tr h="1246441">
                <a:tc>
                  <a:txBody>
                    <a:bodyPr/>
                    <a:lstStyle/>
                    <a:p>
                      <a:pPr algn="ctr" defTabSz="457200">
                        <a:defRPr sz="1800"/>
                      </a:pPr>
                      <a:r>
                        <a:rPr b="1" sz="2400">
                          <a:latin typeface="Times Roman"/>
                          <a:ea typeface="Times Roman"/>
                          <a:cs typeface="Times Roman"/>
                          <a:sym typeface="Times Roman"/>
                        </a:rPr>
                        <a:t>Facility-Based Billing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CNS employed by clinic/hospital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Employer handles billing</a:t>
                      </a:r>
                    </a:p>
                  </a:txBody>
                  <a:tcPr marL="12700" marR="12700" marT="12700" marB="12700" anchor="ctr" anchorCtr="0" horzOverflow="overflow"/>
                </a:tc>
              </a:tr>
              <a:tr h="804155">
                <a:tc>
                  <a:txBody>
                    <a:bodyPr/>
                    <a:lstStyle/>
                    <a:p>
                      <a:pPr algn="ctr" defTabSz="457200">
                        <a:defRPr sz="1800"/>
                      </a:pPr>
                      <a:r>
                        <a:rPr b="1" sz="2400">
                          <a:latin typeface="Times Roman"/>
                          <a:ea typeface="Times Roman"/>
                          <a:cs typeface="Times Roman"/>
                          <a:sym typeface="Times Roman"/>
                        </a:rPr>
                        <a:t>Hybrid Models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Combination of insurance + cash-pay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Clear documentation required</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6" name="Freeform 2"/>
          <p:cNvSpPr/>
          <p:nvPr/>
        </p:nvSpPr>
        <p:spPr>
          <a:xfrm rot="10800000">
            <a:off x="-237709" y="-19497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769" name="Freeform 4"/>
          <p:cNvGrpSpPr/>
          <p:nvPr/>
        </p:nvGrpSpPr>
        <p:grpSpPr>
          <a:xfrm>
            <a:off x="-380182" y="-15"/>
            <a:ext cx="19048361" cy="3086123"/>
            <a:chOff x="-2" y="-1"/>
            <a:chExt cx="19048359" cy="3086121"/>
          </a:xfrm>
        </p:grpSpPr>
        <p:sp>
          <p:nvSpPr>
            <p:cNvPr id="767"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68"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770" name="TextBox 6"/>
          <p:cNvSpPr txBox="1"/>
          <p:nvPr/>
        </p:nvSpPr>
        <p:spPr>
          <a:xfrm>
            <a:off x="1446680" y="682917"/>
            <a:ext cx="16800357" cy="30078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7400"/>
              </a:lnSpc>
              <a:defRPr spc="672" sz="6800">
                <a:solidFill>
                  <a:srgbClr val="FFFFFF"/>
                </a:solidFill>
                <a:latin typeface="Poppins"/>
                <a:ea typeface="Poppins"/>
                <a:cs typeface="Poppins"/>
                <a:sym typeface="Poppins"/>
              </a:defRPr>
            </a:pPr>
            <a:r>
              <a:t>Covered vs. Non-Covered Nutrition Services</a:t>
            </a:r>
          </a:p>
          <a:p>
            <a:pPr defTabSz="457200">
              <a:defRPr sz="1200">
                <a:latin typeface="Times Roman"/>
                <a:ea typeface="Times Roman"/>
                <a:cs typeface="Times Roman"/>
                <a:sym typeface="Times Roman"/>
              </a:defRPr>
            </a:pPr>
          </a:p>
        </p:txBody>
      </p:sp>
      <p:sp>
        <p:nvSpPr>
          <p:cNvPr id="77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772" name="Table 1"/>
          <p:cNvGraphicFramePr/>
          <p:nvPr/>
        </p:nvGraphicFramePr>
        <p:xfrm>
          <a:off x="2928352" y="3507448"/>
          <a:ext cx="11968583" cy="6057118"/>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6676667"/>
                <a:gridCol w="5279214"/>
              </a:tblGrid>
              <a:tr h="990888">
                <a:tc>
                  <a:txBody>
                    <a:bodyPr/>
                    <a:lstStyle/>
                    <a:p>
                      <a:pPr algn="ctr" defTabSz="457200">
                        <a:defRPr sz="1800"/>
                      </a:pPr>
                      <a:r>
                        <a:rPr b="1" sz="2400">
                          <a:latin typeface="Times Roman"/>
                          <a:ea typeface="Times Roman"/>
                          <a:cs typeface="Times Roman"/>
                          <a:sym typeface="Times Roman"/>
                        </a:rPr>
                        <a:t>Typically Covered</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Often Not Covered</a:t>
                      </a:r>
                    </a:p>
                  </a:txBody>
                  <a:tcPr marL="12700" marR="12700" marT="12700" marB="12700" anchor="ctr" anchorCtr="0" horzOverflow="overflow"/>
                </a:tc>
              </a:tr>
              <a:tr h="1535876">
                <a:tc>
                  <a:txBody>
                    <a:bodyPr/>
                    <a:lstStyle/>
                    <a:p>
                      <a:pPr algn="ctr" defTabSz="457200">
                        <a:defRPr sz="1800"/>
                      </a:pPr>
                      <a:r>
                        <a:rPr sz="2400">
                          <a:latin typeface="Times Roman"/>
                          <a:ea typeface="Times Roman"/>
                          <a:cs typeface="Times Roman"/>
                          <a:sym typeface="Times Roman"/>
                        </a:rPr>
                        <a:t>Medical nutrition therapy (diagnosis-based)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General wellness coaching</a:t>
                      </a:r>
                    </a:p>
                  </a:txBody>
                  <a:tcPr marL="12700" marR="12700" marT="12700" marB="12700" anchor="ctr" anchorCtr="0" horzOverflow="overflow"/>
                </a:tc>
              </a:tr>
              <a:tr h="990888">
                <a:tc>
                  <a:txBody>
                    <a:bodyPr/>
                    <a:lstStyle/>
                    <a:p>
                      <a:pPr algn="ctr" defTabSz="457200">
                        <a:defRPr sz="1800"/>
                      </a:pPr>
                      <a:r>
                        <a:rPr sz="2400">
                          <a:latin typeface="Times Roman"/>
                          <a:ea typeface="Times Roman"/>
                          <a:cs typeface="Times Roman"/>
                          <a:sym typeface="Times Roman"/>
                        </a:rPr>
                        <a:t>Diabetes-related nutrition care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Preventive care without diagnosis</a:t>
                      </a:r>
                    </a:p>
                  </a:txBody>
                  <a:tcPr marL="12700" marR="12700" marT="12700" marB="12700" anchor="ctr" anchorCtr="0" horzOverflow="overflow"/>
                </a:tc>
              </a:tr>
              <a:tr h="990888">
                <a:tc>
                  <a:txBody>
                    <a:bodyPr/>
                    <a:lstStyle/>
                    <a:p>
                      <a:pPr algn="ctr" defTabSz="457200">
                        <a:defRPr sz="1800"/>
                      </a:pPr>
                      <a:r>
                        <a:rPr sz="2400">
                          <a:latin typeface="Times Roman"/>
                          <a:ea typeface="Times Roman"/>
                          <a:cs typeface="Times Roman"/>
                          <a:sym typeface="Times Roman"/>
                        </a:rPr>
                        <a:t>Obesity-related services (varies)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Supplements or retail products</a:t>
                      </a:r>
                    </a:p>
                  </a:txBody>
                  <a:tcPr marL="12700" marR="12700" marT="12700" marB="12700" anchor="ctr" anchorCtr="0" horzOverflow="overflow"/>
                </a:tc>
              </a:tr>
              <a:tr h="1535876">
                <a:tc>
                  <a:txBody>
                    <a:bodyPr/>
                    <a:lstStyle/>
                    <a:p>
                      <a:pPr algn="ctr" defTabSz="457200">
                        <a:defRPr sz="1800"/>
                      </a:pPr>
                      <a:r>
                        <a:rPr sz="2400">
                          <a:latin typeface="Times Roman"/>
                          <a:ea typeface="Times Roman"/>
                          <a:cs typeface="Times Roman"/>
                          <a:sym typeface="Times Roman"/>
                        </a:rPr>
                        <a:t>Condition-specific counseling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Group programs (unless specified)</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4" name="Freeform 2"/>
          <p:cNvSpPr/>
          <p:nvPr/>
        </p:nvSpPr>
        <p:spPr>
          <a:xfrm rot="10800000">
            <a:off x="-237709" y="-19497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777" name="Freeform 4"/>
          <p:cNvGrpSpPr/>
          <p:nvPr/>
        </p:nvGrpSpPr>
        <p:grpSpPr>
          <a:xfrm>
            <a:off x="-380182" y="-15"/>
            <a:ext cx="19048361" cy="3086123"/>
            <a:chOff x="-2" y="-1"/>
            <a:chExt cx="19048359" cy="3086121"/>
          </a:xfrm>
        </p:grpSpPr>
        <p:sp>
          <p:nvSpPr>
            <p:cNvPr id="775"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76"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778" name="TextBox 6"/>
          <p:cNvSpPr txBox="1"/>
          <p:nvPr/>
        </p:nvSpPr>
        <p:spPr>
          <a:xfrm>
            <a:off x="1446680" y="682917"/>
            <a:ext cx="16800357" cy="28300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Ethical &amp; Legal Considerations for CNS</a:t>
            </a:r>
          </a:p>
        </p:txBody>
      </p:sp>
      <p:sp>
        <p:nvSpPr>
          <p:cNvPr id="77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780" name="CNS professionals must:…"/>
          <p:cNvSpPr txBox="1"/>
          <p:nvPr/>
        </p:nvSpPr>
        <p:spPr>
          <a:xfrm>
            <a:off x="1339563" y="3993332"/>
            <a:ext cx="7131558" cy="5374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3200">
                <a:latin typeface="Times Roman"/>
                <a:ea typeface="Times Roman"/>
                <a:cs typeface="Times Roman"/>
                <a:sym typeface="Times Roman"/>
              </a:defRPr>
            </a:pPr>
            <a:r>
              <a:t>CNS professionals must:</a:t>
            </a:r>
          </a:p>
          <a:p>
            <a:pPr marL="457200" indent="-317500" defTabSz="457200">
              <a:spcBef>
                <a:spcPts val="1200"/>
              </a:spcBef>
              <a:buSzPct val="100000"/>
              <a:buFont typeface="Times Roman"/>
              <a:buChar char="•"/>
              <a:defRPr b="1" sz="2800">
                <a:latin typeface="Times Roman"/>
                <a:ea typeface="Times Roman"/>
                <a:cs typeface="Times Roman"/>
                <a:sym typeface="Times Roman"/>
              </a:defRPr>
            </a:pPr>
            <a:r>
              <a:t>Not guaranteed insurance reimbursement</a:t>
            </a:r>
            <a:endParaRPr b="0"/>
          </a:p>
          <a:p>
            <a:pPr marL="457200" indent="-317500" defTabSz="457200">
              <a:spcBef>
                <a:spcPts val="1200"/>
              </a:spcBef>
              <a:buSzPct val="100000"/>
              <a:buFont typeface="Times Roman"/>
              <a:buChar char="•"/>
              <a:defRPr sz="2800">
                <a:latin typeface="Times Roman"/>
                <a:ea typeface="Times Roman"/>
                <a:cs typeface="Times Roman"/>
                <a:sym typeface="Times Roman"/>
              </a:defRPr>
            </a:pPr>
            <a:r>
              <a:t>Clearly disclose coverage limitations to clients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Accurately represent provider status and credentials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Avoid fraudulent billing or misrepresentation</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Practice within licensure and payer contracts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Maintain documentation supporting billed services</a:t>
            </a:r>
          </a:p>
        </p:txBody>
      </p:sp>
      <p:sp>
        <p:nvSpPr>
          <p:cNvPr id="781" name="Improper billing or misrepresentation may result in:…"/>
          <p:cNvSpPr txBox="1"/>
          <p:nvPr/>
        </p:nvSpPr>
        <p:spPr>
          <a:xfrm>
            <a:off x="10670721" y="3968722"/>
            <a:ext cx="6515635" cy="3393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3200">
                <a:latin typeface="Times Roman"/>
                <a:ea typeface="Times Roman"/>
                <a:cs typeface="Times Roman"/>
                <a:sym typeface="Times Roman"/>
              </a:defRPr>
            </a:pPr>
            <a:r>
              <a:t>Improper billing or misrepresentation may result in:</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Insurance recoupment</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Contract termination</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State penalties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BCNS disciplinary action</a:t>
            </a:r>
          </a:p>
        </p:txBody>
      </p:sp>
    </p:spTree>
  </p:cSld>
  <p:clrMapOvr>
    <a:masterClrMapping/>
  </p:clrMapOvr>
  <p:transition xmlns:p14="http://schemas.microsoft.com/office/powerpoint/2010/main" spd="med" advClick="1"/>
</p:sld>
</file>

<file path=ppt/slides/slide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3" name="Freeform 2"/>
          <p:cNvSpPr/>
          <p:nvPr/>
        </p:nvSpPr>
        <p:spPr>
          <a:xfrm rot="10800000">
            <a:off x="-237709" y="-19497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786" name="Freeform 4"/>
          <p:cNvGrpSpPr/>
          <p:nvPr/>
        </p:nvGrpSpPr>
        <p:grpSpPr>
          <a:xfrm>
            <a:off x="-380182" y="-15"/>
            <a:ext cx="19048361" cy="3086123"/>
            <a:chOff x="-2" y="-1"/>
            <a:chExt cx="19048359" cy="3086121"/>
          </a:xfrm>
        </p:grpSpPr>
        <p:sp>
          <p:nvSpPr>
            <p:cNvPr id="784"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85"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787" name="TextBox 6"/>
          <p:cNvSpPr txBox="1"/>
          <p:nvPr/>
        </p:nvSpPr>
        <p:spPr>
          <a:xfrm>
            <a:off x="1545121" y="1371999"/>
            <a:ext cx="16800356" cy="9504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Takeaway</a:t>
            </a:r>
          </a:p>
        </p:txBody>
      </p:sp>
      <p:sp>
        <p:nvSpPr>
          <p:cNvPr id="78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789" name="Certification ≠ automatic reimbursement…"/>
          <p:cNvSpPr txBox="1"/>
          <p:nvPr/>
        </p:nvSpPr>
        <p:spPr>
          <a:xfrm>
            <a:off x="1339563" y="3993332"/>
            <a:ext cx="14667808" cy="5349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20842" indent="-320842" defTabSz="457200">
              <a:spcBef>
                <a:spcPts val="1200"/>
              </a:spcBef>
              <a:buSzPct val="100000"/>
              <a:buChar char="•"/>
              <a:defRPr sz="3200">
                <a:latin typeface="Times Roman"/>
                <a:ea typeface="Times Roman"/>
                <a:cs typeface="Times Roman"/>
                <a:sym typeface="Times Roman"/>
              </a:defRPr>
            </a:pPr>
            <a:r>
              <a:t>Certification ≠ automatic reimbursement</a:t>
            </a:r>
          </a:p>
          <a:p>
            <a:pPr marL="320842" indent="-320842" defTabSz="457200">
              <a:spcBef>
                <a:spcPts val="1200"/>
              </a:spcBef>
              <a:buSzPct val="100000"/>
              <a:buChar char="•"/>
              <a:defRPr sz="3200">
                <a:latin typeface="Times Roman"/>
                <a:ea typeface="Times Roman"/>
                <a:cs typeface="Times Roman"/>
                <a:sym typeface="Times Roman"/>
              </a:defRPr>
            </a:pPr>
            <a:r>
              <a:t>Licensure often determines eligibility</a:t>
            </a:r>
          </a:p>
          <a:p>
            <a:pPr marL="320842" indent="-320842" defTabSz="457200">
              <a:spcBef>
                <a:spcPts val="1200"/>
              </a:spcBef>
              <a:buSzPct val="100000"/>
              <a:buChar char="•"/>
              <a:defRPr sz="3200">
                <a:latin typeface="Times Roman"/>
                <a:ea typeface="Times Roman"/>
                <a:cs typeface="Times Roman"/>
                <a:sym typeface="Times Roman"/>
              </a:defRPr>
            </a:pPr>
            <a:r>
              <a:t>Medicare coverage is limited and specific</a:t>
            </a:r>
          </a:p>
          <a:p>
            <a:pPr marL="320842" indent="-320842" defTabSz="457200">
              <a:spcBef>
                <a:spcPts val="1200"/>
              </a:spcBef>
              <a:buSzPct val="100000"/>
              <a:buChar char="•"/>
              <a:defRPr sz="3200">
                <a:latin typeface="Times Roman"/>
                <a:ea typeface="Times Roman"/>
                <a:cs typeface="Times Roman"/>
                <a:sym typeface="Times Roman"/>
              </a:defRPr>
            </a:pPr>
            <a:r>
              <a:t>Private insurance policies vary widely</a:t>
            </a:r>
          </a:p>
          <a:p>
            <a:pPr marL="320842" indent="-320842" defTabSz="457200">
              <a:spcBef>
                <a:spcPts val="1200"/>
              </a:spcBef>
              <a:buSzPct val="100000"/>
              <a:buChar char="•"/>
              <a:defRPr sz="3200">
                <a:latin typeface="Times Roman"/>
                <a:ea typeface="Times Roman"/>
                <a:cs typeface="Times Roman"/>
                <a:sym typeface="Times Roman"/>
              </a:defRPr>
            </a:pPr>
            <a:r>
              <a:t>Cash-pay models are common for CNS practice</a:t>
            </a:r>
          </a:p>
          <a:p>
            <a:pPr defTabSz="457200">
              <a:spcBef>
                <a:spcPts val="1200"/>
              </a:spcBef>
              <a:defRPr i="1" sz="3200">
                <a:latin typeface="Times Roman"/>
                <a:ea typeface="Times Roman"/>
                <a:cs typeface="Times Roman"/>
                <a:sym typeface="Times Roman"/>
              </a:defRPr>
            </a:pPr>
          </a:p>
          <a:p>
            <a:pPr defTabSz="457200">
              <a:defRPr i="1" sz="3200">
                <a:latin typeface="Times Roman"/>
                <a:ea typeface="Times Roman"/>
                <a:cs typeface="Times Roman"/>
                <a:sym typeface="Times Roman"/>
              </a:defRPr>
            </a:pPr>
            <a:r>
              <a:t>*Certified Nutrition Specialists inform clients of insurance coverage limitations and provide services in compliance with payer requirements, licensure laws, and ethical billing standards.</a:t>
            </a:r>
          </a:p>
        </p:txBody>
      </p:sp>
    </p:spTree>
  </p:cSld>
  <p:clrMapOvr>
    <a:masterClrMapping/>
  </p:clrMapOvr>
  <p:transition xmlns:p14="http://schemas.microsoft.com/office/powerpoint/2010/main" spd="med" advClick="1"/>
</p:sld>
</file>

<file path=ppt/slides/slide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1" name="Freeform 2"/>
          <p:cNvSpPr/>
          <p:nvPr/>
        </p:nvSpPr>
        <p:spPr>
          <a:xfrm rot="10800000">
            <a:off x="-148998" y="520429"/>
            <a:ext cx="18288006"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794" name="Freeform 4"/>
          <p:cNvGrpSpPr/>
          <p:nvPr/>
        </p:nvGrpSpPr>
        <p:grpSpPr>
          <a:xfrm>
            <a:off x="-380182" y="-15"/>
            <a:ext cx="19048361" cy="3086123"/>
            <a:chOff x="-2" y="-1"/>
            <a:chExt cx="19048359" cy="3086121"/>
          </a:xfrm>
        </p:grpSpPr>
        <p:sp>
          <p:nvSpPr>
            <p:cNvPr id="792"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93"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795" name="TextBox 6"/>
          <p:cNvSpPr txBox="1"/>
          <p:nvPr/>
        </p:nvSpPr>
        <p:spPr>
          <a:xfrm>
            <a:off x="1520511" y="682917"/>
            <a:ext cx="16800356" cy="18902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Insurance vs. Non-Insurance Billing Scenarios for CNS Practice</a:t>
            </a:r>
          </a:p>
        </p:txBody>
      </p:sp>
      <p:sp>
        <p:nvSpPr>
          <p:cNvPr id="79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graphicFrame>
        <p:nvGraphicFramePr>
          <p:cNvPr id="797" name="Table 1"/>
          <p:cNvGraphicFramePr/>
          <p:nvPr/>
        </p:nvGraphicFramePr>
        <p:xfrm>
          <a:off x="150717" y="3138942"/>
          <a:ext cx="17999266" cy="711200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4880290"/>
                <a:gridCol w="2094740"/>
                <a:gridCol w="5687174"/>
                <a:gridCol w="5324359"/>
              </a:tblGrid>
              <a:tr h="647700">
                <a:tc>
                  <a:txBody>
                    <a:bodyPr/>
                    <a:lstStyle/>
                    <a:p>
                      <a:pPr algn="ctr" defTabSz="457200">
                        <a:defRPr sz="1800"/>
                      </a:pPr>
                      <a:r>
                        <a:rPr b="1" sz="2000">
                          <a:latin typeface="Times Roman"/>
                          <a:ea typeface="Times Roman"/>
                          <a:cs typeface="Times Roman"/>
                          <a:sym typeface="Times Roman"/>
                        </a:rPr>
                        <a:t>Scenario</a:t>
                      </a:r>
                    </a:p>
                  </a:txBody>
                  <a:tcPr marL="12700" marR="12700" marT="12700" marB="12700" anchor="ctr" anchorCtr="0" horzOverflow="overflow"/>
                </a:tc>
                <a:tc>
                  <a:txBody>
                    <a:bodyPr/>
                    <a:lstStyle/>
                    <a:p>
                      <a:pPr algn="ctr" defTabSz="457200">
                        <a:defRPr sz="1800"/>
                      </a:pPr>
                      <a:r>
                        <a:rPr b="1" sz="2000">
                          <a:latin typeface="Times Roman"/>
                          <a:ea typeface="Times Roman"/>
                          <a:cs typeface="Times Roman"/>
                          <a:sym typeface="Times Roman"/>
                        </a:rPr>
                        <a:t>Insurance Billing Allowed?</a:t>
                      </a:r>
                    </a:p>
                  </a:txBody>
                  <a:tcPr marL="12700" marR="12700" marT="12700" marB="12700" anchor="ctr" anchorCtr="0" horzOverflow="overflow"/>
                </a:tc>
                <a:tc>
                  <a:txBody>
                    <a:bodyPr/>
                    <a:lstStyle/>
                    <a:p>
                      <a:pPr algn="ctr" defTabSz="457200">
                        <a:defRPr sz="1800"/>
                      </a:pPr>
                      <a:r>
                        <a:rPr b="1" sz="2000">
                          <a:latin typeface="Times Roman"/>
                          <a:ea typeface="Times Roman"/>
                          <a:cs typeface="Times Roman"/>
                          <a:sym typeface="Times Roman"/>
                        </a:rPr>
                        <a:t>Why / Key Reasoning</a:t>
                      </a:r>
                    </a:p>
                  </a:txBody>
                  <a:tcPr marL="12700" marR="12700" marT="12700" marB="12700" anchor="ctr" anchorCtr="0" horzOverflow="overflow"/>
                </a:tc>
                <a:tc>
                  <a:txBody>
                    <a:bodyPr/>
                    <a:lstStyle/>
                    <a:p>
                      <a:pPr algn="ctr" defTabSz="457200">
                        <a:defRPr sz="1800"/>
                      </a:pPr>
                      <a:r>
                        <a:rPr b="1" sz="2000">
                          <a:latin typeface="Times Roman"/>
                          <a:ea typeface="Times Roman"/>
                          <a:cs typeface="Times Roman"/>
                          <a:sym typeface="Times Roman"/>
                        </a:rPr>
                        <a:t>Compliant CNS Action</a:t>
                      </a:r>
                    </a:p>
                  </a:txBody>
                  <a:tcPr marL="12700" marR="12700" marT="12700" marB="12700" anchor="ctr" anchorCtr="0" horzOverflow="overflow"/>
                </a:tc>
              </a:tr>
              <a:tr h="647700">
                <a:tc>
                  <a:txBody>
                    <a:bodyPr/>
                    <a:lstStyle/>
                    <a:p>
                      <a:pPr algn="ctr" defTabSz="457200">
                        <a:defRPr sz="2000">
                          <a:latin typeface="Times Roman"/>
                          <a:ea typeface="Times Roman"/>
                          <a:cs typeface="Times Roman"/>
                          <a:sym typeface="Times Roman"/>
                        </a:defRPr>
                      </a:pPr>
                      <a:r>
                        <a:t>CNS is </a:t>
                      </a:r>
                      <a:r>
                        <a:rPr b="1"/>
                        <a:t>state-licensed</a:t>
                      </a:r>
                      <a:r>
                        <a:t>, credentialed with a private insurer, treating a covered diagnosis</a:t>
                      </a:r>
                    </a:p>
                  </a:txBody>
                  <a:tcPr marL="12700" marR="12700" marT="12700" marB="12700" anchor="ctr" anchorCtr="0" horzOverflow="overflow"/>
                </a:tc>
                <a:tc>
                  <a:txBody>
                    <a:bodyPr/>
                    <a:lstStyle/>
                    <a:p>
                      <a:pPr algn="ctr" defTabSz="457200">
                        <a:defRPr b="1" sz="2000">
                          <a:latin typeface="Times Roman"/>
                          <a:ea typeface="Times Roman"/>
                          <a:cs typeface="Times Roman"/>
                          <a:sym typeface="Times Roman"/>
                        </a:defRPr>
                      </a:pPr>
                      <a:r>
                        <a:rPr b="0"/>
                        <a:t>✅ </a:t>
                      </a:r>
                      <a:r>
                        <a:t>Yes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Meets licensure + payer credentialing requirements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Bill approved CPT/diagnosis codes; document medical necessity</a:t>
                      </a:r>
                    </a:p>
                  </a:txBody>
                  <a:tcPr marL="12700" marR="12700" marT="12700" marB="12700" anchor="ctr" anchorCtr="0" horzOverflow="overflow"/>
                </a:tc>
              </a:tr>
              <a:tr h="647700">
                <a:tc>
                  <a:txBody>
                    <a:bodyPr/>
                    <a:lstStyle/>
                    <a:p>
                      <a:pPr algn="ctr" defTabSz="457200">
                        <a:defRPr b="1" sz="2000">
                          <a:latin typeface="Times Roman"/>
                          <a:ea typeface="Times Roman"/>
                          <a:cs typeface="Times Roman"/>
                          <a:sym typeface="Times Roman"/>
                        </a:defRPr>
                      </a:pPr>
                      <a:r>
                        <a:rPr b="0"/>
                        <a:t>CNS provides </a:t>
                      </a:r>
                      <a:r>
                        <a:t>general wellness coaching</a:t>
                      </a:r>
                      <a:r>
                        <a:rPr b="0"/>
                        <a:t> (no diagnosis)</a:t>
                      </a:r>
                    </a:p>
                  </a:txBody>
                  <a:tcPr marL="12700" marR="12700" marT="12700" marB="12700" anchor="ctr" anchorCtr="0" horzOverflow="overflow"/>
                </a:tc>
                <a:tc>
                  <a:txBody>
                    <a:bodyPr/>
                    <a:lstStyle/>
                    <a:p>
                      <a:pPr algn="ctr" defTabSz="457200">
                        <a:defRPr sz="2000">
                          <a:latin typeface="Times Roman"/>
                          <a:ea typeface="Times Roman"/>
                          <a:cs typeface="Times Roman"/>
                          <a:sym typeface="Times Roman"/>
                        </a:defRPr>
                      </a:pPr>
                      <a:r>
                        <a:t>❌ </a:t>
                      </a:r>
                      <a:r>
                        <a:rPr b="1"/>
                        <a:t>No</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Wellness services are typically excluded</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Use cash-pay; disclose non-coverage up front</a:t>
                      </a:r>
                    </a:p>
                  </a:txBody>
                  <a:tcPr marL="12700" marR="12700" marT="12700" marB="12700" anchor="ctr" anchorCtr="0" horzOverflow="overflow"/>
                </a:tc>
              </a:tr>
              <a:tr h="647700">
                <a:tc>
                  <a:txBody>
                    <a:bodyPr/>
                    <a:lstStyle/>
                    <a:p>
                      <a:pPr algn="ctr" defTabSz="457200">
                        <a:defRPr b="1" sz="2000">
                          <a:latin typeface="Times Roman"/>
                          <a:ea typeface="Times Roman"/>
                          <a:cs typeface="Times Roman"/>
                          <a:sym typeface="Times Roman"/>
                        </a:defRPr>
                      </a:pPr>
                      <a:r>
                        <a:rPr b="0"/>
                        <a:t>CNS is </a:t>
                      </a:r>
                      <a:r>
                        <a:t>certified but not licensed</a:t>
                      </a:r>
                      <a:r>
                        <a:rPr b="0"/>
                        <a:t> in a licensure state</a:t>
                      </a:r>
                    </a:p>
                  </a:txBody>
                  <a:tcPr marL="12700" marR="12700" marT="12700" marB="12700" anchor="ctr" anchorCtr="0" horzOverflow="overflow"/>
                </a:tc>
                <a:tc>
                  <a:txBody>
                    <a:bodyPr/>
                    <a:lstStyle/>
                    <a:p>
                      <a:pPr algn="ctr" defTabSz="457200">
                        <a:defRPr sz="2000">
                          <a:latin typeface="Times Roman"/>
                          <a:ea typeface="Times Roman"/>
                          <a:cs typeface="Times Roman"/>
                          <a:sym typeface="Times Roman"/>
                        </a:defRPr>
                      </a:pPr>
                      <a:r>
                        <a:t>❌ </a:t>
                      </a:r>
                      <a:r>
                        <a:rPr b="1"/>
                        <a:t>No</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Certification ≠ legal authority</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Do not bill insurance; practice only if legally permitted</a:t>
                      </a:r>
                    </a:p>
                  </a:txBody>
                  <a:tcPr marL="12700" marR="12700" marT="12700" marB="12700" anchor="ctr" anchorCtr="0" horzOverflow="overflow"/>
                </a:tc>
              </a:tr>
              <a:tr h="647700">
                <a:tc>
                  <a:txBody>
                    <a:bodyPr/>
                    <a:lstStyle/>
                    <a:p>
                      <a:pPr algn="ctr" defTabSz="457200">
                        <a:defRPr sz="1800"/>
                      </a:pPr>
                      <a:r>
                        <a:rPr sz="2000">
                          <a:latin typeface="Times Roman"/>
                          <a:ea typeface="Times Roman"/>
                          <a:cs typeface="Times Roman"/>
                          <a:sym typeface="Times Roman"/>
                        </a:rPr>
                        <a:t>CNS employed by a hospital/clinic</a:t>
                      </a:r>
                    </a:p>
                  </a:txBody>
                  <a:tcPr marL="12700" marR="12700" marT="12700" marB="12700" anchor="ctr" anchorCtr="0" horzOverflow="overflow"/>
                </a:tc>
                <a:tc>
                  <a:txBody>
                    <a:bodyPr/>
                    <a:lstStyle/>
                    <a:p>
                      <a:pPr algn="ctr" defTabSz="457200">
                        <a:defRPr b="1" sz="2000">
                          <a:latin typeface="Times Roman"/>
                          <a:ea typeface="Times Roman"/>
                          <a:cs typeface="Times Roman"/>
                          <a:sym typeface="Times Roman"/>
                        </a:defRPr>
                      </a:pPr>
                      <a:r>
                        <a:rPr b="0"/>
                        <a:t>⚠️ </a:t>
                      </a:r>
                      <a:r>
                        <a:t>Maybe</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Facility/provider bills under its rules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Follow employer billing policies; avoid independent claims</a:t>
                      </a:r>
                    </a:p>
                  </a:txBody>
                  <a:tcPr marL="12700" marR="12700" marT="12700" marB="12700" anchor="ctr" anchorCtr="0" horzOverflow="overflow"/>
                </a:tc>
              </a:tr>
              <a:tr h="952500">
                <a:tc>
                  <a:txBody>
                    <a:bodyPr/>
                    <a:lstStyle/>
                    <a:p>
                      <a:pPr algn="ctr" defTabSz="457200">
                        <a:defRPr sz="2000">
                          <a:latin typeface="Times Roman"/>
                          <a:ea typeface="Times Roman"/>
                          <a:cs typeface="Times Roman"/>
                          <a:sym typeface="Times Roman"/>
                        </a:defRPr>
                      </a:pPr>
                      <a:r>
                        <a:t>CNS bills </a:t>
                      </a:r>
                      <a:r>
                        <a:rPr b="1"/>
                        <a:t>Medicare</a:t>
                      </a:r>
                      <a:r>
                        <a:t> for nutrition counseling</a:t>
                      </a:r>
                    </a:p>
                  </a:txBody>
                  <a:tcPr marL="12700" marR="12700" marT="12700" marB="12700" anchor="ctr" anchorCtr="0" horzOverflow="overflow"/>
                </a:tc>
                <a:tc>
                  <a:txBody>
                    <a:bodyPr/>
                    <a:lstStyle/>
                    <a:p>
                      <a:pPr algn="ctr" defTabSz="457200">
                        <a:defRPr b="1" sz="2000">
                          <a:latin typeface="Times Roman"/>
                          <a:ea typeface="Times Roman"/>
                          <a:cs typeface="Times Roman"/>
                          <a:sym typeface="Times Roman"/>
                        </a:defRPr>
                      </a:pPr>
                      <a:r>
                        <a:rPr b="0"/>
                        <a:t>❌ </a:t>
                      </a:r>
                      <a:r>
                        <a:t>Typically no</a:t>
                      </a:r>
                    </a:p>
                  </a:txBody>
                  <a:tcPr marL="12700" marR="12700" marT="12700" marB="12700" anchor="ctr" anchorCtr="0" horzOverflow="overflow"/>
                </a:tc>
                <a:tc>
                  <a:txBody>
                    <a:bodyPr/>
                    <a:lstStyle/>
                    <a:p>
                      <a:pPr algn="ctr" defTabSz="457200">
                        <a:defRPr sz="2000">
                          <a:latin typeface="Times Roman"/>
                          <a:ea typeface="Times Roman"/>
                          <a:cs typeface="Times Roman"/>
                          <a:sym typeface="Times Roman"/>
                        </a:defRPr>
                      </a:pPr>
                      <a:r>
                        <a:t>Medicare reimburses limited nutrition services under specific provider categories overseen by </a:t>
                      </a:r>
                      <a:r>
                        <a:rPr b="1"/>
                        <a:t>Centers for Medicare &amp; Medicaid Services (CMS)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Use cash-pay or facility-based role if applicable</a:t>
                      </a:r>
                    </a:p>
                  </a:txBody>
                  <a:tcPr marL="12700" marR="12700" marT="12700" marB="12700" anchor="ctr" anchorCtr="0" horzOverflow="overflow"/>
                </a:tc>
              </a:tr>
              <a:tr h="647700">
                <a:tc>
                  <a:txBody>
                    <a:bodyPr/>
                    <a:lstStyle/>
                    <a:p>
                      <a:pPr algn="ctr" defTabSz="457200">
                        <a:defRPr sz="2000">
                          <a:latin typeface="Times Roman"/>
                          <a:ea typeface="Times Roman"/>
                          <a:cs typeface="Times Roman"/>
                          <a:sym typeface="Times Roman"/>
                        </a:defRPr>
                      </a:pPr>
                      <a:r>
                        <a:t>CNS provides </a:t>
                      </a:r>
                      <a:r>
                        <a:rPr b="1"/>
                        <a:t>diabetes nutrition therapy</a:t>
                      </a:r>
                      <a:r>
                        <a:t> in a state recognizing CNS licensure</a:t>
                      </a:r>
                    </a:p>
                  </a:txBody>
                  <a:tcPr marL="12700" marR="12700" marT="12700" marB="12700" anchor="ctr" anchorCtr="0" horzOverflow="overflow"/>
                </a:tc>
                <a:tc>
                  <a:txBody>
                    <a:bodyPr/>
                    <a:lstStyle/>
                    <a:p>
                      <a:pPr algn="ctr" defTabSz="457200">
                        <a:defRPr b="1" sz="2000">
                          <a:latin typeface="Times Roman"/>
                          <a:ea typeface="Times Roman"/>
                          <a:cs typeface="Times Roman"/>
                          <a:sym typeface="Times Roman"/>
                        </a:defRPr>
                      </a:pPr>
                      <a:r>
                        <a:rPr b="0"/>
                        <a:t>⚠️ </a:t>
                      </a:r>
                      <a:r>
                        <a:t>Varies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Depends on payer recognition and plan</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Verify benefits; obtain authorization if required</a:t>
                      </a:r>
                    </a:p>
                  </a:txBody>
                  <a:tcPr marL="12700" marR="12700" marT="12700" marB="12700" anchor="ctr" anchorCtr="0" horzOverflow="overflow"/>
                </a:tc>
              </a:tr>
              <a:tr h="406400">
                <a:tc>
                  <a:txBody>
                    <a:bodyPr/>
                    <a:lstStyle/>
                    <a:p>
                      <a:pPr algn="ctr" defTabSz="457200">
                        <a:defRPr b="1" sz="2000">
                          <a:latin typeface="Times Roman"/>
                          <a:ea typeface="Times Roman"/>
                          <a:cs typeface="Times Roman"/>
                          <a:sym typeface="Times Roman"/>
                        </a:defRPr>
                      </a:pPr>
                      <a:r>
                        <a:rPr b="0"/>
                        <a:t>CNS offers </a:t>
                      </a:r>
                      <a:r>
                        <a:t>group nutrition classes</a:t>
                      </a:r>
                    </a:p>
                  </a:txBody>
                  <a:tcPr marL="12700" marR="12700" marT="12700" marB="12700" anchor="ctr" anchorCtr="0" horzOverflow="overflow"/>
                </a:tc>
                <a:tc>
                  <a:txBody>
                    <a:bodyPr/>
                    <a:lstStyle/>
                    <a:p>
                      <a:pPr algn="ctr" defTabSz="457200">
                        <a:defRPr b="1" sz="2000">
                          <a:latin typeface="Times Roman"/>
                          <a:ea typeface="Times Roman"/>
                          <a:cs typeface="Times Roman"/>
                          <a:sym typeface="Times Roman"/>
                        </a:defRPr>
                      </a:pPr>
                      <a:r>
                        <a:rPr b="0"/>
                        <a:t>⚠️ </a:t>
                      </a:r>
                      <a:r>
                        <a:t>Rarely</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Often excluded unless plan specifies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Cash-pay or employer-sponsored wellness</a:t>
                      </a:r>
                    </a:p>
                  </a:txBody>
                  <a:tcPr marL="12700" marR="12700" marT="12700" marB="12700" anchor="ctr" anchorCtr="0" horzOverflow="overflow"/>
                </a:tc>
              </a:tr>
              <a:tr h="711200">
                <a:tc>
                  <a:txBody>
                    <a:bodyPr/>
                    <a:lstStyle/>
                    <a:p>
                      <a:pPr algn="ctr" defTabSz="457200">
                        <a:defRPr b="1" sz="2000">
                          <a:latin typeface="Times Roman"/>
                          <a:ea typeface="Times Roman"/>
                          <a:cs typeface="Times Roman"/>
                          <a:sym typeface="Times Roman"/>
                        </a:defRPr>
                      </a:pPr>
                      <a:r>
                        <a:rPr b="0"/>
                        <a:t>CNS uses </a:t>
                      </a:r>
                      <a:r>
                        <a:t>incident-to billing</a:t>
                      </a:r>
                      <a:r>
                        <a:rPr b="0"/>
                        <a:t> under a physician</a:t>
                      </a:r>
                    </a:p>
                  </a:txBody>
                  <a:tcPr marL="12700" marR="12700" marT="12700" marB="12700" anchor="ctr" anchorCtr="0" horzOverflow="overflow"/>
                </a:tc>
                <a:tc>
                  <a:txBody>
                    <a:bodyPr/>
                    <a:lstStyle/>
                    <a:p>
                      <a:pPr algn="ctr" defTabSz="457200">
                        <a:defRPr b="1" sz="2000">
                          <a:latin typeface="Times Roman"/>
                          <a:ea typeface="Times Roman"/>
                          <a:cs typeface="Times Roman"/>
                          <a:sym typeface="Times Roman"/>
                        </a:defRPr>
                      </a:pPr>
                      <a:r>
                        <a:rPr b="0"/>
                        <a:t>⚠️ </a:t>
                      </a:r>
                      <a:r>
                        <a:t>Yes, if strict rules met</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Requires supervision, plan of care, and compliance</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Follow incident-to rules exactly; document supervision</a:t>
                      </a:r>
                    </a:p>
                  </a:txBody>
                  <a:tcPr marL="12700" marR="12700" marT="12700" marB="12700" anchor="ctr" anchorCtr="0" horzOverflow="overflow"/>
                </a:tc>
              </a:tr>
              <a:tr h="427868">
                <a:tc>
                  <a:txBody>
                    <a:bodyPr/>
                    <a:lstStyle/>
                    <a:p>
                      <a:pPr algn="ctr" defTabSz="457200">
                        <a:defRPr sz="2000">
                          <a:latin typeface="Times Roman"/>
                          <a:ea typeface="Times Roman"/>
                          <a:cs typeface="Times Roman"/>
                          <a:sym typeface="Times Roman"/>
                        </a:defRPr>
                      </a:pPr>
                      <a:r>
                        <a:t>CNS provides </a:t>
                      </a:r>
                      <a:r>
                        <a:rPr b="1"/>
                        <a:t>telehealth</a:t>
                      </a:r>
                      <a:r>
                        <a:t> to out-of-state client</a:t>
                      </a:r>
                    </a:p>
                  </a:txBody>
                  <a:tcPr marL="12700" marR="12700" marT="12700" marB="12700" anchor="ctr" anchorCtr="0" horzOverflow="overflow"/>
                </a:tc>
                <a:tc>
                  <a:txBody>
                    <a:bodyPr/>
                    <a:lstStyle/>
                    <a:p>
                      <a:pPr algn="ctr" defTabSz="457200">
                        <a:defRPr b="1" sz="2000">
                          <a:latin typeface="Times Roman"/>
                          <a:ea typeface="Times Roman"/>
                          <a:cs typeface="Times Roman"/>
                          <a:sym typeface="Times Roman"/>
                        </a:defRPr>
                      </a:pPr>
                      <a:r>
                        <a:rPr b="0"/>
                        <a:t>⚠️ </a:t>
                      </a:r>
                      <a:r>
                        <a:t>Varies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Client’s state law and payer rules apply</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Verify licensure and payer telehealth policies</a:t>
                      </a:r>
                    </a:p>
                  </a:txBody>
                  <a:tcPr marL="12700" marR="12700" marT="12700" marB="12700" anchor="ctr" anchorCtr="0" horzOverflow="overflow"/>
                </a:tc>
              </a:tr>
              <a:tr h="711200">
                <a:tc>
                  <a:txBody>
                    <a:bodyPr/>
                    <a:lstStyle/>
                    <a:p>
                      <a:pPr algn="ctr" defTabSz="457200">
                        <a:defRPr sz="2000">
                          <a:latin typeface="Times Roman"/>
                          <a:ea typeface="Times Roman"/>
                          <a:cs typeface="Times Roman"/>
                          <a:sym typeface="Times Roman"/>
                        </a:defRPr>
                      </a:pPr>
                      <a:r>
                        <a:t>CNS issues a </a:t>
                      </a:r>
                      <a:r>
                        <a:rPr b="1"/>
                        <a:t>superbill</a:t>
                      </a:r>
                      <a:r>
                        <a:t> for out-of-network reimbursement</a:t>
                      </a:r>
                    </a:p>
                  </a:txBody>
                  <a:tcPr marL="12700" marR="12700" marT="12700" marB="12700" anchor="ctr" anchorCtr="0" horzOverflow="overflow"/>
                </a:tc>
                <a:tc>
                  <a:txBody>
                    <a:bodyPr/>
                    <a:lstStyle/>
                    <a:p>
                      <a:pPr algn="ctr" defTabSz="457200">
                        <a:defRPr b="1" sz="2000">
                          <a:latin typeface="Times Roman"/>
                          <a:ea typeface="Times Roman"/>
                          <a:cs typeface="Times Roman"/>
                          <a:sym typeface="Times Roman"/>
                        </a:defRPr>
                      </a:pPr>
                      <a:r>
                        <a:rPr b="0"/>
                        <a:t>⚠️ </a:t>
                      </a:r>
                      <a:r>
                        <a:t>Client-dependent</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Reimbursement is not guaranteed</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Provide accurate codes; disclose uncertainty</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9"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802" name="Freeform 4"/>
          <p:cNvGrpSpPr/>
          <p:nvPr/>
        </p:nvGrpSpPr>
        <p:grpSpPr>
          <a:xfrm>
            <a:off x="-380182" y="-15"/>
            <a:ext cx="19048361" cy="3086123"/>
            <a:chOff x="-2" y="-1"/>
            <a:chExt cx="19048359" cy="3086121"/>
          </a:xfrm>
        </p:grpSpPr>
        <p:sp>
          <p:nvSpPr>
            <p:cNvPr id="800"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801"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03" name="TextBox 6"/>
          <p:cNvSpPr txBox="1"/>
          <p:nvPr/>
        </p:nvSpPr>
        <p:spPr>
          <a:xfrm>
            <a:off x="1520393" y="682917"/>
            <a:ext cx="16800357" cy="18902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Common Real-World Billing Scenarios (Case-Based)</a:t>
            </a:r>
          </a:p>
        </p:txBody>
      </p:sp>
      <p:sp>
        <p:nvSpPr>
          <p:cNvPr id="80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805" name="Case 1: Cash-Pay Wellness Client…"/>
          <p:cNvSpPr txBox="1"/>
          <p:nvPr/>
        </p:nvSpPr>
        <p:spPr>
          <a:xfrm>
            <a:off x="1720783" y="3430649"/>
            <a:ext cx="6874347" cy="25811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r>
              <a:t>Case 1: Cash-Pay Wellness Client</a:t>
            </a:r>
          </a:p>
          <a:p>
            <a:pPr defTabSz="457200">
              <a:spcBef>
                <a:spcPts val="1200"/>
              </a:spcBef>
              <a:defRPr sz="2400">
                <a:latin typeface="Times Roman"/>
                <a:ea typeface="Times Roman"/>
                <a:cs typeface="Times Roman"/>
                <a:sym typeface="Times Roman"/>
              </a:defRPr>
            </a:pPr>
            <a:r>
              <a:rPr b="1"/>
              <a:t>Situation:</a:t>
            </a:r>
            <a:r>
              <a:t> Client seeks nutrition optimization; no diagnosis.</a:t>
            </a:r>
            <a:br/>
            <a:r>
              <a:rPr b="1"/>
              <a:t>Billing Outcome:</a:t>
            </a:r>
            <a:r>
              <a:t> ❌ Insurance not appropriate.</a:t>
            </a:r>
            <a:br/>
            <a:r>
              <a:rPr b="1"/>
              <a:t>Action:</a:t>
            </a:r>
            <a:r>
              <a:t> Transparent cash-pay pricing; written financial disclosure.</a:t>
            </a:r>
          </a:p>
        </p:txBody>
      </p:sp>
      <p:sp>
        <p:nvSpPr>
          <p:cNvPr id="806" name="Case 2: Licensed CNS + Private PPO…"/>
          <p:cNvSpPr txBox="1"/>
          <p:nvPr/>
        </p:nvSpPr>
        <p:spPr>
          <a:xfrm>
            <a:off x="1720783" y="6838746"/>
            <a:ext cx="6052106" cy="31018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r>
              <a:t>Case 2: Licensed CNS + Private PPO</a:t>
            </a:r>
          </a:p>
          <a:p>
            <a:pPr defTabSz="457200">
              <a:spcBef>
                <a:spcPts val="1200"/>
              </a:spcBef>
              <a:defRPr sz="2400">
                <a:latin typeface="Times Roman"/>
                <a:ea typeface="Times Roman"/>
                <a:cs typeface="Times Roman"/>
                <a:sym typeface="Times Roman"/>
              </a:defRPr>
            </a:pPr>
            <a:r>
              <a:rPr b="1"/>
              <a:t>Situation:</a:t>
            </a:r>
            <a:r>
              <a:t> CNS is licensed, credentialed, and treating hyperlipidemia.</a:t>
            </a:r>
            <a:br/>
            <a:r>
              <a:rPr b="1"/>
              <a:t>Billing Outcome:</a:t>
            </a:r>
            <a:r>
              <a:t> ✅ Insurance may reimburse.</a:t>
            </a:r>
            <a:br/>
            <a:r>
              <a:rPr b="1"/>
              <a:t>Action:</a:t>
            </a:r>
            <a:r>
              <a:t> Verify benefits; use covered CPT/ICD codes; document necessity.</a:t>
            </a:r>
          </a:p>
        </p:txBody>
      </p:sp>
      <p:sp>
        <p:nvSpPr>
          <p:cNvPr id="807" name="Case 3: Medicare Beneficiary…"/>
          <p:cNvSpPr txBox="1"/>
          <p:nvPr/>
        </p:nvSpPr>
        <p:spPr>
          <a:xfrm>
            <a:off x="10062582" y="3329049"/>
            <a:ext cx="6874346" cy="34701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r>
              <a:t>Case 3: Medicare Beneficiary</a:t>
            </a:r>
          </a:p>
          <a:p>
            <a:pPr defTabSz="457200">
              <a:spcBef>
                <a:spcPts val="1200"/>
              </a:spcBef>
              <a:defRPr sz="2400">
                <a:latin typeface="Times Roman"/>
                <a:ea typeface="Times Roman"/>
                <a:cs typeface="Times Roman"/>
                <a:sym typeface="Times Roman"/>
              </a:defRPr>
            </a:pPr>
            <a:r>
              <a:rPr b="1"/>
              <a:t>Situation:</a:t>
            </a:r>
            <a:r>
              <a:t> Client has Medicare and requests nutrition counseling.</a:t>
            </a:r>
            <a:br/>
            <a:r>
              <a:rPr b="1"/>
              <a:t>Billing Outcome:</a:t>
            </a:r>
            <a:r>
              <a:t> ❌ Typically not reimbursed for CNS services.</a:t>
            </a:r>
            <a:br/>
            <a:r>
              <a:rPr b="1"/>
              <a:t>Action:</a:t>
            </a:r>
            <a:r>
              <a:t> Cash-pay or refer within a covered facility program.</a:t>
            </a:r>
          </a:p>
        </p:txBody>
      </p:sp>
      <p:sp>
        <p:nvSpPr>
          <p:cNvPr id="808" name="Case 4: Incident-To Billing…"/>
          <p:cNvSpPr txBox="1"/>
          <p:nvPr/>
        </p:nvSpPr>
        <p:spPr>
          <a:xfrm>
            <a:off x="10062582" y="6705396"/>
            <a:ext cx="6874346" cy="34701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r>
              <a:t>Case 4: Incident-To Billing</a:t>
            </a:r>
          </a:p>
          <a:p>
            <a:pPr defTabSz="457200">
              <a:spcBef>
                <a:spcPts val="1200"/>
              </a:spcBef>
              <a:defRPr sz="2400">
                <a:latin typeface="Times Roman"/>
                <a:ea typeface="Times Roman"/>
                <a:cs typeface="Times Roman"/>
                <a:sym typeface="Times Roman"/>
              </a:defRPr>
            </a:pPr>
            <a:r>
              <a:rPr b="1"/>
              <a:t>Situation:</a:t>
            </a:r>
            <a:r>
              <a:t> CNS works in a physician’s office with active supervision.</a:t>
            </a:r>
            <a:br/>
            <a:r>
              <a:rPr b="1"/>
              <a:t>Billing Outcome:</a:t>
            </a:r>
            <a:r>
              <a:t> ⚠️ Allowed only if all incident-to criteria are met.</a:t>
            </a:r>
            <a:br/>
            <a:r>
              <a:rPr b="1"/>
              <a:t>Action:</a:t>
            </a:r>
            <a:r>
              <a:t> Confirm supervision, plan of care, and documentation.</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60" name="Freeform 4"/>
          <p:cNvGrpSpPr/>
          <p:nvPr/>
        </p:nvGrpSpPr>
        <p:grpSpPr>
          <a:xfrm>
            <a:off x="-380182" y="-15"/>
            <a:ext cx="19048361" cy="3086123"/>
            <a:chOff x="-2" y="-1"/>
            <a:chExt cx="19048359" cy="3086121"/>
          </a:xfrm>
        </p:grpSpPr>
        <p:sp>
          <p:nvSpPr>
            <p:cNvPr id="158"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59"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61" name="TextBox 6"/>
          <p:cNvSpPr txBox="1"/>
          <p:nvPr/>
        </p:nvSpPr>
        <p:spPr>
          <a:xfrm>
            <a:off x="1421607" y="648655"/>
            <a:ext cx="16800357" cy="189609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92" sz="7000">
                <a:solidFill>
                  <a:srgbClr val="FFFFFF"/>
                </a:solidFill>
                <a:latin typeface="Poppins"/>
                <a:ea typeface="Poppins"/>
                <a:cs typeface="Poppins"/>
                <a:sym typeface="Poppins"/>
              </a:defRPr>
            </a:lvl1pPr>
          </a:lstStyle>
          <a:p>
            <a:pPr/>
            <a:r>
              <a:t>Professional Boundaries and Conflicts of Interest</a:t>
            </a:r>
          </a:p>
        </p:txBody>
      </p:sp>
      <p:sp>
        <p:nvSpPr>
          <p:cNvPr id="16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63" name="Institute of Medicine (IOM). (2001). Dietary Reference Intakes: Applications in Dietary Assessment. National Academies Press.…"/>
          <p:cNvSpPr txBox="1"/>
          <p:nvPr/>
        </p:nvSpPr>
        <p:spPr>
          <a:xfrm>
            <a:off x="992190" y="4174225"/>
            <a:ext cx="14605675" cy="629157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3200">
                <a:latin typeface="Times Roman"/>
                <a:ea typeface="Times Roman"/>
                <a:cs typeface="Times Roman"/>
                <a:sym typeface="Times Roman"/>
              </a:defRPr>
            </a:pPr>
            <a:r>
              <a:t>Ethical compliance includes:</a:t>
            </a:r>
          </a:p>
          <a:p>
            <a:pPr defTabSz="457200">
              <a:spcBef>
                <a:spcPts val="1200"/>
              </a:spcBef>
              <a:defRPr sz="3200">
                <a:latin typeface="Times Roman"/>
                <a:ea typeface="Times Roman"/>
                <a:cs typeface="Times Roman"/>
                <a:sym typeface="Times Roman"/>
              </a:defRPr>
            </a:pPr>
          </a:p>
          <a:p>
            <a:pPr marL="457200" indent="-317500" defTabSz="457200">
              <a:spcBef>
                <a:spcPts val="1200"/>
              </a:spcBef>
              <a:buSzPct val="100000"/>
              <a:buFont typeface="Times Roman"/>
              <a:buChar char="•"/>
              <a:defRPr sz="2800">
                <a:latin typeface="Times Roman"/>
                <a:ea typeface="Times Roman"/>
                <a:cs typeface="Times Roman"/>
                <a:sym typeface="Times Roman"/>
              </a:defRPr>
            </a:pPr>
            <a:r>
              <a:t>Maintaining appropriate professional boundaries</a:t>
            </a:r>
          </a:p>
          <a:p>
            <a:pPr marL="457200" indent="-317500" defTabSz="457200">
              <a:spcBef>
                <a:spcPts val="1200"/>
              </a:spcBef>
              <a:buSzPct val="100000"/>
              <a:buFont typeface="Times Roman"/>
              <a:buChar char="•"/>
              <a:defRPr b="1" sz="2800">
                <a:latin typeface="Times Roman"/>
                <a:ea typeface="Times Roman"/>
                <a:cs typeface="Times Roman"/>
                <a:sym typeface="Times Roman"/>
              </a:defRPr>
            </a:pPr>
            <a:r>
              <a:rPr b="0"/>
              <a:t>Disclosing any </a:t>
            </a:r>
            <a:r>
              <a:t>financial interests, affiliations, or incentives</a:t>
            </a:r>
            <a:endParaRPr b="0"/>
          </a:p>
          <a:p>
            <a:pPr marL="457200" indent="-317500" defTabSz="457200">
              <a:spcBef>
                <a:spcPts val="1200"/>
              </a:spcBef>
              <a:buSzPct val="100000"/>
              <a:buFont typeface="Times Roman"/>
              <a:buChar char="•"/>
              <a:defRPr sz="2800">
                <a:latin typeface="Times Roman"/>
                <a:ea typeface="Times Roman"/>
                <a:cs typeface="Times Roman"/>
                <a:sym typeface="Times Roman"/>
              </a:defRPr>
            </a:pPr>
            <a:r>
              <a:t>Avoiding exploitation, coercion, or dual relationships that impair objectivity</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Ensuring that product recommendations are </a:t>
            </a:r>
            <a:r>
              <a:rPr b="1"/>
              <a:t>client-centered, not profit-driven</a:t>
            </a:r>
          </a:p>
          <a:p>
            <a:pPr defTabSz="457200">
              <a:spcBef>
                <a:spcPts val="1400"/>
              </a:spcBef>
              <a:defRPr b="1" sz="14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0"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813" name="Freeform 4"/>
          <p:cNvGrpSpPr/>
          <p:nvPr/>
        </p:nvGrpSpPr>
        <p:grpSpPr>
          <a:xfrm>
            <a:off x="-380182" y="-15"/>
            <a:ext cx="19048361" cy="3086123"/>
            <a:chOff x="-2" y="-1"/>
            <a:chExt cx="19048359" cy="3086121"/>
          </a:xfrm>
        </p:grpSpPr>
        <p:sp>
          <p:nvSpPr>
            <p:cNvPr id="811"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812"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14" name="TextBox 6"/>
          <p:cNvSpPr txBox="1"/>
          <p:nvPr/>
        </p:nvSpPr>
        <p:spPr>
          <a:xfrm>
            <a:off x="1520393" y="682917"/>
            <a:ext cx="16800357" cy="18902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Common Real-World Billing Scenarios (Case-Based)</a:t>
            </a:r>
          </a:p>
        </p:txBody>
      </p:sp>
      <p:sp>
        <p:nvSpPr>
          <p:cNvPr id="81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816" name="Case 5: Employer Wellness Program…"/>
          <p:cNvSpPr txBox="1"/>
          <p:nvPr/>
        </p:nvSpPr>
        <p:spPr>
          <a:xfrm>
            <a:off x="1720783" y="3430649"/>
            <a:ext cx="6874347" cy="27335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r>
              <a:t>Case 5: Employer Wellness Program</a:t>
            </a:r>
          </a:p>
          <a:p>
            <a:pPr defTabSz="457200">
              <a:spcBef>
                <a:spcPts val="1200"/>
              </a:spcBef>
              <a:defRPr sz="2400">
                <a:latin typeface="Times Roman"/>
                <a:ea typeface="Times Roman"/>
                <a:cs typeface="Times Roman"/>
                <a:sym typeface="Times Roman"/>
              </a:defRPr>
            </a:pPr>
            <a:r>
              <a:rPr b="1"/>
              <a:t>Situation:</a:t>
            </a:r>
            <a:r>
              <a:t> CNS delivers on-site nutrition education.</a:t>
            </a:r>
            <a:br/>
            <a:r>
              <a:rPr b="1"/>
              <a:t>Billing Outcome:</a:t>
            </a:r>
            <a:r>
              <a:t> ❌ Insurance billing not applicable.</a:t>
            </a:r>
            <a:br/>
            <a:r>
              <a:rPr b="1"/>
              <a:t>Action:</a:t>
            </a:r>
            <a:r>
              <a:t> Contracted employer payment; no medical claims submitted.</a:t>
            </a:r>
          </a:p>
        </p:txBody>
      </p:sp>
      <p:sp>
        <p:nvSpPr>
          <p:cNvPr id="817" name="Case 6: Superbill Request…"/>
          <p:cNvSpPr txBox="1"/>
          <p:nvPr/>
        </p:nvSpPr>
        <p:spPr>
          <a:xfrm>
            <a:off x="1720783" y="6838746"/>
            <a:ext cx="6052106" cy="31018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r>
              <a:t>Case 6: Superbill Request</a:t>
            </a:r>
          </a:p>
          <a:p>
            <a:pPr defTabSz="457200">
              <a:spcBef>
                <a:spcPts val="1200"/>
              </a:spcBef>
              <a:defRPr sz="2400">
                <a:latin typeface="Times Roman"/>
                <a:ea typeface="Times Roman"/>
                <a:cs typeface="Times Roman"/>
                <a:sym typeface="Times Roman"/>
              </a:defRPr>
            </a:pPr>
            <a:r>
              <a:rPr b="1"/>
              <a:t>Situation:</a:t>
            </a:r>
            <a:r>
              <a:t> Out-of-network client wants to submit for reimbursement.</a:t>
            </a:r>
            <a:br/>
            <a:r>
              <a:rPr b="1"/>
              <a:t>Billing Outcome:</a:t>
            </a:r>
            <a:r>
              <a:t> ⚠️ Possible, not guaranteed.</a:t>
            </a:r>
            <a:br/>
            <a:r>
              <a:rPr b="1"/>
              <a:t>Action:</a:t>
            </a:r>
            <a:r>
              <a:t> Provide accurate codes; avoid promises of payment.</a:t>
            </a:r>
          </a:p>
        </p:txBody>
      </p:sp>
    </p:spTree>
  </p:cSld>
  <p:clrMapOvr>
    <a:masterClrMapping/>
  </p:clrMapOvr>
  <p:transition xmlns:p14="http://schemas.microsoft.com/office/powerpoint/2010/main" spd="med" advClick="1"/>
</p:sld>
</file>

<file path=ppt/slides/slide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9"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822" name="Freeform 4"/>
          <p:cNvGrpSpPr/>
          <p:nvPr/>
        </p:nvGrpSpPr>
        <p:grpSpPr>
          <a:xfrm>
            <a:off x="-380182" y="-15"/>
            <a:ext cx="19048361" cy="3086123"/>
            <a:chOff x="-2" y="-1"/>
            <a:chExt cx="19048359" cy="3086121"/>
          </a:xfrm>
        </p:grpSpPr>
        <p:sp>
          <p:nvSpPr>
            <p:cNvPr id="820"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821"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23" name="TextBox 6"/>
          <p:cNvSpPr txBox="1"/>
          <p:nvPr/>
        </p:nvSpPr>
        <p:spPr>
          <a:xfrm>
            <a:off x="1520393" y="1152818"/>
            <a:ext cx="16800357" cy="9504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72" sz="6800">
                <a:solidFill>
                  <a:srgbClr val="FFFFFF"/>
                </a:solidFill>
                <a:latin typeface="Poppins"/>
                <a:ea typeface="Poppins"/>
                <a:cs typeface="Poppins"/>
                <a:sym typeface="Poppins"/>
              </a:defRPr>
            </a:lvl1pPr>
          </a:lstStyle>
          <a:p>
            <a:pPr/>
            <a:r>
              <a:t>Compliance Red Flags</a:t>
            </a:r>
          </a:p>
        </p:txBody>
      </p:sp>
      <p:sp>
        <p:nvSpPr>
          <p:cNvPr id="82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825" name="Guaranteeing insurance reimbursement…"/>
          <p:cNvSpPr txBox="1"/>
          <p:nvPr/>
        </p:nvSpPr>
        <p:spPr>
          <a:xfrm>
            <a:off x="1720783" y="3430649"/>
            <a:ext cx="15013114" cy="622477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3200">
                <a:latin typeface="Times Roman"/>
                <a:ea typeface="Times Roman"/>
                <a:cs typeface="Times Roman"/>
                <a:sym typeface="Times Roman"/>
              </a:defRPr>
            </a:pPr>
          </a:p>
          <a:p>
            <a:pPr marL="457200" indent="-317500" defTabSz="457200">
              <a:spcBef>
                <a:spcPts val="1200"/>
              </a:spcBef>
              <a:buSzPct val="100000"/>
              <a:buFont typeface="Times Roman"/>
              <a:buChar char="•"/>
              <a:defRPr sz="3200">
                <a:latin typeface="Times Roman"/>
                <a:ea typeface="Times Roman"/>
                <a:cs typeface="Times Roman"/>
                <a:sym typeface="Times Roman"/>
              </a:defRPr>
            </a:pPr>
            <a:r>
              <a:t>Guaranteeing insurance reimbursement</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Billing insurance without licensure where required</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Using medical diagnosis codes for wellness services</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Billing Medicare when not eligible</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Misrepresenting provider status or credentials</a:t>
            </a: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spcBef>
                <a:spcPts val="1200"/>
              </a:spcBef>
              <a:defRPr b="1" i="1" sz="3200">
                <a:latin typeface="Times Roman"/>
                <a:ea typeface="Times Roman"/>
                <a:cs typeface="Times Roman"/>
                <a:sym typeface="Times Roman"/>
              </a:defRPr>
            </a:pPr>
            <a:r>
              <a:t>*Insurance billing requires licensure + payer recognition + covered service; certification alone is never sufficient.</a:t>
            </a:r>
            <a:endParaRPr b="0"/>
          </a:p>
          <a:p>
            <a:pPr defTabSz="457200">
              <a:spcBef>
                <a:spcPts val="1200"/>
              </a:spcBef>
              <a:defRPr b="1"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7" name="Freeform 2"/>
          <p:cNvSpPr/>
          <p:nvPr/>
        </p:nvSpPr>
        <p:spPr>
          <a:xfrm rot="10800000">
            <a:off x="-2" y="-3"/>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830" name="Freeform 4"/>
          <p:cNvGrpSpPr/>
          <p:nvPr/>
        </p:nvGrpSpPr>
        <p:grpSpPr>
          <a:xfrm>
            <a:off x="-528018" y="-14"/>
            <a:ext cx="19048360" cy="3086125"/>
            <a:chOff x="1" y="-1"/>
            <a:chExt cx="19048359" cy="3086124"/>
          </a:xfrm>
        </p:grpSpPr>
        <p:sp>
          <p:nvSpPr>
            <p:cNvPr id="828" name="Rectangle"/>
            <p:cNvSpPr/>
            <p:nvPr/>
          </p:nvSpPr>
          <p:spPr>
            <a:xfrm>
              <a:off x="1" y="-2"/>
              <a:ext cx="19048360" cy="3086125"/>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829" name="Text"/>
            <p:cNvSpPr txBox="1"/>
            <p:nvPr/>
          </p:nvSpPr>
          <p:spPr>
            <a:xfrm>
              <a:off x="1" y="2"/>
              <a:ext cx="19048360"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31" name="TextBox 6"/>
          <p:cNvSpPr txBox="1"/>
          <p:nvPr/>
        </p:nvSpPr>
        <p:spPr>
          <a:xfrm>
            <a:off x="1474894" y="1057695"/>
            <a:ext cx="17367796" cy="11406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32" sz="7400">
                <a:solidFill>
                  <a:srgbClr val="FFFFFF"/>
                </a:solidFill>
                <a:latin typeface="Poppins"/>
                <a:ea typeface="Poppins"/>
                <a:cs typeface="Poppins"/>
                <a:sym typeface="Poppins"/>
              </a:defRPr>
            </a:lvl1pPr>
          </a:lstStyle>
          <a:p>
            <a:pPr/>
            <a:r>
              <a:t>Sample Quiz Questions</a:t>
            </a:r>
          </a:p>
        </p:txBody>
      </p:sp>
      <p:sp>
        <p:nvSpPr>
          <p:cNvPr id="832"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833" name="1. A client reports unintentional weight loss of 12 pounds over 4 months, persistent fatigue, and night sweats. Which action is most appropriate for the CNS practitioner?…"/>
          <p:cNvSpPr txBox="1"/>
          <p:nvPr/>
        </p:nvSpPr>
        <p:spPr>
          <a:xfrm>
            <a:off x="1167317" y="3563735"/>
            <a:ext cx="16558581" cy="6860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1900">
                <a:latin typeface="Times Roman"/>
                <a:ea typeface="Times Roman"/>
                <a:cs typeface="Times Roman"/>
                <a:sym typeface="Times Roman"/>
              </a:defRPr>
            </a:pPr>
            <a:r>
              <a:t>1. Which action represents a violation of the Certified Nutrition Specialist’s ethical scope of practice as defined by professional standards of the Board for Certification of Nutrition Specialists (BCNS)?</a:t>
            </a:r>
          </a:p>
          <a:p>
            <a:pPr defTabSz="457200">
              <a:spcBef>
                <a:spcPts val="1200"/>
              </a:spcBef>
              <a:defRPr sz="1900">
                <a:latin typeface="Times Roman"/>
                <a:ea typeface="Times Roman"/>
                <a:cs typeface="Times Roman"/>
                <a:sym typeface="Times Roman"/>
              </a:defRPr>
            </a:pPr>
            <a:r>
              <a:t>A. Interpreting nutrition-related lab trends to guide dietary recommendations</a:t>
            </a:r>
            <a:br/>
            <a:r>
              <a:t>B. Referring a client to a physician after identifying red-flag symptoms</a:t>
            </a:r>
            <a:br/>
            <a:r>
              <a:t>C. Advising a client to discontinue prescribed medication in favor of supplements</a:t>
            </a:r>
            <a:br/>
            <a:r>
              <a:t>D. Collaborating with a healthcare provider to support nutrition goals</a:t>
            </a:r>
          </a:p>
          <a:p>
            <a:pPr defTabSz="457200">
              <a:spcBef>
                <a:spcPts val="1200"/>
              </a:spcBef>
              <a:defRPr b="1" sz="1900">
                <a:latin typeface="Times Roman"/>
                <a:ea typeface="Times Roman"/>
                <a:cs typeface="Times Roman"/>
                <a:sym typeface="Times Roman"/>
              </a:defRPr>
            </a:pPr>
          </a:p>
          <a:p>
            <a:pPr defTabSz="457200">
              <a:spcBef>
                <a:spcPts val="1200"/>
              </a:spcBef>
              <a:defRPr b="1" sz="1900">
                <a:latin typeface="Times Roman"/>
                <a:ea typeface="Times Roman"/>
                <a:cs typeface="Times Roman"/>
                <a:sym typeface="Times Roman"/>
              </a:defRPr>
            </a:pPr>
            <a:r>
              <a:t>2. Which situation requires HIPAA compliance by a CNS?</a:t>
            </a:r>
          </a:p>
          <a:p>
            <a:pPr defTabSz="457200">
              <a:spcBef>
                <a:spcPts val="1200"/>
              </a:spcBef>
              <a:defRPr sz="1900">
                <a:latin typeface="Times Roman"/>
                <a:ea typeface="Times Roman"/>
                <a:cs typeface="Times Roman"/>
                <a:sym typeface="Times Roman"/>
              </a:defRPr>
            </a:pPr>
            <a:r>
              <a:t>A. Providing general nutrition education in a public seminar</a:t>
            </a:r>
            <a:br/>
            <a:r>
              <a:t>B. Posting de-identified nutrition statistics on a website</a:t>
            </a:r>
            <a:br/>
            <a:r>
              <a:t>C. Emailing a client’s lab results using an unsecured personal email account</a:t>
            </a:r>
            <a:br/>
            <a:r>
              <a:t>D. Discussing nutrition trends on social media without client details</a:t>
            </a:r>
          </a:p>
          <a:p>
            <a:pPr defTabSz="457200">
              <a:spcBef>
                <a:spcPts val="1200"/>
              </a:spcBef>
              <a:defRPr sz="1200">
                <a:latin typeface="Times Roman"/>
                <a:ea typeface="Times Roman"/>
                <a:cs typeface="Times Roman"/>
                <a:sym typeface="Times Roman"/>
              </a:defRPr>
            </a:pPr>
            <a:endParaRPr sz="1900"/>
          </a:p>
          <a:p>
            <a:pPr defTabSz="457200">
              <a:spcBef>
                <a:spcPts val="1200"/>
              </a:spcBef>
              <a:defRPr b="1" sz="1200">
                <a:latin typeface="Times Roman"/>
                <a:ea typeface="Times Roman"/>
                <a:cs typeface="Times Roman"/>
                <a:sym typeface="Times Roman"/>
              </a:defRPr>
            </a:pPr>
            <a:r>
              <a:rPr sz="1900"/>
              <a:t>3. Which statement best describes the relationship between CNS certification, state licensure, and legal authority to practice?</a:t>
            </a:r>
            <a:endParaRPr sz="1900"/>
          </a:p>
          <a:p>
            <a:pPr defTabSz="457200">
              <a:spcBef>
                <a:spcPts val="1200"/>
              </a:spcBef>
              <a:defRPr sz="1200">
                <a:latin typeface="Times Roman"/>
                <a:ea typeface="Times Roman"/>
                <a:cs typeface="Times Roman"/>
                <a:sym typeface="Times Roman"/>
              </a:defRPr>
            </a:pPr>
            <a:r>
              <a:rPr sz="1900"/>
              <a:t>A. CNS certification grants legal authority to practice in all states</a:t>
            </a:r>
            <a:br>
              <a:rPr sz="1900"/>
            </a:br>
            <a:r>
              <a:rPr sz="1900"/>
              <a:t>B. State licensure defines professional competence</a:t>
            </a:r>
            <a:br>
              <a:rPr sz="1900"/>
            </a:br>
            <a:r>
              <a:rPr sz="1900"/>
              <a:t>C. Certification establishes competence; licensure establishes legal permission to practice</a:t>
            </a:r>
            <a:br>
              <a:rPr sz="1900"/>
            </a:br>
            <a:r>
              <a:rPr sz="1900"/>
              <a:t>D. Scope of practice overrides state licensure laws</a:t>
            </a:r>
            <a:endParaRPr sz="1900"/>
          </a:p>
        </p:txBody>
      </p:sp>
    </p:spTree>
  </p:cSld>
  <p:clrMapOvr>
    <a:masterClrMapping/>
  </p:clrMapOvr>
  <p:transition xmlns:p14="http://schemas.microsoft.com/office/powerpoint/2010/main" spd="med" advClick="1"/>
</p:sld>
</file>

<file path=ppt/slides/slide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7" name="Freeform 2"/>
          <p:cNvSpPr/>
          <p:nvPr/>
        </p:nvSpPr>
        <p:spPr>
          <a:xfrm rot="10800000">
            <a:off x="-2" y="-3"/>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840" name="Freeform 4"/>
          <p:cNvGrpSpPr/>
          <p:nvPr/>
        </p:nvGrpSpPr>
        <p:grpSpPr>
          <a:xfrm>
            <a:off x="-528018" y="-14"/>
            <a:ext cx="19048360" cy="3086125"/>
            <a:chOff x="1" y="-1"/>
            <a:chExt cx="19048359" cy="3086124"/>
          </a:xfrm>
        </p:grpSpPr>
        <p:sp>
          <p:nvSpPr>
            <p:cNvPr id="838" name="Rectangle"/>
            <p:cNvSpPr/>
            <p:nvPr/>
          </p:nvSpPr>
          <p:spPr>
            <a:xfrm>
              <a:off x="1" y="-2"/>
              <a:ext cx="19048360" cy="3086125"/>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839" name="Text"/>
            <p:cNvSpPr txBox="1"/>
            <p:nvPr/>
          </p:nvSpPr>
          <p:spPr>
            <a:xfrm>
              <a:off x="1" y="2"/>
              <a:ext cx="19048360"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41" name="TextBox 6"/>
          <p:cNvSpPr txBox="1"/>
          <p:nvPr/>
        </p:nvSpPr>
        <p:spPr>
          <a:xfrm>
            <a:off x="1474894" y="1057695"/>
            <a:ext cx="17367796" cy="11406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32" sz="7400">
                <a:solidFill>
                  <a:srgbClr val="FFFFFF"/>
                </a:solidFill>
                <a:latin typeface="Poppins"/>
                <a:ea typeface="Poppins"/>
                <a:cs typeface="Poppins"/>
                <a:sym typeface="Poppins"/>
              </a:defRPr>
            </a:lvl1pPr>
          </a:lstStyle>
          <a:p>
            <a:pPr/>
            <a:r>
              <a:t>Sample Quiz Questions</a:t>
            </a:r>
          </a:p>
        </p:txBody>
      </p:sp>
      <p:sp>
        <p:nvSpPr>
          <p:cNvPr id="842"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843" name="1. A client reports unintentional weight loss of 12 pounds over 4 months, persistent fatigue, and night sweats. Which action is most appropriate for the CNS practitioner?…"/>
          <p:cNvSpPr txBox="1"/>
          <p:nvPr/>
        </p:nvSpPr>
        <p:spPr>
          <a:xfrm>
            <a:off x="1167317" y="3563735"/>
            <a:ext cx="16558581" cy="7305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1900">
                <a:latin typeface="Times Roman"/>
                <a:ea typeface="Times Roman"/>
                <a:cs typeface="Times Roman"/>
                <a:sym typeface="Times Roman"/>
              </a:defRPr>
            </a:pPr>
            <a:r>
              <a:t>4. A CNS assumes a client’s traditional cultural foods are unhealthy and recommends eliminating them entirely. This represents which type of bias, and what is the appropriate corrective action?</a:t>
            </a:r>
          </a:p>
          <a:p>
            <a:pPr defTabSz="457200">
              <a:spcBef>
                <a:spcPts val="1200"/>
              </a:spcBef>
              <a:defRPr sz="1900">
                <a:latin typeface="Times Roman"/>
                <a:ea typeface="Times Roman"/>
                <a:cs typeface="Times Roman"/>
                <a:sym typeface="Times Roman"/>
              </a:defRPr>
            </a:pPr>
            <a:r>
              <a:t>A. Confirmation bias; recommend standardized meal plans</a:t>
            </a:r>
            <a:br/>
            <a:r>
              <a:t>B. Cultural food bias; adapt recommendations using culturally familiar foods</a:t>
            </a:r>
            <a:br/>
            <a:r>
              <a:t>C. Weight bias; focus exclusively on BMI</a:t>
            </a:r>
            <a:br/>
            <a:r>
              <a:t>D. Socioeconomic bias; provide more education</a:t>
            </a:r>
          </a:p>
          <a:p>
            <a:pPr defTabSz="457200">
              <a:spcBef>
                <a:spcPts val="1200"/>
              </a:spcBef>
              <a:defRPr b="1" sz="1900">
                <a:latin typeface="Times Roman"/>
                <a:ea typeface="Times Roman"/>
                <a:cs typeface="Times Roman"/>
                <a:sym typeface="Times Roman"/>
              </a:defRPr>
            </a:pPr>
          </a:p>
          <a:p>
            <a:pPr defTabSz="457200">
              <a:spcBef>
                <a:spcPts val="1200"/>
              </a:spcBef>
              <a:defRPr b="1" sz="1900">
                <a:latin typeface="Times Roman"/>
                <a:ea typeface="Times Roman"/>
                <a:cs typeface="Times Roman"/>
                <a:sym typeface="Times Roman"/>
              </a:defRPr>
            </a:pPr>
            <a:r>
              <a:t>5. Which scenario represents a compliant insurance billing practice for a CNS?</a:t>
            </a:r>
          </a:p>
          <a:p>
            <a:pPr defTabSz="457200">
              <a:spcBef>
                <a:spcPts val="1200"/>
              </a:spcBef>
              <a:defRPr sz="1900">
                <a:latin typeface="Times Roman"/>
                <a:ea typeface="Times Roman"/>
                <a:cs typeface="Times Roman"/>
                <a:sym typeface="Times Roman"/>
              </a:defRPr>
            </a:pPr>
            <a:r>
              <a:t>A. Billing Medicare directly for nutrition counseling</a:t>
            </a:r>
            <a:br/>
            <a:r>
              <a:t>B. Guaranteeing reimbursement for wellness coaching</a:t>
            </a:r>
            <a:br/>
            <a:r>
              <a:t>C. Billing private insurance without state licensure</a:t>
            </a:r>
            <a:br/>
            <a:r>
              <a:t>D. Verifying benefits and disclosing that reimbursement is not guaranteed</a:t>
            </a:r>
          </a:p>
          <a:p>
            <a:pPr defTabSz="457200">
              <a:spcBef>
                <a:spcPts val="1200"/>
              </a:spcBef>
              <a:defRPr b="1" sz="1900">
                <a:latin typeface="Times Roman"/>
                <a:ea typeface="Times Roman"/>
                <a:cs typeface="Times Roman"/>
                <a:sym typeface="Times Roman"/>
              </a:defRPr>
            </a:pPr>
          </a:p>
          <a:p>
            <a:pPr defTabSz="457200">
              <a:spcBef>
                <a:spcPts val="1200"/>
              </a:spcBef>
              <a:defRPr b="1" sz="1900">
                <a:latin typeface="Times Roman"/>
                <a:ea typeface="Times Roman"/>
                <a:cs typeface="Times Roman"/>
                <a:sym typeface="Times Roman"/>
              </a:defRPr>
            </a:pPr>
            <a:r>
              <a:t>6. Which scenario best demonstrates appropriate collaboration and client safety?</a:t>
            </a:r>
          </a:p>
          <a:p>
            <a:pPr defTabSz="457200">
              <a:spcBef>
                <a:spcPts val="1200"/>
              </a:spcBef>
              <a:defRPr sz="1900">
                <a:latin typeface="Times Roman"/>
                <a:ea typeface="Times Roman"/>
                <a:cs typeface="Times Roman"/>
                <a:sym typeface="Times Roman"/>
              </a:defRPr>
            </a:pPr>
            <a:r>
              <a:t>A. Managing a suspected eating disorder independently</a:t>
            </a:r>
            <a:br/>
            <a:r>
              <a:t>B. Discouraging medical evaluation to retain the client</a:t>
            </a:r>
            <a:br/>
            <a:r>
              <a:t>C. Coordinating nutrition care with other healthcare professionals when indicated</a:t>
            </a:r>
            <a:br/>
            <a:r>
              <a:t>D. Providing nutrition therapy as a replacement for medical treatment</a:t>
            </a:r>
          </a:p>
          <a:p>
            <a:pPr defTabSz="457200">
              <a:spcBef>
                <a:spcPts val="1200"/>
              </a:spcBef>
              <a:defRPr b="1" sz="19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8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7"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850" name="Freeform 4"/>
          <p:cNvGrpSpPr/>
          <p:nvPr/>
        </p:nvGrpSpPr>
        <p:grpSpPr>
          <a:xfrm>
            <a:off x="-528018" y="-14"/>
            <a:ext cx="19048360" cy="3086125"/>
            <a:chOff x="1" y="-1"/>
            <a:chExt cx="19048359" cy="3086124"/>
          </a:xfrm>
        </p:grpSpPr>
        <p:sp>
          <p:nvSpPr>
            <p:cNvPr id="848" name="Rectangle"/>
            <p:cNvSpPr/>
            <p:nvPr/>
          </p:nvSpPr>
          <p:spPr>
            <a:xfrm>
              <a:off x="1" y="-2"/>
              <a:ext cx="19048360" cy="3086125"/>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849" name="Text"/>
            <p:cNvSpPr txBox="1"/>
            <p:nvPr/>
          </p:nvSpPr>
          <p:spPr>
            <a:xfrm>
              <a:off x="1" y="2"/>
              <a:ext cx="19048360"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51" name="TextBox 6"/>
          <p:cNvSpPr txBox="1"/>
          <p:nvPr/>
        </p:nvSpPr>
        <p:spPr>
          <a:xfrm>
            <a:off x="1474894" y="1057695"/>
            <a:ext cx="17367796" cy="11406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32" sz="7400">
                <a:solidFill>
                  <a:srgbClr val="FFFFFF"/>
                </a:solidFill>
                <a:latin typeface="Poppins"/>
                <a:ea typeface="Poppins"/>
                <a:cs typeface="Poppins"/>
                <a:sym typeface="Poppins"/>
              </a:defRPr>
            </a:lvl1pPr>
          </a:lstStyle>
          <a:p>
            <a:pPr/>
            <a:r>
              <a:t>References</a:t>
            </a:r>
          </a:p>
        </p:txBody>
      </p:sp>
      <p:sp>
        <p:nvSpPr>
          <p:cNvPr id="85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853" name="Ross, A. C., Caballero, B., Cousins, R. J., Tucker, K. L., &amp; Ziegler, T. R. Modern Nutrition in Health and Disease. 12th ed. Wolters Kluwer, 2020.…"/>
          <p:cNvSpPr txBox="1"/>
          <p:nvPr/>
        </p:nvSpPr>
        <p:spPr>
          <a:xfrm>
            <a:off x="1174071" y="3267154"/>
            <a:ext cx="16558582" cy="5806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1200">
                <a:latin typeface="Times Roman"/>
                <a:ea typeface="Times Roman"/>
                <a:cs typeface="Times Roman"/>
                <a:sym typeface="Times Roman"/>
              </a:defRPr>
            </a:pPr>
            <a:r>
              <a:rPr b="1"/>
              <a:t>Board for Certification of Nutrition Specialists (BCNS).</a:t>
            </a:r>
            <a:br/>
            <a:r>
              <a:rPr i="1"/>
              <a:t>CNS® Certification Guide, Scope of Practice, and Code of Ethics. </a:t>
            </a:r>
            <a:r>
              <a:t>Board for Certification of Nutrition Specialists. https://nutritionists.org</a:t>
            </a:r>
          </a:p>
          <a:p>
            <a:pPr defTabSz="457200">
              <a:spcBef>
                <a:spcPts val="1200"/>
              </a:spcBef>
              <a:defRPr i="1" sz="1200">
                <a:latin typeface="Times Roman"/>
                <a:ea typeface="Times Roman"/>
                <a:cs typeface="Times Roman"/>
                <a:sym typeface="Times Roman"/>
              </a:defRPr>
            </a:pPr>
            <a:r>
              <a:rPr b="1" i="0"/>
              <a:t>American Nutrition Association.</a:t>
            </a:r>
            <a:br>
              <a:rPr i="0"/>
            </a:br>
            <a:r>
              <a:t>Role and Responsibilities of the Certified Nutrition Specialist (CNS®).</a:t>
            </a:r>
            <a:r>
              <a:rPr i="0"/>
              <a:t> </a:t>
            </a:r>
            <a:r>
              <a:rPr i="0" u="sng">
                <a:solidFill>
                  <a:srgbClr val="0000EE"/>
                </a:solidFill>
                <a:hlinkClick r:id="rId4" invalidUrl="" action="" tgtFrame="" tooltip="" history="1" highlightClick="0" endSnd="0"/>
              </a:rPr>
              <a:t>https://theana.org</a:t>
            </a:r>
            <a:endParaRPr i="0"/>
          </a:p>
          <a:p>
            <a:pPr defTabSz="457200">
              <a:spcBef>
                <a:spcPts val="1200"/>
              </a:spcBef>
              <a:defRPr i="1" sz="1200">
                <a:latin typeface="Times Roman"/>
                <a:ea typeface="Times Roman"/>
                <a:cs typeface="Times Roman"/>
                <a:sym typeface="Times Roman"/>
              </a:defRPr>
            </a:pPr>
            <a:r>
              <a:rPr i="0"/>
              <a:t>Academy of Nutrition and Dietetics.</a:t>
            </a:r>
            <a:br>
              <a:rPr i="0"/>
            </a:br>
            <a:r>
              <a:t>Standards of Practice and Standards of Professional Performance. </a:t>
            </a:r>
            <a:r>
              <a:rPr i="0"/>
              <a:t>Journal of the Academy of Nutrition and Dietetics.</a:t>
            </a:r>
            <a:endParaRPr i="0"/>
          </a:p>
          <a:p>
            <a:pPr defTabSz="457200">
              <a:spcBef>
                <a:spcPts val="1200"/>
              </a:spcBef>
              <a:defRPr i="1" sz="1200">
                <a:latin typeface="Times Roman"/>
                <a:ea typeface="Times Roman"/>
                <a:cs typeface="Times Roman"/>
                <a:sym typeface="Times Roman"/>
              </a:defRPr>
            </a:pPr>
            <a:r>
              <a:rPr i="0"/>
              <a:t>U.S. Department of Health &amp; Human Services. </a:t>
            </a:r>
            <a:r>
              <a:t>State Licensure and Professional Regulation Overview.</a:t>
            </a:r>
            <a:endParaRPr i="0"/>
          </a:p>
          <a:p>
            <a:pPr defTabSz="457200">
              <a:spcBef>
                <a:spcPts val="1200"/>
              </a:spcBef>
              <a:defRPr sz="1200">
                <a:latin typeface="Times Roman"/>
                <a:ea typeface="Times Roman"/>
                <a:cs typeface="Times Roman"/>
                <a:sym typeface="Times Roman"/>
              </a:defRPr>
            </a:pPr>
            <a:r>
              <a:t>National Conference of State Legislatures (NCSL).</a:t>
            </a:r>
            <a:br/>
            <a:r>
              <a:rPr i="1"/>
              <a:t>Nutritionist and Dietitian Licensing Laws by State. </a:t>
            </a:r>
            <a:r>
              <a:rPr u="sng">
                <a:solidFill>
                  <a:srgbClr val="0000EE"/>
                </a:solidFill>
                <a:hlinkClick r:id="rId5" invalidUrl="" action="" tgtFrame="" tooltip="" history="1" highlightClick="0" endSnd="0"/>
              </a:rPr>
              <a:t>https://www.ncsl.org</a:t>
            </a:r>
          </a:p>
          <a:p>
            <a:pPr defTabSz="457200">
              <a:spcBef>
                <a:spcPts val="1200"/>
              </a:spcBef>
              <a:defRPr i="1" sz="1200">
                <a:latin typeface="Times Roman"/>
                <a:ea typeface="Times Roman"/>
                <a:cs typeface="Times Roman"/>
                <a:sym typeface="Times Roman"/>
              </a:defRPr>
            </a:pPr>
            <a:r>
              <a:rPr i="0"/>
              <a:t>Office of the Federal Register. </a:t>
            </a:r>
            <a:r>
              <a:t>State vs. Federal Authority in Healthcare Regulation.</a:t>
            </a:r>
          </a:p>
          <a:p>
            <a:pPr defTabSz="457200">
              <a:spcBef>
                <a:spcPts val="1200"/>
              </a:spcBef>
              <a:defRPr i="1" sz="1200">
                <a:latin typeface="Times Roman"/>
                <a:ea typeface="Times Roman"/>
                <a:cs typeface="Times Roman"/>
                <a:sym typeface="Times Roman"/>
              </a:defRPr>
            </a:pPr>
            <a:r>
              <a:rPr b="1" i="0"/>
              <a:t>U.S. Department of Health and Human Services (HHS).</a:t>
            </a:r>
            <a:br>
              <a:rPr i="0"/>
            </a:br>
            <a:r>
              <a:t>Health Insurance Portability and Accountability Act (HIPAA) Privacy Rule.</a:t>
            </a:r>
            <a:r>
              <a:rPr i="0"/>
              <a:t> </a:t>
            </a:r>
            <a:r>
              <a:rPr i="0" u="sng">
                <a:solidFill>
                  <a:srgbClr val="0000EE"/>
                </a:solidFill>
                <a:hlinkClick r:id="rId6" invalidUrl="" action="" tgtFrame="" tooltip="" history="1" highlightClick="0" endSnd="0"/>
              </a:rPr>
              <a:t>https://www.hhs.gov/hipaa</a:t>
            </a:r>
            <a:endParaRPr i="0"/>
          </a:p>
          <a:p>
            <a:pPr defTabSz="457200">
              <a:spcBef>
                <a:spcPts val="1200"/>
              </a:spcBef>
              <a:defRPr i="1" sz="1200">
                <a:latin typeface="Times Roman"/>
                <a:ea typeface="Times Roman"/>
                <a:cs typeface="Times Roman"/>
                <a:sym typeface="Times Roman"/>
              </a:defRPr>
            </a:pPr>
            <a:r>
              <a:rPr i="0"/>
              <a:t>HHS Office for Civil Rights. </a:t>
            </a:r>
            <a:r>
              <a:t>Summary of the HIPAA Security Rule.</a:t>
            </a:r>
            <a:endParaRPr i="0"/>
          </a:p>
          <a:p>
            <a:pPr defTabSz="457200">
              <a:spcBef>
                <a:spcPts val="1200"/>
              </a:spcBef>
              <a:defRPr sz="1200">
                <a:latin typeface="Times Roman"/>
                <a:ea typeface="Times Roman"/>
                <a:cs typeface="Times Roman"/>
                <a:sym typeface="Times Roman"/>
              </a:defRPr>
            </a:pPr>
            <a:r>
              <a:t>Centers for Disease Control and Prevention. </a:t>
            </a:r>
            <a:r>
              <a:rPr i="1"/>
              <a:t>Protecting Patient Privacy and Confidentiality.</a:t>
            </a:r>
          </a:p>
          <a:p>
            <a:pPr defTabSz="457200">
              <a:spcBef>
                <a:spcPts val="1200"/>
              </a:spcBef>
              <a:defRPr i="1" sz="1200">
                <a:latin typeface="Times Roman"/>
                <a:ea typeface="Times Roman"/>
                <a:cs typeface="Times Roman"/>
                <a:sym typeface="Times Roman"/>
              </a:defRPr>
            </a:pPr>
            <a:r>
              <a:rPr b="1" i="0"/>
              <a:t>Centers for Medicare &amp; Medicaid Services (CMS).</a:t>
            </a:r>
            <a:br>
              <a:rPr i="0"/>
            </a:br>
            <a:r>
              <a:t>Medicare Medical Nutrition Therapy (MNT) Coverage Guidelines.</a:t>
            </a:r>
            <a:r>
              <a:rPr i="0"/>
              <a:t> </a:t>
            </a:r>
            <a:r>
              <a:rPr i="0" u="sng">
                <a:solidFill>
                  <a:srgbClr val="0000EE"/>
                </a:solidFill>
                <a:hlinkClick r:id="rId7" invalidUrl="" action="" tgtFrame="" tooltip="" history="1" highlightClick="0" endSnd="0"/>
              </a:rPr>
              <a:t>https://www.cms.gov</a:t>
            </a:r>
            <a:endParaRPr i="0"/>
          </a:p>
          <a:p>
            <a:pPr defTabSz="457200">
              <a:spcBef>
                <a:spcPts val="1200"/>
              </a:spcBef>
              <a:defRPr i="1" sz="1200">
                <a:latin typeface="Times Roman"/>
                <a:ea typeface="Times Roman"/>
                <a:cs typeface="Times Roman"/>
                <a:sym typeface="Times Roman"/>
              </a:defRPr>
            </a:pPr>
            <a:r>
              <a:rPr i="0"/>
              <a:t>CMS. </a:t>
            </a:r>
            <a:r>
              <a:t>Incident-To Billing Requirements.</a:t>
            </a:r>
            <a:endParaRPr i="0"/>
          </a:p>
          <a:p>
            <a:pPr defTabSz="457200">
              <a:spcBef>
                <a:spcPts val="1200"/>
              </a:spcBef>
              <a:defRPr i="1" sz="1200">
                <a:latin typeface="Times Roman"/>
                <a:ea typeface="Times Roman"/>
                <a:cs typeface="Times Roman"/>
                <a:sym typeface="Times Roman"/>
              </a:defRPr>
            </a:pPr>
            <a:r>
              <a:rPr i="0"/>
              <a:t>American Medical Association. </a:t>
            </a:r>
            <a:r>
              <a:t>CPT® Professional Coding Guidelines (Nutrition and Preventive Services).</a:t>
            </a:r>
          </a:p>
          <a:p>
            <a:pPr defTabSz="457200">
              <a:spcBef>
                <a:spcPts val="1200"/>
              </a:spcBef>
              <a:defRPr sz="1200">
                <a:latin typeface="Times Roman"/>
                <a:ea typeface="Times Roman"/>
                <a:cs typeface="Times Roman"/>
                <a:sym typeface="Times Roman"/>
              </a:defRPr>
            </a:pPr>
            <a:r>
              <a:t>Private Payer Provider Manuals (e.g., UnitedHealthcare, Aetna, Blue Cross Blue Shield).</a:t>
            </a:r>
            <a:br/>
            <a:r>
              <a:rPr i="1"/>
              <a:t>Provider Credentialing and Reimbursement Policies.</a:t>
            </a:r>
          </a:p>
        </p:txBody>
      </p:sp>
    </p:spTree>
  </p:cSld>
  <p:clrMapOvr>
    <a:masterClrMapping/>
  </p:clrMapOvr>
  <p:transition xmlns:p14="http://schemas.microsoft.com/office/powerpoint/2010/main" spd="med" advClick="1"/>
</p:sld>
</file>

<file path=ppt/slides/slide8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5"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858" name="Freeform 4"/>
          <p:cNvGrpSpPr/>
          <p:nvPr/>
        </p:nvGrpSpPr>
        <p:grpSpPr>
          <a:xfrm>
            <a:off x="-528018" y="-14"/>
            <a:ext cx="19048360" cy="3086125"/>
            <a:chOff x="1" y="-1"/>
            <a:chExt cx="19048359" cy="3086124"/>
          </a:xfrm>
        </p:grpSpPr>
        <p:sp>
          <p:nvSpPr>
            <p:cNvPr id="856" name="Rectangle"/>
            <p:cNvSpPr/>
            <p:nvPr/>
          </p:nvSpPr>
          <p:spPr>
            <a:xfrm>
              <a:off x="1" y="-2"/>
              <a:ext cx="19048360" cy="3086125"/>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857" name="Text"/>
            <p:cNvSpPr txBox="1"/>
            <p:nvPr/>
          </p:nvSpPr>
          <p:spPr>
            <a:xfrm>
              <a:off x="1" y="2"/>
              <a:ext cx="19048360"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59" name="TextBox 6"/>
          <p:cNvSpPr txBox="1"/>
          <p:nvPr/>
        </p:nvSpPr>
        <p:spPr>
          <a:xfrm>
            <a:off x="1474894" y="1057695"/>
            <a:ext cx="17367796" cy="11406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32" sz="7400">
                <a:solidFill>
                  <a:srgbClr val="FFFFFF"/>
                </a:solidFill>
                <a:latin typeface="Poppins"/>
                <a:ea typeface="Poppins"/>
                <a:cs typeface="Poppins"/>
                <a:sym typeface="Poppins"/>
              </a:defRPr>
            </a:lvl1pPr>
          </a:lstStyle>
          <a:p>
            <a:pPr/>
            <a:r>
              <a:t>References</a:t>
            </a:r>
          </a:p>
        </p:txBody>
      </p:sp>
      <p:sp>
        <p:nvSpPr>
          <p:cNvPr id="86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861" name="Ross, A. C., Caballero, B., Cousins, R. J., Tucker, K. L., &amp; Ziegler, T. R. Modern Nutrition in Health and Disease. 12th ed. Wolters Kluwer, 2020.…"/>
          <p:cNvSpPr txBox="1"/>
          <p:nvPr/>
        </p:nvSpPr>
        <p:spPr>
          <a:xfrm>
            <a:off x="1148671" y="3457654"/>
            <a:ext cx="16558582" cy="4917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i="1" sz="1200">
                <a:latin typeface="Times Roman"/>
                <a:ea typeface="Times Roman"/>
                <a:cs typeface="Times Roman"/>
                <a:sym typeface="Times Roman"/>
              </a:defRPr>
            </a:pPr>
            <a:r>
              <a:rPr i="0"/>
              <a:t>National Institutes of Health (NIH).</a:t>
            </a:r>
            <a:r>
              <a:rPr b="1" i="0"/>
              <a:t> </a:t>
            </a:r>
            <a:r>
              <a:t>Cultural Respect Framework for Health Care.</a:t>
            </a:r>
            <a:endParaRPr i="0"/>
          </a:p>
          <a:p>
            <a:pPr defTabSz="457200">
              <a:spcBef>
                <a:spcPts val="1200"/>
              </a:spcBef>
              <a:defRPr i="1" sz="1200">
                <a:latin typeface="Times Roman"/>
                <a:ea typeface="Times Roman"/>
                <a:cs typeface="Times Roman"/>
                <a:sym typeface="Times Roman"/>
              </a:defRPr>
            </a:pPr>
            <a:r>
              <a:rPr i="0"/>
              <a:t>Institute of Medicine (now National Academy of Medicine).</a:t>
            </a:r>
            <a:br>
              <a:rPr i="0"/>
            </a:br>
            <a:r>
              <a:t>Unequal Treatment: Confronting Racial and Ethnic Disparities in Health Care.</a:t>
            </a:r>
            <a:endParaRPr i="0"/>
          </a:p>
          <a:p>
            <a:pPr defTabSz="457200">
              <a:spcBef>
                <a:spcPts val="1200"/>
              </a:spcBef>
              <a:defRPr sz="1200">
                <a:latin typeface="Times Roman"/>
                <a:ea typeface="Times Roman"/>
                <a:cs typeface="Times Roman"/>
                <a:sym typeface="Times Roman"/>
              </a:defRPr>
            </a:pPr>
            <a:r>
              <a:t>Tervalon, M., &amp; Murray-García, J. (1998). </a:t>
            </a:r>
            <a:r>
              <a:rPr i="1"/>
              <a:t>Cultural humility versus cultural competence.</a:t>
            </a:r>
            <a:br/>
            <a:r>
              <a:t>Journal of Health Care for the Poor and Underserved.</a:t>
            </a:r>
          </a:p>
          <a:p>
            <a:pPr defTabSz="457200">
              <a:spcBef>
                <a:spcPts val="1200"/>
              </a:spcBef>
              <a:defRPr sz="1200">
                <a:latin typeface="Times Roman"/>
                <a:ea typeface="Times Roman"/>
                <a:cs typeface="Times Roman"/>
                <a:sym typeface="Times Roman"/>
              </a:defRPr>
            </a:pPr>
            <a:r>
              <a:t>Centers for Disease Control and Prevention. </a:t>
            </a:r>
            <a:r>
              <a:rPr i="1"/>
              <a:t>Health Equity and Social Determinants of Health.</a:t>
            </a:r>
          </a:p>
          <a:p>
            <a:pPr defTabSz="457200">
              <a:spcBef>
                <a:spcPts val="1200"/>
              </a:spcBef>
              <a:defRPr sz="1200">
                <a:latin typeface="Times Roman"/>
                <a:ea typeface="Times Roman"/>
                <a:cs typeface="Times Roman"/>
                <a:sym typeface="Times Roman"/>
              </a:defRPr>
            </a:pPr>
            <a:r>
              <a:t>Harvard T.H. Chan School of Public Health. </a:t>
            </a:r>
            <a:r>
              <a:rPr i="1"/>
              <a:t>Implicit Bias and Health Care.</a:t>
            </a:r>
          </a:p>
          <a:p>
            <a:pPr defTabSz="457200">
              <a:spcBef>
                <a:spcPts val="1200"/>
              </a:spcBef>
              <a:defRPr i="1" sz="1200">
                <a:latin typeface="Times Roman"/>
                <a:ea typeface="Times Roman"/>
                <a:cs typeface="Times Roman"/>
                <a:sym typeface="Times Roman"/>
              </a:defRPr>
            </a:pPr>
            <a:r>
              <a:rPr b="1" i="0"/>
              <a:t>National Institutes of Health. </a:t>
            </a:r>
            <a:r>
              <a:t>Levels of Evidence and Research Study Designs.</a:t>
            </a:r>
            <a:endParaRPr i="0"/>
          </a:p>
          <a:p>
            <a:pPr defTabSz="457200">
              <a:spcBef>
                <a:spcPts val="1200"/>
              </a:spcBef>
              <a:defRPr i="1" sz="1200">
                <a:latin typeface="Times Roman"/>
                <a:ea typeface="Times Roman"/>
                <a:cs typeface="Times Roman"/>
                <a:sym typeface="Times Roman"/>
              </a:defRPr>
            </a:pPr>
            <a:r>
              <a:rPr i="0"/>
              <a:t>Guyatt, G. et al. </a:t>
            </a:r>
            <a:r>
              <a:t>GRADE Guidelines: Rating Quality of Evidence. </a:t>
            </a:r>
            <a:r>
              <a:rPr i="0"/>
              <a:t>BMJ.</a:t>
            </a:r>
            <a:endParaRPr i="0"/>
          </a:p>
          <a:p>
            <a:pPr defTabSz="457200">
              <a:spcBef>
                <a:spcPts val="1200"/>
              </a:spcBef>
              <a:defRPr i="1" sz="1200">
                <a:latin typeface="Times Roman"/>
                <a:ea typeface="Times Roman"/>
                <a:cs typeface="Times Roman"/>
                <a:sym typeface="Times Roman"/>
              </a:defRPr>
            </a:pPr>
            <a:r>
              <a:rPr i="0"/>
              <a:t>World Health Organization. </a:t>
            </a:r>
            <a:r>
              <a:t>Evidence-Informed Policy and Practice.</a:t>
            </a:r>
          </a:p>
          <a:p>
            <a:pPr defTabSz="457200">
              <a:spcBef>
                <a:spcPts val="1200"/>
              </a:spcBef>
              <a:defRPr i="1" sz="1200">
                <a:latin typeface="Times Roman"/>
                <a:ea typeface="Times Roman"/>
                <a:cs typeface="Times Roman"/>
                <a:sym typeface="Times Roman"/>
              </a:defRPr>
            </a:pPr>
            <a:r>
              <a:rPr i="0"/>
              <a:t>Interprofessional Education Collaborative (IPEC). </a:t>
            </a:r>
            <a:r>
              <a:t>Core Competencies for Interprofessional Collaborative Practice.</a:t>
            </a:r>
            <a:endParaRPr i="0"/>
          </a:p>
          <a:p>
            <a:pPr defTabSz="457200">
              <a:spcBef>
                <a:spcPts val="1200"/>
              </a:spcBef>
              <a:defRPr i="1" sz="1200">
                <a:latin typeface="Times Roman"/>
                <a:ea typeface="Times Roman"/>
                <a:cs typeface="Times Roman"/>
                <a:sym typeface="Times Roman"/>
              </a:defRPr>
            </a:pPr>
            <a:r>
              <a:rPr i="0"/>
              <a:t>American Medical Association. </a:t>
            </a:r>
            <a:r>
              <a:t>Ethical Guidelines for Interprofessional Care.</a:t>
            </a:r>
            <a:endParaRPr i="0"/>
          </a:p>
          <a:p>
            <a:pPr defTabSz="457200">
              <a:spcBef>
                <a:spcPts val="1200"/>
              </a:spcBef>
              <a:defRPr sz="1200">
                <a:latin typeface="Times Roman"/>
                <a:ea typeface="Times Roman"/>
                <a:cs typeface="Times Roman"/>
                <a:sym typeface="Times Roman"/>
              </a:defRPr>
            </a:pPr>
            <a:r>
              <a:t>Beauchamp, T. L., &amp; Childress, J. F. </a:t>
            </a:r>
            <a:r>
              <a:rPr i="1"/>
              <a:t>Principles of Biomedical Ethics.</a:t>
            </a:r>
            <a:endParaRPr i="1"/>
          </a:p>
          <a:p>
            <a:pPr defTabSz="457200">
              <a:spcBef>
                <a:spcPts val="1200"/>
              </a:spcBef>
              <a:defRPr sz="1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Freeform 2"/>
          <p:cNvSpPr/>
          <p:nvPr/>
        </p:nvSpPr>
        <p:spPr>
          <a:xfrm rot="10800000">
            <a:off x="32832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68" name="Freeform 4"/>
          <p:cNvGrpSpPr/>
          <p:nvPr/>
        </p:nvGrpSpPr>
        <p:grpSpPr>
          <a:xfrm>
            <a:off x="-380182" y="-15"/>
            <a:ext cx="19048361" cy="3086123"/>
            <a:chOff x="-2" y="-1"/>
            <a:chExt cx="19048359" cy="3086121"/>
          </a:xfrm>
        </p:grpSpPr>
        <p:sp>
          <p:nvSpPr>
            <p:cNvPr id="166" name="Rectangle"/>
            <p:cNvSpPr/>
            <p:nvPr/>
          </p:nvSpPr>
          <p:spPr>
            <a:xfrm>
              <a:off x="-3" y="-2"/>
              <a:ext cx="19048361" cy="3086123"/>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67" name="Text"/>
            <p:cNvSpPr txBox="1"/>
            <p:nvPr/>
          </p:nvSpPr>
          <p:spPr>
            <a:xfrm>
              <a:off x="-3" y="2"/>
              <a:ext cx="19048361"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69" name="TextBox 6"/>
          <p:cNvSpPr txBox="1"/>
          <p:nvPr/>
        </p:nvSpPr>
        <p:spPr>
          <a:xfrm>
            <a:off x="1445984" y="1064900"/>
            <a:ext cx="16800357" cy="95629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7400"/>
              </a:lnSpc>
              <a:defRPr spc="692" sz="7000">
                <a:solidFill>
                  <a:srgbClr val="FFFFFF"/>
                </a:solidFill>
                <a:latin typeface="Poppins"/>
                <a:ea typeface="Poppins"/>
                <a:cs typeface="Poppins"/>
                <a:sym typeface="Poppins"/>
              </a:defRPr>
            </a:lvl1pPr>
          </a:lstStyle>
          <a:p>
            <a:pPr/>
            <a:r>
              <a:t>Cultural Sensitivity and Equity</a:t>
            </a:r>
          </a:p>
        </p:txBody>
      </p:sp>
      <p:sp>
        <p:nvSpPr>
          <p:cNvPr id="17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defRPr>
                <a:latin typeface="+mn-lt"/>
                <a:ea typeface="+mn-ea"/>
                <a:cs typeface="+mn-cs"/>
                <a:sym typeface="Calibri"/>
              </a:defRPr>
            </a:pPr>
          </a:p>
        </p:txBody>
      </p:sp>
      <p:sp>
        <p:nvSpPr>
          <p:cNvPr id="171" name="Institute of Medicine (IOM). (2001). Dietary Reference Intakes: Applications in Dietary Assessment. National Academies Press.…"/>
          <p:cNvSpPr txBox="1"/>
          <p:nvPr/>
        </p:nvSpPr>
        <p:spPr>
          <a:xfrm>
            <a:off x="992190" y="4174225"/>
            <a:ext cx="14605675" cy="563066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3200">
                <a:latin typeface="Times Roman"/>
                <a:ea typeface="Times Roman"/>
                <a:cs typeface="Times Roman"/>
                <a:sym typeface="Times Roman"/>
              </a:defRPr>
            </a:pPr>
            <a:r>
              <a:t>CNS practitioners are expected to:</a:t>
            </a:r>
          </a:p>
          <a:p>
            <a:pPr defTabSz="457200">
              <a:spcBef>
                <a:spcPts val="1200"/>
              </a:spcBef>
              <a:defRPr b="1" sz="3200">
                <a:latin typeface="Times Roman"/>
                <a:ea typeface="Times Roman"/>
                <a:cs typeface="Times Roman"/>
                <a:sym typeface="Times Roman"/>
              </a:defRPr>
            </a:pPr>
          </a:p>
          <a:p>
            <a:pPr marL="457200" indent="-317500" defTabSz="457200">
              <a:spcBef>
                <a:spcPts val="1200"/>
              </a:spcBef>
              <a:buSzPct val="100000"/>
              <a:buFont typeface="Times Roman"/>
              <a:buChar char="•"/>
              <a:defRPr sz="2800">
                <a:latin typeface="Times Roman"/>
                <a:ea typeface="Times Roman"/>
                <a:cs typeface="Times Roman"/>
                <a:sym typeface="Times Roman"/>
              </a:defRPr>
            </a:pPr>
            <a:r>
              <a:t>Respect cultural, religious, socioeconomic, and personal food practices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Deliver inclusive, non-discriminatory care</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Adapt nutrition interventions to align with individual values, access, and lived experience</a:t>
            </a: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