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 id="384" r:id="rId136"/>
    <p:sldId id="385" r:id="rId137"/>
    <p:sldId id="386" r:id="rId138"/>
    <p:sldId id="387" r:id="rId139"/>
    <p:sldId id="388" r:id="rId140"/>
    <p:sldId id="389" r:id="rId141"/>
    <p:sldId id="390" r:id="rId142"/>
    <p:sldId id="391" r:id="rId143"/>
    <p:sldId id="392" r:id="rId144"/>
    <p:sldId id="393" r:id="rId145"/>
    <p:sldId id="394" r:id="rId146"/>
    <p:sldId id="395" r:id="rId147"/>
    <p:sldId id="396" r:id="rId148"/>
    <p:sldId id="397" r:id="rId149"/>
    <p:sldId id="398" r:id="rId150"/>
    <p:sldId id="399" r:id="rId151"/>
    <p:sldId id="400" r:id="rId152"/>
    <p:sldId id="401" r:id="rId153"/>
    <p:sldId id="402" r:id="rId154"/>
    <p:sldId id="403" r:id="rId155"/>
    <p:sldId id="404" r:id="rId156"/>
    <p:sldId id="405" r:id="rId157"/>
    <p:sldId id="406" r:id="rId158"/>
    <p:sldId id="407" r:id="rId159"/>
    <p:sldId id="408" r:id="rId160"/>
    <p:sldId id="409" r:id="rId161"/>
    <p:sldId id="410" r:id="rId162"/>
    <p:sldId id="411" r:id="rId163"/>
    <p:sldId id="412" r:id="rId164"/>
    <p:sldId id="413" r:id="rId165"/>
    <p:sldId id="414" r:id="rId166"/>
    <p:sldId id="415" r:id="rId167"/>
    <p:sldId id="416" r:id="rId168"/>
    <p:sldId id="417" r:id="rId169"/>
    <p:sldId id="418" r:id="rId170"/>
    <p:sldId id="419" r:id="rId171"/>
    <p:sldId id="420" r:id="rId172"/>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 Id="rId132" Type="http://schemas.openxmlformats.org/officeDocument/2006/relationships/slide" Target="slides/slide125.xml"/><Relationship Id="rId133" Type="http://schemas.openxmlformats.org/officeDocument/2006/relationships/slide" Target="slides/slide126.xml"/><Relationship Id="rId134" Type="http://schemas.openxmlformats.org/officeDocument/2006/relationships/slide" Target="slides/slide127.xml"/><Relationship Id="rId135" Type="http://schemas.openxmlformats.org/officeDocument/2006/relationships/slide" Target="slides/slide128.xml"/><Relationship Id="rId136" Type="http://schemas.openxmlformats.org/officeDocument/2006/relationships/slide" Target="slides/slide129.xml"/><Relationship Id="rId137" Type="http://schemas.openxmlformats.org/officeDocument/2006/relationships/slide" Target="slides/slide130.xml"/><Relationship Id="rId138" Type="http://schemas.openxmlformats.org/officeDocument/2006/relationships/slide" Target="slides/slide131.xml"/><Relationship Id="rId139" Type="http://schemas.openxmlformats.org/officeDocument/2006/relationships/slide" Target="slides/slide132.xml"/><Relationship Id="rId140" Type="http://schemas.openxmlformats.org/officeDocument/2006/relationships/slide" Target="slides/slide133.xml"/><Relationship Id="rId141" Type="http://schemas.openxmlformats.org/officeDocument/2006/relationships/slide" Target="slides/slide134.xml"/><Relationship Id="rId142" Type="http://schemas.openxmlformats.org/officeDocument/2006/relationships/slide" Target="slides/slide135.xml"/><Relationship Id="rId143" Type="http://schemas.openxmlformats.org/officeDocument/2006/relationships/slide" Target="slides/slide136.xml"/><Relationship Id="rId144" Type="http://schemas.openxmlformats.org/officeDocument/2006/relationships/slide" Target="slides/slide137.xml"/><Relationship Id="rId145" Type="http://schemas.openxmlformats.org/officeDocument/2006/relationships/slide" Target="slides/slide138.xml"/><Relationship Id="rId146" Type="http://schemas.openxmlformats.org/officeDocument/2006/relationships/slide" Target="slides/slide139.xml"/><Relationship Id="rId147" Type="http://schemas.openxmlformats.org/officeDocument/2006/relationships/slide" Target="slides/slide140.xml"/><Relationship Id="rId148" Type="http://schemas.openxmlformats.org/officeDocument/2006/relationships/slide" Target="slides/slide141.xml"/><Relationship Id="rId149" Type="http://schemas.openxmlformats.org/officeDocument/2006/relationships/slide" Target="slides/slide142.xml"/><Relationship Id="rId150" Type="http://schemas.openxmlformats.org/officeDocument/2006/relationships/slide" Target="slides/slide143.xml"/><Relationship Id="rId151" Type="http://schemas.openxmlformats.org/officeDocument/2006/relationships/slide" Target="slides/slide144.xml"/><Relationship Id="rId152" Type="http://schemas.openxmlformats.org/officeDocument/2006/relationships/slide" Target="slides/slide145.xml"/><Relationship Id="rId153" Type="http://schemas.openxmlformats.org/officeDocument/2006/relationships/slide" Target="slides/slide146.xml"/><Relationship Id="rId154" Type="http://schemas.openxmlformats.org/officeDocument/2006/relationships/slide" Target="slides/slide147.xml"/><Relationship Id="rId155" Type="http://schemas.openxmlformats.org/officeDocument/2006/relationships/slide" Target="slides/slide148.xml"/><Relationship Id="rId156" Type="http://schemas.openxmlformats.org/officeDocument/2006/relationships/slide" Target="slides/slide149.xml"/><Relationship Id="rId157" Type="http://schemas.openxmlformats.org/officeDocument/2006/relationships/slide" Target="slides/slide150.xml"/><Relationship Id="rId158" Type="http://schemas.openxmlformats.org/officeDocument/2006/relationships/slide" Target="slides/slide151.xml"/><Relationship Id="rId159" Type="http://schemas.openxmlformats.org/officeDocument/2006/relationships/slide" Target="slides/slide152.xml"/><Relationship Id="rId160" Type="http://schemas.openxmlformats.org/officeDocument/2006/relationships/slide" Target="slides/slide153.xml"/><Relationship Id="rId161" Type="http://schemas.openxmlformats.org/officeDocument/2006/relationships/slide" Target="slides/slide154.xml"/><Relationship Id="rId162" Type="http://schemas.openxmlformats.org/officeDocument/2006/relationships/slide" Target="slides/slide155.xml"/><Relationship Id="rId163" Type="http://schemas.openxmlformats.org/officeDocument/2006/relationships/slide" Target="slides/slide156.xml"/><Relationship Id="rId164" Type="http://schemas.openxmlformats.org/officeDocument/2006/relationships/slide" Target="slides/slide157.xml"/><Relationship Id="rId165" Type="http://schemas.openxmlformats.org/officeDocument/2006/relationships/slide" Target="slides/slide158.xml"/><Relationship Id="rId166" Type="http://schemas.openxmlformats.org/officeDocument/2006/relationships/slide" Target="slides/slide159.xml"/><Relationship Id="rId167" Type="http://schemas.openxmlformats.org/officeDocument/2006/relationships/slide" Target="slides/slide160.xml"/><Relationship Id="rId168" Type="http://schemas.openxmlformats.org/officeDocument/2006/relationships/slide" Target="slides/slide161.xml"/><Relationship Id="rId169" Type="http://schemas.openxmlformats.org/officeDocument/2006/relationships/slide" Target="slides/slide162.xml"/><Relationship Id="rId170" Type="http://schemas.openxmlformats.org/officeDocument/2006/relationships/slide" Target="slides/slide163.xml"/><Relationship Id="rId171" Type="http://schemas.openxmlformats.org/officeDocument/2006/relationships/slide" Target="slides/slide164.xml"/><Relationship Id="rId172" Type="http://schemas.openxmlformats.org/officeDocument/2006/relationships/slide" Target="slides/slide16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6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62.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63.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6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Shape 333"/>
          <p:cNvSpPr/>
          <p:nvPr>
            <p:ph type="sldImg"/>
          </p:nvPr>
        </p:nvSpPr>
        <p:spPr>
          <a:prstGeom prst="rect">
            <a:avLst/>
          </a:prstGeom>
        </p:spPr>
        <p:txBody>
          <a:bodyPr/>
          <a:lstStyle/>
          <a:p>
            <a:pPr/>
          </a:p>
        </p:txBody>
      </p:sp>
      <p:sp>
        <p:nvSpPr>
          <p:cNvPr id="334" name="Shape 334"/>
          <p:cNvSpPr/>
          <p:nvPr>
            <p:ph type="body" sz="quarter" idx="1"/>
          </p:nvPr>
        </p:nvSpPr>
        <p:spPr>
          <a:prstGeom prst="rect">
            <a:avLst/>
          </a:prstGeom>
        </p:spPr>
        <p:txBody>
          <a:bodyPr/>
          <a:lstStyle/>
          <a:p>
            <a:pPr/>
            <a:r>
              <a:t>Phytochemicals and zoochemicals expand nutrition beyond vitamins and minerals by regulating cellular signaling, inflammation, detoxification, and gene expression critical to disease prevention and longevity.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0" name="Shape 1460"/>
          <p:cNvSpPr/>
          <p:nvPr>
            <p:ph type="sldImg"/>
          </p:nvPr>
        </p:nvSpPr>
        <p:spPr>
          <a:prstGeom prst="rect">
            <a:avLst/>
          </a:prstGeom>
        </p:spPr>
        <p:txBody>
          <a:bodyPr/>
          <a:lstStyle/>
          <a:p>
            <a:pPr/>
          </a:p>
        </p:txBody>
      </p:sp>
      <p:sp>
        <p:nvSpPr>
          <p:cNvPr id="1461" name="Shape 1461"/>
          <p:cNvSpPr/>
          <p:nvPr>
            <p:ph type="body" sz="quarter" idx="1"/>
          </p:nvPr>
        </p:nvSpPr>
        <p:spPr>
          <a:prstGeom prst="rect">
            <a:avLst/>
          </a:prstGeom>
        </p:spPr>
        <p:txBody>
          <a:bodyPr/>
          <a:lstStyle/>
          <a:p>
            <a:pP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4" name="Shape 664"/>
          <p:cNvSpPr/>
          <p:nvPr>
            <p:ph type="sldImg"/>
          </p:nvPr>
        </p:nvSpPr>
        <p:spPr>
          <a:prstGeom prst="rect">
            <a:avLst/>
          </a:prstGeom>
        </p:spPr>
        <p:txBody>
          <a:bodyPr/>
          <a:lstStyle/>
          <a:p>
            <a:pPr/>
          </a:p>
        </p:txBody>
      </p:sp>
      <p:sp>
        <p:nvSpPr>
          <p:cNvPr id="665" name="Shape 665"/>
          <p:cNvSpPr/>
          <p:nvPr>
            <p:ph type="body" sz="quarter" idx="1"/>
          </p:nvPr>
        </p:nvSpPr>
        <p:spPr>
          <a:prstGeom prst="rect">
            <a:avLst/>
          </a:prstGeom>
        </p:spPr>
        <p:txBody>
          <a:bodyPr/>
          <a:lstStyle/>
          <a:p>
            <a:pPr/>
            <a:r>
              <a:t>Toxicity may occur below ULs in cases of competitive nutrient displacement.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4" name="Shape 674"/>
          <p:cNvSpPr/>
          <p:nvPr>
            <p:ph type="sldImg"/>
          </p:nvPr>
        </p:nvSpPr>
        <p:spPr>
          <a:prstGeom prst="rect">
            <a:avLst/>
          </a:prstGeom>
        </p:spPr>
        <p:txBody>
          <a:bodyPr/>
          <a:lstStyle/>
          <a:p>
            <a:pPr/>
          </a:p>
        </p:txBody>
      </p:sp>
      <p:sp>
        <p:nvSpPr>
          <p:cNvPr id="675" name="Shape 675"/>
          <p:cNvSpPr/>
          <p:nvPr>
            <p:ph type="body" sz="quarter" idx="1"/>
          </p:nvPr>
        </p:nvSpPr>
        <p:spPr>
          <a:prstGeom prst="rect">
            <a:avLst/>
          </a:prstGeom>
        </p:spPr>
        <p:txBody>
          <a:bodyPr/>
          <a:lstStyle/>
          <a:p>
            <a:pPr/>
            <a:r>
              <a:t>Toxicity may occur below ULs in cases of competitive nutrient displacement.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4" name="Shape 864"/>
          <p:cNvSpPr/>
          <p:nvPr>
            <p:ph type="sldImg"/>
          </p:nvPr>
        </p:nvSpPr>
        <p:spPr>
          <a:prstGeom prst="rect">
            <a:avLst/>
          </a:prstGeom>
        </p:spPr>
        <p:txBody>
          <a:bodyPr/>
          <a:lstStyle/>
          <a:p>
            <a:pPr/>
          </a:p>
        </p:txBody>
      </p:sp>
      <p:sp>
        <p:nvSpPr>
          <p:cNvPr id="865" name="Shape 865"/>
          <p:cNvSpPr/>
          <p:nvPr>
            <p:ph type="body" sz="quarter" idx="1"/>
          </p:nvPr>
        </p:nvSpPr>
        <p:spPr>
          <a:prstGeom prst="rect">
            <a:avLst/>
          </a:prstGeom>
        </p:spPr>
        <p:txBody>
          <a:bodyPr/>
          <a:lstStyle/>
          <a:p>
            <a:pPr/>
            <a:r>
              <a:t>Effective nutrition therapy always begins with dietary patterns (DGA), quantifies adequacy with DRIs, applies therapeutic dosing with clinical precision, and stays anchored to safety via ULs.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4" name="Shape 874"/>
          <p:cNvSpPr/>
          <p:nvPr>
            <p:ph type="sldImg"/>
          </p:nvPr>
        </p:nvSpPr>
        <p:spPr>
          <a:prstGeom prst="rect">
            <a:avLst/>
          </a:prstGeom>
        </p:spPr>
        <p:txBody>
          <a:bodyPr/>
          <a:lstStyle/>
          <a:p>
            <a:pPr/>
          </a:p>
        </p:txBody>
      </p:sp>
      <p:sp>
        <p:nvSpPr>
          <p:cNvPr id="875" name="Shape 875"/>
          <p:cNvSpPr/>
          <p:nvPr>
            <p:ph type="body" sz="quarter" idx="1"/>
          </p:nvPr>
        </p:nvSpPr>
        <p:spPr>
          <a:prstGeom prst="rect">
            <a:avLst/>
          </a:prstGeom>
        </p:spPr>
        <p:txBody>
          <a:bodyPr/>
          <a:lstStyle/>
          <a:p>
            <a:pPr/>
            <a:r>
              <a:t>1. Correct: B</a:t>
            </a:r>
          </a:p>
          <a:p>
            <a:pPr/>
          </a:p>
          <a:p>
            <a:pPr/>
            <a:r>
              <a:t>Elevated organic acids indicate enzyme bottlenecks or cofactor deficiencies that impair TCA cycle or ETC function, reflecting mitochondrial dysfunction.</a:t>
            </a:r>
          </a:p>
          <a:p>
            <a:pPr/>
          </a:p>
          <a:p>
            <a:pPr/>
            <a:r>
              <a:t>2. Correct: B (Iron: RDA 18 mg vs UL 45 mg)</a:t>
            </a:r>
          </a:p>
          <a:p>
            <a:pPr/>
          </a:p>
          <a:p>
            <a:pPr/>
            <a:r>
              <a:t>ULs define the maximum safe doses to prevent toxicity while correcting deficiencies.</a:t>
            </a:r>
          </a:p>
          <a:p>
            <a:pPr/>
          </a:p>
          <a:p>
            <a:pPr/>
            <a:r>
              <a:t>3. Correct: B</a:t>
            </a:r>
          </a:p>
          <a:p>
            <a:pPr/>
          </a:p>
          <a:p>
            <a:pPr/>
            <a:r>
              <a:t>2. Short Answer</a:t>
            </a:r>
          </a:p>
          <a:p>
            <a:pPr/>
          </a:p>
          <a:p>
            <a:pPr/>
            <a:r>
              <a:t>Long-term high-dose supplementation and stacking fortified foods with supplements.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4" name="Shape 884"/>
          <p:cNvSpPr/>
          <p:nvPr>
            <p:ph type="sldImg"/>
          </p:nvPr>
        </p:nvSpPr>
        <p:spPr>
          <a:prstGeom prst="rect">
            <a:avLst/>
          </a:prstGeom>
        </p:spPr>
        <p:txBody>
          <a:bodyPr/>
          <a:lstStyle/>
          <a:p>
            <a:pPr/>
          </a:p>
        </p:txBody>
      </p:sp>
      <p:sp>
        <p:nvSpPr>
          <p:cNvPr id="885" name="Shape 885"/>
          <p:cNvSpPr/>
          <p:nvPr>
            <p:ph type="body" sz="quarter" idx="1"/>
          </p:nvPr>
        </p:nvSpPr>
        <p:spPr>
          <a:prstGeom prst="rect">
            <a:avLst/>
          </a:prstGeom>
        </p:spPr>
        <p:txBody>
          <a:bodyPr/>
          <a:lstStyle/>
          <a:p>
            <a:pPr/>
            <a:r>
              <a:t>4. Correct Answer: B. Magnesium citrate</a:t>
            </a:r>
          </a:p>
          <a:p>
            <a:pPr/>
          </a:p>
          <a:p>
            <a:pPr/>
            <a:r>
              <a:t>Rationale:</a:t>
            </a:r>
          </a:p>
          <a:p>
            <a:pPr/>
            <a:r>
              <a:t>Magnesium citrate has an osmotic laxative effect, increasing water in the intestines and promoting bowel movement.</a:t>
            </a:r>
          </a:p>
          <a:p>
            <a:pPr/>
          </a:p>
          <a:p>
            <a:pPr/>
            <a:r>
              <a:t>Glycinate → best for anxiety/sleep, NOT laxative</a:t>
            </a:r>
          </a:p>
          <a:p>
            <a:pPr/>
          </a:p>
          <a:p>
            <a:pPr/>
            <a:r>
              <a:t>Oxide → poorly absorbed; laxative only in very high doses</a:t>
            </a:r>
          </a:p>
          <a:p>
            <a:pPr/>
          </a:p>
          <a:p>
            <a:pPr/>
            <a:r>
              <a:t>Malate → best for fatigue and fibromyalgia</a:t>
            </a:r>
          </a:p>
          <a:p>
            <a:pPr/>
          </a:p>
          <a:p>
            <a:pPr/>
            <a:r>
              <a:t>5. Correct Answer: C. Algal oil</a:t>
            </a:r>
          </a:p>
          <a:p>
            <a:pPr/>
          </a:p>
          <a:p>
            <a:pPr/>
            <a:r>
              <a:t>Rationale:</a:t>
            </a:r>
          </a:p>
          <a:p>
            <a:pPr/>
            <a:r>
              <a:t>Algal oil is the only vegan source of preformed EPA+DHA, the long-chain omega-3 fatty acids identical to those found in fish.</a:t>
            </a:r>
          </a:p>
          <a:p>
            <a:pPr/>
            <a:r>
              <a:t>Flaxseed oil contains ALA, which converts very poorly (&lt;5%) to DHA.</a:t>
            </a:r>
          </a:p>
          <a:p>
            <a:pPr/>
          </a:p>
          <a:p>
            <a:pPr/>
            <a:r>
              <a:t>6. Correct Answer: C. 5-Methyltetrahydrofolate (5-MTHF)</a:t>
            </a:r>
          </a:p>
          <a:p>
            <a:pPr/>
          </a:p>
          <a:p>
            <a:pPr/>
            <a:r>
              <a:t>Rationale:</a:t>
            </a:r>
          </a:p>
          <a:p>
            <a:pPr/>
            <a:r>
              <a:t>5-MTHF is the bioactive form of folate and bypasses the MTHFR enzyme, allowing proper methylation and homocysteine metabolism.</a:t>
            </a:r>
          </a:p>
          <a:p>
            <a:pPr/>
          </a:p>
          <a:p>
            <a:pPr/>
            <a:r>
              <a:t>Folic acid requires MTHFR activation.</a:t>
            </a:r>
          </a:p>
          <a:p>
            <a:pPr/>
          </a:p>
          <a:p>
            <a:pPr/>
            <a:r>
              <a:t>Folinic acid is partially active but not as direct.</a:t>
            </a:r>
          </a:p>
          <a:p>
            <a:pPr/>
          </a:p>
          <a:p>
            <a:pPr/>
            <a:r>
              <a:t>THF is unstable and rarely used as a supplement.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0" name="Shape 1430"/>
          <p:cNvSpPr/>
          <p:nvPr>
            <p:ph type="sldImg"/>
          </p:nvPr>
        </p:nvSpPr>
        <p:spPr>
          <a:prstGeom prst="rect">
            <a:avLst/>
          </a:prstGeom>
        </p:spPr>
        <p:txBody>
          <a:bodyPr/>
          <a:lstStyle/>
          <a:p>
            <a:pPr/>
          </a:p>
        </p:txBody>
      </p:sp>
      <p:sp>
        <p:nvSpPr>
          <p:cNvPr id="1431" name="Shape 1431"/>
          <p:cNvSpPr/>
          <p:nvPr>
            <p:ph type="body" sz="quarter" idx="1"/>
          </p:nvPr>
        </p:nvSpPr>
        <p:spPr>
          <a:prstGeom prst="rect">
            <a:avLst/>
          </a:prstGeom>
        </p:spPr>
        <p:txBody>
          <a:bodyPr/>
          <a:lstStyle/>
          <a:p>
            <a:pPr/>
            <a:r>
              <a:t>1. Correct Answer: C</a:t>
            </a:r>
          </a:p>
          <a:p>
            <a:pPr/>
            <a:r>
              <a:t>Rationale: Unintentional weight loss with systemic symptoms is a red flag requiring medical referral.</a:t>
            </a:r>
          </a:p>
          <a:p>
            <a:pPr/>
          </a:p>
          <a:p>
            <a:pPr/>
            <a:r>
              <a:t>2. Correct Answer: C</a:t>
            </a:r>
          </a:p>
          <a:p>
            <a:pPr/>
            <a:r>
              <a:t>Rationale: Black, tarry stools suggest gastrointestinal bleeding and require urgent medical evaluation.</a:t>
            </a:r>
          </a:p>
          <a:p>
            <a:pPr/>
          </a:p>
          <a:p>
            <a:pPr/>
            <a:r>
              <a:t>3. Correct Answer: C</a:t>
            </a:r>
          </a:p>
          <a:p>
            <a:pPr/>
            <a:r>
              <a:t>Rationale: Syncope and palpitations may indicate cardiovascular or metabolic instability requiring medical assessment.</a:t>
            </a:r>
          </a:p>
          <a:p>
            <a:pPr/>
          </a:p>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0" name="Shape 1440"/>
          <p:cNvSpPr/>
          <p:nvPr>
            <p:ph type="sldImg"/>
          </p:nvPr>
        </p:nvSpPr>
        <p:spPr>
          <a:prstGeom prst="rect">
            <a:avLst/>
          </a:prstGeom>
        </p:spPr>
        <p:txBody>
          <a:bodyPr/>
          <a:lstStyle/>
          <a:p>
            <a:pPr/>
          </a:p>
        </p:txBody>
      </p:sp>
      <p:sp>
        <p:nvSpPr>
          <p:cNvPr id="1441" name="Shape 1441"/>
          <p:cNvSpPr/>
          <p:nvPr>
            <p:ph type="body" sz="quarter" idx="1"/>
          </p:nvPr>
        </p:nvSpPr>
        <p:spPr>
          <a:prstGeom prst="rect">
            <a:avLst/>
          </a:prstGeom>
        </p:spPr>
        <p:txBody>
          <a:bodyPr/>
          <a:lstStyle/>
          <a:p>
            <a:pPr/>
            <a:r>
              <a:t>4.  Correct Answer: C</a:t>
            </a:r>
          </a:p>
          <a:p>
            <a:pPr/>
            <a:r>
              <a:t>Rationale: Sudden neurological deficits may indicate stroke or other acute neurologic conditions.</a:t>
            </a:r>
          </a:p>
          <a:p>
            <a:pPr/>
          </a:p>
          <a:p>
            <a:pPr/>
            <a:r>
              <a:t>5. Correct Answer: C</a:t>
            </a:r>
          </a:p>
          <a:p>
            <a:pPr/>
            <a:r>
              <a:t>Rationale: Prolonged amenorrhea may indicate hormonal disruption or low energy availability and requires medical evaluation.</a:t>
            </a:r>
          </a:p>
          <a:p>
            <a:pPr/>
          </a:p>
          <a:p>
            <a:pPr/>
            <a:r>
              <a:t>6. Correct Answer: C</a:t>
            </a:r>
          </a:p>
          <a:p>
            <a:pPr/>
            <a:r>
              <a:t>Rationale: Purging behaviors indicate potential eating disorder pathology and medical risk requiring referral.</a:t>
            </a:r>
          </a:p>
          <a:p>
            <a:pPr/>
          </a:p>
          <a:p>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0" name="Shape 1450"/>
          <p:cNvSpPr/>
          <p:nvPr>
            <p:ph type="sldImg"/>
          </p:nvPr>
        </p:nvSpPr>
        <p:spPr>
          <a:prstGeom prst="rect">
            <a:avLst/>
          </a:prstGeom>
        </p:spPr>
        <p:txBody>
          <a:bodyPr/>
          <a:lstStyle/>
          <a:p>
            <a:pPr/>
          </a:p>
        </p:txBody>
      </p:sp>
      <p:sp>
        <p:nvSpPr>
          <p:cNvPr id="1451" name="Shape 1451"/>
          <p:cNvSpPr/>
          <p:nvPr>
            <p:ph type="body" sz="quarter" idx="1"/>
          </p:nvPr>
        </p:nvSpPr>
        <p:spPr>
          <a:prstGeom prst="rect">
            <a:avLst/>
          </a:prstGeom>
        </p:spPr>
        <p:txBody>
          <a:bodyPr/>
          <a:lstStyle/>
          <a:p>
            <a:pP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sz="quarter" idx="1"/>
          </p:nvPr>
        </p:nvSpPr>
        <p:spPr>
          <a:xfrm>
            <a:off x="457200" y="1600200"/>
            <a:ext cx="8229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203"/>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1"/>
            <a:ext cx="4041775" cy="639779"/>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xfrm>
            <a:off x="8428181" y="6414762"/>
            <a:ext cx="258620" cy="24830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6" cy="1162050"/>
          </a:xfrm>
          <a:prstGeom prst="rect">
            <a:avLst/>
          </a:prstGeom>
        </p:spPr>
        <p:txBody>
          <a:bodyPr anchor="b"/>
          <a:lstStyle>
            <a:lvl1pPr algn="l">
              <a:defRPr b="1" sz="2000"/>
            </a:lvl1pPr>
          </a:lstStyle>
          <a:p>
            <a:pPr/>
            <a:r>
              <a:t>Title Text</a:t>
            </a:r>
          </a:p>
        </p:txBody>
      </p:sp>
      <p:sp>
        <p:nvSpPr>
          <p:cNvPr id="73" name="Body Level One…"/>
          <p:cNvSpPr txBox="1"/>
          <p:nvPr>
            <p:ph type="body" sz="quarter"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57198" y="1435100"/>
            <a:ext cx="3008317" cy="4691063"/>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4" cy="566738"/>
          </a:xfrm>
          <a:prstGeom prst="rect">
            <a:avLst/>
          </a:prstGeom>
        </p:spPr>
        <p:txBody>
          <a:bodyPr anchor="b"/>
          <a:lstStyle>
            <a:lvl1pPr algn="l">
              <a:defRPr b="1" sz="2000"/>
            </a:lvl1pPr>
          </a:lstStyle>
          <a:p>
            <a:pPr/>
            <a:r>
              <a:t>Title Text</a:t>
            </a:r>
          </a:p>
        </p:txBody>
      </p:sp>
      <p:sp>
        <p:nvSpPr>
          <p:cNvPr id="83" name="Picture Placeholder 2"/>
          <p:cNvSpPr/>
          <p:nvPr>
            <p:ph type="pic" sz="quarter" idx="21"/>
          </p:nvPr>
        </p:nvSpPr>
        <p:spPr>
          <a:xfrm>
            <a:off x="1792288" y="612775"/>
            <a:ext cx="5486404"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37"/>
            <a:ext cx="5486404" cy="804878"/>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10207625" y="3657600"/>
            <a:ext cx="7162800" cy="66294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10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10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hyperlink" Target="https://ods.od.nih.gov/" TargetMode="External"/></Relationships>

</file>

<file path=ppt/slides/_rels/slide10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0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5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6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6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6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16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16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s>

</file>

<file path=ppt/slides/_rels/slide16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sp>
        <p:nvSpPr>
          <p:cNvPr id="94" name="Freeform 3"/>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p>
        </p:txBody>
      </p:sp>
      <p:sp>
        <p:nvSpPr>
          <p:cNvPr id="95" name="Freeform 6"/>
          <p:cNvSpPr/>
          <p:nvPr/>
        </p:nvSpPr>
        <p:spPr>
          <a:xfrm>
            <a:off x="1227773" y="4163619"/>
            <a:ext cx="110239" cy="2819010"/>
          </a:xfrm>
          <a:prstGeom prst="rect">
            <a:avLst/>
          </a:prstGeom>
          <a:solidFill>
            <a:srgbClr val="FFFFFF"/>
          </a:solidFill>
          <a:ln w="12700">
            <a:miter lim="400000"/>
          </a:ln>
        </p:spPr>
        <p:txBody>
          <a:bodyPr lIns="45718" tIns="45718" rIns="45718" bIns="45718"/>
          <a:lstStyle/>
          <a:p>
            <a:pPr/>
          </a:p>
        </p:txBody>
      </p:sp>
      <p:sp>
        <p:nvSpPr>
          <p:cNvPr id="96" name="Freeform 8"/>
          <p:cNvSpPr/>
          <p:nvPr/>
        </p:nvSpPr>
        <p:spPr>
          <a:xfrm>
            <a:off x="-2777871" y="-207073"/>
            <a:ext cx="3806574" cy="2083237"/>
          </a:xfrm>
          <a:prstGeom prst="rect">
            <a:avLst/>
          </a:prstGeom>
          <a:blipFill>
            <a:blip r:embed="rId2"/>
            <a:stretch>
              <a:fillRect/>
            </a:stretch>
          </a:blipFill>
          <a:ln w="12700">
            <a:miter lim="400000"/>
          </a:ln>
        </p:spPr>
        <p:txBody>
          <a:bodyPr lIns="45718" tIns="45718" rIns="45718" bIns="45718"/>
          <a:lstStyle/>
          <a:p>
            <a:pPr/>
          </a:p>
        </p:txBody>
      </p:sp>
      <p:sp>
        <p:nvSpPr>
          <p:cNvPr id="97" name="Freeform 9"/>
          <p:cNvSpPr/>
          <p:nvPr/>
        </p:nvSpPr>
        <p:spPr>
          <a:xfrm>
            <a:off x="1543050" y="-1"/>
            <a:ext cx="3515334" cy="3194719"/>
          </a:xfrm>
          <a:prstGeom prst="rect">
            <a:avLst/>
          </a:prstGeom>
          <a:blipFill>
            <a:blip r:embed="rId3"/>
            <a:stretch>
              <a:fillRect/>
            </a:stretch>
          </a:blipFill>
          <a:ln w="12700">
            <a:miter lim="400000"/>
          </a:ln>
        </p:spPr>
        <p:txBody>
          <a:bodyPr lIns="45718" tIns="45718" rIns="45718" bIns="45718"/>
          <a:lstStyle/>
          <a:p>
            <a:pPr/>
          </a:p>
        </p:txBody>
      </p:sp>
      <p:sp>
        <p:nvSpPr>
          <p:cNvPr id="98" name="TextBox 10"/>
          <p:cNvSpPr txBox="1"/>
          <p:nvPr/>
        </p:nvSpPr>
        <p:spPr>
          <a:xfrm>
            <a:off x="1848442" y="8986256"/>
            <a:ext cx="14601579" cy="6075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600"/>
              </a:lnSpc>
              <a:defRPr b="1" spc="246" sz="4800">
                <a:solidFill>
                  <a:srgbClr val="0433FF"/>
                </a:solidFill>
                <a:latin typeface="Open Sauce Bold"/>
                <a:ea typeface="Open Sauce Bold"/>
                <a:cs typeface="Open Sauce Bold"/>
                <a:sym typeface="Open Sauce Bold"/>
              </a:defRPr>
            </a:lvl1pPr>
          </a:lstStyle>
          <a:p>
            <a:pPr/>
            <a:r>
              <a:t>CNS EXAM PREP COURSE</a:t>
            </a:r>
          </a:p>
        </p:txBody>
      </p:sp>
      <p:sp>
        <p:nvSpPr>
          <p:cNvPr id="99" name="TextBox 11"/>
          <p:cNvSpPr txBox="1"/>
          <p:nvPr/>
        </p:nvSpPr>
        <p:spPr>
          <a:xfrm>
            <a:off x="17258513" y="9210674"/>
            <a:ext cx="153964"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latin typeface="Canva Sans"/>
                <a:ea typeface="Canva Sans"/>
                <a:cs typeface="Canva Sans"/>
                <a:sym typeface="Canva Sans"/>
              </a:defRPr>
            </a:lvl1pPr>
          </a:lstStyle>
          <a:p>
            <a:pPr/>
            <a:r>
              <a:t>1</a:t>
            </a:r>
          </a:p>
        </p:txBody>
      </p:sp>
      <p:sp>
        <p:nvSpPr>
          <p:cNvPr id="100" name="Freeform 13"/>
          <p:cNvSpPr/>
          <p:nvPr/>
        </p:nvSpPr>
        <p:spPr>
          <a:xfrm>
            <a:off x="14240805" y="-207074"/>
            <a:ext cx="3086116" cy="11299906"/>
          </a:xfrm>
          <a:prstGeom prst="rect">
            <a:avLst/>
          </a:prstGeom>
          <a:solidFill>
            <a:srgbClr val="66BB6A"/>
          </a:solidFill>
          <a:ln w="12700">
            <a:miter lim="400000"/>
          </a:ln>
        </p:spPr>
        <p:txBody>
          <a:bodyPr lIns="45718" tIns="45718" rIns="45718" bIns="45718"/>
          <a:lstStyle/>
          <a:p>
            <a:pPr/>
          </a:p>
        </p:txBody>
      </p:sp>
      <p:sp>
        <p:nvSpPr>
          <p:cNvPr id="101" name="TextBox 16"/>
          <p:cNvSpPr txBox="1"/>
          <p:nvPr/>
        </p:nvSpPr>
        <p:spPr>
          <a:xfrm>
            <a:off x="1848443" y="3792182"/>
            <a:ext cx="9853147" cy="36094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600"/>
              </a:lnSpc>
              <a:defRPr spc="33" sz="6700">
                <a:solidFill>
                  <a:srgbClr val="1C5739"/>
                </a:solidFill>
                <a:latin typeface="Poppins Semi-Bold"/>
                <a:ea typeface="Poppins Semi-Bold"/>
                <a:cs typeface="Poppins Semi-Bold"/>
                <a:sym typeface="Poppins Semi-Bold"/>
              </a:defRPr>
            </a:lvl1pPr>
          </a:lstStyle>
          <a:p>
            <a:pPr/>
            <a:r>
              <a:t>Domain III-Nutrients &amp; Human Health and IV- Nutrition Assessment</a:t>
            </a:r>
          </a:p>
        </p:txBody>
      </p:sp>
      <p:grpSp>
        <p:nvGrpSpPr>
          <p:cNvPr id="104" name="Image Gallery"/>
          <p:cNvGrpSpPr/>
          <p:nvPr/>
        </p:nvGrpSpPr>
        <p:grpSpPr>
          <a:xfrm>
            <a:off x="11608616" y="-86296"/>
            <a:ext cx="6670085" cy="10975066"/>
            <a:chOff x="-1" y="-1"/>
            <a:chExt cx="6670083" cy="10975065"/>
          </a:xfrm>
        </p:grpSpPr>
        <p:pic>
          <p:nvPicPr>
            <p:cNvPr id="102" name="student-849828_1280.jpg" descr="student-849828_1280.jpg"/>
            <p:cNvPicPr>
              <a:picLocks noChangeAspect="1"/>
            </p:cNvPicPr>
            <p:nvPr/>
          </p:nvPicPr>
          <p:blipFill>
            <a:blip r:embed="rId4">
              <a:extLst/>
            </a:blip>
            <a:srcRect l="28766" t="0" r="28766" b="0"/>
            <a:stretch>
              <a:fillRect/>
            </a:stretch>
          </p:blipFill>
          <p:spPr>
            <a:xfrm>
              <a:off x="-1" y="-2"/>
              <a:ext cx="6670084" cy="10467083"/>
            </a:xfrm>
            <a:prstGeom prst="rect">
              <a:avLst/>
            </a:prstGeom>
            <a:ln w="12700" cap="flat">
              <a:noFill/>
              <a:miter lim="400000"/>
            </a:ln>
            <a:effectLst/>
          </p:spPr>
        </p:pic>
        <p:sp>
          <p:nvSpPr>
            <p:cNvPr id="103" name="Caption"/>
            <p:cNvSpPr txBox="1"/>
            <p:nvPr/>
          </p:nvSpPr>
          <p:spPr>
            <a:xfrm>
              <a:off x="-2" y="10543264"/>
              <a:ext cx="6670082"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mj-lt"/>
                  <a:ea typeface="+mj-ea"/>
                  <a:cs typeface="+mj-cs"/>
                  <a:sym typeface="Helvetica"/>
                </a:defRPr>
              </a:lvl1pPr>
            </a:lstStyle>
            <a:p>
              <a:pPr/>
              <a:r>
                <a:t>Caption</a:t>
              </a:r>
            </a:p>
          </p:txBody>
        </p:sp>
      </p:grpSp>
      <p:sp>
        <p:nvSpPr>
          <p:cNvPr id="105" name="Slide Number"/>
          <p:cNvSpPr txBox="1"/>
          <p:nvPr>
            <p:ph type="sldNum" sz="quarter" idx="4294967295"/>
          </p:nvPr>
        </p:nvSpPr>
        <p:spPr>
          <a:xfrm>
            <a:off x="8505421" y="6414761"/>
            <a:ext cx="181378"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5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59" name="TextBox 6"/>
          <p:cNvSpPr txBox="1"/>
          <p:nvPr/>
        </p:nvSpPr>
        <p:spPr>
          <a:xfrm>
            <a:off x="1227917" y="405073"/>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Food Preparation: Cooking &amp; Nutrient Changes</a:t>
            </a:r>
          </a:p>
        </p:txBody>
      </p:sp>
      <p:sp>
        <p:nvSpPr>
          <p:cNvPr id="16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61" name="Table 1"/>
          <p:cNvGraphicFramePr/>
          <p:nvPr/>
        </p:nvGraphicFramePr>
        <p:xfrm>
          <a:off x="2112015" y="3401467"/>
          <a:ext cx="13768289" cy="670795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147724"/>
                <a:gridCol w="9620565"/>
              </a:tblGrid>
              <a:tr h="775486">
                <a:tc>
                  <a:txBody>
                    <a:bodyPr/>
                    <a:lstStyle/>
                    <a:p>
                      <a:pPr algn="ctr" defTabSz="457200">
                        <a:defRPr sz="1800"/>
                      </a:pPr>
                      <a:r>
                        <a:rPr b="1" sz="2400">
                          <a:latin typeface="Times Roman"/>
                          <a:ea typeface="Times Roman"/>
                          <a:cs typeface="Times Roman"/>
                          <a:sym typeface="Times Roman"/>
                        </a:rPr>
                        <a:t>Method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Nutrient Effect</a:t>
                      </a:r>
                    </a:p>
                  </a:txBody>
                  <a:tcPr marL="12700" marR="12700" marT="12700" marB="12700" anchor="ctr" anchorCtr="0" horzOverflow="overflow"/>
                </a:tc>
              </a:tr>
              <a:tr h="775486">
                <a:tc>
                  <a:txBody>
                    <a:bodyPr/>
                    <a:lstStyle/>
                    <a:p>
                      <a:pPr algn="ctr" defTabSz="457200">
                        <a:defRPr sz="1800"/>
                      </a:pPr>
                      <a:r>
                        <a:rPr b="1" sz="2400">
                          <a:latin typeface="Times Roman"/>
                          <a:ea typeface="Times Roman"/>
                          <a:cs typeface="Times Roman"/>
                          <a:sym typeface="Times Roman"/>
                        </a:rPr>
                        <a:t>Boiling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Major loss of vitamin C &amp; B into water</a:t>
                      </a:r>
                    </a:p>
                  </a:txBody>
                  <a:tcPr marL="12700" marR="12700" marT="12700" marB="12700" anchor="ctr" anchorCtr="0" horzOverflow="overflow"/>
                </a:tc>
              </a:tr>
              <a:tr h="775486">
                <a:tc>
                  <a:txBody>
                    <a:bodyPr/>
                    <a:lstStyle/>
                    <a:p>
                      <a:pPr algn="ctr" defTabSz="457200">
                        <a:defRPr sz="1800"/>
                      </a:pPr>
                      <a:r>
                        <a:rPr b="1" sz="2400">
                          <a:latin typeface="Times Roman"/>
                          <a:ea typeface="Times Roman"/>
                          <a:cs typeface="Times Roman"/>
                          <a:sym typeface="Times Roman"/>
                        </a:rPr>
                        <a:t>Steaming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Best heat method for vitamin retention</a:t>
                      </a:r>
                    </a:p>
                  </a:txBody>
                  <a:tcPr marL="12700" marR="12700" marT="12700" marB="12700" anchor="ctr" anchorCtr="0" horzOverflow="overflow"/>
                </a:tc>
              </a:tr>
              <a:tr h="1202004">
                <a:tc>
                  <a:txBody>
                    <a:bodyPr/>
                    <a:lstStyle/>
                    <a:p>
                      <a:pPr algn="ctr" defTabSz="457200">
                        <a:defRPr sz="1800"/>
                      </a:pPr>
                      <a:r>
                        <a:rPr b="1" sz="2400">
                          <a:latin typeface="Times Roman"/>
                          <a:ea typeface="Times Roman"/>
                          <a:cs typeface="Times Roman"/>
                          <a:sym typeface="Times Roman"/>
                        </a:rPr>
                        <a:t>Roasting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Preserves minerals, may destroy vitamin C</a:t>
                      </a:r>
                    </a:p>
                  </a:txBody>
                  <a:tcPr marL="12700" marR="12700" marT="12700" marB="12700" anchor="ctr" anchorCtr="0" horzOverflow="overflow"/>
                </a:tc>
              </a:tr>
              <a:tr h="1202004">
                <a:tc>
                  <a:txBody>
                    <a:bodyPr/>
                    <a:lstStyle/>
                    <a:p>
                      <a:pPr algn="ctr" defTabSz="457200">
                        <a:defRPr sz="1800"/>
                      </a:pPr>
                      <a:r>
                        <a:rPr b="1" sz="2400">
                          <a:latin typeface="Times Roman"/>
                          <a:ea typeface="Times Roman"/>
                          <a:cs typeface="Times Roman"/>
                          <a:sym typeface="Times Roman"/>
                        </a:rPr>
                        <a:t>Frying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Destroys antioxidants &amp; adds oxidized fats</a:t>
                      </a:r>
                    </a:p>
                  </a:txBody>
                  <a:tcPr marL="12700" marR="12700" marT="12700" marB="12700" anchor="ctr" anchorCtr="0" horzOverflow="overflow"/>
                </a:tc>
              </a:tr>
              <a:tr h="775486">
                <a:tc>
                  <a:txBody>
                    <a:bodyPr/>
                    <a:lstStyle/>
                    <a:p>
                      <a:pPr algn="ctr" defTabSz="457200">
                        <a:defRPr sz="1800"/>
                      </a:pPr>
                      <a:r>
                        <a:rPr b="1" sz="2400">
                          <a:latin typeface="Times Roman"/>
                          <a:ea typeface="Times Roman"/>
                          <a:cs typeface="Times Roman"/>
                          <a:sym typeface="Times Roman"/>
                        </a:rPr>
                        <a:t>Microwaving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Minimal losses when water is low</a:t>
                      </a:r>
                    </a:p>
                  </a:txBody>
                  <a:tcPr marL="12700" marR="12700" marT="12700" marB="12700" anchor="ctr" anchorCtr="0" horzOverflow="overflow"/>
                </a:tc>
              </a:tr>
              <a:tr h="1202004">
                <a:tc>
                  <a:txBody>
                    <a:bodyPr/>
                    <a:lstStyle/>
                    <a:p>
                      <a:pPr algn="ctr" defTabSz="457200">
                        <a:defRPr sz="1800"/>
                      </a:pPr>
                      <a:r>
                        <a:rPr b="1" sz="2400">
                          <a:latin typeface="Times Roman"/>
                          <a:ea typeface="Times Roman"/>
                          <a:cs typeface="Times Roman"/>
                          <a:sym typeface="Times Roman"/>
                        </a:rPr>
                        <a:t>Pressure cooking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Reduces phytates while retaining minerals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7" name="Freeform 2"/>
          <p:cNvSpPr/>
          <p:nvPr/>
        </p:nvSpPr>
        <p:spPr>
          <a:xfrm rot="10800000">
            <a:off x="302922" y="-3894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70" name="Freeform 4"/>
          <p:cNvGrpSpPr/>
          <p:nvPr/>
        </p:nvGrpSpPr>
        <p:grpSpPr>
          <a:xfrm>
            <a:off x="-528006" y="-2"/>
            <a:ext cx="19048333" cy="3086104"/>
            <a:chOff x="0" y="0"/>
            <a:chExt cx="19048331" cy="3086102"/>
          </a:xfrm>
        </p:grpSpPr>
        <p:sp>
          <p:nvSpPr>
            <p:cNvPr id="86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6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71" name="TextBox 6"/>
          <p:cNvSpPr txBox="1"/>
          <p:nvPr/>
        </p:nvSpPr>
        <p:spPr>
          <a:xfrm>
            <a:off x="1651920" y="1179974"/>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Sample Quiz Questions</a:t>
            </a:r>
          </a:p>
        </p:txBody>
      </p:sp>
      <p:sp>
        <p:nvSpPr>
          <p:cNvPr id="87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873" name="1. Which combination of cofactors is required for the conversion of pyruvate to acetyl-CoA by the pyruvate dehydrogenase complex?…"/>
          <p:cNvSpPr txBox="1"/>
          <p:nvPr/>
        </p:nvSpPr>
        <p:spPr>
          <a:xfrm>
            <a:off x="749721" y="3323140"/>
            <a:ext cx="14471136" cy="61874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sz="2000">
                <a:latin typeface="Times Roman"/>
                <a:ea typeface="Times Roman"/>
                <a:cs typeface="Times Roman"/>
                <a:sym typeface="Times Roman"/>
              </a:defRPr>
            </a:pPr>
            <a:r>
              <a:t>1. </a:t>
            </a:r>
            <a:r>
              <a:rPr b="1"/>
              <a:t>Which combination of cofactors is required for the conversion of pyruvate to acetyl-CoA by the pyruvate dehydrogenase complex?</a:t>
            </a:r>
          </a:p>
          <a:p>
            <a:pPr defTabSz="457200">
              <a:spcBef>
                <a:spcPts val="1200"/>
              </a:spcBef>
              <a:defRPr sz="2000">
                <a:latin typeface="Times Roman"/>
                <a:ea typeface="Times Roman"/>
                <a:cs typeface="Times Roman"/>
                <a:sym typeface="Times Roman"/>
              </a:defRPr>
            </a:pPr>
            <a:r>
              <a:t>A. NAD⁺, FAD, CoA, TPP, biotin</a:t>
            </a:r>
            <a:br/>
            <a:r>
              <a:t>B. NAD+, FAD, CoA, TPP, lipoic acid</a:t>
            </a:r>
            <a:br/>
            <a:r>
              <a:t>C. NAD+, FMN, vitamin B6, biotin, CoA</a:t>
            </a:r>
            <a:br/>
            <a:r>
              <a:t>D. NADP+, iron, magnesium, folate</a:t>
            </a:r>
          </a:p>
          <a:p>
            <a:pPr defTabSz="457200">
              <a:spcBef>
                <a:spcPts val="1200"/>
              </a:spcBef>
              <a:defRPr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2. Which nutrient has the lowest UL threshold relative to its RDA?</a:t>
            </a:r>
          </a:p>
          <a:p>
            <a:pPr defTabSz="457200">
              <a:spcBef>
                <a:spcPts val="1200"/>
              </a:spcBef>
              <a:defRPr sz="1900">
                <a:latin typeface="Times Roman"/>
                <a:ea typeface="Times Roman"/>
                <a:cs typeface="Times Roman"/>
                <a:sym typeface="Times Roman"/>
              </a:defRPr>
            </a:pPr>
            <a:r>
              <a:t>A. Vitamin C</a:t>
            </a:r>
            <a:br/>
            <a:r>
              <a:t>B. Iron</a:t>
            </a:r>
            <a:br/>
            <a:r>
              <a:t>C. Zinc</a:t>
            </a:r>
            <a:br/>
            <a:r>
              <a:t>D. Vitamin D</a:t>
            </a:r>
          </a:p>
          <a:p>
            <a:pPr defTabSz="457200">
              <a:spcBef>
                <a:spcPts val="1200"/>
              </a:spcBef>
              <a:defRPr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3. Which symptom is most characteristic of vitamin B6 toxicity?</a:t>
            </a:r>
          </a:p>
          <a:p>
            <a:pPr defTabSz="457200">
              <a:spcBef>
                <a:spcPts val="1200"/>
              </a:spcBef>
              <a:defRPr sz="1900">
                <a:latin typeface="Times Roman"/>
                <a:ea typeface="Times Roman"/>
                <a:cs typeface="Times Roman"/>
                <a:sym typeface="Times Roman"/>
              </a:defRPr>
            </a:pPr>
            <a:r>
              <a:t>A. Megaloblastic anemia</a:t>
            </a:r>
            <a:br/>
            <a:r>
              <a:t>B. Sensory neuropathy</a:t>
            </a:r>
            <a:br/>
            <a:r>
              <a:t>C. Renal calcification</a:t>
            </a:r>
            <a:br/>
            <a:r>
              <a:t>D. Tremors</a:t>
            </a:r>
          </a:p>
        </p:txBody>
      </p:sp>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7" name="Freeform 2"/>
          <p:cNvSpPr/>
          <p:nvPr/>
        </p:nvSpPr>
        <p:spPr>
          <a:xfrm rot="10800000">
            <a:off x="302922" y="-389484"/>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80" name="Freeform 4"/>
          <p:cNvGrpSpPr/>
          <p:nvPr/>
        </p:nvGrpSpPr>
        <p:grpSpPr>
          <a:xfrm>
            <a:off x="-528006" y="-2"/>
            <a:ext cx="19048333" cy="3086104"/>
            <a:chOff x="0" y="0"/>
            <a:chExt cx="19048331" cy="3086102"/>
          </a:xfrm>
        </p:grpSpPr>
        <p:sp>
          <p:nvSpPr>
            <p:cNvPr id="87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7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81" name="TextBox 6"/>
          <p:cNvSpPr txBox="1"/>
          <p:nvPr/>
        </p:nvSpPr>
        <p:spPr>
          <a:xfrm>
            <a:off x="1651920" y="1179974"/>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Sample Quiz Questions</a:t>
            </a:r>
          </a:p>
        </p:txBody>
      </p:sp>
      <p:sp>
        <p:nvSpPr>
          <p:cNvPr id="88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883" name="1. Which combination of cofactors is required for the conversion of pyruvate to acetyl-CoA by the pyruvate dehydrogenase complex?…"/>
          <p:cNvSpPr txBox="1"/>
          <p:nvPr/>
        </p:nvSpPr>
        <p:spPr>
          <a:xfrm>
            <a:off x="749721" y="3323140"/>
            <a:ext cx="14375006" cy="6593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1900">
                <a:latin typeface="Times Roman"/>
                <a:ea typeface="Times Roman"/>
                <a:cs typeface="Times Roman"/>
                <a:sym typeface="Times Roman"/>
              </a:defRPr>
            </a:pPr>
            <a:r>
              <a:t>4. Which magnesium supplement form is MOST appropriate for a patient with chronic constipation and no other identified GI pathology?</a:t>
            </a:r>
          </a:p>
          <a:p>
            <a:pPr defTabSz="457200">
              <a:spcBef>
                <a:spcPts val="1200"/>
              </a:spcBef>
              <a:defRPr sz="1900">
                <a:latin typeface="Times Roman"/>
                <a:ea typeface="Times Roman"/>
                <a:cs typeface="Times Roman"/>
                <a:sym typeface="Times Roman"/>
              </a:defRPr>
            </a:pPr>
            <a:r>
              <a:t>A. Magnesium glycinate</a:t>
            </a:r>
            <a:br/>
            <a:r>
              <a:t>B. Magnesium citrate</a:t>
            </a:r>
            <a:br/>
            <a:r>
              <a:t>C. Magnesium oxide</a:t>
            </a:r>
            <a:br/>
            <a:r>
              <a:t>D. Magnesium malate</a:t>
            </a:r>
          </a:p>
          <a:p>
            <a:pPr defTabSz="457200">
              <a:spcBef>
                <a:spcPts val="1200"/>
              </a:spcBef>
              <a:defRPr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5. A vegan patient presents with low DHA levels. Which supplemental source is MOST appropriate?</a:t>
            </a:r>
          </a:p>
          <a:p>
            <a:pPr defTabSz="457200">
              <a:spcBef>
                <a:spcPts val="1200"/>
              </a:spcBef>
              <a:defRPr sz="1900">
                <a:latin typeface="Times Roman"/>
                <a:ea typeface="Times Roman"/>
                <a:cs typeface="Times Roman"/>
                <a:sym typeface="Times Roman"/>
              </a:defRPr>
            </a:pPr>
            <a:r>
              <a:t>A. Krill oil</a:t>
            </a:r>
            <a:br/>
            <a:r>
              <a:t>B. Cod liver oil</a:t>
            </a:r>
            <a:br/>
            <a:r>
              <a:t>C. Algal oil</a:t>
            </a:r>
            <a:br/>
            <a:r>
              <a:t>D. Flaxseed oil</a:t>
            </a:r>
          </a:p>
          <a:p>
            <a:pPr defTabSz="457200">
              <a:spcBef>
                <a:spcPts val="1200"/>
              </a:spcBef>
              <a:defRPr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3. A patient with MTHFR C677T polymorphism and elevated homocysteine would benefit MOST from which supplemental form of folate?</a:t>
            </a:r>
          </a:p>
          <a:p>
            <a:pPr defTabSz="457200">
              <a:spcBef>
                <a:spcPts val="1200"/>
              </a:spcBef>
              <a:defRPr sz="1900">
                <a:latin typeface="Times Roman"/>
                <a:ea typeface="Times Roman"/>
                <a:cs typeface="Times Roman"/>
                <a:sym typeface="Times Roman"/>
              </a:defRPr>
            </a:pPr>
            <a:r>
              <a:t>A. Folic acid</a:t>
            </a:r>
            <a:br/>
            <a:r>
              <a:t>B. Folinic acid</a:t>
            </a:r>
            <a:br/>
            <a:r>
              <a:t>C. 5-Methyltetrahydrofolate (5-MTHF)</a:t>
            </a:r>
            <a:br/>
            <a:r>
              <a:t>D. Tetrahydrofolate (THF)</a:t>
            </a:r>
          </a:p>
        </p:txBody>
      </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7" name="Freeform 2"/>
          <p:cNvSpPr/>
          <p:nvPr/>
        </p:nvSpPr>
        <p:spPr>
          <a:xfrm rot="10800000">
            <a:off x="302922" y="-389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90" name="Freeform 4"/>
          <p:cNvGrpSpPr/>
          <p:nvPr/>
        </p:nvGrpSpPr>
        <p:grpSpPr>
          <a:xfrm>
            <a:off x="-528006" y="-2"/>
            <a:ext cx="19048333" cy="3086104"/>
            <a:chOff x="0" y="0"/>
            <a:chExt cx="19048331" cy="3086102"/>
          </a:xfrm>
        </p:grpSpPr>
        <p:sp>
          <p:nvSpPr>
            <p:cNvPr id="88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8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91" name="TextBox 6"/>
          <p:cNvSpPr txBox="1"/>
          <p:nvPr/>
        </p:nvSpPr>
        <p:spPr>
          <a:xfrm>
            <a:off x="1270920" y="1230774"/>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References</a:t>
            </a:r>
          </a:p>
        </p:txBody>
      </p:sp>
      <p:sp>
        <p:nvSpPr>
          <p:cNvPr id="89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893" name="Berg, J. M., Tymoczko, J. L., Gatto, G. J., &amp; Stryer, L. (2024). Biochemistry (9th ed.). W. H. Freeman &amp; Company.…"/>
          <p:cNvSpPr txBox="1"/>
          <p:nvPr/>
        </p:nvSpPr>
        <p:spPr>
          <a:xfrm>
            <a:off x="622723" y="3621416"/>
            <a:ext cx="14853478" cy="4892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200">
                <a:latin typeface="Times Roman"/>
                <a:ea typeface="Times Roman"/>
                <a:cs typeface="Times Roman"/>
                <a:sym typeface="Times Roman"/>
              </a:defRPr>
            </a:pPr>
            <a:r>
              <a:t>Berg, J. M., Tymoczko, J. L., Gatto, G. J., &amp; Stryer, L. (2024). </a:t>
            </a:r>
            <a:r>
              <a:rPr b="1"/>
              <a:t>Biochemistry</a:t>
            </a:r>
            <a:r>
              <a:t> (9th ed.). W. H. Freeman &amp; Company.</a:t>
            </a:r>
          </a:p>
          <a:p>
            <a:pPr defTabSz="457200">
              <a:spcBef>
                <a:spcPts val="1200"/>
              </a:spcBef>
              <a:defRPr sz="1200">
                <a:latin typeface="Times Roman"/>
                <a:ea typeface="Times Roman"/>
                <a:cs typeface="Times Roman"/>
                <a:sym typeface="Times Roman"/>
              </a:defRPr>
            </a:pPr>
            <a:r>
              <a:t>Nelson, D. L., &amp; Cox, M. M. (2021). </a:t>
            </a:r>
            <a:r>
              <a:rPr b="1"/>
              <a:t>Lehninger Principles of Biochemistry</a:t>
            </a:r>
            <a:r>
              <a:t> (8th ed.). W. H. Freeman.</a:t>
            </a:r>
          </a:p>
          <a:p>
            <a:pPr defTabSz="457200">
              <a:spcBef>
                <a:spcPts val="1200"/>
              </a:spcBef>
              <a:defRPr sz="1200">
                <a:latin typeface="Times Roman"/>
                <a:ea typeface="Times Roman"/>
                <a:cs typeface="Times Roman"/>
                <a:sym typeface="Times Roman"/>
              </a:defRPr>
            </a:pPr>
            <a:r>
              <a:t>Murray, R. K., Bender, D., Botham, K., Kennelly, P., Rodwell, V., &amp; Weil, P. (2018). </a:t>
            </a:r>
            <a:r>
              <a:rPr b="1"/>
              <a:t>Harper’s Illustrated Biochemistry</a:t>
            </a:r>
            <a:r>
              <a:t> (31st ed.). McGraw-Hill Education.</a:t>
            </a:r>
          </a:p>
          <a:p>
            <a:pPr defTabSz="457200">
              <a:spcBef>
                <a:spcPts val="1200"/>
              </a:spcBef>
              <a:defRPr sz="1200">
                <a:latin typeface="Times Roman"/>
                <a:ea typeface="Times Roman"/>
                <a:cs typeface="Times Roman"/>
                <a:sym typeface="Times Roman"/>
              </a:defRPr>
            </a:pPr>
            <a:r>
              <a:t>Gropper, S. S., Smith, J. L., &amp; Carr, T. P. (2020). </a:t>
            </a:r>
            <a:r>
              <a:rPr b="1"/>
              <a:t>Advanced Nutrition and Human Metabolism</a:t>
            </a:r>
            <a:r>
              <a:t> (7th ed.). Cengage Learning.</a:t>
            </a:r>
          </a:p>
          <a:p>
            <a:pPr defTabSz="457200">
              <a:spcBef>
                <a:spcPts val="1200"/>
              </a:spcBef>
              <a:defRPr sz="1200">
                <a:latin typeface="Times Roman"/>
                <a:ea typeface="Times Roman"/>
                <a:cs typeface="Times Roman"/>
                <a:sym typeface="Times Roman"/>
              </a:defRPr>
            </a:pPr>
            <a:r>
              <a:t>Sharma, P., &amp; Hays, N. P. (2022). “Organic acids as metabolic biomarkers.” </a:t>
            </a:r>
            <a:r>
              <a:rPr i="1"/>
              <a:t>Clinical Biochemistry, 102</a:t>
            </a:r>
            <a:r>
              <a:t>, 45–57.</a:t>
            </a:r>
          </a:p>
          <a:p>
            <a:pPr defTabSz="457200">
              <a:spcBef>
                <a:spcPts val="1200"/>
              </a:spcBef>
              <a:defRPr sz="1200">
                <a:latin typeface="Times Roman"/>
                <a:ea typeface="Times Roman"/>
                <a:cs typeface="Times Roman"/>
                <a:sym typeface="Times Roman"/>
              </a:defRPr>
            </a:pPr>
            <a:r>
              <a:t>Rickman, J. C., Barrett, D. M., &amp; Bruhn, C. M. (2007). Nutritional comparison of fresh, frozen, and canned fruits and vegetables. </a:t>
            </a:r>
            <a:r>
              <a:rPr i="1"/>
              <a:t>Journal of the Science of Food and Agriculture, 87</a:t>
            </a:r>
            <a:r>
              <a:t>(6), 930–944.</a:t>
            </a:r>
          </a:p>
          <a:p>
            <a:pPr defTabSz="457200">
              <a:spcBef>
                <a:spcPts val="1200"/>
              </a:spcBef>
              <a:defRPr sz="1200">
                <a:latin typeface="Times Roman"/>
                <a:ea typeface="Times Roman"/>
                <a:cs typeface="Times Roman"/>
                <a:sym typeface="Times Roman"/>
              </a:defRPr>
            </a:pPr>
            <a:r>
              <a:t>Miglio, C., Chiavaro, E., Visconti, A., Fogliano, V., &amp; Pellegrini, N. (2008). Effects of different cooking methods on nutritional and functional characteristics of vegetables. </a:t>
            </a:r>
            <a:r>
              <a:rPr i="1"/>
              <a:t>Journal of Agricultural and Food Chemistry, 56</a:t>
            </a:r>
            <a:r>
              <a:t>, 139–147.</a:t>
            </a:r>
          </a:p>
          <a:p>
            <a:pPr defTabSz="457200">
              <a:spcBef>
                <a:spcPts val="1200"/>
              </a:spcBef>
              <a:defRPr sz="1200">
                <a:latin typeface="Times Roman"/>
                <a:ea typeface="Times Roman"/>
                <a:cs typeface="Times Roman"/>
                <a:sym typeface="Times Roman"/>
              </a:defRPr>
            </a:pPr>
            <a:r>
              <a:t>Slavin, J. L., &amp; Lloyd, B. (2012). Health benefits of fruits and vegetables. </a:t>
            </a:r>
            <a:r>
              <a:rPr i="1"/>
              <a:t>Advances in Nutrition, 3</a:t>
            </a:r>
            <a:r>
              <a:t>(4), 506–516.</a:t>
            </a:r>
          </a:p>
          <a:p>
            <a:pPr defTabSz="457200">
              <a:spcBef>
                <a:spcPts val="1200"/>
              </a:spcBef>
              <a:defRPr sz="1200">
                <a:latin typeface="Times Roman"/>
                <a:ea typeface="Times Roman"/>
                <a:cs typeface="Times Roman"/>
                <a:sym typeface="Times Roman"/>
              </a:defRPr>
            </a:pPr>
            <a:r>
              <a:t>World Health Organization. (2015). </a:t>
            </a:r>
            <a:r>
              <a:rPr b="1"/>
              <a:t>Healthy Diet – Fact Sheet</a:t>
            </a:r>
            <a:r>
              <a:t>. WHO Press.</a:t>
            </a:r>
          </a:p>
          <a:p>
            <a:pPr defTabSz="457200">
              <a:spcBef>
                <a:spcPts val="1200"/>
              </a:spcBef>
              <a:defRPr sz="1200">
                <a:latin typeface="Times Roman"/>
                <a:ea typeface="Times Roman"/>
                <a:cs typeface="Times Roman"/>
                <a:sym typeface="Times Roman"/>
              </a:defRPr>
            </a:pPr>
            <a:r>
              <a:t>FAO. (2017). </a:t>
            </a:r>
            <a:r>
              <a:rPr b="1"/>
              <a:t>Influence of agricultural practices on food nutritional quality.</a:t>
            </a:r>
            <a:r>
              <a:t> Food and Agriculture Organization of the United Nations.</a:t>
            </a:r>
          </a:p>
          <a:p>
            <a:pPr defTabSz="457200">
              <a:spcBef>
                <a:spcPts val="1200"/>
              </a:spcBef>
              <a:defRPr sz="1200">
                <a:latin typeface="Times Roman"/>
                <a:ea typeface="Times Roman"/>
                <a:cs typeface="Times Roman"/>
                <a:sym typeface="Times Roman"/>
              </a:defRPr>
            </a:pPr>
            <a:r>
              <a:t>World Health Organization &amp; Food and Agriculture Organization. (2006). </a:t>
            </a:r>
            <a:r>
              <a:rPr b="1"/>
              <a:t>Guidelines on Food Fortification with Micronutrients.</a:t>
            </a:r>
            <a:r>
              <a:t> WHO Press.</a:t>
            </a:r>
          </a:p>
          <a:p>
            <a:pPr defTabSz="457200">
              <a:spcBef>
                <a:spcPts val="1200"/>
              </a:spcBef>
              <a:defRPr sz="1200">
                <a:latin typeface="Times Roman"/>
                <a:ea typeface="Times Roman"/>
                <a:cs typeface="Times Roman"/>
                <a:sym typeface="Times Roman"/>
              </a:defRPr>
            </a:pPr>
            <a:r>
              <a:t>Centers for Disease Control and Prevention (CDC). (2022). </a:t>
            </a:r>
            <a:r>
              <a:rPr b="1"/>
              <a:t>Folic Acid Fortification – Public Health History &amp; Guidelines.</a:t>
            </a:r>
          </a:p>
          <a:p>
            <a:pPr defTabSz="457200">
              <a:spcBef>
                <a:spcPts val="1200"/>
              </a:spcBef>
              <a:defRPr sz="1200">
                <a:latin typeface="Times Roman"/>
                <a:ea typeface="Times Roman"/>
                <a:cs typeface="Times Roman"/>
                <a:sym typeface="Times Roman"/>
              </a:defRPr>
            </a:pPr>
            <a:r>
              <a:t>U.S. Food &amp; Drug Administration. (2021). </a:t>
            </a:r>
            <a:r>
              <a:rPr b="1"/>
              <a:t>Food Fortification Policy Guidance</a:t>
            </a:r>
            <a:r>
              <a:t>.</a:t>
            </a:r>
          </a:p>
          <a:p>
            <a:pPr defTabSz="457200">
              <a:spcBef>
                <a:spcPts val="1200"/>
              </a:spcBef>
              <a:defRPr sz="1200">
                <a:latin typeface="Times Roman"/>
                <a:ea typeface="Times Roman"/>
                <a:cs typeface="Times Roman"/>
                <a:sym typeface="Times Roman"/>
              </a:defRPr>
            </a:pPr>
            <a:r>
              <a:t>Allen, L., de Benoist, B., Dary, O., &amp; Hurrell, R. (2006). </a:t>
            </a:r>
            <a:r>
              <a:rPr b="1"/>
              <a:t>Guidelines on Food Fortification with Micronutrients.</a:t>
            </a:r>
            <a:r>
              <a:t> WHO.</a:t>
            </a:r>
          </a:p>
          <a:p>
            <a:pPr defTabSz="457200">
              <a:spcBef>
                <a:spcPts val="1200"/>
              </a:spcBef>
              <a:defRPr sz="1200">
                <a:latin typeface="Times Roman"/>
                <a:ea typeface="Times Roman"/>
                <a:cs typeface="Times Roman"/>
                <a:sym typeface="Times Roman"/>
              </a:defRPr>
            </a:pPr>
            <a:r>
              <a:t>National Institutes of Health Office of Dietary Supplements (ODS). </a:t>
            </a:r>
            <a:r>
              <a:rPr b="1"/>
              <a:t>Dietary Supplement Fact Sheets</a:t>
            </a:r>
            <a:r>
              <a:t> (various nutrients).</a:t>
            </a:r>
          </a:p>
        </p:txBody>
      </p:sp>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5" name="Freeform 2"/>
          <p:cNvSpPr/>
          <p:nvPr/>
        </p:nvSpPr>
        <p:spPr>
          <a:xfrm rot="10800000">
            <a:off x="302922" y="-389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98" name="Freeform 4"/>
          <p:cNvGrpSpPr/>
          <p:nvPr/>
        </p:nvGrpSpPr>
        <p:grpSpPr>
          <a:xfrm>
            <a:off x="-528006" y="-2"/>
            <a:ext cx="19048333" cy="3086104"/>
            <a:chOff x="0" y="0"/>
            <a:chExt cx="19048331" cy="3086102"/>
          </a:xfrm>
        </p:grpSpPr>
        <p:sp>
          <p:nvSpPr>
            <p:cNvPr id="896"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97"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99" name="TextBox 6"/>
          <p:cNvSpPr txBox="1"/>
          <p:nvPr/>
        </p:nvSpPr>
        <p:spPr>
          <a:xfrm>
            <a:off x="1270920" y="1230774"/>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References</a:t>
            </a:r>
          </a:p>
        </p:txBody>
      </p:sp>
      <p:sp>
        <p:nvSpPr>
          <p:cNvPr id="90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901" name="Institute of Medicine (IOM). (2001). Dietary Reference Intakes: Applications in Dietary Assessment. National Academies Press.…"/>
          <p:cNvSpPr txBox="1"/>
          <p:nvPr/>
        </p:nvSpPr>
        <p:spPr>
          <a:xfrm>
            <a:off x="954617" y="3501899"/>
            <a:ext cx="14853478" cy="555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200">
                <a:latin typeface="Times Roman"/>
                <a:ea typeface="Times Roman"/>
                <a:cs typeface="Times Roman"/>
                <a:sym typeface="Times Roman"/>
              </a:defRPr>
            </a:pPr>
            <a:r>
              <a:t>Institute of Medicine (IOM). (2001). </a:t>
            </a:r>
            <a:r>
              <a:rPr b="1"/>
              <a:t>Dietary Reference Intakes: Applications in Dietary Assessment.</a:t>
            </a:r>
            <a:r>
              <a:t> National Academies Press.</a:t>
            </a:r>
          </a:p>
          <a:p>
            <a:pPr defTabSz="457200">
              <a:spcBef>
                <a:spcPts val="1200"/>
              </a:spcBef>
              <a:defRPr sz="1200">
                <a:latin typeface="Times Roman"/>
                <a:ea typeface="Times Roman"/>
                <a:cs typeface="Times Roman"/>
                <a:sym typeface="Times Roman"/>
              </a:defRPr>
            </a:pPr>
            <a:r>
              <a:t>National Academies of Sciences, Engineering, and Medicine (NASEM). (2019). </a:t>
            </a:r>
            <a:r>
              <a:rPr b="1"/>
              <a:t>Dietary Reference Intakes Summary Tables.</a:t>
            </a:r>
          </a:p>
          <a:p>
            <a:pPr defTabSz="457200">
              <a:spcBef>
                <a:spcPts val="1200"/>
              </a:spcBef>
              <a:defRPr sz="1200">
                <a:latin typeface="Times Roman"/>
                <a:ea typeface="Times Roman"/>
                <a:cs typeface="Times Roman"/>
                <a:sym typeface="Times Roman"/>
              </a:defRPr>
            </a:pPr>
            <a:r>
              <a:t>National Institutes of Health Office of Dietary Supplements. (2024). </a:t>
            </a:r>
            <a:r>
              <a:rPr b="1"/>
              <a:t>DRI &amp; Upper Intake Level Fact Sheets</a:t>
            </a:r>
            <a:r>
              <a:t>.</a:t>
            </a:r>
          </a:p>
          <a:p>
            <a:pPr defTabSz="457200">
              <a:spcBef>
                <a:spcPts val="1200"/>
              </a:spcBef>
              <a:defRPr sz="1200">
                <a:latin typeface="Times Roman"/>
                <a:ea typeface="Times Roman"/>
                <a:cs typeface="Times Roman"/>
                <a:sym typeface="Times Roman"/>
              </a:defRPr>
            </a:pPr>
            <a:r>
              <a:t>Ross, A. C., Taylor, C. L., Yaktine, A. L., &amp; Del Valle, H. B. (2011). </a:t>
            </a:r>
            <a:r>
              <a:rPr b="1"/>
              <a:t>Dietary Reference Intakes for Calcium and Vitamin D.</a:t>
            </a:r>
            <a:r>
              <a:t> National Academies Press.</a:t>
            </a:r>
          </a:p>
          <a:p>
            <a:pPr defTabSz="457200">
              <a:spcBef>
                <a:spcPts val="1200"/>
              </a:spcBef>
              <a:defRPr sz="1200">
                <a:latin typeface="Times Roman"/>
                <a:ea typeface="Times Roman"/>
                <a:cs typeface="Times Roman"/>
                <a:sym typeface="Times Roman"/>
              </a:defRPr>
            </a:pPr>
            <a:r>
              <a:t>Gropper, S. S., et al. (2020). </a:t>
            </a:r>
            <a:r>
              <a:rPr b="1"/>
              <a:t>Advanced Nutrition and Human Metabolism.</a:t>
            </a:r>
            <a:r>
              <a:t> Cengage Learning.</a:t>
            </a:r>
          </a:p>
          <a:p>
            <a:pPr defTabSz="457200">
              <a:spcBef>
                <a:spcPts val="1200"/>
              </a:spcBef>
              <a:defRPr sz="1200">
                <a:latin typeface="Times Roman"/>
                <a:ea typeface="Times Roman"/>
                <a:cs typeface="Times Roman"/>
                <a:sym typeface="Times Roman"/>
              </a:defRPr>
            </a:pPr>
            <a:r>
              <a:t>Erdman, J. W., MacDonald, I. A., &amp; Zeisel, S. H. (2012). </a:t>
            </a:r>
            <a:r>
              <a:rPr b="1"/>
              <a:t>Present Knowledge in Nutrition</a:t>
            </a:r>
            <a:r>
              <a:t> (10th ed.). Wiley-Blackwell.</a:t>
            </a:r>
          </a:p>
          <a:p>
            <a:pPr defTabSz="457200">
              <a:spcBef>
                <a:spcPts val="1200"/>
              </a:spcBef>
              <a:defRPr sz="1200">
                <a:latin typeface="Times Roman"/>
                <a:ea typeface="Times Roman"/>
                <a:cs typeface="Times Roman"/>
                <a:sym typeface="Times Roman"/>
              </a:defRPr>
            </a:pPr>
            <a:r>
              <a:t>NIH Office of Dietary Supplements. (2024). </a:t>
            </a:r>
            <a:r>
              <a:rPr b="1"/>
              <a:t>Nutrient Toxicity &amp; UL Safety Profiles.</a:t>
            </a:r>
          </a:p>
          <a:p>
            <a:pPr defTabSz="457200">
              <a:spcBef>
                <a:spcPts val="1200"/>
              </a:spcBef>
              <a:defRPr sz="1200">
                <a:latin typeface="Times Roman"/>
                <a:ea typeface="Times Roman"/>
                <a:cs typeface="Times Roman"/>
                <a:sym typeface="Times Roman"/>
              </a:defRPr>
            </a:pPr>
            <a:r>
              <a:t>Centers for Disease Control and Prevention. (2022). </a:t>
            </a:r>
            <a:r>
              <a:rPr b="1"/>
              <a:t>Iron Poisoning – Clinical Toxicology Review.</a:t>
            </a:r>
          </a:p>
          <a:p>
            <a:pPr defTabSz="457200">
              <a:spcBef>
                <a:spcPts val="1200"/>
              </a:spcBef>
              <a:defRPr sz="1200">
                <a:latin typeface="Times Roman"/>
                <a:ea typeface="Times Roman"/>
                <a:cs typeface="Times Roman"/>
                <a:sym typeface="Times Roman"/>
              </a:defRPr>
            </a:pPr>
            <a:r>
              <a:t>American Association of Poison Control Centers. (2023). </a:t>
            </a:r>
            <a:r>
              <a:rPr b="1"/>
              <a:t>Nutritional Supplement Toxicity Surveillance Report.</a:t>
            </a:r>
            <a:endParaRPr b="1"/>
          </a:p>
          <a:p>
            <a:pPr defTabSz="457200">
              <a:spcBef>
                <a:spcPts val="1200"/>
              </a:spcBef>
              <a:defRPr sz="1200">
                <a:latin typeface="Times Roman"/>
                <a:ea typeface="Times Roman"/>
                <a:cs typeface="Times Roman"/>
                <a:sym typeface="Times Roman"/>
              </a:defRPr>
            </a:pPr>
            <a:r>
              <a:t>U.S. Department of Health and Human Services &amp; U.S. Department of Agriculture. (2020–2025). </a:t>
            </a:r>
            <a:r>
              <a:rPr b="1"/>
              <a:t>Dietary Guidelines for Americans, 9th Edition.</a:t>
            </a:r>
          </a:p>
          <a:p>
            <a:pPr defTabSz="457200">
              <a:spcBef>
                <a:spcPts val="1200"/>
              </a:spcBef>
              <a:defRPr sz="1200">
                <a:latin typeface="Times Roman"/>
                <a:ea typeface="Times Roman"/>
                <a:cs typeface="Times Roman"/>
                <a:sym typeface="Times Roman"/>
              </a:defRPr>
            </a:pPr>
            <a:r>
              <a:t>Appel, L. J., et al. (1997). A clinical trial of the DASH diet. </a:t>
            </a:r>
            <a:r>
              <a:rPr i="1"/>
              <a:t>New England Journal of Medicine, 336</a:t>
            </a:r>
            <a:r>
              <a:t>(16), 1117–1124.</a:t>
            </a:r>
          </a:p>
          <a:p>
            <a:pPr defTabSz="457200">
              <a:spcBef>
                <a:spcPts val="1200"/>
              </a:spcBef>
              <a:defRPr sz="1200">
                <a:latin typeface="Times Roman"/>
                <a:ea typeface="Times Roman"/>
                <a:cs typeface="Times Roman"/>
                <a:sym typeface="Times Roman"/>
              </a:defRPr>
            </a:pPr>
            <a:r>
              <a:t>Institute of Medicine (IOM). (1997–2001). </a:t>
            </a:r>
            <a:r>
              <a:rPr b="1"/>
              <a:t>Dietary Reference Intakes series.</a:t>
            </a:r>
            <a:r>
              <a:t> National Academies Press.</a:t>
            </a:r>
          </a:p>
          <a:p>
            <a:pPr defTabSz="457200">
              <a:spcBef>
                <a:spcPts val="1200"/>
              </a:spcBef>
              <a:defRPr sz="1200">
                <a:latin typeface="Times Roman"/>
                <a:ea typeface="Times Roman"/>
                <a:cs typeface="Times Roman"/>
                <a:sym typeface="Times Roman"/>
              </a:defRPr>
            </a:pPr>
            <a:r>
              <a:t>National Academies of Sciences, Engineering, and Medicine (2019). </a:t>
            </a:r>
            <a:r>
              <a:rPr b="1"/>
              <a:t>DRI Tables and Application Guidelines.</a:t>
            </a:r>
          </a:p>
          <a:p>
            <a:pPr defTabSz="457200">
              <a:spcBef>
                <a:spcPts val="1200"/>
              </a:spcBef>
              <a:defRPr sz="1200">
                <a:latin typeface="Times Roman"/>
                <a:ea typeface="Times Roman"/>
                <a:cs typeface="Times Roman"/>
                <a:sym typeface="Times Roman"/>
              </a:defRPr>
            </a:pPr>
            <a:r>
              <a:t>National Institutes of Health Office of Dietary Supplements. (2024). </a:t>
            </a:r>
            <a:r>
              <a:rPr b="1"/>
              <a:t>DRI Fact Sheets for Health Professionals.</a:t>
            </a:r>
          </a:p>
          <a:p>
            <a:pPr defTabSz="457200">
              <a:spcBef>
                <a:spcPts val="1200"/>
              </a:spcBef>
              <a:defRPr sz="1200">
                <a:latin typeface="Times Roman"/>
                <a:ea typeface="Times Roman"/>
                <a:cs typeface="Times Roman"/>
                <a:sym typeface="Times Roman"/>
              </a:defRPr>
            </a:pPr>
            <a:r>
              <a:t>Academy of Nutrition and Dietetics. (2023). </a:t>
            </a:r>
            <a:r>
              <a:rPr b="1"/>
              <a:t>Evidence Analysis Library</a:t>
            </a:r>
            <a:r>
              <a:t> – Nutrition guidelines &amp; clinical protocols.</a:t>
            </a:r>
          </a:p>
          <a:p>
            <a:pPr defTabSz="457200">
              <a:spcBef>
                <a:spcPts val="1200"/>
              </a:spcBef>
              <a:defRPr sz="1200">
                <a:latin typeface="Times Roman"/>
                <a:ea typeface="Times Roman"/>
                <a:cs typeface="Times Roman"/>
                <a:sym typeface="Times Roman"/>
              </a:defRPr>
            </a:pPr>
            <a:r>
              <a:t>Hark, L., &amp; Deen, D. (2020). </a:t>
            </a:r>
            <a:r>
              <a:rPr b="1"/>
              <a:t>Nutrition for Life.</a:t>
            </a:r>
            <a:r>
              <a:t> Wiley.</a:t>
            </a:r>
          </a:p>
          <a:p>
            <a:pPr defTabSz="457200">
              <a:spcBef>
                <a:spcPts val="1200"/>
              </a:spcBef>
              <a:defRPr sz="1200">
                <a:latin typeface="Times Roman"/>
                <a:ea typeface="Times Roman"/>
                <a:cs typeface="Times Roman"/>
                <a:sym typeface="Times Roman"/>
              </a:defRPr>
            </a:pPr>
            <a:r>
              <a:t>Mahan, L. K., &amp; Raymond, J. L. (2024). </a:t>
            </a:r>
            <a:r>
              <a:rPr b="1"/>
              <a:t>Krause’s Food &amp; the Nutrition Care Process</a:t>
            </a:r>
            <a:r>
              <a:t> (16th ed.). Elsevier.</a:t>
            </a:r>
          </a:p>
        </p:txBody>
      </p:sp>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3" name="Freeform 2"/>
          <p:cNvSpPr/>
          <p:nvPr/>
        </p:nvSpPr>
        <p:spPr>
          <a:xfrm rot="10800000">
            <a:off x="302922" y="-389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06" name="Freeform 4"/>
          <p:cNvGrpSpPr/>
          <p:nvPr/>
        </p:nvGrpSpPr>
        <p:grpSpPr>
          <a:xfrm>
            <a:off x="-528006" y="-2"/>
            <a:ext cx="19048333" cy="3086104"/>
            <a:chOff x="0" y="0"/>
            <a:chExt cx="19048331" cy="3086102"/>
          </a:xfrm>
        </p:grpSpPr>
        <p:sp>
          <p:nvSpPr>
            <p:cNvPr id="904"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05"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07" name="TextBox 6"/>
          <p:cNvSpPr txBox="1"/>
          <p:nvPr/>
        </p:nvSpPr>
        <p:spPr>
          <a:xfrm>
            <a:off x="1270920" y="1230774"/>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References</a:t>
            </a:r>
          </a:p>
        </p:txBody>
      </p:sp>
      <p:sp>
        <p:nvSpPr>
          <p:cNvPr id="90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909" name="Institute of Medicine (IOM). (2001). Dietary Reference Intakes: Applications in Dietary Assessment. National Academies Press.…"/>
          <p:cNvSpPr txBox="1"/>
          <p:nvPr/>
        </p:nvSpPr>
        <p:spPr>
          <a:xfrm>
            <a:off x="954617" y="3501899"/>
            <a:ext cx="14853478" cy="5882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200">
                <a:latin typeface="Times Roman"/>
                <a:ea typeface="Times Roman"/>
                <a:cs typeface="Times Roman"/>
                <a:sym typeface="Times Roman"/>
              </a:defRPr>
            </a:pPr>
            <a:r>
              <a:t>Academy of Nutrition and Dietetics. </a:t>
            </a:r>
            <a:r>
              <a:rPr i="1"/>
              <a:t>Position of the AND: Functional Foods.</a:t>
            </a:r>
            <a:r>
              <a:t> J Acad Nutr Diet.</a:t>
            </a:r>
          </a:p>
          <a:p>
            <a:pPr defTabSz="457200">
              <a:spcBef>
                <a:spcPts val="1200"/>
              </a:spcBef>
              <a:defRPr sz="1200">
                <a:latin typeface="Times Roman"/>
                <a:ea typeface="Times Roman"/>
                <a:cs typeface="Times Roman"/>
                <a:sym typeface="Times Roman"/>
              </a:defRPr>
            </a:pPr>
            <a:r>
              <a:t>National Institutes of Health (NIH) Office of Dietary Supplements. Fact Sheets on Functional Foods and Nutrients. </a:t>
            </a:r>
            <a:r>
              <a:rPr u="sng">
                <a:solidFill>
                  <a:srgbClr val="0000FF"/>
                </a:solidFill>
                <a:uFill>
                  <a:solidFill>
                    <a:srgbClr val="0000FF"/>
                  </a:solidFill>
                </a:uFill>
                <a:hlinkClick r:id="rId4" invalidUrl="" action="" tgtFrame="" tooltip="" history="1" highlightClick="0" endSnd="0"/>
              </a:rPr>
              <a:t>https://ods.od.nih.gov</a:t>
            </a:r>
          </a:p>
          <a:p>
            <a:pPr defTabSz="457200">
              <a:spcBef>
                <a:spcPts val="1200"/>
              </a:spcBef>
              <a:defRPr sz="1200">
                <a:latin typeface="Times Roman"/>
                <a:ea typeface="Times Roman"/>
                <a:cs typeface="Times Roman"/>
                <a:sym typeface="Times Roman"/>
              </a:defRPr>
            </a:pPr>
            <a:r>
              <a:t>Martirosyan, D., &amp; Singh, J. "Functional Foods for Health: A Review." </a:t>
            </a:r>
            <a:r>
              <a:rPr i="1"/>
              <a:t>Functional Foods in Health &amp; Disease.</a:t>
            </a:r>
          </a:p>
          <a:p>
            <a:pPr defTabSz="457200">
              <a:spcBef>
                <a:spcPts val="1200"/>
              </a:spcBef>
              <a:defRPr sz="1200">
                <a:latin typeface="Times Roman"/>
                <a:ea typeface="Times Roman"/>
                <a:cs typeface="Times Roman"/>
                <a:sym typeface="Times Roman"/>
              </a:defRPr>
            </a:pPr>
            <a:r>
              <a:t>Aruoma, O. "Functional Foods: Biochemical &amp; Clinical Aspects." </a:t>
            </a:r>
            <a:r>
              <a:rPr i="1"/>
              <a:t>Nutrition &amp; Health.</a:t>
            </a:r>
          </a:p>
          <a:p>
            <a:pPr defTabSz="457200">
              <a:spcBef>
                <a:spcPts val="1200"/>
              </a:spcBef>
              <a:defRPr sz="1200">
                <a:latin typeface="Times Roman"/>
                <a:ea typeface="Times Roman"/>
                <a:cs typeface="Times Roman"/>
                <a:sym typeface="Times Roman"/>
              </a:defRPr>
            </a:pPr>
            <a:r>
              <a:t>Scientific concepts of medical foods. U.S. Food and Drug Administration (FDA). 21 U.S.C. 360ee &amp; Guidance on Medical Foods.</a:t>
            </a:r>
          </a:p>
          <a:p>
            <a:pPr defTabSz="457200">
              <a:spcBef>
                <a:spcPts val="1200"/>
              </a:spcBef>
              <a:defRPr sz="1200">
                <a:latin typeface="Times Roman"/>
                <a:ea typeface="Times Roman"/>
                <a:cs typeface="Times Roman"/>
                <a:sym typeface="Times Roman"/>
              </a:defRPr>
            </a:pPr>
            <a:r>
              <a:t>U.S. Food and Drug Administration. </a:t>
            </a:r>
            <a:r>
              <a:rPr i="1"/>
              <a:t>Dietary Supplement Current Good Manufacturing Practices (21 CFR Part 111).</a:t>
            </a:r>
          </a:p>
          <a:p>
            <a:pPr defTabSz="457200">
              <a:spcBef>
                <a:spcPts val="1200"/>
              </a:spcBef>
              <a:defRPr sz="1200">
                <a:latin typeface="Times Roman"/>
                <a:ea typeface="Times Roman"/>
                <a:cs typeface="Times Roman"/>
                <a:sym typeface="Times Roman"/>
              </a:defRPr>
            </a:pPr>
            <a:r>
              <a:t>U.S. Pharmacopeia (USP). </a:t>
            </a:r>
            <a:r>
              <a:rPr i="1"/>
              <a:t>USP Verified Supplements Program Standards.</a:t>
            </a:r>
          </a:p>
          <a:p>
            <a:pPr defTabSz="457200">
              <a:spcBef>
                <a:spcPts val="1200"/>
              </a:spcBef>
              <a:defRPr sz="1200">
                <a:latin typeface="Times Roman"/>
                <a:ea typeface="Times Roman"/>
                <a:cs typeface="Times Roman"/>
                <a:sym typeface="Times Roman"/>
              </a:defRPr>
            </a:pPr>
            <a:r>
              <a:t>NSF International. </a:t>
            </a:r>
            <a:r>
              <a:rPr i="1"/>
              <a:t>Certification Guidelines for Dietary Supplements.</a:t>
            </a:r>
          </a:p>
          <a:p>
            <a:pPr defTabSz="457200">
              <a:spcBef>
                <a:spcPts val="1200"/>
              </a:spcBef>
              <a:defRPr sz="1200">
                <a:latin typeface="Times Roman"/>
                <a:ea typeface="Times Roman"/>
                <a:cs typeface="Times Roman"/>
                <a:sym typeface="Times Roman"/>
              </a:defRPr>
            </a:pPr>
            <a:r>
              <a:t>ConsumerLab.com. </a:t>
            </a:r>
            <a:r>
              <a:rPr i="1"/>
              <a:t>Testing Standards and Quality Reviews of Supplements.</a:t>
            </a:r>
          </a:p>
          <a:p>
            <a:pPr defTabSz="457200">
              <a:spcBef>
                <a:spcPts val="1200"/>
              </a:spcBef>
              <a:defRPr sz="1200">
                <a:latin typeface="Times Roman"/>
                <a:ea typeface="Times Roman"/>
                <a:cs typeface="Times Roman"/>
                <a:sym typeface="Times Roman"/>
              </a:defRPr>
            </a:pPr>
            <a:r>
              <a:t>American Herbal Products Association (AHPA). </a:t>
            </a:r>
            <a:r>
              <a:rPr i="1"/>
              <a:t>Botanical Identity &amp; Adulteration Prevention Resources.</a:t>
            </a:r>
          </a:p>
          <a:p>
            <a:pPr defTabSz="457200">
              <a:spcBef>
                <a:spcPts val="1200"/>
              </a:spcBef>
              <a:defRPr sz="1200">
                <a:latin typeface="Times Roman"/>
                <a:ea typeface="Times Roman"/>
                <a:cs typeface="Times Roman"/>
                <a:sym typeface="Times Roman"/>
              </a:defRPr>
            </a:pPr>
            <a:r>
              <a:t>United States Government Accountability Office (GAO). </a:t>
            </a:r>
            <a:r>
              <a:rPr i="1"/>
              <a:t>Dietary Supplements: FDA Oversight and Industry Practices.</a:t>
            </a:r>
          </a:p>
          <a:p>
            <a:pPr defTabSz="457200">
              <a:spcBef>
                <a:spcPts val="1200"/>
              </a:spcBef>
              <a:defRPr sz="1200">
                <a:latin typeface="Times Roman"/>
                <a:ea typeface="Times Roman"/>
                <a:cs typeface="Times Roman"/>
                <a:sym typeface="Times Roman"/>
              </a:defRPr>
            </a:pPr>
            <a:r>
              <a:t>Institute of Medicine (IOM). </a:t>
            </a:r>
            <a:r>
              <a:rPr i="1"/>
              <a:t>Dietary Reference Intakes (DRIs)</a:t>
            </a:r>
            <a:r>
              <a:t> Series (Vitamins, Minerals, Macronutrients). National Academies Press.</a:t>
            </a:r>
          </a:p>
          <a:p>
            <a:pPr defTabSz="457200">
              <a:spcBef>
                <a:spcPts val="1200"/>
              </a:spcBef>
              <a:defRPr sz="1200">
                <a:latin typeface="Times Roman"/>
                <a:ea typeface="Times Roman"/>
                <a:cs typeface="Times Roman"/>
                <a:sym typeface="Times Roman"/>
              </a:defRPr>
            </a:pPr>
            <a:r>
              <a:t>NIH Office of Dietary Supplements. </a:t>
            </a:r>
            <a:r>
              <a:rPr i="1"/>
              <a:t>Vitamin &amp; Mineral Fact Sheets.</a:t>
            </a:r>
          </a:p>
          <a:p>
            <a:pPr defTabSz="457200">
              <a:spcBef>
                <a:spcPts val="1200"/>
              </a:spcBef>
              <a:defRPr sz="1200">
                <a:latin typeface="Times Roman"/>
                <a:ea typeface="Times Roman"/>
                <a:cs typeface="Times Roman"/>
                <a:sym typeface="Times Roman"/>
              </a:defRPr>
            </a:pPr>
            <a:r>
              <a:t>World Health Organization (WHO). </a:t>
            </a:r>
            <a:r>
              <a:rPr i="1"/>
              <a:t>Guidelines on Micronutrient Supplementation.</a:t>
            </a:r>
          </a:p>
          <a:p>
            <a:pPr defTabSz="457200">
              <a:spcBef>
                <a:spcPts val="1200"/>
              </a:spcBef>
              <a:defRPr sz="1200">
                <a:latin typeface="Times Roman"/>
                <a:ea typeface="Times Roman"/>
                <a:cs typeface="Times Roman"/>
                <a:sym typeface="Times Roman"/>
              </a:defRPr>
            </a:pPr>
            <a:r>
              <a:t>Academy of Nutrition and Dietetics. </a:t>
            </a:r>
            <a:r>
              <a:rPr i="1"/>
              <a:t>Micronutrient Supplementation Guidance for Clinicians.</a:t>
            </a:r>
          </a:p>
          <a:p>
            <a:pPr defTabSz="457200">
              <a:spcBef>
                <a:spcPts val="1200"/>
              </a:spcBef>
              <a:defRPr sz="1200">
                <a:latin typeface="Times Roman"/>
                <a:ea typeface="Times Roman"/>
                <a:cs typeface="Times Roman"/>
                <a:sym typeface="Times Roman"/>
              </a:defRPr>
            </a:pPr>
            <a:r>
              <a:t>Holick, M. "Vitamin D Deficiency." </a:t>
            </a:r>
            <a:r>
              <a:rPr i="1"/>
              <a:t>New England Journal of Medicine.</a:t>
            </a:r>
          </a:p>
          <a:p>
            <a:pPr defTabSz="457200">
              <a:spcBef>
                <a:spcPts val="1200"/>
              </a:spcBef>
              <a:defRPr sz="1200">
                <a:latin typeface="Times Roman"/>
                <a:ea typeface="Times Roman"/>
                <a:cs typeface="Times Roman"/>
                <a:sym typeface="Times Roman"/>
              </a:defRPr>
            </a:pPr>
            <a:r>
              <a:t>Allen, L. "Causes of Vitamin B12 and Folate Deficiency." </a:t>
            </a:r>
            <a:r>
              <a:rPr i="1"/>
              <a:t>Food and Nutrition Bulletin.</a:t>
            </a:r>
          </a:p>
          <a:p>
            <a:pPr defTabSz="457200">
              <a:spcBef>
                <a:spcPts val="1200"/>
              </a:spcBef>
              <a:defRPr sz="1200">
                <a:latin typeface="Times Roman"/>
                <a:ea typeface="Times Roman"/>
                <a:cs typeface="Times Roman"/>
                <a:sym typeface="Times Roman"/>
              </a:defRPr>
            </a:pPr>
            <a:r>
              <a:t>Mozaffarian, D. "Omega-3 Fatty Acids and Cardiovascular Disease." </a:t>
            </a:r>
            <a:r>
              <a:rPr i="1"/>
              <a:t>Circulation.</a:t>
            </a:r>
          </a:p>
        </p:txBody>
      </p:sp>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1" name="Freeform 2"/>
          <p:cNvSpPr/>
          <p:nvPr/>
        </p:nvSpPr>
        <p:spPr>
          <a:xfrm rot="10800000">
            <a:off x="302922" y="-389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14" name="Freeform 4"/>
          <p:cNvGrpSpPr/>
          <p:nvPr/>
        </p:nvGrpSpPr>
        <p:grpSpPr>
          <a:xfrm>
            <a:off x="-528006" y="-2"/>
            <a:ext cx="19048333" cy="3086104"/>
            <a:chOff x="0" y="0"/>
            <a:chExt cx="19048331" cy="3086102"/>
          </a:xfrm>
        </p:grpSpPr>
        <p:sp>
          <p:nvSpPr>
            <p:cNvPr id="912"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13"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15" name="TextBox 6"/>
          <p:cNvSpPr txBox="1"/>
          <p:nvPr/>
        </p:nvSpPr>
        <p:spPr>
          <a:xfrm>
            <a:off x="1270920" y="1230774"/>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References</a:t>
            </a:r>
          </a:p>
        </p:txBody>
      </p:sp>
      <p:sp>
        <p:nvSpPr>
          <p:cNvPr id="91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917" name="Institute of Medicine (IOM). (2001). Dietary Reference Intakes: Applications in Dietary Assessment. National Academies Press.…"/>
          <p:cNvSpPr txBox="1"/>
          <p:nvPr/>
        </p:nvSpPr>
        <p:spPr>
          <a:xfrm>
            <a:off x="954617" y="3501899"/>
            <a:ext cx="14853478" cy="5222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200">
                <a:latin typeface="Times Roman"/>
                <a:ea typeface="Times Roman"/>
                <a:cs typeface="Times Roman"/>
                <a:sym typeface="Times Roman"/>
              </a:defRPr>
            </a:pPr>
            <a:r>
              <a:t>Gropper, S., Smith, J., Carr, T. </a:t>
            </a:r>
            <a:r>
              <a:rPr i="1"/>
              <a:t>Advanced Nutrition and Human Metabolism.</a:t>
            </a:r>
            <a:r>
              <a:t> Cengage.</a:t>
            </a:r>
          </a:p>
          <a:p>
            <a:pPr defTabSz="457200">
              <a:spcBef>
                <a:spcPts val="1200"/>
              </a:spcBef>
              <a:defRPr sz="1200">
                <a:latin typeface="Times Roman"/>
                <a:ea typeface="Times Roman"/>
                <a:cs typeface="Times Roman"/>
                <a:sym typeface="Times Roman"/>
              </a:defRPr>
            </a:pPr>
            <a:r>
              <a:t>Janice Thompson &amp; Melinda Manore. </a:t>
            </a:r>
            <a:r>
              <a:rPr i="1"/>
              <a:t>Nutrition: An Applied Approach.</a:t>
            </a:r>
          </a:p>
          <a:p>
            <a:pPr defTabSz="457200">
              <a:spcBef>
                <a:spcPts val="1200"/>
              </a:spcBef>
              <a:defRPr sz="1200">
                <a:latin typeface="Times Roman"/>
                <a:ea typeface="Times Roman"/>
                <a:cs typeface="Times Roman"/>
                <a:sym typeface="Times Roman"/>
              </a:defRPr>
            </a:pPr>
            <a:r>
              <a:t>Lukaski, H. "Micronutrients in Health and Disease: Mineral Bioavailability." </a:t>
            </a:r>
            <a:r>
              <a:rPr i="1"/>
              <a:t>Nutrients.</a:t>
            </a:r>
          </a:p>
          <a:p>
            <a:pPr defTabSz="457200">
              <a:spcBef>
                <a:spcPts val="1200"/>
              </a:spcBef>
              <a:defRPr sz="1200">
                <a:latin typeface="Times Roman"/>
                <a:ea typeface="Times Roman"/>
                <a:cs typeface="Times Roman"/>
                <a:sym typeface="Times Roman"/>
              </a:defRPr>
            </a:pPr>
            <a:r>
              <a:t>Schuette &amp; Linkswiler. “Calcium and Magnesium Metabolism.” </a:t>
            </a:r>
            <a:r>
              <a:rPr i="1"/>
              <a:t>Annual Review of Nutrition.</a:t>
            </a:r>
          </a:p>
          <a:p>
            <a:pPr defTabSz="457200">
              <a:spcBef>
                <a:spcPts val="1200"/>
              </a:spcBef>
              <a:defRPr sz="1200">
                <a:latin typeface="Times Roman"/>
                <a:ea typeface="Times Roman"/>
                <a:cs typeface="Times Roman"/>
                <a:sym typeface="Times Roman"/>
              </a:defRPr>
            </a:pPr>
            <a:r>
              <a:t>EFSA Panel on Dietetic Products. </a:t>
            </a:r>
            <a:r>
              <a:rPr i="1"/>
              <a:t>Scientific Opinions on Vitamin and Mineral Forms.</a:t>
            </a:r>
          </a:p>
          <a:p>
            <a:pPr defTabSz="457200">
              <a:spcBef>
                <a:spcPts val="1200"/>
              </a:spcBef>
              <a:defRPr sz="1200">
                <a:latin typeface="Times Roman"/>
                <a:ea typeface="Times Roman"/>
                <a:cs typeface="Times Roman"/>
                <a:sym typeface="Times Roman"/>
              </a:defRPr>
            </a:pPr>
            <a:r>
              <a:t>Hathcock, J. </a:t>
            </a:r>
            <a:r>
              <a:rPr i="1"/>
              <a:t>Vitamin and Mineral Safety.</a:t>
            </a:r>
            <a:r>
              <a:t> Council for Responsible Nutrition.</a:t>
            </a:r>
          </a:p>
          <a:p>
            <a:pPr defTabSz="457200">
              <a:spcBef>
                <a:spcPts val="1200"/>
              </a:spcBef>
              <a:defRPr sz="1200">
                <a:latin typeface="Times Roman"/>
                <a:ea typeface="Times Roman"/>
                <a:cs typeface="Times Roman"/>
                <a:sym typeface="Times Roman"/>
              </a:defRPr>
            </a:pPr>
            <a:r>
              <a:t>Bailey, R. et al. "Vitamin Supplementation and Nutrient Bioavailability." </a:t>
            </a:r>
            <a:r>
              <a:rPr i="1"/>
              <a:t>Journal of Nutrition.</a:t>
            </a:r>
          </a:p>
          <a:p>
            <a:pPr defTabSz="457200">
              <a:spcBef>
                <a:spcPts val="1200"/>
              </a:spcBef>
              <a:defRPr sz="1200">
                <a:latin typeface="Times Roman"/>
                <a:ea typeface="Times Roman"/>
                <a:cs typeface="Times Roman"/>
                <a:sym typeface="Times Roman"/>
              </a:defRPr>
            </a:pPr>
            <a:r>
              <a:t>Harris, W. &amp; von Schacky, C. "The Omega-3 Index." </a:t>
            </a:r>
            <a:r>
              <a:rPr i="1"/>
              <a:t>Preventive Medicine.</a:t>
            </a:r>
          </a:p>
          <a:p>
            <a:pPr defTabSz="457200">
              <a:spcBef>
                <a:spcPts val="1200"/>
              </a:spcBef>
              <a:defRPr sz="1200">
                <a:latin typeface="Times Roman"/>
                <a:ea typeface="Times Roman"/>
                <a:cs typeface="Times Roman"/>
                <a:sym typeface="Times Roman"/>
              </a:defRPr>
            </a:pPr>
            <a:r>
              <a:t>Shahidi, F. &amp; Ambigaipalan, P. “Omega-3 Lipid Forms: Bioavailability Differences.” </a:t>
            </a:r>
            <a:r>
              <a:rPr i="1"/>
              <a:t>Critical Reviews in Food Science and Nutrition.</a:t>
            </a:r>
          </a:p>
          <a:p>
            <a:pPr defTabSz="457200">
              <a:spcBef>
                <a:spcPts val="1200"/>
              </a:spcBef>
              <a:defRPr sz="1200">
                <a:latin typeface="Times Roman"/>
                <a:ea typeface="Times Roman"/>
                <a:cs typeface="Times Roman"/>
                <a:sym typeface="Times Roman"/>
              </a:defRPr>
            </a:pPr>
            <a:r>
              <a:t>International Society for the Study of Fatty Acids and Lipids (ISSFAL) Guidelines.</a:t>
            </a:r>
          </a:p>
          <a:p>
            <a:pPr defTabSz="457200">
              <a:spcBef>
                <a:spcPts val="1200"/>
              </a:spcBef>
              <a:defRPr sz="1200">
                <a:latin typeface="Times Roman"/>
                <a:ea typeface="Times Roman"/>
                <a:cs typeface="Times Roman"/>
                <a:sym typeface="Times Roman"/>
              </a:defRPr>
            </a:pPr>
            <a:r>
              <a:t>Wolfe, R. "Protein Supplements and Clinical Applications." </a:t>
            </a:r>
            <a:r>
              <a:rPr i="1"/>
              <a:t>Clinics in Nutrition.</a:t>
            </a:r>
          </a:p>
          <a:p>
            <a:pPr defTabSz="457200">
              <a:spcBef>
                <a:spcPts val="1200"/>
              </a:spcBef>
              <a:defRPr sz="1200">
                <a:latin typeface="Times Roman"/>
                <a:ea typeface="Times Roman"/>
                <a:cs typeface="Times Roman"/>
                <a:sym typeface="Times Roman"/>
              </a:defRPr>
            </a:pPr>
            <a:r>
              <a:t>Kerksick, C. &amp; Wilborn, C. "Amino Acids and Muscle Metabolism." </a:t>
            </a:r>
            <a:r>
              <a:rPr i="1"/>
              <a:t>Journal of the International Society of Sports Nutrition.</a:t>
            </a:r>
          </a:p>
          <a:p>
            <a:pPr defTabSz="457200">
              <a:spcBef>
                <a:spcPts val="1200"/>
              </a:spcBef>
              <a:defRPr sz="1200">
                <a:latin typeface="Times Roman"/>
                <a:ea typeface="Times Roman"/>
                <a:cs typeface="Times Roman"/>
                <a:sym typeface="Times Roman"/>
              </a:defRPr>
            </a:pPr>
            <a:r>
              <a:t>Upton, R. (ed). </a:t>
            </a:r>
            <a:r>
              <a:rPr i="1"/>
              <a:t>American Herbal Pharmacopoeia Monographs.</a:t>
            </a:r>
          </a:p>
          <a:p>
            <a:pPr defTabSz="457200">
              <a:spcBef>
                <a:spcPts val="1200"/>
              </a:spcBef>
              <a:defRPr sz="1200">
                <a:latin typeface="Times Roman"/>
                <a:ea typeface="Times Roman"/>
                <a:cs typeface="Times Roman"/>
                <a:sym typeface="Times Roman"/>
              </a:defRPr>
            </a:pPr>
            <a:r>
              <a:t>Bent, S. "Herbal Medicine Quality and Standardization." </a:t>
            </a:r>
            <a:r>
              <a:rPr i="1"/>
              <a:t>American Journal of Medicine.</a:t>
            </a:r>
          </a:p>
          <a:p>
            <a:pPr defTabSz="457200">
              <a:spcBef>
                <a:spcPts val="1200"/>
              </a:spcBef>
              <a:defRPr sz="1200">
                <a:latin typeface="Times Roman"/>
                <a:ea typeface="Times Roman"/>
                <a:cs typeface="Times Roman"/>
                <a:sym typeface="Times Roman"/>
              </a:defRPr>
            </a:pPr>
            <a:r>
              <a:t>European Medicines Agency (EMA). </a:t>
            </a:r>
            <a:r>
              <a:rPr i="1"/>
              <a:t>Herbal Medicine Scientific Monographs.</a:t>
            </a:r>
          </a:p>
        </p:txBody>
      </p:sp>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grpSp>
        <p:nvGrpSpPr>
          <p:cNvPr id="921" name="Group 2"/>
          <p:cNvGrpSpPr/>
          <p:nvPr/>
        </p:nvGrpSpPr>
        <p:grpSpPr>
          <a:xfrm>
            <a:off x="1999667" y="1603520"/>
            <a:ext cx="1493834" cy="6325021"/>
            <a:chOff x="-1" y="-1"/>
            <a:chExt cx="1493832" cy="6325019"/>
          </a:xfrm>
        </p:grpSpPr>
        <p:sp>
          <p:nvSpPr>
            <p:cNvPr id="919" name="Freeform 3"/>
            <p:cNvSpPr/>
            <p:nvPr/>
          </p:nvSpPr>
          <p:spPr>
            <a:xfrm>
              <a:off x="2" y="-2"/>
              <a:ext cx="1493830" cy="63250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3664" y="0"/>
                    <a:pt x="16411" y="269"/>
                    <a:pt x="18437" y="747"/>
                  </a:cubicBezTo>
                  <a:cubicBezTo>
                    <a:pt x="20462" y="1225"/>
                    <a:pt x="21600" y="1874"/>
                    <a:pt x="21600" y="2551"/>
                  </a:cubicBezTo>
                  <a:lnTo>
                    <a:pt x="21600" y="19049"/>
                  </a:lnTo>
                  <a:cubicBezTo>
                    <a:pt x="21600" y="19726"/>
                    <a:pt x="20462" y="20375"/>
                    <a:pt x="18437" y="20853"/>
                  </a:cubicBezTo>
                  <a:cubicBezTo>
                    <a:pt x="16411" y="21331"/>
                    <a:pt x="13664" y="21600"/>
                    <a:pt x="10800" y="21600"/>
                  </a:cubicBezTo>
                  <a:cubicBezTo>
                    <a:pt x="7936" y="21600"/>
                    <a:pt x="5189" y="21331"/>
                    <a:pt x="3163" y="20853"/>
                  </a:cubicBezTo>
                  <a:cubicBezTo>
                    <a:pt x="1138" y="20375"/>
                    <a:pt x="0" y="19726"/>
                    <a:pt x="0" y="19049"/>
                  </a:cubicBezTo>
                  <a:lnTo>
                    <a:pt x="0" y="2551"/>
                  </a:lnTo>
                  <a:cubicBezTo>
                    <a:pt x="0" y="1874"/>
                    <a:pt x="1138" y="1225"/>
                    <a:pt x="3163" y="747"/>
                  </a:cubicBezTo>
                  <a:cubicBezTo>
                    <a:pt x="5189" y="269"/>
                    <a:pt x="7936" y="0"/>
                    <a:pt x="10800" y="0"/>
                  </a:cubicBezTo>
                  <a:close/>
                </a:path>
              </a:pathLst>
            </a:custGeom>
            <a:solidFill>
              <a:srgbClr val="66BB6A"/>
            </a:solidFill>
            <a:ln w="12700" cap="flat">
              <a:noFill/>
              <a:miter lim="400000"/>
            </a:ln>
            <a:effectLst/>
          </p:spPr>
          <p:txBody>
            <a:bodyPr wrap="square" lIns="45718" tIns="45718" rIns="45718" bIns="45718" numCol="1" anchor="t">
              <a:noAutofit/>
            </a:bodyPr>
            <a:lstStyle/>
            <a:p>
              <a:pPr/>
            </a:p>
          </p:txBody>
        </p:sp>
        <p:sp>
          <p:nvSpPr>
            <p:cNvPr id="920" name="TextBox 4"/>
            <p:cNvSpPr txBox="1"/>
            <p:nvPr/>
          </p:nvSpPr>
          <p:spPr>
            <a:xfrm>
              <a:off x="-2" y="1037284"/>
              <a:ext cx="1493831" cy="4250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lnSpc>
                  <a:spcPts val="4800"/>
                </a:lnSpc>
                <a:defRPr spc="215" sz="3600">
                  <a:latin typeface="Open Sauce Bold"/>
                  <a:ea typeface="Open Sauce Bold"/>
                  <a:cs typeface="Open Sauce Bold"/>
                  <a:sym typeface="Open Sauce Bold"/>
                </a:defRPr>
              </a:pPr>
              <a:r>
                <a:t>D</a:t>
              </a:r>
            </a:p>
            <a:p>
              <a:pPr algn="ctr">
                <a:lnSpc>
                  <a:spcPts val="4800"/>
                </a:lnSpc>
                <a:defRPr spc="215" sz="3600">
                  <a:latin typeface="Open Sauce Bold"/>
                  <a:ea typeface="Open Sauce Bold"/>
                  <a:cs typeface="Open Sauce Bold"/>
                  <a:sym typeface="Open Sauce Bold"/>
                </a:defRPr>
              </a:pPr>
              <a:r>
                <a:t>O</a:t>
              </a:r>
            </a:p>
            <a:p>
              <a:pPr algn="ctr">
                <a:lnSpc>
                  <a:spcPts val="4800"/>
                </a:lnSpc>
                <a:defRPr spc="215" sz="3600">
                  <a:latin typeface="Open Sauce Bold"/>
                  <a:ea typeface="Open Sauce Bold"/>
                  <a:cs typeface="Open Sauce Bold"/>
                  <a:sym typeface="Open Sauce Bold"/>
                </a:defRPr>
              </a:pPr>
              <a:r>
                <a:t>M</a:t>
              </a:r>
            </a:p>
            <a:p>
              <a:pPr algn="ctr">
                <a:lnSpc>
                  <a:spcPts val="4800"/>
                </a:lnSpc>
                <a:defRPr spc="215" sz="3600">
                  <a:latin typeface="Open Sauce Bold"/>
                  <a:ea typeface="Open Sauce Bold"/>
                  <a:cs typeface="Open Sauce Bold"/>
                  <a:sym typeface="Open Sauce Bold"/>
                </a:defRPr>
              </a:pPr>
              <a:r>
                <a:t>A</a:t>
              </a:r>
            </a:p>
            <a:p>
              <a:pPr algn="ctr">
                <a:lnSpc>
                  <a:spcPts val="4800"/>
                </a:lnSpc>
                <a:defRPr spc="215" sz="3600">
                  <a:latin typeface="Open Sauce Bold"/>
                  <a:ea typeface="Open Sauce Bold"/>
                  <a:cs typeface="Open Sauce Bold"/>
                  <a:sym typeface="Open Sauce Bold"/>
                </a:defRPr>
              </a:pPr>
              <a:r>
                <a:t>I</a:t>
              </a:r>
            </a:p>
            <a:p>
              <a:pPr algn="ctr">
                <a:lnSpc>
                  <a:spcPts val="4800"/>
                </a:lnSpc>
                <a:defRPr spc="215" sz="3600">
                  <a:latin typeface="Open Sauce Bold"/>
                  <a:ea typeface="Open Sauce Bold"/>
                  <a:cs typeface="Open Sauce Bold"/>
                  <a:sym typeface="Open Sauce Bold"/>
                </a:defRPr>
              </a:pPr>
              <a:r>
                <a:t>N</a:t>
              </a:r>
            </a:p>
            <a:p>
              <a:pPr algn="ctr">
                <a:lnSpc>
                  <a:spcPts val="4800"/>
                </a:lnSpc>
                <a:defRPr b="1" spc="215" sz="3600">
                  <a:latin typeface="Open Sauce Bold"/>
                  <a:ea typeface="Open Sauce Bold"/>
                  <a:cs typeface="Open Sauce Bold"/>
                  <a:sym typeface="Open Sauce Bold"/>
                </a:defRPr>
              </a:pPr>
              <a:r>
                <a:t>IV</a:t>
              </a:r>
            </a:p>
          </p:txBody>
        </p:sp>
      </p:grpSp>
      <p:sp>
        <p:nvSpPr>
          <p:cNvPr id="922" name="Freeform 6"/>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p>
        </p:txBody>
      </p:sp>
      <p:sp>
        <p:nvSpPr>
          <p:cNvPr id="923" name="TextBox 14"/>
          <p:cNvSpPr txBox="1"/>
          <p:nvPr/>
        </p:nvSpPr>
        <p:spPr>
          <a:xfrm>
            <a:off x="3800671" y="1033733"/>
            <a:ext cx="7880796" cy="86395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b="1" sz="2800">
                <a:solidFill>
                  <a:srgbClr val="0433FF"/>
                </a:solidFill>
                <a:latin typeface="Open Sauce Bold"/>
                <a:ea typeface="Open Sauce Bold"/>
                <a:cs typeface="Open Sauce Bold"/>
                <a:sym typeface="Open Sauce Bold"/>
              </a:defRPr>
            </a:pPr>
          </a:p>
          <a:p>
            <a:pPr defTabSz="457200">
              <a:spcBef>
                <a:spcPts val="1600"/>
              </a:spcBef>
              <a:defRPr b="1" sz="2800">
                <a:solidFill>
                  <a:srgbClr val="0433FF"/>
                </a:solidFill>
                <a:latin typeface="Open Sauce Bold"/>
                <a:ea typeface="Open Sauce Bold"/>
                <a:cs typeface="Open Sauce Bold"/>
                <a:sym typeface="Open Sauce Bold"/>
              </a:defRPr>
            </a:pPr>
            <a:r>
              <a:t>Nutrition Assessment </a:t>
            </a:r>
          </a:p>
          <a:p>
            <a:pPr marL="160420" indent="-160420" defTabSz="457200">
              <a:spcBef>
                <a:spcPts val="1600"/>
              </a:spcBef>
              <a:buSzPct val="100000"/>
              <a:buChar char="•"/>
              <a:defRPr sz="2000">
                <a:solidFill>
                  <a:srgbClr val="0433FF"/>
                </a:solidFill>
                <a:latin typeface="Open Sauce Bold"/>
                <a:ea typeface="Open Sauce Bold"/>
                <a:cs typeface="Open Sauce Bold"/>
                <a:sym typeface="Open Sauce Bold"/>
              </a:defRPr>
            </a:pPr>
            <a:r>
              <a:t>Comprehensive medical nutrition health history</a:t>
            </a:r>
          </a:p>
          <a:p>
            <a:pPr marL="160420" indent="-160420" defTabSz="457200">
              <a:spcBef>
                <a:spcPts val="1600"/>
              </a:spcBef>
              <a:buSzPct val="100000"/>
              <a:buChar char="•"/>
              <a:defRPr sz="2000">
                <a:solidFill>
                  <a:srgbClr val="0433FF"/>
                </a:solidFill>
                <a:latin typeface="Open Sauce Bold"/>
                <a:ea typeface="Open Sauce Bold"/>
                <a:cs typeface="Open Sauce Bold"/>
                <a:sym typeface="Open Sauce Bold"/>
              </a:defRPr>
            </a:pPr>
            <a:r>
              <a:t>Use of behavior change strategies such as Motivational Interviewing and Stages of Change Theory</a:t>
            </a:r>
          </a:p>
          <a:p>
            <a:pPr marL="160420" indent="-160420" defTabSz="457200">
              <a:spcBef>
                <a:spcPts val="1600"/>
              </a:spcBef>
              <a:buSzPct val="100000"/>
              <a:buChar char="•"/>
              <a:defRPr sz="2000">
                <a:solidFill>
                  <a:srgbClr val="0433FF"/>
                </a:solidFill>
                <a:latin typeface="Open Sauce Bold"/>
                <a:ea typeface="Open Sauce Bold"/>
                <a:cs typeface="Open Sauce Bold"/>
                <a:sym typeface="Open Sauce Bold"/>
              </a:defRPr>
            </a:pPr>
            <a:r>
              <a:t>Computerized analysis of food intake</a:t>
            </a:r>
          </a:p>
          <a:p>
            <a:pPr marL="160420" indent="-160420" defTabSz="457200">
              <a:spcBef>
                <a:spcPts val="1600"/>
              </a:spcBef>
              <a:buSzPct val="100000"/>
              <a:buChar char="•"/>
              <a:defRPr sz="2000">
                <a:solidFill>
                  <a:srgbClr val="0433FF"/>
                </a:solidFill>
                <a:latin typeface="Open Sauce Bold"/>
                <a:ea typeface="Open Sauce Bold"/>
                <a:cs typeface="Open Sauce Bold"/>
                <a:sym typeface="Open Sauce Bold"/>
              </a:defRPr>
            </a:pPr>
            <a:r>
              <a:t>Body composition analysis (skin fold, bioelectrical impedance, waist-to-hip, BMI, other)</a:t>
            </a:r>
          </a:p>
          <a:p>
            <a:pPr marL="160420" indent="-160420" defTabSz="457200">
              <a:spcBef>
                <a:spcPts val="1600"/>
              </a:spcBef>
              <a:buSzPct val="100000"/>
              <a:buChar char="•"/>
              <a:defRPr sz="2000">
                <a:solidFill>
                  <a:srgbClr val="0433FF"/>
                </a:solidFill>
                <a:latin typeface="Open Sauce Bold"/>
                <a:ea typeface="Open Sauce Bold"/>
                <a:cs typeface="Open Sauce Bold"/>
                <a:sym typeface="Open Sauce Bold"/>
              </a:defRPr>
            </a:pPr>
            <a:r>
              <a:t>Linking childhood behaviors to obesity and other chronic health issues in adults</a:t>
            </a:r>
          </a:p>
          <a:p>
            <a:pPr marL="160420" indent="-160420" defTabSz="457200">
              <a:spcBef>
                <a:spcPts val="1600"/>
              </a:spcBef>
              <a:buSzPct val="100000"/>
              <a:buChar char="•"/>
              <a:defRPr sz="2000">
                <a:solidFill>
                  <a:srgbClr val="0433FF"/>
                </a:solidFill>
                <a:latin typeface="Open Sauce Bold"/>
                <a:ea typeface="Open Sauce Bold"/>
                <a:cs typeface="Open Sauce Bold"/>
                <a:sym typeface="Open Sauce Bold"/>
              </a:defRPr>
            </a:pPr>
            <a:r>
              <a:t>Effects of disordered eating patterns on nutrition status, body composition, and body functions</a:t>
            </a:r>
          </a:p>
          <a:p>
            <a:pPr marL="160420" indent="-160420" defTabSz="457200">
              <a:spcBef>
                <a:spcPts val="1600"/>
              </a:spcBef>
              <a:buSzPct val="100000"/>
              <a:buChar char="•"/>
              <a:defRPr sz="2000">
                <a:solidFill>
                  <a:srgbClr val="0433FF"/>
                </a:solidFill>
                <a:latin typeface="Open Sauce Bold"/>
                <a:ea typeface="Open Sauce Bold"/>
                <a:cs typeface="Open Sauce Bold"/>
                <a:sym typeface="Open Sauce Bold"/>
              </a:defRPr>
            </a:pPr>
            <a:r>
              <a:t>Identify signs and symptoms of nutrient status</a:t>
            </a:r>
          </a:p>
          <a:p>
            <a:pPr marL="160420" indent="-160420" defTabSz="457200">
              <a:spcBef>
                <a:spcPts val="1600"/>
              </a:spcBef>
              <a:buSzPct val="100000"/>
              <a:buChar char="•"/>
              <a:defRPr sz="2000">
                <a:solidFill>
                  <a:srgbClr val="0433FF"/>
                </a:solidFill>
                <a:latin typeface="Open Sauce Bold"/>
                <a:ea typeface="Open Sauce Bold"/>
                <a:cs typeface="Open Sauce Bold"/>
                <a:sym typeface="Open Sauce Bold"/>
              </a:defRPr>
            </a:pPr>
            <a:r>
              <a:t>Lifestyle factors that impact nutrient needs and compliance, such as exercise, stress, and sleep</a:t>
            </a:r>
          </a:p>
          <a:p>
            <a:pPr marL="160420" indent="-160420" defTabSz="457200">
              <a:spcBef>
                <a:spcPts val="1600"/>
              </a:spcBef>
              <a:buSzPct val="100000"/>
              <a:buChar char="•"/>
              <a:defRPr sz="2000">
                <a:solidFill>
                  <a:srgbClr val="0433FF"/>
                </a:solidFill>
                <a:latin typeface="Open Sauce Bold"/>
                <a:ea typeface="Open Sauce Bold"/>
                <a:cs typeface="Open Sauce Bold"/>
                <a:sym typeface="Open Sauce Bold"/>
              </a:defRPr>
            </a:pPr>
            <a:r>
              <a:t>Identification of symptoms that require medical referral</a:t>
            </a:r>
          </a:p>
          <a:p>
            <a:pPr defTabSz="457200">
              <a:spcBef>
                <a:spcPts val="1600"/>
              </a:spcBef>
              <a:defRPr spc="168" sz="2800">
                <a:solidFill>
                  <a:srgbClr val="0433FF"/>
                </a:solidFill>
                <a:latin typeface="Open Sauce Bold"/>
                <a:ea typeface="Open Sauce Bold"/>
                <a:cs typeface="Open Sauce Bold"/>
                <a:sym typeface="Open Sauce Bold"/>
              </a:defRPr>
            </a:pPr>
          </a:p>
          <a:p>
            <a:pPr>
              <a:spcBef>
                <a:spcPts val="1500"/>
              </a:spcBef>
              <a:defRPr b="1" sz="2200">
                <a:solidFill>
                  <a:srgbClr val="0433FF"/>
                </a:solidFill>
                <a:latin typeface="Arial"/>
                <a:ea typeface="Arial"/>
                <a:cs typeface="Arial"/>
                <a:sym typeface="Arial"/>
              </a:defRPr>
            </a:pPr>
            <a:r>
              <a:t>**Headings on slides highlighted in blue represent a new topic within the domain</a:t>
            </a:r>
          </a:p>
        </p:txBody>
      </p:sp>
      <p:sp>
        <p:nvSpPr>
          <p:cNvPr id="924" name="TextBox 15"/>
          <p:cNvSpPr txBox="1"/>
          <p:nvPr/>
        </p:nvSpPr>
        <p:spPr>
          <a:xfrm>
            <a:off x="17258507" y="9210674"/>
            <a:ext cx="153963"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solidFill>
                  <a:srgbClr val="231F20"/>
                </a:solidFill>
                <a:latin typeface="Canva Sans"/>
                <a:ea typeface="Canva Sans"/>
                <a:cs typeface="Canva Sans"/>
                <a:sym typeface="Canva Sans"/>
              </a:defRPr>
            </a:lvl1pPr>
          </a:lstStyle>
          <a:p>
            <a:pPr/>
            <a:r>
              <a:t>2</a:t>
            </a:r>
          </a:p>
        </p:txBody>
      </p:sp>
      <p:pic>
        <p:nvPicPr>
          <p:cNvPr id="925" name="arrows-1262403_1280.png" descr="arrows-1262403_1280.png"/>
          <p:cNvPicPr>
            <a:picLocks noChangeAspect="1"/>
          </p:cNvPicPr>
          <p:nvPr/>
        </p:nvPicPr>
        <p:blipFill>
          <a:blip r:embed="rId2">
            <a:extLst/>
          </a:blip>
          <a:stretch>
            <a:fillRect/>
          </a:stretch>
        </p:blipFill>
        <p:spPr>
          <a:xfrm>
            <a:off x="11179465" y="2696516"/>
            <a:ext cx="7729335" cy="5452805"/>
          </a:xfrm>
          <a:prstGeom prst="rect">
            <a:avLst/>
          </a:prstGeom>
          <a:ln w="12700">
            <a:miter lim="400000"/>
          </a:ln>
        </p:spPr>
      </p:pic>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7" name="Freeform 2"/>
          <p:cNvSpPr/>
          <p:nvPr/>
        </p:nvSpPr>
        <p:spPr>
          <a:xfrm rot="10800000">
            <a:off x="302922" y="-389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30" name="Freeform 4"/>
          <p:cNvGrpSpPr/>
          <p:nvPr/>
        </p:nvGrpSpPr>
        <p:grpSpPr>
          <a:xfrm>
            <a:off x="-528006" y="-2"/>
            <a:ext cx="19048333" cy="3086104"/>
            <a:chOff x="0" y="0"/>
            <a:chExt cx="19048331" cy="3086102"/>
          </a:xfrm>
        </p:grpSpPr>
        <p:sp>
          <p:nvSpPr>
            <p:cNvPr id="92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2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31" name="TextBox 6"/>
          <p:cNvSpPr txBox="1"/>
          <p:nvPr/>
        </p:nvSpPr>
        <p:spPr>
          <a:xfrm>
            <a:off x="1046748" y="483533"/>
            <a:ext cx="14220872" cy="22934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0433FF"/>
                </a:solidFill>
                <a:latin typeface="Poppins"/>
                <a:ea typeface="Poppins"/>
                <a:cs typeface="Poppins"/>
                <a:sym typeface="Poppins"/>
              </a:defRPr>
            </a:lvl1pPr>
          </a:lstStyle>
          <a:p>
            <a:pPr/>
            <a:r>
              <a:t>Comprehensive Medical Nutrition Health History</a:t>
            </a:r>
          </a:p>
        </p:txBody>
      </p:sp>
      <p:sp>
        <p:nvSpPr>
          <p:cNvPr id="93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933" name="Institute of Medicine (IOM). (2001). Dietary Reference Intakes: Applications in Dietary Assessment. National Academies Press.…"/>
          <p:cNvSpPr txBox="1"/>
          <p:nvPr/>
        </p:nvSpPr>
        <p:spPr>
          <a:xfrm>
            <a:off x="339280" y="3501897"/>
            <a:ext cx="17313760" cy="1196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defRPr sz="2400">
                <a:latin typeface="Times Roman"/>
                <a:ea typeface="Times Roman"/>
                <a:cs typeface="Times Roman"/>
                <a:sym typeface="Times Roman"/>
              </a:defRPr>
            </a:pPr>
            <a:r>
              <a:t>Below is a </a:t>
            </a:r>
            <a:r>
              <a:rPr b="1"/>
              <a:t>Comprehensive Medical Nutrition Health History</a:t>
            </a:r>
            <a:r>
              <a:t> template that can be used in clinical practice, internships, or patient intakes. It is organized in the style of professional nutrition assessment frameworks (AND/Academy of Nutrition and Dietetics, functional nutrition, integrative medicine, and medical history best practices).</a:t>
            </a:r>
          </a:p>
        </p:txBody>
      </p:sp>
      <p:sp>
        <p:nvSpPr>
          <p:cNvPr id="934" name="Patient Demographics…"/>
          <p:cNvSpPr txBox="1"/>
          <p:nvPr/>
        </p:nvSpPr>
        <p:spPr>
          <a:xfrm>
            <a:off x="658580" y="4594409"/>
            <a:ext cx="14220872" cy="58673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160420" indent="-160420" defTabSz="457200">
              <a:lnSpc>
                <a:spcPct val="70000"/>
              </a:lnSpc>
              <a:buSzPct val="100000"/>
              <a:buAutoNum type="arabicPeriod" startAt="1"/>
              <a:defRPr b="1" sz="1500">
                <a:latin typeface="Times Roman"/>
                <a:ea typeface="Times Roman"/>
                <a:cs typeface="Times Roman"/>
                <a:sym typeface="Times Roman"/>
              </a:defRPr>
            </a:pPr>
            <a:r>
              <a:t> Patient Demographics</a:t>
            </a:r>
          </a:p>
          <a:p>
            <a:pPr defTabSz="457200">
              <a:lnSpc>
                <a:spcPct val="70000"/>
              </a:lnSpc>
              <a:defRPr b="1" sz="1500">
                <a:latin typeface="Times Roman"/>
                <a:ea typeface="Times Roman"/>
                <a:cs typeface="Times Roman"/>
                <a:sym typeface="Times Roman"/>
              </a:defRPr>
            </a:pPr>
          </a:p>
          <a:p>
            <a:pPr marL="160420" indent="-160420" defTabSz="457200">
              <a:lnSpc>
                <a:spcPct val="70000"/>
              </a:lnSpc>
              <a:buSzPct val="100000"/>
              <a:buAutoNum type="arabicPeriod" startAt="2"/>
              <a:defRPr b="1" sz="1500">
                <a:latin typeface="Times Roman"/>
                <a:ea typeface="Times Roman"/>
                <a:cs typeface="Times Roman"/>
                <a:sym typeface="Times Roman"/>
              </a:defRPr>
            </a:pPr>
            <a:r>
              <a:t> Chief Complaint &amp; Goals</a:t>
            </a:r>
          </a:p>
          <a:p>
            <a:pPr defTabSz="457200">
              <a:lnSpc>
                <a:spcPct val="70000"/>
              </a:lnSpc>
              <a:defRPr b="1" sz="1500">
                <a:latin typeface="Times Roman"/>
                <a:ea typeface="Times Roman"/>
                <a:cs typeface="Times Roman"/>
                <a:sym typeface="Times Roman"/>
              </a:defRPr>
            </a:pPr>
          </a:p>
          <a:p>
            <a:pPr defTabSz="457200">
              <a:lnSpc>
                <a:spcPct val="70000"/>
              </a:lnSpc>
              <a:spcBef>
                <a:spcPts val="1400"/>
              </a:spcBef>
              <a:defRPr b="1" sz="1500">
                <a:latin typeface="Times Roman"/>
                <a:ea typeface="Times Roman"/>
                <a:cs typeface="Times Roman"/>
                <a:sym typeface="Times Roman"/>
              </a:defRPr>
            </a:pPr>
            <a:r>
              <a:t>3. Current Health Status (Active Medical Conditions, B. Recent Illnesses, Hospitalizations, Surgeries, Vital Signs)</a:t>
            </a:r>
          </a:p>
          <a:p>
            <a:pPr defTabSz="457200">
              <a:lnSpc>
                <a:spcPct val="70000"/>
              </a:lnSpc>
              <a:spcBef>
                <a:spcPts val="1400"/>
              </a:spcBef>
              <a:defRPr b="1" sz="1500">
                <a:latin typeface="Times Roman"/>
                <a:ea typeface="Times Roman"/>
                <a:cs typeface="Times Roman"/>
                <a:sym typeface="Times Roman"/>
              </a:defRPr>
            </a:pPr>
            <a:r>
              <a:t>4. Medications, Supplements (prescriptions and over-the-counter medications, vitamins, minerals,and herbal supplements)</a:t>
            </a:r>
          </a:p>
          <a:p>
            <a:pPr defTabSz="457200">
              <a:lnSpc>
                <a:spcPct val="70000"/>
              </a:lnSpc>
              <a:spcBef>
                <a:spcPts val="1400"/>
              </a:spcBef>
              <a:defRPr b="1" sz="1500">
                <a:latin typeface="Times Roman"/>
                <a:ea typeface="Times Roman"/>
                <a:cs typeface="Times Roman"/>
                <a:sym typeface="Times Roman"/>
              </a:defRPr>
            </a:pPr>
            <a:r>
              <a:t>5. Allergies, Intolerances, and Sensitivities</a:t>
            </a:r>
          </a:p>
          <a:p>
            <a:pPr defTabSz="457200">
              <a:lnSpc>
                <a:spcPct val="70000"/>
              </a:lnSpc>
              <a:spcBef>
                <a:spcPts val="1400"/>
              </a:spcBef>
              <a:defRPr b="1" sz="1500">
                <a:latin typeface="Times Roman"/>
                <a:ea typeface="Times Roman"/>
                <a:cs typeface="Times Roman"/>
                <a:sym typeface="Times Roman"/>
              </a:defRPr>
            </a:pPr>
            <a:r>
              <a:t>6. Dietary, Intake &amp; Eating Patterns (usual intake pattern, 24-hour recall, food frequency, special diet history)</a:t>
            </a:r>
          </a:p>
          <a:p>
            <a:pPr defTabSz="457200">
              <a:lnSpc>
                <a:spcPct val="70000"/>
              </a:lnSpc>
              <a:spcBef>
                <a:spcPts val="1400"/>
              </a:spcBef>
              <a:defRPr b="1" sz="1500">
                <a:latin typeface="Times Roman"/>
                <a:ea typeface="Times Roman"/>
                <a:cs typeface="Times Roman"/>
                <a:sym typeface="Times Roman"/>
              </a:defRPr>
            </a:pPr>
            <a:r>
              <a:t>7. Gastrointestinal Function (digestive symptoms, bowel habits, GI conditions, and proeducre)</a:t>
            </a:r>
          </a:p>
          <a:p>
            <a:pPr defTabSz="457200">
              <a:lnSpc>
                <a:spcPct val="70000"/>
              </a:lnSpc>
              <a:spcBef>
                <a:spcPts val="1400"/>
              </a:spcBef>
              <a:defRPr b="1" sz="1500">
                <a:latin typeface="Times Roman"/>
                <a:ea typeface="Times Roman"/>
                <a:cs typeface="Times Roman"/>
                <a:sym typeface="Times Roman"/>
              </a:defRPr>
            </a:pPr>
            <a:r>
              <a:t>8. Metabolite &amp; Functional Assessments (lipid profile, thyroid function, liver &amp; kidney function, micronutrient labs)</a:t>
            </a:r>
          </a:p>
          <a:p>
            <a:pPr defTabSz="457200">
              <a:lnSpc>
                <a:spcPct val="70000"/>
              </a:lnSpc>
              <a:spcBef>
                <a:spcPts val="1400"/>
              </a:spcBef>
              <a:defRPr b="1" sz="1500">
                <a:latin typeface="Times Roman"/>
                <a:ea typeface="Times Roman"/>
                <a:cs typeface="Times Roman"/>
                <a:sym typeface="Times Roman"/>
              </a:defRPr>
            </a:pPr>
            <a:r>
              <a:t>9. Lifestyle Factors (physical activity, sleep, stress, mental health, substance abuse, </a:t>
            </a:r>
          </a:p>
          <a:p>
            <a:pPr defTabSz="457200">
              <a:lnSpc>
                <a:spcPct val="70000"/>
              </a:lnSpc>
              <a:spcBef>
                <a:spcPts val="1400"/>
              </a:spcBef>
              <a:defRPr b="1" sz="1500">
                <a:latin typeface="Times Roman"/>
                <a:ea typeface="Times Roman"/>
                <a:cs typeface="Times Roman"/>
                <a:sym typeface="Times Roman"/>
              </a:defRPr>
            </a:pPr>
            <a:r>
              <a:t>10. Weight History &amp; Body Composition</a:t>
            </a:r>
          </a:p>
          <a:p>
            <a:pPr defTabSz="457200">
              <a:lnSpc>
                <a:spcPct val="70000"/>
              </a:lnSpc>
              <a:spcBef>
                <a:spcPts val="1400"/>
              </a:spcBef>
              <a:defRPr b="1" sz="1500">
                <a:latin typeface="Times Roman"/>
                <a:ea typeface="Times Roman"/>
                <a:cs typeface="Times Roman"/>
                <a:sym typeface="Times Roman"/>
              </a:defRPr>
            </a:pPr>
            <a:r>
              <a:t>11. Female or Male Specific Assessments</a:t>
            </a:r>
          </a:p>
          <a:p>
            <a:pPr defTabSz="457200">
              <a:lnSpc>
                <a:spcPct val="70000"/>
              </a:lnSpc>
              <a:spcBef>
                <a:spcPts val="1400"/>
              </a:spcBef>
              <a:defRPr b="1" sz="1500">
                <a:latin typeface="Times Roman"/>
                <a:ea typeface="Times Roman"/>
                <a:cs typeface="Times Roman"/>
                <a:sym typeface="Times Roman"/>
              </a:defRPr>
            </a:pPr>
            <a:r>
              <a:t>12. Social Determinant of Health</a:t>
            </a:r>
          </a:p>
          <a:p>
            <a:pPr defTabSz="457200">
              <a:lnSpc>
                <a:spcPct val="70000"/>
              </a:lnSpc>
              <a:spcBef>
                <a:spcPts val="1400"/>
              </a:spcBef>
              <a:defRPr b="1" sz="1500">
                <a:latin typeface="Times Roman"/>
                <a:ea typeface="Times Roman"/>
                <a:cs typeface="Times Roman"/>
                <a:sym typeface="Times Roman"/>
              </a:defRPr>
            </a:pPr>
            <a:r>
              <a:t>14. Functional Nutrition Systems Review</a:t>
            </a:r>
          </a:p>
          <a:p>
            <a:pPr defTabSz="457200">
              <a:lnSpc>
                <a:spcPct val="70000"/>
              </a:lnSpc>
              <a:spcBef>
                <a:spcPts val="1400"/>
              </a:spcBef>
              <a:defRPr b="1" sz="1500">
                <a:latin typeface="Times Roman"/>
                <a:ea typeface="Times Roman"/>
                <a:cs typeface="Times Roman"/>
                <a:sym typeface="Times Roman"/>
              </a:defRPr>
            </a:pPr>
            <a:r>
              <a:t>15. Summary of Key Findings</a:t>
            </a:r>
          </a:p>
          <a:p>
            <a:pPr defTabSz="457200">
              <a:lnSpc>
                <a:spcPct val="70000"/>
              </a:lnSpc>
              <a:spcBef>
                <a:spcPts val="1400"/>
              </a:spcBef>
              <a:defRPr b="1" sz="1500">
                <a:latin typeface="Times Roman"/>
                <a:ea typeface="Times Roman"/>
                <a:cs typeface="Times Roman"/>
                <a:sym typeface="Times Roman"/>
              </a:defRPr>
            </a:pPr>
            <a:r>
              <a:t>16. Initial Nutrition Intervention Plan</a:t>
            </a:r>
          </a:p>
          <a:p>
            <a:pPr defTabSz="457200">
              <a:lnSpc>
                <a:spcPct val="70000"/>
              </a:lnSpc>
              <a:spcBef>
                <a:spcPts val="1400"/>
              </a:spcBef>
              <a:defRPr b="1" sz="1500">
                <a:latin typeface="Times Roman"/>
                <a:ea typeface="Times Roman"/>
                <a:cs typeface="Times Roman"/>
                <a:sym typeface="Times Roman"/>
              </a:defRPr>
            </a:pPr>
            <a:r>
              <a:t>17. Follow-Up &amp; Montoring</a:t>
            </a:r>
          </a:p>
        </p:txBody>
      </p:sp>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6" name="Freeform 2"/>
          <p:cNvSpPr/>
          <p:nvPr/>
        </p:nvSpPr>
        <p:spPr>
          <a:xfrm rot="10800000">
            <a:off x="302922" y="-3894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39" name="Freeform 4"/>
          <p:cNvGrpSpPr/>
          <p:nvPr/>
        </p:nvGrpSpPr>
        <p:grpSpPr>
          <a:xfrm>
            <a:off x="-528006" y="-2"/>
            <a:ext cx="19048333" cy="3086104"/>
            <a:chOff x="0" y="0"/>
            <a:chExt cx="19048331" cy="3086102"/>
          </a:xfrm>
        </p:grpSpPr>
        <p:sp>
          <p:nvSpPr>
            <p:cNvPr id="937"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38"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40" name="TextBox 6"/>
          <p:cNvSpPr txBox="1"/>
          <p:nvPr/>
        </p:nvSpPr>
        <p:spPr>
          <a:xfrm>
            <a:off x="1046748" y="483534"/>
            <a:ext cx="14220872" cy="23110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82" sz="7900">
                <a:solidFill>
                  <a:srgbClr val="FFFFFF"/>
                </a:solidFill>
                <a:latin typeface="Poppins"/>
                <a:ea typeface="Poppins"/>
                <a:cs typeface="Poppins"/>
                <a:sym typeface="Poppins"/>
              </a:defRPr>
            </a:lvl1pPr>
          </a:lstStyle>
          <a:p>
            <a:pPr/>
            <a:r>
              <a:t>CNS® Nutrition Health History</a:t>
            </a:r>
          </a:p>
        </p:txBody>
      </p:sp>
      <p:sp>
        <p:nvSpPr>
          <p:cNvPr id="94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42" name="Table 1"/>
          <p:cNvGraphicFramePr/>
          <p:nvPr/>
        </p:nvGraphicFramePr>
        <p:xfrm>
          <a:off x="438150" y="3225800"/>
          <a:ext cx="17411699" cy="618479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08079"/>
                <a:gridCol w="3889404"/>
                <a:gridCol w="11214215"/>
              </a:tblGrid>
              <a:tr h="260962">
                <a:tc>
                  <a:txBody>
                    <a:bodyPr/>
                    <a:lstStyle/>
                    <a:p>
                      <a:pPr algn="ctr" defTabSz="457200">
                        <a:defRPr sz="1800"/>
                      </a:pPr>
                      <a:r>
                        <a:rPr b="1" sz="1500">
                          <a:latin typeface="Times Roman"/>
                          <a:ea typeface="Times Roman"/>
                          <a:cs typeface="Times Roman"/>
                          <a:sym typeface="Times Roman"/>
                        </a:rPr>
                        <a:t>Section</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Assessment Elements</a:t>
                      </a:r>
                    </a:p>
                  </a:txBody>
                  <a:tcPr marL="12700" marR="12700" marT="12700" marB="12700" anchor="ctr" anchorCtr="0" horzOverflow="overflow"/>
                </a:tc>
                <a:tc>
                  <a:txBody>
                    <a:bodyPr/>
                    <a:lstStyle/>
                    <a:p>
                      <a:pPr algn="ctr" defTabSz="457200">
                        <a:defRPr sz="1800"/>
                      </a:pPr>
                      <a:r>
                        <a:rPr b="1" sz="1500">
                          <a:latin typeface="Times Roman"/>
                          <a:ea typeface="Times Roman"/>
                          <a:cs typeface="Times Roman"/>
                          <a:sym typeface="Times Roman"/>
                        </a:rPr>
                        <a:t>Practitioner Notes (Example)</a:t>
                      </a:r>
                    </a:p>
                  </a:txBody>
                  <a:tcPr marL="12700" marR="12700" marT="12700" marB="12700" anchor="ctr" anchorCtr="0" horzOverflow="overflow"/>
                </a:tc>
              </a:tr>
              <a:tr h="404491">
                <a:tc>
                  <a:txBody>
                    <a:bodyPr/>
                    <a:lstStyle/>
                    <a:p>
                      <a:pPr algn="ctr" defTabSz="457200">
                        <a:defRPr sz="1800"/>
                      </a:pPr>
                      <a:r>
                        <a:rPr b="1" sz="1500">
                          <a:latin typeface="Times Roman"/>
                          <a:ea typeface="Times Roman"/>
                          <a:cs typeface="Times Roman"/>
                          <a:sym typeface="Times Roman"/>
                        </a:rPr>
                        <a:t>Client Snapshot</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Name/ID; Age; Sex; Anthropometrics; Reason for visit</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45-year-old female presenting for nutrition support related to fatigue, GI discomfort, and weight gain. BMI elevated with central adiposity noted.</a:t>
                      </a:r>
                    </a:p>
                  </a:txBody>
                  <a:tcPr marL="12700" marR="12700" marT="12700" marB="12700" anchor="ctr" anchorCtr="0" horzOverflow="overflow"/>
                </a:tc>
              </a:tr>
              <a:tr h="404491">
                <a:tc>
                  <a:txBody>
                    <a:bodyPr/>
                    <a:lstStyle/>
                    <a:p>
                      <a:pPr algn="ctr" defTabSz="457200">
                        <a:defRPr sz="1800"/>
                      </a:pPr>
                      <a:r>
                        <a:rPr b="1" sz="1500">
                          <a:latin typeface="Times Roman"/>
                          <a:ea typeface="Times Roman"/>
                          <a:cs typeface="Times Roman"/>
                          <a:sym typeface="Times Roman"/>
                        </a:rPr>
                        <a:t>Primary Concerns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Top symptoms; onset; triggers; relief</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Reports chronic fatigue (5+ years), post-prandial bloating, and afternoon energy crashes. Symptoms worsen with skipped meals and refined carbohydrates.</a:t>
                      </a:r>
                    </a:p>
                  </a:txBody>
                  <a:tcPr marL="12700" marR="12700" marT="12700" marB="12700" anchor="ctr" anchorCtr="0" horzOverflow="overflow"/>
                </a:tc>
              </a:tr>
              <a:tr h="404491">
                <a:tc>
                  <a:txBody>
                    <a:bodyPr/>
                    <a:lstStyle/>
                    <a:p>
                      <a:pPr algn="ctr" defTabSz="457200">
                        <a:defRPr sz="1800"/>
                      </a:pPr>
                      <a:r>
                        <a:rPr b="1" sz="1500">
                          <a:latin typeface="Times Roman"/>
                          <a:ea typeface="Times Roman"/>
                          <a:cs typeface="Times Roman"/>
                          <a:sym typeface="Times Roman"/>
                        </a:rPr>
                        <a:t>Health Goals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Functional and QOL goals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Client goals include improved energy, digestive comfort, and sustainable weight regulation without restrictive dieting.</a:t>
                      </a:r>
                    </a:p>
                  </a:txBody>
                  <a:tcPr marL="12700" marR="12700" marT="12700" marB="12700" anchor="ctr" anchorCtr="0" horzOverflow="overflow"/>
                </a:tc>
              </a:tr>
              <a:tr h="404491">
                <a:tc>
                  <a:txBody>
                    <a:bodyPr/>
                    <a:lstStyle/>
                    <a:p>
                      <a:pPr algn="ctr" defTabSz="457200">
                        <a:defRPr sz="1800"/>
                      </a:pPr>
                      <a:r>
                        <a:rPr b="1" sz="1500">
                          <a:latin typeface="Times Roman"/>
                          <a:ea typeface="Times Roman"/>
                          <a:cs typeface="Times Roman"/>
                          <a:sym typeface="Times Roman"/>
                        </a:rPr>
                        <a:t>Medical Overview</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Diagnoses and relevant history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History of hypothyroidism and IBS-C. Multiple antibiotic courses in early adulthood. No recent hospitalizations.</a:t>
                      </a:r>
                    </a:p>
                  </a:txBody>
                  <a:tcPr marL="12700" marR="12700" marT="12700" marB="12700" anchor="ctr" anchorCtr="0" horzOverflow="overflow"/>
                </a:tc>
              </a:tr>
              <a:tr h="404491">
                <a:tc>
                  <a:txBody>
                    <a:bodyPr/>
                    <a:lstStyle/>
                    <a:p>
                      <a:pPr algn="ctr" defTabSz="457200">
                        <a:defRPr sz="1800"/>
                      </a:pPr>
                      <a:r>
                        <a:rPr b="1" sz="1500">
                          <a:latin typeface="Times Roman"/>
                          <a:ea typeface="Times Roman"/>
                          <a:cs typeface="Times Roman"/>
                          <a:sym typeface="Times Roman"/>
                        </a:rPr>
                        <a:t>Medications &amp; Supplements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Rx/OTC and supplements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Levothyroxine daily. Occasional PPI use. Supplements include multivitamin and magnesium glycinate (inconsistent use).</a:t>
                      </a:r>
                    </a:p>
                  </a:txBody>
                  <a:tcPr marL="12700" marR="12700" marT="12700" marB="12700" anchor="ctr" anchorCtr="0" horzOverflow="overflow"/>
                </a:tc>
              </a:tr>
              <a:tr h="404491">
                <a:tc>
                  <a:txBody>
                    <a:bodyPr/>
                    <a:lstStyle/>
                    <a:p>
                      <a:pPr algn="ctr" defTabSz="457200">
                        <a:defRPr sz="1800"/>
                      </a:pPr>
                      <a:r>
                        <a:rPr b="1" sz="1500">
                          <a:latin typeface="Times Roman"/>
                          <a:ea typeface="Times Roman"/>
                          <a:cs typeface="Times Roman"/>
                          <a:sym typeface="Times Roman"/>
                        </a:rPr>
                        <a:t>Allergies / Intolerances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Food reactions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No IgE-mediated allergies. Reports bloating with dairy and wheat; likely intolerance vs allergy.</a:t>
                      </a:r>
                    </a:p>
                  </a:txBody>
                  <a:tcPr marL="12700" marR="12700" marT="12700" marB="12700" anchor="ctr" anchorCtr="0" horzOverflow="overflow"/>
                </a:tc>
              </a:tr>
              <a:tr h="404491">
                <a:tc>
                  <a:txBody>
                    <a:bodyPr/>
                    <a:lstStyle/>
                    <a:p>
                      <a:pPr algn="ctr" defTabSz="457200">
                        <a:defRPr sz="1800"/>
                      </a:pPr>
                      <a:r>
                        <a:rPr b="1" sz="1500">
                          <a:latin typeface="Times Roman"/>
                          <a:ea typeface="Times Roman"/>
                          <a:cs typeface="Times Roman"/>
                          <a:sym typeface="Times Roman"/>
                        </a:rPr>
                        <a:t>Dietary Pattern</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Meals, quality, fiber, UPFs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Irregular meal timing; protein intake inconsistent, especially at breakfast. Low vegetable and fiber intake. Moderate reliance on packaged convenience foods.</a:t>
                      </a:r>
                    </a:p>
                  </a:txBody>
                  <a:tcPr marL="12700" marR="12700" marT="12700" marB="12700" anchor="ctr" anchorCtr="0" horzOverflow="overflow"/>
                </a:tc>
              </a:tr>
              <a:tr h="404491">
                <a:tc>
                  <a:txBody>
                    <a:bodyPr/>
                    <a:lstStyle/>
                    <a:p>
                      <a:pPr algn="ctr" defTabSz="457200">
                        <a:defRPr sz="1800"/>
                      </a:pPr>
                      <a:r>
                        <a:rPr b="1" sz="1500">
                          <a:latin typeface="Times Roman"/>
                          <a:ea typeface="Times Roman"/>
                          <a:cs typeface="Times Roman"/>
                          <a:sym typeface="Times Roman"/>
                        </a:rPr>
                        <a:t>Digestive Function</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Appetite, symptoms, bowel habits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Appetite variable. Bloating and gas common after meals. Bowel movements every 2–3 days; Bristol type 1–2, consistent with constipation pattern.</a:t>
                      </a:r>
                    </a:p>
                  </a:txBody>
                  <a:tcPr marL="12700" marR="12700" marT="12700" marB="12700" anchor="ctr" anchorCtr="0" horzOverflow="overflow"/>
                </a:tc>
              </a:tr>
              <a:tr h="404491">
                <a:tc>
                  <a:txBody>
                    <a:bodyPr/>
                    <a:lstStyle/>
                    <a:p>
                      <a:pPr algn="ctr" defTabSz="457200">
                        <a:defRPr sz="1800"/>
                      </a:pPr>
                      <a:r>
                        <a:rPr b="1" sz="1500">
                          <a:latin typeface="Times Roman"/>
                          <a:ea typeface="Times Roman"/>
                          <a:cs typeface="Times Roman"/>
                          <a:sym typeface="Times Roman"/>
                        </a:rPr>
                        <a:t>Lifestyle Factors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Activity, sleep, stress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Sedentary occupation. Light walking 1–2x/week. Sleep averages 6 hours/night with difficulty staying asleep. Reports moderate to high perceived stress.</a:t>
                      </a:r>
                    </a:p>
                  </a:txBody>
                  <a:tcPr marL="12700" marR="12700" marT="12700" marB="12700" anchor="ctr" anchorCtr="0" horzOverflow="overflow"/>
                </a:tc>
              </a:tr>
              <a:tr h="404491">
                <a:tc>
                  <a:txBody>
                    <a:bodyPr/>
                    <a:lstStyle/>
                    <a:p>
                      <a:pPr algn="ctr" defTabSz="457200">
                        <a:defRPr sz="1800"/>
                      </a:pPr>
                      <a:r>
                        <a:rPr b="1" sz="1500">
                          <a:latin typeface="Times Roman"/>
                          <a:ea typeface="Times Roman"/>
                          <a:cs typeface="Times Roman"/>
                          <a:sym typeface="Times Roman"/>
                        </a:rPr>
                        <a:t>Functional Indicators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Glycemic, energy, inflammation</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Symptoms suggest blood sugar dysregulation (energy crashes, cravings). Low morning energy and afternoon fatigue may indicate impaired metabolic flexibility.</a:t>
                      </a:r>
                    </a:p>
                  </a:txBody>
                  <a:tcPr marL="12700" marR="12700" marT="12700" marB="12700" anchor="ctr" anchorCtr="0" horzOverflow="overflow"/>
                </a:tc>
              </a:tr>
              <a:tr h="404491">
                <a:tc>
                  <a:txBody>
                    <a:bodyPr/>
                    <a:lstStyle/>
                    <a:p>
                      <a:pPr algn="ctr" defTabSz="457200">
                        <a:defRPr sz="1800"/>
                      </a:pPr>
                      <a:r>
                        <a:rPr b="1" sz="1500">
                          <a:latin typeface="Times Roman"/>
                          <a:ea typeface="Times Roman"/>
                          <a:cs typeface="Times Roman"/>
                          <a:sym typeface="Times Roman"/>
                        </a:rPr>
                        <a:t>Primary Nutrition Imbalances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Patterns of insufficiency/excess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Likely inadequate protein, fiber, magnesium, and phytonutrient intake contributing to GI motility issues and low energy.</a:t>
                      </a:r>
                    </a:p>
                  </a:txBody>
                  <a:tcPr marL="12700" marR="12700" marT="12700" marB="12700" anchor="ctr" anchorCtr="0" horzOverflow="overflow"/>
                </a:tc>
              </a:tr>
              <a:tr h="404491">
                <a:tc>
                  <a:txBody>
                    <a:bodyPr/>
                    <a:lstStyle/>
                    <a:p>
                      <a:pPr algn="ctr" defTabSz="457200">
                        <a:defRPr sz="1800"/>
                      </a:pPr>
                      <a:r>
                        <a:rPr b="1" sz="1500">
                          <a:latin typeface="Times Roman"/>
                          <a:ea typeface="Times Roman"/>
                          <a:cs typeface="Times Roman"/>
                          <a:sym typeface="Times Roman"/>
                        </a:rPr>
                        <a:t>Key Contributing Factors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Root causes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Irregular meals, low dietary diversity, stress burden, disrupted gut function, and medication-related nutrient depletion risk.</a:t>
                      </a:r>
                    </a:p>
                  </a:txBody>
                  <a:tcPr marL="12700" marR="12700" marT="12700" marB="12700" anchor="ctr" anchorCtr="0" horzOverflow="overflow"/>
                </a:tc>
              </a:tr>
              <a:tr h="260962">
                <a:tc>
                  <a:txBody>
                    <a:bodyPr/>
                    <a:lstStyle/>
                    <a:p>
                      <a:pPr algn="ctr" defTabSz="457200">
                        <a:defRPr sz="1800"/>
                      </a:pPr>
                      <a:r>
                        <a:rPr b="1" sz="1500">
                          <a:latin typeface="Times Roman"/>
                          <a:ea typeface="Times Roman"/>
                          <a:cs typeface="Times Roman"/>
                          <a:sym typeface="Times Roman"/>
                        </a:rPr>
                        <a:t>Client Strengths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Protective factors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Motivated, open to dietary changes, enjoys home cooking, and has stable access to whole foods.</a:t>
                      </a:r>
                    </a:p>
                  </a:txBody>
                  <a:tcPr marL="12700" marR="12700" marT="12700" marB="12700" anchor="ctr" anchorCtr="0" horzOverflow="overflow"/>
                </a:tc>
              </a:tr>
              <a:tr h="404491">
                <a:tc>
                  <a:txBody>
                    <a:bodyPr/>
                    <a:lstStyle/>
                    <a:p>
                      <a:pPr algn="ctr" defTabSz="457200">
                        <a:defRPr sz="1800"/>
                      </a:pPr>
                      <a:r>
                        <a:rPr b="1" sz="1500">
                          <a:latin typeface="Times Roman"/>
                          <a:ea typeface="Times Roman"/>
                          <a:cs typeface="Times Roman"/>
                          <a:sym typeface="Times Roman"/>
                        </a:rPr>
                        <a:t>Initial Nutrition Strategy</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Diet + lifestyle focus</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Emphasize meal regularity, protein at each meal, gradual fiber repletion, gut-supportive foods, and hydration. Reduce ultra-processed foods.</a:t>
                      </a:r>
                    </a:p>
                  </a:txBody>
                  <a:tcPr marL="12700" marR="12700" marT="12700" marB="12700" anchor="ctr" anchorCtr="0" horzOverflow="overflow"/>
                </a:tc>
              </a:tr>
              <a:tr h="404491">
                <a:tc>
                  <a:txBody>
                    <a:bodyPr/>
                    <a:lstStyle/>
                    <a:p>
                      <a:pPr algn="ctr" defTabSz="457200">
                        <a:defRPr sz="1800"/>
                      </a:pPr>
                      <a:r>
                        <a:rPr b="1" sz="1500">
                          <a:latin typeface="Times Roman"/>
                          <a:ea typeface="Times Roman"/>
                          <a:cs typeface="Times Roman"/>
                          <a:sym typeface="Times Roman"/>
                        </a:rPr>
                        <a:t>Monitoring &amp; Follow-Up</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Metrics and timeline</a:t>
                      </a:r>
                    </a:p>
                  </a:txBody>
                  <a:tcPr marL="12700" marR="12700" marT="12700" marB="12700" anchor="ctr" anchorCtr="0" horzOverflow="overflow"/>
                </a:tc>
                <a:tc>
                  <a:txBody>
                    <a:bodyPr/>
                    <a:lstStyle/>
                    <a:p>
                      <a:pPr algn="ctr" defTabSz="457200">
                        <a:defRPr sz="1800"/>
                      </a:pPr>
                      <a:r>
                        <a:rPr sz="1500">
                          <a:latin typeface="Times Roman"/>
                          <a:ea typeface="Times Roman"/>
                          <a:cs typeface="Times Roman"/>
                          <a:sym typeface="Times Roman"/>
                        </a:rPr>
                        <a:t>Track bowel frequency, bloating severity, energy stability, and meal consistency. Reassess in 4–6 weeks; consider labs if symptoms persist.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47" name="Freeform 4"/>
          <p:cNvGrpSpPr/>
          <p:nvPr/>
        </p:nvGrpSpPr>
        <p:grpSpPr>
          <a:xfrm>
            <a:off x="-528006" y="-2"/>
            <a:ext cx="19048333" cy="3086104"/>
            <a:chOff x="0" y="0"/>
            <a:chExt cx="19048331" cy="3086102"/>
          </a:xfrm>
        </p:grpSpPr>
        <p:sp>
          <p:nvSpPr>
            <p:cNvPr id="945"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46"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48" name="TextBox 6"/>
          <p:cNvSpPr txBox="1"/>
          <p:nvPr/>
        </p:nvSpPr>
        <p:spPr>
          <a:xfrm>
            <a:off x="1021348" y="266898"/>
            <a:ext cx="16981336" cy="22116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444" sz="4500">
                <a:solidFill>
                  <a:srgbClr val="0433FF"/>
                </a:solidFill>
                <a:latin typeface="Poppins"/>
                <a:ea typeface="Poppins"/>
                <a:cs typeface="Poppins"/>
                <a:sym typeface="Poppins"/>
              </a:defRPr>
            </a:lvl1pPr>
          </a:lstStyle>
          <a:p>
            <a:pPr/>
            <a:r>
              <a:t>Use of Behavior Change Strategies Such as Motivational Interviewing and Stages of Change Theory</a:t>
            </a:r>
          </a:p>
        </p:txBody>
      </p:sp>
      <p:sp>
        <p:nvSpPr>
          <p:cNvPr id="94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950" name="Motivational Interviewing is a client-centered, evidence-based counseling approach used to enhance intrinsic motivation for behavior change by exploring and resolving ambivalence.…"/>
          <p:cNvSpPr txBox="1"/>
          <p:nvPr/>
        </p:nvSpPr>
        <p:spPr>
          <a:xfrm>
            <a:off x="1591316" y="3554558"/>
            <a:ext cx="6884102" cy="6682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a:latin typeface="Times Roman"/>
                <a:ea typeface="Times Roman"/>
                <a:cs typeface="Times Roman"/>
                <a:sym typeface="Times Roman"/>
              </a:defRPr>
            </a:pPr>
            <a:r>
              <a:t>Motivational Interviewing</a:t>
            </a:r>
            <a:r>
              <a:rPr b="0"/>
              <a:t> is a </a:t>
            </a:r>
            <a:r>
              <a:t>client-centered, evidence-based counseling approach</a:t>
            </a:r>
            <a:r>
              <a:rPr b="0"/>
              <a:t> used to </a:t>
            </a:r>
            <a:r>
              <a:t>enhance intrinsic motivation for behavior change</a:t>
            </a:r>
            <a:r>
              <a:rPr b="0"/>
              <a:t> by exploring and resolving ambivalence.</a:t>
            </a:r>
          </a:p>
          <a:p>
            <a:pPr defTabSz="457200">
              <a:spcBef>
                <a:spcPts val="1400"/>
              </a:spcBef>
              <a:defRPr b="1">
                <a:latin typeface="Times Roman"/>
                <a:ea typeface="Times Roman"/>
                <a:cs typeface="Times Roman"/>
                <a:sym typeface="Times Roman"/>
              </a:defRPr>
            </a:pPr>
            <a:r>
              <a:t>Primary Purpose</a:t>
            </a:r>
          </a:p>
          <a:p>
            <a:pPr marL="457200" indent="-317500" defTabSz="457200">
              <a:spcBef>
                <a:spcPts val="1200"/>
              </a:spcBef>
              <a:buSzPct val="100000"/>
              <a:buFont typeface="Times Roman"/>
              <a:buChar char="•"/>
              <a:defRPr>
                <a:latin typeface="Times Roman"/>
                <a:ea typeface="Times Roman"/>
                <a:cs typeface="Times Roman"/>
                <a:sym typeface="Times Roman"/>
              </a:defRPr>
            </a:pPr>
            <a:r>
              <a:t>To help clients </a:t>
            </a:r>
            <a:r>
              <a:rPr b="1"/>
              <a:t>clarify their own reasons for change</a:t>
            </a:r>
          </a:p>
          <a:p>
            <a:pPr marL="457200" indent="-317500" defTabSz="457200">
              <a:spcBef>
                <a:spcPts val="1200"/>
              </a:spcBef>
              <a:buSzPct val="100000"/>
              <a:buFont typeface="Times Roman"/>
              <a:buChar char="•"/>
              <a:defRPr>
                <a:latin typeface="Times Roman"/>
                <a:ea typeface="Times Roman"/>
                <a:cs typeface="Times Roman"/>
                <a:sym typeface="Times Roman"/>
              </a:defRPr>
            </a:pPr>
            <a:r>
              <a:t>To increase </a:t>
            </a:r>
            <a:r>
              <a:rPr b="1"/>
              <a:t>readiness, confidence, and commitment</a:t>
            </a:r>
          </a:p>
          <a:p>
            <a:pPr marL="457200" indent="-317500" defTabSz="457200">
              <a:spcBef>
                <a:spcPts val="1200"/>
              </a:spcBef>
              <a:buSzPct val="100000"/>
              <a:buFont typeface="Times Roman"/>
              <a:buChar char="•"/>
              <a:defRPr>
                <a:latin typeface="Times Roman"/>
                <a:ea typeface="Times Roman"/>
                <a:cs typeface="Times Roman"/>
                <a:sym typeface="Times Roman"/>
              </a:defRPr>
            </a:pPr>
            <a:r>
              <a:t>To support </a:t>
            </a:r>
            <a:r>
              <a:rPr b="1"/>
              <a:t>autonomy</a:t>
            </a:r>
            <a:r>
              <a:t> rather than impose advice</a:t>
            </a:r>
          </a:p>
          <a:p>
            <a:pPr marL="457200" indent="-317500" defTabSz="457200">
              <a:spcBef>
                <a:spcPts val="1200"/>
              </a:spcBef>
              <a:buSzPct val="100000"/>
              <a:buFont typeface="Times Roman"/>
              <a:buChar char="•"/>
              <a:defRPr>
                <a:latin typeface="Times Roman"/>
                <a:ea typeface="Times Roman"/>
                <a:cs typeface="Times Roman"/>
                <a:sym typeface="Times Roman"/>
              </a:defRPr>
            </a:pPr>
            <a:r>
              <a:t>To reduce resistance to nutrition and lifestyle recommendations</a:t>
            </a:r>
          </a:p>
          <a:p>
            <a:pPr defTabSz="457200">
              <a:spcBef>
                <a:spcPts val="1400"/>
              </a:spcBef>
              <a:defRPr b="1">
                <a:latin typeface="Times Roman"/>
                <a:ea typeface="Times Roman"/>
                <a:cs typeface="Times Roman"/>
                <a:sym typeface="Times Roman"/>
              </a:defRPr>
            </a:pPr>
            <a:r>
              <a:t>In CNS Nutrition Practice</a:t>
            </a:r>
          </a:p>
          <a:p>
            <a:pPr defTabSz="457200">
              <a:spcBef>
                <a:spcPts val="1200"/>
              </a:spcBef>
              <a:defRPr>
                <a:latin typeface="Times Roman"/>
                <a:ea typeface="Times Roman"/>
                <a:cs typeface="Times Roman"/>
                <a:sym typeface="Times Roman"/>
              </a:defRPr>
            </a:pPr>
            <a:r>
              <a:t>MI is used to:</a:t>
            </a:r>
          </a:p>
          <a:p>
            <a:pPr marL="457200" indent="-317500" defTabSz="457200">
              <a:spcBef>
                <a:spcPts val="1200"/>
              </a:spcBef>
              <a:buSzPct val="100000"/>
              <a:buFont typeface="Times Roman"/>
              <a:buChar char="•"/>
              <a:defRPr>
                <a:latin typeface="Times Roman"/>
                <a:ea typeface="Times Roman"/>
                <a:cs typeface="Times Roman"/>
                <a:sym typeface="Times Roman"/>
              </a:defRPr>
            </a:pPr>
            <a:r>
              <a:t>Build rapport and trust</a:t>
            </a:r>
          </a:p>
          <a:p>
            <a:pPr marL="457200" indent="-317500" defTabSz="457200">
              <a:spcBef>
                <a:spcPts val="1200"/>
              </a:spcBef>
              <a:buSzPct val="100000"/>
              <a:buFont typeface="Times Roman"/>
              <a:buChar char="•"/>
              <a:defRPr>
                <a:latin typeface="Times Roman"/>
                <a:ea typeface="Times Roman"/>
                <a:cs typeface="Times Roman"/>
                <a:sym typeface="Times Roman"/>
              </a:defRPr>
            </a:pPr>
            <a:r>
              <a:t>Elicit “change talk” related to food, lifestyle, and health behaviors</a:t>
            </a:r>
          </a:p>
          <a:p>
            <a:pPr marL="457200" indent="-317500" defTabSz="457200">
              <a:spcBef>
                <a:spcPts val="1200"/>
              </a:spcBef>
              <a:buSzPct val="100000"/>
              <a:buFont typeface="Times Roman"/>
              <a:buChar char="•"/>
              <a:defRPr>
                <a:latin typeface="Times Roman"/>
                <a:ea typeface="Times Roman"/>
                <a:cs typeface="Times Roman"/>
                <a:sym typeface="Times Roman"/>
              </a:defRPr>
            </a:pPr>
            <a:r>
              <a:t>Align nutrition interventions with the client’s values and goals</a:t>
            </a:r>
          </a:p>
          <a:p>
            <a:pPr marL="457200" indent="-317500" defTabSz="457200">
              <a:spcBef>
                <a:spcPts val="1200"/>
              </a:spcBef>
              <a:buSzPct val="100000"/>
              <a:buFont typeface="Times Roman"/>
              <a:buChar char="•"/>
              <a:defRPr>
                <a:latin typeface="Times Roman"/>
                <a:ea typeface="Times Roman"/>
                <a:cs typeface="Times Roman"/>
                <a:sym typeface="Times Roman"/>
              </a:defRPr>
            </a:pPr>
            <a:r>
              <a:t>Improve adherence and long-term sustainability of dietary changes</a:t>
            </a:r>
          </a:p>
          <a:p>
            <a:pPr defTabSz="457200">
              <a:spcBef>
                <a:spcPts val="1200"/>
              </a:spcBef>
              <a:defRPr b="1">
                <a:latin typeface="Times Roman"/>
                <a:ea typeface="Times Roman"/>
                <a:cs typeface="Times Roman"/>
                <a:sym typeface="Times Roman"/>
              </a:defRPr>
            </a:pPr>
            <a:r>
              <a:t>Key Focus:</a:t>
            </a:r>
            <a:r>
              <a:rPr b="0"/>
              <a:t> </a:t>
            </a:r>
            <a:r>
              <a:rPr b="0" i="1"/>
              <a:t>How ready and willing the client is to change.</a:t>
            </a:r>
          </a:p>
        </p:txBody>
      </p:sp>
      <p:sp>
        <p:nvSpPr>
          <p:cNvPr id="951" name="The Stages of Change model describes where a client is in the behavior change process, allowing practitioners to match interventions to readiness level.…"/>
          <p:cNvSpPr txBox="1"/>
          <p:nvPr/>
        </p:nvSpPr>
        <p:spPr>
          <a:xfrm>
            <a:off x="9490716" y="3554558"/>
            <a:ext cx="6884102" cy="6682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a:latin typeface="Times Roman"/>
                <a:ea typeface="Times Roman"/>
                <a:cs typeface="Times Roman"/>
                <a:sym typeface="Times Roman"/>
              </a:defRPr>
            </a:pPr>
            <a:r>
              <a:t>The </a:t>
            </a:r>
            <a:r>
              <a:rPr b="1"/>
              <a:t>Stages of Change</a:t>
            </a:r>
            <a:r>
              <a:t> model describes </a:t>
            </a:r>
            <a:r>
              <a:rPr b="1"/>
              <a:t>where a client is in the behavior change process</a:t>
            </a:r>
            <a:r>
              <a:t>, allowing practitioners to </a:t>
            </a:r>
            <a:r>
              <a:rPr b="1"/>
              <a:t>match interventions to readiness level</a:t>
            </a:r>
            <a:r>
              <a:t>.</a:t>
            </a:r>
          </a:p>
          <a:p>
            <a:pPr defTabSz="457200">
              <a:spcBef>
                <a:spcPts val="1400"/>
              </a:spcBef>
              <a:defRPr b="1">
                <a:latin typeface="Times Roman"/>
                <a:ea typeface="Times Roman"/>
                <a:cs typeface="Times Roman"/>
                <a:sym typeface="Times Roman"/>
              </a:defRPr>
            </a:pPr>
            <a:r>
              <a:t>Primary Purpose</a:t>
            </a:r>
          </a:p>
          <a:p>
            <a:pPr marL="457200" indent="-317500" defTabSz="457200">
              <a:spcBef>
                <a:spcPts val="1200"/>
              </a:spcBef>
              <a:buSzPct val="100000"/>
              <a:buFont typeface="Times Roman"/>
              <a:buChar char="•"/>
              <a:defRPr>
                <a:latin typeface="Times Roman"/>
                <a:ea typeface="Times Roman"/>
                <a:cs typeface="Times Roman"/>
                <a:sym typeface="Times Roman"/>
              </a:defRPr>
            </a:pPr>
            <a:r>
              <a:t>To identify a client’s </a:t>
            </a:r>
            <a:r>
              <a:rPr b="1"/>
              <a:t>current readiness for change</a:t>
            </a:r>
          </a:p>
          <a:p>
            <a:pPr marL="457200" indent="-317500" defTabSz="457200">
              <a:spcBef>
                <a:spcPts val="1200"/>
              </a:spcBef>
              <a:buSzPct val="100000"/>
              <a:buFont typeface="Times Roman"/>
              <a:buChar char="•"/>
              <a:defRPr>
                <a:latin typeface="Times Roman"/>
                <a:ea typeface="Times Roman"/>
                <a:cs typeface="Times Roman"/>
                <a:sym typeface="Times Roman"/>
              </a:defRPr>
            </a:pPr>
            <a:r>
              <a:t>To guide the </a:t>
            </a:r>
            <a:r>
              <a:rPr b="1"/>
              <a:t>timing, depth, and intensity</a:t>
            </a:r>
            <a:r>
              <a:t> of interventions</a:t>
            </a:r>
          </a:p>
          <a:p>
            <a:pPr marL="457200" indent="-317500" defTabSz="457200">
              <a:spcBef>
                <a:spcPts val="1200"/>
              </a:spcBef>
              <a:buSzPct val="100000"/>
              <a:buFont typeface="Times Roman"/>
              <a:buChar char="•"/>
              <a:defRPr>
                <a:latin typeface="Times Roman"/>
                <a:ea typeface="Times Roman"/>
                <a:cs typeface="Times Roman"/>
                <a:sym typeface="Times Roman"/>
              </a:defRPr>
            </a:pPr>
            <a:r>
              <a:t>To prevent premature or overly aggressive recommendations</a:t>
            </a:r>
          </a:p>
          <a:p>
            <a:pPr marL="457200" indent="-317500" defTabSz="457200">
              <a:spcBef>
                <a:spcPts val="1200"/>
              </a:spcBef>
              <a:buSzPct val="100000"/>
              <a:buFont typeface="Times Roman"/>
              <a:buChar char="•"/>
              <a:defRPr>
                <a:latin typeface="Times Roman"/>
                <a:ea typeface="Times Roman"/>
                <a:cs typeface="Times Roman"/>
                <a:sym typeface="Times Roman"/>
              </a:defRPr>
            </a:pPr>
            <a:r>
              <a:t>To normalize relapse as part of the change process</a:t>
            </a:r>
          </a:p>
          <a:p>
            <a:pPr defTabSz="457200">
              <a:spcBef>
                <a:spcPts val="1400"/>
              </a:spcBef>
              <a:defRPr b="1">
                <a:latin typeface="Times Roman"/>
                <a:ea typeface="Times Roman"/>
                <a:cs typeface="Times Roman"/>
                <a:sym typeface="Times Roman"/>
              </a:defRPr>
            </a:pPr>
            <a:r>
              <a:t>In CNS Nutrition Practice</a:t>
            </a:r>
          </a:p>
          <a:p>
            <a:pPr defTabSz="457200">
              <a:spcBef>
                <a:spcPts val="1200"/>
              </a:spcBef>
              <a:defRPr>
                <a:latin typeface="Times Roman"/>
                <a:ea typeface="Times Roman"/>
                <a:cs typeface="Times Roman"/>
                <a:sym typeface="Times Roman"/>
              </a:defRPr>
            </a:pPr>
            <a:r>
              <a:t>The model is used to:</a:t>
            </a:r>
          </a:p>
          <a:p>
            <a:pPr marL="457200" indent="-317500" defTabSz="457200">
              <a:spcBef>
                <a:spcPts val="1200"/>
              </a:spcBef>
              <a:buSzPct val="100000"/>
              <a:buFont typeface="Times Roman"/>
              <a:buChar char="•"/>
              <a:defRPr>
                <a:latin typeface="Times Roman"/>
                <a:ea typeface="Times Roman"/>
                <a:cs typeface="Times Roman"/>
                <a:sym typeface="Times Roman"/>
              </a:defRPr>
            </a:pPr>
            <a:r>
              <a:t>Tailor nutrition education and goals</a:t>
            </a:r>
          </a:p>
          <a:p>
            <a:pPr marL="457200" indent="-317500" defTabSz="457200">
              <a:spcBef>
                <a:spcPts val="1200"/>
              </a:spcBef>
              <a:buSzPct val="100000"/>
              <a:buFont typeface="Times Roman"/>
              <a:buChar char="•"/>
              <a:defRPr>
                <a:latin typeface="Times Roman"/>
                <a:ea typeface="Times Roman"/>
                <a:cs typeface="Times Roman"/>
                <a:sym typeface="Times Roman"/>
              </a:defRPr>
            </a:pPr>
            <a:r>
              <a:t>Set realistic, achievable behavior changes</a:t>
            </a:r>
          </a:p>
          <a:p>
            <a:pPr marL="457200" indent="-317500" defTabSz="457200">
              <a:spcBef>
                <a:spcPts val="1200"/>
              </a:spcBef>
              <a:buSzPct val="100000"/>
              <a:buFont typeface="Times Roman"/>
              <a:buChar char="•"/>
              <a:defRPr>
                <a:latin typeface="Times Roman"/>
                <a:ea typeface="Times Roman"/>
                <a:cs typeface="Times Roman"/>
                <a:sym typeface="Times Roman"/>
              </a:defRPr>
            </a:pPr>
            <a:r>
              <a:t>Avoid resistance caused by mismatched recommendations</a:t>
            </a:r>
          </a:p>
          <a:p>
            <a:pPr marL="457200" indent="-317500" defTabSz="457200">
              <a:spcBef>
                <a:spcPts val="1200"/>
              </a:spcBef>
              <a:buSzPct val="100000"/>
              <a:buFont typeface="Times Roman"/>
              <a:buChar char="•"/>
              <a:defRPr>
                <a:latin typeface="Times Roman"/>
                <a:ea typeface="Times Roman"/>
                <a:cs typeface="Times Roman"/>
                <a:sym typeface="Times Roman"/>
              </a:defRPr>
            </a:pPr>
            <a:r>
              <a:t>Support progression toward sustained behavior change</a:t>
            </a:r>
          </a:p>
          <a:p>
            <a:pPr defTabSz="457200">
              <a:spcBef>
                <a:spcPts val="1200"/>
              </a:spcBef>
              <a:defRPr b="1">
                <a:latin typeface="Times Roman"/>
                <a:ea typeface="Times Roman"/>
                <a:cs typeface="Times Roman"/>
                <a:sym typeface="Times Roman"/>
              </a:defRPr>
            </a:pPr>
            <a:r>
              <a:t>Key Focus:</a:t>
            </a:r>
            <a:r>
              <a:rPr b="0"/>
              <a:t> </a:t>
            </a:r>
            <a:r>
              <a:rPr b="0" i="1"/>
              <a:t>What type of support the client needs right now.</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6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65" name="TextBox 6"/>
          <p:cNvSpPr txBox="1"/>
          <p:nvPr/>
        </p:nvSpPr>
        <p:spPr>
          <a:xfrm>
            <a:off x="1227917" y="405073"/>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Nutrient Bioavailability Increases from Cooking</a:t>
            </a:r>
          </a:p>
        </p:txBody>
      </p:sp>
      <p:sp>
        <p:nvSpPr>
          <p:cNvPr id="16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67" name="Heat improves absorption of:…"/>
          <p:cNvSpPr txBox="1"/>
          <p:nvPr/>
        </p:nvSpPr>
        <p:spPr>
          <a:xfrm>
            <a:off x="1460924" y="3910157"/>
            <a:ext cx="6783121" cy="2275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b="1" sz="2800">
                <a:latin typeface="Times Roman"/>
                <a:ea typeface="Times Roman"/>
                <a:cs typeface="Times Roman"/>
                <a:sym typeface="Times Roman"/>
              </a:defRPr>
            </a:pPr>
            <a:r>
              <a:t>Heat improves absorption of:</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Carotenoids</a:t>
            </a:r>
            <a:r>
              <a:rPr b="0"/>
              <a:t> (β-carotene, lycopene)</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Protein digestibility</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Mineral availability</a:t>
            </a:r>
            <a:r>
              <a:rPr b="0"/>
              <a:t> from some vegetables</a:t>
            </a:r>
          </a:p>
        </p:txBody>
      </p:sp>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3"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56" name="Freeform 4"/>
          <p:cNvGrpSpPr/>
          <p:nvPr/>
        </p:nvGrpSpPr>
        <p:grpSpPr>
          <a:xfrm>
            <a:off x="-528006" y="-2"/>
            <a:ext cx="19048333" cy="3086104"/>
            <a:chOff x="0" y="0"/>
            <a:chExt cx="19048331" cy="3086102"/>
          </a:xfrm>
        </p:grpSpPr>
        <p:sp>
          <p:nvSpPr>
            <p:cNvPr id="954"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55"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57" name="TextBox 6"/>
          <p:cNvSpPr txBox="1"/>
          <p:nvPr/>
        </p:nvSpPr>
        <p:spPr>
          <a:xfrm>
            <a:off x="1021348" y="266898"/>
            <a:ext cx="16981336" cy="3530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Motivational Interviewing (MI) – Clinical Application</a:t>
            </a:r>
          </a:p>
        </p:txBody>
      </p:sp>
      <p:sp>
        <p:nvSpPr>
          <p:cNvPr id="95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959" name="Core MI Principles Applied…"/>
          <p:cNvSpPr txBox="1"/>
          <p:nvPr/>
        </p:nvSpPr>
        <p:spPr>
          <a:xfrm>
            <a:off x="546524" y="4316557"/>
            <a:ext cx="8469618" cy="306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Core MI Principles Applied</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Express empathy:</a:t>
            </a:r>
            <a:r>
              <a:rPr b="0"/>
              <a:t> Validate client experiences and challenges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Develop discrepancy:</a:t>
            </a:r>
            <a:r>
              <a:rPr b="0"/>
              <a:t> Link current behaviors to health goals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Roll with resistance:</a:t>
            </a:r>
            <a:r>
              <a:rPr b="0"/>
              <a:t> Avoid confrontation or persuasion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Support self-efficacy:</a:t>
            </a:r>
            <a:r>
              <a:rPr b="0"/>
              <a:t> Reinforce autonomy and strengths</a:t>
            </a:r>
          </a:p>
        </p:txBody>
      </p:sp>
      <p:sp>
        <p:nvSpPr>
          <p:cNvPr id="960" name="MI Techniques Used…"/>
          <p:cNvSpPr txBox="1"/>
          <p:nvPr/>
        </p:nvSpPr>
        <p:spPr>
          <a:xfrm>
            <a:off x="11036724" y="4246707"/>
            <a:ext cx="5393937" cy="3723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MI Techniques Used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Open-ended questions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Reflective listening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Affirmations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Summarizing client statements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Eliciting “change talk”</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961" name="Example Practitioner Documentation…"/>
          <p:cNvSpPr txBox="1"/>
          <p:nvPr/>
        </p:nvSpPr>
        <p:spPr>
          <a:xfrm>
            <a:off x="698923" y="7871558"/>
            <a:ext cx="14175541" cy="1348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Example Practitioner Documentation</a:t>
            </a:r>
          </a:p>
          <a:p>
            <a:pPr defTabSz="457200">
              <a:spcBef>
                <a:spcPts val="1200"/>
              </a:spcBef>
              <a:defRPr i="1" sz="2400">
                <a:latin typeface="Times Roman"/>
                <a:ea typeface="Times Roman"/>
                <a:cs typeface="Times Roman"/>
                <a:sym typeface="Times Roman"/>
              </a:defRPr>
            </a:pPr>
            <a:r>
              <a:t>Motivational Interviewing techniques were used to explore the client’s goals, ambivalence around dietary change, and perceived barriers. Reflective listening and affirmations supported client autonomy and confidence.</a:t>
            </a:r>
          </a:p>
        </p:txBody>
      </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3"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66" name="Freeform 4"/>
          <p:cNvGrpSpPr/>
          <p:nvPr/>
        </p:nvGrpSpPr>
        <p:grpSpPr>
          <a:xfrm>
            <a:off x="-528006" y="-2"/>
            <a:ext cx="19048333" cy="3086104"/>
            <a:chOff x="0" y="0"/>
            <a:chExt cx="19048331" cy="3086102"/>
          </a:xfrm>
        </p:grpSpPr>
        <p:sp>
          <p:nvSpPr>
            <p:cNvPr id="964"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65"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67" name="TextBox 6"/>
          <p:cNvSpPr txBox="1"/>
          <p:nvPr/>
        </p:nvSpPr>
        <p:spPr>
          <a:xfrm>
            <a:off x="1021348" y="266898"/>
            <a:ext cx="16981336" cy="3530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93" sz="7000">
                <a:solidFill>
                  <a:srgbClr val="FFFFFF"/>
                </a:solidFill>
                <a:latin typeface="Poppins"/>
                <a:ea typeface="Poppins"/>
                <a:cs typeface="Poppins"/>
                <a:sym typeface="Poppins"/>
              </a:defRPr>
            </a:pPr>
            <a:r>
              <a:t>Stages of Change </a:t>
            </a:r>
          </a:p>
          <a:p>
            <a:pPr>
              <a:lnSpc>
                <a:spcPts val="9100"/>
              </a:lnSpc>
              <a:defRPr spc="693" sz="7000">
                <a:solidFill>
                  <a:srgbClr val="FFFFFF"/>
                </a:solidFill>
                <a:latin typeface="Poppins"/>
                <a:ea typeface="Poppins"/>
                <a:cs typeface="Poppins"/>
                <a:sym typeface="Poppins"/>
              </a:defRPr>
            </a:pPr>
            <a:r>
              <a:t>(Transtheoretical Model)</a:t>
            </a:r>
          </a:p>
        </p:txBody>
      </p:sp>
      <p:sp>
        <p:nvSpPr>
          <p:cNvPr id="96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969" name="Identified Stage…"/>
          <p:cNvSpPr txBox="1"/>
          <p:nvPr/>
        </p:nvSpPr>
        <p:spPr>
          <a:xfrm>
            <a:off x="2756324" y="4265758"/>
            <a:ext cx="4638088" cy="44902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3200">
                <a:latin typeface="Times Roman"/>
                <a:ea typeface="Times Roman"/>
                <a:cs typeface="Times Roman"/>
                <a:sym typeface="Times Roman"/>
              </a:defRPr>
            </a:pPr>
            <a:r>
              <a:t>Identified Stage</a:t>
            </a:r>
          </a:p>
          <a:p>
            <a:pPr defTabSz="457200">
              <a:spcBef>
                <a:spcPts val="1200"/>
              </a:spcBef>
              <a:defRPr sz="3200">
                <a:latin typeface="Times Roman"/>
                <a:ea typeface="Times Roman"/>
                <a:cs typeface="Times Roman"/>
                <a:sym typeface="Times Roman"/>
              </a:defRPr>
            </a:pPr>
            <a:r>
              <a:t>☐ Precontemplation</a:t>
            </a:r>
            <a:br/>
            <a:r>
              <a:t>☐ Contemplation</a:t>
            </a:r>
            <a:br/>
            <a:r>
              <a:t>☐ Preparation</a:t>
            </a:r>
            <a:br/>
            <a:r>
              <a:t>☐ Action</a:t>
            </a:r>
            <a:br/>
            <a:r>
              <a:t>☐ Maintenance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970" name="Client Stage (example): Preparation…"/>
          <p:cNvSpPr txBox="1"/>
          <p:nvPr/>
        </p:nvSpPr>
        <p:spPr>
          <a:xfrm>
            <a:off x="10249324" y="4424507"/>
            <a:ext cx="5393937" cy="3571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Client Stage (example):</a:t>
            </a:r>
            <a:r>
              <a:rPr b="0"/>
              <a:t> </a:t>
            </a:r>
            <a:r>
              <a:rPr b="0" i="1"/>
              <a:t>Preparation</a:t>
            </a:r>
          </a:p>
          <a:p>
            <a:pPr defTabSz="457200">
              <a:spcBef>
                <a:spcPts val="1200"/>
              </a:spcBef>
              <a:defRPr b="1" sz="2400">
                <a:latin typeface="Times Roman"/>
                <a:ea typeface="Times Roman"/>
                <a:cs typeface="Times Roman"/>
                <a:sym typeface="Times Roman"/>
              </a:defRPr>
            </a:pPr>
            <a:r>
              <a:t>Evidence Supporting Stage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Acknowledges role of diet in symptoms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Expresses willingness to make changes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Asks for practical strategies</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2"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75" name="Freeform 4"/>
          <p:cNvGrpSpPr/>
          <p:nvPr/>
        </p:nvGrpSpPr>
        <p:grpSpPr>
          <a:xfrm>
            <a:off x="-528006" y="-2"/>
            <a:ext cx="19048333" cy="3086104"/>
            <a:chOff x="0" y="0"/>
            <a:chExt cx="19048331" cy="3086102"/>
          </a:xfrm>
        </p:grpSpPr>
        <p:sp>
          <p:nvSpPr>
            <p:cNvPr id="973"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74"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76" name="TextBox 6"/>
          <p:cNvSpPr txBox="1"/>
          <p:nvPr/>
        </p:nvSpPr>
        <p:spPr>
          <a:xfrm>
            <a:off x="1021348" y="266898"/>
            <a:ext cx="16981336" cy="3530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Stage-Matched Nutrition Intervention</a:t>
            </a:r>
          </a:p>
        </p:txBody>
      </p:sp>
      <p:sp>
        <p:nvSpPr>
          <p:cNvPr id="97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78" name="Table 1"/>
          <p:cNvGraphicFramePr/>
          <p:nvPr/>
        </p:nvGraphicFramePr>
        <p:xfrm>
          <a:off x="2697127" y="3670125"/>
          <a:ext cx="13629779" cy="587936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18396"/>
                <a:gridCol w="4723517"/>
                <a:gridCol w="6187865"/>
              </a:tblGrid>
              <a:tr h="768545">
                <a:tc>
                  <a:txBody>
                    <a:bodyPr/>
                    <a:lstStyle/>
                    <a:p>
                      <a:pPr algn="ctr" defTabSz="457200">
                        <a:defRPr sz="1800"/>
                      </a:pPr>
                      <a:r>
                        <a:rPr b="1" sz="2400">
                          <a:latin typeface="Times Roman"/>
                          <a:ea typeface="Times Roman"/>
                          <a:cs typeface="Times Roman"/>
                          <a:sym typeface="Times Roman"/>
                        </a:rPr>
                        <a:t>Stage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Primary Practitioner Focus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Nutrition Strategy Example</a:t>
                      </a:r>
                    </a:p>
                  </a:txBody>
                  <a:tcPr marL="12700" marR="12700" marT="12700" marB="12700" anchor="ctr" anchorCtr="0" horzOverflow="overflow"/>
                </a:tc>
              </a:tr>
              <a:tr h="1191244">
                <a:tc>
                  <a:txBody>
                    <a:bodyPr/>
                    <a:lstStyle/>
                    <a:p>
                      <a:pPr algn="ctr" defTabSz="457200">
                        <a:defRPr sz="1800"/>
                      </a:pPr>
                      <a:r>
                        <a:rPr sz="2400">
                          <a:latin typeface="Times Roman"/>
                          <a:ea typeface="Times Roman"/>
                          <a:cs typeface="Times Roman"/>
                          <a:sym typeface="Times Roman"/>
                        </a:rPr>
                        <a:t>Precontemplation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Awareness &amp; rapport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Provide education without pressure</a:t>
                      </a:r>
                    </a:p>
                  </a:txBody>
                  <a:tcPr marL="12700" marR="12700" marT="12700" marB="12700" anchor="ctr" anchorCtr="0" horzOverflow="overflow"/>
                </a:tc>
              </a:tr>
              <a:tr h="768545">
                <a:tc>
                  <a:txBody>
                    <a:bodyPr/>
                    <a:lstStyle/>
                    <a:p>
                      <a:pPr algn="ctr" defTabSz="457200">
                        <a:defRPr sz="1800"/>
                      </a:pPr>
                      <a:r>
                        <a:rPr sz="2400">
                          <a:latin typeface="Times Roman"/>
                          <a:ea typeface="Times Roman"/>
                          <a:cs typeface="Times Roman"/>
                          <a:sym typeface="Times Roman"/>
                        </a:rPr>
                        <a:t>Contemplation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Resolve ambivalence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Discuss pros/cons of dietary change</a:t>
                      </a:r>
                    </a:p>
                  </a:txBody>
                  <a:tcPr marL="12700" marR="12700" marT="12700" marB="12700" anchor="ctr" anchorCtr="0" horzOverflow="overflow"/>
                </a:tc>
              </a:tr>
              <a:tr h="768545">
                <a:tc>
                  <a:txBody>
                    <a:bodyPr/>
                    <a:lstStyle/>
                    <a:p>
                      <a:pPr algn="ctr" defTabSz="457200">
                        <a:defRPr sz="1800"/>
                      </a:pPr>
                      <a:r>
                        <a:rPr sz="2400">
                          <a:latin typeface="Times Roman"/>
                          <a:ea typeface="Times Roman"/>
                          <a:cs typeface="Times Roman"/>
                          <a:sym typeface="Times Roman"/>
                        </a:rPr>
                        <a:t>Preparation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Planning &amp; confidence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Identify 1–2 achievable nutrition goals</a:t>
                      </a:r>
                    </a:p>
                  </a:txBody>
                  <a:tcPr marL="12700" marR="12700" marT="12700" marB="12700" anchor="ctr" anchorCtr="0" horzOverflow="overflow"/>
                </a:tc>
              </a:tr>
              <a:tr h="1191244">
                <a:tc>
                  <a:txBody>
                    <a:bodyPr/>
                    <a:lstStyle/>
                    <a:p>
                      <a:pPr algn="ctr" defTabSz="457200">
                        <a:defRPr sz="1800"/>
                      </a:pPr>
                      <a:r>
                        <a:rPr sz="2400">
                          <a:latin typeface="Times Roman"/>
                          <a:ea typeface="Times Roman"/>
                          <a:cs typeface="Times Roman"/>
                          <a:sym typeface="Times Roman"/>
                        </a:rPr>
                        <a:t>Action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Skill-building &amp; reinforcement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Meal planning, label reading</a:t>
                      </a:r>
                    </a:p>
                  </a:txBody>
                  <a:tcPr marL="12700" marR="12700" marT="12700" marB="12700" anchor="ctr" anchorCtr="0" horzOverflow="overflow"/>
                </a:tc>
              </a:tr>
              <a:tr h="1191244">
                <a:tc>
                  <a:txBody>
                    <a:bodyPr/>
                    <a:lstStyle/>
                    <a:p>
                      <a:pPr algn="ctr" defTabSz="457200">
                        <a:defRPr sz="1800"/>
                      </a:pPr>
                      <a:r>
                        <a:rPr sz="2400">
                          <a:latin typeface="Times Roman"/>
                          <a:ea typeface="Times Roman"/>
                          <a:cs typeface="Times Roman"/>
                          <a:sym typeface="Times Roman"/>
                        </a:rPr>
                        <a:t>Maintenance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Relapse prevention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Troubleshooting and habit reinforcement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83" name="Freeform 4"/>
          <p:cNvGrpSpPr/>
          <p:nvPr/>
        </p:nvGrpSpPr>
        <p:grpSpPr>
          <a:xfrm>
            <a:off x="-528006" y="-2"/>
            <a:ext cx="19048333" cy="3086104"/>
            <a:chOff x="0" y="0"/>
            <a:chExt cx="19048331" cy="3086102"/>
          </a:xfrm>
        </p:grpSpPr>
        <p:sp>
          <p:nvSpPr>
            <p:cNvPr id="981"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82"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84" name="TextBox 6"/>
          <p:cNvSpPr txBox="1"/>
          <p:nvPr/>
        </p:nvSpPr>
        <p:spPr>
          <a:xfrm>
            <a:off x="1021348" y="266898"/>
            <a:ext cx="16981336"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Integration of MI + Stages of Change</a:t>
            </a:r>
          </a:p>
        </p:txBody>
      </p:sp>
      <p:sp>
        <p:nvSpPr>
          <p:cNvPr id="98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986" name="Clinical Approach…"/>
          <p:cNvSpPr txBox="1"/>
          <p:nvPr/>
        </p:nvSpPr>
        <p:spPr>
          <a:xfrm>
            <a:off x="1943523" y="3681557"/>
            <a:ext cx="14105274" cy="4892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800">
                <a:latin typeface="Times Roman"/>
                <a:ea typeface="Times Roman"/>
                <a:cs typeface="Times Roman"/>
                <a:sym typeface="Times Roman"/>
              </a:defRPr>
            </a:pPr>
            <a:r>
              <a:t>Clinical Approach</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MI used to </a:t>
            </a:r>
            <a:r>
              <a:rPr b="1"/>
              <a:t>assess readiness</a:t>
            </a:r>
            <a:r>
              <a:t> and elicit intrinsic motivation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Stage of Change informs the </a:t>
            </a:r>
            <a:r>
              <a:rPr b="1"/>
              <a:t>scope and intensity</a:t>
            </a:r>
            <a:r>
              <a:t> of nutrition recommendations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Interventions framed as </a:t>
            </a:r>
            <a:r>
              <a:rPr b="1"/>
              <a:t>experiments</a:t>
            </a:r>
            <a:r>
              <a:t>, not mandates</a:t>
            </a:r>
          </a:p>
          <a:p>
            <a:pPr defTabSz="457200">
              <a:spcBef>
                <a:spcPts val="1200"/>
              </a:spcBef>
              <a:defRPr b="1" sz="2800">
                <a:latin typeface="Times Roman"/>
                <a:ea typeface="Times Roman"/>
                <a:cs typeface="Times Roman"/>
                <a:sym typeface="Times Roman"/>
              </a:defRPr>
            </a:pPr>
          </a:p>
          <a:p>
            <a:pPr defTabSz="457200">
              <a:spcBef>
                <a:spcPts val="1200"/>
              </a:spcBef>
              <a:defRPr b="1" sz="2800">
                <a:latin typeface="Times Roman"/>
                <a:ea typeface="Times Roman"/>
                <a:cs typeface="Times Roman"/>
                <a:sym typeface="Times Roman"/>
              </a:defRPr>
            </a:pPr>
            <a:r>
              <a:t>Example Integrated Documentation</a:t>
            </a:r>
          </a:p>
          <a:p>
            <a:pPr defTabSz="457200">
              <a:spcBef>
                <a:spcPts val="1200"/>
              </a:spcBef>
              <a:defRPr i="1" sz="2800">
                <a:latin typeface="Times Roman"/>
                <a:ea typeface="Times Roman"/>
                <a:cs typeface="Times Roman"/>
                <a:sym typeface="Times Roman"/>
              </a:defRPr>
            </a:pPr>
            <a:r>
              <a:t>The client appears to be in the Preparation stage of change. Motivational Interviewing was used to collaboratively identify one nutrition-focused goal aligned with the client’s values and readiness.</a:t>
            </a:r>
          </a:p>
        </p:txBody>
      </p:sp>
    </p:spTree>
  </p:cSld>
  <p:clrMapOvr>
    <a:masterClrMapping/>
  </p:clrMapOvr>
  <p:transition xmlns:p14="http://schemas.microsoft.com/office/powerpoint/2010/main" spd="med" advClick="1"/>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8"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91" name="Freeform 4"/>
          <p:cNvGrpSpPr/>
          <p:nvPr/>
        </p:nvGrpSpPr>
        <p:grpSpPr>
          <a:xfrm>
            <a:off x="-528006" y="-2"/>
            <a:ext cx="19048333" cy="3086104"/>
            <a:chOff x="0" y="0"/>
            <a:chExt cx="19048331" cy="3086102"/>
          </a:xfrm>
        </p:grpSpPr>
        <p:sp>
          <p:nvSpPr>
            <p:cNvPr id="989"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90"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992" name="TextBox 6"/>
          <p:cNvSpPr txBox="1"/>
          <p:nvPr/>
        </p:nvSpPr>
        <p:spPr>
          <a:xfrm>
            <a:off x="1021348" y="266898"/>
            <a:ext cx="16981336"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Goal Setting (MI-Consistent, CNS-Appropriate)</a:t>
            </a:r>
          </a:p>
        </p:txBody>
      </p:sp>
      <p:sp>
        <p:nvSpPr>
          <p:cNvPr id="99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994" name="SMART + Flexible Goals…"/>
          <p:cNvSpPr txBox="1"/>
          <p:nvPr/>
        </p:nvSpPr>
        <p:spPr>
          <a:xfrm>
            <a:off x="1943523" y="3681557"/>
            <a:ext cx="14105274" cy="504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800">
                <a:latin typeface="Times Roman"/>
                <a:ea typeface="Times Roman"/>
                <a:cs typeface="Times Roman"/>
                <a:sym typeface="Times Roman"/>
              </a:defRPr>
            </a:pPr>
            <a:r>
              <a:t>SMART + Flexible Goals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Client-selected</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Specific but non-restrictive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Focused on behaviors, not outcomes</a:t>
            </a:r>
          </a:p>
          <a:p>
            <a:pPr defTabSz="457200">
              <a:spcBef>
                <a:spcPts val="1200"/>
              </a:spcBef>
              <a:defRPr b="1" sz="2800">
                <a:latin typeface="Times Roman"/>
                <a:ea typeface="Times Roman"/>
                <a:cs typeface="Times Roman"/>
                <a:sym typeface="Times Roman"/>
              </a:defRPr>
            </a:pPr>
          </a:p>
          <a:p>
            <a:pPr defTabSz="457200">
              <a:spcBef>
                <a:spcPts val="1200"/>
              </a:spcBef>
              <a:defRPr b="1" sz="2800">
                <a:latin typeface="Times Roman"/>
                <a:ea typeface="Times Roman"/>
                <a:cs typeface="Times Roman"/>
                <a:sym typeface="Times Roman"/>
              </a:defRPr>
            </a:pPr>
            <a:r>
              <a:t>Example</a:t>
            </a:r>
          </a:p>
          <a:p>
            <a:pPr defTabSz="457200">
              <a:spcBef>
                <a:spcPts val="1200"/>
              </a:spcBef>
              <a:defRPr i="1" sz="2800">
                <a:latin typeface="Times Roman"/>
                <a:ea typeface="Times Roman"/>
                <a:cs typeface="Times Roman"/>
                <a:sym typeface="Times Roman"/>
              </a:defRPr>
            </a:pPr>
            <a:r>
              <a:t>The client identified increasing protein at breakfast 3–4 days per week as a realistic first step toward improving energy stability.</a:t>
            </a:r>
          </a:p>
        </p:txBody>
      </p:sp>
    </p:spTree>
  </p:cSld>
  <p:clrMapOvr>
    <a:masterClrMapping/>
  </p:clrMapOvr>
  <p:transition xmlns:p14="http://schemas.microsoft.com/office/powerpoint/2010/main" spd="med" advClick="1"/>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6"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999" name="Freeform 4"/>
          <p:cNvGrpSpPr/>
          <p:nvPr/>
        </p:nvGrpSpPr>
        <p:grpSpPr>
          <a:xfrm>
            <a:off x="-528006" y="-2"/>
            <a:ext cx="19048333" cy="3086104"/>
            <a:chOff x="0" y="0"/>
            <a:chExt cx="19048331" cy="3086102"/>
          </a:xfrm>
        </p:grpSpPr>
        <p:sp>
          <p:nvSpPr>
            <p:cNvPr id="997"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998"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00" name="TextBox 6"/>
          <p:cNvSpPr txBox="1"/>
          <p:nvPr/>
        </p:nvSpPr>
        <p:spPr>
          <a:xfrm>
            <a:off x="1199148" y="978542"/>
            <a:ext cx="16981336"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Follow-Up &amp; Reinforcement</a:t>
            </a:r>
          </a:p>
        </p:txBody>
      </p:sp>
      <p:sp>
        <p:nvSpPr>
          <p:cNvPr id="100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02" name="Review progress without judgment…"/>
          <p:cNvSpPr txBox="1"/>
          <p:nvPr/>
        </p:nvSpPr>
        <p:spPr>
          <a:xfrm>
            <a:off x="1943523" y="3681557"/>
            <a:ext cx="14105274" cy="5120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2800">
                <a:latin typeface="Times Roman"/>
                <a:ea typeface="Times Roman"/>
                <a:cs typeface="Times Roman"/>
                <a:sym typeface="Times Roman"/>
              </a:defRPr>
            </a:pPr>
            <a:r>
              <a:t>Review progress without judgment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Normalize lapses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Reinforce successes and autonomy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Adjust goals based on readiness and response</a:t>
            </a:r>
          </a:p>
          <a:p>
            <a:pPr defTabSz="457200">
              <a:spcBef>
                <a:spcPts val="1200"/>
              </a:spcBef>
              <a:defRPr b="1" sz="2800">
                <a:latin typeface="Times Roman"/>
                <a:ea typeface="Times Roman"/>
                <a:cs typeface="Times Roman"/>
                <a:sym typeface="Times Roman"/>
              </a:defRPr>
            </a:pPr>
          </a:p>
          <a:p>
            <a:pPr defTabSz="457200">
              <a:spcBef>
                <a:spcPts val="1200"/>
              </a:spcBef>
              <a:defRPr b="1" sz="2800">
                <a:latin typeface="Times Roman"/>
                <a:ea typeface="Times Roman"/>
                <a:cs typeface="Times Roman"/>
                <a:sym typeface="Times Roman"/>
              </a:defRPr>
            </a:pPr>
            <a:r>
              <a:t>Example Follow-Up Note</a:t>
            </a:r>
          </a:p>
          <a:p>
            <a:pPr defTabSz="457200">
              <a:spcBef>
                <a:spcPts val="1200"/>
              </a:spcBef>
              <a:defRPr i="1" sz="2800">
                <a:latin typeface="Times Roman"/>
                <a:ea typeface="Times Roman"/>
                <a:cs typeface="Times Roman"/>
                <a:sym typeface="Times Roman"/>
              </a:defRPr>
            </a:pPr>
            <a:r>
              <a:t>Client reports partial adherence with improved awareness of hunger cues. MI techniques were used to reinforce progress and collaboratively adjust goals.</a:t>
            </a: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07" name="Freeform 4"/>
          <p:cNvGrpSpPr/>
          <p:nvPr/>
        </p:nvGrpSpPr>
        <p:grpSpPr>
          <a:xfrm>
            <a:off x="-528006" y="-2"/>
            <a:ext cx="19048333" cy="3086104"/>
            <a:chOff x="0" y="0"/>
            <a:chExt cx="19048331" cy="3086102"/>
          </a:xfrm>
        </p:grpSpPr>
        <p:sp>
          <p:nvSpPr>
            <p:cNvPr id="1005"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06"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08" name="TextBox 6"/>
          <p:cNvSpPr txBox="1"/>
          <p:nvPr/>
        </p:nvSpPr>
        <p:spPr>
          <a:xfrm>
            <a:off x="1199148" y="485686"/>
            <a:ext cx="16981336"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0433FF"/>
                </a:solidFill>
                <a:latin typeface="Poppins"/>
                <a:ea typeface="Poppins"/>
                <a:cs typeface="Poppins"/>
                <a:sym typeface="Poppins"/>
              </a:defRPr>
            </a:lvl1pPr>
          </a:lstStyle>
          <a:p>
            <a:pPr/>
            <a:r>
              <a:t>Computerized Analysis of Food Intake</a:t>
            </a:r>
          </a:p>
        </p:txBody>
      </p:sp>
      <p:sp>
        <p:nvSpPr>
          <p:cNvPr id="100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10" name="Computerized analysis of food intake uses nutrition analysis software to quantitatively evaluate an individual’s dietary intake by comparing reported food consumption to Dietary Reference Intakes (DRIs), dietary guidelines, or therapeutic targets."/>
          <p:cNvSpPr txBox="1"/>
          <p:nvPr/>
        </p:nvSpPr>
        <p:spPr>
          <a:xfrm>
            <a:off x="1943523" y="3681557"/>
            <a:ext cx="14105274" cy="1386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defRPr sz="2800">
                <a:latin typeface="Times Roman"/>
                <a:ea typeface="Times Roman"/>
                <a:cs typeface="Times Roman"/>
                <a:sym typeface="Times Roman"/>
              </a:defRPr>
            </a:pPr>
            <a:r>
              <a:t>Computerized analysis of food intake uses </a:t>
            </a:r>
            <a:r>
              <a:rPr b="1"/>
              <a:t>nutrition analysis software</a:t>
            </a:r>
            <a:r>
              <a:t> to quantitatively evaluate an individual’s dietary intake by comparing reported food consumption to </a:t>
            </a:r>
            <a:r>
              <a:rPr b="1"/>
              <a:t>Dietary Reference Intakes (DRIs)</a:t>
            </a:r>
            <a:r>
              <a:t>, dietary guidelines, or therapeutic targets.</a:t>
            </a:r>
          </a:p>
        </p:txBody>
      </p:sp>
      <p:sp>
        <p:nvSpPr>
          <p:cNvPr id="1011" name="Primary Purposes…"/>
          <p:cNvSpPr txBox="1"/>
          <p:nvPr/>
        </p:nvSpPr>
        <p:spPr>
          <a:xfrm>
            <a:off x="902123" y="5674752"/>
            <a:ext cx="9510075" cy="306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400">
                <a:latin typeface="Times Roman"/>
                <a:ea typeface="Times Roman"/>
                <a:cs typeface="Times Roman"/>
                <a:sym typeface="Times Roman"/>
              </a:defRPr>
            </a:pPr>
            <a:r>
              <a:t>Primary Purposes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To </a:t>
            </a:r>
            <a:r>
              <a:rPr b="1"/>
              <a:t>estimate macro- and micronutrient intake</a:t>
            </a:r>
            <a:r>
              <a:t> from food and beverages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To </a:t>
            </a:r>
            <a:r>
              <a:rPr b="1"/>
              <a:t>identify nutrient inadequacies or excesses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To assess </a:t>
            </a:r>
            <a:r>
              <a:rPr b="1"/>
              <a:t>dietary patterns</a:t>
            </a:r>
            <a:r>
              <a:t>, food quality, and energy balance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To support </a:t>
            </a:r>
            <a:r>
              <a:rPr b="1"/>
              <a:t>objective nutrition assessment and intervention planning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To monitor </a:t>
            </a:r>
            <a:r>
              <a:rPr b="1"/>
              <a:t>changes over time</a:t>
            </a:r>
            <a:r>
              <a:t> and responses to nutrition interventions</a:t>
            </a:r>
          </a:p>
        </p:txBody>
      </p:sp>
    </p:spTree>
  </p:cSld>
  <p:clrMapOvr>
    <a:masterClrMapping/>
  </p:clrMapOvr>
  <p:transition xmlns:p14="http://schemas.microsoft.com/office/powerpoint/2010/main" spd="med" advClick="1"/>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3"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16" name="Freeform 4"/>
          <p:cNvGrpSpPr/>
          <p:nvPr/>
        </p:nvGrpSpPr>
        <p:grpSpPr>
          <a:xfrm>
            <a:off x="-528006" y="-2"/>
            <a:ext cx="19048333" cy="3086104"/>
            <a:chOff x="0" y="0"/>
            <a:chExt cx="19048331" cy="3086102"/>
          </a:xfrm>
        </p:grpSpPr>
        <p:sp>
          <p:nvSpPr>
            <p:cNvPr id="1014"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15"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17" name="TextBox 6"/>
          <p:cNvSpPr txBox="1"/>
          <p:nvPr/>
        </p:nvSpPr>
        <p:spPr>
          <a:xfrm>
            <a:off x="1199148" y="485687"/>
            <a:ext cx="16981336" cy="23022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52" sz="7600">
                <a:solidFill>
                  <a:srgbClr val="FFFFFF"/>
                </a:solidFill>
                <a:latin typeface="Poppins"/>
                <a:ea typeface="Poppins"/>
                <a:cs typeface="Poppins"/>
                <a:sym typeface="Poppins"/>
              </a:defRPr>
            </a:pPr>
            <a:r>
              <a:t>The Uses of a Computerized </a:t>
            </a:r>
          </a:p>
          <a:p>
            <a:pPr>
              <a:lnSpc>
                <a:spcPts val="9100"/>
              </a:lnSpc>
              <a:defRPr spc="752" sz="7600">
                <a:solidFill>
                  <a:srgbClr val="FFFFFF"/>
                </a:solidFill>
                <a:latin typeface="Poppins"/>
                <a:ea typeface="Poppins"/>
                <a:cs typeface="Poppins"/>
                <a:sym typeface="Poppins"/>
              </a:defRPr>
            </a:pPr>
            <a:r>
              <a:t>Food Analysis</a:t>
            </a:r>
          </a:p>
        </p:txBody>
      </p:sp>
      <p:sp>
        <p:nvSpPr>
          <p:cNvPr id="101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19" name="Computerized food analysis is used to:…"/>
          <p:cNvSpPr txBox="1"/>
          <p:nvPr/>
        </p:nvSpPr>
        <p:spPr>
          <a:xfrm>
            <a:off x="1029124" y="3611881"/>
            <a:ext cx="14117197" cy="306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sz="2400">
                <a:latin typeface="Times Roman"/>
                <a:ea typeface="Times Roman"/>
                <a:cs typeface="Times Roman"/>
                <a:sym typeface="Times Roman"/>
              </a:defRPr>
            </a:pPr>
            <a:r>
              <a:t>Computerized food analysis is used to:</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Corroborate symptom patterns with </a:t>
            </a:r>
            <a:r>
              <a:rPr b="1"/>
              <a:t>nutrient intake trends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Identify potential contributors to functional imbalances (e.g., low fiber, inadequate protein, micronutrient gaps)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a:t>
            </a:r>
            <a:r>
              <a:rPr b="1"/>
              <a:t>food-first strategies</a:t>
            </a:r>
            <a:r>
              <a:t> before supplementation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Enhance client education through visual and quantitative feedback</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Provide documentation for </a:t>
            </a:r>
            <a:r>
              <a:rPr b="1"/>
              <a:t>case studies, teaching clinics, and supervised practice</a:t>
            </a:r>
          </a:p>
        </p:txBody>
      </p:sp>
      <p:sp>
        <p:nvSpPr>
          <p:cNvPr id="1020" name="Key Considerations &amp; Limitations…"/>
          <p:cNvSpPr txBox="1"/>
          <p:nvPr/>
        </p:nvSpPr>
        <p:spPr>
          <a:xfrm>
            <a:off x="8903124" y="7200900"/>
            <a:ext cx="8431368" cy="22250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000">
                <a:latin typeface="Times Roman"/>
                <a:ea typeface="Times Roman"/>
                <a:cs typeface="Times Roman"/>
                <a:sym typeface="Times Roman"/>
              </a:defRPr>
            </a:pPr>
            <a:r>
              <a:t>Key Considerations &amp; Limitations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Accuracy depends on the </a:t>
            </a:r>
            <a:r>
              <a:rPr b="1"/>
              <a:t>quality of dietary reporting</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Does not account for </a:t>
            </a:r>
            <a:r>
              <a:rPr b="1"/>
              <a:t>bioavailability, absorption, or individual metabolism</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Should be interpreted </a:t>
            </a:r>
            <a:r>
              <a:rPr b="1"/>
              <a:t>in context with symptoms, labs, and lifestyle factors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Best used as a </a:t>
            </a:r>
            <a:r>
              <a:rPr b="1"/>
              <a:t>supportive tool</a:t>
            </a:r>
            <a:r>
              <a:t>, not a standalone diagnostic method</a:t>
            </a:r>
          </a:p>
        </p:txBody>
      </p:sp>
      <p:sp>
        <p:nvSpPr>
          <p:cNvPr id="1021" name="Common Data Sources…"/>
          <p:cNvSpPr txBox="1"/>
          <p:nvPr/>
        </p:nvSpPr>
        <p:spPr>
          <a:xfrm>
            <a:off x="1181523" y="7148341"/>
            <a:ext cx="6062372" cy="2275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sz="2800">
                <a:latin typeface="Times Roman"/>
                <a:ea typeface="Times Roman"/>
                <a:cs typeface="Times Roman"/>
                <a:sym typeface="Times Roman"/>
              </a:defRPr>
            </a:pPr>
            <a:r>
              <a:t>Common Data Sources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24-hour dietary recalls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Food records (3–7 day logs)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Food frequency questionnaires (FFQs)</a:t>
            </a:r>
          </a:p>
        </p:txBody>
      </p:sp>
    </p:spTree>
  </p:cSld>
  <p:clrMapOvr>
    <a:masterClrMapping/>
  </p:clrMapOvr>
  <p:transition xmlns:p14="http://schemas.microsoft.com/office/powerpoint/2010/main" spd="med" advClick="1"/>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3"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26" name="Freeform 4"/>
          <p:cNvGrpSpPr/>
          <p:nvPr/>
        </p:nvGrpSpPr>
        <p:grpSpPr>
          <a:xfrm>
            <a:off x="-528006" y="-2"/>
            <a:ext cx="19048333" cy="3086104"/>
            <a:chOff x="0" y="0"/>
            <a:chExt cx="19048331" cy="3086102"/>
          </a:xfrm>
        </p:grpSpPr>
        <p:sp>
          <p:nvSpPr>
            <p:cNvPr id="1024"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25"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27" name="TextBox 6"/>
          <p:cNvSpPr txBox="1"/>
          <p:nvPr/>
        </p:nvSpPr>
        <p:spPr>
          <a:xfrm>
            <a:off x="1199148" y="485686"/>
            <a:ext cx="16981336"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Computerized Analysis of Food Intake — Table Format</a:t>
            </a:r>
          </a:p>
        </p:txBody>
      </p:sp>
      <p:sp>
        <p:nvSpPr>
          <p:cNvPr id="102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29" name="Table 1"/>
          <p:cNvGraphicFramePr/>
          <p:nvPr/>
        </p:nvGraphicFramePr>
        <p:xfrm>
          <a:off x="502340" y="3215071"/>
          <a:ext cx="17283319" cy="674827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43574"/>
                <a:gridCol w="14839744"/>
              </a:tblGrid>
              <a:tr h="342900">
                <a:tc>
                  <a:txBody>
                    <a:bodyPr/>
                    <a:lstStyle/>
                    <a:p>
                      <a:pPr algn="ctr" defTabSz="457200">
                        <a:defRPr sz="1800"/>
                      </a:pPr>
                      <a:r>
                        <a:rPr b="1" sz="2000">
                          <a:latin typeface="Times Roman"/>
                          <a:ea typeface="Times Roman"/>
                          <a:cs typeface="Times Roman"/>
                          <a:sym typeface="Times Roman"/>
                        </a:rPr>
                        <a:t>Category</a:t>
                      </a:r>
                    </a:p>
                  </a:txBody>
                  <a:tcPr marL="12700" marR="12700" marT="12700" marB="12700" anchor="ctr" anchorCtr="0" horzOverflow="overflow"/>
                </a:tc>
                <a:tc>
                  <a:txBody>
                    <a:bodyPr/>
                    <a:lstStyle/>
                    <a:p>
                      <a:pPr algn="ctr" defTabSz="457200">
                        <a:defRPr sz="1800"/>
                      </a:pPr>
                      <a:r>
                        <a:rPr b="1" sz="2000">
                          <a:latin typeface="Times Roman"/>
                          <a:ea typeface="Times Roman"/>
                          <a:cs typeface="Times Roman"/>
                          <a:sym typeface="Times Roman"/>
                        </a:rPr>
                        <a:t>Description</a:t>
                      </a:r>
                    </a:p>
                  </a:txBody>
                  <a:tcPr marL="12700" marR="12700" marT="12700" marB="12700" anchor="ctr" anchorCtr="0" horzOverflow="overflow"/>
                </a:tc>
              </a:tr>
              <a:tr h="647700">
                <a:tc>
                  <a:txBody>
                    <a:bodyPr/>
                    <a:lstStyle/>
                    <a:p>
                      <a:pPr algn="ctr" defTabSz="457200">
                        <a:defRPr sz="1800"/>
                      </a:pPr>
                      <a:r>
                        <a:rPr b="1" sz="2000">
                          <a:latin typeface="Times Roman"/>
                          <a:ea typeface="Times Roman"/>
                          <a:cs typeface="Times Roman"/>
                          <a:sym typeface="Times Roman"/>
                        </a:rPr>
                        <a:t>Definition</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Use of nutrition analysis software to quantitatively assess dietary intake by comparing reported food consumption to DRIs, dietary guidelines, or therapeutic targets.</a:t>
                      </a:r>
                    </a:p>
                  </a:txBody>
                  <a:tcPr marL="12700" marR="12700" marT="12700" marB="12700" anchor="ctr" anchorCtr="0" horzOverflow="overflow"/>
                </a:tc>
              </a:tr>
              <a:tr h="496215">
                <a:tc>
                  <a:txBody>
                    <a:bodyPr/>
                    <a:lstStyle/>
                    <a:p>
                      <a:pPr algn="ctr" defTabSz="457200">
                        <a:defRPr sz="1800"/>
                      </a:pPr>
                      <a:r>
                        <a:rPr b="1" sz="2000">
                          <a:latin typeface="Times Roman"/>
                          <a:ea typeface="Times Roman"/>
                          <a:cs typeface="Times Roman"/>
                          <a:sym typeface="Times Roman"/>
                        </a:rPr>
                        <a:t>Primary Purpose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To estimate macro- and micronutrient intake and identify potential nutrient inadequacies, excesses, and dietary patterns.</a:t>
                      </a:r>
                    </a:p>
                  </a:txBody>
                  <a:tcPr marL="12700" marR="12700" marT="12700" marB="12700" anchor="ctr" anchorCtr="0" horzOverflow="overflow"/>
                </a:tc>
              </a:tr>
              <a:tr h="496215">
                <a:tc>
                  <a:txBody>
                    <a:bodyPr/>
                    <a:lstStyle/>
                    <a:p>
                      <a:pPr algn="ctr" defTabSz="457200">
                        <a:defRPr sz="1800"/>
                      </a:pPr>
                      <a:r>
                        <a:rPr b="1" sz="2000">
                          <a:latin typeface="Times Roman"/>
                          <a:ea typeface="Times Roman"/>
                          <a:cs typeface="Times Roman"/>
                          <a:sym typeface="Times Roman"/>
                        </a:rPr>
                        <a:t>Clinical Applications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Supports individualized nutrition assessment, intervention planning, monitoring progress, and client education.</a:t>
                      </a:r>
                    </a:p>
                  </a:txBody>
                  <a:tcPr marL="12700" marR="12700" marT="12700" marB="12700" anchor="ctr" anchorCtr="0" horzOverflow="overflow"/>
                </a:tc>
              </a:tr>
              <a:tr h="342900">
                <a:tc>
                  <a:txBody>
                    <a:bodyPr/>
                    <a:lstStyle/>
                    <a:p>
                      <a:pPr algn="ctr" defTabSz="457200">
                        <a:defRPr sz="1800"/>
                      </a:pPr>
                      <a:r>
                        <a:rPr b="1" sz="2000">
                          <a:latin typeface="Times Roman"/>
                          <a:ea typeface="Times Roman"/>
                          <a:cs typeface="Times Roman"/>
                          <a:sym typeface="Times Roman"/>
                        </a:rPr>
                        <a:t>Data Sources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24-hour dietary recalls, multi-day food records (3–7 days), food frequency questionnaires (FFQs).</a:t>
                      </a:r>
                    </a:p>
                  </a:txBody>
                  <a:tcPr marL="12700" marR="12700" marT="12700" marB="12700" anchor="ctr" anchorCtr="0" horzOverflow="overflow"/>
                </a:tc>
              </a:tr>
              <a:tr h="496215">
                <a:tc>
                  <a:txBody>
                    <a:bodyPr/>
                    <a:lstStyle/>
                    <a:p>
                      <a:pPr algn="ctr" defTabSz="457200">
                        <a:defRPr sz="1800"/>
                      </a:pPr>
                      <a:r>
                        <a:rPr b="1" sz="2000">
                          <a:latin typeface="Times Roman"/>
                          <a:ea typeface="Times Roman"/>
                          <a:cs typeface="Times Roman"/>
                          <a:sym typeface="Times Roman"/>
                        </a:rPr>
                        <a:t>Outputs Generated</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Energy intake; macronutrient distribution; vitamin and mineral intake; fiber intake; food group analysis; nutrient density.</a:t>
                      </a:r>
                    </a:p>
                  </a:txBody>
                  <a:tcPr marL="12700" marR="12700" marT="12700" marB="12700" anchor="ctr" anchorCtr="0" horzOverflow="overflow"/>
                </a:tc>
              </a:tr>
              <a:tr h="647700">
                <a:tc>
                  <a:txBody>
                    <a:bodyPr/>
                    <a:lstStyle/>
                    <a:p>
                      <a:pPr algn="ctr" defTabSz="457200">
                        <a:defRPr sz="1800"/>
                      </a:pPr>
                      <a:r>
                        <a:rPr b="1" sz="2000">
                          <a:latin typeface="Times Roman"/>
                          <a:ea typeface="Times Roman"/>
                          <a:cs typeface="Times Roman"/>
                          <a:sym typeface="Times Roman"/>
                        </a:rPr>
                        <a:t>Use in CNS Practice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Correlates nutrient intake with symptoms and functional imbalances; supports food-first strategies; documents case studies and supervised practice hours.</a:t>
                      </a:r>
                    </a:p>
                  </a:txBody>
                  <a:tcPr marL="12700" marR="12700" marT="12700" marB="12700" anchor="ctr" anchorCtr="0" horzOverflow="overflow"/>
                </a:tc>
              </a:tr>
              <a:tr h="496215">
                <a:tc>
                  <a:txBody>
                    <a:bodyPr/>
                    <a:lstStyle/>
                    <a:p>
                      <a:pPr algn="ctr" defTabSz="457200">
                        <a:defRPr sz="1800"/>
                      </a:pPr>
                      <a:r>
                        <a:rPr b="1" sz="2000">
                          <a:latin typeface="Times Roman"/>
                          <a:ea typeface="Times Roman"/>
                          <a:cs typeface="Times Roman"/>
                          <a:sym typeface="Times Roman"/>
                        </a:rPr>
                        <a:t>Educational Value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Enhances client understanding through visual and quantitative feedback; improves adherence by clarifying nutrient gaps.</a:t>
                      </a:r>
                    </a:p>
                  </a:txBody>
                  <a:tcPr marL="12700" marR="12700" marT="12700" marB="12700" anchor="ctr" anchorCtr="0" horzOverflow="overflow"/>
                </a:tc>
              </a:tr>
              <a:tr h="342900">
                <a:tc>
                  <a:txBody>
                    <a:bodyPr/>
                    <a:lstStyle/>
                    <a:p>
                      <a:pPr algn="ctr" defTabSz="457200">
                        <a:defRPr sz="1800"/>
                      </a:pPr>
                      <a:r>
                        <a:rPr b="1" sz="2000">
                          <a:latin typeface="Times Roman"/>
                          <a:ea typeface="Times Roman"/>
                          <a:cs typeface="Times Roman"/>
                          <a:sym typeface="Times Roman"/>
                        </a:rPr>
                        <a:t>Strengths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Objective, standardized, reproducible; useful for baseline and follow-up comparisons.</a:t>
                      </a:r>
                    </a:p>
                  </a:txBody>
                  <a:tcPr marL="12700" marR="12700" marT="12700" marB="12700" anchor="ctr" anchorCtr="0" horzOverflow="overflow"/>
                </a:tc>
              </a:tr>
              <a:tr h="496215">
                <a:tc>
                  <a:txBody>
                    <a:bodyPr/>
                    <a:lstStyle/>
                    <a:p>
                      <a:pPr algn="ctr" defTabSz="457200">
                        <a:defRPr sz="1800"/>
                      </a:pPr>
                      <a:r>
                        <a:rPr b="1" sz="2000">
                          <a:latin typeface="Times Roman"/>
                          <a:ea typeface="Times Roman"/>
                          <a:cs typeface="Times Roman"/>
                          <a:sym typeface="Times Roman"/>
                        </a:rPr>
                        <a:t>Limitations</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Dependent on accuracy of self-reported intake; does not account for bioavailability, digestion, absorption, or metabolic individuality.</a:t>
                      </a:r>
                    </a:p>
                  </a:txBody>
                  <a:tcPr marL="12700" marR="12700" marT="12700" marB="12700" anchor="ctr" anchorCtr="0" horzOverflow="overflow"/>
                </a:tc>
              </a:tr>
              <a:tr h="647700">
                <a:tc>
                  <a:txBody>
                    <a:bodyPr/>
                    <a:lstStyle/>
                    <a:p>
                      <a:pPr algn="ctr" defTabSz="457200">
                        <a:defRPr sz="1800"/>
                      </a:pPr>
                      <a:r>
                        <a:rPr b="1" sz="2000">
                          <a:latin typeface="Times Roman"/>
                          <a:ea typeface="Times Roman"/>
                          <a:cs typeface="Times Roman"/>
                          <a:sym typeface="Times Roman"/>
                        </a:rPr>
                        <a:t>Interpretation Approach</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Should be interpreted in conjunction with clinical symptoms, laboratory data, lifestyle factors, and functional assessment.</a:t>
                      </a:r>
                    </a:p>
                  </a:txBody>
                  <a:tcPr marL="12700" marR="12700" marT="12700" marB="12700" anchor="ctr" anchorCtr="0" horzOverflow="overflow"/>
                </a:tc>
              </a:tr>
              <a:tr h="647700">
                <a:tc>
                  <a:txBody>
                    <a:bodyPr/>
                    <a:lstStyle/>
                    <a:p>
                      <a:pPr algn="ctr" defTabSz="457200">
                        <a:defRPr sz="1800"/>
                      </a:pPr>
                      <a:r>
                        <a:rPr b="1" sz="2000">
                          <a:latin typeface="Times Roman"/>
                          <a:ea typeface="Times Roman"/>
                          <a:cs typeface="Times Roman"/>
                          <a:sym typeface="Times Roman"/>
                        </a:rPr>
                        <a:t>Documentation Example</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“Computerized dietary analysis revealed inadequate fiber, magnesium, and potassium intake relative to DRIs, informing targeted dietary intervention.”</a:t>
                      </a:r>
                    </a:p>
                  </a:txBody>
                  <a:tcPr marL="12700" marR="12700" marT="12700" marB="12700" anchor="ctr" anchorCtr="0" horzOverflow="overflow"/>
                </a:tc>
              </a:tr>
              <a:tr h="647700">
                <a:tc>
                  <a:txBody>
                    <a:bodyPr/>
                    <a:lstStyle/>
                    <a:p>
                      <a:pPr algn="ctr" defTabSz="457200">
                        <a:defRPr sz="1800"/>
                      </a:pPr>
                      <a:r>
                        <a:rPr b="1" sz="2000">
                          <a:latin typeface="Times Roman"/>
                          <a:ea typeface="Times Roman"/>
                          <a:cs typeface="Times Roman"/>
                          <a:sym typeface="Times Roman"/>
                        </a:rPr>
                        <a:t>Exam-Ready Summary</a:t>
                      </a:r>
                    </a:p>
                  </a:txBody>
                  <a:tcPr marL="12700" marR="12700" marT="12700" marB="12700" anchor="ctr" anchorCtr="0" horzOverflow="overflow"/>
                </a:tc>
                <a:tc>
                  <a:txBody>
                    <a:bodyPr/>
                    <a:lstStyle/>
                    <a:p>
                      <a:pPr algn="ctr" defTabSz="457200">
                        <a:defRPr sz="1800"/>
                      </a:pPr>
                      <a:r>
                        <a:rPr sz="2000">
                          <a:latin typeface="Times Roman"/>
                          <a:ea typeface="Times Roman"/>
                          <a:cs typeface="Times Roman"/>
                          <a:sym typeface="Times Roman"/>
                        </a:rPr>
                        <a:t>Objective tool used to quantify dietary intake and identify nutrient trends to guide individualized nutrition interventions.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1"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34" name="Freeform 4"/>
          <p:cNvGrpSpPr/>
          <p:nvPr/>
        </p:nvGrpSpPr>
        <p:grpSpPr>
          <a:xfrm>
            <a:off x="-528006" y="-2"/>
            <a:ext cx="19048333" cy="3086104"/>
            <a:chOff x="0" y="0"/>
            <a:chExt cx="19048331" cy="3086102"/>
          </a:xfrm>
        </p:grpSpPr>
        <p:sp>
          <p:nvSpPr>
            <p:cNvPr id="1032"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33"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35" name="TextBox 6"/>
          <p:cNvSpPr txBox="1"/>
          <p:nvPr/>
        </p:nvSpPr>
        <p:spPr>
          <a:xfrm>
            <a:off x="1199148" y="257087"/>
            <a:ext cx="16981336" cy="22204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475" sz="4800">
                <a:solidFill>
                  <a:srgbClr val="0433FF"/>
                </a:solidFill>
                <a:latin typeface="Poppins"/>
                <a:ea typeface="Poppins"/>
                <a:cs typeface="Poppins"/>
                <a:sym typeface="Poppins"/>
              </a:defRPr>
            </a:lvl1pPr>
          </a:lstStyle>
          <a:p>
            <a:pPr/>
            <a:r>
              <a:t>Body Composition Analysis (Skin Fold, Bioelectrical Impedance,Waist-to-Hip, BMI, Other)</a:t>
            </a:r>
          </a:p>
        </p:txBody>
      </p:sp>
      <p:sp>
        <p:nvSpPr>
          <p:cNvPr id="103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37" name="What Is Body Composition Analysis?…"/>
          <p:cNvSpPr txBox="1"/>
          <p:nvPr/>
        </p:nvSpPr>
        <p:spPr>
          <a:xfrm>
            <a:off x="1104376" y="3494344"/>
            <a:ext cx="14836932" cy="186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What Is Body Composition Analysis?</a:t>
            </a:r>
          </a:p>
          <a:p>
            <a:pPr defTabSz="457200">
              <a:spcBef>
                <a:spcPts val="1200"/>
              </a:spcBef>
              <a:defRPr sz="2400">
                <a:latin typeface="Times Roman"/>
                <a:ea typeface="Times Roman"/>
                <a:cs typeface="Times Roman"/>
                <a:sym typeface="Times Roman"/>
              </a:defRPr>
            </a:pPr>
            <a:r>
              <a:t>Body composition analysis evaluates the </a:t>
            </a:r>
            <a:r>
              <a:rPr b="1"/>
              <a:t>relative proportions of fat mass, lean mass (muscle, organs), bone mass, and body water</a:t>
            </a:r>
            <a:r>
              <a:t>, rather than relying solely on body weight.</a:t>
            </a:r>
          </a:p>
          <a:p>
            <a:pPr defTabSz="457200">
              <a:spcBef>
                <a:spcPts val="1200"/>
              </a:spcBef>
              <a:defRPr sz="2400">
                <a:latin typeface="Times Roman"/>
                <a:ea typeface="Times Roman"/>
                <a:cs typeface="Times Roman"/>
                <a:sym typeface="Times Roman"/>
              </a:defRPr>
            </a:pPr>
            <a:r>
              <a:t>Unlike scale weight, body composition provides insight into </a:t>
            </a:r>
            <a:r>
              <a:rPr b="1"/>
              <a:t>metabolic health, functional capacity, and disease risk</a:t>
            </a:r>
          </a:p>
        </p:txBody>
      </p:sp>
      <p:sp>
        <p:nvSpPr>
          <p:cNvPr id="1038" name="Why Body Composition Matters in Nutrition Practice…"/>
          <p:cNvSpPr txBox="1"/>
          <p:nvPr/>
        </p:nvSpPr>
        <p:spPr>
          <a:xfrm>
            <a:off x="1104376" y="5809362"/>
            <a:ext cx="14836932" cy="3583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Why Body Composition Matters in Nutrition Practice</a:t>
            </a:r>
          </a:p>
          <a:p>
            <a:pPr defTabSz="457200">
              <a:spcBef>
                <a:spcPts val="1200"/>
              </a:spcBef>
              <a:defRPr sz="2400">
                <a:latin typeface="Times Roman"/>
                <a:ea typeface="Times Roman"/>
                <a:cs typeface="Times Roman"/>
                <a:sym typeface="Times Roman"/>
              </a:defRPr>
            </a:pPr>
            <a:r>
              <a:t>Body composition analysis helps practitioners: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Identify </a:t>
            </a:r>
            <a:r>
              <a:rPr b="1"/>
              <a:t>excess adiposity</a:t>
            </a:r>
            <a:r>
              <a:t>, particularly visceral fat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Detect </a:t>
            </a:r>
            <a:r>
              <a:rPr b="1"/>
              <a:t>low lean mass or sarcopenia</a:t>
            </a:r>
            <a:r>
              <a:t>, even in normal-weight individuals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Assess </a:t>
            </a:r>
            <a:r>
              <a:rPr b="1"/>
              <a:t>cardiometabolic risk</a:t>
            </a:r>
            <a:r>
              <a:t> more accurately than BMI alone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Monitor </a:t>
            </a:r>
            <a:r>
              <a:rPr b="1"/>
              <a:t>response to nutrition and lifestyle interventions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Shift focus away from weight-centric outcomes toward </a:t>
            </a:r>
            <a:r>
              <a:rPr b="1"/>
              <a:t>health-centric outcomes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7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71" name="TextBox 6"/>
          <p:cNvSpPr txBox="1"/>
          <p:nvPr/>
        </p:nvSpPr>
        <p:spPr>
          <a:xfrm>
            <a:off x="1126317" y="982924"/>
            <a:ext cx="16812962" cy="1120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Food Storage: Nutrient Deterioration</a:t>
            </a:r>
          </a:p>
        </p:txBody>
      </p:sp>
      <p:sp>
        <p:nvSpPr>
          <p:cNvPr id="17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73" name="Table 1"/>
          <p:cNvGraphicFramePr/>
          <p:nvPr/>
        </p:nvGraphicFramePr>
        <p:xfrm>
          <a:off x="2835275" y="3445917"/>
          <a:ext cx="12617450" cy="635234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385342"/>
                <a:gridCol w="8232107"/>
              </a:tblGrid>
              <a:tr h="894696">
                <a:tc>
                  <a:txBody>
                    <a:bodyPr/>
                    <a:lstStyle/>
                    <a:p>
                      <a:pPr algn="ctr" defTabSz="457200">
                        <a:defRPr sz="1800"/>
                      </a:pPr>
                      <a:r>
                        <a:rPr b="1" sz="2400">
                          <a:latin typeface="Times Roman"/>
                          <a:ea typeface="Times Roman"/>
                          <a:cs typeface="Times Roman"/>
                          <a:sym typeface="Times Roman"/>
                        </a:rPr>
                        <a:t>Factor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Result</a:t>
                      </a:r>
                    </a:p>
                  </a:txBody>
                  <a:tcPr marL="12700" marR="12700" marT="12700" marB="12700" anchor="ctr" anchorCtr="0" horzOverflow="overflow"/>
                </a:tc>
              </a:tr>
              <a:tr h="1386779">
                <a:tc>
                  <a:txBody>
                    <a:bodyPr/>
                    <a:lstStyle/>
                    <a:p>
                      <a:pPr algn="ctr" defTabSz="457200">
                        <a:defRPr sz="1800"/>
                      </a:pPr>
                      <a:r>
                        <a:rPr b="1" sz="2400">
                          <a:latin typeface="Times Roman"/>
                          <a:ea typeface="Times Roman"/>
                          <a:cs typeface="Times Roman"/>
                          <a:sym typeface="Times Roman"/>
                        </a:rPr>
                        <a:t>Light exposure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Loss of riboflavin (B2), vitamin A</a:t>
                      </a:r>
                    </a:p>
                  </a:txBody>
                  <a:tcPr marL="12700" marR="12700" marT="12700" marB="12700" anchor="ctr" anchorCtr="0" horzOverflow="overflow"/>
                </a:tc>
              </a:tr>
              <a:tr h="894696">
                <a:tc>
                  <a:txBody>
                    <a:bodyPr/>
                    <a:lstStyle/>
                    <a:p>
                      <a:pPr algn="ctr" defTabSz="457200">
                        <a:defRPr sz="1800"/>
                      </a:pPr>
                      <a:r>
                        <a:rPr b="1" sz="2400">
                          <a:latin typeface="Times Roman"/>
                          <a:ea typeface="Times Roman"/>
                          <a:cs typeface="Times Roman"/>
                          <a:sym typeface="Times Roman"/>
                        </a:rPr>
                        <a:t>Oxygen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Oxidation of vitamin C &amp; fats</a:t>
                      </a:r>
                    </a:p>
                  </a:txBody>
                  <a:tcPr marL="12700" marR="12700" marT="12700" marB="12700" anchor="ctr" anchorCtr="0" horzOverflow="overflow"/>
                </a:tc>
              </a:tr>
              <a:tr h="894696">
                <a:tc>
                  <a:txBody>
                    <a:bodyPr/>
                    <a:lstStyle/>
                    <a:p>
                      <a:pPr algn="ctr" defTabSz="457200">
                        <a:defRPr sz="1800"/>
                      </a:pPr>
                      <a:r>
                        <a:rPr b="1" sz="2400">
                          <a:latin typeface="Times Roman"/>
                          <a:ea typeface="Times Roman"/>
                          <a:cs typeface="Times Roman"/>
                          <a:sym typeface="Times Roman"/>
                        </a:rPr>
                        <a:t>Heat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Fat-soluble vitamin destruction</a:t>
                      </a:r>
                    </a:p>
                  </a:txBody>
                  <a:tcPr marL="12700" marR="12700" marT="12700" marB="12700" anchor="ctr" anchorCtr="0" horzOverflow="overflow"/>
                </a:tc>
              </a:tr>
              <a:tr h="894696">
                <a:tc>
                  <a:txBody>
                    <a:bodyPr/>
                    <a:lstStyle/>
                    <a:p>
                      <a:pPr algn="ctr" defTabSz="457200">
                        <a:defRPr sz="1800"/>
                      </a:pPr>
                      <a:r>
                        <a:rPr b="1" sz="2400">
                          <a:latin typeface="Times Roman"/>
                          <a:ea typeface="Times Roman"/>
                          <a:cs typeface="Times Roman"/>
                          <a:sym typeface="Times Roman"/>
                        </a:rPr>
                        <a:t>Time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Gradual nutrient decay</a:t>
                      </a:r>
                    </a:p>
                  </a:txBody>
                  <a:tcPr marL="12700" marR="12700" marT="12700" marB="12700" anchor="ctr" anchorCtr="0" horzOverflow="overflow"/>
                </a:tc>
              </a:tr>
              <a:tr h="1386779">
                <a:tc>
                  <a:txBody>
                    <a:bodyPr/>
                    <a:lstStyle/>
                    <a:p>
                      <a:pPr algn="ctr" defTabSz="457200">
                        <a:defRPr sz="1800"/>
                      </a:pPr>
                      <a:r>
                        <a:rPr b="1" sz="2400">
                          <a:latin typeface="Times Roman"/>
                          <a:ea typeface="Times Roman"/>
                          <a:cs typeface="Times Roman"/>
                          <a:sym typeface="Times Roman"/>
                        </a:rPr>
                        <a:t>Metal containers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Promote oxidation unless lined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43" name="Freeform 4"/>
          <p:cNvGrpSpPr/>
          <p:nvPr/>
        </p:nvGrpSpPr>
        <p:grpSpPr>
          <a:xfrm>
            <a:off x="-528006" y="-2"/>
            <a:ext cx="19048333" cy="3086104"/>
            <a:chOff x="0" y="0"/>
            <a:chExt cx="19048331" cy="3086102"/>
          </a:xfrm>
        </p:grpSpPr>
        <p:sp>
          <p:nvSpPr>
            <p:cNvPr id="1041"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42"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44" name="TextBox 6"/>
          <p:cNvSpPr txBox="1"/>
          <p:nvPr/>
        </p:nvSpPr>
        <p:spPr>
          <a:xfrm>
            <a:off x="1376948" y="1010670"/>
            <a:ext cx="16981336" cy="11406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Key Components Assessed</a:t>
            </a:r>
          </a:p>
        </p:txBody>
      </p:sp>
      <p:sp>
        <p:nvSpPr>
          <p:cNvPr id="104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46" name="A. Fat Mass…"/>
          <p:cNvSpPr txBox="1"/>
          <p:nvPr/>
        </p:nvSpPr>
        <p:spPr>
          <a:xfrm>
            <a:off x="2145776" y="4103944"/>
            <a:ext cx="5701166" cy="4968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A. Fat Mass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Includes subcutaneous and visceral fat</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Excess visceral fat is associated with insulin resistance, inflammation, and cardiovascular disease</a:t>
            </a:r>
          </a:p>
          <a:p>
            <a:pPr defTabSz="457200">
              <a:spcBef>
                <a:spcPts val="1400"/>
              </a:spcBef>
              <a:defRPr b="1" sz="2300">
                <a:latin typeface="Times Roman"/>
                <a:ea typeface="Times Roman"/>
                <a:cs typeface="Times Roman"/>
                <a:sym typeface="Times Roman"/>
              </a:defRPr>
            </a:pPr>
            <a:r>
              <a:t>B. Lean Mass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Primarily skeletal muscle, plus organs and connective tissue</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Critical for glucose disposal, metabolic rate, and physical function</a:t>
            </a:r>
          </a:p>
        </p:txBody>
      </p:sp>
      <p:sp>
        <p:nvSpPr>
          <p:cNvPr id="1047" name="C. Bone Mass…"/>
          <p:cNvSpPr txBox="1"/>
          <p:nvPr/>
        </p:nvSpPr>
        <p:spPr>
          <a:xfrm>
            <a:off x="9003776" y="4148647"/>
            <a:ext cx="5701166" cy="4345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C. Bone Mass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Reflects skeletal health and fracture risk</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Particularly important in aging, menopause, and undernutrition</a:t>
            </a:r>
          </a:p>
          <a:p>
            <a:pPr defTabSz="457200">
              <a:spcBef>
                <a:spcPts val="1400"/>
              </a:spcBef>
              <a:defRPr b="1" sz="2400">
                <a:latin typeface="Times Roman"/>
                <a:ea typeface="Times Roman"/>
                <a:cs typeface="Times Roman"/>
                <a:sym typeface="Times Roman"/>
              </a:defRPr>
            </a:pPr>
            <a:r>
              <a:t>D. Body Water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Total body water and fluid distribution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Influences accuracy of certain measurement methods (e.g., BIA)</a:t>
            </a:r>
          </a:p>
        </p:txBody>
      </p:sp>
    </p:spTree>
  </p:cSld>
  <p:clrMapOvr>
    <a:masterClrMapping/>
  </p:clrMapOvr>
  <p:transition xmlns:p14="http://schemas.microsoft.com/office/powerpoint/2010/main" spd="med" advClick="1"/>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9"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52" name="Freeform 4"/>
          <p:cNvGrpSpPr/>
          <p:nvPr/>
        </p:nvGrpSpPr>
        <p:grpSpPr>
          <a:xfrm>
            <a:off x="-528006" y="-2"/>
            <a:ext cx="19048333" cy="3086104"/>
            <a:chOff x="0" y="0"/>
            <a:chExt cx="19048331" cy="3086102"/>
          </a:xfrm>
        </p:grpSpPr>
        <p:sp>
          <p:nvSpPr>
            <p:cNvPr id="1050"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51"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53" name="TextBox 6"/>
          <p:cNvSpPr txBox="1"/>
          <p:nvPr/>
        </p:nvSpPr>
        <p:spPr>
          <a:xfrm>
            <a:off x="1427748" y="394850"/>
            <a:ext cx="16981336" cy="22963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32" sz="7400">
                <a:solidFill>
                  <a:srgbClr val="FFFFFF"/>
                </a:solidFill>
                <a:latin typeface="Poppins"/>
                <a:ea typeface="Poppins"/>
                <a:cs typeface="Poppins"/>
                <a:sym typeface="Poppins"/>
              </a:defRPr>
            </a:pPr>
            <a:r>
              <a:t>Common Methods and What </a:t>
            </a:r>
          </a:p>
          <a:p>
            <a:pPr>
              <a:lnSpc>
                <a:spcPts val="9100"/>
              </a:lnSpc>
              <a:defRPr spc="732" sz="7400">
                <a:solidFill>
                  <a:srgbClr val="FFFFFF"/>
                </a:solidFill>
                <a:latin typeface="Poppins"/>
                <a:ea typeface="Poppins"/>
                <a:cs typeface="Poppins"/>
                <a:sym typeface="Poppins"/>
              </a:defRPr>
            </a:pPr>
            <a:r>
              <a:t>They Tell Us</a:t>
            </a:r>
          </a:p>
        </p:txBody>
      </p:sp>
      <p:sp>
        <p:nvSpPr>
          <p:cNvPr id="105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55" name="A. Anthropometric Measures…"/>
          <p:cNvSpPr txBox="1"/>
          <p:nvPr/>
        </p:nvSpPr>
        <p:spPr>
          <a:xfrm>
            <a:off x="1332976" y="3818194"/>
            <a:ext cx="7362584" cy="531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100">
                <a:latin typeface="Times Roman"/>
                <a:ea typeface="Times Roman"/>
                <a:cs typeface="Times Roman"/>
                <a:sym typeface="Times Roman"/>
              </a:defRPr>
            </a:pPr>
            <a:r>
              <a:t>A. Anthropometric Measures</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BMI:</a:t>
            </a:r>
            <a:r>
              <a:rPr b="0"/>
              <a:t> Screens weight status but does not distinguish fat vs lean mass</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Waist circumference &amp; WHR:</a:t>
            </a:r>
            <a:r>
              <a:rPr b="0"/>
              <a:t> Reflect fat distribution and visceral adiposity risk</a:t>
            </a:r>
          </a:p>
          <a:p>
            <a:pPr defTabSz="457200">
              <a:spcBef>
                <a:spcPts val="1200"/>
              </a:spcBef>
              <a:defRPr b="1" sz="2100">
                <a:latin typeface="Times Roman"/>
                <a:ea typeface="Times Roman"/>
                <a:cs typeface="Times Roman"/>
                <a:sym typeface="Times Roman"/>
              </a:defRPr>
            </a:pPr>
            <a:r>
              <a:t>CNS interpretation:</a:t>
            </a:r>
            <a:r>
              <a:rPr b="0"/>
              <a:t> Useful for </a:t>
            </a:r>
            <a:r>
              <a:t>risk stratification</a:t>
            </a:r>
            <a:r>
              <a:rPr b="0"/>
              <a:t>, not diagnosis.</a:t>
            </a:r>
          </a:p>
          <a:p>
            <a:pPr defTabSz="457200">
              <a:defRPr sz="2100">
                <a:solidFill>
                  <a:srgbClr val="808080"/>
                </a:solidFill>
                <a:latin typeface="Times Roman"/>
                <a:ea typeface="Times Roman"/>
                <a:cs typeface="Times Roman"/>
                <a:sym typeface="Times Roman"/>
              </a:defRPr>
            </a:pPr>
          </a:p>
          <a:p>
            <a:pPr defTabSz="457200">
              <a:spcBef>
                <a:spcPts val="1400"/>
              </a:spcBef>
              <a:defRPr b="1" sz="2100">
                <a:latin typeface="Times Roman"/>
                <a:ea typeface="Times Roman"/>
                <a:cs typeface="Times Roman"/>
                <a:sym typeface="Times Roman"/>
              </a:defRPr>
            </a:pPr>
            <a:r>
              <a:t>B. Skinfold Thickness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Estimates subcutaneous fat using calipers at standardized sites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Can approximate body fat percentage when performed correctly</a:t>
            </a:r>
          </a:p>
          <a:p>
            <a:pPr defTabSz="457200">
              <a:spcBef>
                <a:spcPts val="1200"/>
              </a:spcBef>
              <a:defRPr b="1" sz="2100">
                <a:latin typeface="Times Roman"/>
                <a:ea typeface="Times Roman"/>
                <a:cs typeface="Times Roman"/>
                <a:sym typeface="Times Roman"/>
              </a:defRPr>
            </a:pPr>
            <a:r>
              <a:t>CNS interpretation:</a:t>
            </a:r>
            <a:r>
              <a:rPr b="0"/>
              <a:t> Best for </a:t>
            </a:r>
            <a:r>
              <a:t>tracking change over time</a:t>
            </a:r>
            <a:r>
              <a:rPr b="0"/>
              <a:t> when measured by the same trained practitioner.</a:t>
            </a:r>
          </a:p>
        </p:txBody>
      </p:sp>
      <p:sp>
        <p:nvSpPr>
          <p:cNvPr id="1056" name="C. Bioelectrical Impedance Analysis (BIA)…"/>
          <p:cNvSpPr txBox="1"/>
          <p:nvPr/>
        </p:nvSpPr>
        <p:spPr>
          <a:xfrm>
            <a:off x="9435576" y="3881694"/>
            <a:ext cx="7576202" cy="5463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100">
                <a:latin typeface="Times Roman"/>
                <a:ea typeface="Times Roman"/>
                <a:cs typeface="Times Roman"/>
                <a:sym typeface="Times Roman"/>
              </a:defRPr>
            </a:pPr>
            <a:r>
              <a:t>C. Bioelectrical Impedance Analysis (BIA)</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Sends a low electrical current through the body to estimate fat mass, lean mass, and total body water</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Lean tissue conducts electricity better than fat</a:t>
            </a:r>
          </a:p>
          <a:p>
            <a:pPr defTabSz="457200">
              <a:spcBef>
                <a:spcPts val="1200"/>
              </a:spcBef>
              <a:defRPr b="1" sz="2100">
                <a:latin typeface="Times Roman"/>
                <a:ea typeface="Times Roman"/>
                <a:cs typeface="Times Roman"/>
                <a:sym typeface="Times Roman"/>
              </a:defRPr>
            </a:pPr>
            <a:r>
              <a:t>CNS interpretation:</a:t>
            </a:r>
            <a:r>
              <a:rPr b="0"/>
              <a:t> Sensitive to hydration, recent food intake, and exercise; useful for </a:t>
            </a:r>
            <a:r>
              <a:t>trend monitoring</a:t>
            </a:r>
            <a:r>
              <a:rPr b="0"/>
              <a:t>.</a:t>
            </a:r>
          </a:p>
          <a:p>
            <a:pPr defTabSz="457200">
              <a:defRPr sz="2100">
                <a:solidFill>
                  <a:srgbClr val="808080"/>
                </a:solidFill>
                <a:latin typeface="Times Roman"/>
                <a:ea typeface="Times Roman"/>
                <a:cs typeface="Times Roman"/>
                <a:sym typeface="Times Roman"/>
              </a:defRPr>
            </a:pPr>
          </a:p>
          <a:p>
            <a:pPr defTabSz="457200">
              <a:spcBef>
                <a:spcPts val="1400"/>
              </a:spcBef>
              <a:defRPr b="1" sz="2100">
                <a:latin typeface="Times Roman"/>
                <a:ea typeface="Times Roman"/>
                <a:cs typeface="Times Roman"/>
                <a:sym typeface="Times Roman"/>
              </a:defRPr>
            </a:pPr>
            <a:r>
              <a:t>D. Advanced Methods</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DEXA:</a:t>
            </a:r>
            <a:r>
              <a:rPr b="0"/>
              <a:t> Measures regional fat mass, lean mass, and bone density</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Bod Pod:</a:t>
            </a:r>
            <a:r>
              <a:rPr b="0"/>
              <a:t> Estimates body density via air displacement</a:t>
            </a:r>
          </a:p>
          <a:p>
            <a:pPr defTabSz="457200">
              <a:spcBef>
                <a:spcPts val="1200"/>
              </a:spcBef>
              <a:defRPr b="1" sz="2100">
                <a:latin typeface="Times Roman"/>
                <a:ea typeface="Times Roman"/>
                <a:cs typeface="Times Roman"/>
                <a:sym typeface="Times Roman"/>
              </a:defRPr>
            </a:pPr>
            <a:r>
              <a:t>CNS interpretation:</a:t>
            </a:r>
            <a:r>
              <a:rPr b="0"/>
              <a:t> Considered more accurate; used when detailed assessment is needed.</a:t>
            </a:r>
          </a:p>
        </p:txBody>
      </p:sp>
    </p:spTree>
  </p:cSld>
  <p:clrMapOvr>
    <a:masterClrMapping/>
  </p:clrMapOvr>
  <p:transition xmlns:p14="http://schemas.microsoft.com/office/powerpoint/2010/main" spd="med" advClick="1"/>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8"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61" name="Freeform 4"/>
          <p:cNvGrpSpPr/>
          <p:nvPr/>
        </p:nvGrpSpPr>
        <p:grpSpPr>
          <a:xfrm>
            <a:off x="-528006" y="-2"/>
            <a:ext cx="19048333" cy="3086104"/>
            <a:chOff x="0" y="0"/>
            <a:chExt cx="19048331" cy="3086102"/>
          </a:xfrm>
        </p:grpSpPr>
        <p:sp>
          <p:nvSpPr>
            <p:cNvPr id="1059"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60"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62" name="TextBox 6"/>
          <p:cNvSpPr txBox="1"/>
          <p:nvPr/>
        </p:nvSpPr>
        <p:spPr>
          <a:xfrm>
            <a:off x="1427748" y="394850"/>
            <a:ext cx="16981336" cy="3619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Interpretation Principles in CNS Practice</a:t>
            </a:r>
          </a:p>
        </p:txBody>
      </p:sp>
      <p:sp>
        <p:nvSpPr>
          <p:cNvPr id="106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64" name="A. Use Multiple Measures…"/>
          <p:cNvSpPr txBox="1"/>
          <p:nvPr/>
        </p:nvSpPr>
        <p:spPr>
          <a:xfrm>
            <a:off x="1485376" y="3811844"/>
            <a:ext cx="6864802" cy="560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A. Use Multiple Measures</a:t>
            </a:r>
          </a:p>
          <a:p>
            <a:pPr defTabSz="457200">
              <a:spcBef>
                <a:spcPts val="1200"/>
              </a:spcBef>
              <a:defRPr sz="2300">
                <a:latin typeface="Times Roman"/>
                <a:ea typeface="Times Roman"/>
                <a:cs typeface="Times Roman"/>
                <a:sym typeface="Times Roman"/>
              </a:defRPr>
            </a:pPr>
            <a:r>
              <a:t>No single method provides a complete picture. Combining:</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Waist measures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Body fat estimates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Lean mass indicators</a:t>
            </a:r>
          </a:p>
          <a:p>
            <a:pPr defTabSz="457200">
              <a:spcBef>
                <a:spcPts val="1200"/>
              </a:spcBef>
              <a:defRPr sz="2300">
                <a:latin typeface="Times Roman"/>
                <a:ea typeface="Times Roman"/>
                <a:cs typeface="Times Roman"/>
                <a:sym typeface="Times Roman"/>
              </a:defRPr>
            </a:pPr>
            <a:r>
              <a:t>gives a more accurate assessment of health risk.</a:t>
            </a:r>
          </a:p>
          <a:p>
            <a:pPr defTabSz="457200">
              <a:defRPr sz="2300">
                <a:solidFill>
                  <a:srgbClr val="808080"/>
                </a:solidFill>
                <a:latin typeface="Times Roman"/>
                <a:ea typeface="Times Roman"/>
                <a:cs typeface="Times Roman"/>
                <a:sym typeface="Times Roman"/>
              </a:defRPr>
            </a:pPr>
          </a:p>
          <a:p>
            <a:pPr defTabSz="457200">
              <a:spcBef>
                <a:spcPts val="1400"/>
              </a:spcBef>
              <a:defRPr b="1" sz="2300">
                <a:latin typeface="Times Roman"/>
                <a:ea typeface="Times Roman"/>
                <a:cs typeface="Times Roman"/>
                <a:sym typeface="Times Roman"/>
              </a:defRPr>
            </a:pPr>
            <a:r>
              <a:t>B. Focus on Trends, Not Single Values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Changes over time are more meaningful than one measurement</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Consistency in measurement method is critical</a:t>
            </a:r>
          </a:p>
        </p:txBody>
      </p:sp>
      <p:sp>
        <p:nvSpPr>
          <p:cNvPr id="1065" name="C. Contextualize Results…"/>
          <p:cNvSpPr txBox="1"/>
          <p:nvPr/>
        </p:nvSpPr>
        <p:spPr>
          <a:xfrm>
            <a:off x="9257776" y="3792794"/>
            <a:ext cx="7593863" cy="6111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C. Contextualize Results</a:t>
            </a:r>
          </a:p>
          <a:p>
            <a:pPr defTabSz="457200">
              <a:spcBef>
                <a:spcPts val="1200"/>
              </a:spcBef>
              <a:defRPr sz="2300">
                <a:latin typeface="Times Roman"/>
                <a:ea typeface="Times Roman"/>
                <a:cs typeface="Times Roman"/>
                <a:sym typeface="Times Roman"/>
              </a:defRPr>
            </a:pPr>
            <a:r>
              <a:t>Interpret body composition alongside:</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Dietary intake</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Physical activity</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Hormonal status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Inflammation markers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Clinical symptoms</a:t>
            </a:r>
          </a:p>
          <a:p>
            <a:pPr defTabSz="457200">
              <a:defRPr sz="2300">
                <a:solidFill>
                  <a:srgbClr val="808080"/>
                </a:solidFill>
                <a:latin typeface="Times Roman"/>
                <a:ea typeface="Times Roman"/>
                <a:cs typeface="Times Roman"/>
                <a:sym typeface="Times Roman"/>
              </a:defRPr>
            </a:pPr>
          </a:p>
          <a:p>
            <a:pPr defTabSz="457200">
              <a:spcBef>
                <a:spcPts val="1400"/>
              </a:spcBef>
              <a:defRPr b="1" sz="2300">
                <a:latin typeface="Times Roman"/>
                <a:ea typeface="Times Roman"/>
                <a:cs typeface="Times Roman"/>
                <a:sym typeface="Times Roman"/>
              </a:defRPr>
            </a:pPr>
            <a:r>
              <a:t>D. Avoid Weight Bias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Two individuals with identical BMI can have vastly different body composition</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Emphasize </a:t>
            </a:r>
            <a:r>
              <a:rPr b="1"/>
              <a:t>function, strength, and metabolic health</a:t>
            </a:r>
            <a:r>
              <a:t> over scale weight</a:t>
            </a:r>
          </a:p>
        </p:txBody>
      </p:sp>
    </p:spTree>
  </p:cSld>
  <p:clrMapOvr>
    <a:masterClrMapping/>
  </p:clrMapOvr>
  <p:transition xmlns:p14="http://schemas.microsoft.com/office/powerpoint/2010/main" spd="med" advClick="1"/>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7"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70" name="Freeform 4"/>
          <p:cNvGrpSpPr/>
          <p:nvPr/>
        </p:nvGrpSpPr>
        <p:grpSpPr>
          <a:xfrm>
            <a:off x="-528006" y="-2"/>
            <a:ext cx="19048333" cy="3086104"/>
            <a:chOff x="0" y="0"/>
            <a:chExt cx="19048331" cy="3086102"/>
          </a:xfrm>
        </p:grpSpPr>
        <p:sp>
          <p:nvSpPr>
            <p:cNvPr id="106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6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71" name="TextBox 6"/>
          <p:cNvSpPr txBox="1"/>
          <p:nvPr/>
        </p:nvSpPr>
        <p:spPr>
          <a:xfrm>
            <a:off x="1427748" y="394850"/>
            <a:ext cx="16981336" cy="3619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Clinical Applications for CNS Practitioners</a:t>
            </a:r>
          </a:p>
        </p:txBody>
      </p:sp>
      <p:sp>
        <p:nvSpPr>
          <p:cNvPr id="107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73" name="Body composition analysis supports:…"/>
          <p:cNvSpPr txBox="1"/>
          <p:nvPr/>
        </p:nvSpPr>
        <p:spPr>
          <a:xfrm>
            <a:off x="1485376" y="3811844"/>
            <a:ext cx="6864802" cy="3431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Body composition analysis supports: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Cardiometabolic risk assessment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Sarcopenic obesity identification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Nutrition intervention planning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Protein and energy needs assessment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Monitoring outcomes of diet, exercise, and lifestyle changes</a:t>
            </a:r>
          </a:p>
        </p:txBody>
      </p:sp>
      <p:sp>
        <p:nvSpPr>
          <p:cNvPr id="1074" name="Limitations to Consider…"/>
          <p:cNvSpPr txBox="1"/>
          <p:nvPr/>
        </p:nvSpPr>
        <p:spPr>
          <a:xfrm>
            <a:off x="9613376" y="3853562"/>
            <a:ext cx="7593863" cy="202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Limitations to Consider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Measurement error and operator variability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Hydration and recent activity influence some methods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Does not replace biochemical or functional assessments</a:t>
            </a:r>
          </a:p>
        </p:txBody>
      </p:sp>
    </p:spTree>
  </p:cSld>
  <p:clrMapOvr>
    <a:masterClrMapping/>
  </p:clrMapOvr>
  <p:transition xmlns:p14="http://schemas.microsoft.com/office/powerpoint/2010/main" spd="med" advClick="1"/>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6"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79" name="Freeform 4"/>
          <p:cNvGrpSpPr/>
          <p:nvPr/>
        </p:nvGrpSpPr>
        <p:grpSpPr>
          <a:xfrm>
            <a:off x="-528006" y="-2"/>
            <a:ext cx="19048333" cy="3086104"/>
            <a:chOff x="0" y="0"/>
            <a:chExt cx="19048331" cy="3086102"/>
          </a:xfrm>
        </p:grpSpPr>
        <p:sp>
          <p:nvSpPr>
            <p:cNvPr id="1077"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78"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80" name="TextBox 6"/>
          <p:cNvSpPr txBox="1"/>
          <p:nvPr/>
        </p:nvSpPr>
        <p:spPr>
          <a:xfrm>
            <a:off x="1275348" y="482766"/>
            <a:ext cx="16981336" cy="22905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12" sz="7200">
                <a:solidFill>
                  <a:srgbClr val="FFFFFF"/>
                </a:solidFill>
                <a:latin typeface="Poppins"/>
                <a:ea typeface="Poppins"/>
                <a:cs typeface="Poppins"/>
                <a:sym typeface="Poppins"/>
              </a:defRPr>
            </a:lvl1pPr>
          </a:lstStyle>
          <a:p>
            <a:pPr/>
            <a:r>
              <a:t>Body Composition Analysis — CNS Table Format</a:t>
            </a:r>
          </a:p>
        </p:txBody>
      </p:sp>
      <p:sp>
        <p:nvSpPr>
          <p:cNvPr id="108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82" name="Table 1"/>
          <p:cNvGraphicFramePr/>
          <p:nvPr/>
        </p:nvGraphicFramePr>
        <p:xfrm>
          <a:off x="1012476" y="3435350"/>
          <a:ext cx="16827946" cy="650240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34678"/>
                <a:gridCol w="1927182"/>
                <a:gridCol w="3229927"/>
                <a:gridCol w="2609895"/>
                <a:gridCol w="3359693"/>
                <a:gridCol w="3166569"/>
              </a:tblGrid>
              <a:tr h="355600">
                <a:tc>
                  <a:txBody>
                    <a:bodyPr/>
                    <a:lstStyle/>
                    <a:p>
                      <a:pPr algn="ctr" defTabSz="457200">
                        <a:defRPr sz="1800"/>
                      </a:pPr>
                      <a:r>
                        <a:rPr b="1">
                          <a:latin typeface="Times Roman"/>
                          <a:ea typeface="Times Roman"/>
                          <a:cs typeface="Times Roman"/>
                          <a:sym typeface="Times Roman"/>
                        </a:rPr>
                        <a:t>Method</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What It Measures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Primary Purpose</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Strengths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Limitations</a:t>
                      </a:r>
                    </a:p>
                  </a:txBody>
                  <a:tcPr marL="12700" marR="12700" marT="12700" marB="12700" anchor="ctr" anchorCtr="0" horzOverflow="overflow"/>
                </a:tc>
                <a:tc>
                  <a:txBody>
                    <a:bodyPr/>
                    <a:lstStyle/>
                    <a:p>
                      <a:pPr algn="ctr" defTabSz="457200">
                        <a:defRPr sz="1800"/>
                      </a:pPr>
                      <a:r>
                        <a:rPr b="1">
                          <a:latin typeface="Times Roman"/>
                          <a:ea typeface="Times Roman"/>
                          <a:cs typeface="Times Roman"/>
                          <a:sym typeface="Times Roman"/>
                        </a:rPr>
                        <a:t>Use in CNS Practice</a:t>
                      </a:r>
                    </a:p>
                  </a:txBody>
                  <a:tcPr marL="12700" marR="12700" marT="12700" marB="12700" anchor="ctr" anchorCtr="0" horzOverflow="overflow"/>
                </a:tc>
              </a:tr>
              <a:tr h="914400">
                <a:tc>
                  <a:txBody>
                    <a:bodyPr/>
                    <a:lstStyle/>
                    <a:p>
                      <a:pPr algn="ctr" defTabSz="457200">
                        <a:defRPr sz="1800"/>
                      </a:pPr>
                      <a:r>
                        <a:rPr b="1">
                          <a:latin typeface="Times Roman"/>
                          <a:ea typeface="Times Roman"/>
                          <a:cs typeface="Times Roman"/>
                          <a:sym typeface="Times Roman"/>
                        </a:rPr>
                        <a:t>Body Mass Index (BMI)</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Weight relative to height (kg/m²)</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Population-level weight classification and health risk screening</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Simple, inexpensive, widely used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Does not distinguish fat vs lean mass; limited individual accuracy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Initial screening tool; interpreted alongside other measures</a:t>
                      </a:r>
                    </a:p>
                  </a:txBody>
                  <a:tcPr marL="12700" marR="12700" marT="12700" marB="12700" anchor="ctr" anchorCtr="0" horzOverflow="overflow"/>
                </a:tc>
              </a:tr>
              <a:tr h="914400">
                <a:tc>
                  <a:txBody>
                    <a:bodyPr/>
                    <a:lstStyle/>
                    <a:p>
                      <a:pPr algn="ctr" defTabSz="457200">
                        <a:defRPr sz="1800"/>
                      </a:pPr>
                      <a:r>
                        <a:rPr b="1">
                          <a:latin typeface="Times Roman"/>
                          <a:ea typeface="Times Roman"/>
                          <a:cs typeface="Times Roman"/>
                          <a:sym typeface="Times Roman"/>
                        </a:rPr>
                        <a:t>Waist Circumference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Abdominal (central) adiposity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Assess cardiometabolic risk</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Strong predictor of metabolic risk; easy to perform</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Does not assess total body fat or lean mass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Key marker for insulin resistance and cardiometabolic risk</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Waist-to-Hip Ratio (WHR)</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Fat distribution pattern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Evaluate central vs peripheral fat storage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Reflects visceral fat risk</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Measurement variability; less precise for body fat %</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Used to assess metabolic and cardiovascular risk</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Skinfold Thickness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Subcutaneous fat at specific sites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Estimate body fat percentage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Low cost; field-friendly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Requires skill; inter-observer variability; limited in obesity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Useful for tracking changes over time when done consistently</a:t>
                      </a:r>
                    </a:p>
                  </a:txBody>
                  <a:tcPr marL="12700" marR="12700" marT="12700" marB="12700" anchor="ctr" anchorCtr="0" horzOverflow="overflow"/>
                </a:tc>
              </a:tr>
              <a:tr h="914400">
                <a:tc>
                  <a:txBody>
                    <a:bodyPr/>
                    <a:lstStyle/>
                    <a:p>
                      <a:pPr algn="ctr" defTabSz="457200">
                        <a:defRPr sz="1800"/>
                      </a:pPr>
                      <a:r>
                        <a:rPr b="1">
                          <a:latin typeface="Times Roman"/>
                          <a:ea typeface="Times Roman"/>
                          <a:cs typeface="Times Roman"/>
                          <a:sym typeface="Times Roman"/>
                        </a:rPr>
                        <a:t>Bioelectrical Impedance Analysis (BIA)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Fat mass, lean mass, total body water</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Estimate body composition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Quick, non-invasive, repeatable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Influenced by hydration, food intake, exercise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Monitoring trends; hydration and lean mass assessment</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Dual-Energy X-ray Absorptiometry (DEXA)</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Fat mass, lean mass, bone density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Gold standard body composition analysis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Highly accurate; regional analysis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Cost, radiation exposure (low), limited access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Detailed assessment in clinical or research settings</a:t>
                      </a:r>
                    </a:p>
                  </a:txBody>
                  <a:tcPr marL="12700" marR="12700" marT="12700" marB="12700" anchor="ctr" anchorCtr="0" horzOverflow="overflow"/>
                </a:tc>
              </a:tr>
              <a:tr h="914400">
                <a:tc>
                  <a:txBody>
                    <a:bodyPr/>
                    <a:lstStyle/>
                    <a:p>
                      <a:pPr algn="ctr" defTabSz="457200">
                        <a:defRPr sz="1800"/>
                      </a:pPr>
                      <a:r>
                        <a:rPr b="1">
                          <a:latin typeface="Times Roman"/>
                          <a:ea typeface="Times Roman"/>
                          <a:cs typeface="Times Roman"/>
                          <a:sym typeface="Times Roman"/>
                        </a:rPr>
                        <a:t>Air Displacement Plethysmography (Bod Pod)</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Body density → fat vs lean mass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Body composition estimation</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Accurate, non-invasive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Cost, limited availability</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Alternative to DEXA when available</a:t>
                      </a:r>
                    </a:p>
                  </a:txBody>
                  <a:tcPr marL="12700" marR="12700" marT="12700" marB="12700" anchor="ctr" anchorCtr="0" horzOverflow="overflow"/>
                </a:tc>
              </a:tr>
              <a:tr h="622300">
                <a:tc>
                  <a:txBody>
                    <a:bodyPr/>
                    <a:lstStyle/>
                    <a:p>
                      <a:pPr algn="ctr" defTabSz="457200">
                        <a:defRPr sz="1800"/>
                      </a:pPr>
                      <a:r>
                        <a:rPr b="1">
                          <a:latin typeface="Times Roman"/>
                          <a:ea typeface="Times Roman"/>
                          <a:cs typeface="Times Roman"/>
                          <a:sym typeface="Times Roman"/>
                        </a:rPr>
                        <a:t>Circumference Measurements (other)</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Limb and trunk girths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Track body size changes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Simple, inexpensive</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Does not directly measure fat mass</a:t>
                      </a:r>
                    </a:p>
                  </a:txBody>
                  <a:tcPr marL="12700" marR="12700" marT="12700" marB="12700" anchor="ctr" anchorCtr="0" horzOverflow="overflow"/>
                </a:tc>
                <a:tc>
                  <a:txBody>
                    <a:bodyPr/>
                    <a:lstStyle/>
                    <a:p>
                      <a:pPr algn="ctr" defTabSz="457200">
                        <a:defRPr sz="1800"/>
                      </a:pPr>
                      <a:r>
                        <a:rPr>
                          <a:latin typeface="Times Roman"/>
                          <a:ea typeface="Times Roman"/>
                          <a:cs typeface="Times Roman"/>
                          <a:sym typeface="Times Roman"/>
                        </a:rPr>
                        <a:t>Monitoring body composition changes over time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87" name="Freeform 4"/>
          <p:cNvGrpSpPr/>
          <p:nvPr/>
        </p:nvGrpSpPr>
        <p:grpSpPr>
          <a:xfrm>
            <a:off x="-528006" y="-2"/>
            <a:ext cx="19048333" cy="3086104"/>
            <a:chOff x="0" y="0"/>
            <a:chExt cx="19048331" cy="3086102"/>
          </a:xfrm>
        </p:grpSpPr>
        <p:sp>
          <p:nvSpPr>
            <p:cNvPr id="1085"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86"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88" name="TextBox 6"/>
          <p:cNvSpPr txBox="1"/>
          <p:nvPr/>
        </p:nvSpPr>
        <p:spPr>
          <a:xfrm>
            <a:off x="1199148" y="432821"/>
            <a:ext cx="16981336" cy="225258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84" sz="5900">
                <a:solidFill>
                  <a:srgbClr val="0433FF"/>
                </a:solidFill>
                <a:latin typeface="Poppins"/>
                <a:ea typeface="Poppins"/>
                <a:cs typeface="Poppins"/>
                <a:sym typeface="Poppins"/>
              </a:defRPr>
            </a:lvl1pPr>
          </a:lstStyle>
          <a:p>
            <a:pPr/>
            <a:r>
              <a:t>Linking Childhood Behaviors to Obesity and Other Chronic Health Issues in Adults</a:t>
            </a:r>
          </a:p>
        </p:txBody>
      </p:sp>
      <p:sp>
        <p:nvSpPr>
          <p:cNvPr id="108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90" name="Why Childhood Matters…"/>
          <p:cNvSpPr txBox="1"/>
          <p:nvPr/>
        </p:nvSpPr>
        <p:spPr>
          <a:xfrm>
            <a:off x="1206923" y="4062557"/>
            <a:ext cx="14653453" cy="5908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spcBef>
                <a:spcPts val="1400"/>
              </a:spcBef>
              <a:defRPr b="1" sz="3300">
                <a:latin typeface="Times Roman"/>
                <a:ea typeface="Times Roman"/>
                <a:cs typeface="Times Roman"/>
                <a:sym typeface="Times Roman"/>
              </a:defRPr>
            </a:pPr>
            <a:r>
              <a:t>Why Childhood Matters</a:t>
            </a:r>
          </a:p>
          <a:p>
            <a:pPr algn="ctr" defTabSz="457200">
              <a:spcBef>
                <a:spcPts val="1200"/>
              </a:spcBef>
              <a:defRPr sz="3300">
                <a:latin typeface="Times Roman"/>
                <a:ea typeface="Times Roman"/>
                <a:cs typeface="Times Roman"/>
                <a:sym typeface="Times Roman"/>
              </a:defRPr>
            </a:pPr>
            <a:r>
              <a:t>Childhood is a </a:t>
            </a:r>
            <a:r>
              <a:rPr b="1"/>
              <a:t>critical window of metabolic, behavioral, and neuroendocrine programming</a:t>
            </a:r>
            <a:r>
              <a:t>. Behaviors established early in life can influence </a:t>
            </a:r>
            <a:r>
              <a:rPr b="1"/>
              <a:t>energy regulation, food preferences, physical activity patterns, stress physiology, and cardiometabolic risk</a:t>
            </a:r>
            <a:r>
              <a:t> well into adulthood.</a:t>
            </a:r>
          </a:p>
          <a:p>
            <a:pPr algn="ctr" defTabSz="457200">
              <a:spcBef>
                <a:spcPts val="1200"/>
              </a:spcBef>
              <a:defRPr sz="3400">
                <a:latin typeface="Times Roman"/>
                <a:ea typeface="Times Roman"/>
                <a:cs typeface="Times Roman"/>
                <a:sym typeface="Times Roman"/>
              </a:defRPr>
            </a:pPr>
          </a:p>
          <a:p>
            <a:pPr algn="ctr" defTabSz="457200">
              <a:spcBef>
                <a:spcPts val="1200"/>
              </a:spcBef>
              <a:defRPr i="1" sz="3400">
                <a:latin typeface="Times Roman"/>
                <a:ea typeface="Times Roman"/>
                <a:cs typeface="Times Roman"/>
                <a:sym typeface="Times Roman"/>
              </a:defRPr>
            </a:pPr>
            <a:r>
              <a:t>Childhood dietary, physical activity, sleep, and stress-related behaviors influence metabolic programming, appetite regulation, and disease risk, contributing to adult obesity and chronic health conditions.</a:t>
            </a:r>
          </a:p>
        </p:txBody>
      </p:sp>
    </p:spTree>
  </p:cSld>
  <p:clrMapOvr>
    <a:masterClrMapping/>
  </p:clrMapOvr>
  <p:transition xmlns:p14="http://schemas.microsoft.com/office/powerpoint/2010/main" spd="med" advClick="1"/>
</p:sld>
</file>

<file path=ppt/slides/slide1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2"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095" name="Freeform 4"/>
          <p:cNvGrpSpPr/>
          <p:nvPr/>
        </p:nvGrpSpPr>
        <p:grpSpPr>
          <a:xfrm>
            <a:off x="-528006" y="-2"/>
            <a:ext cx="19048333" cy="3086104"/>
            <a:chOff x="0" y="0"/>
            <a:chExt cx="19048331" cy="3086102"/>
          </a:xfrm>
        </p:grpSpPr>
        <p:sp>
          <p:nvSpPr>
            <p:cNvPr id="1093"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094"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096" name="TextBox 6"/>
          <p:cNvSpPr txBox="1"/>
          <p:nvPr/>
        </p:nvSpPr>
        <p:spPr>
          <a:xfrm>
            <a:off x="1199148" y="432821"/>
            <a:ext cx="16981336"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Key Childhood Behaviors and Their Long-Term Effects</a:t>
            </a:r>
          </a:p>
        </p:txBody>
      </p:sp>
      <p:sp>
        <p:nvSpPr>
          <p:cNvPr id="109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98" name="A. Dietary Patterns…"/>
          <p:cNvSpPr txBox="1"/>
          <p:nvPr/>
        </p:nvSpPr>
        <p:spPr>
          <a:xfrm>
            <a:off x="902124" y="3948257"/>
            <a:ext cx="3519223" cy="5387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A. Dietary Patterns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High intake of </a:t>
            </a:r>
            <a:r>
              <a:rPr b="1"/>
              <a:t>ultra-processed foods</a:t>
            </a:r>
            <a:r>
              <a:t>, sugar-sweetened beverages, and refined carbohydrates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Low intake of </a:t>
            </a:r>
            <a:r>
              <a:rPr b="1"/>
              <a:t>fiber, fruits, vegetables, and micronutrient-dense foods</a:t>
            </a:r>
          </a:p>
          <a:p>
            <a:pPr defTabSz="457200">
              <a:spcBef>
                <a:spcPts val="1200"/>
              </a:spcBef>
              <a:defRPr b="1" sz="1900">
                <a:latin typeface="Times Roman"/>
                <a:ea typeface="Times Roman"/>
                <a:cs typeface="Times Roman"/>
                <a:sym typeface="Times Roman"/>
              </a:defRPr>
            </a:pPr>
            <a:r>
              <a:t>Adult impact:</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Altered appetite regulation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Increased risk of obesity, type 2 diabetes, cardiovascular disease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Preference for energy-dense, low-nutrient foods</a:t>
            </a:r>
          </a:p>
        </p:txBody>
      </p:sp>
      <p:sp>
        <p:nvSpPr>
          <p:cNvPr id="1099" name="B. Physical Activity &amp; Sedentary Behavior…"/>
          <p:cNvSpPr txBox="1"/>
          <p:nvPr/>
        </p:nvSpPr>
        <p:spPr>
          <a:xfrm>
            <a:off x="4801024" y="3897457"/>
            <a:ext cx="2912698" cy="5247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B. Physical Activity &amp; Sedentary Behavior</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Limited physical activity</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Excessive screen time and sedentary habits</a:t>
            </a:r>
          </a:p>
          <a:p>
            <a:pPr defTabSz="457200">
              <a:spcBef>
                <a:spcPts val="1200"/>
              </a:spcBef>
              <a:defRPr b="1" sz="1900">
                <a:latin typeface="Times Roman"/>
                <a:ea typeface="Times Roman"/>
                <a:cs typeface="Times Roman"/>
                <a:sym typeface="Times Roman"/>
              </a:defRPr>
            </a:pPr>
            <a:r>
              <a:t>Adult impact:</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Reduced lean mass development</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Lower metabolic rate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Increased insulin resistance and cardiometabolic risk</a:t>
            </a:r>
          </a:p>
        </p:txBody>
      </p:sp>
      <p:sp>
        <p:nvSpPr>
          <p:cNvPr id="1100" name="C. Sleep Patterns…"/>
          <p:cNvSpPr txBox="1"/>
          <p:nvPr/>
        </p:nvSpPr>
        <p:spPr>
          <a:xfrm>
            <a:off x="8080699" y="3929207"/>
            <a:ext cx="2912699" cy="5019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C. Sleep Patterns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Chronic sleep deprivation or irregular sleep schedules</a:t>
            </a:r>
          </a:p>
          <a:p>
            <a:pPr defTabSz="457200">
              <a:spcBef>
                <a:spcPts val="1200"/>
              </a:spcBef>
              <a:defRPr b="1" sz="1900">
                <a:latin typeface="Times Roman"/>
                <a:ea typeface="Times Roman"/>
                <a:cs typeface="Times Roman"/>
                <a:sym typeface="Times Roman"/>
              </a:defRPr>
            </a:pPr>
            <a:r>
              <a:t>Adult impact:</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Dysregulation of appetite hormones (leptin, ghrelin)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Increased cravings and caloric intake</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Elevated obesity and diabetes risk</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1101" name="D. Stress &amp; Adverse Childhood Experiences (ACEs)…"/>
          <p:cNvSpPr txBox="1"/>
          <p:nvPr/>
        </p:nvSpPr>
        <p:spPr>
          <a:xfrm>
            <a:off x="11411176" y="3922857"/>
            <a:ext cx="2912698" cy="4942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D. Stress &amp; Adverse Childhood Experiences (ACEs)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Chronic stress, trauma, and household instability</a:t>
            </a:r>
          </a:p>
          <a:p>
            <a:pPr defTabSz="457200">
              <a:spcBef>
                <a:spcPts val="1200"/>
              </a:spcBef>
              <a:defRPr b="1" sz="1900">
                <a:latin typeface="Times Roman"/>
                <a:ea typeface="Times Roman"/>
                <a:cs typeface="Times Roman"/>
                <a:sym typeface="Times Roman"/>
              </a:defRPr>
            </a:pPr>
            <a:r>
              <a:t>Adult impact:</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Altered HPA axis function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Elevated cortisol</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Increased risk of central adiposity, metabolic syndrome, and depression</a:t>
            </a:r>
          </a:p>
        </p:txBody>
      </p:sp>
      <p:sp>
        <p:nvSpPr>
          <p:cNvPr id="1102" name="E. Family &amp; Environmental Influences…"/>
          <p:cNvSpPr txBox="1"/>
          <p:nvPr/>
        </p:nvSpPr>
        <p:spPr>
          <a:xfrm>
            <a:off x="14652752" y="3922857"/>
            <a:ext cx="2912698" cy="4942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E. Family &amp; Environmental Influences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Parental modeling of food and activity behaviors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Food availability and household norms</a:t>
            </a:r>
          </a:p>
          <a:p>
            <a:pPr defTabSz="457200">
              <a:spcBef>
                <a:spcPts val="1200"/>
              </a:spcBef>
              <a:defRPr b="1" sz="1900">
                <a:latin typeface="Times Roman"/>
                <a:ea typeface="Times Roman"/>
                <a:cs typeface="Times Roman"/>
                <a:sym typeface="Times Roman"/>
              </a:defRPr>
            </a:pPr>
            <a:r>
              <a:t>Adult impact:</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Intergenerational transmission of eating and lifestyle patterns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Learned emotional eating or restriction behaviors</a:t>
            </a:r>
          </a:p>
        </p:txBody>
      </p:sp>
    </p:spTree>
  </p:cSld>
  <p:clrMapOvr>
    <a:masterClrMapping/>
  </p:clrMapOvr>
  <p:transition xmlns:p14="http://schemas.microsoft.com/office/powerpoint/2010/main" spd="med" advClick="1"/>
</p:sld>
</file>

<file path=ppt/slides/slide1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07" name="Freeform 4"/>
          <p:cNvGrpSpPr/>
          <p:nvPr/>
        </p:nvGrpSpPr>
        <p:grpSpPr>
          <a:xfrm>
            <a:off x="-528006" y="-2"/>
            <a:ext cx="19048333" cy="3086104"/>
            <a:chOff x="0" y="0"/>
            <a:chExt cx="19048331" cy="3086102"/>
          </a:xfrm>
        </p:grpSpPr>
        <p:sp>
          <p:nvSpPr>
            <p:cNvPr id="1105"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06"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08" name="TextBox 6"/>
          <p:cNvSpPr txBox="1"/>
          <p:nvPr/>
        </p:nvSpPr>
        <p:spPr>
          <a:xfrm>
            <a:off x="1199148" y="432821"/>
            <a:ext cx="16981336"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Biological Mechanisms Linking Childhood to Adult Disease</a:t>
            </a:r>
          </a:p>
        </p:txBody>
      </p:sp>
      <p:sp>
        <p:nvSpPr>
          <p:cNvPr id="110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10" name="A. Metabolic Programming…"/>
          <p:cNvSpPr txBox="1"/>
          <p:nvPr/>
        </p:nvSpPr>
        <p:spPr>
          <a:xfrm>
            <a:off x="1549823" y="4545157"/>
            <a:ext cx="4795475" cy="2910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A. Metabolic Programming</a:t>
            </a:r>
          </a:p>
          <a:p>
            <a:pPr defTabSz="457200">
              <a:spcBef>
                <a:spcPts val="1200"/>
              </a:spcBef>
              <a:defRPr sz="2400">
                <a:latin typeface="Times Roman"/>
                <a:ea typeface="Times Roman"/>
                <a:cs typeface="Times Roman"/>
                <a:sym typeface="Times Roman"/>
              </a:defRPr>
            </a:pPr>
            <a:r>
              <a:t>Early-life nutrition and behaviors influence: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Insulin sensitivity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Adipocyte number and size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Energy expenditure patterns</a:t>
            </a:r>
          </a:p>
        </p:txBody>
      </p:sp>
      <p:sp>
        <p:nvSpPr>
          <p:cNvPr id="1111" name="C. Epigenetic Modifications…"/>
          <p:cNvSpPr txBox="1"/>
          <p:nvPr/>
        </p:nvSpPr>
        <p:spPr>
          <a:xfrm>
            <a:off x="12548024" y="4532457"/>
            <a:ext cx="4193712" cy="3799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C. Epigenetic Modifications</a:t>
            </a:r>
          </a:p>
          <a:p>
            <a:pPr defTabSz="457200">
              <a:spcBef>
                <a:spcPts val="1200"/>
              </a:spcBef>
              <a:defRPr sz="2400">
                <a:latin typeface="Times Roman"/>
                <a:ea typeface="Times Roman"/>
                <a:cs typeface="Times Roman"/>
                <a:sym typeface="Times Roman"/>
              </a:defRPr>
            </a:pPr>
            <a:r>
              <a:t>Childhood exposures can alter gene expression related to:</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Lipid metabolism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Appetite regulation</a:t>
            </a:r>
          </a:p>
          <a:p>
            <a:pPr defTabSz="457200">
              <a:spcBef>
                <a:spcPts val="1200"/>
              </a:spcBef>
              <a:defRPr sz="2400">
                <a:latin typeface="Times Roman"/>
                <a:ea typeface="Times Roman"/>
                <a:cs typeface="Times Roman"/>
                <a:sym typeface="Times Roman"/>
              </a:defRPr>
            </a:pPr>
            <a:r>
              <a:t>These changes may persist into adulthood.</a:t>
            </a:r>
          </a:p>
        </p:txBody>
      </p:sp>
      <p:sp>
        <p:nvSpPr>
          <p:cNvPr id="1112" name="B. Epigenetic Modifications…"/>
          <p:cNvSpPr txBox="1"/>
          <p:nvPr/>
        </p:nvSpPr>
        <p:spPr>
          <a:xfrm>
            <a:off x="6686825" y="4538807"/>
            <a:ext cx="5141052" cy="3799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B. Epigenetic Modifications</a:t>
            </a:r>
          </a:p>
          <a:p>
            <a:pPr defTabSz="457200">
              <a:spcBef>
                <a:spcPts val="1200"/>
              </a:spcBef>
              <a:defRPr sz="2400">
                <a:latin typeface="Times Roman"/>
                <a:ea typeface="Times Roman"/>
                <a:cs typeface="Times Roman"/>
                <a:sym typeface="Times Roman"/>
              </a:defRPr>
            </a:pPr>
            <a:r>
              <a:t>Childhood exposures can alter gene expression related to:</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Lipid metabolism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Appetite regulation</a:t>
            </a:r>
          </a:p>
          <a:p>
            <a:pPr defTabSz="457200">
              <a:spcBef>
                <a:spcPts val="1200"/>
              </a:spcBef>
              <a:defRPr sz="2400">
                <a:latin typeface="Times Roman"/>
                <a:ea typeface="Times Roman"/>
                <a:cs typeface="Times Roman"/>
                <a:sym typeface="Times Roman"/>
              </a:defRPr>
            </a:pPr>
            <a:r>
              <a:t>These changes may persist into adulthood.</a:t>
            </a:r>
          </a:p>
        </p:txBody>
      </p:sp>
    </p:spTree>
  </p:cSld>
  <p:clrMapOvr>
    <a:masterClrMapping/>
  </p:clrMapOvr>
  <p:transition xmlns:p14="http://schemas.microsoft.com/office/powerpoint/2010/main" spd="med" advClick="1"/>
</p:sld>
</file>

<file path=ppt/slides/slide1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17" name="Freeform 4"/>
          <p:cNvGrpSpPr/>
          <p:nvPr/>
        </p:nvGrpSpPr>
        <p:grpSpPr>
          <a:xfrm>
            <a:off x="-528006" y="-2"/>
            <a:ext cx="19048333" cy="3086104"/>
            <a:chOff x="0" y="0"/>
            <a:chExt cx="19048331" cy="3086102"/>
          </a:xfrm>
        </p:grpSpPr>
        <p:sp>
          <p:nvSpPr>
            <p:cNvPr id="1115"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16"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18" name="TextBox 6"/>
          <p:cNvSpPr txBox="1"/>
          <p:nvPr/>
        </p:nvSpPr>
        <p:spPr>
          <a:xfrm>
            <a:off x="1199148" y="432821"/>
            <a:ext cx="16981336" cy="228471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Chronic Conditions Associated with Childhood Behaviors</a:t>
            </a:r>
          </a:p>
        </p:txBody>
      </p:sp>
      <p:sp>
        <p:nvSpPr>
          <p:cNvPr id="111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20" name="Obesity…"/>
          <p:cNvSpPr txBox="1"/>
          <p:nvPr/>
        </p:nvSpPr>
        <p:spPr>
          <a:xfrm>
            <a:off x="1778424" y="4214957"/>
            <a:ext cx="4795474" cy="4460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5" indent="-280735" defTabSz="457200">
              <a:spcBef>
                <a:spcPts val="1200"/>
              </a:spcBef>
              <a:buSzPct val="100000"/>
              <a:buChar char="•"/>
              <a:defRPr sz="2800">
                <a:latin typeface="Times Roman"/>
                <a:ea typeface="Times Roman"/>
                <a:cs typeface="Times Roman"/>
                <a:sym typeface="Times Roman"/>
              </a:defRPr>
            </a:pPr>
            <a:r>
              <a:t>Obesity</a:t>
            </a:r>
          </a:p>
          <a:p>
            <a:pPr marL="280735" indent="-280735" defTabSz="457200">
              <a:spcBef>
                <a:spcPts val="1200"/>
              </a:spcBef>
              <a:buSzPct val="100000"/>
              <a:buChar char="•"/>
              <a:defRPr sz="2800">
                <a:latin typeface="Times Roman"/>
                <a:ea typeface="Times Roman"/>
                <a:cs typeface="Times Roman"/>
                <a:sym typeface="Times Roman"/>
              </a:defRPr>
            </a:pPr>
            <a:r>
              <a:t>Type 2 diabetes</a:t>
            </a:r>
          </a:p>
          <a:p>
            <a:pPr marL="280735" indent="-280735" defTabSz="457200">
              <a:spcBef>
                <a:spcPts val="1200"/>
              </a:spcBef>
              <a:buSzPct val="100000"/>
              <a:buChar char="•"/>
              <a:defRPr sz="2800">
                <a:latin typeface="Times Roman"/>
                <a:ea typeface="Times Roman"/>
                <a:cs typeface="Times Roman"/>
                <a:sym typeface="Times Roman"/>
              </a:defRPr>
            </a:pPr>
            <a:r>
              <a:t>Cardiovascular disease</a:t>
            </a:r>
          </a:p>
          <a:p>
            <a:pPr marL="280735" indent="-280735" defTabSz="457200">
              <a:spcBef>
                <a:spcPts val="1200"/>
              </a:spcBef>
              <a:buSzPct val="100000"/>
              <a:buChar char="•"/>
              <a:defRPr sz="2800">
                <a:latin typeface="Times Roman"/>
                <a:ea typeface="Times Roman"/>
                <a:cs typeface="Times Roman"/>
                <a:sym typeface="Times Roman"/>
              </a:defRPr>
            </a:pPr>
            <a:r>
              <a:t>Nonalcoholic fatty liver disease (NAFLD)</a:t>
            </a:r>
          </a:p>
          <a:p>
            <a:pPr marL="280735" indent="-280735" defTabSz="457200">
              <a:spcBef>
                <a:spcPts val="1200"/>
              </a:spcBef>
              <a:buSzPct val="100000"/>
              <a:buChar char="•"/>
              <a:defRPr sz="2800">
                <a:latin typeface="Times Roman"/>
                <a:ea typeface="Times Roman"/>
                <a:cs typeface="Times Roman"/>
                <a:sym typeface="Times Roman"/>
              </a:defRPr>
            </a:pPr>
            <a:r>
              <a:t>Hypertension</a:t>
            </a:r>
          </a:p>
          <a:p>
            <a:pPr marL="280735" indent="-280735" defTabSz="457200">
              <a:spcBef>
                <a:spcPts val="1200"/>
              </a:spcBef>
              <a:buSzPct val="100000"/>
              <a:buChar char="•"/>
              <a:defRPr sz="2800">
                <a:latin typeface="Times Roman"/>
                <a:ea typeface="Times Roman"/>
                <a:cs typeface="Times Roman"/>
                <a:sym typeface="Times Roman"/>
              </a:defRPr>
            </a:pPr>
            <a:r>
              <a:t>Depression and anxiety</a:t>
            </a:r>
          </a:p>
          <a:p>
            <a:pPr marL="280735" indent="-280735" defTabSz="457200">
              <a:spcBef>
                <a:spcPts val="1200"/>
              </a:spcBef>
              <a:buSzPct val="100000"/>
              <a:buChar char="•"/>
              <a:defRPr sz="2800">
                <a:latin typeface="Times Roman"/>
                <a:ea typeface="Times Roman"/>
                <a:cs typeface="Times Roman"/>
                <a:sym typeface="Times Roman"/>
              </a:defRPr>
            </a:pPr>
            <a:r>
              <a:t>Musculoskeletal disorders</a:t>
            </a:r>
          </a:p>
        </p:txBody>
      </p:sp>
    </p:spTree>
  </p:cSld>
  <p:clrMapOvr>
    <a:masterClrMapping/>
  </p:clrMapOvr>
  <p:transition xmlns:p14="http://schemas.microsoft.com/office/powerpoint/2010/main" spd="med" advClick="1"/>
</p:sld>
</file>

<file path=ppt/slides/slide1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2"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25" name="Freeform 4"/>
          <p:cNvGrpSpPr/>
          <p:nvPr/>
        </p:nvGrpSpPr>
        <p:grpSpPr>
          <a:xfrm>
            <a:off x="-528006" y="-2"/>
            <a:ext cx="19048333" cy="3086104"/>
            <a:chOff x="0" y="0"/>
            <a:chExt cx="19048331" cy="3086102"/>
          </a:xfrm>
        </p:grpSpPr>
        <p:sp>
          <p:nvSpPr>
            <p:cNvPr id="1123"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24"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26" name="TextBox 6"/>
          <p:cNvSpPr txBox="1"/>
          <p:nvPr/>
        </p:nvSpPr>
        <p:spPr>
          <a:xfrm>
            <a:off x="1224548" y="940820"/>
            <a:ext cx="16981336" cy="24511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FFFFFF"/>
                </a:solidFill>
                <a:latin typeface="Poppins"/>
                <a:ea typeface="Poppins"/>
                <a:cs typeface="Poppins"/>
                <a:sym typeface="Poppins"/>
              </a:defRPr>
            </a:lvl1pPr>
          </a:lstStyle>
          <a:p>
            <a:pPr/>
            <a:r>
              <a:t>Implications for CNS Practice</a:t>
            </a:r>
          </a:p>
        </p:txBody>
      </p:sp>
      <p:sp>
        <p:nvSpPr>
          <p:cNvPr id="112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28" name="Assess early-life history as part of nutrition assessment…"/>
          <p:cNvSpPr txBox="1"/>
          <p:nvPr/>
        </p:nvSpPr>
        <p:spPr>
          <a:xfrm>
            <a:off x="1702223" y="3732357"/>
            <a:ext cx="8864039" cy="4028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p>
          <a:p>
            <a:pPr marL="457200" indent="-317500" defTabSz="457200">
              <a:spcBef>
                <a:spcPts val="1200"/>
              </a:spcBef>
              <a:buSzPct val="100000"/>
              <a:buFont typeface="Times Roman"/>
              <a:buChar char="•"/>
              <a:defRPr sz="2800">
                <a:latin typeface="Times Roman"/>
                <a:ea typeface="Times Roman"/>
                <a:cs typeface="Times Roman"/>
                <a:sym typeface="Times Roman"/>
              </a:defRPr>
            </a:pPr>
            <a:r>
              <a:t>Assess </a:t>
            </a:r>
            <a:r>
              <a:rPr b="1"/>
              <a:t>early-life history</a:t>
            </a:r>
            <a:r>
              <a:t> as part of nutrition assessment</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Address learned behaviors and beliefs around food</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Use </a:t>
            </a:r>
            <a:r>
              <a:rPr b="1"/>
              <a:t>Motivational Interviewing</a:t>
            </a:r>
            <a:r>
              <a:t> to reframe habits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Emphasize </a:t>
            </a:r>
            <a:r>
              <a:rPr b="1"/>
              <a:t>modifiable behaviors</a:t>
            </a:r>
            <a:r>
              <a:t>, not blame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Support metabolic and psychological resilience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7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77" name="TextBox 6"/>
          <p:cNvSpPr txBox="1"/>
          <p:nvPr/>
        </p:nvSpPr>
        <p:spPr>
          <a:xfrm>
            <a:off x="1126317" y="982924"/>
            <a:ext cx="16812962" cy="1120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Fresh vs Frozen vs Shelf-Stable</a:t>
            </a:r>
          </a:p>
        </p:txBody>
      </p:sp>
      <p:sp>
        <p:nvSpPr>
          <p:cNvPr id="17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79" name="Table 1"/>
          <p:cNvGraphicFramePr/>
          <p:nvPr/>
        </p:nvGraphicFramePr>
        <p:xfrm>
          <a:off x="2552700" y="3268117"/>
          <a:ext cx="13537903" cy="666127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318572"/>
                <a:gridCol w="6219329"/>
              </a:tblGrid>
              <a:tr h="1692617">
                <a:tc>
                  <a:txBody>
                    <a:bodyPr/>
                    <a:lstStyle/>
                    <a:p>
                      <a:pPr algn="ctr" defTabSz="457200">
                        <a:defRPr sz="1800"/>
                      </a:pPr>
                      <a:r>
                        <a:rPr b="1" sz="2400">
                          <a:latin typeface="Times Roman"/>
                          <a:ea typeface="Times Roman"/>
                          <a:cs typeface="Times Roman"/>
                          <a:sym typeface="Times Roman"/>
                        </a:rPr>
                        <a:t>Food Type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Nutrient Retention</a:t>
                      </a:r>
                    </a:p>
                  </a:txBody>
                  <a:tcPr marL="12700" marR="12700" marT="12700" marB="12700" anchor="ctr" anchorCtr="0" horzOverflow="overflow"/>
                </a:tc>
              </a:tr>
              <a:tr h="1692617">
                <a:tc>
                  <a:txBody>
                    <a:bodyPr/>
                    <a:lstStyle/>
                    <a:p>
                      <a:pPr algn="ctr" defTabSz="457200">
                        <a:defRPr sz="1800"/>
                      </a:pPr>
                      <a:r>
                        <a:rPr sz="2400">
                          <a:latin typeface="Times Roman"/>
                          <a:ea typeface="Times Roman"/>
                          <a:cs typeface="Times Roman"/>
                          <a:sym typeface="Times Roman"/>
                        </a:rPr>
                        <a:t>Fresh (local, 24–48 hrs)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Excellent</a:t>
                      </a:r>
                    </a:p>
                  </a:txBody>
                  <a:tcPr marL="12700" marR="12700" marT="12700" marB="12700" anchor="ctr" anchorCtr="0" horzOverflow="overflow"/>
                </a:tc>
              </a:tr>
              <a:tr h="1092011">
                <a:tc>
                  <a:txBody>
                    <a:bodyPr/>
                    <a:lstStyle/>
                    <a:p>
                      <a:pPr algn="ctr" defTabSz="457200">
                        <a:defRPr sz="1800"/>
                      </a:pPr>
                      <a:r>
                        <a:rPr sz="2400">
                          <a:latin typeface="Times Roman"/>
                          <a:ea typeface="Times Roman"/>
                          <a:cs typeface="Times Roman"/>
                          <a:sym typeface="Times Roman"/>
                        </a:rPr>
                        <a:t>Frozen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Very high</a:t>
                      </a:r>
                    </a:p>
                  </a:txBody>
                  <a:tcPr marL="12700" marR="12700" marT="12700" marB="12700" anchor="ctr" anchorCtr="0" horzOverflow="overflow"/>
                </a:tc>
              </a:tr>
              <a:tr h="1092011">
                <a:tc>
                  <a:txBody>
                    <a:bodyPr/>
                    <a:lstStyle/>
                    <a:p>
                      <a:pPr algn="ctr" defTabSz="457200">
                        <a:defRPr sz="1800"/>
                      </a:pPr>
                      <a:r>
                        <a:rPr sz="2400">
                          <a:latin typeface="Times Roman"/>
                          <a:ea typeface="Times Roman"/>
                          <a:cs typeface="Times Roman"/>
                          <a:sym typeface="Times Roman"/>
                        </a:rPr>
                        <a:t>Canned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Moderate</a:t>
                      </a:r>
                    </a:p>
                  </a:txBody>
                  <a:tcPr marL="12700" marR="12700" marT="12700" marB="12700" anchor="ctr" anchorCtr="0" horzOverflow="overflow"/>
                </a:tc>
              </a:tr>
              <a:tr h="1092011">
                <a:tc>
                  <a:txBody>
                    <a:bodyPr/>
                    <a:lstStyle/>
                    <a:p>
                      <a:pPr algn="ctr" defTabSz="457200">
                        <a:defRPr sz="1800"/>
                      </a:pPr>
                      <a:r>
                        <a:rPr sz="2400">
                          <a:latin typeface="Times Roman"/>
                          <a:ea typeface="Times Roman"/>
                          <a:cs typeface="Times Roman"/>
                          <a:sym typeface="Times Roman"/>
                        </a:rPr>
                        <a:t>Shelf-stable processed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33" name="Freeform 4"/>
          <p:cNvGrpSpPr/>
          <p:nvPr/>
        </p:nvGrpSpPr>
        <p:grpSpPr>
          <a:xfrm>
            <a:off x="-528006" y="-2"/>
            <a:ext cx="19048333" cy="3086104"/>
            <a:chOff x="0" y="0"/>
            <a:chExt cx="19048331" cy="3086102"/>
          </a:xfrm>
        </p:grpSpPr>
        <p:sp>
          <p:nvSpPr>
            <p:cNvPr id="1131"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32"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34" name="TextBox 6"/>
          <p:cNvSpPr txBox="1"/>
          <p:nvPr/>
        </p:nvSpPr>
        <p:spPr>
          <a:xfrm>
            <a:off x="919748" y="382020"/>
            <a:ext cx="16981336" cy="222629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494" sz="5000">
                <a:solidFill>
                  <a:srgbClr val="0433FF"/>
                </a:solidFill>
                <a:latin typeface="Poppins"/>
                <a:ea typeface="Poppins"/>
                <a:cs typeface="Poppins"/>
                <a:sym typeface="Poppins"/>
              </a:defRPr>
            </a:lvl1pPr>
          </a:lstStyle>
          <a:p>
            <a:pPr/>
            <a:r>
              <a:t>Effects of Disordered Eating Patterns on Nutrition Status, Body Composition, and Body Functions</a:t>
            </a:r>
          </a:p>
        </p:txBody>
      </p:sp>
      <p:sp>
        <p:nvSpPr>
          <p:cNvPr id="113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36" name="Disordered eating patterns (e.g., chronic dieting, restrictive eating, binge–restrict cycles, emotional eating, irregular meal timing) exist on a spectrum and may occur without meeting criteria for a diagnosable eating disorder. These patterns can signif"/>
          <p:cNvSpPr txBox="1"/>
          <p:nvPr/>
        </p:nvSpPr>
        <p:spPr>
          <a:xfrm>
            <a:off x="2880404" y="3960957"/>
            <a:ext cx="12850646" cy="5374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spcBef>
                <a:spcPts val="1200"/>
              </a:spcBef>
              <a:defRPr sz="3200">
                <a:latin typeface="Times Roman"/>
                <a:ea typeface="Times Roman"/>
                <a:cs typeface="Times Roman"/>
                <a:sym typeface="Times Roman"/>
              </a:defRPr>
            </a:pPr>
            <a:r>
              <a:t>Disordered eating patterns (e.g., chronic dieting, restrictive eating, binge–restrict cycles, emotional eating, irregular meal timing) exist on a </a:t>
            </a:r>
            <a:r>
              <a:rPr b="1"/>
              <a:t>spectrum</a:t>
            </a:r>
            <a:r>
              <a:t> and may occur </a:t>
            </a:r>
            <a:r>
              <a:rPr b="1"/>
              <a:t>without meeting criteria for a diagnosable eating disorder</a:t>
            </a:r>
            <a:r>
              <a:t>. These patterns can significantly impair </a:t>
            </a:r>
            <a:r>
              <a:rPr b="1"/>
              <a:t>nutrient status, metabolic regulation, body composition, and physiological function</a:t>
            </a:r>
            <a:r>
              <a:t> over time.</a:t>
            </a:r>
          </a:p>
          <a:p>
            <a:pPr algn="ctr" defTabSz="457200">
              <a:spcBef>
                <a:spcPts val="1200"/>
              </a:spcBef>
              <a:defRPr sz="3200">
                <a:latin typeface="Times Roman"/>
                <a:ea typeface="Times Roman"/>
                <a:cs typeface="Times Roman"/>
                <a:sym typeface="Times Roman"/>
              </a:defRPr>
            </a:pPr>
          </a:p>
          <a:p>
            <a:pPr algn="ctr" defTabSz="457200">
              <a:spcBef>
                <a:spcPts val="1200"/>
              </a:spcBef>
              <a:defRPr i="1" sz="3200">
                <a:latin typeface="Times Roman"/>
                <a:ea typeface="Times Roman"/>
                <a:cs typeface="Times Roman"/>
                <a:sym typeface="Times Roman"/>
              </a:defRPr>
            </a:pPr>
            <a:r>
              <a:t>Disordered eating patterns impair nutrient status, disrupt body composition by reducing lean mass and promoting fat regain, and alter metabolic, hormonal, and gastrointestinal function, increasing chronic disease risk.</a:t>
            </a:r>
          </a:p>
        </p:txBody>
      </p:sp>
    </p:spTree>
  </p:cSld>
  <p:clrMapOvr>
    <a:masterClrMapping/>
  </p:clrMapOvr>
  <p:transition xmlns:p14="http://schemas.microsoft.com/office/powerpoint/2010/main" spd="med" advClick="1"/>
</p:sld>
</file>

<file path=ppt/slides/slide1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8"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41" name="Freeform 4"/>
          <p:cNvGrpSpPr/>
          <p:nvPr/>
        </p:nvGrpSpPr>
        <p:grpSpPr>
          <a:xfrm>
            <a:off x="-528006" y="-2"/>
            <a:ext cx="19048333" cy="3086104"/>
            <a:chOff x="0" y="0"/>
            <a:chExt cx="19048331" cy="3086102"/>
          </a:xfrm>
        </p:grpSpPr>
        <p:sp>
          <p:nvSpPr>
            <p:cNvPr id="1139"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40"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42" name="TextBox 6"/>
          <p:cNvSpPr txBox="1"/>
          <p:nvPr/>
        </p:nvSpPr>
        <p:spPr>
          <a:xfrm>
            <a:off x="1148348" y="971241"/>
            <a:ext cx="16981336" cy="11436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FFFFFF"/>
                </a:solidFill>
                <a:latin typeface="Poppins"/>
                <a:ea typeface="Poppins"/>
                <a:cs typeface="Poppins"/>
                <a:sym typeface="Poppins"/>
              </a:defRPr>
            </a:lvl1pPr>
          </a:lstStyle>
          <a:p>
            <a:pPr/>
            <a:r>
              <a:t>Effects on Nutrition Status</a:t>
            </a:r>
          </a:p>
        </p:txBody>
      </p:sp>
      <p:sp>
        <p:nvSpPr>
          <p:cNvPr id="114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44" name="Macronutrient Impacts…"/>
          <p:cNvSpPr txBox="1"/>
          <p:nvPr/>
        </p:nvSpPr>
        <p:spPr>
          <a:xfrm>
            <a:off x="1712004" y="3960957"/>
            <a:ext cx="6849300" cy="40603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Macronutrient Impacts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Inadequate protein intake</a:t>
            </a:r>
            <a:r>
              <a:rPr b="0"/>
              <a:t> → loss of lean mass, impaired immune function, reduced satiety</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Erratic carbohydrate intake</a:t>
            </a:r>
            <a:r>
              <a:rPr b="0"/>
              <a:t> → blood glucose instability, fatigue, cravings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Very low-fat intake</a:t>
            </a:r>
            <a:r>
              <a:rPr b="0"/>
              <a:t> → impaired absorption of fat-soluble vitamins (A, D, E, K) and hormone synthesis</a:t>
            </a:r>
          </a:p>
        </p:txBody>
      </p:sp>
      <p:sp>
        <p:nvSpPr>
          <p:cNvPr id="1145" name="Micronutrient Deficiencies…"/>
          <p:cNvSpPr txBox="1"/>
          <p:nvPr/>
        </p:nvSpPr>
        <p:spPr>
          <a:xfrm>
            <a:off x="9357404" y="3960957"/>
            <a:ext cx="6849300" cy="540876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Micronutrient Deficiencies</a:t>
            </a:r>
          </a:p>
          <a:p>
            <a:pPr defTabSz="457200">
              <a:spcBef>
                <a:spcPts val="1200"/>
              </a:spcBef>
              <a:defRPr sz="2400">
                <a:latin typeface="Times Roman"/>
                <a:ea typeface="Times Roman"/>
                <a:cs typeface="Times Roman"/>
                <a:sym typeface="Times Roman"/>
              </a:defRPr>
            </a:pPr>
            <a:r>
              <a:t>Common deficiencies include: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Iron → anemia, fatigue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Calcium &amp; vitamin D → compromised bone health</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 vitamins → impaired energy metabolism, neurological symptoms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Magnesium &amp; zinc → stress intolerance, immune dysfunction</a:t>
            </a:r>
          </a:p>
          <a:p>
            <a:pPr defTabSz="457200">
              <a:spcBef>
                <a:spcPts val="1200"/>
              </a:spcBef>
              <a:defRPr b="1" sz="2400">
                <a:latin typeface="Times Roman"/>
                <a:ea typeface="Times Roman"/>
                <a:cs typeface="Times Roman"/>
                <a:sym typeface="Times Roman"/>
              </a:defRPr>
            </a:pPr>
            <a:r>
              <a:t>Mechanism:</a:t>
            </a:r>
            <a:r>
              <a:rPr b="0"/>
              <a:t> Chronic restriction and food avoidance reduce dietary diversity and total nutrient intake.</a:t>
            </a: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7"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50" name="Freeform 4"/>
          <p:cNvGrpSpPr/>
          <p:nvPr/>
        </p:nvGrpSpPr>
        <p:grpSpPr>
          <a:xfrm>
            <a:off x="-528006" y="-2"/>
            <a:ext cx="19048333" cy="3086104"/>
            <a:chOff x="0" y="0"/>
            <a:chExt cx="19048331" cy="3086102"/>
          </a:xfrm>
        </p:grpSpPr>
        <p:sp>
          <p:nvSpPr>
            <p:cNvPr id="114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4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51" name="TextBox 6"/>
          <p:cNvSpPr txBox="1"/>
          <p:nvPr/>
        </p:nvSpPr>
        <p:spPr>
          <a:xfrm>
            <a:off x="1148348" y="971241"/>
            <a:ext cx="16981336" cy="11436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FFFFFF"/>
                </a:solidFill>
                <a:latin typeface="Poppins"/>
                <a:ea typeface="Poppins"/>
                <a:cs typeface="Poppins"/>
                <a:sym typeface="Poppins"/>
              </a:defRPr>
            </a:lvl1pPr>
          </a:lstStyle>
          <a:p>
            <a:pPr/>
            <a:r>
              <a:t>Effects on Body Composition</a:t>
            </a:r>
          </a:p>
        </p:txBody>
      </p:sp>
      <p:sp>
        <p:nvSpPr>
          <p:cNvPr id="115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53" name="Lean Mass Loss…"/>
          <p:cNvSpPr txBox="1"/>
          <p:nvPr/>
        </p:nvSpPr>
        <p:spPr>
          <a:xfrm>
            <a:off x="1712004" y="3960957"/>
            <a:ext cx="6849300" cy="4714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Lean Mass Loss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Caloric restriction and inadequate protein intake promote </a:t>
            </a:r>
            <a:r>
              <a:rPr b="1"/>
              <a:t>muscle catabolism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Loss of metabolically active tissue lowers resting energy expenditure</a:t>
            </a:r>
          </a:p>
          <a:p>
            <a:pPr defTabSz="457200">
              <a:spcBef>
                <a:spcPts val="1400"/>
              </a:spcBef>
              <a:defRPr b="1" sz="2400">
                <a:latin typeface="Times Roman"/>
                <a:ea typeface="Times Roman"/>
                <a:cs typeface="Times Roman"/>
                <a:sym typeface="Times Roman"/>
              </a:defRPr>
            </a:pPr>
            <a:r>
              <a:t>Increased Fat Mass (Especially Central Adiposity)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Repeated dieting can lead to </a:t>
            </a:r>
            <a:r>
              <a:rPr b="1"/>
              <a:t>metabolic adaptation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Weight regain often favors fat mass over lean mass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Elevated cortisol from stress and restriction promotes visceral fat storage</a:t>
            </a:r>
          </a:p>
        </p:txBody>
      </p:sp>
      <p:sp>
        <p:nvSpPr>
          <p:cNvPr id="1154" name="Weight Cycling…"/>
          <p:cNvSpPr txBox="1"/>
          <p:nvPr/>
        </p:nvSpPr>
        <p:spPr>
          <a:xfrm>
            <a:off x="9357404" y="3960957"/>
            <a:ext cx="6849300" cy="2910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Weight Cycling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Repeated loss and regain of weight is associated with:</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Increased cardiometabolic risk</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Higher body fat percentage over time</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Reduced metabolic flexibility</a:t>
            </a:r>
          </a:p>
        </p:txBody>
      </p:sp>
    </p:spTree>
  </p:cSld>
  <p:clrMapOvr>
    <a:masterClrMapping/>
  </p:clrMapOvr>
  <p:transition xmlns:p14="http://schemas.microsoft.com/office/powerpoint/2010/main" spd="med" advClick="1"/>
</p:sld>
</file>

<file path=ppt/slides/slide1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6"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59" name="Freeform 4"/>
          <p:cNvGrpSpPr/>
          <p:nvPr/>
        </p:nvGrpSpPr>
        <p:grpSpPr>
          <a:xfrm>
            <a:off x="-528006" y="-2"/>
            <a:ext cx="19048333" cy="3086104"/>
            <a:chOff x="0" y="0"/>
            <a:chExt cx="19048331" cy="3086102"/>
          </a:xfrm>
        </p:grpSpPr>
        <p:sp>
          <p:nvSpPr>
            <p:cNvPr id="1157"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58"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60" name="TextBox 6"/>
          <p:cNvSpPr txBox="1"/>
          <p:nvPr/>
        </p:nvSpPr>
        <p:spPr>
          <a:xfrm>
            <a:off x="1148348" y="971240"/>
            <a:ext cx="16981336" cy="2476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FFFFFF"/>
                </a:solidFill>
                <a:latin typeface="Poppins"/>
                <a:ea typeface="Poppins"/>
                <a:cs typeface="Poppins"/>
                <a:sym typeface="Poppins"/>
              </a:defRPr>
            </a:lvl1pPr>
          </a:lstStyle>
          <a:p>
            <a:pPr/>
            <a:r>
              <a:t>Effects on Body Functions</a:t>
            </a:r>
          </a:p>
        </p:txBody>
      </p:sp>
      <p:sp>
        <p:nvSpPr>
          <p:cNvPr id="116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62" name="Metabolic Function…"/>
          <p:cNvSpPr txBox="1"/>
          <p:nvPr/>
        </p:nvSpPr>
        <p:spPr>
          <a:xfrm>
            <a:off x="1712004" y="3960957"/>
            <a:ext cx="6849300" cy="5234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Metabolic Function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Insulin resistance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Reactive hypoglycemia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metabolic rate due to adaptive thermogenesis</a:t>
            </a:r>
          </a:p>
          <a:p>
            <a:pPr defTabSz="457200">
              <a:spcBef>
                <a:spcPts val="1400"/>
              </a:spcBef>
              <a:defRPr b="1" sz="2400">
                <a:latin typeface="Times Roman"/>
                <a:ea typeface="Times Roman"/>
                <a:cs typeface="Times Roman"/>
                <a:sym typeface="Times Roman"/>
              </a:defRPr>
            </a:pPr>
            <a:r>
              <a:t>Hormonal Regulation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Disruption of leptin and ghrelin signaling (hunger/satiety)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Altered thyroid hormone conversion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Dysregulation of sex hormones (amenorrhea, low testosterone)</a:t>
            </a:r>
          </a:p>
        </p:txBody>
      </p:sp>
      <p:sp>
        <p:nvSpPr>
          <p:cNvPr id="1163" name="Gastrointestinal Function…"/>
          <p:cNvSpPr txBox="1"/>
          <p:nvPr/>
        </p:nvSpPr>
        <p:spPr>
          <a:xfrm>
            <a:off x="9357404" y="3960957"/>
            <a:ext cx="6849300" cy="4650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Gastrointestinal Function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Slowed GI motility (constipation, bloating)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Altered gut microbiota diversity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GI sensitivity and discomfort</a:t>
            </a:r>
          </a:p>
          <a:p>
            <a:pPr defTabSz="457200">
              <a:spcBef>
                <a:spcPts val="1400"/>
              </a:spcBef>
              <a:defRPr b="1" sz="2400">
                <a:latin typeface="Times Roman"/>
                <a:ea typeface="Times Roman"/>
                <a:cs typeface="Times Roman"/>
                <a:sym typeface="Times Roman"/>
              </a:defRPr>
            </a:pPr>
            <a:r>
              <a:t>Neurocognitive &amp; Psychological Effects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Preoccupation with food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Anxiety around eating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Impaired concentration and mood regulation</a:t>
            </a:r>
          </a:p>
        </p:txBody>
      </p:sp>
    </p:spTree>
  </p:cSld>
  <p:clrMapOvr>
    <a:masterClrMapping/>
  </p:clrMapOvr>
  <p:transition xmlns:p14="http://schemas.microsoft.com/office/powerpoint/2010/main" spd="med" advClick="1"/>
</p:sld>
</file>

<file path=ppt/slides/slide1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5"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68" name="Freeform 4"/>
          <p:cNvGrpSpPr/>
          <p:nvPr/>
        </p:nvGrpSpPr>
        <p:grpSpPr>
          <a:xfrm>
            <a:off x="-528006" y="-2"/>
            <a:ext cx="19048333" cy="3086104"/>
            <a:chOff x="0" y="0"/>
            <a:chExt cx="19048331" cy="3086102"/>
          </a:xfrm>
        </p:grpSpPr>
        <p:sp>
          <p:nvSpPr>
            <p:cNvPr id="1166"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67"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69" name="TextBox 6"/>
          <p:cNvSpPr txBox="1"/>
          <p:nvPr/>
        </p:nvSpPr>
        <p:spPr>
          <a:xfrm>
            <a:off x="1148348" y="971241"/>
            <a:ext cx="16981336" cy="11436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FFFFFF"/>
                </a:solidFill>
                <a:latin typeface="Poppins"/>
                <a:ea typeface="Poppins"/>
                <a:cs typeface="Poppins"/>
                <a:sym typeface="Poppins"/>
              </a:defRPr>
            </a:lvl1pPr>
          </a:lstStyle>
          <a:p>
            <a:pPr/>
            <a:r>
              <a:t>Long-Term Health Risks</a:t>
            </a:r>
          </a:p>
        </p:txBody>
      </p:sp>
      <p:sp>
        <p:nvSpPr>
          <p:cNvPr id="117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71" name="Osteopenia and osteoporosis…"/>
          <p:cNvSpPr txBox="1"/>
          <p:nvPr/>
        </p:nvSpPr>
        <p:spPr>
          <a:xfrm>
            <a:off x="1712004" y="3960957"/>
            <a:ext cx="6849300" cy="3114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20841" indent="-320841" defTabSz="457200">
              <a:spcBef>
                <a:spcPts val="1200"/>
              </a:spcBef>
              <a:buSzPct val="100000"/>
              <a:buChar char="•"/>
              <a:defRPr sz="3200">
                <a:latin typeface="Times Roman"/>
                <a:ea typeface="Times Roman"/>
                <a:cs typeface="Times Roman"/>
                <a:sym typeface="Times Roman"/>
              </a:defRPr>
            </a:pPr>
            <a:r>
              <a:t>Osteopenia and osteoporosis</a:t>
            </a:r>
          </a:p>
          <a:p>
            <a:pPr marL="320841" indent="-320841" defTabSz="457200">
              <a:spcBef>
                <a:spcPts val="1200"/>
              </a:spcBef>
              <a:buSzPct val="100000"/>
              <a:buChar char="•"/>
              <a:defRPr sz="3200">
                <a:latin typeface="Times Roman"/>
                <a:ea typeface="Times Roman"/>
                <a:cs typeface="Times Roman"/>
                <a:sym typeface="Times Roman"/>
              </a:defRPr>
            </a:pPr>
            <a:r>
              <a:t>Sarcopenic obesity</a:t>
            </a:r>
          </a:p>
          <a:p>
            <a:pPr marL="320841" indent="-320841" defTabSz="457200">
              <a:spcBef>
                <a:spcPts val="1200"/>
              </a:spcBef>
              <a:buSzPct val="100000"/>
              <a:buChar char="•"/>
              <a:defRPr sz="3200">
                <a:latin typeface="Times Roman"/>
                <a:ea typeface="Times Roman"/>
                <a:cs typeface="Times Roman"/>
                <a:sym typeface="Times Roman"/>
              </a:defRPr>
            </a:pPr>
            <a:r>
              <a:t>Cardiometabolic disease</a:t>
            </a:r>
          </a:p>
          <a:p>
            <a:pPr marL="320841" indent="-320841" defTabSz="457200">
              <a:spcBef>
                <a:spcPts val="1200"/>
              </a:spcBef>
              <a:buSzPct val="100000"/>
              <a:buChar char="•"/>
              <a:defRPr sz="3200">
                <a:latin typeface="Times Roman"/>
                <a:ea typeface="Times Roman"/>
                <a:cs typeface="Times Roman"/>
                <a:sym typeface="Times Roman"/>
              </a:defRPr>
            </a:pPr>
            <a:r>
              <a:t>Reproductive dysfunction</a:t>
            </a:r>
          </a:p>
          <a:p>
            <a:pPr marL="320841" indent="-320841" defTabSz="457200">
              <a:spcBef>
                <a:spcPts val="1200"/>
              </a:spcBef>
              <a:buSzPct val="100000"/>
              <a:buChar char="•"/>
              <a:defRPr sz="3200">
                <a:latin typeface="Times Roman"/>
                <a:ea typeface="Times Roman"/>
                <a:cs typeface="Times Roman"/>
                <a:sym typeface="Times Roman"/>
              </a:defRPr>
            </a:pPr>
            <a:r>
              <a:t>Increased risk of eating disorders</a:t>
            </a:r>
          </a:p>
        </p:txBody>
      </p:sp>
    </p:spTree>
  </p:cSld>
  <p:clrMapOvr>
    <a:masterClrMapping/>
  </p:clrMapOvr>
  <p:transition xmlns:p14="http://schemas.microsoft.com/office/powerpoint/2010/main" spd="med" advClick="1"/>
</p:sld>
</file>

<file path=ppt/slides/slide1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3"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76" name="Freeform 4"/>
          <p:cNvGrpSpPr/>
          <p:nvPr/>
        </p:nvGrpSpPr>
        <p:grpSpPr>
          <a:xfrm>
            <a:off x="-528006" y="-2"/>
            <a:ext cx="19048333" cy="3086104"/>
            <a:chOff x="0" y="0"/>
            <a:chExt cx="19048331" cy="3086102"/>
          </a:xfrm>
        </p:grpSpPr>
        <p:sp>
          <p:nvSpPr>
            <p:cNvPr id="1174"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75"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77" name="TextBox 6"/>
          <p:cNvSpPr txBox="1"/>
          <p:nvPr/>
        </p:nvSpPr>
        <p:spPr>
          <a:xfrm>
            <a:off x="1148348" y="971241"/>
            <a:ext cx="16981336" cy="11436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FFFFFF"/>
                </a:solidFill>
                <a:latin typeface="Poppins"/>
                <a:ea typeface="Poppins"/>
                <a:cs typeface="Poppins"/>
                <a:sym typeface="Poppins"/>
              </a:defRPr>
            </a:lvl1pPr>
          </a:lstStyle>
          <a:p>
            <a:pPr/>
            <a:r>
              <a:t>Implications for CNS Practice</a:t>
            </a:r>
          </a:p>
        </p:txBody>
      </p:sp>
      <p:sp>
        <p:nvSpPr>
          <p:cNvPr id="117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79" name="A. Assessment Considerations…"/>
          <p:cNvSpPr txBox="1"/>
          <p:nvPr/>
        </p:nvSpPr>
        <p:spPr>
          <a:xfrm>
            <a:off x="594404" y="3478357"/>
            <a:ext cx="3398893" cy="6187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A. Assessment Considerations</a:t>
            </a:r>
          </a:p>
          <a:p>
            <a:pPr defTabSz="457200">
              <a:spcBef>
                <a:spcPts val="1200"/>
              </a:spcBef>
              <a:defRPr sz="2200">
                <a:latin typeface="Times Roman"/>
                <a:ea typeface="Times Roman"/>
                <a:cs typeface="Times Roman"/>
                <a:sym typeface="Times Roman"/>
              </a:defRPr>
            </a:pPr>
            <a:r>
              <a:t>CNS practitioners should:</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Screen for </a:t>
            </a:r>
            <a:r>
              <a:rPr b="1"/>
              <a:t>diet history, weight cycling, restrictive behaviors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Assess </a:t>
            </a:r>
            <a:r>
              <a:rPr b="1"/>
              <a:t>nutrient adequacy</a:t>
            </a:r>
            <a:r>
              <a:t>, not just caloric intake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Evaluate </a:t>
            </a:r>
            <a:r>
              <a:rPr b="1"/>
              <a:t>body composition trends</a:t>
            </a:r>
            <a:r>
              <a:t>, not scale weight alone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Explore early-life food beliefs and dieting history</a:t>
            </a:r>
          </a:p>
        </p:txBody>
      </p:sp>
      <p:sp>
        <p:nvSpPr>
          <p:cNvPr id="1180" name="B. Clinical Interpretation…"/>
          <p:cNvSpPr txBox="1"/>
          <p:nvPr/>
        </p:nvSpPr>
        <p:spPr>
          <a:xfrm>
            <a:off x="4318517" y="3579957"/>
            <a:ext cx="3398895" cy="567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B. Clinical Interpretation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Avoid assuming excess body weight = excess nutrition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Recognize that individuals with higher BMI may be </a:t>
            </a:r>
            <a:r>
              <a:rPr b="1"/>
              <a:t>undernourished</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Identify signs of </a:t>
            </a:r>
            <a:r>
              <a:rPr b="1"/>
              <a:t>metabolic adaptation</a:t>
            </a:r>
            <a:r>
              <a:t> and lean mass loss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Interpret labs and symptoms through a </a:t>
            </a:r>
            <a:r>
              <a:rPr b="1"/>
              <a:t>functional lens</a:t>
            </a:r>
          </a:p>
        </p:txBody>
      </p:sp>
      <p:sp>
        <p:nvSpPr>
          <p:cNvPr id="1181" name="C. Intervention Strategy…"/>
          <p:cNvSpPr txBox="1"/>
          <p:nvPr/>
        </p:nvSpPr>
        <p:spPr>
          <a:xfrm>
            <a:off x="8144230" y="3605357"/>
            <a:ext cx="3256089" cy="603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C. Intervention Strategy</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Emphasize </a:t>
            </a:r>
            <a:r>
              <a:rPr b="1"/>
              <a:t>regular, adequate, and balanced meals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Prioritize </a:t>
            </a:r>
            <a:r>
              <a:rPr b="1"/>
              <a:t>protein sufficiency and micronutrient repletion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Use </a:t>
            </a:r>
            <a:r>
              <a:rPr b="1"/>
              <a:t>food-first approaches</a:t>
            </a:r>
            <a:r>
              <a:t> to restore dietary diversity</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Avoid prescriptive or restrictive meal plans that reinforce disordered patterns</a:t>
            </a:r>
          </a:p>
        </p:txBody>
      </p:sp>
      <p:sp>
        <p:nvSpPr>
          <p:cNvPr id="1182" name="D. Behavior Change &amp; Counseling…"/>
          <p:cNvSpPr txBox="1"/>
          <p:nvPr/>
        </p:nvSpPr>
        <p:spPr>
          <a:xfrm>
            <a:off x="11628124" y="3579957"/>
            <a:ext cx="2811222" cy="5323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D. Behavior Change &amp; Counseling</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Use </a:t>
            </a:r>
            <a:r>
              <a:rPr b="1"/>
              <a:t>Motivational Interviewing</a:t>
            </a:r>
            <a:r>
              <a:t> to reduce shame and resistance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Align interventions with </a:t>
            </a:r>
            <a:r>
              <a:rPr b="1"/>
              <a:t>Stages of Change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Normalize hunger and satiety cues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Support autonomy and body trust</a:t>
            </a:r>
          </a:p>
        </p:txBody>
      </p:sp>
      <p:sp>
        <p:nvSpPr>
          <p:cNvPr id="1183" name="E. Scope &amp; Referral…"/>
          <p:cNvSpPr txBox="1"/>
          <p:nvPr/>
        </p:nvSpPr>
        <p:spPr>
          <a:xfrm>
            <a:off x="14980924" y="3579957"/>
            <a:ext cx="2811222" cy="5171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E. Scope &amp; Referral</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Recognize when behaviors exceed the nutrition scope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Refer to mental health professionals when an eating disorder risk is present</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Collaborate within an interdisciplinary care team when appropriate</a:t>
            </a:r>
          </a:p>
        </p:txBody>
      </p:sp>
    </p:spTree>
  </p:cSld>
  <p:clrMapOvr>
    <a:masterClrMapping/>
  </p:clrMapOvr>
  <p:transition xmlns:p14="http://schemas.microsoft.com/office/powerpoint/2010/main" spd="med" advClick="1"/>
</p:sld>
</file>

<file path=ppt/slides/slide1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5"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188" name="Freeform 4"/>
          <p:cNvGrpSpPr/>
          <p:nvPr/>
        </p:nvGrpSpPr>
        <p:grpSpPr>
          <a:xfrm>
            <a:off x="-528006" y="-2"/>
            <a:ext cx="19048333" cy="3086104"/>
            <a:chOff x="0" y="0"/>
            <a:chExt cx="19048331" cy="3086102"/>
          </a:xfrm>
        </p:grpSpPr>
        <p:sp>
          <p:nvSpPr>
            <p:cNvPr id="1186"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87"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189" name="TextBox 6"/>
          <p:cNvSpPr txBox="1"/>
          <p:nvPr/>
        </p:nvSpPr>
        <p:spPr>
          <a:xfrm>
            <a:off x="1148348" y="971241"/>
            <a:ext cx="16981336" cy="11436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FFFFFF"/>
                </a:solidFill>
                <a:latin typeface="Poppins"/>
                <a:ea typeface="Poppins"/>
                <a:cs typeface="Poppins"/>
                <a:sym typeface="Poppins"/>
              </a:defRPr>
            </a:lvl1pPr>
          </a:lstStyle>
          <a:p>
            <a:pPr/>
            <a:r>
              <a:t>Implications for CNS Practice</a:t>
            </a:r>
          </a:p>
        </p:txBody>
      </p:sp>
      <p:sp>
        <p:nvSpPr>
          <p:cNvPr id="119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91" name="A. Assessment Considerations…"/>
          <p:cNvSpPr txBox="1"/>
          <p:nvPr/>
        </p:nvSpPr>
        <p:spPr>
          <a:xfrm>
            <a:off x="594404" y="3478357"/>
            <a:ext cx="3398893" cy="6187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A. Assessment Considerations</a:t>
            </a:r>
          </a:p>
          <a:p>
            <a:pPr defTabSz="457200">
              <a:spcBef>
                <a:spcPts val="1200"/>
              </a:spcBef>
              <a:defRPr sz="2200">
                <a:latin typeface="Times Roman"/>
                <a:ea typeface="Times Roman"/>
                <a:cs typeface="Times Roman"/>
                <a:sym typeface="Times Roman"/>
              </a:defRPr>
            </a:pPr>
            <a:r>
              <a:t>CNS practitioners should:</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Screen for </a:t>
            </a:r>
            <a:r>
              <a:rPr b="1"/>
              <a:t>diet history, weight cycling, restrictive behaviors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Assess </a:t>
            </a:r>
            <a:r>
              <a:rPr b="1"/>
              <a:t>nutrient adequacy</a:t>
            </a:r>
            <a:r>
              <a:t>, not just caloric intake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Evaluate </a:t>
            </a:r>
            <a:r>
              <a:rPr b="1"/>
              <a:t>body composition trends</a:t>
            </a:r>
            <a:r>
              <a:t>, not scale weight alone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Explore early-life food beliefs and dieting history</a:t>
            </a:r>
          </a:p>
        </p:txBody>
      </p:sp>
      <p:sp>
        <p:nvSpPr>
          <p:cNvPr id="1192" name="B. Clinical Interpretation…"/>
          <p:cNvSpPr txBox="1"/>
          <p:nvPr/>
        </p:nvSpPr>
        <p:spPr>
          <a:xfrm>
            <a:off x="4318517" y="3579957"/>
            <a:ext cx="3398895" cy="567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B. Clinical Interpretation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Avoid assuming excess body weight = excess nutrition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Recognize that individuals with higher BMI may be </a:t>
            </a:r>
            <a:r>
              <a:rPr b="1"/>
              <a:t>undernourished</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Identify signs of </a:t>
            </a:r>
            <a:r>
              <a:rPr b="1"/>
              <a:t>metabolic adaptation</a:t>
            </a:r>
            <a:r>
              <a:t> and lean mass loss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Interpret labs and symptoms through a </a:t>
            </a:r>
            <a:r>
              <a:rPr b="1"/>
              <a:t>functional lens</a:t>
            </a:r>
          </a:p>
        </p:txBody>
      </p:sp>
      <p:sp>
        <p:nvSpPr>
          <p:cNvPr id="1193" name="C. Intervention Strategy…"/>
          <p:cNvSpPr txBox="1"/>
          <p:nvPr/>
        </p:nvSpPr>
        <p:spPr>
          <a:xfrm>
            <a:off x="8144230" y="3605357"/>
            <a:ext cx="3256089" cy="603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C. Intervention Strategy</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Emphasize </a:t>
            </a:r>
            <a:r>
              <a:rPr b="1"/>
              <a:t>regular, adequate, and balanced meals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Prioritize </a:t>
            </a:r>
            <a:r>
              <a:rPr b="1"/>
              <a:t>protein sufficiency and micronutrient repletion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Use </a:t>
            </a:r>
            <a:r>
              <a:rPr b="1"/>
              <a:t>food-first approaches</a:t>
            </a:r>
            <a:r>
              <a:t> to restore dietary diversity</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Avoid prescriptive or restrictive meal plans that reinforce disordered patterns</a:t>
            </a:r>
          </a:p>
        </p:txBody>
      </p:sp>
      <p:sp>
        <p:nvSpPr>
          <p:cNvPr id="1194" name="D. Behavior Change &amp; Counseling…"/>
          <p:cNvSpPr txBox="1"/>
          <p:nvPr/>
        </p:nvSpPr>
        <p:spPr>
          <a:xfrm>
            <a:off x="11628124" y="3579957"/>
            <a:ext cx="2811222" cy="5323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D. Behavior Change &amp; Counseling</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Use </a:t>
            </a:r>
            <a:r>
              <a:rPr b="1"/>
              <a:t>Motivational Interviewing</a:t>
            </a:r>
            <a:r>
              <a:t> to reduce shame and resistance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Align interventions with </a:t>
            </a:r>
            <a:r>
              <a:rPr b="1"/>
              <a:t>Stages of Change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Normalize hunger and satiety cues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Support autonomy and body trust</a:t>
            </a:r>
          </a:p>
        </p:txBody>
      </p:sp>
      <p:sp>
        <p:nvSpPr>
          <p:cNvPr id="1195" name="E. Scope &amp; Referral…"/>
          <p:cNvSpPr txBox="1"/>
          <p:nvPr/>
        </p:nvSpPr>
        <p:spPr>
          <a:xfrm>
            <a:off x="14980924" y="3579957"/>
            <a:ext cx="2811222" cy="5171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E. Scope &amp; Referral</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Recognize when behaviors exceed the nutrition scope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Refer to mental health professionals when an eating disorder risk is present</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Collaborate within an interdisciplinary care team when appropriate</a:t>
            </a:r>
          </a:p>
        </p:txBody>
      </p:sp>
    </p:spTree>
  </p:cSld>
  <p:clrMapOvr>
    <a:masterClrMapping/>
  </p:clrMapOvr>
  <p:transition xmlns:p14="http://schemas.microsoft.com/office/powerpoint/2010/main" spd="med" advClick="1"/>
</p:sld>
</file>

<file path=ppt/slides/slide1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7"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00" name="Freeform 4"/>
          <p:cNvGrpSpPr/>
          <p:nvPr/>
        </p:nvGrpSpPr>
        <p:grpSpPr>
          <a:xfrm>
            <a:off x="-528006" y="-2"/>
            <a:ext cx="19048333" cy="3086104"/>
            <a:chOff x="0" y="0"/>
            <a:chExt cx="19048331" cy="3086102"/>
          </a:xfrm>
        </p:grpSpPr>
        <p:sp>
          <p:nvSpPr>
            <p:cNvPr id="119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19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01" name="TextBox 6"/>
          <p:cNvSpPr txBox="1"/>
          <p:nvPr/>
        </p:nvSpPr>
        <p:spPr>
          <a:xfrm>
            <a:off x="1072148" y="478384"/>
            <a:ext cx="16981336" cy="22993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0433FF"/>
                </a:solidFill>
                <a:latin typeface="Poppins"/>
                <a:ea typeface="Poppins"/>
                <a:cs typeface="Poppins"/>
                <a:sym typeface="Poppins"/>
              </a:defRPr>
            </a:lvl1pPr>
          </a:lstStyle>
          <a:p>
            <a:pPr/>
            <a:r>
              <a:t>Identify Signs and Symptoms of Nutrient Status</a:t>
            </a:r>
          </a:p>
        </p:txBody>
      </p:sp>
      <p:sp>
        <p:nvSpPr>
          <p:cNvPr id="120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203" name="General Indicators of Poor Nutrient Status…"/>
          <p:cNvSpPr txBox="1"/>
          <p:nvPr/>
        </p:nvSpPr>
        <p:spPr>
          <a:xfrm>
            <a:off x="1915203" y="3579957"/>
            <a:ext cx="10558620" cy="5666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General Indicators of Poor Nutrient Status</a:t>
            </a:r>
          </a:p>
          <a:p>
            <a:pPr defTabSz="457200">
              <a:spcBef>
                <a:spcPts val="1200"/>
              </a:spcBef>
              <a:defRPr i="1" sz="2400">
                <a:latin typeface="Times Roman"/>
                <a:ea typeface="Times Roman"/>
                <a:cs typeface="Times Roman"/>
                <a:sym typeface="Times Roman"/>
              </a:defRPr>
            </a:pPr>
            <a:r>
              <a:t>(Often reflects multiple nutrient insufficiencies)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fatigue or low energy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Poor wound healing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Frequent infections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Hair thinning or hair loss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Brittle nails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Dry skin or mucous membranes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Unintentional weight changes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Decreased appetite or altered taste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Cognitive changes (brain fog, poor concentration)</a:t>
            </a:r>
          </a:p>
        </p:txBody>
      </p:sp>
    </p:spTree>
  </p:cSld>
  <p:clrMapOvr>
    <a:masterClrMapping/>
  </p:clrMapOvr>
  <p:transition xmlns:p14="http://schemas.microsoft.com/office/powerpoint/2010/main" spd="med" advClick="1"/>
</p:sld>
</file>

<file path=ppt/slides/slide1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5"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08" name="Freeform 4"/>
          <p:cNvGrpSpPr/>
          <p:nvPr/>
        </p:nvGrpSpPr>
        <p:grpSpPr>
          <a:xfrm>
            <a:off x="-528006" y="-2"/>
            <a:ext cx="19048333" cy="3086104"/>
            <a:chOff x="0" y="0"/>
            <a:chExt cx="19048331" cy="3086102"/>
          </a:xfrm>
        </p:grpSpPr>
        <p:sp>
          <p:nvSpPr>
            <p:cNvPr id="1206"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07"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09" name="TextBox 6"/>
          <p:cNvSpPr txBox="1"/>
          <p:nvPr/>
        </p:nvSpPr>
        <p:spPr>
          <a:xfrm>
            <a:off x="1072148" y="478384"/>
            <a:ext cx="16981336" cy="22993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0433FF"/>
                </a:solidFill>
                <a:latin typeface="Poppins"/>
                <a:ea typeface="Poppins"/>
                <a:cs typeface="Poppins"/>
                <a:sym typeface="Poppins"/>
              </a:defRPr>
            </a:lvl1pPr>
          </a:lstStyle>
          <a:p>
            <a:pPr/>
            <a:r>
              <a:t>Identify Signs and Symptoms of Nutrient Status</a:t>
            </a:r>
          </a:p>
        </p:txBody>
      </p:sp>
      <p:sp>
        <p:nvSpPr>
          <p:cNvPr id="121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211" name="General Indicators of Poor Nutrient Status…"/>
          <p:cNvSpPr txBox="1"/>
          <p:nvPr/>
        </p:nvSpPr>
        <p:spPr>
          <a:xfrm>
            <a:off x="9230404" y="3884757"/>
            <a:ext cx="7009463" cy="5666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General Indicators of Poor Nutrient Status</a:t>
            </a:r>
          </a:p>
          <a:p>
            <a:pPr defTabSz="457200">
              <a:spcBef>
                <a:spcPts val="1200"/>
              </a:spcBef>
              <a:defRPr i="1" sz="2400">
                <a:latin typeface="Times Roman"/>
                <a:ea typeface="Times Roman"/>
                <a:cs typeface="Times Roman"/>
                <a:sym typeface="Times Roman"/>
              </a:defRPr>
            </a:pPr>
            <a:r>
              <a:t>(Often reflects multiple nutrient insufficiencies)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fatigue or low energy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Poor wound healing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Frequent infections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Hair thinning or hair loss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Brittle nails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Dry skin or mucous membranes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Unintentional weight changes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Decreased appetite or altered taste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Cognitive changes (brain fog, poor concentration)</a:t>
            </a:r>
          </a:p>
        </p:txBody>
      </p:sp>
      <p:sp>
        <p:nvSpPr>
          <p:cNvPr id="1212" name="Signs and symptoms of nutrient status provide functional clues to dietary adequacy and potential deficiencies and must be interpreted alongside intake data, labs, and clinical context."/>
          <p:cNvSpPr txBox="1"/>
          <p:nvPr/>
        </p:nvSpPr>
        <p:spPr>
          <a:xfrm>
            <a:off x="1254804" y="5167076"/>
            <a:ext cx="7009463" cy="250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i="1" sz="3200">
                <a:latin typeface="Times Roman"/>
                <a:ea typeface="Times Roman"/>
                <a:cs typeface="Times Roman"/>
                <a:sym typeface="Times Roman"/>
              </a:defRPr>
            </a:lvl1pPr>
          </a:lstStyle>
          <a:p>
            <a:pPr/>
            <a:r>
              <a:t>Signs and symptoms of nutrient status provide functional clues to dietary adequacy and potential deficiencies and must be interpreted alongside intake data, labs, and clinical context.</a:t>
            </a:r>
          </a:p>
        </p:txBody>
      </p:sp>
    </p:spTree>
  </p:cSld>
  <p:clrMapOvr>
    <a:masterClrMapping/>
  </p:clrMapOvr>
  <p:transition xmlns:p14="http://schemas.microsoft.com/office/powerpoint/2010/main" spd="med" advClick="1"/>
</p:sld>
</file>

<file path=ppt/slides/slide1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17" name="Freeform 4"/>
          <p:cNvGrpSpPr/>
          <p:nvPr/>
        </p:nvGrpSpPr>
        <p:grpSpPr>
          <a:xfrm>
            <a:off x="-528006" y="-2"/>
            <a:ext cx="19048333" cy="3086104"/>
            <a:chOff x="0" y="0"/>
            <a:chExt cx="19048331" cy="3086102"/>
          </a:xfrm>
        </p:grpSpPr>
        <p:sp>
          <p:nvSpPr>
            <p:cNvPr id="1215"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16"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18" name="TextBox 6"/>
          <p:cNvSpPr txBox="1"/>
          <p:nvPr/>
        </p:nvSpPr>
        <p:spPr>
          <a:xfrm>
            <a:off x="1148348" y="960985"/>
            <a:ext cx="16981336" cy="114361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FFFFFF"/>
                </a:solidFill>
                <a:latin typeface="Poppins"/>
                <a:ea typeface="Poppins"/>
                <a:cs typeface="Poppins"/>
                <a:sym typeface="Poppins"/>
              </a:defRPr>
            </a:lvl1pPr>
          </a:lstStyle>
          <a:p>
            <a:pPr/>
            <a:r>
              <a:t>Macronutrient Status</a:t>
            </a:r>
          </a:p>
        </p:txBody>
      </p:sp>
      <p:sp>
        <p:nvSpPr>
          <p:cNvPr id="121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220" name="Protein Insufficiency…"/>
          <p:cNvSpPr txBox="1"/>
          <p:nvPr/>
        </p:nvSpPr>
        <p:spPr>
          <a:xfrm>
            <a:off x="1864404" y="4087957"/>
            <a:ext cx="4601327" cy="3583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Protein Insufficiency</a:t>
            </a:r>
          </a:p>
          <a:p>
            <a:pPr defTabSz="457200">
              <a:spcBef>
                <a:spcPts val="1200"/>
              </a:spcBef>
              <a:defRPr b="1" sz="2400">
                <a:latin typeface="Times Roman"/>
                <a:ea typeface="Times Roman"/>
                <a:cs typeface="Times Roman"/>
                <a:sym typeface="Times Roman"/>
              </a:defRPr>
            </a:pPr>
            <a:r>
              <a:t>Signs/Symptoms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Muscle loss or weakness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Edema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Poor immune function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Slow wound healing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Hair thinning</a:t>
            </a:r>
          </a:p>
        </p:txBody>
      </p:sp>
      <p:sp>
        <p:nvSpPr>
          <p:cNvPr id="1221" name="Carbohydrate Imbalance…"/>
          <p:cNvSpPr txBox="1"/>
          <p:nvPr/>
        </p:nvSpPr>
        <p:spPr>
          <a:xfrm>
            <a:off x="6855504" y="4062557"/>
            <a:ext cx="4601327" cy="3279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Carbohydrate Imbalance</a:t>
            </a:r>
          </a:p>
          <a:p>
            <a:pPr defTabSz="457200">
              <a:spcBef>
                <a:spcPts val="1200"/>
              </a:spcBef>
              <a:defRPr b="1" sz="2400">
                <a:latin typeface="Times Roman"/>
                <a:ea typeface="Times Roman"/>
                <a:cs typeface="Times Roman"/>
                <a:sym typeface="Times Roman"/>
              </a:defRPr>
            </a:pPr>
            <a:r>
              <a:t>Signs/Symptoms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Hypoglycemia (shakiness, dizziness, irritability)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Fatigue, brain fog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Cravings for sweets or refined carbohydrates</a:t>
            </a:r>
          </a:p>
        </p:txBody>
      </p:sp>
      <p:sp>
        <p:nvSpPr>
          <p:cNvPr id="1222" name="Fat Insufficiency…"/>
          <p:cNvSpPr txBox="1"/>
          <p:nvPr/>
        </p:nvSpPr>
        <p:spPr>
          <a:xfrm>
            <a:off x="12126004" y="3992707"/>
            <a:ext cx="4601327" cy="3431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Fat Insufficiency</a:t>
            </a:r>
          </a:p>
          <a:p>
            <a:pPr defTabSz="457200">
              <a:spcBef>
                <a:spcPts val="1200"/>
              </a:spcBef>
              <a:defRPr b="1" sz="2400">
                <a:latin typeface="Times Roman"/>
                <a:ea typeface="Times Roman"/>
                <a:cs typeface="Times Roman"/>
                <a:sym typeface="Times Roman"/>
              </a:defRPr>
            </a:pPr>
            <a:r>
              <a:t>Signs/Symptoms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Dry skin, hair, and eyes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Fat-soluble vitamin deficiencies (A, D, E, K)</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Hormonal imbalance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Poor satiety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8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83" name="TextBox 6"/>
          <p:cNvSpPr txBox="1"/>
          <p:nvPr/>
        </p:nvSpPr>
        <p:spPr>
          <a:xfrm>
            <a:off x="1126317" y="982924"/>
            <a:ext cx="16812962" cy="1120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Chemical Basis of Nutrient Loss</a:t>
            </a:r>
          </a:p>
        </p:txBody>
      </p:sp>
      <p:sp>
        <p:nvSpPr>
          <p:cNvPr id="18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85" name="Oxidative Damage…"/>
          <p:cNvSpPr txBox="1"/>
          <p:nvPr/>
        </p:nvSpPr>
        <p:spPr>
          <a:xfrm>
            <a:off x="1689523" y="3485389"/>
            <a:ext cx="5961916" cy="14973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Oxidative Damage</a:t>
            </a:r>
          </a:p>
          <a:p>
            <a:pPr>
              <a:defRPr sz="2400"/>
            </a:pPr>
            <a:r>
              <a:t>O₂ + Light + Heat → ROS → Nutrient oxidation</a:t>
            </a:r>
          </a:p>
          <a:p>
            <a:pPr>
              <a:defRPr sz="2400"/>
            </a:pPr>
            <a:r>
              <a:t>Vitamin C → Dehydroascorbate → inactive</a:t>
            </a:r>
          </a:p>
          <a:p>
            <a:pPr>
              <a:defRPr sz="2400"/>
            </a:pPr>
            <a:r>
              <a:t>Vitamin A/E → peroxides → inactive</a:t>
            </a:r>
          </a:p>
        </p:txBody>
      </p:sp>
      <p:sp>
        <p:nvSpPr>
          <p:cNvPr id="186" name="Leaching…"/>
          <p:cNvSpPr txBox="1"/>
          <p:nvPr/>
        </p:nvSpPr>
        <p:spPr>
          <a:xfrm>
            <a:off x="1689524" y="5471450"/>
            <a:ext cx="8133713" cy="150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Leaching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Water-soluble vitamins dissolve into cooking water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Minerals leave by </a:t>
            </a:r>
            <a:r>
              <a:rPr b="1"/>
              <a:t>diffusion into soaking/cooking liquids</a:t>
            </a:r>
          </a:p>
        </p:txBody>
      </p:sp>
      <p:sp>
        <p:nvSpPr>
          <p:cNvPr id="187" name="Thermal Decomposition…"/>
          <p:cNvSpPr txBox="1"/>
          <p:nvPr/>
        </p:nvSpPr>
        <p:spPr>
          <a:xfrm>
            <a:off x="1689523" y="7432275"/>
            <a:ext cx="8401903" cy="150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Thermal Decomposition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Vitamins denature at high temperatures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Delicate phytonutrients undergo chemical ring breakdown</a:t>
            </a:r>
          </a:p>
        </p:txBody>
      </p:sp>
    </p:spTree>
  </p:cSld>
  <p:clrMapOvr>
    <a:masterClrMapping/>
  </p:clrMapOvr>
  <p:transition xmlns:p14="http://schemas.microsoft.com/office/powerpoint/2010/main" spd="med" advClick="1"/>
</p:sld>
</file>

<file path=ppt/slides/slide1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4"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27" name="Freeform 4"/>
          <p:cNvGrpSpPr/>
          <p:nvPr/>
        </p:nvGrpSpPr>
        <p:grpSpPr>
          <a:xfrm>
            <a:off x="-528006" y="-2"/>
            <a:ext cx="19048333" cy="3086104"/>
            <a:chOff x="0" y="0"/>
            <a:chExt cx="19048331" cy="3086102"/>
          </a:xfrm>
        </p:grpSpPr>
        <p:sp>
          <p:nvSpPr>
            <p:cNvPr id="1225"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26"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28" name="TextBox 6"/>
          <p:cNvSpPr txBox="1"/>
          <p:nvPr/>
        </p:nvSpPr>
        <p:spPr>
          <a:xfrm>
            <a:off x="1148348" y="656184"/>
            <a:ext cx="16981336" cy="22993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FFFFFF"/>
                </a:solidFill>
                <a:latin typeface="Poppins"/>
                <a:ea typeface="Poppins"/>
                <a:cs typeface="Poppins"/>
                <a:sym typeface="Poppins"/>
              </a:defRPr>
            </a:lvl1pPr>
          </a:lstStyle>
          <a:p>
            <a:pPr/>
            <a:r>
              <a:t>Micronutrient Status -  Key Nutrients</a:t>
            </a:r>
          </a:p>
        </p:txBody>
      </p:sp>
      <p:sp>
        <p:nvSpPr>
          <p:cNvPr id="122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230" name="Iron…"/>
          <p:cNvSpPr txBox="1"/>
          <p:nvPr/>
        </p:nvSpPr>
        <p:spPr>
          <a:xfrm>
            <a:off x="709274" y="3338657"/>
            <a:ext cx="2596315" cy="3698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Iron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Fatigue, weakness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Pallor</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Shortness of breath</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Hair loss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Cold intolerance</a:t>
            </a:r>
          </a:p>
        </p:txBody>
      </p:sp>
      <p:sp>
        <p:nvSpPr>
          <p:cNvPr id="1231" name="Vitamin B12…"/>
          <p:cNvSpPr txBox="1"/>
          <p:nvPr/>
        </p:nvSpPr>
        <p:spPr>
          <a:xfrm>
            <a:off x="3617536" y="3325957"/>
            <a:ext cx="2481519" cy="425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Vitamin B12</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Peripheral neuropathy (numbness, tingling)</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Fatigue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Memory or concentration issues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Glossitis</a:t>
            </a:r>
          </a:p>
        </p:txBody>
      </p:sp>
      <p:sp>
        <p:nvSpPr>
          <p:cNvPr id="1232" name="Folate…"/>
          <p:cNvSpPr txBox="1"/>
          <p:nvPr/>
        </p:nvSpPr>
        <p:spPr>
          <a:xfrm>
            <a:off x="6411004" y="3345007"/>
            <a:ext cx="2363646" cy="3190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Folate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Megaloblastic anemia</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Fatigue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Mouth sores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Poor growth or cell turnover</a:t>
            </a:r>
          </a:p>
        </p:txBody>
      </p:sp>
      <p:sp>
        <p:nvSpPr>
          <p:cNvPr id="1233" name="Vitamin D…"/>
          <p:cNvSpPr txBox="1"/>
          <p:nvPr/>
        </p:nvSpPr>
        <p:spPr>
          <a:xfrm>
            <a:off x="9349000" y="3325876"/>
            <a:ext cx="2363647" cy="3190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Vitamin D</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Bone pain or weakness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Frequent infections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Low mood</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Muscle aches</a:t>
            </a:r>
          </a:p>
        </p:txBody>
      </p:sp>
      <p:sp>
        <p:nvSpPr>
          <p:cNvPr id="1234" name="Calcium…"/>
          <p:cNvSpPr txBox="1"/>
          <p:nvPr/>
        </p:nvSpPr>
        <p:spPr>
          <a:xfrm>
            <a:off x="509801" y="7213759"/>
            <a:ext cx="2473649" cy="2834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Calcium</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Muscle cramps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Bone loss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Brittle nails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Osteopenia/osteoporosis</a:t>
            </a:r>
          </a:p>
        </p:txBody>
      </p:sp>
      <p:sp>
        <p:nvSpPr>
          <p:cNvPr id="1235" name="Magnesium…"/>
          <p:cNvSpPr txBox="1"/>
          <p:nvPr/>
        </p:nvSpPr>
        <p:spPr>
          <a:xfrm>
            <a:off x="12286998" y="3306827"/>
            <a:ext cx="2363647" cy="33426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Magnesium</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Muscle cramps or twitching</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Headaches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Anxiety</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Insomnia</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Constipation</a:t>
            </a:r>
          </a:p>
        </p:txBody>
      </p:sp>
      <p:sp>
        <p:nvSpPr>
          <p:cNvPr id="1236" name="Zinc…"/>
          <p:cNvSpPr txBox="1"/>
          <p:nvPr/>
        </p:nvSpPr>
        <p:spPr>
          <a:xfrm>
            <a:off x="15174196" y="3338657"/>
            <a:ext cx="2596315" cy="3545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Zinc</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Poor wound healing</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Hair loss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Altered taste or smell</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Frequent infections</a:t>
            </a:r>
          </a:p>
        </p:txBody>
      </p:sp>
      <p:sp>
        <p:nvSpPr>
          <p:cNvPr id="1237" name="Iodine…"/>
          <p:cNvSpPr txBox="1"/>
          <p:nvPr/>
        </p:nvSpPr>
        <p:spPr>
          <a:xfrm>
            <a:off x="15224996" y="6996258"/>
            <a:ext cx="2816320" cy="2479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Iodine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Goiter</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Fatigue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Weight gain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Cold intolerance</a:t>
            </a:r>
          </a:p>
        </p:txBody>
      </p:sp>
      <p:sp>
        <p:nvSpPr>
          <p:cNvPr id="1238" name="Sodium / Potassium Imbalance…"/>
          <p:cNvSpPr txBox="1"/>
          <p:nvPr/>
        </p:nvSpPr>
        <p:spPr>
          <a:xfrm>
            <a:off x="6411004" y="6640658"/>
            <a:ext cx="3619725" cy="3190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Sodium / Potassium Imbalance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Muscle weakness or cramps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Irregular heartbeat</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Fatigue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Dizziness</a:t>
            </a:r>
          </a:p>
        </p:txBody>
      </p:sp>
    </p:spTree>
  </p:cSld>
  <p:clrMapOvr>
    <a:masterClrMapping/>
  </p:clrMapOvr>
  <p:transition xmlns:p14="http://schemas.microsoft.com/office/powerpoint/2010/main" spd="med" advClick="1"/>
</p:sld>
</file>

<file path=ppt/slides/slide1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43" name="Freeform 4"/>
          <p:cNvGrpSpPr/>
          <p:nvPr/>
        </p:nvGrpSpPr>
        <p:grpSpPr>
          <a:xfrm>
            <a:off x="-528006" y="-2"/>
            <a:ext cx="19048333" cy="3086104"/>
            <a:chOff x="0" y="0"/>
            <a:chExt cx="19048331" cy="3086102"/>
          </a:xfrm>
        </p:grpSpPr>
        <p:sp>
          <p:nvSpPr>
            <p:cNvPr id="1241"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42"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44" name="TextBox 6"/>
          <p:cNvSpPr txBox="1"/>
          <p:nvPr/>
        </p:nvSpPr>
        <p:spPr>
          <a:xfrm>
            <a:off x="1148348" y="478384"/>
            <a:ext cx="16981336" cy="22993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FFFFFF"/>
                </a:solidFill>
                <a:latin typeface="Poppins"/>
                <a:ea typeface="Poppins"/>
                <a:cs typeface="Poppins"/>
                <a:sym typeface="Poppins"/>
              </a:defRPr>
            </a:lvl1pPr>
          </a:lstStyle>
          <a:p>
            <a:pPr/>
            <a:r>
              <a:t>Clinical Interpretation in CNS Practice</a:t>
            </a:r>
          </a:p>
        </p:txBody>
      </p:sp>
      <p:sp>
        <p:nvSpPr>
          <p:cNvPr id="124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246" name="Signs and symptoms often reflect patterns, not single nutrients…"/>
          <p:cNvSpPr txBox="1"/>
          <p:nvPr/>
        </p:nvSpPr>
        <p:spPr>
          <a:xfrm>
            <a:off x="1572873" y="3999057"/>
            <a:ext cx="5728949" cy="4650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Signs and symptoms often reflect </a:t>
            </a:r>
            <a:r>
              <a:rPr b="1"/>
              <a:t>patterns</a:t>
            </a:r>
            <a:r>
              <a:t>, not single nutrients</a:t>
            </a:r>
          </a:p>
          <a:p>
            <a:pPr defTabSz="457200">
              <a:spcBef>
                <a:spcPts val="1200"/>
              </a:spcBef>
              <a:defRPr sz="2400">
                <a:latin typeface="Times Roman"/>
                <a:ea typeface="Times Roman"/>
                <a:cs typeface="Times Roman"/>
                <a:sym typeface="Times Roman"/>
              </a:defRPr>
            </a:pPr>
            <a:r>
              <a:t>Subclinical deficiencies may occur </a:t>
            </a:r>
            <a:r>
              <a:rPr b="1"/>
              <a:t>before abnormal labs</a:t>
            </a:r>
          </a:p>
          <a:p>
            <a:pPr defTabSz="457200">
              <a:spcBef>
                <a:spcPts val="1200"/>
              </a:spcBef>
              <a:defRPr sz="2400">
                <a:latin typeface="Times Roman"/>
                <a:ea typeface="Times Roman"/>
                <a:cs typeface="Times Roman"/>
                <a:sym typeface="Times Roman"/>
              </a:defRPr>
            </a:pPr>
            <a:r>
              <a:t>Interpretation should integrate: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Dietary intake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Body composition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Medical history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Medications</a:t>
            </a:r>
          </a:p>
          <a:p>
            <a:pPr marL="457200" indent="-317500" defTabSz="457200">
              <a:spcBef>
                <a:spcPts val="1200"/>
              </a:spcBef>
              <a:buSzPct val="100000"/>
              <a:buFont typeface="Times Roman"/>
              <a:buChar char="•"/>
              <a:defRPr sz="1200">
                <a:latin typeface="Times Roman"/>
                <a:ea typeface="Times Roman"/>
                <a:cs typeface="Times Roman"/>
                <a:sym typeface="Times Roman"/>
              </a:defRPr>
            </a:pPr>
            <a:r>
              <a:t>Lifestyle factors</a:t>
            </a:r>
          </a:p>
        </p:txBody>
      </p:sp>
      <p:sp>
        <p:nvSpPr>
          <p:cNvPr id="1247" name="Screen for dietary inadequacy and restriction…"/>
          <p:cNvSpPr txBox="1"/>
          <p:nvPr/>
        </p:nvSpPr>
        <p:spPr>
          <a:xfrm>
            <a:off x="8456273" y="4020675"/>
            <a:ext cx="6614873" cy="3431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Screen for dietary inadequacy and restriction</a:t>
            </a:r>
          </a:p>
          <a:p>
            <a:pPr defTabSz="457200">
              <a:spcBef>
                <a:spcPts val="1200"/>
              </a:spcBef>
              <a:defRPr sz="2400">
                <a:latin typeface="Times Roman"/>
                <a:ea typeface="Times Roman"/>
                <a:cs typeface="Times Roman"/>
                <a:sym typeface="Times Roman"/>
              </a:defRPr>
            </a:pPr>
            <a:r>
              <a:t>Use </a:t>
            </a:r>
            <a:r>
              <a:rPr b="1"/>
              <a:t>computerized food analysis</a:t>
            </a:r>
            <a:r>
              <a:t> to support findings</a:t>
            </a:r>
          </a:p>
          <a:p>
            <a:pPr defTabSz="457200">
              <a:spcBef>
                <a:spcPts val="1200"/>
              </a:spcBef>
              <a:defRPr sz="2400">
                <a:latin typeface="Times Roman"/>
                <a:ea typeface="Times Roman"/>
                <a:cs typeface="Times Roman"/>
                <a:sym typeface="Times Roman"/>
              </a:defRPr>
            </a:pPr>
            <a:r>
              <a:t>Correlate symptoms with labs when available</a:t>
            </a:r>
          </a:p>
          <a:p>
            <a:pPr defTabSz="457200">
              <a:spcBef>
                <a:spcPts val="1200"/>
              </a:spcBef>
              <a:defRPr sz="2400">
                <a:latin typeface="Times Roman"/>
                <a:ea typeface="Times Roman"/>
                <a:cs typeface="Times Roman"/>
                <a:sym typeface="Times Roman"/>
              </a:defRPr>
            </a:pPr>
            <a:r>
              <a:t>Emphasize </a:t>
            </a:r>
            <a:r>
              <a:rPr b="1"/>
              <a:t>food-first repletion strategies</a:t>
            </a:r>
          </a:p>
          <a:p>
            <a:pPr defTabSz="457200">
              <a:spcBef>
                <a:spcPts val="1200"/>
              </a:spcBef>
              <a:defRPr sz="2400">
                <a:latin typeface="Times Roman"/>
                <a:ea typeface="Times Roman"/>
                <a:cs typeface="Times Roman"/>
                <a:sym typeface="Times Roman"/>
              </a:defRPr>
            </a:pPr>
            <a:r>
              <a:t>Avoid diagnosing deficiency without biochemical confirmation</a:t>
            </a:r>
          </a:p>
        </p:txBody>
      </p:sp>
    </p:spTree>
  </p:cSld>
  <p:clrMapOvr>
    <a:masterClrMapping/>
  </p:clrMapOvr>
  <p:transition xmlns:p14="http://schemas.microsoft.com/office/powerpoint/2010/main" spd="med" advClick="1"/>
</p:sld>
</file>

<file path=ppt/slides/slide1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9"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52" name="Freeform 4"/>
          <p:cNvGrpSpPr/>
          <p:nvPr/>
        </p:nvGrpSpPr>
        <p:grpSpPr>
          <a:xfrm>
            <a:off x="-528006" y="-2"/>
            <a:ext cx="19048333" cy="3086104"/>
            <a:chOff x="0" y="0"/>
            <a:chExt cx="19048331" cy="3086102"/>
          </a:xfrm>
        </p:grpSpPr>
        <p:sp>
          <p:nvSpPr>
            <p:cNvPr id="1250"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51"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53" name="TextBox 6"/>
          <p:cNvSpPr txBox="1"/>
          <p:nvPr/>
        </p:nvSpPr>
        <p:spPr>
          <a:xfrm>
            <a:off x="1148348" y="478384"/>
            <a:ext cx="16981336" cy="22993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FFFFFF"/>
                </a:solidFill>
                <a:latin typeface="Poppins"/>
                <a:ea typeface="Poppins"/>
                <a:cs typeface="Poppins"/>
                <a:sym typeface="Poppins"/>
              </a:defRPr>
            </a:lvl1pPr>
          </a:lstStyle>
          <a:p>
            <a:pPr/>
            <a:r>
              <a:t>Nutrient Status - Quick Reference for Macronutrients</a:t>
            </a:r>
          </a:p>
        </p:txBody>
      </p:sp>
      <p:sp>
        <p:nvSpPr>
          <p:cNvPr id="125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255" name="Table 1"/>
          <p:cNvGraphicFramePr/>
          <p:nvPr/>
        </p:nvGraphicFramePr>
        <p:xfrm>
          <a:off x="2997546" y="3676929"/>
          <a:ext cx="13295640" cy="579704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559013"/>
                <a:gridCol w="9723925"/>
              </a:tblGrid>
              <a:tr h="1134184">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Signs &amp; Symptoms</a:t>
                      </a:r>
                    </a:p>
                  </a:txBody>
                  <a:tcPr marL="12700" marR="12700" marT="12700" marB="12700" anchor="ctr" anchorCtr="0" horzOverflow="overflow"/>
                </a:tc>
              </a:tr>
              <a:tr h="1134184">
                <a:tc>
                  <a:txBody>
                    <a:bodyPr/>
                    <a:lstStyle/>
                    <a:p>
                      <a:pPr algn="ctr" defTabSz="457200">
                        <a:defRPr sz="1800"/>
                      </a:pPr>
                      <a:r>
                        <a:rPr b="1" sz="2400">
                          <a:latin typeface="Times Roman"/>
                          <a:ea typeface="Times Roman"/>
                          <a:cs typeface="Times Roman"/>
                          <a:sym typeface="Times Roman"/>
                        </a:rPr>
                        <a:t>Protein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loss, weakness, edema, poor wound healing, hair thinning</a:t>
                      </a:r>
                    </a:p>
                  </a:txBody>
                  <a:tcPr marL="12700" marR="12700" marT="12700" marB="12700" anchor="ctr" anchorCtr="0" horzOverflow="overflow"/>
                </a:tc>
              </a:tr>
              <a:tr h="1757986">
                <a:tc>
                  <a:txBody>
                    <a:bodyPr/>
                    <a:lstStyle/>
                    <a:p>
                      <a:pPr algn="ctr" defTabSz="457200">
                        <a:defRPr sz="1800"/>
                      </a:pPr>
                      <a:r>
                        <a:rPr b="1" sz="2400">
                          <a:latin typeface="Times Roman"/>
                          <a:ea typeface="Times Roman"/>
                          <a:cs typeface="Times Roman"/>
                          <a:sym typeface="Times Roman"/>
                        </a:rPr>
                        <a:t>Carbohydrate (imbalance)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Hypoglycemia, fatigue, irritability, cravings</a:t>
                      </a:r>
                    </a:p>
                  </a:txBody>
                  <a:tcPr marL="12700" marR="12700" marT="12700" marB="12700" anchor="ctr" anchorCtr="0" horzOverflow="overflow"/>
                </a:tc>
              </a:tr>
              <a:tr h="1757986">
                <a:tc>
                  <a:txBody>
                    <a:bodyPr/>
                    <a:lstStyle/>
                    <a:p>
                      <a:pPr algn="ctr" defTabSz="457200">
                        <a:defRPr sz="1800"/>
                      </a:pPr>
                      <a:r>
                        <a:rPr b="1" sz="2400">
                          <a:latin typeface="Times Roman"/>
                          <a:ea typeface="Times Roman"/>
                          <a:cs typeface="Times Roman"/>
                          <a:sym typeface="Times Roman"/>
                        </a:rPr>
                        <a:t>Fat (insufficient)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Dry skin/hair, hormonal disruption, poor satiety, fat-soluble vitamin deficiency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7"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60" name="Freeform 4"/>
          <p:cNvGrpSpPr/>
          <p:nvPr/>
        </p:nvGrpSpPr>
        <p:grpSpPr>
          <a:xfrm>
            <a:off x="-528006" y="-2"/>
            <a:ext cx="19048333" cy="3086104"/>
            <a:chOff x="0" y="0"/>
            <a:chExt cx="19048331" cy="3086102"/>
          </a:xfrm>
        </p:grpSpPr>
        <p:sp>
          <p:nvSpPr>
            <p:cNvPr id="125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5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61" name="TextBox 6"/>
          <p:cNvSpPr txBox="1"/>
          <p:nvPr/>
        </p:nvSpPr>
        <p:spPr>
          <a:xfrm>
            <a:off x="1148348" y="478384"/>
            <a:ext cx="16981336" cy="22993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FFFFFF"/>
                </a:solidFill>
                <a:latin typeface="Poppins"/>
                <a:ea typeface="Poppins"/>
                <a:cs typeface="Poppins"/>
                <a:sym typeface="Poppins"/>
              </a:defRPr>
            </a:lvl1pPr>
          </a:lstStyle>
          <a:p>
            <a:pPr/>
            <a:r>
              <a:t>Nutrient Status - Quick Reference for Micronutrients</a:t>
            </a:r>
          </a:p>
        </p:txBody>
      </p:sp>
      <p:sp>
        <p:nvSpPr>
          <p:cNvPr id="126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263" name="Table 1"/>
          <p:cNvGraphicFramePr/>
          <p:nvPr/>
        </p:nvGraphicFramePr>
        <p:xfrm>
          <a:off x="2775460" y="3733069"/>
          <a:ext cx="12749780" cy="601056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065176"/>
                <a:gridCol w="9671903"/>
              </a:tblGrid>
              <a:tr h="495691">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Common Signs &amp; Symptoms</a:t>
                      </a:r>
                    </a:p>
                  </a:txBody>
                  <a:tcPr marL="12700" marR="12700" marT="12700" marB="12700" anchor="ctr" anchorCtr="0" horzOverflow="overflow"/>
                </a:tc>
              </a:tr>
              <a:tr h="495691">
                <a:tc>
                  <a:txBody>
                    <a:bodyPr/>
                    <a:lstStyle/>
                    <a:p>
                      <a:pPr algn="ctr" defTabSz="457200">
                        <a:defRPr sz="1800"/>
                      </a:pPr>
                      <a:r>
                        <a:rPr b="1" sz="2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Fatigue, pallor, hair loss, shortness of breath, cold intolerance</a:t>
                      </a:r>
                    </a:p>
                  </a:txBody>
                  <a:tcPr marL="12700" marR="12700" marT="12700" marB="12700" anchor="ctr" anchorCtr="0" horzOverflow="overflow"/>
                </a:tc>
              </a:tr>
              <a:tr h="495691">
                <a:tc>
                  <a:txBody>
                    <a:bodyPr/>
                    <a:lstStyle/>
                    <a:p>
                      <a:pPr algn="ctr" defTabSz="457200">
                        <a:defRPr sz="1800"/>
                      </a:pPr>
                      <a:r>
                        <a:rPr b="1" sz="24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Numbness/tingling, memory issues, fatigue, glossitis</a:t>
                      </a:r>
                    </a:p>
                  </a:txBody>
                  <a:tcPr marL="12700" marR="12700" marT="12700" marB="12700" anchor="ctr" anchorCtr="0" horzOverflow="overflow"/>
                </a:tc>
              </a:tr>
              <a:tr h="495691">
                <a:tc>
                  <a:txBody>
                    <a:bodyPr/>
                    <a:lstStyle/>
                    <a:p>
                      <a:pPr algn="ctr" defTabSz="457200">
                        <a:defRPr sz="1800"/>
                      </a:pPr>
                      <a:r>
                        <a:rPr b="1" sz="2400">
                          <a:latin typeface="Times Roman"/>
                          <a:ea typeface="Times Roman"/>
                          <a:cs typeface="Times Roman"/>
                          <a:sym typeface="Times Roman"/>
                        </a:rPr>
                        <a:t>Folate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Fatigue, mouth sores, anemia</a:t>
                      </a:r>
                    </a:p>
                  </a:txBody>
                  <a:tcPr marL="12700" marR="12700" marT="12700" marB="12700" anchor="ctr" anchorCtr="0" horzOverflow="overflow"/>
                </a:tc>
              </a:tr>
              <a:tr h="495691">
                <a:tc>
                  <a:txBody>
                    <a:bodyPr/>
                    <a:lstStyle/>
                    <a:p>
                      <a:pPr algn="ctr" defTabSz="457200">
                        <a:defRPr sz="1800"/>
                      </a:pPr>
                      <a:r>
                        <a:rPr b="1"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pain, muscle weakness, low mood, frequent infections</a:t>
                      </a:r>
                    </a:p>
                  </a:txBody>
                  <a:tcPr marL="12700" marR="12700" marT="12700" marB="12700" anchor="ctr" anchorCtr="0" horzOverflow="overflow"/>
                </a:tc>
              </a:tr>
              <a:tr h="495691">
                <a:tc>
                  <a:txBody>
                    <a:bodyPr/>
                    <a:lstStyle/>
                    <a:p>
                      <a:pPr algn="ctr" defTabSz="457200">
                        <a:defRPr sz="1800"/>
                      </a:pPr>
                      <a:r>
                        <a:rPr b="1"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cramps, bone loss, brittle nails</a:t>
                      </a:r>
                    </a:p>
                  </a:txBody>
                  <a:tcPr marL="12700" marR="12700" marT="12700" marB="12700" anchor="ctr" anchorCtr="0" horzOverflow="overflow"/>
                </a:tc>
              </a:tr>
              <a:tr h="768321">
                <a:tc>
                  <a:txBody>
                    <a:bodyPr/>
                    <a:lstStyle/>
                    <a:p>
                      <a:pPr algn="ctr" defTabSz="457200">
                        <a:defRPr sz="1800"/>
                      </a:pPr>
                      <a:r>
                        <a:rPr b="1"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cramps/twitches, headaches, anxiety, insomnia, constipation</a:t>
                      </a:r>
                    </a:p>
                  </a:txBody>
                  <a:tcPr marL="12700" marR="12700" marT="12700" marB="12700" anchor="ctr" anchorCtr="0" horzOverflow="overflow"/>
                </a:tc>
              </a:tr>
              <a:tr h="495691">
                <a:tc>
                  <a:txBody>
                    <a:bodyPr/>
                    <a:lstStyle/>
                    <a:p>
                      <a:pPr algn="ctr" defTabSz="457200">
                        <a:defRPr sz="1800"/>
                      </a:pPr>
                      <a:r>
                        <a:rPr b="1"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Poor wound healing, hair loss, altered taste/smell, infections</a:t>
                      </a:r>
                    </a:p>
                  </a:txBody>
                  <a:tcPr marL="12700" marR="12700" marT="12700" marB="12700" anchor="ctr" anchorCtr="0" horzOverflow="overflow"/>
                </a:tc>
              </a:tr>
              <a:tr h="495691">
                <a:tc>
                  <a:txBody>
                    <a:bodyPr/>
                    <a:lstStyle/>
                    <a:p>
                      <a:pPr algn="ctr" defTabSz="457200">
                        <a:defRPr sz="1800"/>
                      </a:pPr>
                      <a:r>
                        <a:rPr b="1" sz="2400">
                          <a:latin typeface="Times Roman"/>
                          <a:ea typeface="Times Roman"/>
                          <a:cs typeface="Times Roman"/>
                          <a:sym typeface="Times Roman"/>
                        </a:rPr>
                        <a:t>Iodine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Fatigue, weight gain, cold intolerance, goiter</a:t>
                      </a:r>
                    </a:p>
                  </a:txBody>
                  <a:tcPr marL="12700" marR="12700" marT="12700" marB="12700" anchor="ctr" anchorCtr="0" horzOverflow="overflow"/>
                </a:tc>
              </a:tr>
              <a:tr h="495691">
                <a:tc>
                  <a:txBody>
                    <a:bodyPr/>
                    <a:lstStyle/>
                    <a:p>
                      <a:pPr algn="ctr" defTabSz="457200">
                        <a:defRPr sz="1800"/>
                      </a:pPr>
                      <a:r>
                        <a:rPr b="1" sz="24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weakness, cramps, irregular heartbeat</a:t>
                      </a:r>
                    </a:p>
                  </a:txBody>
                  <a:tcPr marL="12700" marR="12700" marT="12700" marB="12700" anchor="ctr" anchorCtr="0" horzOverflow="overflow"/>
                </a:tc>
              </a:tr>
              <a:tr h="768321">
                <a:tc>
                  <a:txBody>
                    <a:bodyPr/>
                    <a:lstStyle/>
                    <a:p>
                      <a:pPr algn="ctr" defTabSz="457200">
                        <a:defRPr sz="1800"/>
                      </a:pPr>
                      <a:r>
                        <a:rPr b="1" sz="2400">
                          <a:latin typeface="Times Roman"/>
                          <a:ea typeface="Times Roman"/>
                          <a:cs typeface="Times Roman"/>
                          <a:sym typeface="Times Roman"/>
                        </a:rPr>
                        <a:t>Sodium (low)</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Dizziness, fatigue, headaches, nausea</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5"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68" name="Freeform 4"/>
          <p:cNvGrpSpPr/>
          <p:nvPr/>
        </p:nvGrpSpPr>
        <p:grpSpPr>
          <a:xfrm>
            <a:off x="-528006" y="-2"/>
            <a:ext cx="19048333" cy="3086104"/>
            <a:chOff x="0" y="0"/>
            <a:chExt cx="19048331" cy="3086102"/>
          </a:xfrm>
        </p:grpSpPr>
        <p:sp>
          <p:nvSpPr>
            <p:cNvPr id="1266"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67"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69" name="TextBox 6"/>
          <p:cNvSpPr txBox="1"/>
          <p:nvPr/>
        </p:nvSpPr>
        <p:spPr>
          <a:xfrm>
            <a:off x="1122948" y="971240"/>
            <a:ext cx="16981336" cy="11436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FFFFFF"/>
                </a:solidFill>
                <a:latin typeface="Poppins"/>
                <a:ea typeface="Poppins"/>
                <a:cs typeface="Poppins"/>
                <a:sym typeface="Poppins"/>
              </a:defRPr>
            </a:lvl1pPr>
          </a:lstStyle>
          <a:p>
            <a:pPr/>
            <a:r>
              <a:t>Functional System-Based Clues</a:t>
            </a:r>
          </a:p>
        </p:txBody>
      </p:sp>
      <p:sp>
        <p:nvSpPr>
          <p:cNvPr id="127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271" name="Table 1"/>
          <p:cNvGraphicFramePr/>
          <p:nvPr/>
        </p:nvGraphicFramePr>
        <p:xfrm>
          <a:off x="3222120" y="3738602"/>
          <a:ext cx="11308321" cy="534072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941808"/>
                <a:gridCol w="8353812"/>
              </a:tblGrid>
              <a:tr h="757517">
                <a:tc>
                  <a:txBody>
                    <a:bodyPr/>
                    <a:lstStyle/>
                    <a:p>
                      <a:pPr algn="ctr" defTabSz="457200">
                        <a:defRPr sz="1800"/>
                      </a:pPr>
                      <a:r>
                        <a:rPr b="1" sz="2400">
                          <a:latin typeface="Times Roman"/>
                          <a:ea typeface="Times Roman"/>
                          <a:cs typeface="Times Roman"/>
                          <a:sym typeface="Times Roman"/>
                        </a:rPr>
                        <a:t>System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Possible Nutrient Links</a:t>
                      </a:r>
                    </a:p>
                  </a:txBody>
                  <a:tcPr marL="12700" marR="12700" marT="12700" marB="12700" anchor="ctr" anchorCtr="0" horzOverflow="overflow"/>
                </a:tc>
              </a:tr>
              <a:tr h="1174151">
                <a:tc>
                  <a:txBody>
                    <a:bodyPr/>
                    <a:lstStyle/>
                    <a:p>
                      <a:pPr algn="ctr" defTabSz="457200">
                        <a:defRPr sz="1800"/>
                      </a:pPr>
                      <a:r>
                        <a:rPr b="1" sz="2400">
                          <a:latin typeface="Times Roman"/>
                          <a:ea typeface="Times Roman"/>
                          <a:cs typeface="Times Roman"/>
                          <a:sym typeface="Times Roman"/>
                        </a:rPr>
                        <a:t>Skin/Hair/Nails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Protein, iron, zinc, essential fatty acids, vitamin A</a:t>
                      </a:r>
                    </a:p>
                  </a:txBody>
                  <a:tcPr marL="12700" marR="12700" marT="12700" marB="12700" anchor="ctr" anchorCtr="0" horzOverflow="overflow"/>
                </a:tc>
              </a:tr>
              <a:tr h="757517">
                <a:tc>
                  <a:txBody>
                    <a:bodyPr/>
                    <a:lstStyle/>
                    <a:p>
                      <a:pPr algn="ctr" defTabSz="457200">
                        <a:defRPr sz="1800"/>
                      </a:pPr>
                      <a:r>
                        <a:rPr b="1" sz="2400">
                          <a:latin typeface="Times Roman"/>
                          <a:ea typeface="Times Roman"/>
                          <a:cs typeface="Times Roman"/>
                          <a:sym typeface="Times Roman"/>
                        </a:rPr>
                        <a:t>Neurological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B12, B6, folate, iron, omega-3s</a:t>
                      </a:r>
                    </a:p>
                  </a:txBody>
                  <a:tcPr marL="12700" marR="12700" marT="12700" marB="12700" anchor="ctr" anchorCtr="0" horzOverflow="overflow"/>
                </a:tc>
              </a:tr>
              <a:tr h="1174151">
                <a:tc>
                  <a:txBody>
                    <a:bodyPr/>
                    <a:lstStyle/>
                    <a:p>
                      <a:pPr algn="ctr" defTabSz="457200">
                        <a:defRPr sz="1800"/>
                      </a:pPr>
                      <a:r>
                        <a:rPr b="1" sz="2400">
                          <a:latin typeface="Times Roman"/>
                          <a:ea typeface="Times Roman"/>
                          <a:cs typeface="Times Roman"/>
                          <a:sym typeface="Times Roman"/>
                        </a:rPr>
                        <a:t>Musculoskeletal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Protein, vitamin D, calcium, magnesium</a:t>
                      </a:r>
                    </a:p>
                  </a:txBody>
                  <a:tcPr marL="12700" marR="12700" marT="12700" marB="12700" anchor="ctr" anchorCtr="0" horzOverflow="overflow"/>
                </a:tc>
              </a:tr>
              <a:tr h="757517">
                <a:tc>
                  <a:txBody>
                    <a:bodyPr/>
                    <a:lstStyle/>
                    <a:p>
                      <a:pPr algn="ctr" defTabSz="457200">
                        <a:defRPr sz="1800"/>
                      </a:pPr>
                      <a:r>
                        <a:rPr b="1" sz="2400">
                          <a:latin typeface="Times Roman"/>
                          <a:ea typeface="Times Roman"/>
                          <a:cs typeface="Times Roman"/>
                          <a:sym typeface="Times Roman"/>
                        </a:rPr>
                        <a:t>Immune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Zinc, vitamin C, vitamin D, protein</a:t>
                      </a:r>
                    </a:p>
                  </a:txBody>
                  <a:tcPr marL="12700" marR="12700" marT="12700" marB="12700" anchor="ctr" anchorCtr="0" horzOverflow="overflow"/>
                </a:tc>
              </a:tr>
              <a:tr h="757517">
                <a:tc>
                  <a:txBody>
                    <a:bodyPr/>
                    <a:lstStyle/>
                    <a:p>
                      <a:pPr algn="ctr" defTabSz="457200">
                        <a:defRPr sz="1800"/>
                      </a:pPr>
                      <a:r>
                        <a:rPr b="1" sz="2400">
                          <a:latin typeface="Times Roman"/>
                          <a:ea typeface="Times Roman"/>
                          <a:cs typeface="Times Roman"/>
                          <a:sym typeface="Times Roman"/>
                        </a:rPr>
                        <a:t>GI Function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Magnesium, fiber, B vitamins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3"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76" name="Freeform 4"/>
          <p:cNvGrpSpPr/>
          <p:nvPr/>
        </p:nvGrpSpPr>
        <p:grpSpPr>
          <a:xfrm>
            <a:off x="-528006" y="-2"/>
            <a:ext cx="19048333" cy="3086104"/>
            <a:chOff x="0" y="0"/>
            <a:chExt cx="19048331" cy="3086102"/>
          </a:xfrm>
        </p:grpSpPr>
        <p:sp>
          <p:nvSpPr>
            <p:cNvPr id="1274"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75"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77" name="TextBox 6"/>
          <p:cNvSpPr txBox="1"/>
          <p:nvPr/>
        </p:nvSpPr>
        <p:spPr>
          <a:xfrm>
            <a:off x="843547" y="300585"/>
            <a:ext cx="17367796" cy="222921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505" sz="5100">
                <a:solidFill>
                  <a:srgbClr val="0433FF"/>
                </a:solidFill>
                <a:latin typeface="Poppins"/>
                <a:ea typeface="Poppins"/>
                <a:cs typeface="Poppins"/>
                <a:sym typeface="Poppins"/>
              </a:defRPr>
            </a:pPr>
            <a:r>
              <a:t>Lifestyle Factors that Impact Nutrient Needs and Compliance, Such as Exercise, Stress, and S</a:t>
            </a:r>
            <a:r>
              <a:rPr spc="455" sz="4600"/>
              <a:t>leep</a:t>
            </a:r>
          </a:p>
        </p:txBody>
      </p:sp>
      <p:sp>
        <p:nvSpPr>
          <p:cNvPr id="127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279" name="Why Lifestyle Factors Matter…"/>
          <p:cNvSpPr txBox="1"/>
          <p:nvPr/>
        </p:nvSpPr>
        <p:spPr>
          <a:xfrm>
            <a:off x="918255" y="3820220"/>
            <a:ext cx="16155810" cy="52976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spcBef>
                <a:spcPts val="1400"/>
              </a:spcBef>
              <a:defRPr b="1" sz="3000">
                <a:latin typeface="Times Roman"/>
                <a:ea typeface="Times Roman"/>
                <a:cs typeface="Times Roman"/>
                <a:sym typeface="Times Roman"/>
              </a:defRPr>
            </a:pPr>
            <a:r>
              <a:t>Why Lifestyle Factors Matter</a:t>
            </a:r>
          </a:p>
          <a:p>
            <a:pPr algn="ctr" defTabSz="457200">
              <a:spcBef>
                <a:spcPts val="1200"/>
              </a:spcBef>
              <a:defRPr b="1" sz="3000">
                <a:latin typeface="Times Roman"/>
                <a:ea typeface="Times Roman"/>
                <a:cs typeface="Times Roman"/>
                <a:sym typeface="Times Roman"/>
              </a:defRPr>
            </a:pPr>
            <a:r>
              <a:rPr b="0"/>
              <a:t>Lifestyle behaviors influence </a:t>
            </a:r>
            <a:r>
              <a:t>nutrient requirements, utilization, losses, appetite regulation, and adherence</a:t>
            </a:r>
            <a:r>
              <a:rPr b="0"/>
              <a:t> to nutrition recommendations. Failing to consider these factors can result in suboptimal outcomes despite receiving</a:t>
            </a:r>
            <a:r>
              <a:t> adequate dietary advice</a:t>
            </a:r>
            <a:r>
              <a:rPr b="0"/>
              <a:t>.</a:t>
            </a:r>
            <a:endParaRPr b="0"/>
          </a:p>
          <a:p>
            <a:pPr defTabSz="457200">
              <a:spcBef>
                <a:spcPts val="1200"/>
              </a:spcBef>
              <a:defRPr b="1" sz="1200">
                <a:latin typeface="Times Roman"/>
                <a:ea typeface="Times Roman"/>
                <a:cs typeface="Times Roman"/>
                <a:sym typeface="Times Roman"/>
              </a:defRPr>
            </a:pPr>
            <a:endParaRPr b="0"/>
          </a:p>
          <a:p>
            <a:pPr algn="ctr" defTabSz="457200">
              <a:spcBef>
                <a:spcPts val="1200"/>
              </a:spcBef>
              <a:defRPr b="1" sz="3000">
                <a:latin typeface="Times Roman"/>
                <a:ea typeface="Times Roman"/>
                <a:cs typeface="Times Roman"/>
                <a:sym typeface="Times Roman"/>
              </a:defRPr>
            </a:pPr>
            <a:endParaRPr b="0"/>
          </a:p>
          <a:p>
            <a:pPr algn="ctr" defTabSz="457200">
              <a:spcBef>
                <a:spcPts val="1200"/>
              </a:spcBef>
              <a:defRPr i="1" sz="3000">
                <a:latin typeface="Times Roman"/>
                <a:ea typeface="Times Roman"/>
                <a:cs typeface="Times Roman"/>
                <a:sym typeface="Times Roman"/>
              </a:defRPr>
            </a:pPr>
            <a:r>
              <a:t>Exercise, stress, and sleep have a significant influence on nutrient requirements, metabolism, and adherence by altering physiological demand, nutrient losses, appetite regulation, and behavioral capacity.</a:t>
            </a:r>
            <a:endParaRPr i="0"/>
          </a:p>
        </p:txBody>
      </p:sp>
    </p:spTree>
  </p:cSld>
  <p:clrMapOvr>
    <a:masterClrMapping/>
  </p:clrMapOvr>
  <p:transition xmlns:p14="http://schemas.microsoft.com/office/powerpoint/2010/main" spd="med" advClick="1"/>
</p:sld>
</file>

<file path=ppt/slides/slide1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1"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84" name="Freeform 4"/>
          <p:cNvGrpSpPr/>
          <p:nvPr/>
        </p:nvGrpSpPr>
        <p:grpSpPr>
          <a:xfrm>
            <a:off x="-528006" y="-2"/>
            <a:ext cx="19048333" cy="3086104"/>
            <a:chOff x="0" y="0"/>
            <a:chExt cx="19048331" cy="3086102"/>
          </a:xfrm>
        </p:grpSpPr>
        <p:sp>
          <p:nvSpPr>
            <p:cNvPr id="1282"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83"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85" name="TextBox 6"/>
          <p:cNvSpPr txBox="1"/>
          <p:nvPr/>
        </p:nvSpPr>
        <p:spPr>
          <a:xfrm>
            <a:off x="843547" y="300585"/>
            <a:ext cx="17367796" cy="222921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505" sz="5100">
                <a:solidFill>
                  <a:srgbClr val="0433FF"/>
                </a:solidFill>
                <a:latin typeface="Poppins"/>
                <a:ea typeface="Poppins"/>
                <a:cs typeface="Poppins"/>
                <a:sym typeface="Poppins"/>
              </a:defRPr>
            </a:pPr>
            <a:r>
              <a:t>Lifestyle Factors that Impact Nutrient Needs and Compliance, Such as Exercise, Stress, and S</a:t>
            </a:r>
            <a:r>
              <a:rPr spc="455" sz="4600"/>
              <a:t>leep</a:t>
            </a:r>
          </a:p>
        </p:txBody>
      </p:sp>
      <p:sp>
        <p:nvSpPr>
          <p:cNvPr id="128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287" name="Why Lifestyle Factors Matter…"/>
          <p:cNvSpPr txBox="1"/>
          <p:nvPr/>
        </p:nvSpPr>
        <p:spPr>
          <a:xfrm>
            <a:off x="918255" y="3820220"/>
            <a:ext cx="16155810" cy="52976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spcBef>
                <a:spcPts val="1400"/>
              </a:spcBef>
              <a:defRPr b="1" sz="3000">
                <a:latin typeface="Times Roman"/>
                <a:ea typeface="Times Roman"/>
                <a:cs typeface="Times Roman"/>
                <a:sym typeface="Times Roman"/>
              </a:defRPr>
            </a:pPr>
            <a:r>
              <a:t>Why Lifestyle Factors Matter</a:t>
            </a:r>
          </a:p>
          <a:p>
            <a:pPr algn="ctr" defTabSz="457200">
              <a:spcBef>
                <a:spcPts val="1200"/>
              </a:spcBef>
              <a:defRPr b="1" sz="3000">
                <a:latin typeface="Times Roman"/>
                <a:ea typeface="Times Roman"/>
                <a:cs typeface="Times Roman"/>
                <a:sym typeface="Times Roman"/>
              </a:defRPr>
            </a:pPr>
            <a:r>
              <a:rPr b="0"/>
              <a:t>Lifestyle behaviors influence </a:t>
            </a:r>
            <a:r>
              <a:t>nutrient requirements, utilization, losses, appetite regulation, and adherence</a:t>
            </a:r>
            <a:r>
              <a:rPr b="0"/>
              <a:t> to nutrition recommendations. Failing to consider these factors can result in suboptimal outcomes despite receiving</a:t>
            </a:r>
            <a:r>
              <a:t> adequate dietary advice</a:t>
            </a:r>
            <a:r>
              <a:rPr b="0"/>
              <a:t>.</a:t>
            </a:r>
            <a:endParaRPr b="0"/>
          </a:p>
          <a:p>
            <a:pPr defTabSz="457200">
              <a:spcBef>
                <a:spcPts val="1200"/>
              </a:spcBef>
              <a:defRPr b="1" sz="1200">
                <a:latin typeface="Times Roman"/>
                <a:ea typeface="Times Roman"/>
                <a:cs typeface="Times Roman"/>
                <a:sym typeface="Times Roman"/>
              </a:defRPr>
            </a:pPr>
            <a:endParaRPr b="0"/>
          </a:p>
          <a:p>
            <a:pPr algn="ctr" defTabSz="457200">
              <a:spcBef>
                <a:spcPts val="1200"/>
              </a:spcBef>
              <a:defRPr b="1" sz="3000">
                <a:latin typeface="Times Roman"/>
                <a:ea typeface="Times Roman"/>
                <a:cs typeface="Times Roman"/>
                <a:sym typeface="Times Roman"/>
              </a:defRPr>
            </a:pPr>
            <a:endParaRPr b="0"/>
          </a:p>
          <a:p>
            <a:pPr algn="ctr" defTabSz="457200">
              <a:spcBef>
                <a:spcPts val="1200"/>
              </a:spcBef>
              <a:defRPr i="1" sz="3000">
                <a:latin typeface="Times Roman"/>
                <a:ea typeface="Times Roman"/>
                <a:cs typeface="Times Roman"/>
                <a:sym typeface="Times Roman"/>
              </a:defRPr>
            </a:pPr>
            <a:r>
              <a:t>Exercise, stress, and sleep have a significant influence on nutrient requirements, metabolism, and adherence by altering physiological demand, nutrient losses, appetite regulation, and behavioral capacity.</a:t>
            </a:r>
            <a:endParaRPr i="0"/>
          </a:p>
        </p:txBody>
      </p:sp>
    </p:spTree>
  </p:cSld>
  <p:clrMapOvr>
    <a:masterClrMapping/>
  </p:clrMapOvr>
  <p:transition xmlns:p14="http://schemas.microsoft.com/office/powerpoint/2010/main" spd="med" advClick="1"/>
</p:sld>
</file>

<file path=ppt/slides/slide1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9" name="Freeform 2"/>
          <p:cNvSpPr/>
          <p:nvPr/>
        </p:nvSpPr>
        <p:spPr>
          <a:xfrm rot="10800000">
            <a:off x="-147843"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292" name="Freeform 4"/>
          <p:cNvGrpSpPr/>
          <p:nvPr/>
        </p:nvGrpSpPr>
        <p:grpSpPr>
          <a:xfrm>
            <a:off x="-528006" y="-126271"/>
            <a:ext cx="19048333" cy="3086103"/>
            <a:chOff x="0" y="0"/>
            <a:chExt cx="19048331" cy="3086102"/>
          </a:xfrm>
        </p:grpSpPr>
        <p:sp>
          <p:nvSpPr>
            <p:cNvPr id="1290"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291"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293" name="TextBox 6"/>
          <p:cNvSpPr txBox="1"/>
          <p:nvPr/>
        </p:nvSpPr>
        <p:spPr>
          <a:xfrm>
            <a:off x="906682" y="880021"/>
            <a:ext cx="17367795" cy="11348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12" sz="7200">
                <a:solidFill>
                  <a:srgbClr val="FFFFFF"/>
                </a:solidFill>
                <a:latin typeface="Poppins"/>
                <a:ea typeface="Poppins"/>
                <a:cs typeface="Poppins"/>
                <a:sym typeface="Poppins"/>
              </a:defRPr>
            </a:lvl1pPr>
          </a:lstStyle>
          <a:p>
            <a:pPr/>
            <a:r>
              <a:t>Physical Activity / Exercise</a:t>
            </a:r>
          </a:p>
        </p:txBody>
      </p:sp>
      <p:sp>
        <p:nvSpPr>
          <p:cNvPr id="129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295" name="Text"/>
          <p:cNvSpPr txBox="1"/>
          <p:nvPr/>
        </p:nvSpPr>
        <p:spPr>
          <a:xfrm>
            <a:off x="918255" y="3820220"/>
            <a:ext cx="4364513" cy="2136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200">
                <a:latin typeface="Times Roman"/>
                <a:ea typeface="Times Roman"/>
                <a:cs typeface="Times Roman"/>
                <a:sym typeface="Times Roman"/>
              </a:defRPr>
            </a:pPr>
            <a:endParaRPr b="0"/>
          </a:p>
          <a:p>
            <a:pPr algn="ctr" defTabSz="457200">
              <a:spcBef>
                <a:spcPts val="1200"/>
              </a:spcBef>
              <a:defRPr b="1" sz="3000">
                <a:latin typeface="Times Roman"/>
                <a:ea typeface="Times Roman"/>
                <a:cs typeface="Times Roman"/>
                <a:sym typeface="Times Roman"/>
              </a:defRPr>
            </a:pPr>
            <a:endParaRPr b="0"/>
          </a:p>
          <a:p>
            <a:pPr algn="ctr" defTabSz="457200">
              <a:spcBef>
                <a:spcPts val="1200"/>
              </a:spcBef>
              <a:defRPr i="1" sz="3000">
                <a:latin typeface="Times Roman"/>
                <a:ea typeface="Times Roman"/>
                <a:cs typeface="Times Roman"/>
                <a:sym typeface="Times Roman"/>
              </a:defRPr>
            </a:pPr>
            <a:endParaRPr i="0"/>
          </a:p>
        </p:txBody>
      </p:sp>
      <p:sp>
        <p:nvSpPr>
          <p:cNvPr id="1296" name="Impact on Nutrient Needs…"/>
          <p:cNvSpPr txBox="1"/>
          <p:nvPr/>
        </p:nvSpPr>
        <p:spPr>
          <a:xfrm>
            <a:off x="1073209" y="4292274"/>
            <a:ext cx="6567895" cy="50641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Impact on Nutrient Needs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a:t>
            </a:r>
            <a:r>
              <a:rPr b="1"/>
              <a:t>Energy needs</a:t>
            </a:r>
            <a:r>
              <a:t> (carbohydrates and fats)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a:t>
            </a:r>
            <a:r>
              <a:rPr b="1"/>
              <a:t>Protein requirements</a:t>
            </a:r>
            <a:r>
              <a:t> for muscle repair and lean mass maintenance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 </a:t>
            </a:r>
            <a:r>
              <a:t>Micronutrient turnover</a:t>
            </a:r>
            <a:r>
              <a:rPr b="0"/>
              <a:t>, especially:</a:t>
            </a:r>
            <a:endParaRPr b="0"/>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Magnesium</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Iron (especially endurance athletes)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Zinc</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B vitamins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Electrolytes (sodium, potassium)</a:t>
            </a:r>
          </a:p>
        </p:txBody>
      </p:sp>
      <p:sp>
        <p:nvSpPr>
          <p:cNvPr id="1297" name="Physiological Mechanisms…"/>
          <p:cNvSpPr txBox="1"/>
          <p:nvPr/>
        </p:nvSpPr>
        <p:spPr>
          <a:xfrm>
            <a:off x="9323532" y="4334363"/>
            <a:ext cx="6239152" cy="542863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Physiological Mechanisms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mitochondrial activity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sweat and mineral losses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Greater oxidative stress and tissue turnover</a:t>
            </a:r>
          </a:p>
          <a:p>
            <a:pPr defTabSz="457200">
              <a:spcBef>
                <a:spcPts val="1400"/>
              </a:spcBef>
              <a:defRPr b="1" sz="2400">
                <a:latin typeface="Times Roman"/>
                <a:ea typeface="Times Roman"/>
                <a:cs typeface="Times Roman"/>
                <a:sym typeface="Times Roman"/>
              </a:defRPr>
            </a:pPr>
            <a:r>
              <a:t>Impact on Compliance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Fatigue or soreness may reduce motivation to prepare meals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Underfueling is common in active individuals → energy crashes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Overtraining may suppress appetite</a:t>
            </a:r>
          </a:p>
        </p:txBody>
      </p:sp>
      <p:sp>
        <p:nvSpPr>
          <p:cNvPr id="1298" name="Exercise increases nutrient demand, not just calorie needs"/>
          <p:cNvSpPr txBox="1"/>
          <p:nvPr/>
        </p:nvSpPr>
        <p:spPr>
          <a:xfrm>
            <a:off x="3936533" y="3364434"/>
            <a:ext cx="8319573"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2800">
                <a:latin typeface="Times Roman"/>
                <a:ea typeface="Times Roman"/>
                <a:cs typeface="Times Roman"/>
                <a:sym typeface="Times Roman"/>
              </a:defRPr>
            </a:pPr>
            <a:r>
              <a:t>Exercise increases nutrient </a:t>
            </a:r>
            <a:r>
              <a:rPr i="1"/>
              <a:t>demand</a:t>
            </a:r>
            <a:r>
              <a:t>, not just calorie needs</a:t>
            </a:r>
          </a:p>
        </p:txBody>
      </p:sp>
    </p:spTree>
  </p:cSld>
  <p:clrMapOvr>
    <a:masterClrMapping/>
  </p:clrMapOvr>
  <p:transition xmlns:p14="http://schemas.microsoft.com/office/powerpoint/2010/main" spd="med" advClick="1"/>
</p:sld>
</file>

<file path=ppt/slides/slide1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0" name="Freeform 2"/>
          <p:cNvSpPr/>
          <p:nvPr/>
        </p:nvSpPr>
        <p:spPr>
          <a:xfrm rot="10800000">
            <a:off x="-147843"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03" name="Freeform 4"/>
          <p:cNvGrpSpPr/>
          <p:nvPr/>
        </p:nvGrpSpPr>
        <p:grpSpPr>
          <a:xfrm>
            <a:off x="-528006" y="-126271"/>
            <a:ext cx="19048333" cy="3086103"/>
            <a:chOff x="0" y="0"/>
            <a:chExt cx="19048331" cy="3086102"/>
          </a:xfrm>
        </p:grpSpPr>
        <p:sp>
          <p:nvSpPr>
            <p:cNvPr id="1301"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02"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04" name="TextBox 6"/>
          <p:cNvSpPr txBox="1"/>
          <p:nvPr/>
        </p:nvSpPr>
        <p:spPr>
          <a:xfrm>
            <a:off x="990862" y="482766"/>
            <a:ext cx="17367795" cy="22905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12" sz="7200">
                <a:solidFill>
                  <a:srgbClr val="FFFFFF"/>
                </a:solidFill>
                <a:latin typeface="Poppins"/>
                <a:ea typeface="Poppins"/>
                <a:cs typeface="Poppins"/>
                <a:sym typeface="Poppins"/>
              </a:defRPr>
            </a:lvl1pPr>
          </a:lstStyle>
          <a:p>
            <a:pPr/>
            <a:r>
              <a:t>Psychological &amp; Physiological Stress</a:t>
            </a:r>
          </a:p>
        </p:txBody>
      </p:sp>
      <p:sp>
        <p:nvSpPr>
          <p:cNvPr id="130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306" name="Text"/>
          <p:cNvSpPr txBox="1"/>
          <p:nvPr/>
        </p:nvSpPr>
        <p:spPr>
          <a:xfrm>
            <a:off x="918255" y="3820220"/>
            <a:ext cx="4364513" cy="2136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200">
                <a:latin typeface="Times Roman"/>
                <a:ea typeface="Times Roman"/>
                <a:cs typeface="Times Roman"/>
                <a:sym typeface="Times Roman"/>
              </a:defRPr>
            </a:pPr>
            <a:endParaRPr b="0"/>
          </a:p>
          <a:p>
            <a:pPr algn="ctr" defTabSz="457200">
              <a:spcBef>
                <a:spcPts val="1200"/>
              </a:spcBef>
              <a:defRPr b="1" sz="3000">
                <a:latin typeface="Times Roman"/>
                <a:ea typeface="Times Roman"/>
                <a:cs typeface="Times Roman"/>
                <a:sym typeface="Times Roman"/>
              </a:defRPr>
            </a:pPr>
            <a:endParaRPr b="0"/>
          </a:p>
          <a:p>
            <a:pPr algn="ctr" defTabSz="457200">
              <a:spcBef>
                <a:spcPts val="1200"/>
              </a:spcBef>
              <a:defRPr i="1" sz="3000">
                <a:latin typeface="Times Roman"/>
                <a:ea typeface="Times Roman"/>
                <a:cs typeface="Times Roman"/>
                <a:sym typeface="Times Roman"/>
              </a:defRPr>
            </a:pPr>
            <a:endParaRPr i="0"/>
          </a:p>
        </p:txBody>
      </p:sp>
      <p:sp>
        <p:nvSpPr>
          <p:cNvPr id="1307" name="Impact on Nutrient Needs…"/>
          <p:cNvSpPr txBox="1"/>
          <p:nvPr/>
        </p:nvSpPr>
        <p:spPr>
          <a:xfrm>
            <a:off x="1073209" y="4292274"/>
            <a:ext cx="6567895" cy="45286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Impact on Nutrient Needs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Need for:</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Magnesium</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Vitamin C</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B vitamins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Protein</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Omega-3 fatty acids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Blood sugar instability → altered carbohydrate needs</a:t>
            </a:r>
          </a:p>
        </p:txBody>
      </p:sp>
      <p:sp>
        <p:nvSpPr>
          <p:cNvPr id="1308" name="Physiological Mechanisms…"/>
          <p:cNvSpPr txBox="1"/>
          <p:nvPr/>
        </p:nvSpPr>
        <p:spPr>
          <a:xfrm>
            <a:off x="9323532" y="4334364"/>
            <a:ext cx="7049051" cy="50454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Physiological Mechanisms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Chronic cortisol elevation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nutrient excretion (especially magnesium)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Impaired digestion and absorption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Altered gut permeability and microbiome balance</a:t>
            </a:r>
          </a:p>
          <a:p>
            <a:pPr defTabSz="457200">
              <a:spcBef>
                <a:spcPts val="1400"/>
              </a:spcBef>
              <a:defRPr b="1" sz="2400">
                <a:latin typeface="Times Roman"/>
                <a:ea typeface="Times Roman"/>
                <a:cs typeface="Times Roman"/>
                <a:sym typeface="Times Roman"/>
              </a:defRPr>
            </a:pPr>
            <a:r>
              <a:t>Impact on Compliance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Emotional eating or appetite suppression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meal planning and consistency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reliance on ultra-processed convenience foods</a:t>
            </a:r>
          </a:p>
        </p:txBody>
      </p:sp>
      <p:sp>
        <p:nvSpPr>
          <p:cNvPr id="1309" name="Stress increases nutrient losses and impairs utilization"/>
          <p:cNvSpPr txBox="1"/>
          <p:nvPr/>
        </p:nvSpPr>
        <p:spPr>
          <a:xfrm>
            <a:off x="3936533" y="3364434"/>
            <a:ext cx="7767768"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2800">
                <a:latin typeface="Times Roman"/>
                <a:ea typeface="Times Roman"/>
                <a:cs typeface="Times Roman"/>
                <a:sym typeface="Times Roman"/>
              </a:defRPr>
            </a:pPr>
            <a:r>
              <a:t>Stress increases nutrient </a:t>
            </a:r>
            <a:r>
              <a:rPr i="1"/>
              <a:t>losses</a:t>
            </a:r>
            <a:r>
              <a:t> and impairs utilization</a:t>
            </a:r>
          </a:p>
        </p:txBody>
      </p:sp>
    </p:spTree>
  </p:cSld>
  <p:clrMapOvr>
    <a:masterClrMapping/>
  </p:clrMapOvr>
  <p:transition xmlns:p14="http://schemas.microsoft.com/office/powerpoint/2010/main" spd="med" advClick="1"/>
</p:sld>
</file>

<file path=ppt/slides/slide1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1" name="Freeform 2"/>
          <p:cNvSpPr/>
          <p:nvPr/>
        </p:nvSpPr>
        <p:spPr>
          <a:xfrm rot="10800000">
            <a:off x="-147843"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14" name="Freeform 4"/>
          <p:cNvGrpSpPr/>
          <p:nvPr/>
        </p:nvGrpSpPr>
        <p:grpSpPr>
          <a:xfrm>
            <a:off x="-528006" y="-126271"/>
            <a:ext cx="19048333" cy="3086103"/>
            <a:chOff x="0" y="0"/>
            <a:chExt cx="19048331" cy="3086102"/>
          </a:xfrm>
        </p:grpSpPr>
        <p:sp>
          <p:nvSpPr>
            <p:cNvPr id="1312"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13"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15" name="TextBox 6"/>
          <p:cNvSpPr txBox="1"/>
          <p:nvPr/>
        </p:nvSpPr>
        <p:spPr>
          <a:xfrm>
            <a:off x="1053996" y="849353"/>
            <a:ext cx="17367795" cy="11348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12" sz="7200">
                <a:solidFill>
                  <a:srgbClr val="FFFFFF"/>
                </a:solidFill>
                <a:latin typeface="Poppins"/>
                <a:ea typeface="Poppins"/>
                <a:cs typeface="Poppins"/>
                <a:sym typeface="Poppins"/>
              </a:defRPr>
            </a:lvl1pPr>
          </a:lstStyle>
          <a:p>
            <a:pPr/>
            <a:r>
              <a:t>Sleep Quantity &amp; Quality</a:t>
            </a:r>
          </a:p>
        </p:txBody>
      </p:sp>
      <p:sp>
        <p:nvSpPr>
          <p:cNvPr id="131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317" name="Text"/>
          <p:cNvSpPr txBox="1"/>
          <p:nvPr/>
        </p:nvSpPr>
        <p:spPr>
          <a:xfrm>
            <a:off x="918255" y="3820220"/>
            <a:ext cx="4364513" cy="2136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200">
                <a:latin typeface="Times Roman"/>
                <a:ea typeface="Times Roman"/>
                <a:cs typeface="Times Roman"/>
                <a:sym typeface="Times Roman"/>
              </a:defRPr>
            </a:pPr>
            <a:endParaRPr b="0"/>
          </a:p>
          <a:p>
            <a:pPr algn="ctr" defTabSz="457200">
              <a:spcBef>
                <a:spcPts val="1200"/>
              </a:spcBef>
              <a:defRPr b="1" sz="3000">
                <a:latin typeface="Times Roman"/>
                <a:ea typeface="Times Roman"/>
                <a:cs typeface="Times Roman"/>
                <a:sym typeface="Times Roman"/>
              </a:defRPr>
            </a:pPr>
            <a:endParaRPr b="0"/>
          </a:p>
          <a:p>
            <a:pPr algn="ctr" defTabSz="457200">
              <a:spcBef>
                <a:spcPts val="1200"/>
              </a:spcBef>
              <a:defRPr i="1" sz="3000">
                <a:latin typeface="Times Roman"/>
                <a:ea typeface="Times Roman"/>
                <a:cs typeface="Times Roman"/>
                <a:sym typeface="Times Roman"/>
              </a:defRPr>
            </a:pPr>
            <a:endParaRPr i="0"/>
          </a:p>
        </p:txBody>
      </p:sp>
      <p:sp>
        <p:nvSpPr>
          <p:cNvPr id="1318" name="Impact on Nutrient Needs…"/>
          <p:cNvSpPr txBox="1"/>
          <p:nvPr/>
        </p:nvSpPr>
        <p:spPr>
          <a:xfrm>
            <a:off x="1073209" y="4292274"/>
            <a:ext cx="6567895" cy="58669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Impact on Nutrient Needs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Poor sleep is associated with:</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 carbohydrate cravings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 insulin sensitivity</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Altered appetite hormones (leptin ↓, ghrelin ↑)</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Potential increased needs for:</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Magnesium</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B vitamins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Glycine and other calming amino acids</a:t>
            </a:r>
          </a:p>
          <a:p>
            <a:pPr defTabSz="457200">
              <a:spcBef>
                <a:spcPts val="1400"/>
              </a:spcBef>
              <a:defRPr b="1" sz="1400">
                <a:latin typeface="Times Roman"/>
                <a:ea typeface="Times Roman"/>
                <a:cs typeface="Times Roman"/>
                <a:sym typeface="Times Roman"/>
              </a:defRPr>
            </a:pPr>
          </a:p>
        </p:txBody>
      </p:sp>
      <p:sp>
        <p:nvSpPr>
          <p:cNvPr id="1319" name="Physiological Mechanisms…"/>
          <p:cNvSpPr txBox="1"/>
          <p:nvPr/>
        </p:nvSpPr>
        <p:spPr>
          <a:xfrm>
            <a:off x="9323532" y="4334364"/>
            <a:ext cx="7049051" cy="48168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Physiological Mechanisms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Disrupted circadian regulation of metabolism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Impaired glucose regulation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Reduced muscle recovery and repair</a:t>
            </a:r>
          </a:p>
          <a:p>
            <a:pPr defTabSz="457200">
              <a:spcBef>
                <a:spcPts val="1400"/>
              </a:spcBef>
              <a:defRPr b="1" sz="2400">
                <a:latin typeface="Times Roman"/>
                <a:ea typeface="Times Roman"/>
                <a:cs typeface="Times Roman"/>
                <a:sym typeface="Times Roman"/>
              </a:defRPr>
            </a:pPr>
            <a:r>
              <a:t>Impact on Compliance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Fatigue reduces motivation for meal prep</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Skipped meals or irregular eating patterns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caffeine intake affects nutrient absorption</a:t>
            </a:r>
          </a:p>
          <a:p>
            <a:pPr defTabSz="457200">
              <a:spcBef>
                <a:spcPts val="1200"/>
              </a:spcBef>
              <a:defRPr sz="1200">
                <a:latin typeface="Times Roman"/>
                <a:ea typeface="Times Roman"/>
                <a:cs typeface="Times Roman"/>
                <a:sym typeface="Times Roman"/>
              </a:defRPr>
            </a:pPr>
          </a:p>
        </p:txBody>
      </p:sp>
      <p:sp>
        <p:nvSpPr>
          <p:cNvPr id="1320" name="Poor sleep undermines dietary adherence even when knowledge is high."/>
          <p:cNvSpPr txBox="1"/>
          <p:nvPr/>
        </p:nvSpPr>
        <p:spPr>
          <a:xfrm>
            <a:off x="3936533" y="3364434"/>
            <a:ext cx="10303229"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1200">
                <a:latin typeface="Times Roman"/>
                <a:ea typeface="Times Roman"/>
                <a:cs typeface="Times Roman"/>
                <a:sym typeface="Times Roman"/>
              </a:defRPr>
            </a:pPr>
            <a:r>
              <a:rPr sz="2800"/>
              <a:t>Poor sleep undermines dietary adherence even when knowledge is high</a:t>
            </a:r>
            <a:r>
              <a: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9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91" name="TextBox 6"/>
          <p:cNvSpPr txBox="1"/>
          <p:nvPr/>
        </p:nvSpPr>
        <p:spPr>
          <a:xfrm>
            <a:off x="1202517" y="490068"/>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Clinical &amp; Nutrition Counseling Relevance</a:t>
            </a:r>
          </a:p>
        </p:txBody>
      </p:sp>
      <p:sp>
        <p:nvSpPr>
          <p:cNvPr id="19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93" name="Table 1"/>
          <p:cNvGraphicFramePr/>
          <p:nvPr/>
        </p:nvGraphicFramePr>
        <p:xfrm>
          <a:off x="1952625" y="3903117"/>
          <a:ext cx="13919698" cy="570840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520721"/>
                <a:gridCol w="9398974"/>
              </a:tblGrid>
              <a:tr h="935802">
                <a:tc>
                  <a:txBody>
                    <a:bodyPr/>
                    <a:lstStyle/>
                    <a:p>
                      <a:pPr algn="ctr" defTabSz="457200">
                        <a:defRPr sz="1800"/>
                      </a:pPr>
                      <a:r>
                        <a:rPr b="1" sz="2300">
                          <a:latin typeface="Times Roman"/>
                          <a:ea typeface="Times Roman"/>
                          <a:cs typeface="Times Roman"/>
                          <a:sym typeface="Times Roman"/>
                        </a:rPr>
                        <a:t>Lifestyle Pattern</a:t>
                      </a:r>
                    </a:p>
                  </a:txBody>
                  <a:tcPr marL="12700" marR="12700" marT="12700" marB="12700" anchor="ctr" anchorCtr="0" horzOverflow="overflow"/>
                </a:tc>
                <a:tc>
                  <a:txBody>
                    <a:bodyPr/>
                    <a:lstStyle/>
                    <a:p>
                      <a:pPr algn="ctr" defTabSz="457200">
                        <a:defRPr sz="1800"/>
                      </a:pPr>
                      <a:r>
                        <a:rPr b="1" sz="2300">
                          <a:latin typeface="Times Roman"/>
                          <a:ea typeface="Times Roman"/>
                          <a:cs typeface="Times Roman"/>
                          <a:sym typeface="Times Roman"/>
                        </a:rPr>
                        <a:t>Result</a:t>
                      </a:r>
                    </a:p>
                  </a:txBody>
                  <a:tcPr marL="12700" marR="12700" marT="12700" marB="12700" anchor="ctr" anchorCtr="0" horzOverflow="overflow"/>
                </a:tc>
              </a:tr>
              <a:tr h="1450495">
                <a:tc>
                  <a:txBody>
                    <a:bodyPr/>
                    <a:lstStyle/>
                    <a:p>
                      <a:pPr algn="ctr" defTabSz="457200">
                        <a:defRPr sz="1800"/>
                      </a:pPr>
                      <a:r>
                        <a:rPr sz="2300">
                          <a:latin typeface="Times Roman"/>
                          <a:ea typeface="Times Roman"/>
                          <a:cs typeface="Times Roman"/>
                          <a:sym typeface="Times Roman"/>
                        </a:rPr>
                        <a:t>Ultra-processed diet</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Fiber, magnesium, B vitamin insufficiency</a:t>
                      </a:r>
                    </a:p>
                  </a:txBody>
                  <a:tcPr marL="12700" marR="12700" marT="12700" marB="12700" anchor="ctr" anchorCtr="0" horzOverflow="overflow"/>
                </a:tc>
              </a:tr>
              <a:tr h="935802">
                <a:tc>
                  <a:txBody>
                    <a:bodyPr/>
                    <a:lstStyle/>
                    <a:p>
                      <a:pPr algn="ctr" defTabSz="457200">
                        <a:defRPr sz="1800"/>
                      </a:pPr>
                      <a:r>
                        <a:rPr sz="2300">
                          <a:latin typeface="Times Roman"/>
                          <a:ea typeface="Times Roman"/>
                          <a:cs typeface="Times Roman"/>
                          <a:sym typeface="Times Roman"/>
                        </a:rPr>
                        <a:t>Long food storage</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Vitamin C &amp; antioxidant deficiencies</a:t>
                      </a:r>
                    </a:p>
                  </a:txBody>
                  <a:tcPr marL="12700" marR="12700" marT="12700" marB="12700" anchor="ctr" anchorCtr="0" horzOverflow="overflow"/>
                </a:tc>
              </a:tr>
              <a:tr h="935802">
                <a:tc>
                  <a:txBody>
                    <a:bodyPr/>
                    <a:lstStyle/>
                    <a:p>
                      <a:pPr algn="ctr" defTabSz="457200">
                        <a:defRPr sz="1800"/>
                      </a:pPr>
                      <a:r>
                        <a:rPr sz="2300">
                          <a:latin typeface="Times Roman"/>
                          <a:ea typeface="Times Roman"/>
                          <a:cs typeface="Times Roman"/>
                          <a:sym typeface="Times Roman"/>
                        </a:rPr>
                        <a:t>Excess boiling</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B-complex depletion</a:t>
                      </a:r>
                    </a:p>
                  </a:txBody>
                  <a:tcPr marL="12700" marR="12700" marT="12700" marB="12700" anchor="ctr" anchorCtr="0" horzOverflow="overflow"/>
                </a:tc>
              </a:tr>
              <a:tr h="1450495">
                <a:tc>
                  <a:txBody>
                    <a:bodyPr/>
                    <a:lstStyle/>
                    <a:p>
                      <a:pPr algn="ctr" defTabSz="457200">
                        <a:defRPr sz="1800"/>
                      </a:pPr>
                      <a:r>
                        <a:rPr sz="2300">
                          <a:latin typeface="Times Roman"/>
                          <a:ea typeface="Times Roman"/>
                          <a:cs typeface="Times Roman"/>
                          <a:sym typeface="Times Roman"/>
                        </a:rPr>
                        <a:t>Low produce intake</a:t>
                      </a:r>
                    </a:p>
                  </a:txBody>
                  <a:tcPr marL="12700" marR="12700" marT="12700" marB="12700" anchor="ctr" anchorCtr="0" horzOverflow="overflow"/>
                </a:tc>
                <a:tc>
                  <a:txBody>
                    <a:bodyPr/>
                    <a:lstStyle/>
                    <a:p>
                      <a:pPr algn="ctr" defTabSz="457200">
                        <a:defRPr sz="1800"/>
                      </a:pPr>
                      <a:r>
                        <a:rPr sz="2300">
                          <a:latin typeface="Times Roman"/>
                          <a:ea typeface="Times Roman"/>
                          <a:cs typeface="Times Roman"/>
                          <a:sym typeface="Times Roman"/>
                        </a:rPr>
                        <a:t>Polyphenol &amp; carotenoid insufficiency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2" name="Freeform 2"/>
          <p:cNvSpPr/>
          <p:nvPr/>
        </p:nvSpPr>
        <p:spPr>
          <a:xfrm rot="10800000">
            <a:off x="-147843"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25" name="Freeform 4"/>
          <p:cNvGrpSpPr/>
          <p:nvPr/>
        </p:nvGrpSpPr>
        <p:grpSpPr>
          <a:xfrm>
            <a:off x="-528006" y="-126271"/>
            <a:ext cx="19048333" cy="3086103"/>
            <a:chOff x="0" y="0"/>
            <a:chExt cx="19048331" cy="3086102"/>
          </a:xfrm>
        </p:grpSpPr>
        <p:sp>
          <p:nvSpPr>
            <p:cNvPr id="1323"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24"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26" name="TextBox 6"/>
          <p:cNvSpPr txBox="1"/>
          <p:nvPr/>
        </p:nvSpPr>
        <p:spPr>
          <a:xfrm>
            <a:off x="1053996" y="849353"/>
            <a:ext cx="17367795" cy="113485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12" sz="7200">
                <a:solidFill>
                  <a:srgbClr val="FFFFFF"/>
                </a:solidFill>
                <a:latin typeface="Poppins"/>
                <a:ea typeface="Poppins"/>
                <a:cs typeface="Poppins"/>
                <a:sym typeface="Poppins"/>
              </a:defRPr>
            </a:lvl1pPr>
          </a:lstStyle>
          <a:p>
            <a:pPr/>
            <a:r>
              <a:t>Combined Lifestyle Effects</a:t>
            </a:r>
          </a:p>
        </p:txBody>
      </p:sp>
      <p:sp>
        <p:nvSpPr>
          <p:cNvPr id="132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328" name="Text"/>
          <p:cNvSpPr txBox="1"/>
          <p:nvPr/>
        </p:nvSpPr>
        <p:spPr>
          <a:xfrm>
            <a:off x="918255" y="3820220"/>
            <a:ext cx="4364513" cy="2136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200">
                <a:latin typeface="Times Roman"/>
                <a:ea typeface="Times Roman"/>
                <a:cs typeface="Times Roman"/>
                <a:sym typeface="Times Roman"/>
              </a:defRPr>
            </a:pPr>
            <a:endParaRPr b="0"/>
          </a:p>
          <a:p>
            <a:pPr algn="ctr" defTabSz="457200">
              <a:spcBef>
                <a:spcPts val="1200"/>
              </a:spcBef>
              <a:defRPr b="1" sz="3000">
                <a:latin typeface="Times Roman"/>
                <a:ea typeface="Times Roman"/>
                <a:cs typeface="Times Roman"/>
                <a:sym typeface="Times Roman"/>
              </a:defRPr>
            </a:pPr>
            <a:endParaRPr b="0"/>
          </a:p>
          <a:p>
            <a:pPr algn="ctr" defTabSz="457200">
              <a:spcBef>
                <a:spcPts val="1200"/>
              </a:spcBef>
              <a:defRPr i="1" sz="3000">
                <a:latin typeface="Times Roman"/>
                <a:ea typeface="Times Roman"/>
                <a:cs typeface="Times Roman"/>
                <a:sym typeface="Times Roman"/>
              </a:defRPr>
            </a:pPr>
            <a:endParaRPr i="0"/>
          </a:p>
        </p:txBody>
      </p:sp>
      <p:graphicFrame>
        <p:nvGraphicFramePr>
          <p:cNvPr id="1329" name="Table 1"/>
          <p:cNvGraphicFramePr/>
          <p:nvPr/>
        </p:nvGraphicFramePr>
        <p:xfrm>
          <a:off x="1454694" y="3669483"/>
          <a:ext cx="15391312" cy="555904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828453"/>
                <a:gridCol w="5967204"/>
                <a:gridCol w="5582952"/>
              </a:tblGrid>
              <a:tr h="1292757">
                <a:tc>
                  <a:txBody>
                    <a:bodyPr/>
                    <a:lstStyle/>
                    <a:p>
                      <a:pPr algn="ctr" defTabSz="457200">
                        <a:defRPr sz="1800"/>
                      </a:pPr>
                      <a:r>
                        <a:rPr b="1" sz="2400">
                          <a:latin typeface="Times Roman"/>
                          <a:ea typeface="Times Roman"/>
                          <a:cs typeface="Times Roman"/>
                          <a:sym typeface="Times Roman"/>
                        </a:rPr>
                        <a:t>Lifestyle Factor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Increased Nutrient Needs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Common Compliance Challenges</a:t>
                      </a:r>
                    </a:p>
                  </a:txBody>
                  <a:tcPr marL="12700" marR="12700" marT="12700" marB="12700" anchor="ctr" anchorCtr="0" horzOverflow="overflow"/>
                </a:tc>
              </a:tr>
              <a:tr h="1292757">
                <a:tc>
                  <a:txBody>
                    <a:bodyPr/>
                    <a:lstStyle/>
                    <a:p>
                      <a:pPr algn="ctr" defTabSz="457200">
                        <a:defRPr sz="1800"/>
                      </a:pPr>
                      <a:r>
                        <a:rPr sz="2400">
                          <a:latin typeface="Times Roman"/>
                          <a:ea typeface="Times Roman"/>
                          <a:cs typeface="Times Roman"/>
                          <a:sym typeface="Times Roman"/>
                        </a:rPr>
                        <a:t>High exercise load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Protein, magnesium, iron, electrolytes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Underfueling, appetite suppression</a:t>
                      </a:r>
                    </a:p>
                  </a:txBody>
                  <a:tcPr marL="12700" marR="12700" marT="12700" marB="12700" anchor="ctr" anchorCtr="0" horzOverflow="overflow"/>
                </a:tc>
              </a:tr>
              <a:tr h="834036">
                <a:tc>
                  <a:txBody>
                    <a:bodyPr/>
                    <a:lstStyle/>
                    <a:p>
                      <a:pPr algn="ctr" defTabSz="457200">
                        <a:defRPr sz="1800"/>
                      </a:pPr>
                      <a:r>
                        <a:rPr sz="2400">
                          <a:latin typeface="Times Roman"/>
                          <a:ea typeface="Times Roman"/>
                          <a:cs typeface="Times Roman"/>
                          <a:sym typeface="Times Roman"/>
                        </a:rPr>
                        <a:t>Chronic stress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Magnesium, B vitamins, vitamin 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Emotional eating, skipped meals</a:t>
                      </a:r>
                    </a:p>
                  </a:txBody>
                  <a:tcPr marL="12700" marR="12700" marT="12700" marB="12700" anchor="ctr" anchorCtr="0" horzOverflow="overflow"/>
                </a:tc>
              </a:tr>
              <a:tr h="834036">
                <a:tc>
                  <a:txBody>
                    <a:bodyPr/>
                    <a:lstStyle/>
                    <a:p>
                      <a:pPr algn="ctr" defTabSz="457200">
                        <a:defRPr sz="1800"/>
                      </a:pPr>
                      <a:r>
                        <a:rPr sz="2400">
                          <a:latin typeface="Times Roman"/>
                          <a:ea typeface="Times Roman"/>
                          <a:cs typeface="Times Roman"/>
                          <a:sym typeface="Times Roman"/>
                        </a:rPr>
                        <a:t>Poor sleep</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Magnesium, carbs for regulation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Cravings, irregular eating</a:t>
                      </a:r>
                    </a:p>
                  </a:txBody>
                  <a:tcPr marL="12700" marR="12700" marT="12700" marB="12700" anchor="ctr" anchorCtr="0" horzOverflow="overflow"/>
                </a:tc>
              </a:tr>
              <a:tr h="1292757">
                <a:tc>
                  <a:txBody>
                    <a:bodyPr/>
                    <a:lstStyle/>
                    <a:p>
                      <a:pPr algn="ctr" defTabSz="457200">
                        <a:defRPr sz="1800"/>
                      </a:pPr>
                      <a:r>
                        <a:rPr sz="2400">
                          <a:latin typeface="Times Roman"/>
                          <a:ea typeface="Times Roman"/>
                          <a:cs typeface="Times Roman"/>
                          <a:sym typeface="Times Roman"/>
                        </a:rPr>
                        <a:t>High stress + poor sleep</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Multiple micronutrients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 motivation, low consistency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1" name="Freeform 2"/>
          <p:cNvSpPr/>
          <p:nvPr/>
        </p:nvSpPr>
        <p:spPr>
          <a:xfrm rot="10800000">
            <a:off x="-147843" y="-3"/>
            <a:ext cx="18288006"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34" name="Freeform 4"/>
          <p:cNvGrpSpPr/>
          <p:nvPr/>
        </p:nvGrpSpPr>
        <p:grpSpPr>
          <a:xfrm>
            <a:off x="-528006" y="-126271"/>
            <a:ext cx="19048333" cy="3086103"/>
            <a:chOff x="0" y="0"/>
            <a:chExt cx="19048331" cy="3086102"/>
          </a:xfrm>
        </p:grpSpPr>
        <p:sp>
          <p:nvSpPr>
            <p:cNvPr id="1332"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33"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35" name="TextBox 6"/>
          <p:cNvSpPr txBox="1"/>
          <p:nvPr/>
        </p:nvSpPr>
        <p:spPr>
          <a:xfrm>
            <a:off x="1053996" y="849353"/>
            <a:ext cx="17367795" cy="269746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12" sz="7200">
                <a:solidFill>
                  <a:srgbClr val="FFFFFF"/>
                </a:solidFill>
                <a:latin typeface="Poppins"/>
                <a:ea typeface="Poppins"/>
                <a:cs typeface="Poppins"/>
                <a:sym typeface="Poppins"/>
              </a:defRPr>
            </a:pPr>
            <a:r>
              <a:t>CNS Clinical Implications</a:t>
            </a:r>
          </a:p>
          <a:p>
            <a:pPr defTabSz="457200">
              <a:spcBef>
                <a:spcPts val="1400"/>
              </a:spcBef>
              <a:defRPr b="1" sz="1400">
                <a:latin typeface="Times Roman"/>
                <a:ea typeface="Times Roman"/>
                <a:cs typeface="Times Roman"/>
                <a:sym typeface="Times Roman"/>
              </a:defRPr>
            </a:pPr>
          </a:p>
        </p:txBody>
      </p:sp>
      <p:sp>
        <p:nvSpPr>
          <p:cNvPr id="133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337" name="Text"/>
          <p:cNvSpPr txBox="1"/>
          <p:nvPr/>
        </p:nvSpPr>
        <p:spPr>
          <a:xfrm>
            <a:off x="918255" y="3820220"/>
            <a:ext cx="4364513" cy="2136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200">
                <a:latin typeface="Times Roman"/>
                <a:ea typeface="Times Roman"/>
                <a:cs typeface="Times Roman"/>
                <a:sym typeface="Times Roman"/>
              </a:defRPr>
            </a:pPr>
            <a:endParaRPr b="0"/>
          </a:p>
          <a:p>
            <a:pPr algn="ctr" defTabSz="457200">
              <a:spcBef>
                <a:spcPts val="1200"/>
              </a:spcBef>
              <a:defRPr b="1" sz="3000">
                <a:latin typeface="Times Roman"/>
                <a:ea typeface="Times Roman"/>
                <a:cs typeface="Times Roman"/>
                <a:sym typeface="Times Roman"/>
              </a:defRPr>
            </a:pPr>
            <a:endParaRPr b="0"/>
          </a:p>
          <a:p>
            <a:pPr algn="ctr" defTabSz="457200">
              <a:spcBef>
                <a:spcPts val="1200"/>
              </a:spcBef>
              <a:defRPr i="1" sz="3000">
                <a:latin typeface="Times Roman"/>
                <a:ea typeface="Times Roman"/>
                <a:cs typeface="Times Roman"/>
                <a:sym typeface="Times Roman"/>
              </a:defRPr>
            </a:pPr>
            <a:endParaRPr i="0"/>
          </a:p>
        </p:txBody>
      </p:sp>
      <p:sp>
        <p:nvSpPr>
          <p:cNvPr id="1338" name="Assessment…"/>
          <p:cNvSpPr txBox="1"/>
          <p:nvPr/>
        </p:nvSpPr>
        <p:spPr>
          <a:xfrm>
            <a:off x="1600551" y="3356502"/>
            <a:ext cx="8560403" cy="626516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400">
                <a:latin typeface="Times Roman"/>
                <a:ea typeface="Times Roman"/>
                <a:cs typeface="Times Roman"/>
                <a:sym typeface="Times Roman"/>
              </a:defRPr>
            </a:pPr>
            <a:r>
              <a:t>Assessment</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Always assess </a:t>
            </a:r>
            <a:r>
              <a:t>exercise load, stress level, and sleep patterns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Identify lifestyle-driven nutrient depletion risks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Screen for barriers to compliance (time, fatigue, motivation)</a:t>
            </a:r>
          </a:p>
          <a:p>
            <a:pPr defTabSz="457200">
              <a:spcBef>
                <a:spcPts val="1400"/>
              </a:spcBef>
              <a:defRPr b="1" sz="2400">
                <a:latin typeface="Times Roman"/>
                <a:ea typeface="Times Roman"/>
                <a:cs typeface="Times Roman"/>
                <a:sym typeface="Times Roman"/>
              </a:defRPr>
            </a:pPr>
            <a:r>
              <a:t>Intervention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Adjust nutrient recommendations based on lifestyle demands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Emphasize </a:t>
            </a:r>
            <a:r>
              <a:t>simple, low-effort nutrition strategies</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Prioritize </a:t>
            </a:r>
            <a:r>
              <a:t>meal regularity over perfection</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Use </a:t>
            </a:r>
            <a:r>
              <a:rPr b="1"/>
              <a:t>Motivational Interviewing</a:t>
            </a:r>
            <a:r>
              <a:t> to address readiness and barriers</a:t>
            </a:r>
          </a:p>
          <a:p>
            <a:pPr defTabSz="457200">
              <a:spcBef>
                <a:spcPts val="1400"/>
              </a:spcBef>
              <a:defRPr b="1" sz="2400">
                <a:latin typeface="Times Roman"/>
                <a:ea typeface="Times Roman"/>
                <a:cs typeface="Times Roman"/>
                <a:sym typeface="Times Roman"/>
              </a:defRPr>
            </a:pPr>
            <a:r>
              <a:t>Monitoring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Track energy, recovery, cravings, and adherence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Reassess nutrient needs as lifestyle factors change</a:t>
            </a:r>
          </a:p>
        </p:txBody>
      </p:sp>
    </p:spTree>
  </p:cSld>
  <p:clrMapOvr>
    <a:masterClrMapping/>
  </p:clrMapOvr>
  <p:transition xmlns:p14="http://schemas.microsoft.com/office/powerpoint/2010/main" spd="med" advClick="1"/>
</p:sld>
</file>

<file path=ppt/slides/slide1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0"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43" name="Freeform 4"/>
          <p:cNvGrpSpPr/>
          <p:nvPr/>
        </p:nvGrpSpPr>
        <p:grpSpPr>
          <a:xfrm>
            <a:off x="-528006" y="-2"/>
            <a:ext cx="19048333" cy="3086104"/>
            <a:chOff x="0" y="0"/>
            <a:chExt cx="19048331" cy="3086102"/>
          </a:xfrm>
        </p:grpSpPr>
        <p:sp>
          <p:nvSpPr>
            <p:cNvPr id="1341"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42"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44" name="TextBox 6"/>
          <p:cNvSpPr txBox="1"/>
          <p:nvPr/>
        </p:nvSpPr>
        <p:spPr>
          <a:xfrm>
            <a:off x="843547" y="300584"/>
            <a:ext cx="17367796" cy="22963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0433FF"/>
                </a:solidFill>
                <a:latin typeface="Poppins"/>
                <a:ea typeface="Poppins"/>
                <a:cs typeface="Poppins"/>
                <a:sym typeface="Poppins"/>
              </a:defRPr>
            </a:lvl1pPr>
          </a:lstStyle>
          <a:p>
            <a:pPr/>
            <a:r>
              <a:t>Identification of symptoms that require medical referral</a:t>
            </a:r>
          </a:p>
        </p:txBody>
      </p:sp>
      <p:sp>
        <p:nvSpPr>
          <p:cNvPr id="134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346" name="Purpose…"/>
          <p:cNvSpPr txBox="1"/>
          <p:nvPr/>
        </p:nvSpPr>
        <p:spPr>
          <a:xfrm>
            <a:off x="1020040" y="4246561"/>
            <a:ext cx="6718060" cy="42943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spcBef>
                <a:spcPts val="1400"/>
              </a:spcBef>
              <a:defRPr b="1" sz="3200">
                <a:latin typeface="Times Roman"/>
                <a:ea typeface="Times Roman"/>
                <a:cs typeface="Times Roman"/>
                <a:sym typeface="Times Roman"/>
              </a:defRPr>
            </a:pPr>
            <a:r>
              <a:t>Purpose</a:t>
            </a:r>
          </a:p>
          <a:p>
            <a:pPr algn="ctr" defTabSz="457200">
              <a:spcBef>
                <a:spcPts val="1200"/>
              </a:spcBef>
              <a:defRPr sz="3200">
                <a:latin typeface="Times Roman"/>
                <a:ea typeface="Times Roman"/>
                <a:cs typeface="Times Roman"/>
                <a:sym typeface="Times Roman"/>
              </a:defRPr>
            </a:pPr>
            <a:r>
              <a:t>To ensure </a:t>
            </a:r>
            <a:r>
              <a:rPr b="1"/>
              <a:t>client safety</a:t>
            </a:r>
            <a:r>
              <a:t>, maintain the </a:t>
            </a:r>
            <a:r>
              <a:rPr b="1"/>
              <a:t>scope of practice</a:t>
            </a:r>
            <a:r>
              <a:t>, and support </a:t>
            </a:r>
            <a:r>
              <a:rPr b="1"/>
              <a:t>interdisciplinary care</a:t>
            </a:r>
            <a:r>
              <a:t> by recognizing signs and symptoms that may indicate </a:t>
            </a:r>
            <a:r>
              <a:rPr b="1"/>
              <a:t>underlying pathology requiring medical evaluation</a:t>
            </a:r>
            <a:r>
              <a:t>.</a:t>
            </a:r>
          </a:p>
        </p:txBody>
      </p:sp>
      <p:sp>
        <p:nvSpPr>
          <p:cNvPr id="1347" name="General Principles for Referral…"/>
          <p:cNvSpPr txBox="1"/>
          <p:nvPr/>
        </p:nvSpPr>
        <p:spPr>
          <a:xfrm>
            <a:off x="9290677" y="4435965"/>
            <a:ext cx="8410940" cy="36212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General Principles for Referral</a:t>
            </a:r>
          </a:p>
          <a:p>
            <a:pPr defTabSz="457200">
              <a:spcBef>
                <a:spcPts val="1200"/>
              </a:spcBef>
              <a:defRPr sz="2400">
                <a:latin typeface="Times Roman"/>
                <a:ea typeface="Times Roman"/>
                <a:cs typeface="Times Roman"/>
                <a:sym typeface="Times Roman"/>
              </a:defRPr>
            </a:pPr>
            <a:r>
              <a:t>Medical referral is warranted when symptoms are: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Severe, persistent, or progressive</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t>Unexplained or rapidly worsening</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t>Outside the nutrition scope</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t>Suggestive of acute or serious pathology</a:t>
            </a:r>
            <a:endParaRPr b="0"/>
          </a:p>
          <a:p>
            <a:pPr marL="457200" indent="-317500" defTabSz="457200">
              <a:spcBef>
                <a:spcPts val="1200"/>
              </a:spcBef>
              <a:buSzPct val="100000"/>
              <a:buFont typeface="Times Roman"/>
              <a:buChar char="•"/>
              <a:defRPr b="1" sz="2400">
                <a:latin typeface="Times Roman"/>
                <a:ea typeface="Times Roman"/>
                <a:cs typeface="Times Roman"/>
                <a:sym typeface="Times Roman"/>
              </a:defRPr>
            </a:pPr>
            <a:r>
              <a:t>Unresponsive to nutrition intervention</a:t>
            </a:r>
          </a:p>
        </p:txBody>
      </p:sp>
    </p:spTree>
  </p:cSld>
  <p:clrMapOvr>
    <a:masterClrMapping/>
  </p:clrMapOvr>
  <p:transition xmlns:p14="http://schemas.microsoft.com/office/powerpoint/2010/main" spd="med" advClick="1"/>
</p:sld>
</file>

<file path=ppt/slides/slide1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9"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52" name="Freeform 4"/>
          <p:cNvGrpSpPr/>
          <p:nvPr/>
        </p:nvGrpSpPr>
        <p:grpSpPr>
          <a:xfrm>
            <a:off x="-528006" y="-2"/>
            <a:ext cx="19048333" cy="3086104"/>
            <a:chOff x="0" y="0"/>
            <a:chExt cx="19048331" cy="3086102"/>
          </a:xfrm>
        </p:grpSpPr>
        <p:sp>
          <p:nvSpPr>
            <p:cNvPr id="1350"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51"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53" name="TextBox 6"/>
          <p:cNvSpPr txBox="1"/>
          <p:nvPr/>
        </p:nvSpPr>
        <p:spPr>
          <a:xfrm>
            <a:off x="843547" y="300584"/>
            <a:ext cx="17367796" cy="22963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Red-Flag Symptoms by Body System</a:t>
            </a:r>
          </a:p>
        </p:txBody>
      </p:sp>
      <p:sp>
        <p:nvSpPr>
          <p:cNvPr id="135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355" name="Table 1"/>
          <p:cNvGraphicFramePr/>
          <p:nvPr/>
        </p:nvGraphicFramePr>
        <p:xfrm>
          <a:off x="2942564" y="3865602"/>
          <a:ext cx="13182462" cy="505694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638100"/>
                <a:gridCol w="6531660"/>
              </a:tblGrid>
              <a:tr h="826925">
                <a:tc>
                  <a:txBody>
                    <a:bodyPr/>
                    <a:lstStyle/>
                    <a:p>
                      <a:pPr algn="ctr" defTabSz="457200">
                        <a:defRPr sz="1800"/>
                      </a:pPr>
                      <a:r>
                        <a:rPr b="1" sz="2400">
                          <a:latin typeface="Times Roman"/>
                          <a:ea typeface="Times Roman"/>
                          <a:cs typeface="Times Roman"/>
                          <a:sym typeface="Times Roman"/>
                        </a:rPr>
                        <a:t>Symptom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Reason for Referral</a:t>
                      </a:r>
                    </a:p>
                  </a:txBody>
                  <a:tcPr marL="12700" marR="12700" marT="12700" marB="12700" anchor="ctr" anchorCtr="0" horzOverflow="overflow"/>
                </a:tc>
              </a:tr>
              <a:tr h="1281735">
                <a:tc>
                  <a:txBody>
                    <a:bodyPr/>
                    <a:lstStyle/>
                    <a:p>
                      <a:pPr algn="ctr" defTabSz="457200">
                        <a:defRPr sz="1800"/>
                      </a:pPr>
                      <a:r>
                        <a:rPr sz="2400">
                          <a:latin typeface="Times Roman"/>
                          <a:ea typeface="Times Roman"/>
                          <a:cs typeface="Times Roman"/>
                          <a:sym typeface="Times Roman"/>
                        </a:rPr>
                        <a:t>Unintentional weight loss (&gt;5–10% in 6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Possible malignancy, endocrine, GI disease</a:t>
                      </a:r>
                    </a:p>
                  </a:txBody>
                  <a:tcPr marL="12700" marR="12700" marT="12700" marB="12700" anchor="ctr" anchorCtr="0" horzOverflow="overflow"/>
                </a:tc>
              </a:tr>
              <a:tr h="826925">
                <a:tc>
                  <a:txBody>
                    <a:bodyPr/>
                    <a:lstStyle/>
                    <a:p>
                      <a:pPr algn="ctr" defTabSz="457200">
                        <a:defRPr sz="1800"/>
                      </a:pPr>
                      <a:r>
                        <a:rPr sz="2400">
                          <a:latin typeface="Times Roman"/>
                          <a:ea typeface="Times Roman"/>
                          <a:cs typeface="Times Roman"/>
                          <a:sym typeface="Times Roman"/>
                        </a:rPr>
                        <a:t>Persistent fatigue with no improvement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Anemia, endocrine disorders, systemic illness</a:t>
                      </a:r>
                    </a:p>
                  </a:txBody>
                  <a:tcPr marL="12700" marR="12700" marT="12700" marB="12700" anchor="ctr" anchorCtr="0" horzOverflow="overflow"/>
                </a:tc>
              </a:tr>
              <a:tr h="1281735">
                <a:tc>
                  <a:txBody>
                    <a:bodyPr/>
                    <a:lstStyle/>
                    <a:p>
                      <a:pPr algn="ctr" defTabSz="457200">
                        <a:defRPr sz="1800"/>
                      </a:pPr>
                      <a:r>
                        <a:rPr sz="2400">
                          <a:latin typeface="Times Roman"/>
                          <a:ea typeface="Times Roman"/>
                          <a:cs typeface="Times Roman"/>
                          <a:sym typeface="Times Roman"/>
                        </a:rPr>
                        <a:t>Fever of unknown origin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Infection, inflammatory or malignant conditions</a:t>
                      </a:r>
                    </a:p>
                  </a:txBody>
                  <a:tcPr marL="12700" marR="12700" marT="12700" marB="12700" anchor="ctr" anchorCtr="0" horzOverflow="overflow"/>
                </a:tc>
              </a:tr>
              <a:tr h="826925">
                <a:tc>
                  <a:txBody>
                    <a:bodyPr/>
                    <a:lstStyle/>
                    <a:p>
                      <a:pPr algn="ctr" defTabSz="457200">
                        <a:defRPr sz="1800"/>
                      </a:pPr>
                      <a:r>
                        <a:rPr sz="2400">
                          <a:latin typeface="Times Roman"/>
                          <a:ea typeface="Times Roman"/>
                          <a:cs typeface="Times Roman"/>
                          <a:sym typeface="Times Roman"/>
                        </a:rPr>
                        <a:t>Night sweats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Infection, malignancy, endocrine disorders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7"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60" name="Freeform 4"/>
          <p:cNvGrpSpPr/>
          <p:nvPr/>
        </p:nvGrpSpPr>
        <p:grpSpPr>
          <a:xfrm>
            <a:off x="-528006" y="-2"/>
            <a:ext cx="19048333" cy="3086104"/>
            <a:chOff x="0" y="0"/>
            <a:chExt cx="19048331" cy="3086102"/>
          </a:xfrm>
        </p:grpSpPr>
        <p:sp>
          <p:nvSpPr>
            <p:cNvPr id="135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5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61" name="TextBox 6"/>
          <p:cNvSpPr txBox="1"/>
          <p:nvPr/>
        </p:nvSpPr>
        <p:spPr>
          <a:xfrm>
            <a:off x="843547" y="300584"/>
            <a:ext cx="17367796" cy="36298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32" sz="7400">
                <a:solidFill>
                  <a:srgbClr val="FFFFFF"/>
                </a:solidFill>
                <a:latin typeface="Poppins"/>
                <a:ea typeface="Poppins"/>
                <a:cs typeface="Poppins"/>
                <a:sym typeface="Poppins"/>
              </a:defRPr>
            </a:pPr>
            <a:r>
              <a:t>Red-Flag Symptoms by Body System- </a:t>
            </a:r>
            <a:r>
              <a:rPr spc="563" sz="5700"/>
              <a:t>Constitutional / General</a:t>
            </a:r>
          </a:p>
          <a:p>
            <a:pPr defTabSz="457200">
              <a:defRPr sz="1200">
                <a:latin typeface="Times Roman"/>
                <a:ea typeface="Times Roman"/>
                <a:cs typeface="Times Roman"/>
                <a:sym typeface="Times Roman"/>
              </a:defRPr>
            </a:pPr>
          </a:p>
        </p:txBody>
      </p:sp>
      <p:sp>
        <p:nvSpPr>
          <p:cNvPr id="136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363" name="Table 1"/>
          <p:cNvGraphicFramePr/>
          <p:nvPr/>
        </p:nvGraphicFramePr>
        <p:xfrm>
          <a:off x="2942564" y="3865602"/>
          <a:ext cx="13182462" cy="505694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638100"/>
                <a:gridCol w="6531660"/>
              </a:tblGrid>
              <a:tr h="826925">
                <a:tc>
                  <a:txBody>
                    <a:bodyPr/>
                    <a:lstStyle/>
                    <a:p>
                      <a:pPr algn="ctr" defTabSz="457200">
                        <a:defRPr sz="1800"/>
                      </a:pPr>
                      <a:r>
                        <a:rPr b="1" sz="2400">
                          <a:latin typeface="Times Roman"/>
                          <a:ea typeface="Times Roman"/>
                          <a:cs typeface="Times Roman"/>
                          <a:sym typeface="Times Roman"/>
                        </a:rPr>
                        <a:t>Symptom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Reason for Referral</a:t>
                      </a:r>
                    </a:p>
                  </a:txBody>
                  <a:tcPr marL="12700" marR="12700" marT="12700" marB="12700" anchor="ctr" anchorCtr="0" horzOverflow="overflow"/>
                </a:tc>
              </a:tr>
              <a:tr h="1281735">
                <a:tc>
                  <a:txBody>
                    <a:bodyPr/>
                    <a:lstStyle/>
                    <a:p>
                      <a:pPr algn="ctr" defTabSz="457200">
                        <a:defRPr sz="1800"/>
                      </a:pPr>
                      <a:r>
                        <a:rPr sz="2400">
                          <a:latin typeface="Times Roman"/>
                          <a:ea typeface="Times Roman"/>
                          <a:cs typeface="Times Roman"/>
                          <a:sym typeface="Times Roman"/>
                        </a:rPr>
                        <a:t>Unintentional weight loss (&gt;5–10% in 6 months)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Possible malignancy, endocrine, GI disease</a:t>
                      </a:r>
                    </a:p>
                  </a:txBody>
                  <a:tcPr marL="12700" marR="12700" marT="12700" marB="12700" anchor="ctr" anchorCtr="0" horzOverflow="overflow"/>
                </a:tc>
              </a:tr>
              <a:tr h="826925">
                <a:tc>
                  <a:txBody>
                    <a:bodyPr/>
                    <a:lstStyle/>
                    <a:p>
                      <a:pPr algn="ctr" defTabSz="457200">
                        <a:defRPr sz="1800"/>
                      </a:pPr>
                      <a:r>
                        <a:rPr sz="2400">
                          <a:latin typeface="Times Roman"/>
                          <a:ea typeface="Times Roman"/>
                          <a:cs typeface="Times Roman"/>
                          <a:sym typeface="Times Roman"/>
                        </a:rPr>
                        <a:t>Persistent fatigue with no improvement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Anemia, endocrine disorders, systemic illness</a:t>
                      </a:r>
                    </a:p>
                  </a:txBody>
                  <a:tcPr marL="12700" marR="12700" marT="12700" marB="12700" anchor="ctr" anchorCtr="0" horzOverflow="overflow"/>
                </a:tc>
              </a:tr>
              <a:tr h="1281735">
                <a:tc>
                  <a:txBody>
                    <a:bodyPr/>
                    <a:lstStyle/>
                    <a:p>
                      <a:pPr algn="ctr" defTabSz="457200">
                        <a:defRPr sz="1800"/>
                      </a:pPr>
                      <a:r>
                        <a:rPr sz="2400">
                          <a:latin typeface="Times Roman"/>
                          <a:ea typeface="Times Roman"/>
                          <a:cs typeface="Times Roman"/>
                          <a:sym typeface="Times Roman"/>
                        </a:rPr>
                        <a:t>Fever of unknown origin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Infection, inflammatory or malignant conditions</a:t>
                      </a:r>
                    </a:p>
                  </a:txBody>
                  <a:tcPr marL="12700" marR="12700" marT="12700" marB="12700" anchor="ctr" anchorCtr="0" horzOverflow="overflow"/>
                </a:tc>
              </a:tr>
              <a:tr h="826925">
                <a:tc>
                  <a:txBody>
                    <a:bodyPr/>
                    <a:lstStyle/>
                    <a:p>
                      <a:pPr algn="ctr" defTabSz="457200">
                        <a:defRPr sz="1800"/>
                      </a:pPr>
                      <a:r>
                        <a:rPr sz="2400">
                          <a:latin typeface="Times Roman"/>
                          <a:ea typeface="Times Roman"/>
                          <a:cs typeface="Times Roman"/>
                          <a:sym typeface="Times Roman"/>
                        </a:rPr>
                        <a:t>Night sweats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Infection, malignancy, endocrine disorders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5"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68" name="Freeform 4"/>
          <p:cNvGrpSpPr/>
          <p:nvPr/>
        </p:nvGrpSpPr>
        <p:grpSpPr>
          <a:xfrm>
            <a:off x="-528006" y="-2"/>
            <a:ext cx="19048333" cy="3086104"/>
            <a:chOff x="0" y="0"/>
            <a:chExt cx="19048331" cy="3086102"/>
          </a:xfrm>
        </p:grpSpPr>
        <p:sp>
          <p:nvSpPr>
            <p:cNvPr id="1366"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67"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69" name="TextBox 6"/>
          <p:cNvSpPr txBox="1"/>
          <p:nvPr/>
        </p:nvSpPr>
        <p:spPr>
          <a:xfrm>
            <a:off x="843547" y="300584"/>
            <a:ext cx="17367796" cy="36298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32" sz="7400">
                <a:solidFill>
                  <a:srgbClr val="FFFFFF"/>
                </a:solidFill>
                <a:latin typeface="Poppins"/>
                <a:ea typeface="Poppins"/>
                <a:cs typeface="Poppins"/>
                <a:sym typeface="Poppins"/>
              </a:defRPr>
            </a:pPr>
            <a:r>
              <a:t>Red-Flag Symptoms by Body System - </a:t>
            </a:r>
            <a:r>
              <a:rPr spc="563" sz="5700"/>
              <a:t>Cardiovascular</a:t>
            </a:r>
          </a:p>
          <a:p>
            <a:pPr defTabSz="457200">
              <a:defRPr sz="1200">
                <a:latin typeface="Times Roman"/>
                <a:ea typeface="Times Roman"/>
                <a:cs typeface="Times Roman"/>
                <a:sym typeface="Times Roman"/>
              </a:defRPr>
            </a:pPr>
          </a:p>
        </p:txBody>
      </p:sp>
      <p:sp>
        <p:nvSpPr>
          <p:cNvPr id="137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371" name="Table 1"/>
          <p:cNvGraphicFramePr/>
          <p:nvPr/>
        </p:nvGraphicFramePr>
        <p:xfrm>
          <a:off x="2479565" y="3795752"/>
          <a:ext cx="12526277" cy="549435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794463"/>
                <a:gridCol w="5719112"/>
              </a:tblGrid>
              <a:tr h="837469">
                <a:tc>
                  <a:txBody>
                    <a:bodyPr/>
                    <a:lstStyle/>
                    <a:p>
                      <a:pPr algn="ctr" defTabSz="457200">
                        <a:defRPr sz="1800"/>
                      </a:pPr>
                      <a:r>
                        <a:rPr b="1" sz="2400">
                          <a:latin typeface="Times Roman"/>
                          <a:ea typeface="Times Roman"/>
                          <a:cs typeface="Times Roman"/>
                          <a:sym typeface="Times Roman"/>
                        </a:rPr>
                        <a:t>Symptom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Reason for Referral</a:t>
                      </a:r>
                    </a:p>
                  </a:txBody>
                  <a:tcPr marL="12700" marR="12700" marT="12700" marB="12700" anchor="ctr" anchorCtr="0" horzOverflow="overflow"/>
                </a:tc>
              </a:tr>
              <a:tr h="837469">
                <a:tc>
                  <a:txBody>
                    <a:bodyPr/>
                    <a:lstStyle/>
                    <a:p>
                      <a:pPr algn="ctr" defTabSz="457200">
                        <a:defRPr sz="1800"/>
                      </a:pPr>
                      <a:r>
                        <a:rPr sz="2400">
                          <a:latin typeface="Times Roman"/>
                          <a:ea typeface="Times Roman"/>
                          <a:cs typeface="Times Roman"/>
                          <a:sym typeface="Times Roman"/>
                        </a:rPr>
                        <a:t>Chest pain or pressure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Possible cardiac event</a:t>
                      </a:r>
                    </a:p>
                  </a:txBody>
                  <a:tcPr marL="12700" marR="12700" marT="12700" marB="12700" anchor="ctr" anchorCtr="0" horzOverflow="overflow"/>
                </a:tc>
              </a:tr>
              <a:tr h="1298077">
                <a:tc>
                  <a:txBody>
                    <a:bodyPr/>
                    <a:lstStyle/>
                    <a:p>
                      <a:pPr algn="ctr" defTabSz="457200">
                        <a:defRPr sz="1800"/>
                      </a:pPr>
                      <a:r>
                        <a:rPr sz="2400">
                          <a:latin typeface="Times Roman"/>
                          <a:ea typeface="Times Roman"/>
                          <a:cs typeface="Times Roman"/>
                          <a:sym typeface="Times Roman"/>
                        </a:rPr>
                        <a:t>Shortness of breath at rest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Cardiac or pulmonary disease</a:t>
                      </a:r>
                    </a:p>
                  </a:txBody>
                  <a:tcPr marL="12700" marR="12700" marT="12700" marB="12700" anchor="ctr" anchorCtr="0" horzOverflow="overflow"/>
                </a:tc>
              </a:tr>
              <a:tr h="1298077">
                <a:tc>
                  <a:txBody>
                    <a:bodyPr/>
                    <a:lstStyle/>
                    <a:p>
                      <a:pPr algn="ctr" defTabSz="457200">
                        <a:defRPr sz="1800"/>
                      </a:pPr>
                      <a:r>
                        <a:rPr sz="2400">
                          <a:latin typeface="Times Roman"/>
                          <a:ea typeface="Times Roman"/>
                          <a:cs typeface="Times Roman"/>
                          <a:sym typeface="Times Roman"/>
                        </a:rPr>
                        <a:t>Palpitations with dizziness/syncope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Arrhythmia</a:t>
                      </a:r>
                    </a:p>
                  </a:txBody>
                  <a:tcPr marL="12700" marR="12700" marT="12700" marB="12700" anchor="ctr" anchorCtr="0" horzOverflow="overflow"/>
                </a:tc>
              </a:tr>
              <a:tr h="1298077">
                <a:tc>
                  <a:txBody>
                    <a:bodyPr/>
                    <a:lstStyle/>
                    <a:p>
                      <a:pPr algn="ctr" defTabSz="457200">
                        <a:defRPr sz="1800"/>
                      </a:pPr>
                      <a:r>
                        <a:rPr sz="2400">
                          <a:latin typeface="Times Roman"/>
                          <a:ea typeface="Times Roman"/>
                          <a:cs typeface="Times Roman"/>
                          <a:sym typeface="Times Roman"/>
                        </a:rPr>
                        <a:t>Sudden edema (legs, face)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Heart, kidney, or liver disease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3"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76" name="Freeform 4"/>
          <p:cNvGrpSpPr/>
          <p:nvPr/>
        </p:nvGrpSpPr>
        <p:grpSpPr>
          <a:xfrm>
            <a:off x="-528006" y="-2"/>
            <a:ext cx="19048333" cy="3086104"/>
            <a:chOff x="0" y="0"/>
            <a:chExt cx="19048331" cy="3086102"/>
          </a:xfrm>
        </p:grpSpPr>
        <p:sp>
          <p:nvSpPr>
            <p:cNvPr id="1374"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75"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77" name="TextBox 6"/>
          <p:cNvSpPr txBox="1"/>
          <p:nvPr/>
        </p:nvSpPr>
        <p:spPr>
          <a:xfrm>
            <a:off x="843547" y="300584"/>
            <a:ext cx="17367796" cy="36298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32" sz="7400">
                <a:solidFill>
                  <a:srgbClr val="FFFFFF"/>
                </a:solidFill>
                <a:latin typeface="Poppins"/>
                <a:ea typeface="Poppins"/>
                <a:cs typeface="Poppins"/>
                <a:sym typeface="Poppins"/>
              </a:defRPr>
            </a:pPr>
            <a:r>
              <a:t>Red-Flag Symptoms by Body System - </a:t>
            </a:r>
            <a:r>
              <a:rPr spc="563" sz="5700"/>
              <a:t>Gastrointestinal</a:t>
            </a:r>
          </a:p>
          <a:p>
            <a:pPr defTabSz="457200">
              <a:defRPr sz="1200">
                <a:latin typeface="Times Roman"/>
                <a:ea typeface="Times Roman"/>
                <a:cs typeface="Times Roman"/>
                <a:sym typeface="Times Roman"/>
              </a:defRPr>
            </a:pPr>
          </a:p>
        </p:txBody>
      </p:sp>
      <p:sp>
        <p:nvSpPr>
          <p:cNvPr id="137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379" name="Table 1"/>
          <p:cNvGraphicFramePr/>
          <p:nvPr/>
        </p:nvGraphicFramePr>
        <p:xfrm>
          <a:off x="2539917" y="3610453"/>
          <a:ext cx="13220866" cy="619039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337588"/>
                <a:gridCol w="6870575"/>
              </a:tblGrid>
              <a:tr h="870098">
                <a:tc>
                  <a:txBody>
                    <a:bodyPr/>
                    <a:lstStyle/>
                    <a:p>
                      <a:pPr algn="ctr" defTabSz="457200">
                        <a:defRPr sz="1800"/>
                      </a:pPr>
                      <a:r>
                        <a:rPr b="1" sz="2400">
                          <a:latin typeface="Times Roman"/>
                          <a:ea typeface="Times Roman"/>
                          <a:cs typeface="Times Roman"/>
                          <a:sym typeface="Times Roman"/>
                        </a:rPr>
                        <a:t>Symptom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Reason for Referral</a:t>
                      </a:r>
                    </a:p>
                  </a:txBody>
                  <a:tcPr marL="12700" marR="12700" marT="12700" marB="12700" anchor="ctr" anchorCtr="0" horzOverflow="overflow"/>
                </a:tc>
              </a:tr>
              <a:tr h="1348652">
                <a:tc>
                  <a:txBody>
                    <a:bodyPr/>
                    <a:lstStyle/>
                    <a:p>
                      <a:pPr algn="ctr" defTabSz="457200">
                        <a:defRPr sz="1800"/>
                      </a:pPr>
                      <a:r>
                        <a:rPr sz="2400">
                          <a:latin typeface="Times Roman"/>
                          <a:ea typeface="Times Roman"/>
                          <a:cs typeface="Times Roman"/>
                          <a:sym typeface="Times Roman"/>
                        </a:rPr>
                        <a:t>Blood in stool or black/tarry stools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GI bleeding</a:t>
                      </a:r>
                    </a:p>
                  </a:txBody>
                  <a:tcPr marL="12700" marR="12700" marT="12700" marB="12700" anchor="ctr" anchorCtr="0" horzOverflow="overflow"/>
                </a:tc>
              </a:tr>
              <a:tr h="870098">
                <a:tc>
                  <a:txBody>
                    <a:bodyPr/>
                    <a:lstStyle/>
                    <a:p>
                      <a:pPr algn="ctr" defTabSz="457200">
                        <a:defRPr sz="1800"/>
                      </a:pPr>
                      <a:r>
                        <a:rPr sz="2400">
                          <a:latin typeface="Times Roman"/>
                          <a:ea typeface="Times Roman"/>
                          <a:cs typeface="Times Roman"/>
                          <a:sym typeface="Times Roman"/>
                        </a:rPr>
                        <a:t>Persistent vomiting or diarrhea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Dehydration, infection, IBD</a:t>
                      </a:r>
                    </a:p>
                  </a:txBody>
                  <a:tcPr marL="12700" marR="12700" marT="12700" marB="12700" anchor="ctr" anchorCtr="0" horzOverflow="overflow"/>
                </a:tc>
              </a:tr>
              <a:tr h="1348652">
                <a:tc>
                  <a:txBody>
                    <a:bodyPr/>
                    <a:lstStyle/>
                    <a:p>
                      <a:pPr algn="ctr" defTabSz="457200">
                        <a:defRPr sz="1800"/>
                      </a:pPr>
                      <a:r>
                        <a:rPr sz="2400">
                          <a:latin typeface="Times Roman"/>
                          <a:ea typeface="Times Roman"/>
                          <a:cs typeface="Times Roman"/>
                          <a:sym typeface="Times Roman"/>
                        </a:rPr>
                        <a:t>Severe abdominal pain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Appendicitis, obstruction, gallbladder</a:t>
                      </a:r>
                    </a:p>
                  </a:txBody>
                  <a:tcPr marL="12700" marR="12700" marT="12700" marB="12700" anchor="ctr" anchorCtr="0" horzOverflow="overflow"/>
                </a:tc>
              </a:tr>
              <a:tr h="870098">
                <a:tc>
                  <a:txBody>
                    <a:bodyPr/>
                    <a:lstStyle/>
                    <a:p>
                      <a:pPr algn="ctr" defTabSz="457200">
                        <a:defRPr sz="1800"/>
                      </a:pPr>
                      <a:r>
                        <a:rPr sz="2400">
                          <a:latin typeface="Times Roman"/>
                          <a:ea typeface="Times Roman"/>
                          <a:cs typeface="Times Roman"/>
                          <a:sym typeface="Times Roman"/>
                        </a:rPr>
                        <a:t>Dysphagia (difficulty swallowing)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Neurologic or structural disease</a:t>
                      </a:r>
                    </a:p>
                  </a:txBody>
                  <a:tcPr marL="12700" marR="12700" marT="12700" marB="12700" anchor="ctr" anchorCtr="0" horzOverflow="overflow"/>
                </a:tc>
              </a:tr>
              <a:tr h="870098">
                <a:tc>
                  <a:txBody>
                    <a:bodyPr/>
                    <a:lstStyle/>
                    <a:p>
                      <a:pPr algn="ctr" defTabSz="457200">
                        <a:defRPr sz="1800"/>
                      </a:pPr>
                      <a:r>
                        <a:rPr sz="2400">
                          <a:latin typeface="Times Roman"/>
                          <a:ea typeface="Times Roman"/>
                          <a:cs typeface="Times Roman"/>
                          <a:sym typeface="Times Roman"/>
                        </a:rPr>
                        <a:t>Persistent reflux with weight loss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Esophageal pathology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1"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84" name="Freeform 4"/>
          <p:cNvGrpSpPr/>
          <p:nvPr/>
        </p:nvGrpSpPr>
        <p:grpSpPr>
          <a:xfrm>
            <a:off x="-528006" y="-2"/>
            <a:ext cx="19048333" cy="3086104"/>
            <a:chOff x="0" y="0"/>
            <a:chExt cx="19048331" cy="3086102"/>
          </a:xfrm>
        </p:grpSpPr>
        <p:sp>
          <p:nvSpPr>
            <p:cNvPr id="1382"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83"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85" name="TextBox 6"/>
          <p:cNvSpPr txBox="1"/>
          <p:nvPr/>
        </p:nvSpPr>
        <p:spPr>
          <a:xfrm>
            <a:off x="843547" y="300584"/>
            <a:ext cx="17367796" cy="49633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32" sz="7400">
                <a:solidFill>
                  <a:srgbClr val="FFFFFF"/>
                </a:solidFill>
                <a:latin typeface="Poppins"/>
                <a:ea typeface="Poppins"/>
                <a:cs typeface="Poppins"/>
                <a:sym typeface="Poppins"/>
              </a:defRPr>
            </a:pPr>
            <a:r>
              <a:t>Red-Flag Symptoms by Body System - </a:t>
            </a:r>
            <a:r>
              <a:rPr spc="563" sz="5700"/>
              <a:t>Endocrine &amp; Metabolic</a:t>
            </a:r>
          </a:p>
          <a:p>
            <a:pPr defTabSz="457200">
              <a:defRPr sz="1200">
                <a:latin typeface="Times Roman"/>
                <a:ea typeface="Times Roman"/>
                <a:cs typeface="Times Roman"/>
                <a:sym typeface="Times Roman"/>
              </a:defRPr>
            </a:pPr>
          </a:p>
          <a:p>
            <a:pPr>
              <a:lnSpc>
                <a:spcPts val="9100"/>
              </a:lnSpc>
              <a:defRPr spc="732" sz="74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p:txBody>
      </p:sp>
      <p:sp>
        <p:nvSpPr>
          <p:cNvPr id="138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387" name="Table 1"/>
          <p:cNvGraphicFramePr/>
          <p:nvPr/>
        </p:nvGraphicFramePr>
        <p:xfrm>
          <a:off x="2355203" y="3964111"/>
          <a:ext cx="13590294" cy="537827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921171"/>
                <a:gridCol w="5656421"/>
              </a:tblGrid>
              <a:tr h="806853">
                <a:tc>
                  <a:txBody>
                    <a:bodyPr/>
                    <a:lstStyle/>
                    <a:p>
                      <a:pPr algn="ctr" defTabSz="457200">
                        <a:defRPr sz="1800"/>
                      </a:pPr>
                      <a:r>
                        <a:rPr b="1" sz="2400">
                          <a:latin typeface="Times Roman"/>
                          <a:ea typeface="Times Roman"/>
                          <a:cs typeface="Times Roman"/>
                          <a:sym typeface="Times Roman"/>
                        </a:rPr>
                        <a:t>Symptom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Reason for Referral</a:t>
                      </a:r>
                    </a:p>
                  </a:txBody>
                  <a:tcPr marL="12700" marR="12700" marT="12700" marB="12700" anchor="ctr" anchorCtr="0" horzOverflow="overflow"/>
                </a:tc>
              </a:tr>
              <a:tr h="1250622">
                <a:tc>
                  <a:txBody>
                    <a:bodyPr/>
                    <a:lstStyle/>
                    <a:p>
                      <a:pPr algn="ctr" defTabSz="457200">
                        <a:defRPr sz="1800"/>
                      </a:pPr>
                      <a:r>
                        <a:rPr sz="2400">
                          <a:latin typeface="Times Roman"/>
                          <a:ea typeface="Times Roman"/>
                          <a:cs typeface="Times Roman"/>
                          <a:sym typeface="Times Roman"/>
                        </a:rPr>
                        <a:t>Extreme thirst and frequent urination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Diabetes, electrolyte imbalance</a:t>
                      </a:r>
                    </a:p>
                  </a:txBody>
                  <a:tcPr marL="12700" marR="12700" marT="12700" marB="12700" anchor="ctr" anchorCtr="0" horzOverflow="overflow"/>
                </a:tc>
              </a:tr>
              <a:tr h="1250622">
                <a:tc>
                  <a:txBody>
                    <a:bodyPr/>
                    <a:lstStyle/>
                    <a:p>
                      <a:pPr algn="ctr" defTabSz="457200">
                        <a:defRPr sz="1800"/>
                      </a:pPr>
                      <a:r>
                        <a:rPr sz="2400">
                          <a:latin typeface="Times Roman"/>
                          <a:ea typeface="Times Roman"/>
                          <a:cs typeface="Times Roman"/>
                          <a:sym typeface="Times Roman"/>
                        </a:rPr>
                        <a:t>Heat or cold intolerance with weight change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Thyroid dysfunction</a:t>
                      </a:r>
                    </a:p>
                  </a:txBody>
                  <a:tcPr marL="12700" marR="12700" marT="12700" marB="12700" anchor="ctr" anchorCtr="0" horzOverflow="overflow"/>
                </a:tc>
              </a:tr>
              <a:tr h="806853">
                <a:tc>
                  <a:txBody>
                    <a:bodyPr/>
                    <a:lstStyle/>
                    <a:p>
                      <a:pPr algn="ctr" defTabSz="457200">
                        <a:defRPr sz="1800"/>
                      </a:pPr>
                      <a:r>
                        <a:rPr sz="2400">
                          <a:latin typeface="Times Roman"/>
                          <a:ea typeface="Times Roman"/>
                          <a:cs typeface="Times Roman"/>
                          <a:sym typeface="Times Roman"/>
                        </a:rPr>
                        <a:t>Hypoglycemia with loss of consciousness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Glucose regulation disorders</a:t>
                      </a:r>
                    </a:p>
                  </a:txBody>
                  <a:tcPr marL="12700" marR="12700" marT="12700" marB="12700" anchor="ctr" anchorCtr="0" horzOverflow="overflow"/>
                </a:tc>
              </a:tr>
              <a:tr h="1250622">
                <a:tc>
                  <a:txBody>
                    <a:bodyPr/>
                    <a:lstStyle/>
                    <a:p>
                      <a:pPr algn="ctr" defTabSz="457200">
                        <a:defRPr sz="1800"/>
                      </a:pPr>
                      <a:r>
                        <a:rPr sz="2400">
                          <a:latin typeface="Times Roman"/>
                          <a:ea typeface="Times Roman"/>
                          <a:cs typeface="Times Roman"/>
                          <a:sym typeface="Times Roman"/>
                        </a:rPr>
                        <a:t>Amenorrhea &gt;3 months (non-pregnant)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Hormonal or energy deficiency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9"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392" name="Freeform 4"/>
          <p:cNvGrpSpPr/>
          <p:nvPr/>
        </p:nvGrpSpPr>
        <p:grpSpPr>
          <a:xfrm>
            <a:off x="-528006" y="-2"/>
            <a:ext cx="19048333" cy="3086104"/>
            <a:chOff x="0" y="0"/>
            <a:chExt cx="19048331" cy="3086102"/>
          </a:xfrm>
        </p:grpSpPr>
        <p:sp>
          <p:nvSpPr>
            <p:cNvPr id="1390"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91"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393" name="TextBox 6"/>
          <p:cNvSpPr txBox="1"/>
          <p:nvPr/>
        </p:nvSpPr>
        <p:spPr>
          <a:xfrm>
            <a:off x="843547" y="300584"/>
            <a:ext cx="17367796" cy="62968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32" sz="7400">
                <a:solidFill>
                  <a:srgbClr val="FFFFFF"/>
                </a:solidFill>
                <a:latin typeface="Poppins"/>
                <a:ea typeface="Poppins"/>
                <a:cs typeface="Poppins"/>
                <a:sym typeface="Poppins"/>
              </a:defRPr>
            </a:pPr>
            <a:r>
              <a:t>Red-Flag Symptoms by Body System - </a:t>
            </a:r>
            <a:r>
              <a:rPr spc="563" sz="5700"/>
              <a:t>Neurological</a:t>
            </a:r>
          </a:p>
          <a:p>
            <a:pPr defTabSz="457200">
              <a:defRPr sz="1200">
                <a:latin typeface="Times Roman"/>
                <a:ea typeface="Times Roman"/>
                <a:cs typeface="Times Roman"/>
                <a:sym typeface="Times Roman"/>
              </a:defRPr>
            </a:pPr>
          </a:p>
          <a:p>
            <a:pPr>
              <a:lnSpc>
                <a:spcPts val="9100"/>
              </a:lnSpc>
              <a:defRPr spc="732" sz="74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a:p>
            <a:pPr>
              <a:lnSpc>
                <a:spcPts val="9100"/>
              </a:lnSpc>
              <a:defRPr spc="732" sz="74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p:txBody>
      </p:sp>
      <p:sp>
        <p:nvSpPr>
          <p:cNvPr id="139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395" name="Table 1"/>
          <p:cNvGraphicFramePr/>
          <p:nvPr/>
        </p:nvGraphicFramePr>
        <p:xfrm>
          <a:off x="2986473" y="3506690"/>
          <a:ext cx="13094644" cy="613854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702914"/>
                <a:gridCol w="6379028"/>
              </a:tblGrid>
              <a:tr h="1004236">
                <a:tc>
                  <a:txBody>
                    <a:bodyPr/>
                    <a:lstStyle/>
                    <a:p>
                      <a:pPr algn="ctr" defTabSz="457200">
                        <a:defRPr sz="1800"/>
                      </a:pPr>
                      <a:r>
                        <a:rPr b="1" sz="2400">
                          <a:latin typeface="Times Roman"/>
                          <a:ea typeface="Times Roman"/>
                          <a:cs typeface="Times Roman"/>
                          <a:sym typeface="Times Roman"/>
                        </a:rPr>
                        <a:t>Symptom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Reason for Referral</a:t>
                      </a:r>
                    </a:p>
                  </a:txBody>
                  <a:tcPr marL="12700" marR="12700" marT="12700" marB="12700" anchor="ctr" anchorCtr="0" horzOverflow="overflow"/>
                </a:tc>
              </a:tr>
              <a:tr h="1004236">
                <a:tc>
                  <a:txBody>
                    <a:bodyPr/>
                    <a:lstStyle/>
                    <a:p>
                      <a:pPr algn="ctr" defTabSz="457200">
                        <a:defRPr sz="1800"/>
                      </a:pPr>
                      <a:r>
                        <a:rPr sz="2400">
                          <a:latin typeface="Times Roman"/>
                          <a:ea typeface="Times Roman"/>
                          <a:cs typeface="Times Roman"/>
                          <a:sym typeface="Times Roman"/>
                        </a:rPr>
                        <a:t>New-onset severe headache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Stroke, hemorrhage</a:t>
                      </a:r>
                    </a:p>
                  </a:txBody>
                  <a:tcPr marL="12700" marR="12700" marT="12700" marB="12700" anchor="ctr" anchorCtr="0" horzOverflow="overflow"/>
                </a:tc>
              </a:tr>
              <a:tr h="1556566">
                <a:tc>
                  <a:txBody>
                    <a:bodyPr/>
                    <a:lstStyle/>
                    <a:p>
                      <a:pPr algn="ctr" defTabSz="457200">
                        <a:defRPr sz="1800"/>
                      </a:pPr>
                      <a:r>
                        <a:rPr sz="2400">
                          <a:latin typeface="Times Roman"/>
                          <a:ea typeface="Times Roman"/>
                          <a:cs typeface="Times Roman"/>
                          <a:sym typeface="Times Roman"/>
                        </a:rPr>
                        <a:t>Numbness, weakness, facial drooping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Stroke or neuropathy</a:t>
                      </a:r>
                    </a:p>
                  </a:txBody>
                  <a:tcPr marL="12700" marR="12700" marT="12700" marB="12700" anchor="ctr" anchorCtr="0" horzOverflow="overflow"/>
                </a:tc>
              </a:tr>
              <a:tr h="1556566">
                <a:tc>
                  <a:txBody>
                    <a:bodyPr/>
                    <a:lstStyle/>
                    <a:p>
                      <a:pPr algn="ctr" defTabSz="457200">
                        <a:defRPr sz="1800"/>
                      </a:pPr>
                      <a:r>
                        <a:rPr sz="2400">
                          <a:latin typeface="Times Roman"/>
                          <a:ea typeface="Times Roman"/>
                          <a:cs typeface="Times Roman"/>
                          <a:sym typeface="Times Roman"/>
                        </a:rPr>
                        <a:t>Confusion or altered mental status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Neurologic or metabolic emergency</a:t>
                      </a:r>
                    </a:p>
                  </a:txBody>
                  <a:tcPr marL="12700" marR="12700" marT="12700" marB="12700" anchor="ctr" anchorCtr="0" horzOverflow="overflow"/>
                </a:tc>
              </a:tr>
              <a:tr h="1004236">
                <a:tc>
                  <a:txBody>
                    <a:bodyPr/>
                    <a:lstStyle/>
                    <a:p>
                      <a:pPr algn="ctr" defTabSz="457200">
                        <a:defRPr sz="1800"/>
                      </a:pPr>
                      <a:r>
                        <a:rPr sz="2400">
                          <a:latin typeface="Times Roman"/>
                          <a:ea typeface="Times Roman"/>
                          <a:cs typeface="Times Roman"/>
                          <a:sym typeface="Times Roman"/>
                        </a:rPr>
                        <a:t>Seizures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Neurologic disorder</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7"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00" name="Freeform 4"/>
          <p:cNvGrpSpPr/>
          <p:nvPr/>
        </p:nvGrpSpPr>
        <p:grpSpPr>
          <a:xfrm>
            <a:off x="-528006" y="-2"/>
            <a:ext cx="19048333" cy="3086104"/>
            <a:chOff x="0" y="0"/>
            <a:chExt cx="19048331" cy="3086102"/>
          </a:xfrm>
        </p:grpSpPr>
        <p:sp>
          <p:nvSpPr>
            <p:cNvPr id="139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39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01" name="TextBox 6"/>
          <p:cNvSpPr txBox="1"/>
          <p:nvPr/>
        </p:nvSpPr>
        <p:spPr>
          <a:xfrm>
            <a:off x="843547" y="300584"/>
            <a:ext cx="17367796" cy="76303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32" sz="7400">
                <a:solidFill>
                  <a:srgbClr val="FFFFFF"/>
                </a:solidFill>
                <a:latin typeface="Poppins"/>
                <a:ea typeface="Poppins"/>
                <a:cs typeface="Poppins"/>
                <a:sym typeface="Poppins"/>
              </a:defRPr>
            </a:pPr>
            <a:r>
              <a:t>Red-Flag Symptoms by Body System - </a:t>
            </a:r>
            <a:r>
              <a:rPr spc="553" sz="5600"/>
              <a:t>Psychological / Eating Behaviors</a:t>
            </a:r>
            <a:endParaRPr spc="553" sz="5600"/>
          </a:p>
          <a:p>
            <a:pPr defTabSz="457200">
              <a:defRPr sz="1200">
                <a:latin typeface="Times Roman"/>
                <a:ea typeface="Times Roman"/>
                <a:cs typeface="Times Roman"/>
                <a:sym typeface="Times Roman"/>
              </a:defRPr>
            </a:pPr>
          </a:p>
          <a:p>
            <a:pPr>
              <a:lnSpc>
                <a:spcPts val="9100"/>
              </a:lnSpc>
              <a:defRPr spc="732" sz="74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a:p>
            <a:pPr>
              <a:lnSpc>
                <a:spcPts val="9100"/>
              </a:lnSpc>
              <a:defRPr spc="732" sz="74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a:p>
            <a:pPr>
              <a:lnSpc>
                <a:spcPts val="9100"/>
              </a:lnSpc>
              <a:defRPr spc="732" sz="74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p:txBody>
      </p:sp>
      <p:sp>
        <p:nvSpPr>
          <p:cNvPr id="140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403" name="Table 1"/>
          <p:cNvGraphicFramePr/>
          <p:nvPr/>
        </p:nvGraphicFramePr>
        <p:xfrm>
          <a:off x="3757633" y="3755995"/>
          <a:ext cx="11782222" cy="564960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747787"/>
                <a:gridCol w="6021733"/>
              </a:tblGrid>
              <a:tr h="861354">
                <a:tc>
                  <a:txBody>
                    <a:bodyPr/>
                    <a:lstStyle/>
                    <a:p>
                      <a:pPr algn="ctr" defTabSz="457200">
                        <a:defRPr sz="1800"/>
                      </a:pPr>
                      <a:r>
                        <a:rPr b="1" sz="2400">
                          <a:latin typeface="Times Roman"/>
                          <a:ea typeface="Times Roman"/>
                          <a:cs typeface="Times Roman"/>
                          <a:sym typeface="Times Roman"/>
                        </a:rPr>
                        <a:t>Symptom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Reason for Referral</a:t>
                      </a:r>
                    </a:p>
                  </a:txBody>
                  <a:tcPr marL="12700" marR="12700" marT="12700" marB="12700" anchor="ctr" anchorCtr="0" horzOverflow="overflow"/>
                </a:tc>
              </a:tr>
              <a:tr h="1335099">
                <a:tc>
                  <a:txBody>
                    <a:bodyPr/>
                    <a:lstStyle/>
                    <a:p>
                      <a:pPr algn="ctr" defTabSz="457200">
                        <a:defRPr sz="1800"/>
                      </a:pPr>
                      <a:r>
                        <a:rPr sz="2400">
                          <a:latin typeface="Times Roman"/>
                          <a:ea typeface="Times Roman"/>
                          <a:cs typeface="Times Roman"/>
                          <a:sym typeface="Times Roman"/>
                        </a:rPr>
                        <a:t>Disordered eating escalating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Eating disorder risk</a:t>
                      </a:r>
                    </a:p>
                  </a:txBody>
                  <a:tcPr marL="12700" marR="12700" marT="12700" marB="12700" anchor="ctr" anchorCtr="0" horzOverflow="overflow"/>
                </a:tc>
              </a:tr>
              <a:tr h="861354">
                <a:tc>
                  <a:txBody>
                    <a:bodyPr/>
                    <a:lstStyle/>
                    <a:p>
                      <a:pPr algn="ctr" defTabSz="457200">
                        <a:defRPr sz="1800"/>
                      </a:pPr>
                      <a:r>
                        <a:rPr sz="2400">
                          <a:latin typeface="Times Roman"/>
                          <a:ea typeface="Times Roman"/>
                          <a:cs typeface="Times Roman"/>
                          <a:sym typeface="Times Roman"/>
                        </a:rPr>
                        <a:t>Purging behaviors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Medical instability</a:t>
                      </a:r>
                    </a:p>
                  </a:txBody>
                  <a:tcPr marL="12700" marR="12700" marT="12700" marB="12700" anchor="ctr" anchorCtr="0" horzOverflow="overflow"/>
                </a:tc>
              </a:tr>
              <a:tr h="1335099">
                <a:tc>
                  <a:txBody>
                    <a:bodyPr/>
                    <a:lstStyle/>
                    <a:p>
                      <a:pPr algn="ctr" defTabSz="457200">
                        <a:defRPr sz="1800"/>
                      </a:pPr>
                      <a:r>
                        <a:rPr sz="2400">
                          <a:latin typeface="Times Roman"/>
                          <a:ea typeface="Times Roman"/>
                          <a:cs typeface="Times Roman"/>
                          <a:sym typeface="Times Roman"/>
                        </a:rPr>
                        <a:t>Severe anxiety or depression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Mental health evaluation</a:t>
                      </a:r>
                    </a:p>
                  </a:txBody>
                  <a:tcPr marL="12700" marR="12700" marT="12700" marB="12700" anchor="ctr" anchorCtr="0" horzOverflow="overflow"/>
                </a:tc>
              </a:tr>
              <a:tr h="1335099">
                <a:tc>
                  <a:txBody>
                    <a:bodyPr/>
                    <a:lstStyle/>
                    <a:p>
                      <a:pPr algn="ctr" defTabSz="457200">
                        <a:defRPr sz="1800"/>
                      </a:pPr>
                      <a:r>
                        <a:rPr sz="2400">
                          <a:latin typeface="Times Roman"/>
                          <a:ea typeface="Times Roman"/>
                          <a:cs typeface="Times Roman"/>
                          <a:sym typeface="Times Roman"/>
                        </a:rPr>
                        <a:t>Suicidal ideation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Immediate emergency referral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9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97" name="TextBox 6"/>
          <p:cNvSpPr txBox="1"/>
          <p:nvPr/>
        </p:nvSpPr>
        <p:spPr>
          <a:xfrm>
            <a:off x="1456517" y="982924"/>
            <a:ext cx="16812962" cy="1120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Summary </a:t>
            </a:r>
          </a:p>
        </p:txBody>
      </p:sp>
      <p:sp>
        <p:nvSpPr>
          <p:cNvPr id="19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99" name="Nutrient loss occurs at every stage:…"/>
          <p:cNvSpPr txBox="1"/>
          <p:nvPr/>
        </p:nvSpPr>
        <p:spPr>
          <a:xfrm>
            <a:off x="1664123" y="3977876"/>
            <a:ext cx="11089131" cy="38681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3000"/>
            </a:pPr>
            <a:r>
              <a:t>Nutrient loss occurs at every stage:</a:t>
            </a:r>
          </a:p>
          <a:p>
            <a:pPr>
              <a:defRPr sz="3000"/>
            </a:pPr>
            <a:r>
              <a:t>AGRICULTURE → PROCESSING → PREPARATION → STORAGE</a:t>
            </a:r>
          </a:p>
          <a:p>
            <a:pPr>
              <a:defRPr sz="3000"/>
            </a:pPr>
          </a:p>
          <a:p>
            <a:pPr>
              <a:defRPr b="1" sz="3000"/>
            </a:pPr>
            <a:r>
              <a:t>Best nutrient retention occurs with:</a:t>
            </a:r>
          </a:p>
          <a:p>
            <a:pPr>
              <a:defRPr sz="3000"/>
            </a:pPr>
            <a:r>
              <a:t>• Healthy soils (organic/regenerative)</a:t>
            </a:r>
          </a:p>
          <a:p>
            <a:pPr>
              <a:defRPr sz="3000"/>
            </a:pPr>
            <a:r>
              <a:t>• Minimal processing (whole foods)</a:t>
            </a:r>
          </a:p>
          <a:p>
            <a:pPr>
              <a:defRPr sz="3000"/>
            </a:pPr>
            <a:r>
              <a:t>• Gentle cooking (steam/microwave)</a:t>
            </a:r>
          </a:p>
          <a:p>
            <a:pPr>
              <a:defRPr sz="3000"/>
            </a:pPr>
            <a:r>
              <a:t>• Short storage &amp; light/oxygen protection</a:t>
            </a:r>
          </a:p>
        </p:txBody>
      </p:sp>
    </p:spTree>
  </p:cSld>
  <p:clrMapOvr>
    <a:masterClrMapping/>
  </p:clrMapOvr>
  <p:transition xmlns:p14="http://schemas.microsoft.com/office/powerpoint/2010/main" spd="med" advClick="1"/>
</p:sld>
</file>

<file path=ppt/slides/slide1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5"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08" name="Freeform 4"/>
          <p:cNvGrpSpPr/>
          <p:nvPr/>
        </p:nvGrpSpPr>
        <p:grpSpPr>
          <a:xfrm>
            <a:off x="-528006" y="-2"/>
            <a:ext cx="19048333" cy="3086104"/>
            <a:chOff x="0" y="0"/>
            <a:chExt cx="19048331" cy="3086102"/>
          </a:xfrm>
        </p:grpSpPr>
        <p:sp>
          <p:nvSpPr>
            <p:cNvPr id="1406"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07"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09" name="TextBox 6"/>
          <p:cNvSpPr txBox="1"/>
          <p:nvPr/>
        </p:nvSpPr>
        <p:spPr>
          <a:xfrm>
            <a:off x="843547" y="300584"/>
            <a:ext cx="17367796" cy="76303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32" sz="7400">
                <a:solidFill>
                  <a:srgbClr val="FFFFFF"/>
                </a:solidFill>
                <a:latin typeface="Poppins"/>
                <a:ea typeface="Poppins"/>
                <a:cs typeface="Poppins"/>
                <a:sym typeface="Poppins"/>
              </a:defRPr>
            </a:pPr>
            <a:r>
              <a:t>Red-Flag Symptoms by Body System -</a:t>
            </a:r>
            <a:r>
              <a:rPr spc="563" sz="5700"/>
              <a:t> Musculoskeletal &amp; Bone</a:t>
            </a:r>
            <a:endParaRPr spc="553" sz="5600"/>
          </a:p>
          <a:p>
            <a:pPr defTabSz="457200">
              <a:defRPr sz="1200">
                <a:latin typeface="Times Roman"/>
                <a:ea typeface="Times Roman"/>
                <a:cs typeface="Times Roman"/>
                <a:sym typeface="Times Roman"/>
              </a:defRPr>
            </a:pPr>
          </a:p>
          <a:p>
            <a:pPr>
              <a:lnSpc>
                <a:spcPts val="9100"/>
              </a:lnSpc>
              <a:defRPr spc="732" sz="74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a:p>
            <a:pPr>
              <a:lnSpc>
                <a:spcPts val="9100"/>
              </a:lnSpc>
              <a:defRPr spc="732" sz="74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a:p>
            <a:pPr>
              <a:lnSpc>
                <a:spcPts val="9100"/>
              </a:lnSpc>
              <a:defRPr spc="732" sz="74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p:txBody>
      </p:sp>
      <p:sp>
        <p:nvSpPr>
          <p:cNvPr id="141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411" name="Table 1"/>
          <p:cNvGraphicFramePr/>
          <p:nvPr/>
        </p:nvGraphicFramePr>
        <p:xfrm>
          <a:off x="3288468" y="3981336"/>
          <a:ext cx="12490654" cy="472058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810361"/>
                <a:gridCol w="4667592"/>
              </a:tblGrid>
              <a:tr h="1326165">
                <a:tc>
                  <a:txBody>
                    <a:bodyPr/>
                    <a:lstStyle/>
                    <a:p>
                      <a:pPr algn="ctr" defTabSz="457200">
                        <a:defRPr sz="1800"/>
                      </a:pPr>
                      <a:r>
                        <a:rPr b="1" sz="2400">
                          <a:latin typeface="Times Roman"/>
                          <a:ea typeface="Times Roman"/>
                          <a:cs typeface="Times Roman"/>
                          <a:sym typeface="Times Roman"/>
                        </a:rPr>
                        <a:t>Symptom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Reason for Referral</a:t>
                      </a:r>
                    </a:p>
                  </a:txBody>
                  <a:tcPr marL="12700" marR="12700" marT="12700" marB="12700" anchor="ctr" anchorCtr="0" horzOverflow="overflow"/>
                </a:tc>
              </a:tr>
              <a:tr h="2055555">
                <a:tc>
                  <a:txBody>
                    <a:bodyPr/>
                    <a:lstStyle/>
                    <a:p>
                      <a:pPr algn="ctr" defTabSz="457200">
                        <a:defRPr sz="1800"/>
                      </a:pPr>
                      <a:r>
                        <a:rPr sz="2400">
                          <a:latin typeface="Times Roman"/>
                          <a:ea typeface="Times Roman"/>
                          <a:cs typeface="Times Roman"/>
                          <a:sym typeface="Times Roman"/>
                        </a:rPr>
                        <a:t>Bone pain or fractures with minimal trauma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Osteoporosis, malignancy</a:t>
                      </a:r>
                    </a:p>
                  </a:txBody>
                  <a:tcPr marL="12700" marR="12700" marT="12700" marB="12700" anchor="ctr" anchorCtr="0" horzOverflow="overflow"/>
                </a:tc>
              </a:tr>
              <a:tr h="1326165">
                <a:tc>
                  <a:txBody>
                    <a:bodyPr/>
                    <a:lstStyle/>
                    <a:p>
                      <a:pPr algn="ctr" defTabSz="457200">
                        <a:defRPr sz="1800"/>
                      </a:pPr>
                      <a:r>
                        <a:rPr sz="2400">
                          <a:latin typeface="Times Roman"/>
                          <a:ea typeface="Times Roman"/>
                          <a:cs typeface="Times Roman"/>
                          <a:sym typeface="Times Roman"/>
                        </a:rPr>
                        <a:t>Progressive muscle weakness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Neuromuscular disease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3" name="Freeform 2"/>
          <p:cNvSpPr/>
          <p:nvPr/>
        </p:nvSpPr>
        <p:spPr>
          <a:xfrm rot="10800000">
            <a:off x="-2" y="-3"/>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16" name="Freeform 4"/>
          <p:cNvGrpSpPr/>
          <p:nvPr/>
        </p:nvGrpSpPr>
        <p:grpSpPr>
          <a:xfrm>
            <a:off x="-528006" y="-2"/>
            <a:ext cx="19048333" cy="3086104"/>
            <a:chOff x="0" y="0"/>
            <a:chExt cx="19048331" cy="3086102"/>
          </a:xfrm>
        </p:grpSpPr>
        <p:sp>
          <p:nvSpPr>
            <p:cNvPr id="1414"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15"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17" name="TextBox 6"/>
          <p:cNvSpPr txBox="1"/>
          <p:nvPr/>
        </p:nvSpPr>
        <p:spPr>
          <a:xfrm>
            <a:off x="843547" y="300584"/>
            <a:ext cx="17367796" cy="91162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32" sz="7400">
                <a:solidFill>
                  <a:srgbClr val="FFFFFF"/>
                </a:solidFill>
                <a:latin typeface="Poppins"/>
                <a:ea typeface="Poppins"/>
                <a:cs typeface="Poppins"/>
                <a:sym typeface="Poppins"/>
              </a:defRPr>
            </a:pPr>
            <a:r>
              <a:t>Nutrition-Specific Referral Triggers</a:t>
            </a:r>
          </a:p>
          <a:p>
            <a:pPr defTabSz="457200">
              <a:spcBef>
                <a:spcPts val="1200"/>
              </a:spcBef>
              <a:defRPr sz="1200">
                <a:latin typeface="Times Roman"/>
                <a:ea typeface="Times Roman"/>
                <a:cs typeface="Times Roman"/>
                <a:sym typeface="Times Roman"/>
              </a:defRPr>
            </a:pPr>
          </a:p>
          <a:p>
            <a:pPr>
              <a:lnSpc>
                <a:spcPts val="9100"/>
              </a:lnSpc>
              <a:defRPr spc="732" sz="7400">
                <a:solidFill>
                  <a:srgbClr val="FFFFFF"/>
                </a:solidFill>
                <a:latin typeface="Poppins"/>
                <a:ea typeface="Poppins"/>
                <a:cs typeface="Poppins"/>
                <a:sym typeface="Poppins"/>
              </a:defRPr>
            </a:pPr>
            <a:endParaRPr spc="553" sz="5600"/>
          </a:p>
          <a:p>
            <a:pPr defTabSz="457200">
              <a:defRPr sz="1200">
                <a:latin typeface="Times Roman"/>
                <a:ea typeface="Times Roman"/>
                <a:cs typeface="Times Roman"/>
                <a:sym typeface="Times Roman"/>
              </a:defRPr>
            </a:pPr>
          </a:p>
          <a:p>
            <a:pPr>
              <a:lnSpc>
                <a:spcPts val="9100"/>
              </a:lnSpc>
              <a:defRPr spc="732" sz="74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a:p>
            <a:pPr>
              <a:lnSpc>
                <a:spcPts val="9100"/>
              </a:lnSpc>
              <a:defRPr spc="732" sz="74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a:p>
            <a:pPr>
              <a:lnSpc>
                <a:spcPts val="9100"/>
              </a:lnSpc>
              <a:defRPr spc="732" sz="7400">
                <a:solidFill>
                  <a:srgbClr val="FFFFFF"/>
                </a:solidFill>
                <a:latin typeface="Poppins"/>
                <a:ea typeface="Poppins"/>
                <a:cs typeface="Poppins"/>
                <a:sym typeface="Poppins"/>
              </a:defRPr>
            </a:pPr>
          </a:p>
          <a:p>
            <a:pPr defTabSz="457200">
              <a:defRPr sz="1200">
                <a:latin typeface="Times Roman"/>
                <a:ea typeface="Times Roman"/>
                <a:cs typeface="Times Roman"/>
                <a:sym typeface="Times Roman"/>
              </a:defRPr>
            </a:pPr>
          </a:p>
        </p:txBody>
      </p:sp>
      <p:sp>
        <p:nvSpPr>
          <p:cNvPr id="141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419" name="Nutrition-Specific Referral Triggers…"/>
          <p:cNvSpPr txBox="1"/>
          <p:nvPr/>
        </p:nvSpPr>
        <p:spPr>
          <a:xfrm>
            <a:off x="1559192" y="3876153"/>
            <a:ext cx="4779873" cy="47261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Nutrition-Specific Referral Triggers</a:t>
            </a:r>
          </a:p>
          <a:p>
            <a:pPr defTabSz="457200">
              <a:spcBef>
                <a:spcPts val="1200"/>
              </a:spcBef>
              <a:defRPr sz="2400">
                <a:latin typeface="Times Roman"/>
                <a:ea typeface="Times Roman"/>
                <a:cs typeface="Times Roman"/>
                <a:sym typeface="Times Roman"/>
              </a:defRPr>
            </a:pPr>
            <a:r>
              <a:t>Refer when clients present with:</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Suspected </a:t>
            </a:r>
            <a:r>
              <a:t>eating disorders</a:t>
            </a:r>
            <a:endParaRPr b="0"/>
          </a:p>
          <a:p>
            <a:pPr marL="457200" indent="-317500" defTabSz="457200">
              <a:spcBef>
                <a:spcPts val="1200"/>
              </a:spcBef>
              <a:buSzPct val="100000"/>
              <a:buFont typeface="Times Roman"/>
              <a:buChar char="•"/>
              <a:defRPr sz="2400">
                <a:latin typeface="Times Roman"/>
                <a:ea typeface="Times Roman"/>
                <a:cs typeface="Times Roman"/>
                <a:sym typeface="Times Roman"/>
              </a:defRPr>
            </a:pPr>
            <a:r>
              <a:t>Severe nutrient deficiencies require medical treatment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Malabsorption syndromes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Persistent GI symptoms unresponsive to dietary changes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rPr b="0"/>
              <a:t>Signs of </a:t>
            </a:r>
            <a:r>
              <a:t>refeeding syndrome risk</a:t>
            </a:r>
          </a:p>
        </p:txBody>
      </p:sp>
      <p:sp>
        <p:nvSpPr>
          <p:cNvPr id="1420" name="CNS Documentation Language (Example)…"/>
          <p:cNvSpPr txBox="1"/>
          <p:nvPr/>
        </p:nvSpPr>
        <p:spPr>
          <a:xfrm>
            <a:off x="7137509" y="3876153"/>
            <a:ext cx="4779872" cy="38625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500">
                <a:latin typeface="Times Roman"/>
                <a:ea typeface="Times Roman"/>
                <a:cs typeface="Times Roman"/>
                <a:sym typeface="Times Roman"/>
              </a:defRPr>
            </a:pPr>
            <a:r>
              <a:t>CNS Documentation Language (Example)</a:t>
            </a:r>
          </a:p>
          <a:p>
            <a:pPr defTabSz="457200">
              <a:spcBef>
                <a:spcPts val="1200"/>
              </a:spcBef>
              <a:defRPr i="1" sz="2500">
                <a:latin typeface="Times Roman"/>
                <a:ea typeface="Times Roman"/>
                <a:cs typeface="Times Roman"/>
                <a:sym typeface="Times Roman"/>
              </a:defRPr>
            </a:pPr>
            <a:r>
              <a:t>Client reports persistent unintentional weight loss and nocturnal sweating. Findings are outside the scope of nutrition intervention alone. Medical referral recommended for further evaluation.</a:t>
            </a:r>
            <a:endParaRPr i="0"/>
          </a:p>
        </p:txBody>
      </p:sp>
      <p:sp>
        <p:nvSpPr>
          <p:cNvPr id="1421" name="Collaboration, Not Abandonment…"/>
          <p:cNvSpPr txBox="1"/>
          <p:nvPr/>
        </p:nvSpPr>
        <p:spPr>
          <a:xfrm>
            <a:off x="12525729" y="3876153"/>
            <a:ext cx="4779872" cy="47134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Collaboration, Not Abandonment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Continue nutrition support </a:t>
            </a:r>
            <a:r>
              <a:rPr b="1"/>
              <a:t>after medical clearance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Communicate findings clearly and objectively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Avoid diagnosing or alarming language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Reinforce referral as </a:t>
            </a:r>
            <a:r>
              <a:rPr b="1"/>
              <a:t>supportive and protective</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3"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26" name="Freeform 4"/>
          <p:cNvGrpSpPr/>
          <p:nvPr/>
        </p:nvGrpSpPr>
        <p:grpSpPr>
          <a:xfrm>
            <a:off x="-528006" y="-2"/>
            <a:ext cx="19048333" cy="3086104"/>
            <a:chOff x="0" y="0"/>
            <a:chExt cx="19048331" cy="3086102"/>
          </a:xfrm>
        </p:grpSpPr>
        <p:sp>
          <p:nvSpPr>
            <p:cNvPr id="1424"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25"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27" name="TextBox 6"/>
          <p:cNvSpPr txBox="1"/>
          <p:nvPr/>
        </p:nvSpPr>
        <p:spPr>
          <a:xfrm>
            <a:off x="1474894" y="1057695"/>
            <a:ext cx="17367795" cy="11406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Sample Quiz Questions</a:t>
            </a:r>
          </a:p>
        </p:txBody>
      </p:sp>
      <p:sp>
        <p:nvSpPr>
          <p:cNvPr id="1428"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429" name="1. A client reports unintentional weight loss of 12 pounds over 4 months, persistent fatigue, and night sweats. Which action is most appropriate for the CNS practitioner?…"/>
          <p:cNvSpPr txBox="1"/>
          <p:nvPr/>
        </p:nvSpPr>
        <p:spPr>
          <a:xfrm>
            <a:off x="864711" y="3623614"/>
            <a:ext cx="16558578" cy="7114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a:latin typeface="Times Roman"/>
                <a:ea typeface="Times Roman"/>
                <a:cs typeface="Times Roman"/>
                <a:sym typeface="Times Roman"/>
              </a:defRPr>
            </a:pPr>
            <a:r>
              <a:t>1. A client reports unintentional weight loss of 12 pounds over 4 months, persistent fatigue, and night sweats. Which action is most appropriate for the CNS practitioner?</a:t>
            </a:r>
          </a:p>
          <a:p>
            <a:pPr marL="300789" indent="-300789" defTabSz="457200">
              <a:spcBef>
                <a:spcPts val="1200"/>
              </a:spcBef>
              <a:buSzPct val="100000"/>
              <a:buAutoNum type="alphaUcPeriod" startAt="1"/>
              <a:defRPr>
                <a:latin typeface="Times Roman"/>
                <a:ea typeface="Times Roman"/>
                <a:cs typeface="Times Roman"/>
                <a:sym typeface="Times Roman"/>
              </a:defRPr>
            </a:pPr>
            <a:r>
              <a:t>Increase caloric intake and reassess in 8 weeks</a:t>
            </a:r>
            <a:br/>
            <a:r>
              <a:t>B. Begin iron-rich diet and supplementation</a:t>
            </a:r>
            <a:br/>
            <a:r>
              <a:t>C. Refer the client for medical evaluation</a:t>
            </a:r>
            <a:br/>
            <a:r>
              <a:t>D. Attribute symptoms to stress and sleep disruption</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2. Which gastrointestinal symptom most clearly warrants immediate medical referral rather than nutrition intervention alone?</a:t>
            </a:r>
          </a:p>
          <a:p>
            <a:pPr defTabSz="457200">
              <a:spcBef>
                <a:spcPts val="1200"/>
              </a:spcBef>
              <a:defRPr sz="1200">
                <a:latin typeface="Times Roman"/>
                <a:ea typeface="Times Roman"/>
                <a:cs typeface="Times Roman"/>
                <a:sym typeface="Times Roman"/>
              </a:defRPr>
            </a:pPr>
            <a:r>
              <a:rPr sz="1900"/>
              <a:t>A. Mild bloating after meals</a:t>
            </a:r>
            <a:br>
              <a:rPr sz="1900"/>
            </a:br>
            <a:r>
              <a:rPr sz="1900"/>
              <a:t>B. Constipation responsive to fiber</a:t>
            </a:r>
            <a:br>
              <a:rPr sz="1900"/>
            </a:br>
            <a:r>
              <a:rPr sz="1900"/>
              <a:t>C. Black, tarry stools</a:t>
            </a:r>
            <a:br/>
            <a:r>
              <a:rPr sz="1900"/>
              <a:t>D. Occasional heartburn</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3. A client reports dizziness, heart palpitations, and fainting episodes during periods of restricted intake. What is the most appropriate CNS response?</a:t>
            </a:r>
          </a:p>
          <a:p>
            <a:pPr defTabSz="457200">
              <a:spcBef>
                <a:spcPts val="1200"/>
              </a:spcBef>
              <a:defRPr sz="1900">
                <a:latin typeface="Times Roman"/>
                <a:ea typeface="Times Roman"/>
                <a:cs typeface="Times Roman"/>
                <a:sym typeface="Times Roman"/>
              </a:defRPr>
            </a:pPr>
            <a:r>
              <a:t>A. Recommend increased electrolyte intake</a:t>
            </a:r>
            <a:br/>
            <a:r>
              <a:t>B. Suggest smaller, more frequent meals</a:t>
            </a:r>
            <a:br/>
            <a:r>
              <a:t>C. Refer for medical evaluation</a:t>
            </a:r>
            <a:br/>
            <a:r>
              <a:t>D. Provide stress management strategies</a:t>
            </a: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3"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36" name="Freeform 4"/>
          <p:cNvGrpSpPr/>
          <p:nvPr/>
        </p:nvGrpSpPr>
        <p:grpSpPr>
          <a:xfrm>
            <a:off x="-528006" y="-2"/>
            <a:ext cx="19048333" cy="3086104"/>
            <a:chOff x="0" y="0"/>
            <a:chExt cx="19048331" cy="3086102"/>
          </a:xfrm>
        </p:grpSpPr>
        <p:sp>
          <p:nvSpPr>
            <p:cNvPr id="1434"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35"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37" name="TextBox 6"/>
          <p:cNvSpPr txBox="1"/>
          <p:nvPr/>
        </p:nvSpPr>
        <p:spPr>
          <a:xfrm>
            <a:off x="1474894" y="1057695"/>
            <a:ext cx="17367795" cy="11406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Sample Quiz Questions</a:t>
            </a:r>
          </a:p>
        </p:txBody>
      </p:sp>
      <p:sp>
        <p:nvSpPr>
          <p:cNvPr id="1438"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439" name="4. Which neurological symptom should prompt immediate medical referral?…"/>
          <p:cNvSpPr txBox="1"/>
          <p:nvPr/>
        </p:nvSpPr>
        <p:spPr>
          <a:xfrm>
            <a:off x="864711" y="3623614"/>
            <a:ext cx="16558578" cy="7559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900">
                <a:latin typeface="Times Roman"/>
                <a:ea typeface="Times Roman"/>
                <a:cs typeface="Times Roman"/>
                <a:sym typeface="Times Roman"/>
              </a:defRPr>
            </a:pPr>
            <a:r>
              <a:t>4. Which neurological symptom should prompt immediate medical referral?</a:t>
            </a:r>
          </a:p>
          <a:p>
            <a:pPr defTabSz="457200">
              <a:spcBef>
                <a:spcPts val="1200"/>
              </a:spcBef>
              <a:defRPr sz="1900">
                <a:latin typeface="Times Roman"/>
                <a:ea typeface="Times Roman"/>
                <a:cs typeface="Times Roman"/>
                <a:sym typeface="Times Roman"/>
              </a:defRPr>
            </a:pPr>
            <a:r>
              <a:t>A. Mild brain fog</a:t>
            </a:r>
            <a:br/>
            <a:r>
              <a:t>B. Chronic tension headaches</a:t>
            </a:r>
            <a:br/>
            <a:r>
              <a:t>C. New-onset facial drooping and unilateral weakness</a:t>
            </a:r>
            <a:br/>
            <a:r>
              <a:t>D. Difficulty concentrating during stress</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5. A client reports amenorrhea for 6 months, intense exercise, low energy intake, and fatigue. What is the most appropriate CNS action?</a:t>
            </a:r>
          </a:p>
          <a:p>
            <a:pPr defTabSz="457200">
              <a:spcBef>
                <a:spcPts val="1200"/>
              </a:spcBef>
              <a:defRPr sz="1900">
                <a:latin typeface="Times Roman"/>
                <a:ea typeface="Times Roman"/>
                <a:cs typeface="Times Roman"/>
                <a:sym typeface="Times Roman"/>
              </a:defRPr>
            </a:pPr>
            <a:r>
              <a:t>A. Increase dietary fat intake</a:t>
            </a:r>
            <a:br/>
            <a:r>
              <a:t>B. Recommend calcium and vitamin D</a:t>
            </a:r>
            <a:br/>
            <a:r>
              <a:t>C. Refer for medical evaluation while providing nutrition support</a:t>
            </a:r>
            <a:br/>
            <a:r>
              <a:t>D. Monitor symptoms for several months</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6. Which eating-related behavior most clearly requires referral outside the nutrition scope?</a:t>
            </a:r>
          </a:p>
          <a:p>
            <a:pPr defTabSz="457200">
              <a:spcBef>
                <a:spcPts val="1200"/>
              </a:spcBef>
              <a:defRPr sz="1900">
                <a:latin typeface="Times Roman"/>
                <a:ea typeface="Times Roman"/>
                <a:cs typeface="Times Roman"/>
                <a:sym typeface="Times Roman"/>
              </a:defRPr>
            </a:pPr>
            <a:r>
              <a:t>A. Inconsistent meal timing</a:t>
            </a:r>
            <a:br/>
            <a:r>
              <a:t>B. Emotional eating during stress</a:t>
            </a:r>
            <a:br/>
            <a:r>
              <a:t>C. Self-induced vomiting after meals</a:t>
            </a:r>
            <a:br/>
            <a:r>
              <a:t>D. Occasional food restriction</a:t>
            </a:r>
          </a:p>
          <a:p>
            <a:pPr defTabSz="457200">
              <a:spcBef>
                <a:spcPts val="1200"/>
              </a:spcBef>
              <a:defRPr sz="12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3"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46" name="Freeform 4"/>
          <p:cNvGrpSpPr/>
          <p:nvPr/>
        </p:nvGrpSpPr>
        <p:grpSpPr>
          <a:xfrm>
            <a:off x="-528006" y="-2"/>
            <a:ext cx="19048333" cy="3086104"/>
            <a:chOff x="0" y="0"/>
            <a:chExt cx="19048331" cy="3086102"/>
          </a:xfrm>
        </p:grpSpPr>
        <p:sp>
          <p:nvSpPr>
            <p:cNvPr id="1444"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45"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47" name="TextBox 6"/>
          <p:cNvSpPr txBox="1"/>
          <p:nvPr/>
        </p:nvSpPr>
        <p:spPr>
          <a:xfrm>
            <a:off x="1474894" y="1057695"/>
            <a:ext cx="17367795" cy="11406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References</a:t>
            </a:r>
          </a:p>
        </p:txBody>
      </p:sp>
      <p:sp>
        <p:nvSpPr>
          <p:cNvPr id="1448"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449" name="Ross, A. C., Caballero, B., Cousins, R. J., Tucker, K. L., &amp; Ziegler, T. R. Modern Nutrition in Health and Disease. 12th ed. Wolters Kluwer, 2020.…"/>
          <p:cNvSpPr txBox="1"/>
          <p:nvPr/>
        </p:nvSpPr>
        <p:spPr>
          <a:xfrm>
            <a:off x="864711" y="3488148"/>
            <a:ext cx="16558578" cy="6212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200">
                <a:latin typeface="Times Roman"/>
                <a:ea typeface="Times Roman"/>
                <a:cs typeface="Times Roman"/>
                <a:sym typeface="Times Roman"/>
              </a:defRPr>
            </a:pPr>
            <a:r>
              <a:t>Ross, A. C., Caballero, B., Cousins, R. J., Tucker, K. L., &amp; Ziegler, T. R.</a:t>
            </a:r>
            <a:r>
              <a:rPr b="0"/>
              <a:t> </a:t>
            </a:r>
            <a:r>
              <a:rPr b="0" i="1"/>
              <a:t>Modern Nutrition in Health and Disease.</a:t>
            </a:r>
            <a:r>
              <a:rPr b="0"/>
              <a:t> 12th ed. Wolters Kluwer, 2020.</a:t>
            </a:r>
            <a:endParaRPr b="0"/>
          </a:p>
          <a:p>
            <a:pPr defTabSz="457200">
              <a:spcBef>
                <a:spcPts val="1200"/>
              </a:spcBef>
              <a:defRPr b="1" sz="1200">
                <a:latin typeface="Times Roman"/>
                <a:ea typeface="Times Roman"/>
                <a:cs typeface="Times Roman"/>
                <a:sym typeface="Times Roman"/>
              </a:defRPr>
            </a:pPr>
            <a:r>
              <a:t>Gropper, S. S., Smith, J. L., &amp; Carr, T. P.</a:t>
            </a:r>
            <a:r>
              <a:rPr b="0"/>
              <a:t> </a:t>
            </a:r>
            <a:r>
              <a:rPr b="0" i="1"/>
              <a:t>Advanced Nutrition and Human Metabolism.</a:t>
            </a:r>
            <a:r>
              <a:rPr b="0"/>
              <a:t> 7th ed. Cengage Learning, 2018.</a:t>
            </a:r>
            <a:endParaRPr b="0"/>
          </a:p>
          <a:p>
            <a:pPr defTabSz="457200">
              <a:spcBef>
                <a:spcPts val="1200"/>
              </a:spcBef>
              <a:defRPr b="1" sz="1200">
                <a:latin typeface="Times Roman"/>
                <a:ea typeface="Times Roman"/>
                <a:cs typeface="Times Roman"/>
                <a:sym typeface="Times Roman"/>
              </a:defRPr>
            </a:pPr>
            <a:r>
              <a:t>Mahan, L. K., Raymond, J. L., &amp; Escott-Stump, S.</a:t>
            </a:r>
            <a:r>
              <a:rPr b="0"/>
              <a:t> </a:t>
            </a:r>
            <a:r>
              <a:rPr b="0" i="1"/>
              <a:t>Krause’s Food &amp; the Nutrition Care Process.</a:t>
            </a:r>
            <a:r>
              <a:rPr b="0"/>
              <a:t> 15th ed. Elsevier, 2020.</a:t>
            </a:r>
            <a:endParaRPr b="0"/>
          </a:p>
          <a:p>
            <a:pPr defTabSz="457200">
              <a:spcBef>
                <a:spcPts val="1200"/>
              </a:spcBef>
              <a:defRPr sz="1200">
                <a:latin typeface="Times Roman"/>
                <a:ea typeface="Times Roman"/>
                <a:cs typeface="Times Roman"/>
                <a:sym typeface="Times Roman"/>
              </a:defRPr>
            </a:pPr>
            <a:r>
              <a:rPr b="1"/>
              <a:t>Gibson, R. S. </a:t>
            </a:r>
            <a:r>
              <a:rPr i="1"/>
              <a:t>Principles of Nutritional Assessment.</a:t>
            </a:r>
            <a:r>
              <a:t> 2nd ed. Oxford University Press, 2005.</a:t>
            </a:r>
            <a:r>
              <a:rPr b="1"/>
              <a:t>Thompson, F. E., &amp; Subar, A. F. </a:t>
            </a:r>
            <a:r>
              <a:t>Dietary assessment methodology. In </a:t>
            </a:r>
            <a:r>
              <a:t>Nutrition in the Prevention and Treatment of Disease</a:t>
            </a:r>
            <a:r>
              <a:t>, 4th ed. Academic Press, 2017.</a:t>
            </a:r>
          </a:p>
          <a:p>
            <a:pPr defTabSz="457200">
              <a:spcBef>
                <a:spcPts val="1200"/>
              </a:spcBef>
              <a:defRPr i="1" sz="1200">
                <a:latin typeface="Times Roman"/>
                <a:ea typeface="Times Roman"/>
                <a:cs typeface="Times Roman"/>
                <a:sym typeface="Times Roman"/>
              </a:defRPr>
            </a:pPr>
            <a:r>
              <a:rPr b="1" i="0"/>
              <a:t>Institute of Medicine (IOM). </a:t>
            </a:r>
            <a:r>
              <a:t>Dietary Reference Intakes: Applications in Dietary Assessment.</a:t>
            </a:r>
            <a:r>
              <a:rPr i="0"/>
              <a:t> National Academies Press, 2000.</a:t>
            </a:r>
            <a:endParaRPr i="0"/>
          </a:p>
          <a:p>
            <a:pPr defTabSz="457200">
              <a:spcBef>
                <a:spcPts val="1200"/>
              </a:spcBef>
              <a:defRPr b="1" sz="1200">
                <a:latin typeface="Times Roman"/>
                <a:ea typeface="Times Roman"/>
                <a:cs typeface="Times Roman"/>
                <a:sym typeface="Times Roman"/>
              </a:defRPr>
            </a:pPr>
            <a:r>
              <a:t>Heymsfield, S. B., Lohman, T. G., Wang, Z., &amp; Going, S. B.</a:t>
            </a:r>
            <a:r>
              <a:rPr b="0"/>
              <a:t> </a:t>
            </a:r>
            <a:r>
              <a:rPr b="0" i="1"/>
              <a:t>Human Body Composition.</a:t>
            </a:r>
            <a:r>
              <a:rPr b="0"/>
              <a:t> 2nd ed. Human Kinetics, 2005.</a:t>
            </a:r>
            <a:endParaRPr b="0"/>
          </a:p>
          <a:p>
            <a:pPr defTabSz="457200">
              <a:spcBef>
                <a:spcPts val="1200"/>
              </a:spcBef>
              <a:defRPr sz="1200">
                <a:latin typeface="Times Roman"/>
                <a:ea typeface="Times Roman"/>
                <a:cs typeface="Times Roman"/>
                <a:sym typeface="Times Roman"/>
              </a:defRPr>
            </a:pPr>
            <a:r>
              <a:rPr b="1"/>
              <a:t>Kyle, U. G., et al. </a:t>
            </a:r>
            <a:r>
              <a:t>Bioelectrical impedance analysis—part I: review of principles and methods. </a:t>
            </a:r>
            <a:r>
              <a:rPr i="1"/>
              <a:t>Clinical Nutrition</a:t>
            </a:r>
            <a:r>
              <a:t>, 23(5), 2004.</a:t>
            </a:r>
          </a:p>
          <a:p>
            <a:pPr defTabSz="457200">
              <a:spcBef>
                <a:spcPts val="1200"/>
              </a:spcBef>
              <a:defRPr sz="1200">
                <a:latin typeface="Times Roman"/>
                <a:ea typeface="Times Roman"/>
                <a:cs typeface="Times Roman"/>
                <a:sym typeface="Times Roman"/>
              </a:defRPr>
            </a:pPr>
            <a:r>
              <a:rPr b="1"/>
              <a:t>WHO Expert Consultation. </a:t>
            </a:r>
            <a:r>
              <a:t>Waist circumference and waist–hip ratio: Report of a WHO expert consultation. World Health Organization, 2008.</a:t>
            </a:r>
          </a:p>
          <a:p>
            <a:pPr defTabSz="457200">
              <a:spcBef>
                <a:spcPts val="1200"/>
              </a:spcBef>
              <a:defRPr sz="1200">
                <a:latin typeface="Times Roman"/>
                <a:ea typeface="Times Roman"/>
                <a:cs typeface="Times Roman"/>
                <a:sym typeface="Times Roman"/>
              </a:defRPr>
            </a:pPr>
            <a:r>
              <a:rPr b="1"/>
              <a:t>National Eating Disorders Association (NEDA). </a:t>
            </a:r>
            <a:r>
              <a:t>Eating disorders and disordered eating overview.</a:t>
            </a:r>
          </a:p>
          <a:p>
            <a:pPr defTabSz="457200">
              <a:spcBef>
                <a:spcPts val="1200"/>
              </a:spcBef>
              <a:defRPr sz="1200">
                <a:latin typeface="Times Roman"/>
                <a:ea typeface="Times Roman"/>
                <a:cs typeface="Times Roman"/>
                <a:sym typeface="Times Roman"/>
              </a:defRPr>
            </a:pPr>
            <a:r>
              <a:rPr b="1"/>
              <a:t>Dulloo, A. G., et al. </a:t>
            </a:r>
            <a:r>
              <a:t>Adaptive thermogenesis in human body weight regulation. </a:t>
            </a:r>
            <a:r>
              <a:rPr i="1"/>
              <a:t>Obesity Reviews</a:t>
            </a:r>
            <a:r>
              <a:t>, 13(Suppl 2), 2012.</a:t>
            </a:r>
          </a:p>
          <a:p>
            <a:pPr defTabSz="457200">
              <a:spcBef>
                <a:spcPts val="1200"/>
              </a:spcBef>
              <a:defRPr sz="1200">
                <a:latin typeface="Times Roman"/>
                <a:ea typeface="Times Roman"/>
                <a:cs typeface="Times Roman"/>
                <a:sym typeface="Times Roman"/>
              </a:defRPr>
            </a:pPr>
            <a:r>
              <a:rPr b="1"/>
              <a:t>Montani, J. P., et al. </a:t>
            </a:r>
            <a:r>
              <a:t>Weight cycling during growth and beyond as a risk factor for later obesity. </a:t>
            </a:r>
            <a:r>
              <a:rPr i="1"/>
              <a:t>International Journal of Obesity</a:t>
            </a:r>
            <a:r>
              <a:t>, 2015.</a:t>
            </a:r>
          </a:p>
          <a:p>
            <a:pPr defTabSz="457200">
              <a:spcBef>
                <a:spcPts val="1200"/>
              </a:spcBef>
              <a:defRPr i="1" sz="1200">
                <a:latin typeface="Times Roman"/>
                <a:ea typeface="Times Roman"/>
                <a:cs typeface="Times Roman"/>
                <a:sym typeface="Times Roman"/>
              </a:defRPr>
            </a:pPr>
            <a:r>
              <a:rPr b="1" i="0"/>
              <a:t>Miller, W. R., &amp; Rollnick, S. </a:t>
            </a:r>
            <a:r>
              <a:t>Motivational Interviewing: Helping People Change.</a:t>
            </a:r>
            <a:r>
              <a:rPr i="0"/>
              <a:t> 3rd ed. Guilford Press, 2013.</a:t>
            </a:r>
            <a:endParaRPr i="0"/>
          </a:p>
          <a:p>
            <a:pPr defTabSz="457200">
              <a:spcBef>
                <a:spcPts val="1200"/>
              </a:spcBef>
              <a:defRPr i="1" sz="1200">
                <a:latin typeface="Times Roman"/>
                <a:ea typeface="Times Roman"/>
                <a:cs typeface="Times Roman"/>
                <a:sym typeface="Times Roman"/>
              </a:defRPr>
            </a:pPr>
            <a:r>
              <a:rPr b="1" i="0"/>
              <a:t>Prochaska, J. O., &amp; DiClemente, C. C. </a:t>
            </a:r>
            <a:r>
              <a:rPr i="0"/>
              <a:t>Stages and processes of self-change. </a:t>
            </a:r>
            <a:r>
              <a:t>Journal of Consulting and Clinical Psychology</a:t>
            </a:r>
            <a:r>
              <a:rPr i="0"/>
              <a:t>, 51(3), 1983.</a:t>
            </a:r>
            <a:endParaRPr i="0"/>
          </a:p>
          <a:p>
            <a:pPr defTabSz="457200">
              <a:spcBef>
                <a:spcPts val="1200"/>
              </a:spcBef>
              <a:defRPr b="1" sz="1200">
                <a:latin typeface="Times Roman"/>
                <a:ea typeface="Times Roman"/>
                <a:cs typeface="Times Roman"/>
                <a:sym typeface="Times Roman"/>
              </a:defRPr>
            </a:pPr>
            <a:r>
              <a:t>Rollnick, S., Miller, W. R., &amp; Butler, C. C.</a:t>
            </a:r>
            <a:r>
              <a:rPr b="0"/>
              <a:t> </a:t>
            </a:r>
            <a:r>
              <a:rPr b="0" i="1"/>
              <a:t>Motivational Interviewing in Health Care.</a:t>
            </a:r>
            <a:r>
              <a:rPr b="0"/>
              <a:t> Guilford Press, 2008.</a:t>
            </a:r>
          </a:p>
          <a:p>
            <a:pPr defTabSz="457200">
              <a:spcBef>
                <a:spcPts val="1200"/>
              </a:spcBef>
              <a:defRPr b="1" sz="1200">
                <a:latin typeface="Times Roman"/>
                <a:ea typeface="Times Roman"/>
                <a:cs typeface="Times Roman"/>
                <a:sym typeface="Times Roman"/>
              </a:defRPr>
            </a:pPr>
            <a:r>
              <a:t>American College of Sports Medicine (ACSM).</a:t>
            </a:r>
            <a:r>
              <a:rPr b="0"/>
              <a:t> </a:t>
            </a:r>
            <a:r>
              <a:rPr b="0" i="1"/>
              <a:t>ACSM’s Nutrition for Exercise Science.</a:t>
            </a:r>
            <a:r>
              <a:rPr b="0"/>
              <a:t> Lippincott Williams &amp; Wilkins, 2018.</a:t>
            </a:r>
            <a:endParaRPr b="0"/>
          </a:p>
          <a:p>
            <a:pPr defTabSz="457200">
              <a:spcBef>
                <a:spcPts val="1200"/>
              </a:spcBef>
              <a:defRPr i="1" sz="1200">
                <a:latin typeface="Times Roman"/>
                <a:ea typeface="Times Roman"/>
                <a:cs typeface="Times Roman"/>
                <a:sym typeface="Times Roman"/>
              </a:defRPr>
            </a:pPr>
            <a:r>
              <a:rPr b="1" i="0"/>
              <a:t>McEwen, B. S. </a:t>
            </a:r>
            <a:r>
              <a:rPr i="0"/>
              <a:t>Stress, adaptation, and disease. </a:t>
            </a:r>
            <a:r>
              <a:t>Annals of the New York Academy of Sciences</a:t>
            </a:r>
            <a:r>
              <a:rPr i="0"/>
              <a:t>, 840, 1998.</a:t>
            </a:r>
            <a:endParaRPr i="0"/>
          </a:p>
          <a:p>
            <a:pPr defTabSz="457200">
              <a:spcBef>
                <a:spcPts val="1200"/>
              </a:spcBef>
              <a:defRPr sz="1200">
                <a:latin typeface="Times Roman"/>
                <a:ea typeface="Times Roman"/>
                <a:cs typeface="Times Roman"/>
                <a:sym typeface="Times Roman"/>
              </a:defRPr>
            </a:pPr>
            <a:r>
              <a:rPr b="1"/>
              <a:t>Spiegel, K., Leproult, R., &amp; Van Cauter, E. </a:t>
            </a:r>
            <a:r>
              <a:t>Impact of sleep debt on metabolic and endocrine function. </a:t>
            </a:r>
            <a:r>
              <a:rPr i="1"/>
              <a:t>The Lancet</a:t>
            </a:r>
            <a:r>
              <a:t>, 354(9188), 1999.</a:t>
            </a:r>
          </a:p>
          <a:p>
            <a:pPr defTabSz="457200">
              <a:spcBef>
                <a:spcPts val="1200"/>
              </a:spcBef>
              <a:defRPr i="1" sz="1200">
                <a:latin typeface="Times Roman"/>
                <a:ea typeface="Times Roman"/>
                <a:cs typeface="Times Roman"/>
                <a:sym typeface="Times Roman"/>
              </a:defRPr>
            </a:pPr>
            <a:r>
              <a:rPr b="1" i="0"/>
              <a:t>World Health Organization (WHO). </a:t>
            </a:r>
            <a:r>
              <a:t>Guidelines on Food Fortification with Micronutrients.</a:t>
            </a:r>
            <a:r>
              <a:rPr i="0"/>
              <a:t> WHO, 2006.</a:t>
            </a:r>
            <a:endParaRPr i="0"/>
          </a:p>
          <a:p>
            <a:pPr defTabSz="457200">
              <a:spcBef>
                <a:spcPts val="1200"/>
              </a:spcBef>
              <a:defRPr b="1" sz="1200">
                <a:latin typeface="Times Roman"/>
                <a:ea typeface="Times Roman"/>
                <a:cs typeface="Times Roman"/>
                <a:sym typeface="Times Roman"/>
              </a:defRPr>
            </a:pPr>
            <a:r>
              <a:t>National Institutes of Health (NIH) – Office of Dietary Supplements. </a:t>
            </a:r>
            <a:r>
              <a:rPr b="0"/>
              <a:t>Vitamin and mineral fact sheets for health professionals.</a:t>
            </a:r>
          </a:p>
        </p:txBody>
      </p:sp>
    </p:spTree>
  </p:cSld>
  <p:clrMapOvr>
    <a:masterClrMapping/>
  </p:clrMapOvr>
  <p:transition xmlns:p14="http://schemas.microsoft.com/office/powerpoint/2010/main" spd="med" advClick="1"/>
</p:sld>
</file>

<file path=ppt/slides/slide1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3" name="Freeform 2"/>
          <p:cNvSpPr/>
          <p:nvPr/>
        </p:nvSpPr>
        <p:spPr>
          <a:xfrm rot="10800000">
            <a:off x="-2" y="-3"/>
            <a:ext cx="18288005"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1456" name="Freeform 4"/>
          <p:cNvGrpSpPr/>
          <p:nvPr/>
        </p:nvGrpSpPr>
        <p:grpSpPr>
          <a:xfrm>
            <a:off x="-528006" y="-2"/>
            <a:ext cx="19048333" cy="3086104"/>
            <a:chOff x="0" y="0"/>
            <a:chExt cx="19048331" cy="3086102"/>
          </a:xfrm>
        </p:grpSpPr>
        <p:sp>
          <p:nvSpPr>
            <p:cNvPr id="1454"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1455"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1457" name="TextBox 6"/>
          <p:cNvSpPr txBox="1"/>
          <p:nvPr/>
        </p:nvSpPr>
        <p:spPr>
          <a:xfrm>
            <a:off x="1474894" y="1057695"/>
            <a:ext cx="17367795" cy="11406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2" sz="7400">
                <a:solidFill>
                  <a:srgbClr val="FFFFFF"/>
                </a:solidFill>
                <a:latin typeface="Poppins"/>
                <a:ea typeface="Poppins"/>
                <a:cs typeface="Poppins"/>
                <a:sym typeface="Poppins"/>
              </a:defRPr>
            </a:lvl1pPr>
          </a:lstStyle>
          <a:p>
            <a:pPr/>
            <a:r>
              <a:t>References</a:t>
            </a:r>
          </a:p>
        </p:txBody>
      </p:sp>
      <p:sp>
        <p:nvSpPr>
          <p:cNvPr id="1458"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459" name="National Institutes of Health (NIH) – Office of Dietary Supplements. Vitamin and mineral fact sheets for health professionals.…"/>
          <p:cNvSpPr txBox="1"/>
          <p:nvPr/>
        </p:nvSpPr>
        <p:spPr>
          <a:xfrm>
            <a:off x="864711" y="3488148"/>
            <a:ext cx="16558578" cy="33182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b="1" sz="1200">
                <a:latin typeface="Times Roman"/>
                <a:ea typeface="Times Roman"/>
                <a:cs typeface="Times Roman"/>
                <a:sym typeface="Times Roman"/>
              </a:defRPr>
            </a:pPr>
            <a:r>
              <a:t>National Institutes of Health (NIH) – Office of Dietary Supplements.</a:t>
            </a:r>
            <a:r>
              <a:rPr b="0"/>
              <a:t> </a:t>
            </a:r>
            <a:r>
              <a:t>Vitamin and mineral fact sheets for health professionals.</a:t>
            </a:r>
          </a:p>
          <a:p>
            <a:pPr defTabSz="457200">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r>
              <a:rPr b="1"/>
              <a:t>Academy of Nutrition and Dietetics. </a:t>
            </a:r>
            <a:r>
              <a:t>Nutrition assessment and referral guidelines.</a:t>
            </a:r>
          </a:p>
          <a:p>
            <a:pPr defTabSz="457200">
              <a:spcBef>
                <a:spcPts val="1200"/>
              </a:spcBef>
              <a:defRPr i="1" sz="1200">
                <a:latin typeface="Times Roman"/>
                <a:ea typeface="Times Roman"/>
                <a:cs typeface="Times Roman"/>
                <a:sym typeface="Times Roman"/>
              </a:defRPr>
            </a:pPr>
            <a:r>
              <a:rPr b="1" i="0"/>
              <a:t>Institute for Functional Medicine. </a:t>
            </a:r>
            <a:r>
              <a:t>Applying Functional Medicine in Clinical Practice.</a:t>
            </a:r>
            <a:endParaRPr i="0"/>
          </a:p>
          <a:p>
            <a:pPr defTabSz="457200">
              <a:spcBef>
                <a:spcPts val="1200"/>
              </a:spcBef>
              <a:defRPr b="1" sz="1200">
                <a:latin typeface="Times Roman"/>
                <a:ea typeface="Times Roman"/>
                <a:cs typeface="Times Roman"/>
                <a:sym typeface="Times Roman"/>
              </a:defRPr>
            </a:pPr>
            <a:r>
              <a:t>BCNS / National Board for Nutrition Specialists (NBNS).</a:t>
            </a:r>
            <a:r>
              <a:rPr b="0"/>
              <a:t> </a:t>
            </a:r>
            <a:r>
              <a:rPr b="0" i="1"/>
              <a:t>CNS Candidate Handbook &amp; Exam Content Outline.</a:t>
            </a:r>
            <a:endParaRPr b="0" i="1"/>
          </a:p>
          <a:p>
            <a:pPr defTabSz="457200">
              <a:spcBef>
                <a:spcPts val="1200"/>
              </a:spcBef>
              <a:defRPr sz="1200">
                <a:latin typeface="Times Roman"/>
                <a:ea typeface="Times Roman"/>
                <a:cs typeface="Times Roman"/>
                <a:sym typeface="Times Roman"/>
              </a:defRPr>
            </a:pPr>
            <a:r>
              <a:rPr b="1"/>
              <a:t>Barker, D. J. P. </a:t>
            </a:r>
            <a:r>
              <a:t>Developmental origins of chronic disease. </a:t>
            </a:r>
            <a:r>
              <a:rPr i="1"/>
              <a:t>Public Health</a:t>
            </a:r>
            <a:r>
              <a:t>, 126(3), 2012.</a:t>
            </a:r>
          </a:p>
          <a:p>
            <a:pPr defTabSz="457200">
              <a:spcBef>
                <a:spcPts val="1200"/>
              </a:spcBef>
              <a:defRPr sz="1200">
                <a:latin typeface="Times Roman"/>
                <a:ea typeface="Times Roman"/>
                <a:cs typeface="Times Roman"/>
                <a:sym typeface="Times Roman"/>
              </a:defRPr>
            </a:pPr>
            <a:r>
              <a:rPr b="1"/>
              <a:t>Birch, L. L., &amp; Fisher, J. O. </a:t>
            </a:r>
            <a:r>
              <a:t>Development of eating behaviors among children. </a:t>
            </a:r>
            <a:r>
              <a:rPr i="1"/>
              <a:t>Pediatrics</a:t>
            </a:r>
            <a:r>
              <a:t>, 101(3), 1998.</a:t>
            </a:r>
          </a:p>
          <a:p>
            <a:pPr defTabSz="457200">
              <a:defRPr sz="1200">
                <a:solidFill>
                  <a:srgbClr val="808080"/>
                </a:solidFill>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marL="510116" indent="-370416" defTabSz="457200">
              <a:spcBef>
                <a:spcPts val="1400"/>
              </a:spcBef>
              <a:buSzPct val="100000"/>
              <a:buFont typeface="Times Roman"/>
              <a:buAutoNum type="arabicPeriod" startAt="1"/>
              <a:defRPr b="1" sz="1400">
                <a:latin typeface="Times Roman"/>
                <a:ea typeface="Times Roman"/>
                <a:cs typeface="Times Roman"/>
                <a:sym typeface="Times Roman"/>
              </a:defRPr>
            </a:pPr>
            <a:endParaRPr b="0"/>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0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03" name="TextBox 6"/>
          <p:cNvSpPr txBox="1"/>
          <p:nvPr/>
        </p:nvSpPr>
        <p:spPr>
          <a:xfrm>
            <a:off x="1202517" y="419675"/>
            <a:ext cx="16812962" cy="229639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33" sz="7400">
                <a:solidFill>
                  <a:srgbClr val="0433FF"/>
                </a:solidFill>
                <a:latin typeface="Poppins"/>
                <a:ea typeface="Poppins"/>
                <a:cs typeface="Poppins"/>
                <a:sym typeface="Poppins"/>
              </a:defRPr>
            </a:lvl1pPr>
          </a:lstStyle>
          <a:p>
            <a:pPr/>
            <a:r>
              <a:t>Nutrients Used in Fortification and Applicable Food Sources</a:t>
            </a:r>
          </a:p>
        </p:txBody>
      </p:sp>
      <p:sp>
        <p:nvSpPr>
          <p:cNvPr id="20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05" name="Fortification is the intentional addition of essential nutrients to foods to prevent or correct population-wide deficiencies.…"/>
          <p:cNvSpPr txBox="1"/>
          <p:nvPr/>
        </p:nvSpPr>
        <p:spPr>
          <a:xfrm>
            <a:off x="1943524" y="3977876"/>
            <a:ext cx="14595421" cy="171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800">
                <a:latin typeface="Times Roman"/>
                <a:ea typeface="Times Roman"/>
                <a:cs typeface="Times Roman"/>
                <a:sym typeface="Times Roman"/>
              </a:defRPr>
            </a:pPr>
            <a:r>
              <a:t>Fortification</a:t>
            </a:r>
            <a:r>
              <a:rPr b="0"/>
              <a:t> is the </a:t>
            </a:r>
            <a:r>
              <a:t>intentional addition of essential nutrients to foods</a:t>
            </a:r>
            <a:r>
              <a:rPr b="0"/>
              <a:t> to prevent or correct population-wide deficiencies.</a:t>
            </a:r>
          </a:p>
          <a:p>
            <a:pPr defTabSz="457200">
              <a:spcBef>
                <a:spcPts val="1200"/>
              </a:spcBef>
              <a:defRPr sz="1200">
                <a:latin typeface="Times Roman"/>
                <a:ea typeface="Times Roman"/>
                <a:cs typeface="Times Roman"/>
                <a:sym typeface="Times Roman"/>
              </a:defRPr>
            </a:pPr>
          </a:p>
          <a:p>
            <a:pPr defTabSz="457200">
              <a:defRPr sz="2800">
                <a:latin typeface="Times Roman"/>
                <a:ea typeface="Times Roman"/>
                <a:cs typeface="Times Roman"/>
                <a:sym typeface="Times Roman"/>
              </a:defRPr>
            </a:pPr>
            <a:r>
              <a:t>It differs from enrichment:</a:t>
            </a:r>
          </a:p>
        </p:txBody>
      </p:sp>
      <p:graphicFrame>
        <p:nvGraphicFramePr>
          <p:cNvPr id="206" name="Table 1"/>
          <p:cNvGraphicFramePr/>
          <p:nvPr/>
        </p:nvGraphicFramePr>
        <p:xfrm>
          <a:off x="1984375" y="6197424"/>
          <a:ext cx="12738597" cy="229557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24387"/>
                <a:gridCol w="10414209"/>
              </a:tblGrid>
              <a:tr h="646639">
                <a:tc>
                  <a:txBody>
                    <a:bodyPr/>
                    <a:lstStyle/>
                    <a:p>
                      <a:pPr algn="ctr" defTabSz="457200">
                        <a:defRPr sz="1800"/>
                      </a:pPr>
                      <a:r>
                        <a:rPr b="1" sz="2800">
                          <a:latin typeface="Times Roman"/>
                          <a:ea typeface="Times Roman"/>
                          <a:cs typeface="Times Roman"/>
                          <a:sym typeface="Times Roman"/>
                        </a:rPr>
                        <a:t>Term</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Definition</a:t>
                      </a:r>
                    </a:p>
                  </a:txBody>
                  <a:tcPr marL="12700" marR="12700" marT="12700" marB="12700" anchor="ctr" anchorCtr="0" horzOverflow="overflow"/>
                </a:tc>
              </a:tr>
              <a:tr h="1002290">
                <a:tc>
                  <a:txBody>
                    <a:bodyPr/>
                    <a:lstStyle/>
                    <a:p>
                      <a:pPr algn="ctr" defTabSz="457200">
                        <a:defRPr sz="1800"/>
                      </a:pPr>
                      <a:r>
                        <a:rPr b="1" sz="2800">
                          <a:latin typeface="Times Roman"/>
                          <a:ea typeface="Times Roman"/>
                          <a:cs typeface="Times Roman"/>
                          <a:sym typeface="Times Roman"/>
                        </a:rPr>
                        <a:t>Fortification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Addition to replace or elevate levels above natural occurrence</a:t>
                      </a:r>
                    </a:p>
                  </a:txBody>
                  <a:tcPr marL="12700" marR="12700" marT="12700" marB="12700" anchor="ctr" anchorCtr="0" horzOverflow="overflow"/>
                </a:tc>
              </a:tr>
              <a:tr h="646639">
                <a:tc>
                  <a:txBody>
                    <a:bodyPr/>
                    <a:lstStyle/>
                    <a:p>
                      <a:pPr algn="ctr" defTabSz="457200">
                        <a:defRPr sz="1800"/>
                      </a:pPr>
                      <a:r>
                        <a:rPr b="1" sz="2800">
                          <a:latin typeface="Times Roman"/>
                          <a:ea typeface="Times Roman"/>
                          <a:cs typeface="Times Roman"/>
                          <a:sym typeface="Times Roman"/>
                        </a:rPr>
                        <a:t>Enrichment</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Restoration of nutrients lost during processing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0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10" name="TextBox 6"/>
          <p:cNvSpPr txBox="1"/>
          <p:nvPr/>
        </p:nvSpPr>
        <p:spPr>
          <a:xfrm>
            <a:off x="1253317" y="978476"/>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Rationale for Fortification</a:t>
            </a:r>
          </a:p>
        </p:txBody>
      </p:sp>
      <p:sp>
        <p:nvSpPr>
          <p:cNvPr id="21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12" name="Public Health Goals…"/>
          <p:cNvSpPr txBox="1"/>
          <p:nvPr/>
        </p:nvSpPr>
        <p:spPr>
          <a:xfrm>
            <a:off x="1444450" y="3292076"/>
            <a:ext cx="14595421" cy="631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Public Health Goals</a:t>
            </a:r>
          </a:p>
          <a:p>
            <a:pPr defTabSz="457200">
              <a:defRPr sz="2400">
                <a:latin typeface="Courier"/>
                <a:ea typeface="Courier"/>
                <a:cs typeface="Courier"/>
                <a:sym typeface="Courier"/>
              </a:defRPr>
            </a:pPr>
          </a:p>
          <a:p>
            <a:pPr defTabSz="457200">
              <a:defRPr sz="2400">
                <a:latin typeface="Courier"/>
                <a:ea typeface="Courier"/>
                <a:cs typeface="Courier"/>
                <a:sym typeface="Courier"/>
              </a:defRPr>
            </a:pPr>
            <a:r>
              <a:t>Population deficiency → Reduced intake → Chronic disease risk</a:t>
            </a:r>
          </a:p>
          <a:p>
            <a:pPr defTabSz="457200">
              <a:defRPr sz="2400">
                <a:latin typeface="Courier"/>
                <a:ea typeface="Courier"/>
                <a:cs typeface="Courier"/>
                <a:sym typeface="Courier"/>
              </a:defRPr>
            </a:pPr>
            <a:r>
              <a:t>       ↓</a:t>
            </a:r>
          </a:p>
          <a:p>
            <a:pPr defTabSz="457200">
              <a:defRPr sz="2400">
                <a:latin typeface="Courier"/>
                <a:ea typeface="Courier"/>
                <a:cs typeface="Courier"/>
                <a:sym typeface="Courier"/>
              </a:defRPr>
            </a:pPr>
            <a:r>
              <a:t>Food fortification</a:t>
            </a:r>
          </a:p>
          <a:p>
            <a:pPr defTabSz="457200">
              <a:defRPr sz="2400">
                <a:latin typeface="Courier"/>
                <a:ea typeface="Courier"/>
                <a:cs typeface="Courier"/>
                <a:sym typeface="Courier"/>
              </a:defRPr>
            </a:pPr>
            <a:r>
              <a:t>       ↓</a:t>
            </a:r>
          </a:p>
          <a:p>
            <a:pPr defTabSz="457200">
              <a:defRPr sz="2400">
                <a:latin typeface="Courier"/>
                <a:ea typeface="Courier"/>
                <a:cs typeface="Courier"/>
                <a:sym typeface="Courier"/>
              </a:defRPr>
            </a:pPr>
            <a:r>
              <a:t>Improved nutrient status &amp; deficiency prevention</a:t>
            </a:r>
          </a:p>
          <a:p>
            <a:pPr defTabSz="457200">
              <a:defRPr sz="2400">
                <a:latin typeface="Courier"/>
                <a:ea typeface="Courier"/>
                <a:cs typeface="Courier"/>
                <a:sym typeface="Courier"/>
              </a:defRPr>
            </a:pPr>
          </a:p>
          <a:p>
            <a:pPr defTabSz="457200">
              <a:spcBef>
                <a:spcPts val="1400"/>
              </a:spcBef>
              <a:defRPr b="1" sz="2800">
                <a:latin typeface="Times Roman"/>
                <a:ea typeface="Times Roman"/>
                <a:cs typeface="Times Roman"/>
                <a:sym typeface="Times Roman"/>
              </a:defRPr>
            </a:pPr>
            <a:r>
              <a:t>Key Populations Served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Infants and children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Pregnant females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Low-income or food-insecure populations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Vegetarians/vegans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Elderly</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1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16" name="TextBox 6"/>
          <p:cNvSpPr txBox="1"/>
          <p:nvPr/>
        </p:nvSpPr>
        <p:spPr>
          <a:xfrm>
            <a:off x="1126317" y="1080076"/>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Vitamins Used in Fortification</a:t>
            </a:r>
          </a:p>
        </p:txBody>
      </p:sp>
      <p:sp>
        <p:nvSpPr>
          <p:cNvPr id="21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218" name="Table 1"/>
          <p:cNvGraphicFramePr/>
          <p:nvPr/>
        </p:nvGraphicFramePr>
        <p:xfrm>
          <a:off x="2488214" y="3670124"/>
          <a:ext cx="14089165" cy="623220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049138"/>
                <a:gridCol w="5570664"/>
                <a:gridCol w="5469359"/>
              </a:tblGrid>
              <a:tr h="585183">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Fortified Food Sources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585183">
                <a:tc>
                  <a:txBody>
                    <a:bodyPr/>
                    <a:lstStyle/>
                    <a:p>
                      <a:pPr algn="ctr" defTabSz="457200">
                        <a:defRPr sz="1800"/>
                      </a:pPr>
                      <a:r>
                        <a:rPr b="1" sz="24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Milk, margarine, cereals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Vision, immunity</a:t>
                      </a:r>
                    </a:p>
                  </a:txBody>
                  <a:tcPr marL="12700" marR="12700" marT="12700" marB="12700" anchor="ctr" anchorCtr="0" horzOverflow="overflow"/>
                </a:tc>
              </a:tr>
              <a:tr h="907034">
                <a:tc>
                  <a:txBody>
                    <a:bodyPr/>
                    <a:lstStyle/>
                    <a:p>
                      <a:pPr algn="ctr" defTabSz="457200">
                        <a:defRPr sz="1800"/>
                      </a:pPr>
                      <a:r>
                        <a:rPr b="1"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Milk, plant milks, fats, cereals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health</a:t>
                      </a:r>
                    </a:p>
                  </a:txBody>
                  <a:tcPr marL="12700" marR="12700" marT="12700" marB="12700" anchor="ctr" anchorCtr="0" horzOverflow="overflow"/>
                </a:tc>
              </a:tr>
              <a:tr h="585183">
                <a:tc>
                  <a:txBody>
                    <a:bodyPr/>
                    <a:lstStyle/>
                    <a:p>
                      <a:pPr algn="ctr" defTabSz="457200">
                        <a:defRPr sz="1800"/>
                      </a:pPr>
                      <a:r>
                        <a:rPr b="1" sz="24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Juices, beverages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Antioxidant support</a:t>
                      </a:r>
                    </a:p>
                  </a:txBody>
                  <a:tcPr marL="12700" marR="12700" marT="12700" marB="12700" anchor="ctr" anchorCtr="0" horzOverflow="overflow"/>
                </a:tc>
              </a:tr>
              <a:tr h="585183">
                <a:tc>
                  <a:txBody>
                    <a:bodyPr/>
                    <a:lstStyle/>
                    <a:p>
                      <a:pPr algn="ctr" defTabSz="457200">
                        <a:defRPr sz="1800"/>
                      </a:pPr>
                      <a:r>
                        <a:rPr b="1" sz="2400">
                          <a:latin typeface="Times Roman"/>
                          <a:ea typeface="Times Roman"/>
                          <a:cs typeface="Times Roman"/>
                          <a:sym typeface="Times Roman"/>
                        </a:rPr>
                        <a:t>Thiamine (B1)</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Enriched grains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metabolism</a:t>
                      </a:r>
                    </a:p>
                  </a:txBody>
                  <a:tcPr marL="12700" marR="12700" marT="12700" marB="12700" anchor="ctr" anchorCtr="0" horzOverflow="overflow"/>
                </a:tc>
              </a:tr>
              <a:tr h="907034">
                <a:tc>
                  <a:txBody>
                    <a:bodyPr/>
                    <a:lstStyle/>
                    <a:p>
                      <a:pPr algn="ctr" defTabSz="457200">
                        <a:defRPr sz="1800"/>
                      </a:pPr>
                      <a:r>
                        <a:rPr b="1" sz="2400">
                          <a:latin typeface="Times Roman"/>
                          <a:ea typeface="Times Roman"/>
                          <a:cs typeface="Times Roman"/>
                          <a:sym typeface="Times Roman"/>
                        </a:rPr>
                        <a:t>Riboflavin (B2)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Grains, cereals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Redox reactions</a:t>
                      </a:r>
                    </a:p>
                  </a:txBody>
                  <a:tcPr marL="12700" marR="12700" marT="12700" marB="12700" anchor="ctr" anchorCtr="0" horzOverflow="overflow"/>
                </a:tc>
              </a:tr>
              <a:tr h="585183">
                <a:tc>
                  <a:txBody>
                    <a:bodyPr/>
                    <a:lstStyle/>
                    <a:p>
                      <a:pPr algn="ctr" defTabSz="457200">
                        <a:defRPr sz="1800"/>
                      </a:pPr>
                      <a:r>
                        <a:rPr b="1" sz="2400">
                          <a:latin typeface="Times Roman"/>
                          <a:ea typeface="Times Roman"/>
                          <a:cs typeface="Times Roman"/>
                          <a:sym typeface="Times Roman"/>
                        </a:rPr>
                        <a:t>Niacin (B3)</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Grains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NAD+/ATP production</a:t>
                      </a:r>
                    </a:p>
                  </a:txBody>
                  <a:tcPr marL="12700" marR="12700" marT="12700" marB="12700" anchor="ctr" anchorCtr="0" horzOverflow="overflow"/>
                </a:tc>
              </a:tr>
              <a:tr h="907034">
                <a:tc>
                  <a:txBody>
                    <a:bodyPr/>
                    <a:lstStyle/>
                    <a:p>
                      <a:pPr algn="ctr" defTabSz="457200">
                        <a:defRPr sz="1800"/>
                      </a:pPr>
                      <a:r>
                        <a:rPr b="1" sz="2400">
                          <a:latin typeface="Times Roman"/>
                          <a:ea typeface="Times Roman"/>
                          <a:cs typeface="Times Roman"/>
                          <a:sym typeface="Times Roman"/>
                        </a:rPr>
                        <a:t>Folate (B9)</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Grains, flour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Neural tube defect prevention</a:t>
                      </a:r>
                    </a:p>
                  </a:txBody>
                  <a:tcPr marL="12700" marR="12700" marT="12700" marB="12700" anchor="ctr" anchorCtr="0" horzOverflow="overflow"/>
                </a:tc>
              </a:tr>
              <a:tr h="585183">
                <a:tc>
                  <a:txBody>
                    <a:bodyPr/>
                    <a:lstStyle/>
                    <a:p>
                      <a:pPr algn="ctr" defTabSz="457200">
                        <a:defRPr sz="1800"/>
                      </a:pPr>
                      <a:r>
                        <a:rPr b="1" sz="24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Cereals, plant milks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Vegan deficiency prevention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grpSp>
        <p:nvGrpSpPr>
          <p:cNvPr id="109" name="Group 2"/>
          <p:cNvGrpSpPr/>
          <p:nvPr/>
        </p:nvGrpSpPr>
        <p:grpSpPr>
          <a:xfrm>
            <a:off x="1999667" y="1603520"/>
            <a:ext cx="1493834" cy="6325021"/>
            <a:chOff x="-1" y="-1"/>
            <a:chExt cx="1493832" cy="6325019"/>
          </a:xfrm>
        </p:grpSpPr>
        <p:sp>
          <p:nvSpPr>
            <p:cNvPr id="107" name="Freeform 3"/>
            <p:cNvSpPr/>
            <p:nvPr/>
          </p:nvSpPr>
          <p:spPr>
            <a:xfrm>
              <a:off x="2" y="-2"/>
              <a:ext cx="1493830" cy="632502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3664" y="0"/>
                    <a:pt x="16411" y="269"/>
                    <a:pt x="18437" y="747"/>
                  </a:cubicBezTo>
                  <a:cubicBezTo>
                    <a:pt x="20462" y="1225"/>
                    <a:pt x="21600" y="1874"/>
                    <a:pt x="21600" y="2551"/>
                  </a:cubicBezTo>
                  <a:lnTo>
                    <a:pt x="21600" y="19049"/>
                  </a:lnTo>
                  <a:cubicBezTo>
                    <a:pt x="21600" y="19726"/>
                    <a:pt x="20462" y="20375"/>
                    <a:pt x="18437" y="20853"/>
                  </a:cubicBezTo>
                  <a:cubicBezTo>
                    <a:pt x="16411" y="21331"/>
                    <a:pt x="13664" y="21600"/>
                    <a:pt x="10800" y="21600"/>
                  </a:cubicBezTo>
                  <a:cubicBezTo>
                    <a:pt x="7936" y="21600"/>
                    <a:pt x="5189" y="21331"/>
                    <a:pt x="3163" y="20853"/>
                  </a:cubicBezTo>
                  <a:cubicBezTo>
                    <a:pt x="1138" y="20375"/>
                    <a:pt x="0" y="19726"/>
                    <a:pt x="0" y="19049"/>
                  </a:cubicBezTo>
                  <a:lnTo>
                    <a:pt x="0" y="2551"/>
                  </a:lnTo>
                  <a:cubicBezTo>
                    <a:pt x="0" y="1874"/>
                    <a:pt x="1138" y="1225"/>
                    <a:pt x="3163" y="747"/>
                  </a:cubicBezTo>
                  <a:cubicBezTo>
                    <a:pt x="5189" y="269"/>
                    <a:pt x="7936" y="0"/>
                    <a:pt x="10800" y="0"/>
                  </a:cubicBezTo>
                  <a:close/>
                </a:path>
              </a:pathLst>
            </a:custGeom>
            <a:solidFill>
              <a:srgbClr val="66BB6A"/>
            </a:solidFill>
            <a:ln w="12700" cap="flat">
              <a:noFill/>
              <a:miter lim="400000"/>
            </a:ln>
            <a:effectLst/>
          </p:spPr>
          <p:txBody>
            <a:bodyPr wrap="square" lIns="45718" tIns="45718" rIns="45718" bIns="45718" numCol="1" anchor="t">
              <a:noAutofit/>
            </a:bodyPr>
            <a:lstStyle/>
            <a:p>
              <a:pPr/>
            </a:p>
          </p:txBody>
        </p:sp>
        <p:sp>
          <p:nvSpPr>
            <p:cNvPr id="108" name="TextBox 4"/>
            <p:cNvSpPr txBox="1"/>
            <p:nvPr/>
          </p:nvSpPr>
          <p:spPr>
            <a:xfrm>
              <a:off x="-2" y="1037284"/>
              <a:ext cx="1493831" cy="4250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lnSpc>
                  <a:spcPts val="4800"/>
                </a:lnSpc>
                <a:defRPr spc="215" sz="3600">
                  <a:latin typeface="Open Sauce Bold"/>
                  <a:ea typeface="Open Sauce Bold"/>
                  <a:cs typeface="Open Sauce Bold"/>
                  <a:sym typeface="Open Sauce Bold"/>
                </a:defRPr>
              </a:pPr>
              <a:r>
                <a:t>D</a:t>
              </a:r>
            </a:p>
            <a:p>
              <a:pPr algn="ctr">
                <a:lnSpc>
                  <a:spcPts val="4800"/>
                </a:lnSpc>
                <a:defRPr spc="215" sz="3600">
                  <a:latin typeface="Open Sauce Bold"/>
                  <a:ea typeface="Open Sauce Bold"/>
                  <a:cs typeface="Open Sauce Bold"/>
                  <a:sym typeface="Open Sauce Bold"/>
                </a:defRPr>
              </a:pPr>
              <a:r>
                <a:t>O</a:t>
              </a:r>
            </a:p>
            <a:p>
              <a:pPr algn="ctr">
                <a:lnSpc>
                  <a:spcPts val="4800"/>
                </a:lnSpc>
                <a:defRPr spc="215" sz="3600">
                  <a:latin typeface="Open Sauce Bold"/>
                  <a:ea typeface="Open Sauce Bold"/>
                  <a:cs typeface="Open Sauce Bold"/>
                  <a:sym typeface="Open Sauce Bold"/>
                </a:defRPr>
              </a:pPr>
              <a:r>
                <a:t>M</a:t>
              </a:r>
            </a:p>
            <a:p>
              <a:pPr algn="ctr">
                <a:lnSpc>
                  <a:spcPts val="4800"/>
                </a:lnSpc>
                <a:defRPr spc="215" sz="3600">
                  <a:latin typeface="Open Sauce Bold"/>
                  <a:ea typeface="Open Sauce Bold"/>
                  <a:cs typeface="Open Sauce Bold"/>
                  <a:sym typeface="Open Sauce Bold"/>
                </a:defRPr>
              </a:pPr>
              <a:r>
                <a:t>A</a:t>
              </a:r>
            </a:p>
            <a:p>
              <a:pPr algn="ctr">
                <a:lnSpc>
                  <a:spcPts val="4800"/>
                </a:lnSpc>
                <a:defRPr spc="215" sz="3600">
                  <a:latin typeface="Open Sauce Bold"/>
                  <a:ea typeface="Open Sauce Bold"/>
                  <a:cs typeface="Open Sauce Bold"/>
                  <a:sym typeface="Open Sauce Bold"/>
                </a:defRPr>
              </a:pPr>
              <a:r>
                <a:t>I</a:t>
              </a:r>
            </a:p>
            <a:p>
              <a:pPr algn="ctr">
                <a:lnSpc>
                  <a:spcPts val="4800"/>
                </a:lnSpc>
                <a:defRPr spc="215" sz="3600">
                  <a:latin typeface="Open Sauce Bold"/>
                  <a:ea typeface="Open Sauce Bold"/>
                  <a:cs typeface="Open Sauce Bold"/>
                  <a:sym typeface="Open Sauce Bold"/>
                </a:defRPr>
              </a:pPr>
              <a:r>
                <a:t>N</a:t>
              </a:r>
            </a:p>
            <a:p>
              <a:pPr algn="ctr">
                <a:lnSpc>
                  <a:spcPts val="4800"/>
                </a:lnSpc>
                <a:defRPr b="1" spc="215" sz="3600">
                  <a:latin typeface="Open Sauce Bold"/>
                  <a:ea typeface="Open Sauce Bold"/>
                  <a:cs typeface="Open Sauce Bold"/>
                  <a:sym typeface="Open Sauce Bold"/>
                </a:defRPr>
              </a:pPr>
              <a:r>
                <a:t>III</a:t>
              </a:r>
            </a:p>
          </p:txBody>
        </p:sp>
      </p:grpSp>
      <p:sp>
        <p:nvSpPr>
          <p:cNvPr id="110" name="Freeform 6"/>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p>
        </p:txBody>
      </p:sp>
      <p:sp>
        <p:nvSpPr>
          <p:cNvPr id="111" name="TextBox 14"/>
          <p:cNvSpPr txBox="1"/>
          <p:nvPr/>
        </p:nvSpPr>
        <p:spPr>
          <a:xfrm>
            <a:off x="3950120" y="1382982"/>
            <a:ext cx="7880796" cy="82585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b="1" sz="2800">
                <a:solidFill>
                  <a:srgbClr val="0433FF"/>
                </a:solidFill>
                <a:latin typeface="Open Sauce Bold"/>
                <a:ea typeface="Open Sauce Bold"/>
                <a:cs typeface="Open Sauce Bold"/>
                <a:sym typeface="Open Sauce Bold"/>
              </a:defRPr>
            </a:pPr>
            <a:r>
              <a:t>Food Processing/Functional Foods/ Supplements/Upper Intake Levels/DRI's</a:t>
            </a:r>
          </a:p>
          <a:p>
            <a:pPr defTabSz="457200">
              <a:defRPr b="1" sz="2800">
                <a:solidFill>
                  <a:srgbClr val="0433FF"/>
                </a:solidFill>
                <a:latin typeface="Open Sauce Bold"/>
                <a:ea typeface="Open Sauce Bold"/>
                <a:cs typeface="Open Sauce Bold"/>
                <a:sym typeface="Open Sauce Bold"/>
              </a:defRPr>
            </a:pPr>
          </a:p>
          <a:p>
            <a:pPr marL="280734" indent="-280734"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solidFill>
                  <a:srgbClr val="0433FF"/>
                </a:solidFill>
                <a:latin typeface="Open Sauce Bold"/>
                <a:ea typeface="Open Sauce Bold"/>
                <a:cs typeface="Open Sauce Bold"/>
                <a:sym typeface="Open Sauce Bold"/>
              </a:defRPr>
            </a:pPr>
            <a:r>
              <a:t>Impact of agricultural methods and food processing, preparation, and storage on nutrient value</a:t>
            </a:r>
          </a:p>
          <a:p>
            <a:pPr marL="280734" indent="-280734"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solidFill>
                  <a:srgbClr val="0433FF"/>
                </a:solidFill>
                <a:latin typeface="Open Sauce Bold"/>
                <a:ea typeface="Open Sauce Bold"/>
                <a:cs typeface="Open Sauce Bold"/>
                <a:sym typeface="Open Sauce Bold"/>
              </a:defRPr>
            </a:pPr>
            <a:r>
              <a:t>Nutrients used in fortification and applicable    </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solidFill>
                  <a:srgbClr val="0433FF"/>
                </a:solidFill>
                <a:latin typeface="Open Sauce Bold"/>
                <a:ea typeface="Open Sauce Bold"/>
                <a:cs typeface="Open Sauce Bold"/>
                <a:sym typeface="Open Sauce Bold"/>
              </a:defRPr>
            </a:pPr>
            <a:r>
              <a:t>   food sources</a:t>
            </a:r>
          </a:p>
          <a:p>
            <a:pPr marL="280735" indent="-280735"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solidFill>
                  <a:srgbClr val="0433FF"/>
                </a:solidFill>
                <a:latin typeface="Open Sauce Bold"/>
                <a:ea typeface="Open Sauce Bold"/>
                <a:cs typeface="Open Sauce Bold"/>
                <a:sym typeface="Open Sauce Bold"/>
              </a:defRPr>
            </a:pPr>
            <a:r>
              <a:t>Functional and medical foods and their impact on health</a:t>
            </a:r>
          </a:p>
          <a:p>
            <a:pPr marL="280734" indent="-280734" defTabSz="457200">
              <a:buSzPct val="100000"/>
              <a:buChar char="•"/>
              <a:defRPr sz="2300">
                <a:solidFill>
                  <a:srgbClr val="0433FF"/>
                </a:solidFill>
                <a:latin typeface="Open Sauce Bold"/>
                <a:ea typeface="Open Sauce Bold"/>
                <a:cs typeface="Open Sauce Bold"/>
                <a:sym typeface="Open Sauce Bold"/>
              </a:defRPr>
            </a:pPr>
            <a:r>
              <a:t>Role of key phytochemicals and zoochemicals in health</a:t>
            </a:r>
          </a:p>
          <a:p>
            <a:pPr marL="280734" indent="-280734" defTabSz="457200">
              <a:buSzPct val="100000"/>
              <a:buChar char="•"/>
              <a:defRPr sz="2300">
                <a:solidFill>
                  <a:srgbClr val="0433FF"/>
                </a:solidFill>
                <a:latin typeface="Open Sauce Bold"/>
                <a:ea typeface="Open Sauce Bold"/>
                <a:cs typeface="Open Sauce Bold"/>
                <a:sym typeface="Open Sauce Bold"/>
              </a:defRPr>
            </a:pPr>
            <a:r>
              <a:t>Good manufacturing practices and other quality markers for nutritional supplements</a:t>
            </a:r>
          </a:p>
          <a:p>
            <a:pPr marL="280734" indent="-280734" defTabSz="457200">
              <a:buSzPct val="100000"/>
              <a:buChar char="•"/>
              <a:defRPr sz="2300">
                <a:solidFill>
                  <a:srgbClr val="0433FF"/>
                </a:solidFill>
                <a:latin typeface="Open Sauce Bold"/>
                <a:ea typeface="Open Sauce Bold"/>
                <a:cs typeface="Open Sauce Bold"/>
                <a:sym typeface="Open Sauce Bold"/>
              </a:defRPr>
            </a:pPr>
            <a:r>
              <a:t>Appropriate use of nutrient supplementation</a:t>
            </a:r>
          </a:p>
          <a:p>
            <a:pPr marL="280734" indent="-280734" defTabSz="457200">
              <a:buSzPct val="100000"/>
              <a:buChar char="•"/>
              <a:defRPr sz="2300">
                <a:solidFill>
                  <a:srgbClr val="0433FF"/>
                </a:solidFill>
                <a:latin typeface="Open Sauce Bold"/>
                <a:ea typeface="Open Sauce Bold"/>
                <a:cs typeface="Open Sauce Bold"/>
                <a:sym typeface="Open Sauce Bold"/>
              </a:defRPr>
            </a:pPr>
            <a:r>
              <a:t>Supplemental sources of nutrients</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solidFill>
                  <a:srgbClr val="0433FF"/>
                </a:solidFill>
                <a:latin typeface="Open Sauce Bold"/>
                <a:ea typeface="Open Sauce Bold"/>
                <a:cs typeface="Open Sauce Bold"/>
                <a:sym typeface="Open Sauce Bold"/>
              </a:defRPr>
            </a:pPr>
            <a:r>
              <a:t>• Tolerable upper intake levels of nutrients</a:t>
            </a:r>
          </a:p>
          <a:p>
            <a:pPr marL="280734" indent="-280734"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solidFill>
                  <a:srgbClr val="0433FF"/>
                </a:solidFill>
                <a:latin typeface="Open Sauce Bold"/>
                <a:ea typeface="Open Sauce Bold"/>
                <a:cs typeface="Open Sauce Bold"/>
                <a:sym typeface="Open Sauce Bold"/>
              </a:defRPr>
            </a:pPr>
            <a:r>
              <a:t>Nutrient toxicity: causes, symptoms, and       </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solidFill>
                  <a:srgbClr val="0433FF"/>
                </a:solidFill>
                <a:latin typeface="Open Sauce Bold"/>
                <a:ea typeface="Open Sauce Bold"/>
                <a:cs typeface="Open Sauce Bold"/>
                <a:sym typeface="Open Sauce Bold"/>
              </a:defRPr>
            </a:pPr>
            <a:r>
              <a:t>   treatment</a:t>
            </a:r>
          </a:p>
          <a:p>
            <a:pPr marL="280734" indent="-280734"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solidFill>
                  <a:srgbClr val="0433FF"/>
                </a:solidFill>
                <a:latin typeface="Open Sauce Bold"/>
                <a:ea typeface="Open Sauce Bold"/>
                <a:cs typeface="Open Sauce Bold"/>
                <a:sym typeface="Open Sauce Bold"/>
              </a:defRPr>
            </a:pPr>
            <a:r>
              <a:t>Dietary Guidelines and Dietary Reference </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solidFill>
                  <a:srgbClr val="0433FF"/>
                </a:solidFill>
                <a:latin typeface="Open Sauce Bold"/>
                <a:ea typeface="Open Sauce Bold"/>
                <a:cs typeface="Open Sauce Bold"/>
                <a:sym typeface="Open Sauce Bold"/>
              </a:defRPr>
            </a:pPr>
            <a:r>
              <a:t>   Intakes for preventive and therapeutic   </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300">
                <a:solidFill>
                  <a:srgbClr val="0433FF"/>
                </a:solidFill>
                <a:latin typeface="Open Sauce Bold"/>
                <a:ea typeface="Open Sauce Bold"/>
                <a:cs typeface="Open Sauce Bold"/>
                <a:sym typeface="Open Sauce Bold"/>
              </a:defRPr>
            </a:pPr>
            <a:r>
              <a:t>   interventions</a:t>
            </a:r>
            <a:endParaRPr sz="2800">
              <a:solidFill>
                <a:srgbClr val="7A81FF"/>
              </a:solidFill>
            </a:endParaRP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168" sz="2800">
                <a:solidFill>
                  <a:srgbClr val="0433FF"/>
                </a:solidFill>
                <a:latin typeface="Open Sauce Bold"/>
                <a:ea typeface="Open Sauce Bold"/>
                <a:cs typeface="Open Sauce Bold"/>
                <a:sym typeface="Open Sauce Bold"/>
              </a:defRPr>
            </a:pPr>
          </a:p>
          <a:p>
            <a:pPr>
              <a:spcBef>
                <a:spcPts val="1500"/>
              </a:spcBef>
              <a:defRPr b="1" sz="2200">
                <a:solidFill>
                  <a:srgbClr val="0433FF"/>
                </a:solidFill>
                <a:latin typeface="Arial"/>
                <a:ea typeface="Arial"/>
                <a:cs typeface="Arial"/>
                <a:sym typeface="Arial"/>
              </a:defRPr>
            </a:pPr>
            <a:r>
              <a:t>**Headings on slides highlighted in blue represent a new topic within the domain</a:t>
            </a:r>
          </a:p>
        </p:txBody>
      </p:sp>
      <p:sp>
        <p:nvSpPr>
          <p:cNvPr id="112" name="TextBox 15"/>
          <p:cNvSpPr txBox="1"/>
          <p:nvPr/>
        </p:nvSpPr>
        <p:spPr>
          <a:xfrm>
            <a:off x="17258507" y="9210674"/>
            <a:ext cx="153963"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solidFill>
                  <a:srgbClr val="231F20"/>
                </a:solidFill>
                <a:latin typeface="Canva Sans"/>
                <a:ea typeface="Canva Sans"/>
                <a:cs typeface="Canva Sans"/>
                <a:sym typeface="Canva Sans"/>
              </a:defRPr>
            </a:lvl1pPr>
          </a:lstStyle>
          <a:p>
            <a:pPr/>
            <a:r>
              <a:t>2</a:t>
            </a:r>
          </a:p>
        </p:txBody>
      </p:sp>
      <p:pic>
        <p:nvPicPr>
          <p:cNvPr id="113" name="produce-1996262_1280.jpg" descr="produce-1996262_1280.jpg"/>
          <p:cNvPicPr>
            <a:picLocks noChangeAspect="1"/>
          </p:cNvPicPr>
          <p:nvPr/>
        </p:nvPicPr>
        <p:blipFill>
          <a:blip r:embed="rId2">
            <a:extLst/>
          </a:blip>
          <a:stretch>
            <a:fillRect/>
          </a:stretch>
        </p:blipFill>
        <p:spPr>
          <a:xfrm>
            <a:off x="11988640" y="1888052"/>
            <a:ext cx="8987231" cy="6740423"/>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2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22" name="TextBox 6"/>
          <p:cNvSpPr txBox="1"/>
          <p:nvPr/>
        </p:nvSpPr>
        <p:spPr>
          <a:xfrm>
            <a:off x="1126317" y="1105476"/>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 Minerals Used in Fortification</a:t>
            </a:r>
          </a:p>
        </p:txBody>
      </p:sp>
      <p:sp>
        <p:nvSpPr>
          <p:cNvPr id="22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224" name="Table 1"/>
          <p:cNvGraphicFramePr/>
          <p:nvPr/>
        </p:nvGraphicFramePr>
        <p:xfrm>
          <a:off x="2507114" y="3714750"/>
          <a:ext cx="14051362" cy="576068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36555"/>
                <a:gridCol w="6238061"/>
                <a:gridCol w="5976742"/>
              </a:tblGrid>
              <a:tr h="753030">
                <a:tc>
                  <a:txBody>
                    <a:bodyPr/>
                    <a:lstStyle/>
                    <a:p>
                      <a:pPr algn="ctr" defTabSz="457200">
                        <a:defRPr sz="1800"/>
                      </a:pPr>
                      <a:r>
                        <a:rPr b="1" sz="2400">
                          <a:latin typeface="Times Roman"/>
                          <a:ea typeface="Times Roman"/>
                          <a:cs typeface="Times Roman"/>
                          <a:sym typeface="Times Roman"/>
                        </a:rPr>
                        <a:t>Mineral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Fortified Food Sources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Public-Health Role</a:t>
                      </a:r>
                    </a:p>
                  </a:txBody>
                  <a:tcPr marL="12700" marR="12700" marT="12700" marB="12700" anchor="ctr" anchorCtr="0" horzOverflow="overflow"/>
                </a:tc>
              </a:tr>
              <a:tr h="1167197">
                <a:tc>
                  <a:txBody>
                    <a:bodyPr/>
                    <a:lstStyle/>
                    <a:p>
                      <a:pPr algn="ctr" defTabSz="457200">
                        <a:defRPr sz="1800"/>
                      </a:pPr>
                      <a:r>
                        <a:rPr b="1" sz="2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Flour, cereal, infant formula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Prevent iron-deficiency anemia</a:t>
                      </a:r>
                    </a:p>
                  </a:txBody>
                  <a:tcPr marL="12700" marR="12700" marT="12700" marB="12700" anchor="ctr" anchorCtr="0" horzOverflow="overflow"/>
                </a:tc>
              </a:tr>
              <a:tr h="753030">
                <a:tc>
                  <a:txBody>
                    <a:bodyPr/>
                    <a:lstStyle/>
                    <a:p>
                      <a:pPr algn="ctr" defTabSz="457200">
                        <a:defRPr sz="1800"/>
                      </a:pPr>
                      <a:r>
                        <a:rPr b="1" sz="2400">
                          <a:latin typeface="Times Roman"/>
                          <a:ea typeface="Times Roman"/>
                          <a:cs typeface="Times Roman"/>
                          <a:sym typeface="Times Roman"/>
                        </a:rPr>
                        <a:t>Iodine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Salt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Goiter prevention</a:t>
                      </a:r>
                    </a:p>
                  </a:txBody>
                  <a:tcPr marL="12700" marR="12700" marT="12700" marB="12700" anchor="ctr" anchorCtr="0" horzOverflow="overflow"/>
                </a:tc>
              </a:tr>
              <a:tr h="1167197">
                <a:tc>
                  <a:txBody>
                    <a:bodyPr/>
                    <a:lstStyle/>
                    <a:p>
                      <a:pPr algn="ctr" defTabSz="457200">
                        <a:defRPr sz="1800"/>
                      </a:pPr>
                      <a:r>
                        <a:rPr b="1"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Plant milks, orange juice, breads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Skeletal health</a:t>
                      </a:r>
                    </a:p>
                  </a:txBody>
                  <a:tcPr marL="12700" marR="12700" marT="12700" marB="12700" anchor="ctr" anchorCtr="0" horzOverflow="overflow"/>
                </a:tc>
              </a:tr>
              <a:tr h="753030">
                <a:tc>
                  <a:txBody>
                    <a:bodyPr/>
                    <a:lstStyle/>
                    <a:p>
                      <a:pPr algn="ctr" defTabSz="457200">
                        <a:defRPr sz="1800"/>
                      </a:pPr>
                      <a:r>
                        <a:rPr b="1"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Cereals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 support</a:t>
                      </a:r>
                    </a:p>
                  </a:txBody>
                  <a:tcPr marL="12700" marR="12700" marT="12700" marB="12700" anchor="ctr" anchorCtr="0" horzOverflow="overflow"/>
                </a:tc>
              </a:tr>
              <a:tr h="1167197">
                <a:tc>
                  <a:txBody>
                    <a:bodyPr/>
                    <a:lstStyle/>
                    <a:p>
                      <a:pPr algn="ctr" defTabSz="457200">
                        <a:defRPr sz="1800"/>
                      </a:pPr>
                      <a:r>
                        <a:rPr b="1" sz="2400">
                          <a:latin typeface="Times Roman"/>
                          <a:ea typeface="Times Roman"/>
                          <a:cs typeface="Times Roman"/>
                          <a:sym typeface="Times Roman"/>
                        </a:rPr>
                        <a:t>Fluoride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Drinking water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Dental caries prevention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2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28" name="TextBox 6"/>
          <p:cNvSpPr txBox="1"/>
          <p:nvPr/>
        </p:nvSpPr>
        <p:spPr>
          <a:xfrm>
            <a:off x="1126317" y="343478"/>
            <a:ext cx="16812962" cy="23022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Regulatory-Driven Fortification Examples</a:t>
            </a:r>
          </a:p>
        </p:txBody>
      </p:sp>
      <p:sp>
        <p:nvSpPr>
          <p:cNvPr id="22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30" name="Folic Acid Fortification (Mandatory – USA)…"/>
          <p:cNvSpPr txBox="1"/>
          <p:nvPr/>
        </p:nvSpPr>
        <p:spPr>
          <a:xfrm>
            <a:off x="521121" y="4291157"/>
            <a:ext cx="5636171" cy="3799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Folic Acid Fortification (Mandatory – USA)</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Foods</a:t>
            </a:r>
            <a:r>
              <a:rPr b="0"/>
              <a:t>: Enriched wheat flour, pasta, rice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Purpose</a:t>
            </a:r>
            <a:r>
              <a:rPr b="0"/>
              <a:t>:</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Prevents </a:t>
            </a:r>
            <a:r>
              <a:rPr b="1"/>
              <a:t>neural tube defects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Impact</a:t>
            </a:r>
            <a:r>
              <a:rPr b="0"/>
              <a:t>:</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25–35% reduction in congenital defects</a:t>
            </a:r>
          </a:p>
        </p:txBody>
      </p:sp>
      <p:sp>
        <p:nvSpPr>
          <p:cNvPr id="231" name="Iodization of Salt…"/>
          <p:cNvSpPr txBox="1"/>
          <p:nvPr/>
        </p:nvSpPr>
        <p:spPr>
          <a:xfrm>
            <a:off x="6892514" y="4303857"/>
            <a:ext cx="5636169" cy="3431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Iodization of Salt</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Foods</a:t>
            </a:r>
            <a:r>
              <a:rPr b="0"/>
              <a:t>: Table salt</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Purpose</a:t>
            </a:r>
            <a:r>
              <a:rPr b="0"/>
              <a:t>:</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Prevents </a:t>
            </a:r>
            <a:r>
              <a:rPr b="1"/>
              <a:t>iodine-deficiency goiter</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Impact</a:t>
            </a:r>
            <a:r>
              <a:rPr b="0"/>
              <a:t>:</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Nearly eliminated endemic hypothyroidism</a:t>
            </a:r>
          </a:p>
        </p:txBody>
      </p:sp>
      <p:sp>
        <p:nvSpPr>
          <p:cNvPr id="232" name="Vitamin D Fortification…"/>
          <p:cNvSpPr txBox="1"/>
          <p:nvPr/>
        </p:nvSpPr>
        <p:spPr>
          <a:xfrm>
            <a:off x="12662324" y="4316557"/>
            <a:ext cx="4967729" cy="306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Vitamin D Fortification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Foods</a:t>
            </a:r>
            <a:r>
              <a:rPr b="0"/>
              <a:t>:</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Milk, infant formula, cereals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Purpose</a:t>
            </a:r>
            <a:r>
              <a:rPr b="0"/>
              <a:t>:</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Prevent rickets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Improve bone density</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3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36" name="TextBox 6"/>
          <p:cNvSpPr txBox="1"/>
          <p:nvPr/>
        </p:nvSpPr>
        <p:spPr>
          <a:xfrm>
            <a:off x="1126317" y="343478"/>
            <a:ext cx="16812962" cy="23022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Fortification Stability Challenges</a:t>
            </a:r>
          </a:p>
        </p:txBody>
      </p:sp>
      <p:sp>
        <p:nvSpPr>
          <p:cNvPr id="23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38" name="Oxidation sensitivity"/>
          <p:cNvSpPr txBox="1"/>
          <p:nvPr/>
        </p:nvSpPr>
        <p:spPr>
          <a:xfrm>
            <a:off x="1438299" y="3395981"/>
            <a:ext cx="3851127"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400"/>
              </a:spcBef>
              <a:defRPr b="1" sz="2800">
                <a:latin typeface="Times Roman"/>
                <a:ea typeface="Times Roman"/>
                <a:cs typeface="Times Roman"/>
                <a:sym typeface="Times Roman"/>
              </a:defRPr>
            </a:lvl1pPr>
          </a:lstStyle>
          <a:p>
            <a:pPr/>
            <a:r>
              <a:t>Oxidation sensitivity</a:t>
            </a:r>
          </a:p>
        </p:txBody>
      </p:sp>
      <p:sp>
        <p:nvSpPr>
          <p:cNvPr id="239" name="Heat Sensitivity…"/>
          <p:cNvSpPr txBox="1"/>
          <p:nvPr/>
        </p:nvSpPr>
        <p:spPr>
          <a:xfrm>
            <a:off x="7767293" y="3468661"/>
            <a:ext cx="3150937" cy="4015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500"/>
              </a:spcBef>
              <a:defRPr b="1" sz="2800">
                <a:latin typeface="Times Roman"/>
                <a:ea typeface="Times Roman"/>
                <a:cs typeface="Times Roman"/>
                <a:sym typeface="Times Roman"/>
              </a:defRPr>
            </a:pPr>
            <a:r>
              <a:t>Heat Sensitivity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Vitamin C</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 vitamins</a:t>
            </a:r>
          </a:p>
          <a:p>
            <a:pPr defTabSz="457200">
              <a:spcBef>
                <a:spcPts val="1200"/>
              </a:spcBef>
              <a:defRPr sz="2400">
                <a:latin typeface="Times Roman"/>
                <a:ea typeface="Times Roman"/>
                <a:cs typeface="Times Roman"/>
                <a:sym typeface="Times Roman"/>
              </a:defRPr>
            </a:pPr>
            <a:r>
              <a:t>Especially vulnerable during: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Baking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Extrusion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Pasteurization</a:t>
            </a:r>
          </a:p>
        </p:txBody>
      </p:sp>
      <p:graphicFrame>
        <p:nvGraphicFramePr>
          <p:cNvPr id="240" name="Table 1"/>
          <p:cNvGraphicFramePr/>
          <p:nvPr/>
        </p:nvGraphicFramePr>
        <p:xfrm>
          <a:off x="516581" y="4133850"/>
          <a:ext cx="5694563" cy="395853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099681"/>
                <a:gridCol w="3594879"/>
              </a:tblGrid>
              <a:tr h="1115079">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Susceptibility</a:t>
                      </a:r>
                    </a:p>
                  </a:txBody>
                  <a:tcPr marL="12700" marR="12700" marT="12700" marB="12700" anchor="ctr" anchorCtr="0" horzOverflow="overflow"/>
                </a:tc>
              </a:tr>
              <a:tr h="1728372">
                <a:tc>
                  <a:txBody>
                    <a:bodyPr/>
                    <a:lstStyle/>
                    <a:p>
                      <a:pPr algn="ctr" defTabSz="457200">
                        <a:defRPr sz="1800"/>
                      </a:pPr>
                      <a:r>
                        <a:rPr sz="2400">
                          <a:latin typeface="Times Roman"/>
                          <a:ea typeface="Times Roman"/>
                          <a:cs typeface="Times Roman"/>
                          <a:sym typeface="Times Roman"/>
                        </a:rPr>
                        <a:t>Vitamin A, D, 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Degraded by light &amp; oxygen</a:t>
                      </a:r>
                    </a:p>
                  </a:txBody>
                  <a:tcPr marL="12700" marR="12700" marT="12700" marB="12700" anchor="ctr" anchorCtr="0" horzOverflow="overflow"/>
                </a:tc>
              </a:tr>
              <a:tr h="1115079">
                <a:tc>
                  <a:txBody>
                    <a:bodyPr/>
                    <a:lstStyle/>
                    <a:p>
                      <a:pPr algn="ctr" defTabSz="457200">
                        <a:defRPr sz="1800"/>
                      </a:pPr>
                      <a:r>
                        <a:rPr sz="2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Catalyzes oxidation of fats</a:t>
                      </a:r>
                    </a:p>
                  </a:txBody>
                  <a:tcPr marL="12700" marR="12700" marT="12700" marB="12700" anchor="ctr" anchorCtr="0" horzOverflow="overflow"/>
                </a:tc>
              </a:tr>
            </a:tbl>
          </a:graphicData>
        </a:graphic>
      </p:graphicFrame>
      <p:sp>
        <p:nvSpPr>
          <p:cNvPr id="241" name="Bioavailability Concerns"/>
          <p:cNvSpPr txBox="1"/>
          <p:nvPr/>
        </p:nvSpPr>
        <p:spPr>
          <a:xfrm>
            <a:off x="12938896" y="3472181"/>
            <a:ext cx="385112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Bioavailability Concerns</a:t>
            </a:r>
          </a:p>
        </p:txBody>
      </p:sp>
      <p:graphicFrame>
        <p:nvGraphicFramePr>
          <p:cNvPr id="242" name="Table 1-1"/>
          <p:cNvGraphicFramePr/>
          <p:nvPr/>
        </p:nvGraphicFramePr>
        <p:xfrm>
          <a:off x="12099925" y="4229098"/>
          <a:ext cx="5707261" cy="500030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047731"/>
                <a:gridCol w="2659529"/>
              </a:tblGrid>
              <a:tr h="464330">
                <a:tc>
                  <a:txBody>
                    <a:bodyPr/>
                    <a:lstStyle/>
                    <a:p>
                      <a:pPr algn="ctr" defTabSz="457200">
                        <a:defRPr sz="1800"/>
                      </a:pPr>
                      <a:r>
                        <a:rPr b="1" sz="2400">
                          <a:latin typeface="Times Roman"/>
                          <a:ea typeface="Times Roman"/>
                          <a:cs typeface="Times Roman"/>
                          <a:sym typeface="Times Roman"/>
                        </a:rPr>
                        <a:t>Form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Bioavailability</a:t>
                      </a:r>
                    </a:p>
                  </a:txBody>
                  <a:tcPr marL="12700" marR="12700" marT="12700" marB="12700" anchor="ctr" anchorCtr="0" horzOverflow="overflow"/>
                </a:tc>
              </a:tr>
              <a:tr h="814328">
                <a:tc>
                  <a:txBody>
                    <a:bodyPr/>
                    <a:lstStyle/>
                    <a:p>
                      <a:pPr algn="l" defTabSz="457200">
                        <a:defRPr sz="1800"/>
                      </a:pPr>
                      <a:r>
                        <a:rPr sz="2400">
                          <a:latin typeface="Times Roman"/>
                          <a:ea typeface="Times Roman"/>
                          <a:cs typeface="Times Roman"/>
                          <a:sym typeface="Times Roman"/>
                        </a:rPr>
                        <a:t>Ferrous sulfate (iron)</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High</a:t>
                      </a:r>
                    </a:p>
                  </a:txBody>
                  <a:tcPr marL="12700" marR="12700" marT="12700" marB="12700" anchor="ctr" anchorCtr="0" horzOverflow="overflow"/>
                </a:tc>
              </a:tr>
              <a:tr h="814328">
                <a:tc>
                  <a:txBody>
                    <a:bodyPr/>
                    <a:lstStyle/>
                    <a:p>
                      <a:pPr algn="l" defTabSz="457200">
                        <a:defRPr sz="1800"/>
                      </a:pPr>
                      <a:r>
                        <a:rPr sz="2400">
                          <a:latin typeface="Times Roman"/>
                          <a:ea typeface="Times Roman"/>
                          <a:cs typeface="Times Roman"/>
                          <a:sym typeface="Times Roman"/>
                        </a:rPr>
                        <a:t>Elemental iron powders</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Low</a:t>
                      </a:r>
                    </a:p>
                  </a:txBody>
                  <a:tcPr marL="12700" marR="12700" marT="12700" marB="12700" anchor="ctr" anchorCtr="0" horzOverflow="overflow"/>
                </a:tc>
              </a:tr>
              <a:tr h="464330">
                <a:tc>
                  <a:txBody>
                    <a:bodyPr/>
                    <a:lstStyle/>
                    <a:p>
                      <a:pPr algn="l" defTabSz="457200">
                        <a:defRPr sz="1800"/>
                      </a:pPr>
                      <a:r>
                        <a:rPr sz="2400">
                          <a:latin typeface="Times Roman"/>
                          <a:ea typeface="Times Roman"/>
                          <a:cs typeface="Times Roman"/>
                          <a:sym typeface="Times Roman"/>
                        </a:rPr>
                        <a:t>Calcium carbonate</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Moderate</a:t>
                      </a:r>
                    </a:p>
                  </a:txBody>
                  <a:tcPr marL="12700" marR="12700" marT="12700" marB="12700" anchor="ctr" anchorCtr="0" horzOverflow="overflow"/>
                </a:tc>
              </a:tr>
              <a:tr h="814328">
                <a:tc>
                  <a:txBody>
                    <a:bodyPr/>
                    <a:lstStyle/>
                    <a:p>
                      <a:pPr algn="l" defTabSz="457200">
                        <a:defRPr sz="1800"/>
                      </a:pPr>
                      <a:r>
                        <a:rPr sz="2400">
                          <a:latin typeface="Times Roman"/>
                          <a:ea typeface="Times Roman"/>
                          <a:cs typeface="Times Roman"/>
                          <a:sym typeface="Times Roman"/>
                        </a:rPr>
                        <a:t>Calcium citrate</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Higher absorption</a:t>
                      </a:r>
                    </a:p>
                  </a:txBody>
                  <a:tcPr marL="12700" marR="12700" marT="12700" marB="12700" anchor="ctr" anchorCtr="0" horzOverflow="overflow"/>
                </a:tc>
              </a:tr>
              <a:tr h="814328">
                <a:tc>
                  <a:txBody>
                    <a:bodyPr/>
                    <a:lstStyle/>
                    <a:p>
                      <a:pPr algn="l" defTabSz="457200">
                        <a:defRPr sz="1800"/>
                      </a:pPr>
                      <a:r>
                        <a:rPr sz="2400">
                          <a:latin typeface="Times Roman"/>
                          <a:ea typeface="Times Roman"/>
                          <a:cs typeface="Times Roman"/>
                          <a:sym typeface="Times Roman"/>
                        </a:rPr>
                        <a:t>Folic acid</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High, synthetic form</a:t>
                      </a:r>
                    </a:p>
                  </a:txBody>
                  <a:tcPr marL="12700" marR="12700" marT="12700" marB="12700" anchor="ctr" anchorCtr="0" horzOverflow="overflow"/>
                </a:tc>
              </a:tr>
              <a:tr h="814328">
                <a:tc>
                  <a:txBody>
                    <a:bodyPr/>
                    <a:lstStyle/>
                    <a:p>
                      <a:pPr algn="l" defTabSz="457200">
                        <a:defRPr sz="1800"/>
                      </a:pPr>
                      <a:r>
                        <a:rPr sz="2400">
                          <a:latin typeface="Times Roman"/>
                          <a:ea typeface="Times Roman"/>
                          <a:cs typeface="Times Roman"/>
                          <a:sym typeface="Times Roman"/>
                        </a:rPr>
                        <a:t>Iodized salts</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Highly bioavailable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4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46" name="TextBox 6"/>
          <p:cNvSpPr txBox="1"/>
          <p:nvPr/>
        </p:nvSpPr>
        <p:spPr>
          <a:xfrm>
            <a:off x="1126317" y="1054773"/>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Fortification vs Supplementation</a:t>
            </a:r>
          </a:p>
        </p:txBody>
      </p:sp>
      <p:sp>
        <p:nvSpPr>
          <p:cNvPr id="24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48" name="FORTIFICATION…"/>
          <p:cNvSpPr txBox="1"/>
          <p:nvPr/>
        </p:nvSpPr>
        <p:spPr>
          <a:xfrm>
            <a:off x="1463699" y="3624581"/>
            <a:ext cx="3851127" cy="5400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FORTIFICATION</a:t>
            </a:r>
          </a:p>
          <a:p>
            <a:pPr defTabSz="457200">
              <a:spcBef>
                <a:spcPts val="1400"/>
              </a:spcBef>
              <a:defRPr b="1" sz="2800">
                <a:latin typeface="Times Roman"/>
                <a:ea typeface="Times Roman"/>
                <a:cs typeface="Times Roman"/>
                <a:sym typeface="Times Roman"/>
              </a:defRPr>
            </a:pPr>
            <a:r>
              <a:t>  • Low-dose reach</a:t>
            </a:r>
          </a:p>
          <a:p>
            <a:pPr defTabSz="457200">
              <a:spcBef>
                <a:spcPts val="1400"/>
              </a:spcBef>
              <a:defRPr b="1" sz="2800">
                <a:latin typeface="Times Roman"/>
                <a:ea typeface="Times Roman"/>
                <a:cs typeface="Times Roman"/>
                <a:sym typeface="Times Roman"/>
              </a:defRPr>
            </a:pPr>
            <a:r>
              <a:t>  • Passive compliance</a:t>
            </a:r>
          </a:p>
          <a:p>
            <a:pPr defTabSz="457200">
              <a:spcBef>
                <a:spcPts val="1400"/>
              </a:spcBef>
              <a:defRPr b="1" sz="2800">
                <a:latin typeface="Times Roman"/>
                <a:ea typeface="Times Roman"/>
                <a:cs typeface="Times Roman"/>
                <a:sym typeface="Times Roman"/>
              </a:defRPr>
            </a:pPr>
            <a:r>
              <a:t>  • Deficiency prevention</a:t>
            </a:r>
          </a:p>
          <a:p>
            <a:pPr defTabSz="457200">
              <a:spcBef>
                <a:spcPts val="1400"/>
              </a:spcBef>
              <a:defRPr b="1" sz="2800">
                <a:latin typeface="Times Roman"/>
                <a:ea typeface="Times Roman"/>
                <a:cs typeface="Times Roman"/>
                <a:sym typeface="Times Roman"/>
              </a:defRPr>
            </a:pPr>
          </a:p>
          <a:p>
            <a:pPr defTabSz="457200">
              <a:spcBef>
                <a:spcPts val="1400"/>
              </a:spcBef>
              <a:defRPr b="1" sz="2800">
                <a:latin typeface="Times Roman"/>
                <a:ea typeface="Times Roman"/>
                <a:cs typeface="Times Roman"/>
                <a:sym typeface="Times Roman"/>
              </a:defRPr>
            </a:pPr>
            <a:r>
              <a:t>SUPPLEMENTATION</a:t>
            </a:r>
          </a:p>
          <a:p>
            <a:pPr defTabSz="457200">
              <a:spcBef>
                <a:spcPts val="1400"/>
              </a:spcBef>
              <a:defRPr b="1" sz="2800">
                <a:latin typeface="Times Roman"/>
                <a:ea typeface="Times Roman"/>
                <a:cs typeface="Times Roman"/>
                <a:sym typeface="Times Roman"/>
              </a:defRPr>
            </a:pPr>
            <a:r>
              <a:t>  • High-dose therapy</a:t>
            </a:r>
          </a:p>
          <a:p>
            <a:pPr defTabSz="457200">
              <a:spcBef>
                <a:spcPts val="1400"/>
              </a:spcBef>
              <a:defRPr b="1" sz="2800">
                <a:latin typeface="Times Roman"/>
                <a:ea typeface="Times Roman"/>
                <a:cs typeface="Times Roman"/>
                <a:sym typeface="Times Roman"/>
              </a:defRPr>
            </a:pPr>
            <a:r>
              <a:t>  • Active participation</a:t>
            </a:r>
          </a:p>
          <a:p>
            <a:pPr defTabSz="457200">
              <a:spcBef>
                <a:spcPts val="1400"/>
              </a:spcBef>
              <a:defRPr b="1" sz="2800">
                <a:latin typeface="Times Roman"/>
                <a:ea typeface="Times Roman"/>
                <a:cs typeface="Times Roman"/>
                <a:sym typeface="Times Roman"/>
              </a:defRPr>
            </a:pPr>
            <a:r>
              <a:t>  • Treats deficiency</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5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52" name="TextBox 6"/>
          <p:cNvSpPr txBox="1"/>
          <p:nvPr/>
        </p:nvSpPr>
        <p:spPr>
          <a:xfrm>
            <a:off x="1126317" y="1054773"/>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Potential Risks</a:t>
            </a:r>
          </a:p>
        </p:txBody>
      </p:sp>
      <p:sp>
        <p:nvSpPr>
          <p:cNvPr id="25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54" name="Overconsumption…"/>
          <p:cNvSpPr txBox="1"/>
          <p:nvPr/>
        </p:nvSpPr>
        <p:spPr>
          <a:xfrm>
            <a:off x="1463699" y="3624581"/>
            <a:ext cx="3851127" cy="28030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Overconsumption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Folic acid</a:t>
            </a:r>
            <a:r>
              <a:rPr b="0"/>
              <a:t> → masks vitamin B12 deficiency</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Vitamin A</a:t>
            </a:r>
            <a:r>
              <a:rPr b="0"/>
              <a:t> → toxicity in pregnancy</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Iron</a:t>
            </a:r>
            <a:r>
              <a:rPr b="0"/>
              <a:t> → oxidative stress</a:t>
            </a:r>
          </a:p>
        </p:txBody>
      </p:sp>
      <p:sp>
        <p:nvSpPr>
          <p:cNvPr id="255" name="Displacement Effect…"/>
          <p:cNvSpPr txBox="1"/>
          <p:nvPr/>
        </p:nvSpPr>
        <p:spPr>
          <a:xfrm>
            <a:off x="6886602" y="3624581"/>
            <a:ext cx="3851124" cy="2758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Displacement Effect</a:t>
            </a:r>
          </a:p>
          <a:p>
            <a:pPr defTabSz="457200">
              <a:spcBef>
                <a:spcPts val="1200"/>
              </a:spcBef>
              <a:defRPr sz="2400">
                <a:latin typeface="Times Roman"/>
                <a:ea typeface="Times Roman"/>
                <a:cs typeface="Times Roman"/>
                <a:sym typeface="Times Roman"/>
              </a:defRPr>
            </a:pPr>
            <a:r>
              <a:t>Ultra-processed fortified foods may: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Appear nutrient-dense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Still </a:t>
            </a:r>
            <a:r>
              <a:rPr b="1"/>
              <a:t>low in fiber &amp; phytonutrients</a:t>
            </a:r>
          </a:p>
        </p:txBody>
      </p:sp>
      <p:sp>
        <p:nvSpPr>
          <p:cNvPr id="256" name="Ethical Concern…"/>
          <p:cNvSpPr txBox="1"/>
          <p:nvPr/>
        </p:nvSpPr>
        <p:spPr>
          <a:xfrm>
            <a:off x="12309502" y="3751581"/>
            <a:ext cx="3851124" cy="2237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Ethical Concern</a:t>
            </a:r>
          </a:p>
          <a:p>
            <a:pPr defTabSz="457200">
              <a:spcBef>
                <a:spcPts val="1200"/>
              </a:spcBef>
              <a:defRPr sz="2400">
                <a:latin typeface="Times Roman"/>
                <a:ea typeface="Times Roman"/>
                <a:cs typeface="Times Roman"/>
                <a:sym typeface="Times Roman"/>
              </a:defRPr>
            </a:pPr>
            <a:r>
              <a:t>"</a:t>
            </a:r>
            <a:r>
              <a:rPr b="1"/>
              <a:t>Nutritionism</a:t>
            </a:r>
            <a:r>
              <a:t>":</a:t>
            </a:r>
          </a:p>
          <a:p>
            <a:pPr defTabSz="457200">
              <a:spcBef>
                <a:spcPts val="1200"/>
              </a:spcBef>
              <a:defRPr sz="2400">
                <a:latin typeface="Times Roman"/>
                <a:ea typeface="Times Roman"/>
                <a:cs typeface="Times Roman"/>
                <a:sym typeface="Times Roman"/>
              </a:defRPr>
            </a:pPr>
            <a:r>
              <a:t>Low-quality foods are marketed as “healthy” due to added nutrients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5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60" name="TextBox 6"/>
          <p:cNvSpPr txBox="1"/>
          <p:nvPr/>
        </p:nvSpPr>
        <p:spPr>
          <a:xfrm>
            <a:off x="1126317" y="1054773"/>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Clinical Application</a:t>
            </a:r>
          </a:p>
        </p:txBody>
      </p:sp>
      <p:sp>
        <p:nvSpPr>
          <p:cNvPr id="26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262" name="Table 1"/>
          <p:cNvGraphicFramePr/>
          <p:nvPr/>
        </p:nvGraphicFramePr>
        <p:xfrm>
          <a:off x="1546225" y="3776117"/>
          <a:ext cx="15449947" cy="563517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226396"/>
                <a:gridCol w="8223551"/>
              </a:tblGrid>
              <a:tr h="1230213">
                <a:tc>
                  <a:txBody>
                    <a:bodyPr/>
                    <a:lstStyle/>
                    <a:p>
                      <a:pPr algn="ctr" defTabSz="457200">
                        <a:defRPr sz="1800"/>
                      </a:pPr>
                      <a:r>
                        <a:rPr b="1" sz="2400">
                          <a:latin typeface="Times Roman"/>
                          <a:ea typeface="Times Roman"/>
                          <a:cs typeface="Times Roman"/>
                          <a:sym typeface="Times Roman"/>
                        </a:rPr>
                        <a:t>Population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Fortified Nutrients Needed</a:t>
                      </a:r>
                    </a:p>
                  </a:txBody>
                  <a:tcPr marL="12700" marR="12700" marT="12700" marB="12700" anchor="ctr" anchorCtr="0" horzOverflow="overflow"/>
                </a:tc>
              </a:tr>
              <a:tr h="793686">
                <a:tc>
                  <a:txBody>
                    <a:bodyPr/>
                    <a:lstStyle/>
                    <a:p>
                      <a:pPr algn="ctr" defTabSz="457200">
                        <a:defRPr sz="1800"/>
                      </a:pPr>
                      <a:r>
                        <a:rPr sz="2400">
                          <a:latin typeface="Times Roman"/>
                          <a:ea typeface="Times Roman"/>
                          <a:cs typeface="Times Roman"/>
                          <a:sym typeface="Times Roman"/>
                        </a:rPr>
                        <a:t>Pregnant females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Folate, iron, iodine</a:t>
                      </a:r>
                    </a:p>
                  </a:txBody>
                  <a:tcPr marL="12700" marR="12700" marT="12700" marB="12700" anchor="ctr" anchorCtr="0" horzOverflow="overflow"/>
                </a:tc>
              </a:tr>
              <a:tr h="793686">
                <a:tc>
                  <a:txBody>
                    <a:bodyPr/>
                    <a:lstStyle/>
                    <a:p>
                      <a:pPr algn="ctr" defTabSz="457200">
                        <a:defRPr sz="1800"/>
                      </a:pPr>
                      <a:r>
                        <a:rPr sz="2400">
                          <a:latin typeface="Times Roman"/>
                          <a:ea typeface="Times Roman"/>
                          <a:cs typeface="Times Roman"/>
                          <a:sym typeface="Times Roman"/>
                        </a:rPr>
                        <a:t>Children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D, iron</a:t>
                      </a:r>
                    </a:p>
                  </a:txBody>
                  <a:tcPr marL="12700" marR="12700" marT="12700" marB="12700" anchor="ctr" anchorCtr="0" horzOverflow="overflow"/>
                </a:tc>
              </a:tr>
              <a:tr h="793686">
                <a:tc>
                  <a:txBody>
                    <a:bodyPr/>
                    <a:lstStyle/>
                    <a:p>
                      <a:pPr algn="ctr" defTabSz="457200">
                        <a:defRPr sz="1800"/>
                      </a:pPr>
                      <a:r>
                        <a:rPr sz="2400">
                          <a:latin typeface="Times Roman"/>
                          <a:ea typeface="Times Roman"/>
                          <a:cs typeface="Times Roman"/>
                          <a:sym typeface="Times Roman"/>
                        </a:rPr>
                        <a:t>Older adults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B12, vitamin D</a:t>
                      </a:r>
                    </a:p>
                  </a:txBody>
                  <a:tcPr marL="12700" marR="12700" marT="12700" marB="12700" anchor="ctr" anchorCtr="0" horzOverflow="overflow"/>
                </a:tc>
              </a:tr>
              <a:tr h="793686">
                <a:tc>
                  <a:txBody>
                    <a:bodyPr/>
                    <a:lstStyle/>
                    <a:p>
                      <a:pPr algn="ctr" defTabSz="457200">
                        <a:defRPr sz="1800"/>
                      </a:pPr>
                      <a:r>
                        <a:rPr sz="2400">
                          <a:latin typeface="Times Roman"/>
                          <a:ea typeface="Times Roman"/>
                          <a:cs typeface="Times Roman"/>
                          <a:sym typeface="Times Roman"/>
                        </a:rPr>
                        <a:t>Vegans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B12, iron, calcium</a:t>
                      </a:r>
                    </a:p>
                  </a:txBody>
                  <a:tcPr marL="12700" marR="12700" marT="12700" marB="12700" anchor="ctr" anchorCtr="0" horzOverflow="overflow"/>
                </a:tc>
              </a:tr>
              <a:tr h="1230213">
                <a:tc>
                  <a:txBody>
                    <a:bodyPr/>
                    <a:lstStyle/>
                    <a:p>
                      <a:pPr algn="ctr" defTabSz="457200">
                        <a:defRPr sz="1800"/>
                      </a:pPr>
                      <a:r>
                        <a:rPr sz="2400">
                          <a:latin typeface="Times Roman"/>
                          <a:ea typeface="Times Roman"/>
                          <a:cs typeface="Times Roman"/>
                          <a:sym typeface="Times Roman"/>
                        </a:rPr>
                        <a:t>Low-income populations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Multifortified grains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6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66" name="TextBox 6"/>
          <p:cNvSpPr txBox="1"/>
          <p:nvPr/>
        </p:nvSpPr>
        <p:spPr>
          <a:xfrm>
            <a:off x="1126317" y="1054773"/>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Fortification Map</a:t>
            </a:r>
          </a:p>
        </p:txBody>
      </p:sp>
      <p:sp>
        <p:nvSpPr>
          <p:cNvPr id="26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268" name="Table 1"/>
          <p:cNvGraphicFramePr/>
          <p:nvPr/>
        </p:nvGraphicFramePr>
        <p:xfrm>
          <a:off x="1676400" y="3505200"/>
          <a:ext cx="15322254" cy="64222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49751"/>
                <a:gridCol w="10172502"/>
              </a:tblGrid>
              <a:tr h="759882">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Primary Fortified Foods</a:t>
                      </a:r>
                    </a:p>
                  </a:txBody>
                  <a:tcPr marL="12700" marR="12700" marT="12700" marB="12700" anchor="ctr" anchorCtr="0" horzOverflow="overflow"/>
                </a:tc>
              </a:tr>
              <a:tr h="490246">
                <a:tc>
                  <a:txBody>
                    <a:bodyPr/>
                    <a:lstStyle/>
                    <a:p>
                      <a:pPr algn="ctr" defTabSz="457200">
                        <a:defRPr sz="1800"/>
                      </a:pPr>
                      <a:r>
                        <a:rPr sz="24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Milk, margarines, cereals</a:t>
                      </a:r>
                    </a:p>
                  </a:txBody>
                  <a:tcPr marL="12700" marR="12700" marT="12700" marB="12700" anchor="ctr" anchorCtr="0" horzOverflow="overflow"/>
                </a:tc>
              </a:tr>
              <a:tr h="490246">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Milk, plant milks, cereal</a:t>
                      </a:r>
                    </a:p>
                  </a:txBody>
                  <a:tcPr marL="12700" marR="12700" marT="12700" marB="12700" anchor="ctr" anchorCtr="0" horzOverflow="overflow"/>
                </a:tc>
              </a:tr>
              <a:tr h="490246">
                <a:tc>
                  <a:txBody>
                    <a:bodyPr/>
                    <a:lstStyle/>
                    <a:p>
                      <a:pPr algn="ctr" defTabSz="457200">
                        <a:defRPr sz="1800"/>
                      </a:pPr>
                      <a:r>
                        <a:rPr sz="24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Juices</a:t>
                      </a:r>
                    </a:p>
                  </a:txBody>
                  <a:tcPr marL="12700" marR="12700" marT="12700" marB="12700" anchor="ctr" anchorCtr="0" horzOverflow="overflow"/>
                </a:tc>
              </a:tr>
              <a:tr h="490246">
                <a:tc>
                  <a:txBody>
                    <a:bodyPr/>
                    <a:lstStyle/>
                    <a:p>
                      <a:pPr algn="ctr" defTabSz="457200">
                        <a:defRPr sz="1800"/>
                      </a:pPr>
                      <a:r>
                        <a:rPr sz="2400">
                          <a:latin typeface="Times Roman"/>
                          <a:ea typeface="Times Roman"/>
                          <a:cs typeface="Times Roman"/>
                          <a:sym typeface="Times Roman"/>
                        </a:rPr>
                        <a:t>B1, B2, B3</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Enriched grains</a:t>
                      </a:r>
                    </a:p>
                  </a:txBody>
                  <a:tcPr marL="12700" marR="12700" marT="12700" marB="12700" anchor="ctr" anchorCtr="0" horzOverflow="overflow"/>
                </a:tc>
              </a:tr>
              <a:tr h="490246">
                <a:tc>
                  <a:txBody>
                    <a:bodyPr/>
                    <a:lstStyle/>
                    <a:p>
                      <a:pPr algn="ctr" defTabSz="457200">
                        <a:defRPr sz="1800"/>
                      </a:pPr>
                      <a:r>
                        <a:rPr sz="2400">
                          <a:latin typeface="Times Roman"/>
                          <a:ea typeface="Times Roman"/>
                          <a:cs typeface="Times Roman"/>
                          <a:sym typeface="Times Roman"/>
                        </a:rPr>
                        <a:t>Folate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Enriched grains &amp; flour</a:t>
                      </a:r>
                    </a:p>
                  </a:txBody>
                  <a:tcPr marL="12700" marR="12700" marT="12700" marB="12700" anchor="ctr" anchorCtr="0" horzOverflow="overflow"/>
                </a:tc>
              </a:tr>
              <a:tr h="759882">
                <a:tc>
                  <a:txBody>
                    <a:bodyPr/>
                    <a:lstStyle/>
                    <a:p>
                      <a:pPr algn="ctr" defTabSz="457200">
                        <a:defRPr sz="1800"/>
                      </a:pPr>
                      <a:r>
                        <a:rPr sz="24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Cereals, plant milks</a:t>
                      </a:r>
                    </a:p>
                  </a:txBody>
                  <a:tcPr marL="12700" marR="12700" marT="12700" marB="12700" anchor="ctr" anchorCtr="0" horzOverflow="overflow"/>
                </a:tc>
              </a:tr>
              <a:tr h="490246">
                <a:tc>
                  <a:txBody>
                    <a:bodyPr/>
                    <a:lstStyle/>
                    <a:p>
                      <a:pPr algn="ctr" defTabSz="457200">
                        <a:defRPr sz="1800"/>
                      </a:pPr>
                      <a:r>
                        <a:rPr sz="2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Grains, baby foods</a:t>
                      </a:r>
                    </a:p>
                  </a:txBody>
                  <a:tcPr marL="12700" marR="12700" marT="12700" marB="12700" anchor="ctr" anchorCtr="0" horzOverflow="overflow"/>
                </a:tc>
              </a:tr>
              <a:tr h="490246">
                <a:tc>
                  <a:txBody>
                    <a:bodyPr/>
                    <a:lstStyle/>
                    <a:p>
                      <a:pPr algn="ctr" defTabSz="457200">
                        <a:defRPr sz="1800"/>
                      </a:pPr>
                      <a:r>
                        <a:rPr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Plant milks, beverages</a:t>
                      </a:r>
                    </a:p>
                  </a:txBody>
                  <a:tcPr marL="12700" marR="12700" marT="12700" marB="12700" anchor="ctr" anchorCtr="0" horzOverflow="overflow"/>
                </a:tc>
              </a:tr>
              <a:tr h="490246">
                <a:tc>
                  <a:txBody>
                    <a:bodyPr/>
                    <a:lstStyle/>
                    <a:p>
                      <a:pPr algn="ctr" defTabSz="457200">
                        <a:defRPr sz="1800"/>
                      </a:pPr>
                      <a:r>
                        <a:rPr sz="2400">
                          <a:latin typeface="Times Roman"/>
                          <a:ea typeface="Times Roman"/>
                          <a:cs typeface="Times Roman"/>
                          <a:sym typeface="Times Roman"/>
                        </a:rPr>
                        <a:t>Iodine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Salt</a:t>
                      </a:r>
                    </a:p>
                  </a:txBody>
                  <a:tcPr marL="12700" marR="12700" marT="12700" marB="12700" anchor="ctr" anchorCtr="0" horzOverflow="overflow"/>
                </a:tc>
              </a:tr>
              <a:tr h="490246">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Cereals</a:t>
                      </a:r>
                    </a:p>
                  </a:txBody>
                  <a:tcPr marL="12700" marR="12700" marT="12700" marB="12700" anchor="ctr" anchorCtr="0" horzOverflow="overflow"/>
                </a:tc>
              </a:tr>
              <a:tr h="490246">
                <a:tc>
                  <a:txBody>
                    <a:bodyPr/>
                    <a:lstStyle/>
                    <a:p>
                      <a:pPr algn="ctr" defTabSz="457200">
                        <a:defRPr sz="1800"/>
                      </a:pPr>
                      <a:r>
                        <a:rPr sz="2400">
                          <a:latin typeface="Times Roman"/>
                          <a:ea typeface="Times Roman"/>
                          <a:cs typeface="Times Roman"/>
                          <a:sym typeface="Times Roman"/>
                        </a:rPr>
                        <a:t>Fluoride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Drinking water</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7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72" name="TextBox 6"/>
          <p:cNvSpPr txBox="1"/>
          <p:nvPr/>
        </p:nvSpPr>
        <p:spPr>
          <a:xfrm>
            <a:off x="1147362" y="476923"/>
            <a:ext cx="16812962" cy="23022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b="1" spc="753" sz="7600">
                <a:solidFill>
                  <a:srgbClr val="0433FF"/>
                </a:solidFill>
                <a:latin typeface="Poppins"/>
                <a:ea typeface="Poppins"/>
                <a:cs typeface="Poppins"/>
                <a:sym typeface="Poppins"/>
              </a:defRPr>
            </a:pPr>
            <a:r>
              <a:t>Functional</a:t>
            </a:r>
            <a:r>
              <a:rPr b="0"/>
              <a:t> and Medical Foods and Their Impact on Health</a:t>
            </a:r>
          </a:p>
        </p:txBody>
      </p:sp>
      <p:sp>
        <p:nvSpPr>
          <p:cNvPr id="27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74" name="1. Functional Foods…"/>
          <p:cNvSpPr txBox="1"/>
          <p:nvPr/>
        </p:nvSpPr>
        <p:spPr>
          <a:xfrm>
            <a:off x="885024" y="3566950"/>
            <a:ext cx="7225215" cy="6530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1. Functional Foods</a:t>
            </a:r>
          </a:p>
          <a:p>
            <a:pPr defTabSz="457200">
              <a:spcBef>
                <a:spcPts val="1200"/>
              </a:spcBef>
              <a:defRPr b="1" sz="2400">
                <a:latin typeface="Times Roman"/>
                <a:ea typeface="Times Roman"/>
                <a:cs typeface="Times Roman"/>
                <a:sym typeface="Times Roman"/>
              </a:defRPr>
            </a:pPr>
            <a:r>
              <a:t>Definition:</a:t>
            </a:r>
            <a:br/>
            <a:r>
              <a:rPr b="0"/>
              <a:t>Foods that provide benefits beyond basic nutrition because they contain physiologically active compounds—such as phytochemicals, zoochemicals, fiber, probiotics, prebiotics, or specific fatty acids—that support disease prevention and health optimization.</a:t>
            </a:r>
          </a:p>
          <a:p>
            <a:pPr defTabSz="457200">
              <a:spcBef>
                <a:spcPts val="1200"/>
              </a:spcBef>
              <a:defRPr sz="2400">
                <a:latin typeface="Times Roman"/>
                <a:ea typeface="Times Roman"/>
                <a:cs typeface="Times Roman"/>
                <a:sym typeface="Times Roman"/>
              </a:defRPr>
            </a:pPr>
            <a:r>
              <a:t>Functional foods may be: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Naturally occurring</a:t>
            </a:r>
            <a:r>
              <a:rPr b="0"/>
              <a:t> (e.g., berries, oily fish, cruciferous vegetables)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Fortified or enriched</a:t>
            </a:r>
            <a:r>
              <a:rPr b="0"/>
              <a:t> (e.g., vitamin D–fortified milk, calcium-fortified juice)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Enhanced</a:t>
            </a:r>
            <a:r>
              <a:rPr b="0"/>
              <a:t> through agricultural or processing methods (e.g., omega-3 eggs, fermented foods)</a:t>
            </a:r>
          </a:p>
        </p:txBody>
      </p:sp>
      <p:sp>
        <p:nvSpPr>
          <p:cNvPr id="275" name="Mechanisms of Action…"/>
          <p:cNvSpPr txBox="1"/>
          <p:nvPr/>
        </p:nvSpPr>
        <p:spPr>
          <a:xfrm>
            <a:off x="9956099" y="3609771"/>
            <a:ext cx="6900992" cy="5209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Mechanisms of Action</a:t>
            </a:r>
          </a:p>
          <a:p>
            <a:pPr defTabSz="457200">
              <a:spcBef>
                <a:spcPts val="1200"/>
              </a:spcBef>
              <a:defRPr sz="2400">
                <a:latin typeface="Times Roman"/>
                <a:ea typeface="Times Roman"/>
                <a:cs typeface="Times Roman"/>
                <a:sym typeface="Times Roman"/>
              </a:defRPr>
            </a:pPr>
            <a:r>
              <a:t>Functional foods impact health through:</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Antioxidant activity</a:t>
            </a:r>
            <a:r>
              <a:rPr b="0"/>
              <a:t> (neutralizing ROS; reducing oxidative stress)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Anti-inflammatory pathways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Modulation of gut microbiota</a:t>
            </a:r>
            <a:r>
              <a:rPr b="0"/>
              <a:t> (via fiber, probiotics, polyphenols)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Lipid metabolism &amp; cardiovascular support</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Immunomodulation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Detoxification support</a:t>
            </a:r>
            <a:r>
              <a:rPr b="0"/>
              <a:t> (via phytochemicals and sulfur compounds)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7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79" name="TextBox 6"/>
          <p:cNvSpPr txBox="1"/>
          <p:nvPr/>
        </p:nvSpPr>
        <p:spPr>
          <a:xfrm>
            <a:off x="1147362" y="476923"/>
            <a:ext cx="16812962" cy="23022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53" sz="7600">
                <a:solidFill>
                  <a:srgbClr val="0433FF"/>
                </a:solidFill>
                <a:latin typeface="Poppins"/>
                <a:ea typeface="Poppins"/>
                <a:cs typeface="Poppins"/>
                <a:sym typeface="Poppins"/>
              </a:defRPr>
            </a:pPr>
            <a:r>
              <a:t>Functional and </a:t>
            </a:r>
            <a:r>
              <a:rPr b="1"/>
              <a:t>Medical Foods</a:t>
            </a:r>
            <a:r>
              <a:t> and Their Impact on Health</a:t>
            </a:r>
          </a:p>
        </p:txBody>
      </p:sp>
      <p:sp>
        <p:nvSpPr>
          <p:cNvPr id="28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81" name="2. Medical Foods…"/>
          <p:cNvSpPr txBox="1"/>
          <p:nvPr/>
        </p:nvSpPr>
        <p:spPr>
          <a:xfrm>
            <a:off x="1095474" y="3651129"/>
            <a:ext cx="7225215" cy="5425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2. Medical Foods</a:t>
            </a:r>
          </a:p>
          <a:p>
            <a:pPr defTabSz="457200">
              <a:spcBef>
                <a:spcPts val="1200"/>
              </a:spcBef>
              <a:defRPr b="1" sz="2400">
                <a:latin typeface="Times Roman"/>
                <a:ea typeface="Times Roman"/>
                <a:cs typeface="Times Roman"/>
                <a:sym typeface="Times Roman"/>
              </a:defRPr>
            </a:pPr>
            <a:r>
              <a:t>Definition (per FDA):</a:t>
            </a:r>
            <a:br/>
            <a:r>
              <a:rPr b="0"/>
              <a:t>Foods formulated to be consumed or administered under physician supervision for the </a:t>
            </a:r>
            <a:r>
              <a:t>dietary management of a disease or condition with distinctive nutritional requirements</a:t>
            </a:r>
            <a:r>
              <a:rPr b="0"/>
              <a:t>.</a:t>
            </a:r>
          </a:p>
          <a:p>
            <a:pPr defTabSz="457200">
              <a:spcBef>
                <a:spcPts val="1200"/>
              </a:spcBef>
              <a:defRPr sz="2400">
                <a:latin typeface="Times Roman"/>
                <a:ea typeface="Times Roman"/>
                <a:cs typeface="Times Roman"/>
                <a:sym typeface="Times Roman"/>
              </a:defRPr>
            </a:pPr>
            <a:r>
              <a:t>They are </a:t>
            </a:r>
            <a:r>
              <a:rPr b="1"/>
              <a:t>not drugs</a:t>
            </a:r>
            <a:r>
              <a:t>, but must be: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Clinically proven to manage a specific condition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Used under medical supervision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Designed for patients with impaired ability to metabolize or digest certain nutrients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Oral rehydration solutions for </a:t>
            </a:r>
            <a:r>
              <a:rPr b="1"/>
              <a:t>diarrheal illness</a:t>
            </a:r>
          </a:p>
        </p:txBody>
      </p:sp>
      <p:sp>
        <p:nvSpPr>
          <p:cNvPr id="282" name="Examples:…"/>
          <p:cNvSpPr txBox="1"/>
          <p:nvPr/>
        </p:nvSpPr>
        <p:spPr>
          <a:xfrm>
            <a:off x="9703559" y="3209919"/>
            <a:ext cx="8119623" cy="694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Examples: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Phenylalanine-free formulas for </a:t>
            </a:r>
            <a:r>
              <a:rPr b="1"/>
              <a:t>PKU</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Medium-chain triglyceride formulas for </a:t>
            </a:r>
            <a:r>
              <a:rPr b="1"/>
              <a:t>fat-malabsorption disorders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Ketogenic medical formulas for </a:t>
            </a:r>
            <a:r>
              <a:rPr b="1"/>
              <a:t>epilepsy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Low-FODMAP enteral formulas for </a:t>
            </a:r>
            <a:r>
              <a:rPr b="1"/>
              <a:t>IBS</a:t>
            </a:r>
          </a:p>
          <a:p>
            <a:pPr defTabSz="457200">
              <a:spcBef>
                <a:spcPts val="1400"/>
              </a:spcBef>
              <a:defRPr b="1" sz="2400">
                <a:latin typeface="Times Roman"/>
                <a:ea typeface="Times Roman"/>
                <a:cs typeface="Times Roman"/>
                <a:sym typeface="Times Roman"/>
              </a:defRPr>
            </a:pPr>
            <a:r>
              <a:t>Mechanisms of Action</a:t>
            </a:r>
          </a:p>
          <a:p>
            <a:pPr defTabSz="457200">
              <a:spcBef>
                <a:spcPts val="1200"/>
              </a:spcBef>
              <a:defRPr sz="2400">
                <a:latin typeface="Times Roman"/>
                <a:ea typeface="Times Roman"/>
                <a:cs typeface="Times Roman"/>
                <a:sym typeface="Times Roman"/>
              </a:defRPr>
            </a:pPr>
            <a:r>
              <a:t>Medical foods target: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Nutrient insufficiencies due to disease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Impaired metabolic pathways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GI dysfunction or malabsorption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Specialized therapeutic diets (ketogenic, elemental, low-FODMAP)</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Neurotransmitter or immune-modulating pathways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8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86" name="TextBox 6"/>
          <p:cNvSpPr txBox="1"/>
          <p:nvPr/>
        </p:nvSpPr>
        <p:spPr>
          <a:xfrm>
            <a:off x="1147362" y="476923"/>
            <a:ext cx="16812962" cy="23022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Major Categories of Functional Foods &amp; Their Health Impact</a:t>
            </a:r>
          </a:p>
        </p:txBody>
      </p:sp>
      <p:sp>
        <p:nvSpPr>
          <p:cNvPr id="28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88" name="1. Phytochemical-Rich Foods…"/>
          <p:cNvSpPr txBox="1"/>
          <p:nvPr/>
        </p:nvSpPr>
        <p:spPr>
          <a:xfrm>
            <a:off x="990250" y="3356502"/>
            <a:ext cx="7797536" cy="70873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1. Phytochemical-Rich Foods</a:t>
            </a:r>
          </a:p>
          <a:p>
            <a:pPr defTabSz="457200">
              <a:spcBef>
                <a:spcPts val="1200"/>
              </a:spcBef>
              <a:defRPr b="1" sz="2400">
                <a:latin typeface="Times Roman"/>
                <a:ea typeface="Times Roman"/>
                <a:cs typeface="Times Roman"/>
                <a:sym typeface="Times Roman"/>
              </a:defRPr>
            </a:pPr>
            <a:r>
              <a:t>Examples:</a:t>
            </a:r>
            <a:r>
              <a:rPr b="0"/>
              <a:t> berries, grapes, green tea, turmeric, cruciferous vegetables, tomatoes</a:t>
            </a:r>
            <a:br>
              <a:rPr b="0"/>
            </a:br>
            <a:r>
              <a:t>Bioactive compounds:</a:t>
            </a:r>
            <a:r>
              <a:rPr b="0"/>
              <a:t> polyphenols, carotenoids, flavonoids, glucosinolates</a:t>
            </a:r>
          </a:p>
          <a:p>
            <a:pPr defTabSz="457200">
              <a:spcBef>
                <a:spcPts val="1400"/>
              </a:spcBef>
              <a:defRPr b="1" sz="2400">
                <a:latin typeface="Times Roman"/>
                <a:ea typeface="Times Roman"/>
                <a:cs typeface="Times Roman"/>
                <a:sym typeface="Times Roman"/>
              </a:defRPr>
            </a:pPr>
            <a:r>
              <a:t>Health Impact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Oxidative stress (quercetin, anthocyanins)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Inflammation (curcumin, EGCG)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Detoxification via Phase II enzymes (sulforaphane)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Cancer risk (induction of apoptosis and anti-proliferative pathways)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Improved vascular function (polyphenols ↑ NO)</a:t>
            </a:r>
          </a:p>
          <a:p>
            <a:pPr defTabSz="457200">
              <a:spcBef>
                <a:spcPts val="1200"/>
              </a:spcBef>
              <a:defRPr b="1" sz="2400">
                <a:latin typeface="Times Roman"/>
                <a:ea typeface="Times Roman"/>
                <a:cs typeface="Times Roman"/>
                <a:sym typeface="Times Roman"/>
              </a:defRPr>
            </a:pPr>
            <a:r>
              <a:t>Clinical relevance:</a:t>
            </a:r>
            <a:r>
              <a:rPr b="0"/>
              <a:t> cardiometabolic disease, cancer prevention, and cognitive health.</a:t>
            </a:r>
          </a:p>
        </p:txBody>
      </p:sp>
      <p:sp>
        <p:nvSpPr>
          <p:cNvPr id="289" name="2. Zoochemical-Rich Foods…"/>
          <p:cNvSpPr txBox="1"/>
          <p:nvPr/>
        </p:nvSpPr>
        <p:spPr>
          <a:xfrm>
            <a:off x="9766695" y="3441412"/>
            <a:ext cx="8119621" cy="45132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2. Zoochemical-Rich Foods</a:t>
            </a:r>
          </a:p>
          <a:p>
            <a:pPr defTabSz="457200">
              <a:spcBef>
                <a:spcPts val="1200"/>
              </a:spcBef>
              <a:defRPr b="1" sz="2400">
                <a:latin typeface="Times Roman"/>
                <a:ea typeface="Times Roman"/>
                <a:cs typeface="Times Roman"/>
                <a:sym typeface="Times Roman"/>
              </a:defRPr>
            </a:pPr>
            <a:r>
              <a:t>Examples:</a:t>
            </a:r>
            <a:r>
              <a:rPr b="0"/>
              <a:t> salmon, sardines, grass-fed dairy, eggs</a:t>
            </a:r>
            <a:br>
              <a:rPr b="0"/>
            </a:br>
            <a:r>
              <a:t>Compounds:</a:t>
            </a:r>
            <a:r>
              <a:rPr b="0"/>
              <a:t> omega-3 EPA/DHA, CLA, carnosine, CoQ10</a:t>
            </a:r>
          </a:p>
          <a:p>
            <a:pPr defTabSz="457200">
              <a:spcBef>
                <a:spcPts val="1400"/>
              </a:spcBef>
              <a:defRPr b="1" sz="2400">
                <a:latin typeface="Times Roman"/>
                <a:ea typeface="Times Roman"/>
                <a:cs typeface="Times Roman"/>
                <a:sym typeface="Times Roman"/>
              </a:defRPr>
            </a:pPr>
            <a:r>
              <a:t>Health Impact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Triglycerides, ↓ arrhythmia risk</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 effects (EPA competes with AA)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Cognitive and visual development support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Mitochondrial function (CoQ10)</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1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17" name="TextBox 6"/>
          <p:cNvSpPr txBox="1"/>
          <p:nvPr/>
        </p:nvSpPr>
        <p:spPr>
          <a:xfrm>
            <a:off x="687998" y="265923"/>
            <a:ext cx="17204926" cy="33761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473" sz="4800">
                <a:solidFill>
                  <a:srgbClr val="0433FF"/>
                </a:solidFill>
                <a:latin typeface="Poppins"/>
                <a:ea typeface="Poppins"/>
                <a:cs typeface="Poppins"/>
                <a:sym typeface="Poppins"/>
              </a:defRPr>
            </a:lvl1pPr>
          </a:lstStyle>
          <a:p>
            <a:pPr/>
            <a:r>
              <a:t>Impact of Agricultural Methods and Food Processing, Preparation, and Storage on Nutrient value</a:t>
            </a:r>
          </a:p>
        </p:txBody>
      </p:sp>
      <p:sp>
        <p:nvSpPr>
          <p:cNvPr id="11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9" name="Nutrient content of food is affected by three major stages: Agricultural Production → Food Processing → Home/Commercial Preparation &amp; Storage…"/>
          <p:cNvSpPr txBox="1"/>
          <p:nvPr/>
        </p:nvSpPr>
        <p:spPr>
          <a:xfrm>
            <a:off x="1110573" y="3663822"/>
            <a:ext cx="14755174" cy="61078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800">
                <a:latin typeface="Times Roman"/>
                <a:ea typeface="Times Roman"/>
                <a:cs typeface="Times Roman"/>
                <a:sym typeface="Times Roman"/>
              </a:defRPr>
            </a:pPr>
            <a:r>
              <a:t>Nutrient content of food is affected by </a:t>
            </a:r>
            <a:r>
              <a:rPr b="1"/>
              <a:t>three major stages</a:t>
            </a:r>
            <a:r>
              <a:t>: Agricultural Production → Food Processing → Home/Commercial Preparation &amp; Storage</a:t>
            </a:r>
          </a:p>
          <a:p>
            <a:pPr defTabSz="457200">
              <a:defRPr sz="24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At each stage, nutrients can be: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Preserved</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Enhanced</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Lost or degraded</a:t>
            </a:r>
          </a:p>
          <a:p>
            <a:pPr defTabSz="457200">
              <a:spcBef>
                <a:spcPts val="1200"/>
              </a:spcBef>
              <a:defRPr b="1" sz="2400">
                <a:latin typeface="Times Roman"/>
                <a:ea typeface="Times Roman"/>
                <a:cs typeface="Times Roman"/>
                <a:sym typeface="Times Roman"/>
              </a:defRPr>
            </a:pPr>
            <a:r>
              <a:t>Major nutrient vulnerabilities: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Water-soluble vitamins:</a:t>
            </a:r>
            <a:r>
              <a:rPr b="0"/>
              <a:t> C, B-complex</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Fat-soluble vitamins:</a:t>
            </a:r>
            <a:r>
              <a:rPr b="0"/>
              <a:t> A, 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Minerals:</a:t>
            </a:r>
            <a:r>
              <a:rPr b="0"/>
              <a:t> lost via polishing, refining</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Phytonutrients:</a:t>
            </a:r>
            <a:r>
              <a:rPr b="0"/>
              <a:t> sensitive to heat &amp; oxygen</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9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93" name="TextBox 6"/>
          <p:cNvSpPr txBox="1"/>
          <p:nvPr/>
        </p:nvSpPr>
        <p:spPr>
          <a:xfrm>
            <a:off x="1147362" y="476923"/>
            <a:ext cx="16812962" cy="23022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Major Categories of Functional Foods &amp; Their Health Impact</a:t>
            </a:r>
          </a:p>
        </p:txBody>
      </p:sp>
      <p:sp>
        <p:nvSpPr>
          <p:cNvPr id="29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95" name="3. Fiber-Rich Functional Foods…"/>
          <p:cNvSpPr txBox="1"/>
          <p:nvPr/>
        </p:nvSpPr>
        <p:spPr>
          <a:xfrm>
            <a:off x="990250" y="3356502"/>
            <a:ext cx="7797536" cy="57705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3. Fiber-Rich Functional Foods</a:t>
            </a:r>
          </a:p>
          <a:p>
            <a:pPr defTabSz="457200">
              <a:spcBef>
                <a:spcPts val="1200"/>
              </a:spcBef>
              <a:defRPr b="1" sz="2400">
                <a:latin typeface="Times Roman"/>
                <a:ea typeface="Times Roman"/>
                <a:cs typeface="Times Roman"/>
                <a:sym typeface="Times Roman"/>
              </a:defRPr>
            </a:pPr>
            <a:r>
              <a:t>Examples:</a:t>
            </a:r>
            <a:r>
              <a:rPr b="0"/>
              <a:t> oats, legumes, nuts, flaxseed, whole grains, fruits, vegetables</a:t>
            </a:r>
            <a:br>
              <a:rPr b="0"/>
            </a:br>
            <a:r>
              <a:t>Functional components:</a:t>
            </a:r>
            <a:r>
              <a:rPr b="0"/>
              <a:t> soluble/insoluble fiber, resistant starch, beta-glucans</a:t>
            </a:r>
          </a:p>
          <a:p>
            <a:pPr defTabSz="457200">
              <a:spcBef>
                <a:spcPts val="1400"/>
              </a:spcBef>
              <a:defRPr b="1" sz="2400">
                <a:latin typeface="Times Roman"/>
                <a:ea typeface="Times Roman"/>
                <a:cs typeface="Times Roman"/>
                <a:sym typeface="Times Roman"/>
              </a:defRPr>
            </a:pPr>
            <a:r>
              <a:t>Health Impact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LDL cholesterol (beta-glucans increase bile excretion)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Improved glycemic control (slower glucose absorption)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Enhanced gut microbiota diversity (prebiotic effects)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Bowel regularity and reduced CRC risk</a:t>
            </a:r>
          </a:p>
          <a:p>
            <a:pPr defTabSz="457200">
              <a:spcBef>
                <a:spcPts val="1200"/>
              </a:spcBef>
              <a:defRPr b="1" sz="2400">
                <a:latin typeface="Times Roman"/>
                <a:ea typeface="Times Roman"/>
                <a:cs typeface="Times Roman"/>
                <a:sym typeface="Times Roman"/>
              </a:defRPr>
            </a:pPr>
            <a:r>
              <a:t>Exam tip:</a:t>
            </a:r>
            <a:r>
              <a:rPr b="0"/>
              <a:t> Viscous fibers are best for cholesterol-lowering.</a:t>
            </a:r>
          </a:p>
        </p:txBody>
      </p:sp>
      <p:sp>
        <p:nvSpPr>
          <p:cNvPr id="296" name="4. Probiotic and Fermented Foods…"/>
          <p:cNvSpPr txBox="1"/>
          <p:nvPr/>
        </p:nvSpPr>
        <p:spPr>
          <a:xfrm>
            <a:off x="9766695" y="3441412"/>
            <a:ext cx="8119621" cy="48964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4. Probiotic and Fermented Foods</a:t>
            </a:r>
          </a:p>
          <a:p>
            <a:pPr defTabSz="457200">
              <a:spcBef>
                <a:spcPts val="1200"/>
              </a:spcBef>
              <a:defRPr b="1" sz="2400">
                <a:latin typeface="Times Roman"/>
                <a:ea typeface="Times Roman"/>
                <a:cs typeface="Times Roman"/>
                <a:sym typeface="Times Roman"/>
              </a:defRPr>
            </a:pPr>
            <a:r>
              <a:t>Examples:</a:t>
            </a:r>
            <a:r>
              <a:rPr b="0"/>
              <a:t> yogurt, kefir, kimchi, sauerkraut, miso, tempeh</a:t>
            </a:r>
            <a:br>
              <a:rPr b="0"/>
            </a:br>
            <a:r>
              <a:t>Bioactive components:</a:t>
            </a:r>
            <a:r>
              <a:rPr b="0"/>
              <a:t> Lactobacillus, Bifidobacteria, SCFA production</a:t>
            </a:r>
          </a:p>
          <a:p>
            <a:pPr defTabSz="457200">
              <a:spcBef>
                <a:spcPts val="1400"/>
              </a:spcBef>
              <a:defRPr b="1" sz="2400">
                <a:latin typeface="Times Roman"/>
                <a:ea typeface="Times Roman"/>
                <a:cs typeface="Times Roman"/>
                <a:sym typeface="Times Roman"/>
              </a:defRPr>
            </a:pPr>
            <a:r>
              <a:t>Health Impact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Improved barrier function (“leaky gut” reduction)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IBS symptoms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inflammation through SCFAs, especially butyrate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Immune enhancement via sIgA stimulation</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29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00" name="TextBox 6"/>
          <p:cNvSpPr txBox="1"/>
          <p:nvPr/>
        </p:nvSpPr>
        <p:spPr>
          <a:xfrm>
            <a:off x="1147362" y="476923"/>
            <a:ext cx="16812962" cy="23022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Major Categories of Functional Foods &amp; Their Health Impact</a:t>
            </a:r>
          </a:p>
        </p:txBody>
      </p:sp>
      <p:sp>
        <p:nvSpPr>
          <p:cNvPr id="30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02" name="5. Prebiotics…"/>
          <p:cNvSpPr txBox="1"/>
          <p:nvPr/>
        </p:nvSpPr>
        <p:spPr>
          <a:xfrm>
            <a:off x="1206150" y="3356502"/>
            <a:ext cx="4441783" cy="65241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5. Prebiotics</a:t>
            </a:r>
          </a:p>
          <a:p>
            <a:pPr defTabSz="457200">
              <a:spcBef>
                <a:spcPts val="1200"/>
              </a:spcBef>
              <a:defRPr b="1" sz="2400">
                <a:latin typeface="Times Roman"/>
                <a:ea typeface="Times Roman"/>
                <a:cs typeface="Times Roman"/>
                <a:sym typeface="Times Roman"/>
              </a:defRPr>
            </a:pPr>
            <a:r>
              <a:t>Examples:</a:t>
            </a:r>
            <a:r>
              <a:rPr b="0"/>
              <a:t> onions, garlic, asparagus, chicory root, bananas, inulin, FOS, GOS</a:t>
            </a:r>
            <a:br>
              <a:rPr b="0"/>
            </a:br>
            <a:r>
              <a:t>Function:</a:t>
            </a:r>
            <a:r>
              <a:rPr b="0"/>
              <a:t> selectively feed beneficial bacteria</a:t>
            </a:r>
          </a:p>
          <a:p>
            <a:pPr defTabSz="457200">
              <a:spcBef>
                <a:spcPts val="1400"/>
              </a:spcBef>
              <a:defRPr b="1" sz="2400">
                <a:latin typeface="Times Roman"/>
                <a:ea typeface="Times Roman"/>
                <a:cs typeface="Times Roman"/>
                <a:sym typeface="Times Roman"/>
              </a:defRPr>
            </a:pPr>
            <a:r>
              <a:t>Health Impact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SCFA production (butyrate → colonocyte fuel)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Improved mineral absorption (Ca, Mg)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 for bone health</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303" name="6. Fortified Functional Foods…"/>
          <p:cNvSpPr txBox="1"/>
          <p:nvPr/>
        </p:nvSpPr>
        <p:spPr>
          <a:xfrm>
            <a:off x="6546828" y="3419637"/>
            <a:ext cx="5057536" cy="5273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6. Fortified Functional Foods</a:t>
            </a:r>
          </a:p>
          <a:p>
            <a:pPr defTabSz="457200">
              <a:spcBef>
                <a:spcPts val="1200"/>
              </a:spcBef>
              <a:defRPr b="1" sz="2400">
                <a:latin typeface="Times Roman"/>
                <a:ea typeface="Times Roman"/>
                <a:cs typeface="Times Roman"/>
                <a:sym typeface="Times Roman"/>
              </a:defRPr>
            </a:pPr>
            <a:r>
              <a:t>Examples:</a:t>
            </a:r>
            <a:r>
              <a:rPr b="0"/>
              <a:t> vitamin D milk, B12-fortified plant milks, iodine in salt, folic acid in grains</a:t>
            </a:r>
            <a:br>
              <a:rPr b="0"/>
            </a:br>
            <a:r>
              <a:t>Health Impact: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Prevention of neural tube defects (folate fortification)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Prevention of rickets and osteomalacia (vitamin 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Correction of widespread deficiency risks (iodine)</a:t>
            </a:r>
          </a:p>
        </p:txBody>
      </p:sp>
      <p:sp>
        <p:nvSpPr>
          <p:cNvPr id="304" name="7. Functional Lipids…"/>
          <p:cNvSpPr txBox="1"/>
          <p:nvPr/>
        </p:nvSpPr>
        <p:spPr>
          <a:xfrm>
            <a:off x="12630260" y="3419637"/>
            <a:ext cx="4441783" cy="47186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7. Functional Lipids</a:t>
            </a:r>
          </a:p>
          <a:p>
            <a:pPr defTabSz="457200">
              <a:spcBef>
                <a:spcPts val="1200"/>
              </a:spcBef>
              <a:defRPr b="1" sz="2400">
                <a:latin typeface="Times Roman"/>
                <a:ea typeface="Times Roman"/>
                <a:cs typeface="Times Roman"/>
                <a:sym typeface="Times Roman"/>
              </a:defRPr>
            </a:pPr>
            <a:r>
              <a:t>Examples:</a:t>
            </a:r>
            <a:r>
              <a:rPr b="0"/>
              <a:t> olive oil (oleic acid, polyphenols), avocado oil, walnuts, flaxseed</a:t>
            </a:r>
            <a:br>
              <a:rPr b="0"/>
            </a:br>
            <a:r>
              <a:t>Health Impact: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CVD risk</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HDL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Improved endothelial function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Anti-inflammatory</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30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08" name="TextBox 6"/>
          <p:cNvSpPr txBox="1"/>
          <p:nvPr/>
        </p:nvSpPr>
        <p:spPr>
          <a:xfrm>
            <a:off x="1147362" y="476923"/>
            <a:ext cx="16812962" cy="23022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Major Categories of Medicinal Foods &amp; Their Health Impact</a:t>
            </a:r>
          </a:p>
        </p:txBody>
      </p:sp>
      <p:sp>
        <p:nvSpPr>
          <p:cNvPr id="30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10" name="1. Foods for Inborn Errors of Metabolism…"/>
          <p:cNvSpPr txBox="1"/>
          <p:nvPr/>
        </p:nvSpPr>
        <p:spPr>
          <a:xfrm>
            <a:off x="743162" y="3416363"/>
            <a:ext cx="3902755" cy="65241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1. Foods for Inborn Errors of Metabolism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PKU → phenylalanine-free formulas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Maple Syrup Urine Disease → low BCAA formulas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Homocystinuria → methionine-free, B6/B12 formulas</a:t>
            </a:r>
          </a:p>
          <a:p>
            <a:pPr defTabSz="457200">
              <a:spcBef>
                <a:spcPts val="1200"/>
              </a:spcBef>
              <a:defRPr b="1" sz="2400">
                <a:latin typeface="Times Roman"/>
                <a:ea typeface="Times Roman"/>
                <a:cs typeface="Times Roman"/>
                <a:sym typeface="Times Roman"/>
              </a:defRPr>
            </a:pPr>
            <a:r>
              <a:t>Impact:</a:t>
            </a:r>
            <a:r>
              <a:rPr b="0"/>
              <a:t> Prevent toxic metabolite accumulation; support normal development.</a:t>
            </a:r>
          </a:p>
          <a:p>
            <a:pPr defTabSz="457200">
              <a:spcBef>
                <a:spcPts val="1200"/>
              </a:spcBef>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311" name="2. GI and Malabsorption Conditions…"/>
          <p:cNvSpPr txBox="1"/>
          <p:nvPr/>
        </p:nvSpPr>
        <p:spPr>
          <a:xfrm>
            <a:off x="5202821" y="3440681"/>
            <a:ext cx="3757357" cy="6149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2. GI and Malabsorption Conditions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Elemental formulas (fully hydrolyzed amino acids)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MCT-based formulas for fat malabsorption (pancreatitis, short bowel)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Low-FODMAP medical shakes for IBS</a:t>
            </a:r>
          </a:p>
          <a:p>
            <a:pPr defTabSz="457200">
              <a:spcBef>
                <a:spcPts val="1200"/>
              </a:spcBef>
              <a:defRPr b="1" sz="2400">
                <a:latin typeface="Times Roman"/>
                <a:ea typeface="Times Roman"/>
                <a:cs typeface="Times Roman"/>
                <a:sym typeface="Times Roman"/>
              </a:defRPr>
            </a:pPr>
            <a:r>
              <a:t>Impact:</a:t>
            </a:r>
            <a:br/>
            <a:r>
              <a:rPr b="0"/>
              <a:t>Improve nutrient absorption, reduce GI symptoms, prevent weight loss and deficiencies.</a:t>
            </a:r>
          </a:p>
          <a:p>
            <a:pPr defTabSz="457200">
              <a:spcBef>
                <a:spcPts val="1200"/>
              </a:spcBef>
              <a:defRPr sz="1200">
                <a:latin typeface="Times Roman"/>
                <a:ea typeface="Times Roman"/>
                <a:cs typeface="Times Roman"/>
                <a:sym typeface="Times Roman"/>
              </a:defRPr>
            </a:pPr>
          </a:p>
        </p:txBody>
      </p:sp>
      <p:sp>
        <p:nvSpPr>
          <p:cNvPr id="312" name="3. Neurological Uses…"/>
          <p:cNvSpPr txBox="1"/>
          <p:nvPr/>
        </p:nvSpPr>
        <p:spPr>
          <a:xfrm>
            <a:off x="9655685" y="3448661"/>
            <a:ext cx="3902753" cy="5120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3. Neurological Uses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Ketogenic medical formulas for refractory epilepsy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Alzheimer’s formulas containing MCTs (ketone precursor fuels)</a:t>
            </a:r>
          </a:p>
          <a:p>
            <a:pPr defTabSz="457200">
              <a:spcBef>
                <a:spcPts val="1200"/>
              </a:spcBef>
              <a:defRPr b="1" sz="2400">
                <a:latin typeface="Times Roman"/>
                <a:ea typeface="Times Roman"/>
                <a:cs typeface="Times Roman"/>
                <a:sym typeface="Times Roman"/>
              </a:defRPr>
            </a:pPr>
            <a:r>
              <a:t>Impact:</a:t>
            </a:r>
            <a:br/>
            <a:r>
              <a:rPr b="0"/>
              <a:t>Provide alternative energy substrates for brain metabolism.</a:t>
            </a:r>
          </a:p>
        </p:txBody>
      </p:sp>
      <p:sp>
        <p:nvSpPr>
          <p:cNvPr id="313" name="4. Immune &amp; Inflammation Modulation…"/>
          <p:cNvSpPr txBox="1"/>
          <p:nvPr/>
        </p:nvSpPr>
        <p:spPr>
          <a:xfrm>
            <a:off x="13835637" y="3448661"/>
            <a:ext cx="3902753" cy="5577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4. Immune &amp; Inflammation Modulation</a:t>
            </a:r>
          </a:p>
          <a:p>
            <a:pPr defTabSz="457200">
              <a:spcBef>
                <a:spcPts val="1200"/>
              </a:spcBef>
              <a:defRPr sz="2400">
                <a:latin typeface="Times Roman"/>
                <a:ea typeface="Times Roman"/>
                <a:cs typeface="Times Roman"/>
                <a:sym typeface="Times Roman"/>
              </a:defRPr>
            </a:pPr>
            <a:r>
              <a:t>Medical foods containing: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Arginine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Omega-3 fatty acids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Nucleotides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Glutamine</a:t>
            </a:r>
          </a:p>
          <a:p>
            <a:pPr defTabSz="457200">
              <a:spcBef>
                <a:spcPts val="1200"/>
              </a:spcBef>
              <a:defRPr b="1" sz="2400">
                <a:latin typeface="Times Roman"/>
                <a:ea typeface="Times Roman"/>
                <a:cs typeface="Times Roman"/>
                <a:sym typeface="Times Roman"/>
              </a:defRPr>
            </a:pPr>
            <a:r>
              <a:t>Impact:</a:t>
            </a:r>
            <a:br/>
            <a:r>
              <a:rPr b="0"/>
              <a:t>Improved wound healing, reduced infection risk, enhanced immune resistance.</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31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17" name="TextBox 6"/>
          <p:cNvSpPr txBox="1"/>
          <p:nvPr/>
        </p:nvSpPr>
        <p:spPr>
          <a:xfrm>
            <a:off x="1147362" y="476923"/>
            <a:ext cx="16812962" cy="23022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Shared Health Impacts: Functional vs. Medical Foods</a:t>
            </a:r>
          </a:p>
        </p:txBody>
      </p:sp>
      <p:sp>
        <p:nvSpPr>
          <p:cNvPr id="31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319" name="Table 1"/>
          <p:cNvGraphicFramePr/>
          <p:nvPr/>
        </p:nvGraphicFramePr>
        <p:xfrm>
          <a:off x="1893479" y="3498813"/>
          <a:ext cx="14809063" cy="618170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036008"/>
                <a:gridCol w="5678691"/>
                <a:gridCol w="7094364"/>
              </a:tblGrid>
              <a:tr h="867084">
                <a:tc>
                  <a:txBody>
                    <a:bodyPr/>
                    <a:lstStyle/>
                    <a:p>
                      <a:pPr algn="ctr" defTabSz="457200">
                        <a:defRPr sz="1800"/>
                      </a:pPr>
                      <a:r>
                        <a:rPr b="1" sz="2400">
                          <a:latin typeface="Times Roman"/>
                          <a:ea typeface="Times Roman"/>
                          <a:cs typeface="Times Roman"/>
                          <a:sym typeface="Times Roman"/>
                        </a:rPr>
                        <a:t>Health Domain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Functional Foods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Medical Foods</a:t>
                      </a:r>
                    </a:p>
                  </a:txBody>
                  <a:tcPr marL="12700" marR="12700" marT="12700" marB="12700" anchor="ctr" anchorCtr="0" horzOverflow="overflow"/>
                </a:tc>
              </a:tr>
              <a:tr h="1369385">
                <a:tc>
                  <a:txBody>
                    <a:bodyPr/>
                    <a:lstStyle/>
                    <a:p>
                      <a:pPr algn="ctr" defTabSz="457200">
                        <a:defRPr sz="1800"/>
                      </a:pPr>
                      <a:r>
                        <a:rPr b="1" sz="2400">
                          <a:latin typeface="Times Roman"/>
                          <a:ea typeface="Times Roman"/>
                          <a:cs typeface="Times Roman"/>
                          <a:sym typeface="Times Roman"/>
                        </a:rPr>
                        <a:t>Cardiometabolic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Lower LDL, improved blood pressure, ↓ inflammation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Very-low-fat or specialized formulas for heart failure, lipid disorders</a:t>
                      </a:r>
                    </a:p>
                  </a:txBody>
                  <a:tcPr marL="12700" marR="12700" marT="12700" marB="12700" anchor="ctr" anchorCtr="0" horzOverflow="overflow"/>
                </a:tc>
              </a:tr>
              <a:tr h="1343982">
                <a:tc>
                  <a:txBody>
                    <a:bodyPr/>
                    <a:lstStyle/>
                    <a:p>
                      <a:pPr algn="ctr" defTabSz="457200">
                        <a:defRPr sz="1800"/>
                      </a:pPr>
                      <a:r>
                        <a:rPr b="1" sz="2400">
                          <a:latin typeface="Times Roman"/>
                          <a:ea typeface="Times Roman"/>
                          <a:cs typeface="Times Roman"/>
                          <a:sym typeface="Times Roman"/>
                        </a:rPr>
                        <a:t>GI &amp; Microbiome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Prebiotics/probiotics improve bowel function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Elemental diets for IBD, low-residue formulas</a:t>
                      </a:r>
                    </a:p>
                  </a:txBody>
                  <a:tcPr marL="12700" marR="12700" marT="12700" marB="12700" anchor="ctr" anchorCtr="0" horzOverflow="overflow"/>
                </a:tc>
              </a:tr>
              <a:tr h="867084">
                <a:tc>
                  <a:txBody>
                    <a:bodyPr/>
                    <a:lstStyle/>
                    <a:p>
                      <a:pPr algn="ctr" defTabSz="457200">
                        <a:defRPr sz="1800"/>
                      </a:pPr>
                      <a:r>
                        <a:rPr b="1" sz="2400">
                          <a:latin typeface="Times Roman"/>
                          <a:ea typeface="Times Roman"/>
                          <a:cs typeface="Times Roman"/>
                          <a:sym typeface="Times Roman"/>
                        </a:rPr>
                        <a:t>Immune System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Antioxidants, vitamins C/E, zinc, polyphenols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Immune-enhancing formulas (arginine, glutamine)</a:t>
                      </a:r>
                    </a:p>
                  </a:txBody>
                  <a:tcPr marL="12700" marR="12700" marT="12700" marB="12700" anchor="ctr" anchorCtr="0" horzOverflow="overflow"/>
                </a:tc>
              </a:tr>
              <a:tr h="867084">
                <a:tc>
                  <a:txBody>
                    <a:bodyPr/>
                    <a:lstStyle/>
                    <a:p>
                      <a:pPr algn="ctr" defTabSz="457200">
                        <a:defRPr sz="1800"/>
                      </a:pPr>
                      <a:r>
                        <a:rPr b="1" sz="2400">
                          <a:latin typeface="Times Roman"/>
                          <a:ea typeface="Times Roman"/>
                          <a:cs typeface="Times Roman"/>
                          <a:sym typeface="Times Roman"/>
                        </a:rPr>
                        <a:t>Neurological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Polyphenols, omega-3s, MCT-rich foods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Ketogenic formulas for epilepsy, cognitive decline</a:t>
                      </a:r>
                    </a:p>
                  </a:txBody>
                  <a:tcPr marL="12700" marR="12700" marT="12700" marB="12700" anchor="ctr" anchorCtr="0" horzOverflow="overflow"/>
                </a:tc>
              </a:tr>
              <a:tr h="867084">
                <a:tc>
                  <a:txBody>
                    <a:bodyPr/>
                    <a:lstStyle/>
                    <a:p>
                      <a:pPr algn="ctr" defTabSz="457200">
                        <a:defRPr sz="1800"/>
                      </a:pPr>
                      <a:r>
                        <a:rPr b="1" sz="2400">
                          <a:latin typeface="Times Roman"/>
                          <a:ea typeface="Times Roman"/>
                          <a:cs typeface="Times Roman"/>
                          <a:sym typeface="Times Roman"/>
                        </a:rPr>
                        <a:t>Detoxification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Cruciferous vegetables (sulforaphane), alliums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Formulas supporting metabolic impairments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32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23" name="TextBox 6"/>
          <p:cNvSpPr txBox="1"/>
          <p:nvPr/>
        </p:nvSpPr>
        <p:spPr>
          <a:xfrm>
            <a:off x="1168407" y="1054773"/>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Summary</a:t>
            </a:r>
          </a:p>
        </p:txBody>
      </p:sp>
      <p:sp>
        <p:nvSpPr>
          <p:cNvPr id="32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25" name="Functional foods…"/>
          <p:cNvSpPr txBox="1"/>
          <p:nvPr/>
        </p:nvSpPr>
        <p:spPr>
          <a:xfrm>
            <a:off x="1089732" y="3710990"/>
            <a:ext cx="16108538" cy="534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Functional foods</a:t>
            </a:r>
          </a:p>
          <a:p>
            <a:pPr marL="280735" indent="-280735" defTabSz="457200">
              <a:spcBef>
                <a:spcPts val="1200"/>
              </a:spcBef>
              <a:buSzPct val="100000"/>
              <a:buChar char="•"/>
              <a:defRPr sz="2800">
                <a:latin typeface="Times Roman"/>
                <a:ea typeface="Times Roman"/>
                <a:cs typeface="Times Roman"/>
                <a:sym typeface="Times Roman"/>
              </a:defRPr>
            </a:pPr>
            <a:r>
              <a:t>Support </a:t>
            </a:r>
            <a:r>
              <a:rPr b="1"/>
              <a:t>prevention</a:t>
            </a:r>
            <a:r>
              <a:t>, wellness, and reduction of chronic disease risk through nutrient density and bioactive compounds.</a:t>
            </a:r>
          </a:p>
          <a:p>
            <a:pPr defTabSz="457200">
              <a:spcBef>
                <a:spcPts val="1400"/>
              </a:spcBef>
              <a:defRPr b="1" sz="2800">
                <a:latin typeface="Times Roman"/>
                <a:ea typeface="Times Roman"/>
                <a:cs typeface="Times Roman"/>
                <a:sym typeface="Times Roman"/>
              </a:defRPr>
            </a:pPr>
            <a:r>
              <a:t>Medical foods</a:t>
            </a:r>
          </a:p>
          <a:p>
            <a:pPr marL="280735" indent="-280735" defTabSz="457200">
              <a:spcBef>
                <a:spcPts val="1200"/>
              </a:spcBef>
              <a:buSzPct val="100000"/>
              <a:buChar char="•"/>
              <a:defRPr sz="2800">
                <a:latin typeface="Times Roman"/>
                <a:ea typeface="Times Roman"/>
                <a:cs typeface="Times Roman"/>
                <a:sym typeface="Times Roman"/>
              </a:defRPr>
            </a:pPr>
            <a:r>
              <a:t>Provide </a:t>
            </a:r>
            <a:r>
              <a:rPr b="1"/>
              <a:t>treatment-oriented nutrition</a:t>
            </a:r>
            <a:r>
              <a:t> for patients with conditions requiring tailored nutrient profiles and physician supervision.</a:t>
            </a:r>
          </a:p>
          <a:p>
            <a:pPr defTabSz="457200">
              <a:spcBef>
                <a:spcPts val="1400"/>
              </a:spcBef>
              <a:defRPr b="1" sz="2800">
                <a:latin typeface="Times Roman"/>
                <a:ea typeface="Times Roman"/>
                <a:cs typeface="Times Roman"/>
                <a:sym typeface="Times Roman"/>
              </a:defRPr>
            </a:pPr>
            <a:r>
              <a:t>Both categories</a:t>
            </a:r>
          </a:p>
          <a:p>
            <a:pPr marL="280735" indent="-280735" defTabSz="457200">
              <a:spcBef>
                <a:spcPts val="1200"/>
              </a:spcBef>
              <a:buSzPct val="100000"/>
              <a:buChar char="•"/>
              <a:defRPr sz="2800">
                <a:latin typeface="Times Roman"/>
                <a:ea typeface="Times Roman"/>
                <a:cs typeface="Times Roman"/>
                <a:sym typeface="Times Roman"/>
              </a:defRPr>
            </a:pPr>
            <a:r>
              <a:t>Modulate inflammation, oxidative stress, the gut microbiome, metabolic pathways, and disease outcomes.</a:t>
            </a:r>
          </a:p>
          <a:p>
            <a:pPr defTabSz="457200">
              <a:spcBef>
                <a:spcPts val="1200"/>
              </a:spcBef>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p>
        </p:txBody>
      </p:sp>
      <p:sp>
        <p:nvSpPr>
          <p:cNvPr id="32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29" name="TextBox 6"/>
          <p:cNvSpPr txBox="1"/>
          <p:nvPr/>
        </p:nvSpPr>
        <p:spPr>
          <a:xfrm>
            <a:off x="1253317" y="495908"/>
            <a:ext cx="16812962" cy="22730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4" sz="6600">
                <a:solidFill>
                  <a:srgbClr val="0433FF"/>
                </a:solidFill>
                <a:latin typeface="Poppins"/>
                <a:ea typeface="Poppins"/>
                <a:cs typeface="Poppins"/>
                <a:sym typeface="Poppins"/>
              </a:defRPr>
            </a:lvl1pPr>
          </a:lstStyle>
          <a:p>
            <a:pPr/>
            <a:r>
              <a:t>Role of Key Phytochemicals and Zoochemicals in Health</a:t>
            </a:r>
          </a:p>
        </p:txBody>
      </p:sp>
      <p:sp>
        <p:nvSpPr>
          <p:cNvPr id="33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331" name="Phytochemicals…"/>
          <p:cNvSpPr txBox="1"/>
          <p:nvPr/>
        </p:nvSpPr>
        <p:spPr>
          <a:xfrm>
            <a:off x="2667924" y="3737802"/>
            <a:ext cx="4624216" cy="5488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Phytochemicals</a:t>
            </a:r>
          </a:p>
          <a:p>
            <a:pPr defTabSz="457200">
              <a:spcBef>
                <a:spcPts val="1200"/>
              </a:spcBef>
              <a:defRPr sz="2400">
                <a:latin typeface="Times Roman"/>
                <a:ea typeface="Times Roman"/>
                <a:cs typeface="Times Roman"/>
                <a:sym typeface="Times Roman"/>
              </a:defRPr>
            </a:pPr>
            <a:r>
              <a:t>Bioactive </a:t>
            </a:r>
            <a:r>
              <a:rPr b="1"/>
              <a:t>plant compounds</a:t>
            </a:r>
            <a:r>
              <a:t> that are </a:t>
            </a:r>
            <a:r>
              <a:rPr b="1"/>
              <a:t>not essential nutrients</a:t>
            </a:r>
            <a:r>
              <a:t> but confer substantial health protection through antioxidant, anti-inflammatory, detoxification, and gene-regulatory actions.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Over </a:t>
            </a:r>
            <a:r>
              <a:rPr b="1"/>
              <a:t>25,000 phytochemicals identified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No DRIs established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Health effects are obtained primarily through </a:t>
            </a:r>
            <a:r>
              <a:rPr b="1"/>
              <a:t>dietary patterns</a:t>
            </a:r>
            <a:r>
              <a:t>, not supplementation</a:t>
            </a:r>
          </a:p>
        </p:txBody>
      </p:sp>
      <p:sp>
        <p:nvSpPr>
          <p:cNvPr id="332" name="Zoochemicals…"/>
          <p:cNvSpPr txBox="1"/>
          <p:nvPr/>
        </p:nvSpPr>
        <p:spPr>
          <a:xfrm>
            <a:off x="9779927" y="3684182"/>
            <a:ext cx="5064349" cy="5577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Zoochemicals</a:t>
            </a:r>
          </a:p>
          <a:p>
            <a:pPr defTabSz="457200">
              <a:spcBef>
                <a:spcPts val="1200"/>
              </a:spcBef>
              <a:defRPr sz="2400">
                <a:latin typeface="Times Roman"/>
                <a:ea typeface="Times Roman"/>
                <a:cs typeface="Times Roman"/>
                <a:sym typeface="Times Roman"/>
              </a:defRPr>
            </a:pPr>
            <a:r>
              <a:t>Bioactive compounds found in </a:t>
            </a:r>
            <a:r>
              <a:rPr b="1"/>
              <a:t>animal-derived foods</a:t>
            </a:r>
            <a:r>
              <a:t> that exert protective biological effects beyond basic nutrition.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Include fatty acids, peptides, cofactors, and lipid mediators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Act as:</a:t>
            </a:r>
          </a:p>
          <a:p>
            <a:pPr lvl="1" marL="914400" indent="-317500" defTabSz="457200">
              <a:spcBef>
                <a:spcPts val="1200"/>
              </a:spcBef>
              <a:buSzPct val="100000"/>
              <a:buFont typeface="Times Roman"/>
              <a:buChar char="◦"/>
              <a:defRPr b="1" sz="2400">
                <a:latin typeface="Times Roman"/>
                <a:ea typeface="Times Roman"/>
                <a:cs typeface="Times Roman"/>
                <a:sym typeface="Times Roman"/>
              </a:defRPr>
            </a:pPr>
            <a:r>
              <a:t>Anti-inflammatories</a:t>
            </a:r>
          </a:p>
          <a:p>
            <a:pPr lvl="1" marL="914400" indent="-317500" defTabSz="457200">
              <a:spcBef>
                <a:spcPts val="1200"/>
              </a:spcBef>
              <a:buSzPct val="100000"/>
              <a:buFont typeface="Times Roman"/>
              <a:buChar char="◦"/>
              <a:defRPr b="1" sz="2400">
                <a:latin typeface="Times Roman"/>
                <a:ea typeface="Times Roman"/>
                <a:cs typeface="Times Roman"/>
                <a:sym typeface="Times Roman"/>
              </a:defRPr>
            </a:pPr>
            <a:r>
              <a:t>Cell signaling molecules</a:t>
            </a:r>
          </a:p>
          <a:p>
            <a:pPr lvl="1" marL="914400" indent="-317500" defTabSz="457200">
              <a:spcBef>
                <a:spcPts val="1200"/>
              </a:spcBef>
              <a:buSzPct val="100000"/>
              <a:buFont typeface="Times Roman"/>
              <a:buChar char="◦"/>
              <a:defRPr b="1" sz="2400">
                <a:latin typeface="Times Roman"/>
                <a:ea typeface="Times Roman"/>
                <a:cs typeface="Times Roman"/>
                <a:sym typeface="Times Roman"/>
              </a:defRPr>
            </a:pPr>
            <a:r>
              <a:t>Immune modulators</a:t>
            </a:r>
          </a:p>
          <a:p>
            <a:pPr lvl="1" marL="914400" indent="-317500" defTabSz="457200">
              <a:spcBef>
                <a:spcPts val="1200"/>
              </a:spcBef>
              <a:buSzPct val="100000"/>
              <a:buFont typeface="Times Roman"/>
              <a:buChar char="◦"/>
              <a:defRPr b="1" sz="2400">
                <a:latin typeface="Times Roman"/>
                <a:ea typeface="Times Roman"/>
                <a:cs typeface="Times Roman"/>
                <a:sym typeface="Times Roman"/>
              </a:defRPr>
            </a:pPr>
            <a:r>
              <a:t>Neuroprotectants</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33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38" name="TextBox 6"/>
          <p:cNvSpPr txBox="1"/>
          <p:nvPr/>
        </p:nvSpPr>
        <p:spPr>
          <a:xfrm>
            <a:off x="1253317" y="984384"/>
            <a:ext cx="16812962"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4" sz="6600">
                <a:solidFill>
                  <a:srgbClr val="FFFFFF"/>
                </a:solidFill>
                <a:latin typeface="Poppins"/>
                <a:ea typeface="Poppins"/>
                <a:cs typeface="Poppins"/>
                <a:sym typeface="Poppins"/>
              </a:defRPr>
            </a:lvl1pPr>
          </a:lstStyle>
          <a:p>
            <a:pPr/>
            <a:r>
              <a:t>Key Phytochemical Classes &amp; Roles</a:t>
            </a:r>
          </a:p>
        </p:txBody>
      </p:sp>
      <p:sp>
        <p:nvSpPr>
          <p:cNvPr id="33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40" name="1. Polyphenols"/>
          <p:cNvSpPr txBox="1"/>
          <p:nvPr/>
        </p:nvSpPr>
        <p:spPr>
          <a:xfrm>
            <a:off x="3023527" y="4074421"/>
            <a:ext cx="2146226" cy="459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400">
                <a:latin typeface="Times Roman"/>
                <a:ea typeface="Times Roman"/>
                <a:cs typeface="Times Roman"/>
                <a:sym typeface="Times Roman"/>
              </a:defRPr>
            </a:pPr>
            <a:r>
              <a:t>1. </a:t>
            </a:r>
            <a:r>
              <a:rPr b="1"/>
              <a:t>Polyphenols</a:t>
            </a:r>
          </a:p>
        </p:txBody>
      </p:sp>
      <p:sp>
        <p:nvSpPr>
          <p:cNvPr id="341" name="2. Carotenoids"/>
          <p:cNvSpPr txBox="1"/>
          <p:nvPr/>
        </p:nvSpPr>
        <p:spPr>
          <a:xfrm>
            <a:off x="11786527" y="4023366"/>
            <a:ext cx="2146226" cy="459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400"/>
              </a:spcBef>
              <a:defRPr b="1" sz="2400">
                <a:latin typeface="Times Roman"/>
                <a:ea typeface="Times Roman"/>
                <a:cs typeface="Times Roman"/>
                <a:sym typeface="Times Roman"/>
              </a:defRPr>
            </a:lvl1pPr>
          </a:lstStyle>
          <a:p>
            <a:pPr/>
            <a:r>
              <a:t>2. Carotenoids</a:t>
            </a:r>
          </a:p>
        </p:txBody>
      </p:sp>
      <p:graphicFrame>
        <p:nvGraphicFramePr>
          <p:cNvPr id="342" name="Table 1"/>
          <p:cNvGraphicFramePr/>
          <p:nvPr/>
        </p:nvGraphicFramePr>
        <p:xfrm>
          <a:off x="1011733" y="4754129"/>
          <a:ext cx="7025879" cy="452958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49865"/>
                <a:gridCol w="2010605"/>
                <a:gridCol w="3065407"/>
              </a:tblGrid>
              <a:tr h="629108">
                <a:tc>
                  <a:txBody>
                    <a:bodyPr/>
                    <a:lstStyle/>
                    <a:p>
                      <a:pPr algn="ctr" defTabSz="457200">
                        <a:defRPr sz="1800"/>
                      </a:pPr>
                      <a:r>
                        <a:rPr b="1" sz="2400">
                          <a:latin typeface="Times Roman"/>
                          <a:ea typeface="Times Roman"/>
                          <a:cs typeface="Times Roman"/>
                          <a:sym typeface="Times Roman"/>
                        </a:rPr>
                        <a:t>Subgroup</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Sources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Health Roles</a:t>
                      </a:r>
                    </a:p>
                  </a:txBody>
                  <a:tcPr marL="12700" marR="12700" marT="12700" marB="12700" anchor="ctr" anchorCtr="0" horzOverflow="overflow"/>
                </a:tc>
              </a:tr>
              <a:tr h="975118">
                <a:tc>
                  <a:txBody>
                    <a:bodyPr/>
                    <a:lstStyle/>
                    <a:p>
                      <a:pPr algn="ctr" defTabSz="457200">
                        <a:defRPr sz="1800"/>
                      </a:pPr>
                      <a:r>
                        <a:rPr b="1" sz="2400">
                          <a:latin typeface="Times Roman"/>
                          <a:ea typeface="Times Roman"/>
                          <a:cs typeface="Times Roman"/>
                          <a:sym typeface="Times Roman"/>
                        </a:rPr>
                        <a:t>Flavonoids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Tea, citrus, berries, cacao</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Antioxidant, vascular dilation</a:t>
                      </a:r>
                    </a:p>
                  </a:txBody>
                  <a:tcPr marL="12700" marR="12700" marT="12700" marB="12700" anchor="ctr" anchorCtr="0" horzOverflow="overflow"/>
                </a:tc>
              </a:tr>
              <a:tr h="975118">
                <a:tc>
                  <a:txBody>
                    <a:bodyPr/>
                    <a:lstStyle/>
                    <a:p>
                      <a:pPr algn="ctr" defTabSz="457200">
                        <a:defRPr sz="1800"/>
                      </a:pPr>
                      <a:r>
                        <a:rPr b="1" sz="2400">
                          <a:latin typeface="Times Roman"/>
                          <a:ea typeface="Times Roman"/>
                          <a:cs typeface="Times Roman"/>
                          <a:sym typeface="Times Roman"/>
                        </a:rPr>
                        <a:t>Anthocyanins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Blue/red berries, grapes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Brain protection, anti-inflammatory</a:t>
                      </a:r>
                    </a:p>
                  </a:txBody>
                  <a:tcPr marL="12700" marR="12700" marT="12700" marB="12700" anchor="ctr" anchorCtr="0" horzOverflow="overflow"/>
                </a:tc>
              </a:tr>
              <a:tr h="975118">
                <a:tc>
                  <a:txBody>
                    <a:bodyPr/>
                    <a:lstStyle/>
                    <a:p>
                      <a:pPr algn="ctr" defTabSz="457200">
                        <a:defRPr sz="1800"/>
                      </a:pPr>
                      <a:r>
                        <a:rPr b="1" sz="2400">
                          <a:latin typeface="Times Roman"/>
                          <a:ea typeface="Times Roman"/>
                          <a:cs typeface="Times Roman"/>
                          <a:sym typeface="Times Roman"/>
                        </a:rPr>
                        <a:t>Catechins (EGCG)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Green tea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Detox enzyme activation</a:t>
                      </a:r>
                    </a:p>
                  </a:txBody>
                  <a:tcPr marL="12700" marR="12700" marT="12700" marB="12700" anchor="ctr" anchorCtr="0" horzOverflow="overflow"/>
                </a:tc>
              </a:tr>
              <a:tr h="975118">
                <a:tc>
                  <a:txBody>
                    <a:bodyPr/>
                    <a:lstStyle/>
                    <a:p>
                      <a:pPr algn="ctr" defTabSz="457200">
                        <a:defRPr sz="1800"/>
                      </a:pPr>
                      <a:r>
                        <a:rPr b="1" sz="2400">
                          <a:latin typeface="Times Roman"/>
                          <a:ea typeface="Times Roman"/>
                          <a:cs typeface="Times Roman"/>
                          <a:sym typeface="Times Roman"/>
                        </a:rPr>
                        <a:t>Resveratrol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 grapes, wine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Gene signaling (sirtuins), longevity</a:t>
                      </a:r>
                    </a:p>
                  </a:txBody>
                  <a:tcPr marL="12700" marR="12700" marT="12700" marB="12700" anchor="ctr" anchorCtr="0" horzOverflow="overflow"/>
                </a:tc>
              </a:tr>
            </a:tbl>
          </a:graphicData>
        </a:graphic>
      </p:graphicFrame>
      <p:graphicFrame>
        <p:nvGraphicFramePr>
          <p:cNvPr id="343" name="Table 1-1"/>
          <p:cNvGraphicFramePr/>
          <p:nvPr/>
        </p:nvGraphicFramePr>
        <p:xfrm>
          <a:off x="9832975" y="4696192"/>
          <a:ext cx="6515797" cy="464545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74436"/>
                <a:gridCol w="1799480"/>
                <a:gridCol w="2841878"/>
              </a:tblGrid>
              <a:tr h="910873">
                <a:tc>
                  <a:txBody>
                    <a:bodyPr/>
                    <a:lstStyle/>
                    <a:p>
                      <a:pPr algn="ctr" defTabSz="457200">
                        <a:defRPr sz="1800"/>
                      </a:pPr>
                      <a:r>
                        <a:rPr b="1" sz="2400">
                          <a:latin typeface="Times Roman"/>
                          <a:ea typeface="Times Roman"/>
                          <a:cs typeface="Times Roman"/>
                          <a:sym typeface="Times Roman"/>
                        </a:rPr>
                        <a:t>Potent Compounds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Sources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Roles</a:t>
                      </a:r>
                    </a:p>
                  </a:txBody>
                  <a:tcPr marL="12700" marR="12700" marT="12700" marB="12700" anchor="ctr" anchorCtr="0" horzOverflow="overflow"/>
                </a:tc>
              </a:tr>
              <a:tr h="1411854">
                <a:tc>
                  <a:txBody>
                    <a:bodyPr/>
                    <a:lstStyle/>
                    <a:p>
                      <a:pPr algn="ctr" defTabSz="457200">
                        <a:defRPr sz="1800"/>
                      </a:pPr>
                      <a:r>
                        <a:rPr b="1" sz="2400">
                          <a:latin typeface="Times Roman"/>
                          <a:ea typeface="Times Roman"/>
                          <a:cs typeface="Times Roman"/>
                          <a:sym typeface="Times Roman"/>
                        </a:rPr>
                        <a:t>β-carotene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Carrots, sweet potato</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A precursor</a:t>
                      </a:r>
                    </a:p>
                  </a:txBody>
                  <a:tcPr marL="12700" marR="12700" marT="12700" marB="12700" anchor="ctr" anchorCtr="0" horzOverflow="overflow"/>
                </a:tc>
              </a:tr>
              <a:tr h="1411854">
                <a:tc>
                  <a:txBody>
                    <a:bodyPr/>
                    <a:lstStyle/>
                    <a:p>
                      <a:pPr algn="ctr" defTabSz="457200">
                        <a:defRPr sz="1800"/>
                      </a:pPr>
                      <a:r>
                        <a:rPr b="1" sz="2400">
                          <a:latin typeface="Times Roman"/>
                          <a:ea typeface="Times Roman"/>
                          <a:cs typeface="Times Roman"/>
                          <a:sym typeface="Times Roman"/>
                        </a:rPr>
                        <a:t>Lutein &amp; zeaxanthin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Leafy greens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Eye protection (macular pigment)</a:t>
                      </a:r>
                    </a:p>
                  </a:txBody>
                  <a:tcPr marL="12700" marR="12700" marT="12700" marB="12700" anchor="ctr" anchorCtr="0" horzOverflow="overflow"/>
                </a:tc>
              </a:tr>
              <a:tr h="910873">
                <a:tc>
                  <a:txBody>
                    <a:bodyPr/>
                    <a:lstStyle/>
                    <a:p>
                      <a:pPr algn="ctr" defTabSz="457200">
                        <a:defRPr sz="1800"/>
                      </a:pPr>
                      <a:r>
                        <a:rPr b="1" sz="2400">
                          <a:latin typeface="Times Roman"/>
                          <a:ea typeface="Times Roman"/>
                          <a:cs typeface="Times Roman"/>
                          <a:sym typeface="Times Roman"/>
                        </a:rPr>
                        <a:t>Lycopene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Tomatoes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Prostate protection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7" name="Freeform 2"/>
          <p:cNvGrpSpPr/>
          <p:nvPr/>
        </p:nvGrpSpPr>
        <p:grpSpPr>
          <a:xfrm>
            <a:off x="-3" y="-465688"/>
            <a:ext cx="18288007" cy="10287011"/>
            <a:chOff x="0" y="-1"/>
            <a:chExt cx="18288006" cy="10287010"/>
          </a:xfrm>
        </p:grpSpPr>
        <p:sp>
          <p:nvSpPr>
            <p:cNvPr id="345" name="Rectangle"/>
            <p:cNvSpPr/>
            <p:nvPr/>
          </p:nvSpPr>
          <p:spPr>
            <a:xfrm rot="10800000">
              <a:off x="0" y="-1"/>
              <a:ext cx="18288005" cy="10287010"/>
            </a:xfrm>
            <a:prstGeom prst="rect">
              <a:avLst/>
            </a:prstGeom>
            <a:blipFill rotWithShape="1">
              <a:blip r:embed="rId2"/>
              <a:srcRect l="0" t="0" r="0" b="0"/>
              <a:stretch>
                <a:fillRect/>
              </a:stretch>
            </a:blipFill>
            <a:ln w="12700" cap="flat">
              <a:noFill/>
              <a:miter lim="400000"/>
            </a:ln>
            <a:effectLst/>
          </p:spPr>
          <p:txBody>
            <a:bodyPr wrap="square" lIns="45718" tIns="45718" rIns="45718" bIns="45718" numCol="1" anchor="t">
              <a:noAutofit/>
            </a:bodyPr>
            <a:lstStyle/>
            <a:p>
              <a:pPr/>
            </a:p>
          </p:txBody>
        </p:sp>
        <p:sp>
          <p:nvSpPr>
            <p:cNvPr id="346" name="S"/>
            <p:cNvSpPr txBox="1"/>
            <p:nvPr/>
          </p:nvSpPr>
          <p:spPr>
            <a:xfrm rot="10800000">
              <a:off x="0" y="9953924"/>
              <a:ext cx="18288005" cy="3330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r>
                <a:t>S</a:t>
              </a:r>
            </a:p>
          </p:txBody>
        </p:sp>
      </p:grpSp>
      <p:sp>
        <p:nvSpPr>
          <p:cNvPr id="34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49" name="TextBox 6"/>
          <p:cNvSpPr txBox="1"/>
          <p:nvPr/>
        </p:nvSpPr>
        <p:spPr>
          <a:xfrm>
            <a:off x="1253317" y="984384"/>
            <a:ext cx="16812962"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4" sz="6600">
                <a:solidFill>
                  <a:srgbClr val="FFFFFF"/>
                </a:solidFill>
                <a:latin typeface="Poppins"/>
                <a:ea typeface="Poppins"/>
                <a:cs typeface="Poppins"/>
                <a:sym typeface="Poppins"/>
              </a:defRPr>
            </a:lvl1pPr>
          </a:lstStyle>
          <a:p>
            <a:pPr/>
            <a:r>
              <a:t>Key Phytochemical Classes &amp; Roles</a:t>
            </a:r>
          </a:p>
        </p:txBody>
      </p:sp>
      <p:sp>
        <p:nvSpPr>
          <p:cNvPr id="35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51" name="4. Organosulfur Compounds"/>
          <p:cNvSpPr txBox="1"/>
          <p:nvPr/>
        </p:nvSpPr>
        <p:spPr>
          <a:xfrm>
            <a:off x="6541203" y="3887382"/>
            <a:ext cx="4130303" cy="459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400"/>
              </a:spcBef>
              <a:defRPr b="1" sz="2400">
                <a:latin typeface="Times Roman"/>
                <a:ea typeface="Times Roman"/>
                <a:cs typeface="Times Roman"/>
                <a:sym typeface="Times Roman"/>
              </a:defRPr>
            </a:lvl1pPr>
          </a:lstStyle>
          <a:p>
            <a:pPr/>
            <a:r>
              <a:t>4. Organosulfur Compounds</a:t>
            </a:r>
          </a:p>
        </p:txBody>
      </p:sp>
      <p:sp>
        <p:nvSpPr>
          <p:cNvPr id="352" name="3. Isothiocyanates"/>
          <p:cNvSpPr txBox="1"/>
          <p:nvPr/>
        </p:nvSpPr>
        <p:spPr>
          <a:xfrm>
            <a:off x="1550326" y="3887382"/>
            <a:ext cx="2940175" cy="459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400"/>
              </a:spcBef>
              <a:defRPr b="1" sz="2400">
                <a:latin typeface="Times Roman"/>
                <a:ea typeface="Times Roman"/>
                <a:cs typeface="Times Roman"/>
                <a:sym typeface="Times Roman"/>
              </a:defRPr>
            </a:lvl1pPr>
          </a:lstStyle>
          <a:p>
            <a:pPr/>
            <a:r>
              <a:t>3. Isothiocyanates</a:t>
            </a:r>
          </a:p>
        </p:txBody>
      </p:sp>
      <p:sp>
        <p:nvSpPr>
          <p:cNvPr id="353" name="5. Terpenes &amp; Phytosterols"/>
          <p:cNvSpPr txBox="1"/>
          <p:nvPr/>
        </p:nvSpPr>
        <p:spPr>
          <a:xfrm>
            <a:off x="12544407" y="3887382"/>
            <a:ext cx="3665166" cy="459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400">
                <a:latin typeface="Times Roman"/>
                <a:ea typeface="Times Roman"/>
                <a:cs typeface="Times Roman"/>
                <a:sym typeface="Times Roman"/>
              </a:defRPr>
            </a:pPr>
            <a:r>
              <a:t>5. </a:t>
            </a:r>
            <a:r>
              <a:rPr b="1"/>
              <a:t>Terpenes &amp; Phytosterols</a:t>
            </a:r>
          </a:p>
        </p:txBody>
      </p:sp>
      <p:graphicFrame>
        <p:nvGraphicFramePr>
          <p:cNvPr id="354" name="Table 1"/>
          <p:cNvGraphicFramePr/>
          <p:nvPr/>
        </p:nvGraphicFramePr>
        <p:xfrm>
          <a:off x="303104" y="4729484"/>
          <a:ext cx="5317738" cy="361302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54620"/>
                <a:gridCol w="1036643"/>
                <a:gridCol w="2026471"/>
              </a:tblGrid>
              <a:tr h="853126">
                <a:tc>
                  <a:txBody>
                    <a:bodyPr/>
                    <a:lstStyle/>
                    <a:p>
                      <a:pPr algn="ctr" defTabSz="457200">
                        <a:defRPr sz="1800"/>
                      </a:pPr>
                      <a:r>
                        <a:rPr b="1" sz="2200">
                          <a:latin typeface="Times Roman"/>
                          <a:ea typeface="Times Roman"/>
                          <a:cs typeface="Times Roman"/>
                          <a:sym typeface="Times Roman"/>
                        </a:rPr>
                        <a:t>Compound</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Sources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Role</a:t>
                      </a:r>
                    </a:p>
                  </a:txBody>
                  <a:tcPr marL="12700" marR="12700" marT="12700" marB="12700" anchor="ctr" anchorCtr="0" horzOverflow="overflow"/>
                </a:tc>
              </a:tr>
              <a:tr h="1437553">
                <a:tc>
                  <a:txBody>
                    <a:bodyPr/>
                    <a:lstStyle/>
                    <a:p>
                      <a:pPr algn="ctr" defTabSz="457200">
                        <a:defRPr sz="1800"/>
                      </a:pPr>
                      <a:r>
                        <a:rPr b="1" sz="2200">
                          <a:latin typeface="Times Roman"/>
                          <a:ea typeface="Times Roman"/>
                          <a:cs typeface="Times Roman"/>
                          <a:sym typeface="Times Roman"/>
                        </a:rPr>
                        <a:t>Sulforaphane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Broccoli sprouts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Phase II detox enzyme induction</a:t>
                      </a:r>
                    </a:p>
                  </a:txBody>
                  <a:tcPr marL="12700" marR="12700" marT="12700" marB="12700" anchor="ctr" anchorCtr="0" horzOverflow="overflow"/>
                </a:tc>
              </a:tr>
              <a:tr h="1322345">
                <a:tc>
                  <a:txBody>
                    <a:bodyPr/>
                    <a:lstStyle/>
                    <a:p>
                      <a:pPr algn="ctr" defTabSz="457200">
                        <a:defRPr sz="1800"/>
                      </a:pPr>
                      <a:r>
                        <a:rPr b="1" sz="2200">
                          <a:latin typeface="Times Roman"/>
                          <a:ea typeface="Times Roman"/>
                          <a:cs typeface="Times Roman"/>
                          <a:sym typeface="Times Roman"/>
                        </a:rPr>
                        <a:t>Phenethyl isothiocyanate (PEITC)</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Watercress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Carcinogen detoxification</a:t>
                      </a:r>
                    </a:p>
                  </a:txBody>
                  <a:tcPr marL="12700" marR="12700" marT="12700" marB="12700" anchor="ctr" anchorCtr="0" horzOverflow="overflow"/>
                </a:tc>
              </a:tr>
            </a:tbl>
          </a:graphicData>
        </a:graphic>
      </p:graphicFrame>
      <p:graphicFrame>
        <p:nvGraphicFramePr>
          <p:cNvPr id="355" name="Table 1-1"/>
          <p:cNvGraphicFramePr/>
          <p:nvPr/>
        </p:nvGraphicFramePr>
        <p:xfrm>
          <a:off x="6094286" y="4723134"/>
          <a:ext cx="5074940" cy="362572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375984"/>
                <a:gridCol w="1028414"/>
                <a:gridCol w="2670541"/>
              </a:tblGrid>
              <a:tr h="1208575">
                <a:tc>
                  <a:txBody>
                    <a:bodyPr/>
                    <a:lstStyle/>
                    <a:p>
                      <a:pPr algn="ctr" defTabSz="457200">
                        <a:defRPr sz="1800"/>
                      </a:pPr>
                      <a:r>
                        <a:rPr b="1" sz="2200">
                          <a:latin typeface="Times Roman"/>
                          <a:ea typeface="Times Roman"/>
                          <a:cs typeface="Times Roman"/>
                          <a:sym typeface="Times Roman"/>
                        </a:rPr>
                        <a:t>Example</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Sources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Role</a:t>
                      </a:r>
                    </a:p>
                  </a:txBody>
                  <a:tcPr marL="12700" marR="12700" marT="12700" marB="12700" anchor="ctr" anchorCtr="0" horzOverflow="overflow"/>
                </a:tc>
              </a:tr>
              <a:tr h="1208575">
                <a:tc>
                  <a:txBody>
                    <a:bodyPr/>
                    <a:lstStyle/>
                    <a:p>
                      <a:pPr algn="ctr" defTabSz="457200">
                        <a:defRPr sz="1800"/>
                      </a:pPr>
                      <a:r>
                        <a:rPr b="1" sz="2200">
                          <a:latin typeface="Times Roman"/>
                          <a:ea typeface="Times Roman"/>
                          <a:cs typeface="Times Roman"/>
                          <a:sym typeface="Times Roman"/>
                        </a:rPr>
                        <a:t>Allicin</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Garlic</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Immune activation, lipid lowering</a:t>
                      </a:r>
                    </a:p>
                  </a:txBody>
                  <a:tcPr marL="12700" marR="12700" marT="12700" marB="12700" anchor="ctr" anchorCtr="0" horzOverflow="overflow"/>
                </a:tc>
              </a:tr>
              <a:tr h="1208575">
                <a:tc>
                  <a:txBody>
                    <a:bodyPr/>
                    <a:lstStyle/>
                    <a:p>
                      <a:pPr algn="ctr" defTabSz="457200">
                        <a:defRPr sz="1800"/>
                      </a:pPr>
                      <a:r>
                        <a:rPr b="1" sz="2200">
                          <a:latin typeface="Times Roman"/>
                          <a:ea typeface="Times Roman"/>
                          <a:cs typeface="Times Roman"/>
                          <a:sym typeface="Times Roman"/>
                        </a:rPr>
                        <a:t>Diallyl sulfides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Onions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Antimicrobial effects</a:t>
                      </a:r>
                    </a:p>
                  </a:txBody>
                  <a:tcPr marL="12700" marR="12700" marT="12700" marB="12700" anchor="ctr" anchorCtr="0" horzOverflow="overflow"/>
                </a:tc>
              </a:tr>
            </a:tbl>
          </a:graphicData>
        </a:graphic>
      </p:graphicFrame>
      <p:graphicFrame>
        <p:nvGraphicFramePr>
          <p:cNvPr id="356" name="Table 1-2"/>
          <p:cNvGraphicFramePr/>
          <p:nvPr/>
        </p:nvGraphicFramePr>
        <p:xfrm>
          <a:off x="12021139" y="4622279"/>
          <a:ext cx="5087640" cy="363842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751348"/>
                <a:gridCol w="1205571"/>
                <a:gridCol w="2130719"/>
              </a:tblGrid>
              <a:tr h="887419">
                <a:tc>
                  <a:txBody>
                    <a:bodyPr/>
                    <a:lstStyle/>
                    <a:p>
                      <a:pPr algn="ctr" defTabSz="457200">
                        <a:defRPr sz="1800"/>
                      </a:pPr>
                      <a:r>
                        <a:rPr b="1" sz="2200">
                          <a:latin typeface="Times Roman"/>
                          <a:ea typeface="Times Roman"/>
                          <a:cs typeface="Times Roman"/>
                          <a:sym typeface="Times Roman"/>
                        </a:rPr>
                        <a:t>Subgroup</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Sources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Health Role</a:t>
                      </a:r>
                    </a:p>
                  </a:txBody>
                  <a:tcPr marL="12700" marR="12700" marT="12700" marB="12700" anchor="ctr" anchorCtr="0" horzOverflow="overflow"/>
                </a:tc>
              </a:tr>
              <a:tr h="1375502">
                <a:tc>
                  <a:txBody>
                    <a:bodyPr/>
                    <a:lstStyle/>
                    <a:p>
                      <a:pPr algn="ctr" defTabSz="457200">
                        <a:defRPr sz="1800"/>
                      </a:pPr>
                      <a:r>
                        <a:rPr b="1" sz="2200">
                          <a:latin typeface="Times Roman"/>
                          <a:ea typeface="Times Roman"/>
                          <a:cs typeface="Times Roman"/>
                          <a:sym typeface="Times Roman"/>
                        </a:rPr>
                        <a:t>Terpenes (limonene)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Citrus peel</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Enzyme induction, anticancer</a:t>
                      </a:r>
                    </a:p>
                  </a:txBody>
                  <a:tcPr marL="12700" marR="12700" marT="12700" marB="12700" anchor="ctr" anchorCtr="0" horzOverflow="overflow"/>
                </a:tc>
              </a:tr>
              <a:tr h="1375502">
                <a:tc>
                  <a:txBody>
                    <a:bodyPr/>
                    <a:lstStyle/>
                    <a:p>
                      <a:pPr algn="ctr" defTabSz="457200">
                        <a:defRPr sz="1800"/>
                      </a:pPr>
                      <a:r>
                        <a:rPr b="1" sz="2200">
                          <a:latin typeface="Times Roman"/>
                          <a:ea typeface="Times Roman"/>
                          <a:cs typeface="Times Roman"/>
                          <a:sym typeface="Times Roman"/>
                        </a:rPr>
                        <a:t>Phytosterols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Nuts, seeds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LDL cholesterol lowering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35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60" name="TextBox 6"/>
          <p:cNvSpPr txBox="1"/>
          <p:nvPr/>
        </p:nvSpPr>
        <p:spPr>
          <a:xfrm>
            <a:off x="1253317" y="406533"/>
            <a:ext cx="16812962" cy="22730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54" sz="6600">
                <a:solidFill>
                  <a:srgbClr val="FFFFFF"/>
                </a:solidFill>
                <a:latin typeface="Poppins"/>
                <a:ea typeface="Poppins"/>
                <a:cs typeface="Poppins"/>
                <a:sym typeface="Poppins"/>
              </a:defRPr>
            </a:pPr>
            <a:r>
              <a:t>Key Key Zoochemicals Classes </a:t>
            </a:r>
          </a:p>
          <a:p>
            <a:pPr>
              <a:lnSpc>
                <a:spcPts val="9100"/>
              </a:lnSpc>
              <a:defRPr spc="654" sz="6600">
                <a:solidFill>
                  <a:srgbClr val="FFFFFF"/>
                </a:solidFill>
                <a:latin typeface="Poppins"/>
                <a:ea typeface="Poppins"/>
                <a:cs typeface="Poppins"/>
                <a:sym typeface="Poppins"/>
              </a:defRPr>
            </a:pPr>
            <a:r>
              <a:t>&amp; Roles</a:t>
            </a:r>
          </a:p>
        </p:txBody>
      </p:sp>
      <p:sp>
        <p:nvSpPr>
          <p:cNvPr id="36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62" name="1. Omega-3 Fatty Acids"/>
          <p:cNvSpPr txBox="1"/>
          <p:nvPr/>
        </p:nvSpPr>
        <p:spPr>
          <a:xfrm>
            <a:off x="2667927" y="3972821"/>
            <a:ext cx="3395784" cy="459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400">
                <a:latin typeface="Times Roman"/>
                <a:ea typeface="Times Roman"/>
                <a:cs typeface="Times Roman"/>
                <a:sym typeface="Times Roman"/>
              </a:defRPr>
            </a:pPr>
            <a:r>
              <a:t>1. </a:t>
            </a:r>
            <a:r>
              <a:rPr b="1"/>
              <a:t>Omega-3 Fatty Acids</a:t>
            </a:r>
          </a:p>
        </p:txBody>
      </p:sp>
      <p:sp>
        <p:nvSpPr>
          <p:cNvPr id="363" name="2. Conjugated Linoleic Acid (CLA)"/>
          <p:cNvSpPr txBox="1"/>
          <p:nvPr/>
        </p:nvSpPr>
        <p:spPr>
          <a:xfrm>
            <a:off x="10948327" y="3972821"/>
            <a:ext cx="4922862" cy="459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400"/>
              </a:spcBef>
              <a:defRPr b="1" sz="2400">
                <a:latin typeface="Times Roman"/>
                <a:ea typeface="Times Roman"/>
                <a:cs typeface="Times Roman"/>
                <a:sym typeface="Times Roman"/>
              </a:defRPr>
            </a:lvl1pPr>
          </a:lstStyle>
          <a:p>
            <a:pPr/>
            <a:r>
              <a:t>2. Conjugated Linoleic Acid (CLA)</a:t>
            </a:r>
          </a:p>
        </p:txBody>
      </p:sp>
      <p:graphicFrame>
        <p:nvGraphicFramePr>
          <p:cNvPr id="364" name="Table 1"/>
          <p:cNvGraphicFramePr/>
          <p:nvPr/>
        </p:nvGraphicFramePr>
        <p:xfrm>
          <a:off x="1772957" y="4641850"/>
          <a:ext cx="5185722" cy="270758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400248"/>
                <a:gridCol w="1149225"/>
                <a:gridCol w="2636248"/>
              </a:tblGrid>
              <a:tr h="1061799">
                <a:tc>
                  <a:txBody>
                    <a:bodyPr/>
                    <a:lstStyle/>
                    <a:p>
                      <a:pPr algn="ctr" defTabSz="457200">
                        <a:defRPr sz="1800"/>
                      </a:pPr>
                      <a:r>
                        <a:rPr b="1" sz="2200">
                          <a:latin typeface="Times Roman"/>
                          <a:ea typeface="Times Roman"/>
                          <a:cs typeface="Times Roman"/>
                          <a:sym typeface="Times Roman"/>
                        </a:rPr>
                        <a:t>Compound</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Sources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Roles</a:t>
                      </a:r>
                    </a:p>
                  </a:txBody>
                  <a:tcPr marL="12700" marR="12700" marT="12700" marB="12700" anchor="ctr" anchorCtr="0" horzOverflow="overflow"/>
                </a:tc>
              </a:tr>
              <a:tr h="1645789">
                <a:tc>
                  <a:txBody>
                    <a:bodyPr/>
                    <a:lstStyle/>
                    <a:p>
                      <a:pPr algn="ctr" defTabSz="457200">
                        <a:defRPr sz="1800"/>
                      </a:pPr>
                      <a:r>
                        <a:rPr b="1" sz="2200">
                          <a:latin typeface="Times Roman"/>
                          <a:ea typeface="Times Roman"/>
                          <a:cs typeface="Times Roman"/>
                          <a:sym typeface="Times Roman"/>
                        </a:rPr>
                        <a:t>EPA &amp; DHA</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Fatty fish</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Anti-inflammatory, neuronal membrane fluidity</a:t>
                      </a:r>
                    </a:p>
                  </a:txBody>
                  <a:tcPr marL="12700" marR="12700" marT="12700" marB="12700" anchor="ctr" anchorCtr="0" horzOverflow="overflow"/>
                </a:tc>
              </a:tr>
            </a:tbl>
          </a:graphicData>
        </a:graphic>
      </p:graphicFrame>
      <p:graphicFrame>
        <p:nvGraphicFramePr>
          <p:cNvPr id="365" name="Table 1-1"/>
          <p:cNvGraphicFramePr/>
          <p:nvPr/>
        </p:nvGraphicFramePr>
        <p:xfrm>
          <a:off x="10823244" y="4635498"/>
          <a:ext cx="5173022" cy="272029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077640"/>
                <a:gridCol w="3095381"/>
              </a:tblGrid>
              <a:tr h="1066779">
                <a:tc>
                  <a:txBody>
                    <a:bodyPr/>
                    <a:lstStyle/>
                    <a:p>
                      <a:pPr algn="ctr" defTabSz="457200">
                        <a:defRPr sz="1800"/>
                      </a:pPr>
                      <a:r>
                        <a:rPr b="1" sz="2200">
                          <a:latin typeface="Times Roman"/>
                          <a:ea typeface="Times Roman"/>
                          <a:cs typeface="Times Roman"/>
                          <a:sym typeface="Times Roman"/>
                        </a:rPr>
                        <a:t>Sources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Role</a:t>
                      </a:r>
                    </a:p>
                  </a:txBody>
                  <a:tcPr marL="12700" marR="12700" marT="12700" marB="12700" anchor="ctr" anchorCtr="0" horzOverflow="overflow"/>
                </a:tc>
              </a:tr>
              <a:tr h="1653508">
                <a:tc>
                  <a:txBody>
                    <a:bodyPr/>
                    <a:lstStyle/>
                    <a:p>
                      <a:pPr algn="ctr" defTabSz="457200">
                        <a:defRPr sz="1800"/>
                      </a:pPr>
                      <a:r>
                        <a:rPr sz="2200">
                          <a:latin typeface="Times Roman"/>
                          <a:ea typeface="Times Roman"/>
                          <a:cs typeface="Times Roman"/>
                          <a:sym typeface="Times Roman"/>
                        </a:rPr>
                        <a:t>Grass-fed beef, dairy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Insulin sensitivity, fat oxidation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69" name="Freeform 2"/>
          <p:cNvGrpSpPr/>
          <p:nvPr/>
        </p:nvGrpSpPr>
        <p:grpSpPr>
          <a:xfrm>
            <a:off x="-4" y="-940817"/>
            <a:ext cx="18288007" cy="10287011"/>
            <a:chOff x="0" y="-1"/>
            <a:chExt cx="18288006" cy="10287010"/>
          </a:xfrm>
        </p:grpSpPr>
        <p:sp>
          <p:nvSpPr>
            <p:cNvPr id="367" name="Rectangle"/>
            <p:cNvSpPr/>
            <p:nvPr/>
          </p:nvSpPr>
          <p:spPr>
            <a:xfrm rot="10800000">
              <a:off x="0" y="-1"/>
              <a:ext cx="18288005" cy="10287010"/>
            </a:xfrm>
            <a:prstGeom prst="rect">
              <a:avLst/>
            </a:prstGeom>
            <a:blipFill rotWithShape="1">
              <a:blip r:embed="rId2"/>
              <a:srcRect l="0" t="0" r="0" b="0"/>
              <a:stretch>
                <a:fillRect/>
              </a:stretch>
            </a:blipFill>
            <a:ln w="12700" cap="flat">
              <a:noFill/>
              <a:miter lim="400000"/>
            </a:ln>
            <a:effectLst/>
          </p:spPr>
          <p:txBody>
            <a:bodyPr wrap="square" lIns="45718" tIns="45718" rIns="45718" bIns="45718" numCol="1" anchor="t">
              <a:noAutofit/>
            </a:bodyPr>
            <a:lstStyle/>
            <a:p>
              <a:pPr defTabSz="457200">
                <a:spcBef>
                  <a:spcPts val="1400"/>
                </a:spcBef>
                <a:defRPr b="1" sz="2400">
                  <a:latin typeface="Times Roman"/>
                  <a:ea typeface="Times Roman"/>
                  <a:cs typeface="Times Roman"/>
                  <a:sym typeface="Times Roman"/>
                </a:defRPr>
              </a:pPr>
            </a:p>
          </p:txBody>
        </p:sp>
        <p:sp>
          <p:nvSpPr>
            <p:cNvPr id="368" name=")"/>
            <p:cNvSpPr txBox="1"/>
            <p:nvPr/>
          </p:nvSpPr>
          <p:spPr>
            <a:xfrm rot="10800000">
              <a:off x="0" y="9357371"/>
              <a:ext cx="18288005" cy="9296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p>
            <a:p>
              <a:pPr defTabSz="457200">
                <a:spcBef>
                  <a:spcPts val="1400"/>
                </a:spcBef>
                <a:defRPr b="1" sz="2400">
                  <a:latin typeface="Times Roman"/>
                  <a:ea typeface="Times Roman"/>
                  <a:cs typeface="Times Roman"/>
                  <a:sym typeface="Times Roman"/>
                </a:defRPr>
              </a:pPr>
              <a:r>
                <a:t>)</a:t>
              </a:r>
            </a:p>
          </p:txBody>
        </p:sp>
      </p:grpSp>
      <p:sp>
        <p:nvSpPr>
          <p:cNvPr id="37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71" name="TextBox 6"/>
          <p:cNvSpPr txBox="1"/>
          <p:nvPr/>
        </p:nvSpPr>
        <p:spPr>
          <a:xfrm>
            <a:off x="1253317" y="812934"/>
            <a:ext cx="16812962"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4" sz="6600">
                <a:solidFill>
                  <a:srgbClr val="FFFFFF"/>
                </a:solidFill>
                <a:latin typeface="Poppins"/>
                <a:ea typeface="Poppins"/>
                <a:cs typeface="Poppins"/>
                <a:sym typeface="Poppins"/>
              </a:defRPr>
            </a:lvl1pPr>
          </a:lstStyle>
          <a:p>
            <a:pPr/>
            <a:r>
              <a:t>Mechanisms of Action</a:t>
            </a:r>
          </a:p>
        </p:txBody>
      </p:sp>
      <p:sp>
        <p:nvSpPr>
          <p:cNvPr id="37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73" name="1. Antioxidant Protection…"/>
          <p:cNvSpPr txBox="1"/>
          <p:nvPr/>
        </p:nvSpPr>
        <p:spPr>
          <a:xfrm>
            <a:off x="1039163" y="3769621"/>
            <a:ext cx="8148482" cy="4345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1. Antioxidant Protection</a:t>
            </a:r>
          </a:p>
          <a:p>
            <a:pPr defTabSz="457200">
              <a:defRPr sz="2400">
                <a:latin typeface="Courier"/>
                <a:ea typeface="Courier"/>
                <a:cs typeface="Courier"/>
                <a:sym typeface="Courier"/>
              </a:defRPr>
            </a:pPr>
            <a:r>
              <a:t>Free radicals + phytochemicals → Stable molecules</a:t>
            </a:r>
          </a:p>
          <a:p>
            <a:pPr defTabSz="457200">
              <a:defRPr sz="2400">
                <a:latin typeface="Courier"/>
                <a:ea typeface="Courier"/>
                <a:cs typeface="Courier"/>
                <a:sym typeface="Courier"/>
              </a:defRPr>
            </a:pPr>
            <a:r>
              <a:t>→ Reduced lipid peroxidation</a:t>
            </a:r>
          </a:p>
          <a:p>
            <a:pPr defTabSz="457200">
              <a:defRPr sz="2400">
                <a:latin typeface="Courier"/>
                <a:ea typeface="Courier"/>
                <a:cs typeface="Courier"/>
                <a:sym typeface="Courier"/>
              </a:defRPr>
            </a:pPr>
            <a:r>
              <a:t>→ Lower DNA damage</a:t>
            </a:r>
          </a:p>
          <a:p>
            <a:pPr defTabSz="457200">
              <a:defRPr sz="2400">
                <a:latin typeface="Courier"/>
                <a:ea typeface="Courier"/>
                <a:cs typeface="Courier"/>
                <a:sym typeface="Courier"/>
              </a:defRPr>
            </a:pPr>
          </a:p>
          <a:p>
            <a:pPr defTabSz="457200">
              <a:spcBef>
                <a:spcPts val="1400"/>
              </a:spcBef>
              <a:defRPr b="1" sz="2400">
                <a:latin typeface="Times Roman"/>
                <a:ea typeface="Times Roman"/>
                <a:cs typeface="Times Roman"/>
                <a:sym typeface="Times Roman"/>
              </a:defRPr>
            </a:pPr>
            <a:r>
              <a:t>2. Detoxification Support</a:t>
            </a:r>
          </a:p>
          <a:p>
            <a:pPr defTabSz="457200">
              <a:defRPr sz="2400">
                <a:latin typeface="Courier"/>
                <a:ea typeface="Courier"/>
                <a:cs typeface="Courier"/>
                <a:sym typeface="Courier"/>
              </a:defRPr>
            </a:pPr>
            <a:r>
              <a:t>Sulforaphane → ↑ Phase II enzymes (GST,UGT)</a:t>
            </a:r>
          </a:p>
          <a:p>
            <a:pPr defTabSz="457200">
              <a:defRPr sz="2400">
                <a:latin typeface="Courier"/>
                <a:ea typeface="Courier"/>
                <a:cs typeface="Courier"/>
                <a:sym typeface="Courier"/>
              </a:defRPr>
            </a:pPr>
            <a:r>
              <a:t>→ Toxin conjugation → elimination</a:t>
            </a:r>
          </a:p>
          <a:p>
            <a:pPr defTabSz="457200">
              <a:defRPr sz="2000">
                <a:latin typeface="Courier"/>
                <a:ea typeface="Courier"/>
                <a:cs typeface="Courier"/>
                <a:sym typeface="Courier"/>
              </a:defRPr>
            </a:pPr>
          </a:p>
        </p:txBody>
      </p:sp>
      <p:sp>
        <p:nvSpPr>
          <p:cNvPr id="374" name="3. Anti-inflammatory Effects…"/>
          <p:cNvSpPr txBox="1"/>
          <p:nvPr/>
        </p:nvSpPr>
        <p:spPr>
          <a:xfrm>
            <a:off x="9954565" y="3287021"/>
            <a:ext cx="6975222" cy="52817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3. Anti-inflammatory Effects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Omega-3s → ↓ prostaglandin E2</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Polyphenols → ↓ NF-κB gene expression</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4. Gene Regulation</a:t>
            </a:r>
          </a:p>
          <a:p>
            <a:pPr defTabSz="457200">
              <a:spcBef>
                <a:spcPts val="1200"/>
              </a:spcBef>
              <a:defRPr sz="2400">
                <a:latin typeface="Times Roman"/>
                <a:ea typeface="Times Roman"/>
                <a:cs typeface="Times Roman"/>
                <a:sym typeface="Times Roman"/>
              </a:defRPr>
            </a:pPr>
            <a:r>
              <a:t>Polyphenols interact with transcription factors: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Tumor suppressor genes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 Oncogene expression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2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23" name="TextBox 6"/>
          <p:cNvSpPr txBox="1"/>
          <p:nvPr/>
        </p:nvSpPr>
        <p:spPr>
          <a:xfrm>
            <a:off x="1024717" y="1067916"/>
            <a:ext cx="16812962" cy="1120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Factors Influencing Nutrient Density</a:t>
            </a:r>
          </a:p>
        </p:txBody>
      </p:sp>
      <p:sp>
        <p:nvSpPr>
          <p:cNvPr id="12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25" name="Table 1"/>
          <p:cNvGraphicFramePr/>
          <p:nvPr/>
        </p:nvGraphicFramePr>
        <p:xfrm>
          <a:off x="2142625" y="3454400"/>
          <a:ext cx="14002747" cy="599011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202345"/>
                <a:gridCol w="8800397"/>
              </a:tblGrid>
              <a:tr h="593080">
                <a:tc>
                  <a:txBody>
                    <a:bodyPr/>
                    <a:lstStyle/>
                    <a:p>
                      <a:pPr algn="ctr" defTabSz="457200">
                        <a:defRPr sz="1800"/>
                      </a:pPr>
                      <a:r>
                        <a:rPr b="1" sz="2400">
                          <a:latin typeface="Times Roman"/>
                          <a:ea typeface="Times Roman"/>
                          <a:cs typeface="Times Roman"/>
                          <a:sym typeface="Times Roman"/>
                        </a:rPr>
                        <a:t>Agricultural Variable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Nutrient Impact</a:t>
                      </a:r>
                    </a:p>
                  </a:txBody>
                  <a:tcPr marL="12700" marR="12700" marT="12700" marB="12700" anchor="ctr" anchorCtr="0" horzOverflow="overflow"/>
                </a:tc>
              </a:tr>
              <a:tr h="593080">
                <a:tc>
                  <a:txBody>
                    <a:bodyPr/>
                    <a:lstStyle/>
                    <a:p>
                      <a:pPr algn="ctr" defTabSz="457200">
                        <a:defRPr sz="1800"/>
                      </a:pPr>
                      <a:r>
                        <a:rPr b="1" sz="2400">
                          <a:latin typeface="Times Roman"/>
                          <a:ea typeface="Times Roman"/>
                          <a:cs typeface="Times Roman"/>
                          <a:sym typeface="Times Roman"/>
                        </a:rPr>
                        <a:t>Soil mineral content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Determines mineral levels in crops (Se, Zn, Mg)</a:t>
                      </a:r>
                    </a:p>
                  </a:txBody>
                  <a:tcPr marL="12700" marR="12700" marT="12700" marB="12700" anchor="ctr" anchorCtr="0" horzOverflow="overflow"/>
                </a:tc>
              </a:tr>
              <a:tr h="593080">
                <a:tc>
                  <a:txBody>
                    <a:bodyPr/>
                    <a:lstStyle/>
                    <a:p>
                      <a:pPr algn="ctr" defTabSz="457200">
                        <a:defRPr sz="1800"/>
                      </a:pPr>
                      <a:r>
                        <a:rPr b="1" sz="2400">
                          <a:latin typeface="Times Roman"/>
                          <a:ea typeface="Times Roman"/>
                          <a:cs typeface="Times Roman"/>
                          <a:sym typeface="Times Roman"/>
                        </a:rPr>
                        <a:t>Fertilizers (synthetic vs compost)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Compost improves micronutrient diversity</a:t>
                      </a:r>
                    </a:p>
                  </a:txBody>
                  <a:tcPr marL="12700" marR="12700" marT="12700" marB="12700" anchor="ctr" anchorCtr="0" horzOverflow="overflow"/>
                </a:tc>
              </a:tr>
              <a:tr h="919274">
                <a:tc>
                  <a:txBody>
                    <a:bodyPr/>
                    <a:lstStyle/>
                    <a:p>
                      <a:pPr algn="ctr" defTabSz="457200">
                        <a:defRPr sz="1800"/>
                      </a:pPr>
                      <a:r>
                        <a:rPr b="1" sz="2400">
                          <a:latin typeface="Times Roman"/>
                          <a:ea typeface="Times Roman"/>
                          <a:cs typeface="Times Roman"/>
                          <a:sym typeface="Times Roman"/>
                        </a:rPr>
                        <a:t>Pesticide use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Minimal effect on nutrients but impacts gut health via residue</a:t>
                      </a:r>
                    </a:p>
                  </a:txBody>
                  <a:tcPr marL="12700" marR="12700" marT="12700" marB="12700" anchor="ctr" anchorCtr="0" horzOverflow="overflow"/>
                </a:tc>
              </a:tr>
              <a:tr h="919274">
                <a:tc>
                  <a:txBody>
                    <a:bodyPr/>
                    <a:lstStyle/>
                    <a:p>
                      <a:pPr algn="ctr" defTabSz="457200">
                        <a:defRPr sz="1800"/>
                      </a:pPr>
                      <a:r>
                        <a:rPr b="1" sz="2400">
                          <a:latin typeface="Times Roman"/>
                          <a:ea typeface="Times Roman"/>
                          <a:cs typeface="Times Roman"/>
                          <a:sym typeface="Times Roman"/>
                        </a:rPr>
                        <a:t>Crop variety (heirloom vs hybrid)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Hybrids prioritize yield over nutrient density</a:t>
                      </a:r>
                    </a:p>
                  </a:txBody>
                  <a:tcPr marL="12700" marR="12700" marT="12700" marB="12700" anchor="ctr" anchorCtr="0" horzOverflow="overflow"/>
                </a:tc>
              </a:tr>
              <a:tr h="593080">
                <a:tc>
                  <a:txBody>
                    <a:bodyPr/>
                    <a:lstStyle/>
                    <a:p>
                      <a:pPr algn="ctr" defTabSz="457200">
                        <a:defRPr sz="1800"/>
                      </a:pPr>
                      <a:r>
                        <a:rPr b="1" sz="2400">
                          <a:latin typeface="Times Roman"/>
                          <a:ea typeface="Times Roman"/>
                          <a:cs typeface="Times Roman"/>
                          <a:sym typeface="Times Roman"/>
                        </a:rPr>
                        <a:t>Ripeness at harvest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Fully ripe foods have more antioxidants &amp; vitamin C</a:t>
                      </a:r>
                    </a:p>
                  </a:txBody>
                  <a:tcPr marL="12700" marR="12700" marT="12700" marB="12700" anchor="ctr" anchorCtr="0" horzOverflow="overflow"/>
                </a:tc>
              </a:tr>
              <a:tr h="593080">
                <a:tc>
                  <a:txBody>
                    <a:bodyPr/>
                    <a:lstStyle/>
                    <a:p>
                      <a:pPr algn="ctr" defTabSz="457200">
                        <a:defRPr sz="1800"/>
                      </a:pPr>
                      <a:r>
                        <a:rPr b="1" sz="2400">
                          <a:latin typeface="Times Roman"/>
                          <a:ea typeface="Times Roman"/>
                          <a:cs typeface="Times Roman"/>
                          <a:sym typeface="Times Roman"/>
                        </a:rPr>
                        <a:t>Sunlight exposure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 vitamin C, carotenoids, polyphenols</a:t>
                      </a:r>
                    </a:p>
                  </a:txBody>
                  <a:tcPr marL="12700" marR="12700" marT="12700" marB="12700" anchor="ctr" anchorCtr="0" horzOverflow="overflow"/>
                </a:tc>
              </a:tr>
              <a:tr h="593080">
                <a:tc>
                  <a:txBody>
                    <a:bodyPr/>
                    <a:lstStyle/>
                    <a:p>
                      <a:pPr algn="ctr" defTabSz="457200">
                        <a:defRPr sz="1800"/>
                      </a:pPr>
                      <a:r>
                        <a:rPr b="1" sz="2400">
                          <a:latin typeface="Times Roman"/>
                          <a:ea typeface="Times Roman"/>
                          <a:cs typeface="Times Roman"/>
                          <a:sym typeface="Times Roman"/>
                        </a:rPr>
                        <a:t>Irrigation quality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Contaminants affect mineral uptake</a:t>
                      </a:r>
                    </a:p>
                  </a:txBody>
                  <a:tcPr marL="12700" marR="12700" marT="12700" marB="12700" anchor="ctr" anchorCtr="0" horzOverflow="overflow"/>
                </a:tc>
              </a:tr>
              <a:tr h="593080">
                <a:tc>
                  <a:txBody>
                    <a:bodyPr/>
                    <a:lstStyle/>
                    <a:p>
                      <a:pPr algn="ctr" defTabSz="457200">
                        <a:defRPr sz="1800"/>
                      </a:pPr>
                      <a:r>
                        <a:rPr b="1" sz="2400">
                          <a:latin typeface="Times Roman"/>
                          <a:ea typeface="Times Roman"/>
                          <a:cs typeface="Times Roman"/>
                          <a:sym typeface="Times Roman"/>
                        </a:rPr>
                        <a:t>Soil microbes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Mycorrhizae improve mineral bioavailability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78" name="Freeform 2"/>
          <p:cNvGrpSpPr/>
          <p:nvPr/>
        </p:nvGrpSpPr>
        <p:grpSpPr>
          <a:xfrm>
            <a:off x="-4" y="-940817"/>
            <a:ext cx="18288007" cy="10287011"/>
            <a:chOff x="0" y="-1"/>
            <a:chExt cx="18288006" cy="10287010"/>
          </a:xfrm>
        </p:grpSpPr>
        <p:sp>
          <p:nvSpPr>
            <p:cNvPr id="376" name="Rectangle"/>
            <p:cNvSpPr/>
            <p:nvPr/>
          </p:nvSpPr>
          <p:spPr>
            <a:xfrm rot="10800000">
              <a:off x="0" y="-1"/>
              <a:ext cx="18288005" cy="10287010"/>
            </a:xfrm>
            <a:prstGeom prst="rect">
              <a:avLst/>
            </a:prstGeom>
            <a:blipFill rotWithShape="1">
              <a:blip r:embed="rId2"/>
              <a:srcRect l="0" t="0" r="0" b="0"/>
              <a:stretch>
                <a:fillRect/>
              </a:stretch>
            </a:blipFill>
            <a:ln w="12700" cap="flat">
              <a:noFill/>
              <a:miter lim="400000"/>
            </a:ln>
            <a:effectLst/>
          </p:spPr>
          <p:txBody>
            <a:bodyPr wrap="square" lIns="45718" tIns="45718" rIns="45718" bIns="45718" numCol="1" anchor="t">
              <a:noAutofit/>
            </a:bodyPr>
            <a:lstStyle/>
            <a:p>
              <a:pPr defTabSz="457200">
                <a:spcBef>
                  <a:spcPts val="1400"/>
                </a:spcBef>
                <a:defRPr b="1" sz="2400">
                  <a:latin typeface="Times Roman"/>
                  <a:ea typeface="Times Roman"/>
                  <a:cs typeface="Times Roman"/>
                  <a:sym typeface="Times Roman"/>
                </a:defRPr>
              </a:pPr>
            </a:p>
          </p:txBody>
        </p:sp>
        <p:sp>
          <p:nvSpPr>
            <p:cNvPr id="377" name=")"/>
            <p:cNvSpPr txBox="1"/>
            <p:nvPr/>
          </p:nvSpPr>
          <p:spPr>
            <a:xfrm rot="10800000">
              <a:off x="0" y="9357371"/>
              <a:ext cx="18288005" cy="9296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p>
            <a:p>
              <a:pPr defTabSz="457200">
                <a:spcBef>
                  <a:spcPts val="1400"/>
                </a:spcBef>
                <a:defRPr b="1" sz="2400">
                  <a:latin typeface="Times Roman"/>
                  <a:ea typeface="Times Roman"/>
                  <a:cs typeface="Times Roman"/>
                  <a:sym typeface="Times Roman"/>
                </a:defRPr>
              </a:pPr>
              <a:r>
                <a:t>)</a:t>
              </a:r>
            </a:p>
          </p:txBody>
        </p:sp>
      </p:grpSp>
      <p:sp>
        <p:nvSpPr>
          <p:cNvPr id="37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80" name="TextBox 6"/>
          <p:cNvSpPr txBox="1"/>
          <p:nvPr/>
        </p:nvSpPr>
        <p:spPr>
          <a:xfrm>
            <a:off x="1253317" y="584333"/>
            <a:ext cx="16812962" cy="22730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54" sz="6600">
                <a:solidFill>
                  <a:srgbClr val="FFFFFF"/>
                </a:solidFill>
                <a:latin typeface="Poppins"/>
                <a:ea typeface="Poppins"/>
                <a:cs typeface="Poppins"/>
                <a:sym typeface="Poppins"/>
              </a:defRPr>
            </a:pPr>
            <a:r>
              <a:t>Phytochemicals &amp; Chronic </a:t>
            </a:r>
          </a:p>
          <a:p>
            <a:pPr>
              <a:lnSpc>
                <a:spcPts val="9100"/>
              </a:lnSpc>
              <a:defRPr spc="654" sz="6600">
                <a:solidFill>
                  <a:srgbClr val="FFFFFF"/>
                </a:solidFill>
                <a:latin typeface="Poppins"/>
                <a:ea typeface="Poppins"/>
                <a:cs typeface="Poppins"/>
                <a:sym typeface="Poppins"/>
              </a:defRPr>
            </a:pPr>
            <a:r>
              <a:t>Disease Prevention</a:t>
            </a:r>
          </a:p>
        </p:txBody>
      </p:sp>
      <p:sp>
        <p:nvSpPr>
          <p:cNvPr id="38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382" name="Table 1"/>
          <p:cNvGraphicFramePr/>
          <p:nvPr/>
        </p:nvGraphicFramePr>
        <p:xfrm>
          <a:off x="2219325" y="3816174"/>
          <a:ext cx="14568587" cy="564294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340759"/>
                <a:gridCol w="9227828"/>
              </a:tblGrid>
              <a:tr h="794781">
                <a:tc>
                  <a:txBody>
                    <a:bodyPr/>
                    <a:lstStyle/>
                    <a:p>
                      <a:pPr algn="ctr" defTabSz="457200">
                        <a:defRPr sz="1800"/>
                      </a:pPr>
                      <a:r>
                        <a:rPr b="1" sz="2400">
                          <a:latin typeface="Times Roman"/>
                          <a:ea typeface="Times Roman"/>
                          <a:cs typeface="Times Roman"/>
                          <a:sym typeface="Times Roman"/>
                        </a:rPr>
                        <a:t>Disease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Phytochemical Role</a:t>
                      </a:r>
                    </a:p>
                  </a:txBody>
                  <a:tcPr marL="12700" marR="12700" marT="12700" marB="12700" anchor="ctr" anchorCtr="0" horzOverflow="overflow"/>
                </a:tc>
              </a:tr>
              <a:tr h="1231910">
                <a:tc>
                  <a:txBody>
                    <a:bodyPr/>
                    <a:lstStyle/>
                    <a:p>
                      <a:pPr algn="ctr" defTabSz="457200">
                        <a:defRPr sz="1800"/>
                      </a:pPr>
                      <a:r>
                        <a:rPr b="1" sz="2400">
                          <a:latin typeface="Times Roman"/>
                          <a:ea typeface="Times Roman"/>
                          <a:cs typeface="Times Roman"/>
                          <a:sym typeface="Times Roman"/>
                        </a:rPr>
                        <a:t>Cardiovascular disease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Flavonoids ↓ platelet aggregation</a:t>
                      </a:r>
                    </a:p>
                  </a:txBody>
                  <a:tcPr marL="12700" marR="12700" marT="12700" marB="12700" anchor="ctr" anchorCtr="0" horzOverflow="overflow"/>
                </a:tc>
              </a:tr>
              <a:tr h="794781">
                <a:tc>
                  <a:txBody>
                    <a:bodyPr/>
                    <a:lstStyle/>
                    <a:p>
                      <a:pPr algn="ctr" defTabSz="457200">
                        <a:defRPr sz="1800"/>
                      </a:pPr>
                      <a:r>
                        <a:rPr b="1" sz="2400">
                          <a:latin typeface="Times Roman"/>
                          <a:ea typeface="Times Roman"/>
                          <a:cs typeface="Times Roman"/>
                          <a:sym typeface="Times Roman"/>
                        </a:rPr>
                        <a:t>Neurodegeneration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Anthocyanins protect neurons</a:t>
                      </a:r>
                    </a:p>
                  </a:txBody>
                  <a:tcPr marL="12700" marR="12700" marT="12700" marB="12700" anchor="ctr" anchorCtr="0" horzOverflow="overflow"/>
                </a:tc>
              </a:tr>
              <a:tr h="1231910">
                <a:tc>
                  <a:txBody>
                    <a:bodyPr/>
                    <a:lstStyle/>
                    <a:p>
                      <a:pPr algn="ctr" defTabSz="457200">
                        <a:defRPr sz="1800"/>
                      </a:pPr>
                      <a:r>
                        <a:rPr b="1" sz="2400">
                          <a:latin typeface="Times Roman"/>
                          <a:ea typeface="Times Roman"/>
                          <a:cs typeface="Times Roman"/>
                          <a:sym typeface="Times Roman"/>
                        </a:rPr>
                        <a:t>Cancer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Isothiocyanates upregulate detox pathways</a:t>
                      </a:r>
                    </a:p>
                  </a:txBody>
                  <a:tcPr marL="12700" marR="12700" marT="12700" marB="12700" anchor="ctr" anchorCtr="0" horzOverflow="overflow"/>
                </a:tc>
              </a:tr>
              <a:tr h="794781">
                <a:tc>
                  <a:txBody>
                    <a:bodyPr/>
                    <a:lstStyle/>
                    <a:p>
                      <a:pPr algn="ctr" defTabSz="457200">
                        <a:defRPr sz="1800"/>
                      </a:pPr>
                      <a:r>
                        <a:rPr b="1" sz="2400">
                          <a:latin typeface="Times Roman"/>
                          <a:ea typeface="Times Roman"/>
                          <a:cs typeface="Times Roman"/>
                          <a:sym typeface="Times Roman"/>
                        </a:rPr>
                        <a:t>Type 2 diabetes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Polyphenols ↑ insulin sensitivity</a:t>
                      </a:r>
                    </a:p>
                  </a:txBody>
                  <a:tcPr marL="12700" marR="12700" marT="12700" marB="12700" anchor="ctr" anchorCtr="0" horzOverflow="overflow"/>
                </a:tc>
              </a:tr>
              <a:tr h="794781">
                <a:tc>
                  <a:txBody>
                    <a:bodyPr/>
                    <a:lstStyle/>
                    <a:p>
                      <a:pPr algn="ctr" defTabSz="457200">
                        <a:defRPr sz="1800"/>
                      </a:pPr>
                      <a:r>
                        <a:rPr b="1" sz="2400">
                          <a:latin typeface="Times Roman"/>
                          <a:ea typeface="Times Roman"/>
                          <a:cs typeface="Times Roman"/>
                          <a:sym typeface="Times Roman"/>
                        </a:rPr>
                        <a:t>Macular degeneration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Lutein/zeaxanthin protect retina</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Freeform 2"/>
          <p:cNvSpPr/>
          <p:nvPr/>
        </p:nvSpPr>
        <p:spPr>
          <a:xfrm rot="10800000">
            <a:off x="-3" y="-940816"/>
            <a:ext cx="18288005" cy="10287010"/>
          </a:xfrm>
          <a:prstGeom prst="rect">
            <a:avLst/>
          </a:prstGeom>
          <a:blipFill>
            <a:blip r:embed="rId2"/>
            <a:stretch>
              <a:fillRect/>
            </a:stretch>
          </a:blipFill>
          <a:ln w="12700">
            <a:miter lim="400000"/>
          </a:ln>
        </p:spPr>
        <p:txBody>
          <a:bodyPr lIns="45718" tIns="45718" rIns="45718" bIns="45718"/>
          <a:lstStyle/>
          <a:p>
            <a:pPr defTabSz="457200">
              <a:defRPr sz="1200">
                <a:latin typeface="Times Roman"/>
                <a:ea typeface="Times Roman"/>
                <a:cs typeface="Times Roman"/>
                <a:sym typeface="Times Roman"/>
              </a:defRPr>
            </a:pPr>
          </a:p>
        </p:txBody>
      </p:sp>
      <p:sp>
        <p:nvSpPr>
          <p:cNvPr id="38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86" name="TextBox 6"/>
          <p:cNvSpPr txBox="1"/>
          <p:nvPr/>
        </p:nvSpPr>
        <p:spPr>
          <a:xfrm>
            <a:off x="1253317" y="584334"/>
            <a:ext cx="16812962"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4" sz="6600">
                <a:solidFill>
                  <a:srgbClr val="FFFFFF"/>
                </a:solidFill>
                <a:latin typeface="Poppins"/>
                <a:ea typeface="Poppins"/>
                <a:cs typeface="Poppins"/>
                <a:sym typeface="Poppins"/>
              </a:defRPr>
            </a:lvl1pPr>
          </a:lstStyle>
          <a:p>
            <a:pPr/>
            <a:r>
              <a:t>Zoochemicals in Disease Prevention</a:t>
            </a:r>
          </a:p>
        </p:txBody>
      </p:sp>
      <p:sp>
        <p:nvSpPr>
          <p:cNvPr id="38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388" name="Table 1"/>
          <p:cNvGraphicFramePr/>
          <p:nvPr/>
        </p:nvGraphicFramePr>
        <p:xfrm>
          <a:off x="1965325" y="3917774"/>
          <a:ext cx="14982131" cy="570310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162986"/>
                <a:gridCol w="8819144"/>
              </a:tblGrid>
              <a:tr h="934934">
                <a:tc>
                  <a:txBody>
                    <a:bodyPr/>
                    <a:lstStyle/>
                    <a:p>
                      <a:pPr algn="ctr" defTabSz="457200">
                        <a:defRPr sz="1800"/>
                      </a:pPr>
                      <a:r>
                        <a:rPr b="1" sz="2400">
                          <a:latin typeface="Times Roman"/>
                          <a:ea typeface="Times Roman"/>
                          <a:cs typeface="Times Roman"/>
                          <a:sym typeface="Times Roman"/>
                        </a:rPr>
                        <a:t>Disease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Zoochemical Benefit</a:t>
                      </a:r>
                    </a:p>
                  </a:txBody>
                  <a:tcPr marL="12700" marR="12700" marT="12700" marB="12700" anchor="ctr" anchorCtr="0" horzOverflow="overflow"/>
                </a:tc>
              </a:tr>
              <a:tr h="1449147">
                <a:tc>
                  <a:txBody>
                    <a:bodyPr/>
                    <a:lstStyle/>
                    <a:p>
                      <a:pPr algn="ctr" defTabSz="457200">
                        <a:defRPr sz="1800"/>
                      </a:pPr>
                      <a:r>
                        <a:rPr b="1" sz="2400">
                          <a:latin typeface="Times Roman"/>
                          <a:ea typeface="Times Roman"/>
                          <a:cs typeface="Times Roman"/>
                          <a:sym typeface="Times Roman"/>
                        </a:rPr>
                        <a:t>Cardiovascular disease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EPA/DHA ↓ triglycerides</a:t>
                      </a:r>
                    </a:p>
                  </a:txBody>
                  <a:tcPr marL="12700" marR="12700" marT="12700" marB="12700" anchor="ctr" anchorCtr="0" horzOverflow="overflow"/>
                </a:tc>
              </a:tr>
              <a:tr h="1449147">
                <a:tc>
                  <a:txBody>
                    <a:bodyPr/>
                    <a:lstStyle/>
                    <a:p>
                      <a:pPr algn="ctr" defTabSz="457200">
                        <a:defRPr sz="1800"/>
                      </a:pPr>
                      <a:r>
                        <a:rPr b="1" sz="2400">
                          <a:latin typeface="Times Roman"/>
                          <a:ea typeface="Times Roman"/>
                          <a:cs typeface="Times Roman"/>
                          <a:sym typeface="Times Roman"/>
                        </a:rPr>
                        <a:t>Neurodegeneration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DHA supports synaptic membranes</a:t>
                      </a:r>
                    </a:p>
                  </a:txBody>
                  <a:tcPr marL="12700" marR="12700" marT="12700" marB="12700" anchor="ctr" anchorCtr="0" horzOverflow="overflow"/>
                </a:tc>
              </a:tr>
              <a:tr h="934934">
                <a:tc>
                  <a:txBody>
                    <a:bodyPr/>
                    <a:lstStyle/>
                    <a:p>
                      <a:pPr algn="ctr" defTabSz="457200">
                        <a:defRPr sz="1800"/>
                      </a:pPr>
                      <a:r>
                        <a:rPr b="1" sz="2400">
                          <a:latin typeface="Times Roman"/>
                          <a:ea typeface="Times Roman"/>
                          <a:cs typeface="Times Roman"/>
                          <a:sym typeface="Times Roman"/>
                        </a:rPr>
                        <a:t>Sarcopenia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Creatine preserves muscle mass</a:t>
                      </a:r>
                    </a:p>
                  </a:txBody>
                  <a:tcPr marL="12700" marR="12700" marT="12700" marB="12700" anchor="ctr" anchorCtr="0" horzOverflow="overflow"/>
                </a:tc>
              </a:tr>
              <a:tr h="934934">
                <a:tc>
                  <a:txBody>
                    <a:bodyPr/>
                    <a:lstStyle/>
                    <a:p>
                      <a:pPr algn="ctr" defTabSz="457200">
                        <a:defRPr sz="1800"/>
                      </a:pPr>
                      <a:r>
                        <a:rPr b="1" sz="2400">
                          <a:latin typeface="Times Roman"/>
                          <a:ea typeface="Times Roman"/>
                          <a:cs typeface="Times Roman"/>
                          <a:sym typeface="Times Roman"/>
                        </a:rPr>
                        <a:t>Metabolic syndrome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CLA improves fat oxidation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Freeform 2"/>
          <p:cNvSpPr/>
          <p:nvPr/>
        </p:nvSpPr>
        <p:spPr>
          <a:xfrm rot="10800000">
            <a:off x="-3" y="-940816"/>
            <a:ext cx="18288005" cy="10287010"/>
          </a:xfrm>
          <a:prstGeom prst="rect">
            <a:avLst/>
          </a:prstGeom>
          <a:blipFill>
            <a:blip r:embed="rId2"/>
            <a:stretch>
              <a:fillRect/>
            </a:stretch>
          </a:blipFill>
          <a:ln w="12700">
            <a:miter lim="400000"/>
          </a:ln>
        </p:spPr>
        <p:txBody>
          <a:bodyPr lIns="45718" tIns="45718" rIns="45718" bIns="45718"/>
          <a:lstStyle/>
          <a:p>
            <a:pPr defTabSz="457200">
              <a:defRPr sz="1200">
                <a:latin typeface="Times Roman"/>
                <a:ea typeface="Times Roman"/>
                <a:cs typeface="Times Roman"/>
                <a:sym typeface="Times Roman"/>
              </a:defRPr>
            </a:pPr>
          </a:p>
        </p:txBody>
      </p:sp>
      <p:sp>
        <p:nvSpPr>
          <p:cNvPr id="39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92" name="TextBox 6"/>
          <p:cNvSpPr txBox="1"/>
          <p:nvPr/>
        </p:nvSpPr>
        <p:spPr>
          <a:xfrm>
            <a:off x="1253317" y="584333"/>
            <a:ext cx="16812962" cy="22730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4" sz="6600">
                <a:solidFill>
                  <a:srgbClr val="FFFFFF"/>
                </a:solidFill>
                <a:latin typeface="Poppins"/>
                <a:ea typeface="Poppins"/>
                <a:cs typeface="Poppins"/>
                <a:sym typeface="Poppins"/>
              </a:defRPr>
            </a:lvl1pPr>
          </a:lstStyle>
          <a:p>
            <a:pPr/>
            <a:r>
              <a:t>Synergy with Nutrients &amp; Detox Pathways</a:t>
            </a:r>
          </a:p>
        </p:txBody>
      </p:sp>
      <p:sp>
        <p:nvSpPr>
          <p:cNvPr id="39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394" name="Table 1"/>
          <p:cNvGraphicFramePr/>
          <p:nvPr/>
        </p:nvGraphicFramePr>
        <p:xfrm>
          <a:off x="2774949" y="3935988"/>
          <a:ext cx="13448803" cy="531540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62145"/>
                <a:gridCol w="9986658"/>
              </a:tblGrid>
              <a:tr h="1042236">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Synergistic Phytochemical</a:t>
                      </a:r>
                    </a:p>
                  </a:txBody>
                  <a:tcPr marL="12700" marR="12700" marT="12700" marB="12700" anchor="ctr" anchorCtr="0" horzOverflow="overflow"/>
                </a:tc>
              </a:tr>
              <a:tr h="1042236">
                <a:tc>
                  <a:txBody>
                    <a:bodyPr/>
                    <a:lstStyle/>
                    <a:p>
                      <a:pPr algn="ctr" defTabSz="457200">
                        <a:defRPr sz="1800"/>
                      </a:pPr>
                      <a:r>
                        <a:rPr sz="24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Flavonoid regeneration</a:t>
                      </a:r>
                    </a:p>
                  </a:txBody>
                  <a:tcPr marL="12700" marR="12700" marT="12700" marB="12700" anchor="ctr" anchorCtr="0" horzOverflow="overflow"/>
                </a:tc>
              </a:tr>
              <a:tr h="1615467">
                <a:tc>
                  <a:txBody>
                    <a:bodyPr/>
                    <a:lstStyle/>
                    <a:p>
                      <a:pPr algn="ctr" defTabSz="457200">
                        <a:defRPr sz="1800"/>
                      </a:pPr>
                      <a:r>
                        <a:rPr sz="24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Polyphenol antioxidant enzymes</a:t>
                      </a:r>
                    </a:p>
                  </a:txBody>
                  <a:tcPr marL="12700" marR="12700" marT="12700" marB="12700" anchor="ctr" anchorCtr="0" horzOverflow="overflow"/>
                </a:tc>
              </a:tr>
              <a:tr h="1615467">
                <a:tc>
                  <a:txBody>
                    <a:bodyPr/>
                    <a:lstStyle/>
                    <a:p>
                      <a:pPr algn="ctr" defTabSz="457200">
                        <a:defRPr sz="1800"/>
                      </a:pPr>
                      <a:r>
                        <a:rPr sz="2400">
                          <a:latin typeface="Times Roman"/>
                          <a:ea typeface="Times Roman"/>
                          <a:cs typeface="Times Roman"/>
                          <a:sym typeface="Times Roman"/>
                        </a:rPr>
                        <a:t>B vitamins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Detox methylation enzymes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Freeform 2"/>
          <p:cNvSpPr/>
          <p:nvPr/>
        </p:nvSpPr>
        <p:spPr>
          <a:xfrm rot="10800000">
            <a:off x="-3" y="-940816"/>
            <a:ext cx="18288005" cy="10287010"/>
          </a:xfrm>
          <a:prstGeom prst="rect">
            <a:avLst/>
          </a:prstGeom>
          <a:blipFill>
            <a:blip r:embed="rId2"/>
            <a:stretch>
              <a:fillRect/>
            </a:stretch>
          </a:blipFill>
          <a:ln w="12700">
            <a:miter lim="400000"/>
          </a:ln>
        </p:spPr>
        <p:txBody>
          <a:bodyPr lIns="45718" tIns="45718" rIns="45718" bIns="45718"/>
          <a:lstStyle/>
          <a:p>
            <a:pPr defTabSz="457200">
              <a:defRPr sz="1200">
                <a:latin typeface="Times Roman"/>
                <a:ea typeface="Times Roman"/>
                <a:cs typeface="Times Roman"/>
                <a:sym typeface="Times Roman"/>
              </a:defRPr>
            </a:pPr>
          </a:p>
        </p:txBody>
      </p:sp>
      <p:sp>
        <p:nvSpPr>
          <p:cNvPr id="39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98" name="TextBox 6"/>
          <p:cNvSpPr txBox="1"/>
          <p:nvPr/>
        </p:nvSpPr>
        <p:spPr>
          <a:xfrm>
            <a:off x="1329517" y="984384"/>
            <a:ext cx="16812962"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4" sz="6600">
                <a:solidFill>
                  <a:srgbClr val="FFFFFF"/>
                </a:solidFill>
                <a:latin typeface="Poppins"/>
                <a:ea typeface="Poppins"/>
                <a:cs typeface="Poppins"/>
                <a:sym typeface="Poppins"/>
              </a:defRPr>
            </a:lvl1pPr>
          </a:lstStyle>
          <a:p>
            <a:pPr/>
            <a:r>
              <a:t>Preventive Strategies</a:t>
            </a:r>
          </a:p>
        </p:txBody>
      </p:sp>
      <p:sp>
        <p:nvSpPr>
          <p:cNvPr id="39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00" name="Rainbow food diversity (≥30 plant compounds/day)…"/>
          <p:cNvSpPr txBox="1"/>
          <p:nvPr/>
        </p:nvSpPr>
        <p:spPr>
          <a:xfrm>
            <a:off x="1364725" y="4106171"/>
            <a:ext cx="8550302" cy="2428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marL="280734" indent="-280734" defTabSz="457200">
              <a:spcBef>
                <a:spcPts val="1200"/>
              </a:spcBef>
              <a:buSzPct val="100000"/>
              <a:buChar char="•"/>
              <a:defRPr sz="3100">
                <a:latin typeface="Times Roman"/>
                <a:ea typeface="Times Roman"/>
                <a:cs typeface="Times Roman"/>
                <a:sym typeface="Times Roman"/>
              </a:defRPr>
            </a:pPr>
            <a:r>
              <a:t>Rainbow food diversity (≥30 plant compounds/day)</a:t>
            </a:r>
          </a:p>
          <a:p>
            <a:pPr marL="280734" indent="-280734" defTabSz="457200">
              <a:spcBef>
                <a:spcPts val="1200"/>
              </a:spcBef>
              <a:buSzPct val="100000"/>
              <a:buChar char="•"/>
              <a:defRPr sz="3100">
                <a:latin typeface="Times Roman"/>
                <a:ea typeface="Times Roman"/>
                <a:cs typeface="Times Roman"/>
                <a:sym typeface="Times Roman"/>
              </a:defRPr>
            </a:pPr>
            <a:r>
              <a:t>Fatty fish ≥2 servings/week</a:t>
            </a:r>
          </a:p>
          <a:p>
            <a:pPr marL="280734" indent="-280734" defTabSz="457200">
              <a:spcBef>
                <a:spcPts val="1200"/>
              </a:spcBef>
              <a:buSzPct val="100000"/>
              <a:buChar char="•"/>
              <a:defRPr sz="3100">
                <a:latin typeface="Times Roman"/>
                <a:ea typeface="Times Roman"/>
                <a:cs typeface="Times Roman"/>
                <a:sym typeface="Times Roman"/>
              </a:defRPr>
            </a:pPr>
            <a:r>
              <a:t>Cruciferous vegetables daily</a:t>
            </a:r>
          </a:p>
          <a:p>
            <a:pPr marL="280734" indent="-280734" defTabSz="457200">
              <a:spcBef>
                <a:spcPts val="1200"/>
              </a:spcBef>
              <a:buSzPct val="100000"/>
              <a:buChar char="•"/>
              <a:defRPr sz="3100">
                <a:latin typeface="Times Roman"/>
                <a:ea typeface="Times Roman"/>
                <a:cs typeface="Times Roman"/>
                <a:sym typeface="Times Roman"/>
              </a:defRPr>
            </a:pPr>
            <a:r>
              <a:t>Garlic, onions, and herbs regularly</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Freeform 2"/>
          <p:cNvSpPr/>
          <p:nvPr/>
        </p:nvSpPr>
        <p:spPr>
          <a:xfrm rot="10800000">
            <a:off x="-3" y="-940816"/>
            <a:ext cx="18288005" cy="10287010"/>
          </a:xfrm>
          <a:prstGeom prst="rect">
            <a:avLst/>
          </a:prstGeom>
          <a:blipFill>
            <a:blip r:embed="rId2"/>
            <a:stretch>
              <a:fillRect/>
            </a:stretch>
          </a:blipFill>
          <a:ln w="12700">
            <a:miter lim="400000"/>
          </a:ln>
        </p:spPr>
        <p:txBody>
          <a:bodyPr lIns="45718" tIns="45718" rIns="45718" bIns="45718"/>
          <a:lstStyle/>
          <a:p>
            <a:pPr defTabSz="457200">
              <a:defRPr sz="1200">
                <a:latin typeface="Times Roman"/>
                <a:ea typeface="Times Roman"/>
                <a:cs typeface="Times Roman"/>
                <a:sym typeface="Times Roman"/>
              </a:defRPr>
            </a:pPr>
          </a:p>
        </p:txBody>
      </p:sp>
      <p:sp>
        <p:nvSpPr>
          <p:cNvPr id="40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04" name="TextBox 6"/>
          <p:cNvSpPr txBox="1"/>
          <p:nvPr/>
        </p:nvSpPr>
        <p:spPr>
          <a:xfrm>
            <a:off x="1329517" y="984384"/>
            <a:ext cx="16812962"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4" sz="6600">
                <a:solidFill>
                  <a:srgbClr val="FFFFFF"/>
                </a:solidFill>
                <a:latin typeface="Poppins"/>
                <a:ea typeface="Poppins"/>
                <a:cs typeface="Poppins"/>
                <a:sym typeface="Poppins"/>
              </a:defRPr>
            </a:lvl1pPr>
          </a:lstStyle>
          <a:p>
            <a:pPr/>
            <a:r>
              <a:t>Therapeutic Strategies</a:t>
            </a:r>
          </a:p>
        </p:txBody>
      </p:sp>
      <p:sp>
        <p:nvSpPr>
          <p:cNvPr id="40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406" name="Table 1"/>
          <p:cNvGraphicFramePr/>
          <p:nvPr/>
        </p:nvGraphicFramePr>
        <p:xfrm>
          <a:off x="2003425" y="4013024"/>
          <a:ext cx="12476361" cy="485733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70023"/>
                <a:gridCol w="7306338"/>
              </a:tblGrid>
              <a:tr h="875195">
                <a:tc>
                  <a:txBody>
                    <a:bodyPr/>
                    <a:lstStyle/>
                    <a:p>
                      <a:pPr algn="ctr" defTabSz="457200">
                        <a:defRPr sz="1800"/>
                      </a:pPr>
                      <a:r>
                        <a:rPr b="1" sz="2400">
                          <a:latin typeface="Times Roman"/>
                          <a:ea typeface="Times Roman"/>
                          <a:cs typeface="Times Roman"/>
                          <a:sym typeface="Times Roman"/>
                        </a:rPr>
                        <a:t>Condition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Dietary Focus</a:t>
                      </a:r>
                    </a:p>
                  </a:txBody>
                  <a:tcPr marL="12700" marR="12700" marT="12700" marB="12700" anchor="ctr" anchorCtr="0" horzOverflow="overflow"/>
                </a:tc>
              </a:tr>
              <a:tr h="875195">
                <a:tc>
                  <a:txBody>
                    <a:bodyPr/>
                    <a:lstStyle/>
                    <a:p>
                      <a:pPr algn="ctr" defTabSz="457200">
                        <a:defRPr sz="1800"/>
                      </a:pPr>
                      <a:r>
                        <a:rPr b="1" sz="2400">
                          <a:latin typeface="Times Roman"/>
                          <a:ea typeface="Times Roman"/>
                          <a:cs typeface="Times Roman"/>
                          <a:sym typeface="Times Roman"/>
                        </a:rPr>
                        <a:t>Inflammation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Omega-3 fish + berries</a:t>
                      </a:r>
                    </a:p>
                  </a:txBody>
                  <a:tcPr marL="12700" marR="12700" marT="12700" marB="12700" anchor="ctr" anchorCtr="0" horzOverflow="overflow"/>
                </a:tc>
              </a:tr>
              <a:tr h="875195">
                <a:tc>
                  <a:txBody>
                    <a:bodyPr/>
                    <a:lstStyle/>
                    <a:p>
                      <a:pPr algn="ctr" defTabSz="457200">
                        <a:defRPr sz="1800"/>
                      </a:pPr>
                      <a:r>
                        <a:rPr b="1" sz="2400">
                          <a:latin typeface="Times Roman"/>
                          <a:ea typeface="Times Roman"/>
                          <a:cs typeface="Times Roman"/>
                          <a:sym typeface="Times Roman"/>
                        </a:rPr>
                        <a:t>Cancer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Broccoli sprouts nightly</a:t>
                      </a:r>
                    </a:p>
                  </a:txBody>
                  <a:tcPr marL="12700" marR="12700" marT="12700" marB="12700" anchor="ctr" anchorCtr="0" horzOverflow="overflow"/>
                </a:tc>
              </a:tr>
              <a:tr h="875195">
                <a:tc>
                  <a:txBody>
                    <a:bodyPr/>
                    <a:lstStyle/>
                    <a:p>
                      <a:pPr algn="ctr" defTabSz="457200">
                        <a:defRPr sz="1800"/>
                      </a:pPr>
                      <a:r>
                        <a:rPr b="1" sz="2400">
                          <a:latin typeface="Times Roman"/>
                          <a:ea typeface="Times Roman"/>
                          <a:cs typeface="Times Roman"/>
                          <a:sym typeface="Times Roman"/>
                        </a:rPr>
                        <a:t>Visual health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Lutein-rich greens</a:t>
                      </a:r>
                    </a:p>
                  </a:txBody>
                  <a:tcPr marL="12700" marR="12700" marT="12700" marB="12700" anchor="ctr" anchorCtr="0" horzOverflow="overflow"/>
                </a:tc>
              </a:tr>
              <a:tr h="1356552">
                <a:tc>
                  <a:txBody>
                    <a:bodyPr/>
                    <a:lstStyle/>
                    <a:p>
                      <a:pPr algn="ctr" defTabSz="457200">
                        <a:defRPr sz="1800"/>
                      </a:pPr>
                      <a:r>
                        <a:rPr b="1" sz="2400">
                          <a:latin typeface="Times Roman"/>
                          <a:ea typeface="Times Roman"/>
                          <a:cs typeface="Times Roman"/>
                          <a:sym typeface="Times Roman"/>
                        </a:rPr>
                        <a:t>Elderly muscle loss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Creatine-rich foods + protein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8" name="Freeform 2"/>
          <p:cNvSpPr/>
          <p:nvPr/>
        </p:nvSpPr>
        <p:spPr>
          <a:xfrm rot="10800000">
            <a:off x="-3" y="-940816"/>
            <a:ext cx="18288005" cy="10287010"/>
          </a:xfrm>
          <a:prstGeom prst="rect">
            <a:avLst/>
          </a:prstGeom>
          <a:blipFill>
            <a:blip r:embed="rId2"/>
            <a:stretch>
              <a:fillRect/>
            </a:stretch>
          </a:blipFill>
          <a:ln w="12700">
            <a:miter lim="400000"/>
          </a:ln>
        </p:spPr>
        <p:txBody>
          <a:bodyPr lIns="45718" tIns="45718" rIns="45718" bIns="45718"/>
          <a:lstStyle/>
          <a:p>
            <a:pPr defTabSz="457200">
              <a:defRPr sz="1200">
                <a:latin typeface="Times Roman"/>
                <a:ea typeface="Times Roman"/>
                <a:cs typeface="Times Roman"/>
                <a:sym typeface="Times Roman"/>
              </a:defRPr>
            </a:pPr>
          </a:p>
        </p:txBody>
      </p:sp>
      <p:sp>
        <p:nvSpPr>
          <p:cNvPr id="40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10" name="TextBox 6"/>
          <p:cNvSpPr txBox="1"/>
          <p:nvPr/>
        </p:nvSpPr>
        <p:spPr>
          <a:xfrm>
            <a:off x="1329517" y="984384"/>
            <a:ext cx="16812962"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4" sz="6600">
                <a:solidFill>
                  <a:srgbClr val="FFFFFF"/>
                </a:solidFill>
                <a:latin typeface="Poppins"/>
                <a:ea typeface="Poppins"/>
                <a:cs typeface="Poppins"/>
                <a:sym typeface="Poppins"/>
              </a:defRPr>
            </a:lvl1pPr>
          </a:lstStyle>
          <a:p>
            <a:pPr/>
            <a:r>
              <a:t>Safety Considerations</a:t>
            </a:r>
          </a:p>
        </p:txBody>
      </p:sp>
      <p:sp>
        <p:nvSpPr>
          <p:cNvPr id="41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412" name="Table 1"/>
          <p:cNvGraphicFramePr/>
          <p:nvPr/>
        </p:nvGraphicFramePr>
        <p:xfrm>
          <a:off x="3279775" y="3809824"/>
          <a:ext cx="11190190" cy="585092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526292"/>
                <a:gridCol w="5663896"/>
              </a:tblGrid>
              <a:tr h="1054221">
                <a:tc>
                  <a:txBody>
                    <a:bodyPr/>
                    <a:lstStyle/>
                    <a:p>
                      <a:pPr algn="ctr" defTabSz="457200">
                        <a:defRPr sz="1800"/>
                      </a:pPr>
                      <a:r>
                        <a:rPr b="1" sz="2400">
                          <a:latin typeface="Times Roman"/>
                          <a:ea typeface="Times Roman"/>
                          <a:cs typeface="Times Roman"/>
                          <a:sym typeface="Times Roman"/>
                        </a:rPr>
                        <a:t>Compounds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Risk</a:t>
                      </a:r>
                    </a:p>
                  </a:txBody>
                  <a:tcPr marL="12700" marR="12700" marT="12700" marB="12700" anchor="ctr" anchorCtr="0" horzOverflow="overflow"/>
                </a:tc>
              </a:tr>
              <a:tr h="1634043">
                <a:tc>
                  <a:txBody>
                    <a:bodyPr/>
                    <a:lstStyle/>
                    <a:p>
                      <a:pPr algn="ctr" defTabSz="457200">
                        <a:defRPr sz="1800"/>
                      </a:pPr>
                      <a:r>
                        <a:rPr b="1" sz="2400">
                          <a:latin typeface="Times Roman"/>
                          <a:ea typeface="Times Roman"/>
                          <a:cs typeface="Times Roman"/>
                          <a:sym typeface="Times Roman"/>
                        </a:rPr>
                        <a:t>High-dose β-carotene supplements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Increased lung cancer risk in smokers</a:t>
                      </a:r>
                    </a:p>
                  </a:txBody>
                  <a:tcPr marL="12700" marR="12700" marT="12700" marB="12700" anchor="ctr" anchorCtr="0" horzOverflow="overflow"/>
                </a:tc>
              </a:tr>
              <a:tr h="1054221">
                <a:tc>
                  <a:txBody>
                    <a:bodyPr/>
                    <a:lstStyle/>
                    <a:p>
                      <a:pPr algn="ctr" defTabSz="457200">
                        <a:defRPr sz="1800"/>
                      </a:pPr>
                      <a:r>
                        <a:rPr b="1" sz="2400">
                          <a:latin typeface="Times Roman"/>
                          <a:ea typeface="Times Roman"/>
                          <a:cs typeface="Times Roman"/>
                          <a:sym typeface="Times Roman"/>
                        </a:rPr>
                        <a:t>Resveratrol megadoses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GI upset, hormone interference</a:t>
                      </a:r>
                    </a:p>
                  </a:txBody>
                  <a:tcPr marL="12700" marR="12700" marT="12700" marB="12700" anchor="ctr" anchorCtr="0" horzOverflow="overflow"/>
                </a:tc>
              </a:tr>
              <a:tr h="1054221">
                <a:tc>
                  <a:txBody>
                    <a:bodyPr/>
                    <a:lstStyle/>
                    <a:p>
                      <a:pPr algn="ctr" defTabSz="457200">
                        <a:defRPr sz="1800"/>
                      </a:pPr>
                      <a:r>
                        <a:rPr b="1" sz="2400">
                          <a:latin typeface="Times Roman"/>
                          <a:ea typeface="Times Roman"/>
                          <a:cs typeface="Times Roman"/>
                          <a:sym typeface="Times Roman"/>
                        </a:rPr>
                        <a:t>CLA supplements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Insulin resistance if excessive</a:t>
                      </a:r>
                    </a:p>
                  </a:txBody>
                  <a:tcPr marL="12700" marR="12700" marT="12700" marB="12700" anchor="ctr" anchorCtr="0" horzOverflow="overflow"/>
                </a:tc>
              </a:tr>
              <a:tr h="1054221">
                <a:tc>
                  <a:txBody>
                    <a:bodyPr/>
                    <a:lstStyle/>
                    <a:p>
                      <a:pPr algn="ctr" defTabSz="457200">
                        <a:defRPr sz="1800"/>
                      </a:pPr>
                      <a:r>
                        <a:rPr b="1" sz="2400">
                          <a:latin typeface="Times Roman"/>
                          <a:ea typeface="Times Roman"/>
                          <a:cs typeface="Times Roman"/>
                          <a:sym typeface="Times Roman"/>
                        </a:rPr>
                        <a:t>CoQ10 high doses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Drug interactions (statins)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4" name="Freeform 2"/>
          <p:cNvSpPr/>
          <p:nvPr/>
        </p:nvSpPr>
        <p:spPr>
          <a:xfrm rot="10800000">
            <a:off x="-3" y="-940816"/>
            <a:ext cx="18288005" cy="10287010"/>
          </a:xfrm>
          <a:prstGeom prst="rect">
            <a:avLst/>
          </a:prstGeom>
          <a:blipFill>
            <a:blip r:embed="rId2"/>
            <a:stretch>
              <a:fillRect/>
            </a:stretch>
          </a:blipFill>
          <a:ln w="12700">
            <a:miter lim="400000"/>
          </a:ln>
        </p:spPr>
        <p:txBody>
          <a:bodyPr lIns="45718" tIns="45718" rIns="45718" bIns="45718"/>
          <a:lstStyle/>
          <a:p>
            <a:pPr defTabSz="457200">
              <a:defRPr sz="1200">
                <a:latin typeface="Times Roman"/>
                <a:ea typeface="Times Roman"/>
                <a:cs typeface="Times Roman"/>
                <a:sym typeface="Times Roman"/>
              </a:defRPr>
            </a:pPr>
          </a:p>
        </p:txBody>
      </p:sp>
      <p:sp>
        <p:nvSpPr>
          <p:cNvPr id="41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16" name="TextBox 6"/>
          <p:cNvSpPr txBox="1"/>
          <p:nvPr/>
        </p:nvSpPr>
        <p:spPr>
          <a:xfrm>
            <a:off x="1329517" y="984384"/>
            <a:ext cx="16812962"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4" sz="6600">
                <a:solidFill>
                  <a:srgbClr val="FFFFFF"/>
                </a:solidFill>
                <a:latin typeface="Poppins"/>
                <a:ea typeface="Poppins"/>
                <a:cs typeface="Poppins"/>
                <a:sym typeface="Poppins"/>
              </a:defRPr>
            </a:lvl1pPr>
          </a:lstStyle>
          <a:p>
            <a:pPr/>
            <a:r>
              <a:t>Summary</a:t>
            </a:r>
          </a:p>
        </p:txBody>
      </p:sp>
      <p:sp>
        <p:nvSpPr>
          <p:cNvPr id="41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18" name="✅ Phytochemicals &amp; zoochemicals act as non-nutrient chemical messengers…"/>
          <p:cNvSpPr txBox="1"/>
          <p:nvPr/>
        </p:nvSpPr>
        <p:spPr>
          <a:xfrm>
            <a:off x="1867269" y="3757757"/>
            <a:ext cx="13304100" cy="286511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lnSpc>
                <a:spcPct val="140000"/>
              </a:lnSpc>
              <a:defRPr sz="3200">
                <a:latin typeface="Times Roman"/>
                <a:ea typeface="Times Roman"/>
                <a:cs typeface="Times Roman"/>
                <a:sym typeface="Times Roman"/>
              </a:defRPr>
            </a:pPr>
            <a:r>
              <a:t>✅ Phytochemicals &amp; zoochemicals act as </a:t>
            </a:r>
            <a:r>
              <a:rPr b="1"/>
              <a:t>non-nutrient chemical messengers</a:t>
            </a:r>
          </a:p>
          <a:p>
            <a:pPr defTabSz="457200">
              <a:lnSpc>
                <a:spcPct val="140000"/>
              </a:lnSpc>
              <a:defRPr sz="3200">
                <a:latin typeface="Times Roman"/>
                <a:ea typeface="Times Roman"/>
                <a:cs typeface="Times Roman"/>
                <a:sym typeface="Times Roman"/>
              </a:defRPr>
            </a:pPr>
            <a:r>
              <a:t>✅ They drive </a:t>
            </a:r>
            <a:r>
              <a:rPr b="1"/>
              <a:t>detoxification, antioxidant defense, and immune modulation</a:t>
            </a:r>
          </a:p>
          <a:p>
            <a:pPr defTabSz="457200">
              <a:lnSpc>
                <a:spcPct val="140000"/>
              </a:lnSpc>
              <a:defRPr sz="3200">
                <a:latin typeface="Times Roman"/>
                <a:ea typeface="Times Roman"/>
                <a:cs typeface="Times Roman"/>
                <a:sym typeface="Times Roman"/>
              </a:defRPr>
            </a:pPr>
            <a:r>
              <a:t>✅ Best obtained </a:t>
            </a:r>
            <a:r>
              <a:rPr b="1"/>
              <a:t>from whole foods</a:t>
            </a:r>
            <a:r>
              <a:t>, not supplements</a:t>
            </a:r>
          </a:p>
          <a:p>
            <a:pPr defTabSz="457200">
              <a:lnSpc>
                <a:spcPct val="140000"/>
              </a:lnSpc>
              <a:defRPr sz="3200">
                <a:latin typeface="Times Roman"/>
                <a:ea typeface="Times Roman"/>
                <a:cs typeface="Times Roman"/>
                <a:sym typeface="Times Roman"/>
              </a:defRPr>
            </a:pPr>
            <a:r>
              <a:t>✅ Synergize with essential nutrients and enzymes</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Freeform 2"/>
          <p:cNvSpPr/>
          <p:nvPr/>
        </p:nvSpPr>
        <p:spPr>
          <a:xfrm rot="10800000">
            <a:off x="-3" y="-940816"/>
            <a:ext cx="18288005" cy="10287010"/>
          </a:xfrm>
          <a:prstGeom prst="rect">
            <a:avLst/>
          </a:prstGeom>
          <a:blipFill>
            <a:blip r:embed="rId2"/>
            <a:stretch>
              <a:fillRect/>
            </a:stretch>
          </a:blipFill>
          <a:ln w="12700">
            <a:miter lim="400000"/>
          </a:ln>
        </p:spPr>
        <p:txBody>
          <a:bodyPr lIns="45718" tIns="45718" rIns="45718" bIns="45718"/>
          <a:lstStyle/>
          <a:p>
            <a:pPr defTabSz="457200">
              <a:defRPr sz="1200">
                <a:latin typeface="Times Roman"/>
                <a:ea typeface="Times Roman"/>
                <a:cs typeface="Times Roman"/>
                <a:sym typeface="Times Roman"/>
              </a:defRPr>
            </a:pPr>
          </a:p>
        </p:txBody>
      </p:sp>
      <p:sp>
        <p:nvSpPr>
          <p:cNvPr id="42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22" name="TextBox 6"/>
          <p:cNvSpPr txBox="1"/>
          <p:nvPr/>
        </p:nvSpPr>
        <p:spPr>
          <a:xfrm>
            <a:off x="1329517" y="984384"/>
            <a:ext cx="16812962" cy="11173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4" sz="6600">
                <a:solidFill>
                  <a:srgbClr val="FFFFFF"/>
                </a:solidFill>
                <a:latin typeface="Poppins"/>
                <a:ea typeface="Poppins"/>
                <a:cs typeface="Poppins"/>
                <a:sym typeface="Poppins"/>
              </a:defRPr>
            </a:lvl1pPr>
          </a:lstStyle>
          <a:p>
            <a:pPr/>
            <a:r>
              <a:t>Reference Chart</a:t>
            </a:r>
          </a:p>
        </p:txBody>
      </p:sp>
      <p:sp>
        <p:nvSpPr>
          <p:cNvPr id="42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424" name="Table 1"/>
          <p:cNvGraphicFramePr/>
          <p:nvPr/>
        </p:nvGraphicFramePr>
        <p:xfrm>
          <a:off x="1838325" y="3860800"/>
          <a:ext cx="14912084" cy="573086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802210"/>
                <a:gridCol w="4535007"/>
                <a:gridCol w="5574865"/>
              </a:tblGrid>
              <a:tr h="879488">
                <a:tc>
                  <a:txBody>
                    <a:bodyPr/>
                    <a:lstStyle/>
                    <a:p>
                      <a:pPr algn="ctr" defTabSz="457200">
                        <a:defRPr sz="1800"/>
                      </a:pPr>
                      <a:r>
                        <a:rPr b="1" sz="2400">
                          <a:latin typeface="Times Roman"/>
                          <a:ea typeface="Times Roman"/>
                          <a:cs typeface="Times Roman"/>
                          <a:sym typeface="Times Roman"/>
                        </a:rPr>
                        <a:t>Compound Class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Key Sources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Health Role</a:t>
                      </a:r>
                    </a:p>
                  </a:txBody>
                  <a:tcPr marL="12700" marR="12700" marT="12700" marB="12700" anchor="ctr" anchorCtr="0" horzOverflow="overflow"/>
                </a:tc>
              </a:tr>
              <a:tr h="567412">
                <a:tc>
                  <a:txBody>
                    <a:bodyPr/>
                    <a:lstStyle/>
                    <a:p>
                      <a:pPr algn="ctr" defTabSz="457200">
                        <a:defRPr sz="1800"/>
                      </a:pPr>
                      <a:r>
                        <a:rPr sz="2400">
                          <a:latin typeface="Times Roman"/>
                          <a:ea typeface="Times Roman"/>
                          <a:cs typeface="Times Roman"/>
                          <a:sym typeface="Times Roman"/>
                        </a:rPr>
                        <a:t>Flavonoids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Tea, berries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Vascular protection</a:t>
                      </a:r>
                    </a:p>
                  </a:txBody>
                  <a:tcPr marL="12700" marR="12700" marT="12700" marB="12700" anchor="ctr" anchorCtr="0" horzOverflow="overflow"/>
                </a:tc>
              </a:tr>
              <a:tr h="567412">
                <a:tc>
                  <a:txBody>
                    <a:bodyPr/>
                    <a:lstStyle/>
                    <a:p>
                      <a:pPr algn="ctr" defTabSz="457200">
                        <a:defRPr sz="1800"/>
                      </a:pPr>
                      <a:r>
                        <a:rPr sz="2400">
                          <a:latin typeface="Times Roman"/>
                          <a:ea typeface="Times Roman"/>
                          <a:cs typeface="Times Roman"/>
                          <a:sym typeface="Times Roman"/>
                        </a:rPr>
                        <a:t>Anthocyanins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Blue berries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brain health</a:t>
                      </a:r>
                    </a:p>
                  </a:txBody>
                  <a:tcPr marL="12700" marR="12700" marT="12700" marB="12700" anchor="ctr" anchorCtr="0" horzOverflow="overflow"/>
                </a:tc>
              </a:tr>
              <a:tr h="879488">
                <a:tc>
                  <a:txBody>
                    <a:bodyPr/>
                    <a:lstStyle/>
                    <a:p>
                      <a:pPr algn="ctr" defTabSz="457200">
                        <a:defRPr sz="1800"/>
                      </a:pPr>
                      <a:r>
                        <a:rPr sz="2400">
                          <a:latin typeface="Times Roman"/>
                          <a:ea typeface="Times Roman"/>
                          <a:cs typeface="Times Roman"/>
                          <a:sym typeface="Times Roman"/>
                        </a:rPr>
                        <a:t>Carotenoids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Greens &amp; tomato</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eye &amp; prostate health</a:t>
                      </a:r>
                    </a:p>
                  </a:txBody>
                  <a:tcPr marL="12700" marR="12700" marT="12700" marB="12700" anchor="ctr" anchorCtr="0" horzOverflow="overflow"/>
                </a:tc>
              </a:tr>
              <a:tr h="567412">
                <a:tc>
                  <a:txBody>
                    <a:bodyPr/>
                    <a:lstStyle/>
                    <a:p>
                      <a:pPr algn="ctr" defTabSz="457200">
                        <a:defRPr sz="1800"/>
                      </a:pPr>
                      <a:r>
                        <a:rPr sz="2400">
                          <a:latin typeface="Times Roman"/>
                          <a:ea typeface="Times Roman"/>
                          <a:cs typeface="Times Roman"/>
                          <a:sym typeface="Times Roman"/>
                        </a:rPr>
                        <a:t>Sulforaphane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Broccoli sprouts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Detoxification</a:t>
                      </a:r>
                    </a:p>
                  </a:txBody>
                  <a:tcPr marL="12700" marR="12700" marT="12700" marB="12700" anchor="ctr" anchorCtr="0" horzOverflow="overflow"/>
                </a:tc>
              </a:tr>
              <a:tr h="567412">
                <a:tc>
                  <a:txBody>
                    <a:bodyPr/>
                    <a:lstStyle/>
                    <a:p>
                      <a:pPr algn="ctr" defTabSz="457200">
                        <a:defRPr sz="1800"/>
                      </a:pPr>
                      <a:r>
                        <a:rPr sz="2400">
                          <a:latin typeface="Times Roman"/>
                          <a:ea typeface="Times Roman"/>
                          <a:cs typeface="Times Roman"/>
                          <a:sym typeface="Times Roman"/>
                        </a:rPr>
                        <a:t>EPA/DHA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Fatty fish</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inflam control</a:t>
                      </a:r>
                    </a:p>
                  </a:txBody>
                  <a:tcPr marL="12700" marR="12700" marT="12700" marB="12700" anchor="ctr" anchorCtr="0" horzOverflow="overflow"/>
                </a:tc>
              </a:tr>
              <a:tr h="567412">
                <a:tc>
                  <a:txBody>
                    <a:bodyPr/>
                    <a:lstStyle/>
                    <a:p>
                      <a:pPr algn="ctr" defTabSz="457200">
                        <a:defRPr sz="1800"/>
                      </a:pPr>
                      <a:r>
                        <a:rPr sz="2400">
                          <a:latin typeface="Times Roman"/>
                          <a:ea typeface="Times Roman"/>
                          <a:cs typeface="Times Roman"/>
                          <a:sym typeface="Times Roman"/>
                        </a:rPr>
                        <a:t>Creatine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 meat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muscle protection</a:t>
                      </a:r>
                    </a:p>
                  </a:txBody>
                  <a:tcPr marL="12700" marR="12700" marT="12700" marB="12700" anchor="ctr" anchorCtr="0" horzOverflow="overflow"/>
                </a:tc>
              </a:tr>
              <a:tr h="567412">
                <a:tc>
                  <a:txBody>
                    <a:bodyPr/>
                    <a:lstStyle/>
                    <a:p>
                      <a:pPr algn="ctr" defTabSz="457200">
                        <a:defRPr sz="1800"/>
                      </a:pPr>
                      <a:r>
                        <a:rPr sz="2400">
                          <a:latin typeface="Times Roman"/>
                          <a:ea typeface="Times Roman"/>
                          <a:cs typeface="Times Roman"/>
                          <a:sym typeface="Times Roman"/>
                        </a:rPr>
                        <a:t>CoQ10</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Organ meats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mitochondrial health</a:t>
                      </a:r>
                    </a:p>
                  </a:txBody>
                  <a:tcPr marL="12700" marR="12700" marT="12700" marB="12700" anchor="ctr" anchorCtr="0" horzOverflow="overflow"/>
                </a:tc>
              </a:tr>
              <a:tr h="567412">
                <a:tc>
                  <a:txBody>
                    <a:bodyPr/>
                    <a:lstStyle/>
                    <a:p>
                      <a:pPr algn="ctr" defTabSz="457200">
                        <a:defRPr sz="1800"/>
                      </a:pPr>
                      <a:r>
                        <a:rPr sz="2400">
                          <a:latin typeface="Times Roman"/>
                          <a:ea typeface="Times Roman"/>
                          <a:cs typeface="Times Roman"/>
                          <a:sym typeface="Times Roman"/>
                        </a:rPr>
                        <a:t>Taurine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Seafood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bile acid metabolism</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42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28" name="TextBox 6"/>
          <p:cNvSpPr txBox="1"/>
          <p:nvPr/>
        </p:nvSpPr>
        <p:spPr>
          <a:xfrm>
            <a:off x="758563" y="419677"/>
            <a:ext cx="17419318" cy="22467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524" sz="5300">
                <a:solidFill>
                  <a:srgbClr val="0433FF"/>
                </a:solidFill>
                <a:latin typeface="Poppins"/>
                <a:ea typeface="Poppins"/>
                <a:cs typeface="Poppins"/>
                <a:sym typeface="Poppins"/>
              </a:defRPr>
            </a:pPr>
            <a:r>
              <a:t>Good Manufacturing Practices (GMP) and Other Quality Markers for Nutritional Supplements</a:t>
            </a:r>
            <a:r>
              <a:rPr spc="564" sz="5700">
                <a:solidFill>
                  <a:srgbClr val="FFFFFF"/>
                </a:solidFill>
              </a:rPr>
              <a:t> </a:t>
            </a:r>
          </a:p>
        </p:txBody>
      </p:sp>
      <p:sp>
        <p:nvSpPr>
          <p:cNvPr id="42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30" name="Tolerable Upper Intake Level (UL)…"/>
          <p:cNvSpPr txBox="1"/>
          <p:nvPr/>
        </p:nvSpPr>
        <p:spPr>
          <a:xfrm>
            <a:off x="378817" y="3235931"/>
            <a:ext cx="17530366" cy="95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defRPr sz="2800">
                <a:latin typeface="Times Roman"/>
                <a:ea typeface="Times Roman"/>
                <a:cs typeface="Times Roman"/>
                <a:sym typeface="Times Roman"/>
              </a:defRPr>
            </a:pPr>
            <a:r>
              <a:t>Nutritional supplements vary widely in quality. For safe, effective use in clinical practice, it is essential to understand the </a:t>
            </a:r>
            <a:r>
              <a:rPr b="1"/>
              <a:t>manufacturing standards, testing markers, certifications, and documentation</a:t>
            </a:r>
            <a:r>
              <a:t> that indicate a trustworthy product.</a:t>
            </a:r>
          </a:p>
        </p:txBody>
      </p:sp>
      <p:sp>
        <p:nvSpPr>
          <p:cNvPr id="431" name="1. Raw Material Specifications…"/>
          <p:cNvSpPr txBox="1"/>
          <p:nvPr/>
        </p:nvSpPr>
        <p:spPr>
          <a:xfrm>
            <a:off x="724324" y="4760479"/>
            <a:ext cx="4794704" cy="4777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600">
                <a:latin typeface="Times Roman"/>
                <a:ea typeface="Times Roman"/>
                <a:cs typeface="Times Roman"/>
                <a:sym typeface="Times Roman"/>
              </a:defRPr>
            </a:pPr>
            <a:r>
              <a:t>1. Raw Material Specifications</a:t>
            </a:r>
          </a:p>
          <a:p>
            <a:pPr defTabSz="457200">
              <a:spcBef>
                <a:spcPts val="1200"/>
              </a:spcBef>
              <a:defRPr sz="1600">
                <a:latin typeface="Times Roman"/>
                <a:ea typeface="Times Roman"/>
                <a:cs typeface="Times Roman"/>
                <a:sym typeface="Times Roman"/>
              </a:defRPr>
            </a:pPr>
            <a:r>
              <a:t>Manufacturers must define:</a:t>
            </a:r>
          </a:p>
          <a:p>
            <a:pPr marL="457200" indent="-317500" defTabSz="457200">
              <a:spcBef>
                <a:spcPts val="1200"/>
              </a:spcBef>
              <a:buSzPct val="100000"/>
              <a:buFont typeface="Times Roman"/>
              <a:buChar char="•"/>
              <a:defRPr sz="1600">
                <a:latin typeface="Times Roman"/>
                <a:ea typeface="Times Roman"/>
                <a:cs typeface="Times Roman"/>
                <a:sym typeface="Times Roman"/>
              </a:defRPr>
            </a:pPr>
            <a:r>
              <a:t>Identity tests (correct botanical species, chemical form)</a:t>
            </a:r>
          </a:p>
          <a:p>
            <a:pPr marL="457200" indent="-317500" defTabSz="457200">
              <a:spcBef>
                <a:spcPts val="1200"/>
              </a:spcBef>
              <a:buSzPct val="100000"/>
              <a:buFont typeface="Times Roman"/>
              <a:buChar char="•"/>
              <a:defRPr sz="1600">
                <a:latin typeface="Times Roman"/>
                <a:ea typeface="Times Roman"/>
                <a:cs typeface="Times Roman"/>
                <a:sym typeface="Times Roman"/>
              </a:defRPr>
            </a:pPr>
            <a:r>
              <a:t>Purity criteria (microbial limits, heavy metals)</a:t>
            </a:r>
          </a:p>
          <a:p>
            <a:pPr marL="457200" indent="-317500" defTabSz="457200">
              <a:spcBef>
                <a:spcPts val="1200"/>
              </a:spcBef>
              <a:buSzPct val="100000"/>
              <a:buFont typeface="Times Roman"/>
              <a:buChar char="•"/>
              <a:defRPr sz="1600">
                <a:latin typeface="Times Roman"/>
                <a:ea typeface="Times Roman"/>
                <a:cs typeface="Times Roman"/>
                <a:sym typeface="Times Roman"/>
              </a:defRPr>
            </a:pPr>
            <a:r>
              <a:t>Potency (active constituents within spec)</a:t>
            </a:r>
          </a:p>
          <a:p>
            <a:pPr marL="457200" indent="-317500" defTabSz="457200">
              <a:spcBef>
                <a:spcPts val="1200"/>
              </a:spcBef>
              <a:buSzPct val="100000"/>
              <a:buFont typeface="Times Roman"/>
              <a:buChar char="•"/>
              <a:defRPr sz="1600">
                <a:latin typeface="Times Roman"/>
                <a:ea typeface="Times Roman"/>
                <a:cs typeface="Times Roman"/>
                <a:sym typeface="Times Roman"/>
              </a:defRPr>
            </a:pPr>
            <a:r>
              <a:t>Rejection criteria for adulterated or contaminated ingredients</a:t>
            </a:r>
          </a:p>
          <a:p>
            <a:pPr defTabSz="457200">
              <a:spcBef>
                <a:spcPts val="1400"/>
              </a:spcBef>
              <a:defRPr b="1" sz="1600">
                <a:latin typeface="Times Roman"/>
                <a:ea typeface="Times Roman"/>
                <a:cs typeface="Times Roman"/>
                <a:sym typeface="Times Roman"/>
              </a:defRPr>
            </a:pPr>
            <a:r>
              <a:t>2. Supplier Qualification</a:t>
            </a:r>
          </a:p>
          <a:p>
            <a:pPr defTabSz="457200">
              <a:spcBef>
                <a:spcPts val="1200"/>
              </a:spcBef>
              <a:defRPr sz="1600">
                <a:latin typeface="Times Roman"/>
                <a:ea typeface="Times Roman"/>
                <a:cs typeface="Times Roman"/>
                <a:sym typeface="Times Roman"/>
              </a:defRPr>
            </a:pPr>
            <a:r>
              <a:t>Manufacturers must:</a:t>
            </a:r>
          </a:p>
          <a:p>
            <a:pPr marL="457200" indent="-317500" defTabSz="457200">
              <a:spcBef>
                <a:spcPts val="1200"/>
              </a:spcBef>
              <a:buSzPct val="100000"/>
              <a:buFont typeface="Times Roman"/>
              <a:buChar char="•"/>
              <a:defRPr sz="1600">
                <a:latin typeface="Times Roman"/>
                <a:ea typeface="Times Roman"/>
                <a:cs typeface="Times Roman"/>
                <a:sym typeface="Times Roman"/>
              </a:defRPr>
            </a:pPr>
            <a:r>
              <a:t>Audit suppliers</a:t>
            </a:r>
          </a:p>
          <a:p>
            <a:pPr marL="457200" indent="-317500" defTabSz="457200">
              <a:spcBef>
                <a:spcPts val="1200"/>
              </a:spcBef>
              <a:buSzPct val="100000"/>
              <a:buFont typeface="Times Roman"/>
              <a:buChar char="•"/>
              <a:defRPr sz="1600">
                <a:latin typeface="Times Roman"/>
                <a:ea typeface="Times Roman"/>
                <a:cs typeface="Times Roman"/>
                <a:sym typeface="Times Roman"/>
              </a:defRPr>
            </a:pPr>
            <a:r>
              <a:t>Obtain Certificates of Analysis (COA)</a:t>
            </a:r>
          </a:p>
          <a:p>
            <a:pPr marL="457200" indent="-317500" defTabSz="457200">
              <a:spcBef>
                <a:spcPts val="1200"/>
              </a:spcBef>
              <a:buSzPct val="100000"/>
              <a:buFont typeface="Times Roman"/>
              <a:buChar char="•"/>
              <a:defRPr sz="1600">
                <a:latin typeface="Times Roman"/>
                <a:ea typeface="Times Roman"/>
                <a:cs typeface="Times Roman"/>
                <a:sym typeface="Times Roman"/>
              </a:defRPr>
            </a:pPr>
            <a:r>
              <a:t>Confirm authenticity and absence of adulterants</a:t>
            </a:r>
          </a:p>
        </p:txBody>
      </p:sp>
      <p:sp>
        <p:nvSpPr>
          <p:cNvPr id="432" name="4. Standard Operating Procedures (SOPs)…"/>
          <p:cNvSpPr txBox="1"/>
          <p:nvPr/>
        </p:nvSpPr>
        <p:spPr>
          <a:xfrm>
            <a:off x="6499371" y="4683700"/>
            <a:ext cx="6267904" cy="5247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700">
                <a:latin typeface="Times Roman"/>
                <a:ea typeface="Times Roman"/>
                <a:cs typeface="Times Roman"/>
                <a:sym typeface="Times Roman"/>
              </a:defRPr>
            </a:pPr>
            <a:r>
              <a:t>4. Standard Operating Procedures (SOPs)</a:t>
            </a:r>
          </a:p>
          <a:p>
            <a:pPr defTabSz="457200">
              <a:spcBef>
                <a:spcPts val="1200"/>
              </a:spcBef>
              <a:defRPr sz="1700">
                <a:latin typeface="Times Roman"/>
                <a:ea typeface="Times Roman"/>
                <a:cs typeface="Times Roman"/>
                <a:sym typeface="Times Roman"/>
              </a:defRPr>
            </a:pPr>
            <a:r>
              <a:t>Critical for:</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Blending and mixing uniformity</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Encapsulation/tableting parameters</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Labeling accuracy</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Packaging integrity</a:t>
            </a:r>
          </a:p>
          <a:p>
            <a:pPr defTabSz="457200">
              <a:spcBef>
                <a:spcPts val="1400"/>
              </a:spcBef>
              <a:defRPr b="1" sz="1700">
                <a:latin typeface="Times Roman"/>
                <a:ea typeface="Times Roman"/>
                <a:cs typeface="Times Roman"/>
                <a:sym typeface="Times Roman"/>
              </a:defRPr>
            </a:pPr>
            <a:r>
              <a:t>5. Quality Control (QC) and Quality Assurance (QA)</a:t>
            </a:r>
          </a:p>
          <a:p>
            <a:pPr defTabSz="457200">
              <a:spcBef>
                <a:spcPts val="1200"/>
              </a:spcBef>
              <a:defRPr sz="1700">
                <a:latin typeface="Times Roman"/>
                <a:ea typeface="Times Roman"/>
                <a:cs typeface="Times Roman"/>
                <a:sym typeface="Times Roman"/>
              </a:defRPr>
            </a:pPr>
            <a:r>
              <a:t>QC steps include:</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Identity testing (DNA barcoding, HPLC, mass spectrometry)</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Potency testing (assays for vitamins, minerals, actives)</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Microbial testing</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Heavy metal quantification (ICP-MS)</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Stability testing to determine shelf life</a:t>
            </a:r>
          </a:p>
        </p:txBody>
      </p:sp>
      <p:sp>
        <p:nvSpPr>
          <p:cNvPr id="433" name="6. Record Keeping and Traceability…"/>
          <p:cNvSpPr txBox="1"/>
          <p:nvPr/>
        </p:nvSpPr>
        <p:spPr>
          <a:xfrm>
            <a:off x="13144923" y="4595379"/>
            <a:ext cx="3890722" cy="2606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a:latin typeface="Times Roman"/>
                <a:ea typeface="Times Roman"/>
                <a:cs typeface="Times Roman"/>
                <a:sym typeface="Times Roman"/>
              </a:defRPr>
            </a:pPr>
            <a:r>
              <a:t>6. Record Keeping and Traceability</a:t>
            </a:r>
          </a:p>
          <a:p>
            <a:pPr defTabSz="457200">
              <a:spcBef>
                <a:spcPts val="1200"/>
              </a:spcBef>
              <a:defRPr>
                <a:latin typeface="Times Roman"/>
                <a:ea typeface="Times Roman"/>
                <a:cs typeface="Times Roman"/>
                <a:sym typeface="Times Roman"/>
              </a:defRPr>
            </a:pPr>
            <a:r>
              <a:t>Manufacturers must maintain:</a:t>
            </a:r>
          </a:p>
          <a:p>
            <a:pPr marL="457200" indent="-317500" defTabSz="457200">
              <a:spcBef>
                <a:spcPts val="1200"/>
              </a:spcBef>
              <a:buSzPct val="100000"/>
              <a:buFont typeface="Times Roman"/>
              <a:buChar char="•"/>
              <a:defRPr>
                <a:latin typeface="Times Roman"/>
                <a:ea typeface="Times Roman"/>
                <a:cs typeface="Times Roman"/>
                <a:sym typeface="Times Roman"/>
              </a:defRPr>
            </a:pPr>
            <a:r>
              <a:t>Batch production records</a:t>
            </a:r>
          </a:p>
          <a:p>
            <a:pPr marL="457200" indent="-317500" defTabSz="457200">
              <a:spcBef>
                <a:spcPts val="1200"/>
              </a:spcBef>
              <a:buSzPct val="100000"/>
              <a:buFont typeface="Times Roman"/>
              <a:buChar char="•"/>
              <a:defRPr>
                <a:latin typeface="Times Roman"/>
                <a:ea typeface="Times Roman"/>
                <a:cs typeface="Times Roman"/>
                <a:sym typeface="Times Roman"/>
              </a:defRPr>
            </a:pPr>
            <a:r>
              <a:t>Test results</a:t>
            </a:r>
          </a:p>
          <a:p>
            <a:pPr marL="457200" indent="-317500" defTabSz="457200">
              <a:spcBef>
                <a:spcPts val="1200"/>
              </a:spcBef>
              <a:buSzPct val="100000"/>
              <a:buFont typeface="Times Roman"/>
              <a:buChar char="•"/>
              <a:defRPr>
                <a:latin typeface="Times Roman"/>
                <a:ea typeface="Times Roman"/>
                <a:cs typeface="Times Roman"/>
                <a:sym typeface="Times Roman"/>
              </a:defRPr>
            </a:pPr>
            <a:r>
              <a:t>Ingredient origin history</a:t>
            </a:r>
          </a:p>
          <a:p>
            <a:pPr marL="457200" indent="-317500" defTabSz="457200">
              <a:spcBef>
                <a:spcPts val="1200"/>
              </a:spcBef>
              <a:buSzPct val="100000"/>
              <a:buFont typeface="Times Roman"/>
              <a:buChar char="•"/>
              <a:defRPr>
                <a:latin typeface="Times Roman"/>
                <a:ea typeface="Times Roman"/>
                <a:cs typeface="Times Roman"/>
                <a:sym typeface="Times Roman"/>
              </a:defRPr>
            </a:pPr>
            <a:r>
              <a:t>Recall procedures</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43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37" name="TextBox 6"/>
          <p:cNvSpPr txBox="1"/>
          <p:nvPr/>
        </p:nvSpPr>
        <p:spPr>
          <a:xfrm>
            <a:off x="758563" y="419678"/>
            <a:ext cx="17419318" cy="3492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3" sz="6600">
                <a:solidFill>
                  <a:srgbClr val="FFFFFF"/>
                </a:solidFill>
                <a:latin typeface="Poppins"/>
                <a:ea typeface="Poppins"/>
                <a:cs typeface="Poppins"/>
                <a:sym typeface="Poppins"/>
              </a:defRPr>
            </a:lvl1pPr>
          </a:lstStyle>
          <a:p>
            <a:pPr/>
            <a:r>
              <a:t>Quality Markers for Supplements (What Clinicians Should Look For)</a:t>
            </a:r>
          </a:p>
        </p:txBody>
      </p:sp>
      <p:sp>
        <p:nvSpPr>
          <p:cNvPr id="43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39" name="Tolerable Upper Intake Level (UL)…"/>
          <p:cNvSpPr txBox="1"/>
          <p:nvPr/>
        </p:nvSpPr>
        <p:spPr>
          <a:xfrm>
            <a:off x="378817" y="3235931"/>
            <a:ext cx="17530366" cy="95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defRPr sz="2800">
                <a:latin typeface="Times Roman"/>
                <a:ea typeface="Times Roman"/>
                <a:cs typeface="Times Roman"/>
                <a:sym typeface="Times Roman"/>
              </a:defRPr>
            </a:pPr>
            <a:r>
              <a:t>Nutritional supplements vary widely in quality. For safe, effective use in clinical practice, it is essential to understand the </a:t>
            </a:r>
            <a:r>
              <a:rPr b="1"/>
              <a:t>manufacturing standards, testing markers, certifications, and documentation</a:t>
            </a:r>
            <a:r>
              <a:t> that indicate a trustworthy product.</a:t>
            </a:r>
          </a:p>
        </p:txBody>
      </p:sp>
      <p:sp>
        <p:nvSpPr>
          <p:cNvPr id="440" name="A. Identity…"/>
          <p:cNvSpPr txBox="1"/>
          <p:nvPr/>
        </p:nvSpPr>
        <p:spPr>
          <a:xfrm>
            <a:off x="698924" y="4519179"/>
            <a:ext cx="3059765" cy="3329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a:latin typeface="Times Roman"/>
                <a:ea typeface="Times Roman"/>
                <a:cs typeface="Times Roman"/>
                <a:sym typeface="Times Roman"/>
              </a:defRPr>
            </a:pPr>
            <a:r>
              <a:t>A. Identity</a:t>
            </a:r>
          </a:p>
          <a:p>
            <a:pPr defTabSz="457200">
              <a:spcBef>
                <a:spcPts val="1200"/>
              </a:spcBef>
              <a:defRPr>
                <a:latin typeface="Times Roman"/>
                <a:ea typeface="Times Roman"/>
                <a:cs typeface="Times Roman"/>
                <a:sym typeface="Times Roman"/>
              </a:defRPr>
            </a:pPr>
            <a:r>
              <a:t>Ensures the product is what it claims to be.</a:t>
            </a:r>
            <a:br/>
            <a:r>
              <a:rPr b="1"/>
              <a:t>Methods:</a:t>
            </a:r>
          </a:p>
          <a:p>
            <a:pPr marL="457200" indent="-317500" defTabSz="457200">
              <a:spcBef>
                <a:spcPts val="1200"/>
              </a:spcBef>
              <a:buSzPct val="100000"/>
              <a:buFont typeface="Times Roman"/>
              <a:buChar char="•"/>
              <a:defRPr>
                <a:latin typeface="Times Roman"/>
                <a:ea typeface="Times Roman"/>
                <a:cs typeface="Times Roman"/>
                <a:sym typeface="Times Roman"/>
              </a:defRPr>
            </a:pPr>
            <a:r>
              <a:t>HPLC, GC-MS</a:t>
            </a:r>
          </a:p>
          <a:p>
            <a:pPr marL="457200" indent="-317500" defTabSz="457200">
              <a:spcBef>
                <a:spcPts val="1200"/>
              </a:spcBef>
              <a:buSzPct val="100000"/>
              <a:buFont typeface="Times Roman"/>
              <a:buChar char="•"/>
              <a:defRPr>
                <a:latin typeface="Times Roman"/>
                <a:ea typeface="Times Roman"/>
                <a:cs typeface="Times Roman"/>
                <a:sym typeface="Times Roman"/>
              </a:defRPr>
            </a:pPr>
            <a:r>
              <a:t>DNA authentication (botanicals)</a:t>
            </a:r>
          </a:p>
          <a:p>
            <a:pPr marL="457200" indent="-317500" defTabSz="457200">
              <a:spcBef>
                <a:spcPts val="1200"/>
              </a:spcBef>
              <a:buSzPct val="100000"/>
              <a:buFont typeface="Times Roman"/>
              <a:buChar char="•"/>
              <a:defRPr>
                <a:latin typeface="Times Roman"/>
                <a:ea typeface="Times Roman"/>
                <a:cs typeface="Times Roman"/>
                <a:sym typeface="Times Roman"/>
              </a:defRPr>
            </a:pPr>
            <a:r>
              <a:t>Microscopy for plant powders</a:t>
            </a:r>
          </a:p>
        </p:txBody>
      </p:sp>
      <p:sp>
        <p:nvSpPr>
          <p:cNvPr id="441" name="B. Purity…"/>
          <p:cNvSpPr txBox="1"/>
          <p:nvPr/>
        </p:nvSpPr>
        <p:spPr>
          <a:xfrm>
            <a:off x="4149871" y="4531300"/>
            <a:ext cx="3256089" cy="5120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a:latin typeface="Times Roman"/>
                <a:ea typeface="Times Roman"/>
                <a:cs typeface="Times Roman"/>
                <a:sym typeface="Times Roman"/>
              </a:defRPr>
            </a:pPr>
            <a:r>
              <a:t>B. Purity</a:t>
            </a:r>
          </a:p>
          <a:p>
            <a:pPr defTabSz="457200">
              <a:spcBef>
                <a:spcPts val="1200"/>
              </a:spcBef>
              <a:defRPr>
                <a:latin typeface="Times Roman"/>
                <a:ea typeface="Times Roman"/>
                <a:cs typeface="Times Roman"/>
                <a:sym typeface="Times Roman"/>
              </a:defRPr>
            </a:pPr>
            <a:r>
              <a:t>Absence of:</a:t>
            </a:r>
          </a:p>
          <a:p>
            <a:pPr marL="457200" indent="-317500" defTabSz="457200">
              <a:spcBef>
                <a:spcPts val="1200"/>
              </a:spcBef>
              <a:buSzPct val="100000"/>
              <a:buFont typeface="Times Roman"/>
              <a:buChar char="•"/>
              <a:defRPr>
                <a:latin typeface="Times Roman"/>
                <a:ea typeface="Times Roman"/>
                <a:cs typeface="Times Roman"/>
                <a:sym typeface="Times Roman"/>
              </a:defRPr>
            </a:pPr>
            <a:r>
              <a:t>Microbial contamination</a:t>
            </a:r>
          </a:p>
          <a:p>
            <a:pPr marL="457200" indent="-317500" defTabSz="457200">
              <a:spcBef>
                <a:spcPts val="1200"/>
              </a:spcBef>
              <a:buSzPct val="100000"/>
              <a:buFont typeface="Times Roman"/>
              <a:buChar char="•"/>
              <a:defRPr>
                <a:latin typeface="Times Roman"/>
                <a:ea typeface="Times Roman"/>
                <a:cs typeface="Times Roman"/>
                <a:sym typeface="Times Roman"/>
              </a:defRPr>
            </a:pPr>
            <a:r>
              <a:t>Heavy metals (lead, arsenic, cadmium, mercury)</a:t>
            </a:r>
          </a:p>
          <a:p>
            <a:pPr marL="457200" indent="-317500" defTabSz="457200">
              <a:spcBef>
                <a:spcPts val="1200"/>
              </a:spcBef>
              <a:buSzPct val="100000"/>
              <a:buFont typeface="Times Roman"/>
              <a:buChar char="•"/>
              <a:defRPr>
                <a:latin typeface="Times Roman"/>
                <a:ea typeface="Times Roman"/>
                <a:cs typeface="Times Roman"/>
                <a:sym typeface="Times Roman"/>
              </a:defRPr>
            </a:pPr>
            <a:r>
              <a:t>Pesticides</a:t>
            </a:r>
          </a:p>
          <a:p>
            <a:pPr marL="457200" indent="-317500" defTabSz="457200">
              <a:spcBef>
                <a:spcPts val="1200"/>
              </a:spcBef>
              <a:buSzPct val="100000"/>
              <a:buFont typeface="Times Roman"/>
              <a:buChar char="•"/>
              <a:defRPr>
                <a:latin typeface="Times Roman"/>
                <a:ea typeface="Times Roman"/>
                <a:cs typeface="Times Roman"/>
                <a:sym typeface="Times Roman"/>
              </a:defRPr>
            </a:pPr>
            <a:r>
              <a:t>Solvent residues</a:t>
            </a:r>
          </a:p>
          <a:p>
            <a:pPr marL="457200" indent="-317500" defTabSz="457200">
              <a:spcBef>
                <a:spcPts val="1200"/>
              </a:spcBef>
              <a:buSzPct val="100000"/>
              <a:buFont typeface="Times Roman"/>
              <a:buChar char="•"/>
              <a:defRPr>
                <a:latin typeface="Times Roman"/>
                <a:ea typeface="Times Roman"/>
                <a:cs typeface="Times Roman"/>
                <a:sym typeface="Times Roman"/>
              </a:defRPr>
            </a:pPr>
            <a:r>
              <a:t>Undeclared pharmaceuticals</a:t>
            </a:r>
          </a:p>
          <a:p>
            <a:pPr defTabSz="457200">
              <a:spcBef>
                <a:spcPts val="1200"/>
              </a:spcBef>
              <a:defRPr b="1">
                <a:latin typeface="Times Roman"/>
                <a:ea typeface="Times Roman"/>
                <a:cs typeface="Times Roman"/>
                <a:sym typeface="Times Roman"/>
              </a:defRPr>
            </a:pPr>
            <a:r>
              <a:t>Testing:</a:t>
            </a:r>
          </a:p>
          <a:p>
            <a:pPr marL="457200" indent="-317500" defTabSz="457200">
              <a:spcBef>
                <a:spcPts val="1200"/>
              </a:spcBef>
              <a:buSzPct val="100000"/>
              <a:buFont typeface="Times Roman"/>
              <a:buChar char="•"/>
              <a:defRPr>
                <a:latin typeface="Times Roman"/>
                <a:ea typeface="Times Roman"/>
                <a:cs typeface="Times Roman"/>
                <a:sym typeface="Times Roman"/>
              </a:defRPr>
            </a:pPr>
            <a:r>
              <a:t>ICP-MS for metals</a:t>
            </a:r>
          </a:p>
          <a:p>
            <a:pPr marL="457200" indent="-317500" defTabSz="457200">
              <a:spcBef>
                <a:spcPts val="1200"/>
              </a:spcBef>
              <a:buSzPct val="100000"/>
              <a:buFont typeface="Times Roman"/>
              <a:buChar char="•"/>
              <a:defRPr>
                <a:latin typeface="Times Roman"/>
                <a:ea typeface="Times Roman"/>
                <a:cs typeface="Times Roman"/>
                <a:sym typeface="Times Roman"/>
              </a:defRPr>
            </a:pPr>
            <a:r>
              <a:t>GC for solvents</a:t>
            </a:r>
          </a:p>
          <a:p>
            <a:pPr marL="457200" indent="-317500" defTabSz="457200">
              <a:spcBef>
                <a:spcPts val="1200"/>
              </a:spcBef>
              <a:buSzPct val="100000"/>
              <a:buFont typeface="Times Roman"/>
              <a:buChar char="•"/>
              <a:defRPr>
                <a:latin typeface="Times Roman"/>
                <a:ea typeface="Times Roman"/>
                <a:cs typeface="Times Roman"/>
                <a:sym typeface="Times Roman"/>
              </a:defRPr>
            </a:pPr>
            <a:r>
              <a:t>AOAC methods for microbes</a:t>
            </a:r>
          </a:p>
        </p:txBody>
      </p:sp>
      <p:sp>
        <p:nvSpPr>
          <p:cNvPr id="442" name="C. Potency…"/>
          <p:cNvSpPr txBox="1"/>
          <p:nvPr/>
        </p:nvSpPr>
        <p:spPr>
          <a:xfrm>
            <a:off x="8233803" y="4563629"/>
            <a:ext cx="4632780" cy="5234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a:latin typeface="Times Roman"/>
                <a:ea typeface="Times Roman"/>
                <a:cs typeface="Times Roman"/>
                <a:sym typeface="Times Roman"/>
              </a:defRPr>
            </a:pPr>
            <a:r>
              <a:t>C. Potency</a:t>
            </a:r>
          </a:p>
          <a:p>
            <a:pPr defTabSz="457200">
              <a:spcBef>
                <a:spcPts val="1200"/>
              </a:spcBef>
              <a:defRPr sz="1700">
                <a:latin typeface="Times Roman"/>
                <a:ea typeface="Times Roman"/>
                <a:cs typeface="Times Roman"/>
                <a:sym typeface="Times Roman"/>
              </a:defRPr>
            </a:pPr>
            <a:r>
              <a:t>Active ingredients should match label claims throughout shelf life.</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Assay testing is required pre-release</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Overages are sometimes added to account for degradation (e.g., vitamin C, probiotics)</a:t>
            </a:r>
          </a:p>
          <a:p>
            <a:pPr defTabSz="457200">
              <a:spcBef>
                <a:spcPts val="1400"/>
              </a:spcBef>
              <a:defRPr b="1" sz="1700">
                <a:latin typeface="Times Roman"/>
                <a:ea typeface="Times Roman"/>
                <a:cs typeface="Times Roman"/>
                <a:sym typeface="Times Roman"/>
              </a:defRPr>
            </a:pPr>
            <a:r>
              <a:t>D. Bioavailability / Form Matters</a:t>
            </a:r>
          </a:p>
          <a:p>
            <a:pPr defTabSz="457200">
              <a:spcBef>
                <a:spcPts val="1200"/>
              </a:spcBef>
              <a:defRPr sz="1700">
                <a:latin typeface="Times Roman"/>
                <a:ea typeface="Times Roman"/>
                <a:cs typeface="Times Roman"/>
                <a:sym typeface="Times Roman"/>
              </a:defRPr>
            </a:pPr>
            <a:r>
              <a:t>Clinically significant considerations:</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Chelated minerals (bisglycinate &gt; oxide)</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Methylated B vitamins (methylcobalamin vs cyanocobalamin)</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Liposomal forms</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Delayed-release coatings for probiotics</a:t>
            </a:r>
          </a:p>
          <a:p>
            <a:pPr marL="457200" indent="-317500" defTabSz="457200">
              <a:spcBef>
                <a:spcPts val="1200"/>
              </a:spcBef>
              <a:buSzPct val="100000"/>
              <a:buFont typeface="Times Roman"/>
              <a:buChar char="•"/>
              <a:defRPr sz="1700">
                <a:latin typeface="Times Roman"/>
                <a:ea typeface="Times Roman"/>
                <a:cs typeface="Times Roman"/>
                <a:sym typeface="Times Roman"/>
              </a:defRPr>
            </a:pPr>
            <a:r>
              <a:t>Triglyceride vs ethyl-ester fish oil</a:t>
            </a:r>
          </a:p>
        </p:txBody>
      </p:sp>
      <p:sp>
        <p:nvSpPr>
          <p:cNvPr id="443" name="E. Stability…"/>
          <p:cNvSpPr txBox="1"/>
          <p:nvPr/>
        </p:nvSpPr>
        <p:spPr>
          <a:xfrm>
            <a:off x="13199504" y="4563629"/>
            <a:ext cx="4632779" cy="3342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a:latin typeface="Times Roman"/>
                <a:ea typeface="Times Roman"/>
                <a:cs typeface="Times Roman"/>
                <a:sym typeface="Times Roman"/>
              </a:defRPr>
            </a:pPr>
            <a:r>
              <a:t>E. Stability</a:t>
            </a:r>
          </a:p>
          <a:p>
            <a:pPr defTabSz="457200">
              <a:spcBef>
                <a:spcPts val="1200"/>
              </a:spcBef>
              <a:defRPr>
                <a:latin typeface="Times Roman"/>
                <a:ea typeface="Times Roman"/>
                <a:cs typeface="Times Roman"/>
                <a:sym typeface="Times Roman"/>
              </a:defRPr>
            </a:pPr>
            <a:r>
              <a:t>Proper packaging to protect from:</a:t>
            </a:r>
          </a:p>
          <a:p>
            <a:pPr marL="457200" indent="-317500" defTabSz="457200">
              <a:spcBef>
                <a:spcPts val="1200"/>
              </a:spcBef>
              <a:buSzPct val="100000"/>
              <a:buFont typeface="Times Roman"/>
              <a:buChar char="•"/>
              <a:defRPr>
                <a:latin typeface="Times Roman"/>
                <a:ea typeface="Times Roman"/>
                <a:cs typeface="Times Roman"/>
                <a:sym typeface="Times Roman"/>
              </a:defRPr>
            </a:pPr>
            <a:r>
              <a:t>Light (amber bottles)</a:t>
            </a:r>
          </a:p>
          <a:p>
            <a:pPr marL="457200" indent="-317500" defTabSz="457200">
              <a:spcBef>
                <a:spcPts val="1200"/>
              </a:spcBef>
              <a:buSzPct val="100000"/>
              <a:buFont typeface="Times Roman"/>
              <a:buChar char="•"/>
              <a:defRPr>
                <a:latin typeface="Times Roman"/>
                <a:ea typeface="Times Roman"/>
                <a:cs typeface="Times Roman"/>
                <a:sym typeface="Times Roman"/>
              </a:defRPr>
            </a:pPr>
            <a:r>
              <a:t>Heat</a:t>
            </a:r>
          </a:p>
          <a:p>
            <a:pPr marL="457200" indent="-317500" defTabSz="457200">
              <a:spcBef>
                <a:spcPts val="1200"/>
              </a:spcBef>
              <a:buSzPct val="100000"/>
              <a:buFont typeface="Times Roman"/>
              <a:buChar char="•"/>
              <a:defRPr>
                <a:latin typeface="Times Roman"/>
                <a:ea typeface="Times Roman"/>
                <a:cs typeface="Times Roman"/>
                <a:sym typeface="Times Roman"/>
              </a:defRPr>
            </a:pPr>
            <a:r>
              <a:t>Oxygen (nitrogen flushing)</a:t>
            </a:r>
          </a:p>
          <a:p>
            <a:pPr marL="457200" indent="-317500" defTabSz="457200">
              <a:spcBef>
                <a:spcPts val="1200"/>
              </a:spcBef>
              <a:buSzPct val="100000"/>
              <a:buFont typeface="Times Roman"/>
              <a:buChar char="•"/>
              <a:defRPr>
                <a:latin typeface="Times Roman"/>
                <a:ea typeface="Times Roman"/>
                <a:cs typeface="Times Roman"/>
                <a:sym typeface="Times Roman"/>
              </a:defRPr>
            </a:pPr>
            <a:r>
              <a:t>Moisture (desiccants)</a:t>
            </a:r>
          </a:p>
          <a:p>
            <a:pPr defTabSz="457200">
              <a:spcBef>
                <a:spcPts val="1200"/>
              </a:spcBef>
              <a:defRPr>
                <a:latin typeface="Times Roman"/>
                <a:ea typeface="Times Roman"/>
                <a:cs typeface="Times Roman"/>
                <a:sym typeface="Times Roman"/>
              </a:defRPr>
            </a:pPr>
            <a:r>
              <a:t>Stability testing must support expiration and “best by” dating.</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2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29" name="TextBox 6"/>
          <p:cNvSpPr txBox="1"/>
          <p:nvPr/>
        </p:nvSpPr>
        <p:spPr>
          <a:xfrm>
            <a:off x="1100917" y="490068"/>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Organic &amp; Regenerative Agriculture Benefits</a:t>
            </a:r>
          </a:p>
        </p:txBody>
      </p:sp>
      <p:sp>
        <p:nvSpPr>
          <p:cNvPr id="13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31" name="Higher levels of:…"/>
          <p:cNvSpPr txBox="1"/>
          <p:nvPr/>
        </p:nvSpPr>
        <p:spPr>
          <a:xfrm>
            <a:off x="1435524" y="4265757"/>
            <a:ext cx="13470578" cy="5476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t>Higher levels of:</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Polyphenols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Vitamin C</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Carotenoids</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Improved </a:t>
            </a:r>
            <a:r>
              <a:rPr b="1"/>
              <a:t>soil micronutrient cycling</a:t>
            </a:r>
          </a:p>
          <a:p>
            <a:pPr defTabSz="457200">
              <a:spcBef>
                <a:spcPts val="1200"/>
              </a:spcBef>
              <a:defRPr sz="2800">
                <a:latin typeface="Times Roman"/>
                <a:ea typeface="Times Roman"/>
                <a:cs typeface="Times Roman"/>
                <a:sym typeface="Times Roman"/>
              </a:defRPr>
            </a:pPr>
            <a:r>
              <a:t>Enhanced </a:t>
            </a:r>
            <a:r>
              <a:rPr b="1"/>
              <a:t>omega-3 profile</a:t>
            </a:r>
            <a:r>
              <a:t> in grass-fed animal products</a:t>
            </a:r>
          </a:p>
          <a:p>
            <a:pPr defTabSz="457200">
              <a:spcBef>
                <a:spcPts val="1200"/>
              </a:spcBef>
              <a:defRPr sz="2800">
                <a:latin typeface="Times Roman"/>
                <a:ea typeface="Times Roman"/>
                <a:cs typeface="Times Roman"/>
                <a:sym typeface="Times Roman"/>
              </a:defRPr>
            </a:pPr>
          </a:p>
          <a:p>
            <a:pPr>
              <a:defRPr sz="28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44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47" name="TextBox 6"/>
          <p:cNvSpPr txBox="1"/>
          <p:nvPr/>
        </p:nvSpPr>
        <p:spPr>
          <a:xfrm>
            <a:off x="758563" y="419677"/>
            <a:ext cx="17419318" cy="22730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53" sz="6600">
                <a:solidFill>
                  <a:srgbClr val="FFFFFF"/>
                </a:solidFill>
                <a:latin typeface="Poppins"/>
                <a:ea typeface="Poppins"/>
                <a:cs typeface="Poppins"/>
                <a:sym typeface="Poppins"/>
              </a:defRPr>
            </a:lvl1pPr>
          </a:lstStyle>
          <a:p>
            <a:pPr/>
            <a:r>
              <a:t>Third-Party Testing &amp; Certifications (Strongest Indicators of Quality)</a:t>
            </a:r>
          </a:p>
        </p:txBody>
      </p:sp>
      <p:sp>
        <p:nvSpPr>
          <p:cNvPr id="44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49" name="Tolerable Upper Intake Level (UL)…"/>
          <p:cNvSpPr txBox="1"/>
          <p:nvPr/>
        </p:nvSpPr>
        <p:spPr>
          <a:xfrm>
            <a:off x="378817" y="3235931"/>
            <a:ext cx="17530366" cy="95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defRPr sz="2800">
                <a:latin typeface="Times Roman"/>
                <a:ea typeface="Times Roman"/>
                <a:cs typeface="Times Roman"/>
                <a:sym typeface="Times Roman"/>
              </a:defRPr>
            </a:pPr>
            <a:r>
              <a:t>Nutritional supplements vary widely in quality. For safe, effective use in clinical practice, it is essential to understand the </a:t>
            </a:r>
            <a:r>
              <a:rPr b="1"/>
              <a:t>manufacturing standards, testing markers, certifications, and documentation</a:t>
            </a:r>
            <a:r>
              <a:t> that indicate a trustworthy product.</a:t>
            </a:r>
          </a:p>
        </p:txBody>
      </p:sp>
      <p:sp>
        <p:nvSpPr>
          <p:cNvPr id="450" name="1. USP Verified…"/>
          <p:cNvSpPr txBox="1"/>
          <p:nvPr/>
        </p:nvSpPr>
        <p:spPr>
          <a:xfrm>
            <a:off x="749723" y="4747200"/>
            <a:ext cx="4670980" cy="3342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1. USP Verified</a:t>
            </a:r>
          </a:p>
          <a:p>
            <a:pPr defTabSz="457200">
              <a:spcBef>
                <a:spcPts val="1200"/>
              </a:spcBef>
              <a:defRPr sz="1900">
                <a:latin typeface="Times Roman"/>
                <a:ea typeface="Times Roman"/>
                <a:cs typeface="Times Roman"/>
                <a:sym typeface="Times Roman"/>
              </a:defRPr>
            </a:pPr>
            <a:r>
              <a:t>Tests for:</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Accurate potency and ingredients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Contaminant limits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Proper dissolution</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GMP auditing</a:t>
            </a:r>
          </a:p>
          <a:p>
            <a:pPr defTabSz="457200">
              <a:spcBef>
                <a:spcPts val="1200"/>
              </a:spcBef>
              <a:defRPr sz="1900">
                <a:latin typeface="Times Roman"/>
                <a:ea typeface="Times Roman"/>
                <a:cs typeface="Times Roman"/>
                <a:sym typeface="Times Roman"/>
              </a:defRPr>
            </a:pPr>
            <a:r>
              <a:t>Used by brands like Nature Made, Kirkland Signature (select products).</a:t>
            </a:r>
          </a:p>
        </p:txBody>
      </p:sp>
      <p:sp>
        <p:nvSpPr>
          <p:cNvPr id="451" name="2. NSF Certifications…"/>
          <p:cNvSpPr txBox="1"/>
          <p:nvPr/>
        </p:nvSpPr>
        <p:spPr>
          <a:xfrm>
            <a:off x="5942298" y="4340800"/>
            <a:ext cx="5780113" cy="63878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a:solidFill>
                  <a:srgbClr val="808080"/>
                </a:solidFill>
                <a:latin typeface="Times Roman"/>
                <a:ea typeface="Times Roman"/>
                <a:cs typeface="Times Roman"/>
                <a:sym typeface="Times Roman"/>
              </a:defRPr>
            </a:pPr>
          </a:p>
          <a:p>
            <a:pPr defTabSz="457200">
              <a:spcBef>
                <a:spcPts val="1400"/>
              </a:spcBef>
              <a:defRPr b="1" sz="1900">
                <a:latin typeface="Times Roman"/>
                <a:ea typeface="Times Roman"/>
                <a:cs typeface="Times Roman"/>
                <a:sym typeface="Times Roman"/>
              </a:defRPr>
            </a:pPr>
            <a:r>
              <a:t>2. NSF Certifications</a:t>
            </a:r>
          </a:p>
          <a:p>
            <a:pPr defTabSz="457200">
              <a:spcBef>
                <a:spcPts val="1200"/>
              </a:spcBef>
              <a:defRPr b="1" sz="1900">
                <a:latin typeface="Times Roman"/>
                <a:ea typeface="Times Roman"/>
                <a:cs typeface="Times Roman"/>
                <a:sym typeface="Times Roman"/>
              </a:defRPr>
            </a:pPr>
            <a:r>
              <a:t>NSF International</a:t>
            </a:r>
            <a:r>
              <a:rPr b="0"/>
              <a:t> offers several options: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NSF Certified for Sport</a:t>
            </a:r>
            <a:r>
              <a:rPr b="0"/>
              <a:t> → Ensures no banned substances; required for pro and collegiate athletes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NSF GMP Registration</a:t>
            </a:r>
            <a:r>
              <a:rPr b="0"/>
              <a:t> → Facility audit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NSF Certified Supplement</a:t>
            </a:r>
            <a:r>
              <a:rPr b="0"/>
              <a:t> → Product-specific testing</a:t>
            </a:r>
          </a:p>
          <a:p>
            <a:pPr defTabSz="457200">
              <a:spcBef>
                <a:spcPts val="1400"/>
              </a:spcBef>
              <a:defRPr b="1" sz="1900">
                <a:latin typeface="Times Roman"/>
                <a:ea typeface="Times Roman"/>
                <a:cs typeface="Times Roman"/>
                <a:sym typeface="Times Roman"/>
              </a:defRPr>
            </a:pPr>
            <a:r>
              <a:t>3. ConsumerLab.com</a:t>
            </a:r>
          </a:p>
          <a:p>
            <a:pPr defTabSz="457200">
              <a:spcBef>
                <a:spcPts val="1200"/>
              </a:spcBef>
              <a:defRPr sz="1900">
                <a:latin typeface="Times Roman"/>
                <a:ea typeface="Times Roman"/>
                <a:cs typeface="Times Roman"/>
                <a:sym typeface="Times Roman"/>
              </a:defRPr>
            </a:pPr>
            <a:r>
              <a:t>Evaluates: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Ingredient quality</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Label accuracy</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Contaminant screening</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Cost comparisons</a:t>
            </a:r>
          </a:p>
        </p:txBody>
      </p:sp>
      <p:sp>
        <p:nvSpPr>
          <p:cNvPr id="452" name="4. Informed Choice &amp; Informed Sport…"/>
          <p:cNvSpPr txBox="1"/>
          <p:nvPr/>
        </p:nvSpPr>
        <p:spPr>
          <a:xfrm>
            <a:off x="12506470" y="4372297"/>
            <a:ext cx="5677623" cy="3685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a:solidFill>
                  <a:srgbClr val="808080"/>
                </a:solidFill>
                <a:latin typeface="Times Roman"/>
                <a:ea typeface="Times Roman"/>
                <a:cs typeface="Times Roman"/>
                <a:sym typeface="Times Roman"/>
              </a:defRPr>
            </a:pPr>
          </a:p>
          <a:p>
            <a:pPr defTabSz="457200">
              <a:spcBef>
                <a:spcPts val="1400"/>
              </a:spcBef>
              <a:defRPr b="1" sz="1900">
                <a:latin typeface="Times Roman"/>
                <a:ea typeface="Times Roman"/>
                <a:cs typeface="Times Roman"/>
                <a:sym typeface="Times Roman"/>
              </a:defRPr>
            </a:pPr>
            <a:r>
              <a:t>4. Informed Choice &amp; Informed Sport</a:t>
            </a:r>
          </a:p>
          <a:p>
            <a:pPr defTabSz="457200">
              <a:spcBef>
                <a:spcPts val="1200"/>
              </a:spcBef>
              <a:defRPr sz="1900">
                <a:latin typeface="Times Roman"/>
                <a:ea typeface="Times Roman"/>
                <a:cs typeface="Times Roman"/>
                <a:sym typeface="Times Roman"/>
              </a:defRPr>
            </a:pPr>
            <a:r>
              <a:t>Used primarily for athlete-safe products.</a:t>
            </a:r>
            <a:br/>
            <a:r>
              <a:t>Tests for &gt;250 banned substances.</a:t>
            </a:r>
          </a:p>
          <a:p>
            <a:pPr defTabSz="457200">
              <a:spcBef>
                <a:spcPts val="1400"/>
              </a:spcBef>
              <a:defRPr b="1" sz="1900">
                <a:latin typeface="Times Roman"/>
                <a:ea typeface="Times Roman"/>
                <a:cs typeface="Times Roman"/>
                <a:sym typeface="Times Roman"/>
              </a:defRPr>
            </a:pPr>
            <a:r>
              <a:t>5. ISO-Accredited Laboratories</a:t>
            </a:r>
          </a:p>
          <a:p>
            <a:pPr defTabSz="457200">
              <a:spcBef>
                <a:spcPts val="1200"/>
              </a:spcBef>
              <a:defRPr sz="1900">
                <a:latin typeface="Times Roman"/>
                <a:ea typeface="Times Roman"/>
                <a:cs typeface="Times Roman"/>
                <a:sym typeface="Times Roman"/>
              </a:defRPr>
            </a:pPr>
            <a:r>
              <a:t>Testing performed under ISO/IEC 17025 certification indicates: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Reliable laboratory methods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Validated testing procedures</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Freeform 2"/>
          <p:cNvSpPr/>
          <p:nvPr/>
        </p:nvSpPr>
        <p:spPr>
          <a:xfrm rot="10800000">
            <a:off x="-2" y="-8125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45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56" name="TextBox 6"/>
          <p:cNvSpPr txBox="1"/>
          <p:nvPr/>
        </p:nvSpPr>
        <p:spPr>
          <a:xfrm>
            <a:off x="860163" y="1069378"/>
            <a:ext cx="17419318"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2" sz="7600">
                <a:solidFill>
                  <a:srgbClr val="FFFFFF"/>
                </a:solidFill>
                <a:latin typeface="Poppins"/>
                <a:ea typeface="Poppins"/>
                <a:cs typeface="Poppins"/>
                <a:sym typeface="Poppins"/>
              </a:defRPr>
            </a:lvl1pPr>
          </a:lstStyle>
          <a:p>
            <a:pPr/>
            <a:r>
              <a:t>Label Red Flags to Avoid</a:t>
            </a:r>
          </a:p>
        </p:txBody>
      </p:sp>
      <p:sp>
        <p:nvSpPr>
          <p:cNvPr id="45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58" name="Tolerable Upper Intake Level (UL)…"/>
          <p:cNvSpPr txBox="1"/>
          <p:nvPr/>
        </p:nvSpPr>
        <p:spPr>
          <a:xfrm>
            <a:off x="582017" y="3413731"/>
            <a:ext cx="17530366" cy="65241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 Proprietary blends that hide ingredient amounts</a:t>
            </a:r>
          </a:p>
          <a:p>
            <a:pPr defTabSz="457200">
              <a:spcBef>
                <a:spcPts val="1200"/>
              </a:spcBef>
              <a:defRPr sz="2400">
                <a:latin typeface="Times Roman"/>
                <a:ea typeface="Times Roman"/>
                <a:cs typeface="Times Roman"/>
                <a:sym typeface="Times Roman"/>
              </a:defRPr>
            </a:pPr>
            <a:r>
              <a:t>→ Makes dosing impossible for clinical use.</a:t>
            </a:r>
          </a:p>
          <a:p>
            <a:pPr defTabSz="457200">
              <a:spcBef>
                <a:spcPts val="1400"/>
              </a:spcBef>
              <a:defRPr b="1" sz="2400">
                <a:latin typeface="Times Roman"/>
                <a:ea typeface="Times Roman"/>
                <a:cs typeface="Times Roman"/>
                <a:sym typeface="Times Roman"/>
              </a:defRPr>
            </a:pPr>
            <a:r>
              <a:t>🚩 Lack of third-party testing or COA availability</a:t>
            </a:r>
          </a:p>
          <a:p>
            <a:pPr defTabSz="457200">
              <a:spcBef>
                <a:spcPts val="1400"/>
              </a:spcBef>
              <a:defRPr b="1" sz="2400">
                <a:latin typeface="Times Roman"/>
                <a:ea typeface="Times Roman"/>
                <a:cs typeface="Times Roman"/>
                <a:sym typeface="Times Roman"/>
              </a:defRPr>
            </a:pPr>
            <a:r>
              <a:t>🚩 "Mega-dose" formulations without rationale</a:t>
            </a:r>
          </a:p>
          <a:p>
            <a:pPr defTabSz="457200">
              <a:spcBef>
                <a:spcPts val="1200"/>
              </a:spcBef>
              <a:defRPr sz="2400">
                <a:latin typeface="Times Roman"/>
                <a:ea typeface="Times Roman"/>
                <a:cs typeface="Times Roman"/>
                <a:sym typeface="Times Roman"/>
              </a:defRPr>
            </a:pPr>
            <a:r>
              <a:t>→ Increased toxicity, especially fat-soluble vitamins and minerals.</a:t>
            </a:r>
          </a:p>
          <a:p>
            <a:pPr defTabSz="457200">
              <a:spcBef>
                <a:spcPts val="1400"/>
              </a:spcBef>
              <a:defRPr b="1" sz="2400">
                <a:latin typeface="Times Roman"/>
                <a:ea typeface="Times Roman"/>
                <a:cs typeface="Times Roman"/>
                <a:sym typeface="Times Roman"/>
              </a:defRPr>
            </a:pPr>
            <a:r>
              <a:t>🚩 Herbal supplements listing only "extract" without standardization</a:t>
            </a:r>
          </a:p>
          <a:p>
            <a:pPr defTabSz="457200">
              <a:spcBef>
                <a:spcPts val="1200"/>
              </a:spcBef>
              <a:defRPr sz="2400">
                <a:latin typeface="Times Roman"/>
                <a:ea typeface="Times Roman"/>
                <a:cs typeface="Times Roman"/>
                <a:sym typeface="Times Roman"/>
              </a:defRPr>
            </a:pPr>
            <a:r>
              <a:t>→ No guarantee of active compound levels (e.g., curcuminoids, EGCG).</a:t>
            </a:r>
          </a:p>
          <a:p>
            <a:pPr defTabSz="457200">
              <a:spcBef>
                <a:spcPts val="1400"/>
              </a:spcBef>
              <a:defRPr b="1" sz="2400">
                <a:latin typeface="Times Roman"/>
                <a:ea typeface="Times Roman"/>
                <a:cs typeface="Times Roman"/>
                <a:sym typeface="Times Roman"/>
              </a:defRPr>
            </a:pPr>
            <a:r>
              <a:t>🚩 Supplements with unrealistic claims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“Cures cancer”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“Blocks all carbs”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“Instant weight loss”</a:t>
            </a:r>
          </a:p>
          <a:p>
            <a:pPr defTabSz="457200">
              <a:spcBef>
                <a:spcPts val="1200"/>
              </a:spcBef>
              <a:defRPr sz="2400">
                <a:latin typeface="Times Roman"/>
                <a:ea typeface="Times Roman"/>
                <a:cs typeface="Times Roman"/>
                <a:sym typeface="Times Roman"/>
              </a:defRPr>
            </a:pPr>
            <a:r>
              <a:t>These are signs of noncompliant companies.</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0" name="Freeform 2"/>
          <p:cNvSpPr/>
          <p:nvPr/>
        </p:nvSpPr>
        <p:spPr>
          <a:xfrm rot="10800000">
            <a:off x="-2" y="-11681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46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62" name="TextBox 6"/>
          <p:cNvSpPr txBox="1"/>
          <p:nvPr/>
        </p:nvSpPr>
        <p:spPr>
          <a:xfrm>
            <a:off x="834763" y="358178"/>
            <a:ext cx="17419318" cy="23022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2" sz="7600">
                <a:solidFill>
                  <a:srgbClr val="FFFFFF"/>
                </a:solidFill>
                <a:latin typeface="Poppins"/>
                <a:ea typeface="Poppins"/>
                <a:cs typeface="Poppins"/>
                <a:sym typeface="Poppins"/>
              </a:defRPr>
            </a:lvl1pPr>
          </a:lstStyle>
          <a:p>
            <a:pPr/>
            <a:r>
              <a:t>Brand Characteristics of High-Quality Manufacturers</a:t>
            </a:r>
          </a:p>
        </p:txBody>
      </p:sp>
      <p:sp>
        <p:nvSpPr>
          <p:cNvPr id="46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64" name="Tolerable Upper Intake Level (UL)…"/>
          <p:cNvSpPr txBox="1"/>
          <p:nvPr/>
        </p:nvSpPr>
        <p:spPr>
          <a:xfrm>
            <a:off x="734417" y="3972531"/>
            <a:ext cx="7087791" cy="5196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500">
                <a:latin typeface="Times Roman"/>
                <a:ea typeface="Times Roman"/>
                <a:cs typeface="Times Roman"/>
                <a:sym typeface="Times Roman"/>
              </a:defRPr>
            </a:pPr>
            <a:r>
              <a:t>High-quality professional brands typically offer:</a:t>
            </a:r>
          </a:p>
          <a:p>
            <a:pPr marL="457200" indent="-317500" defTabSz="457200">
              <a:spcBef>
                <a:spcPts val="1200"/>
              </a:spcBef>
              <a:buSzPct val="100000"/>
              <a:buFont typeface="Times Roman"/>
              <a:buChar char="•"/>
              <a:defRPr b="1" sz="2500">
                <a:latin typeface="Times Roman"/>
                <a:ea typeface="Times Roman"/>
                <a:cs typeface="Times Roman"/>
                <a:sym typeface="Times Roman"/>
              </a:defRPr>
            </a:pPr>
            <a:r>
              <a:t>Full transparency</a:t>
            </a:r>
            <a:r>
              <a:rPr b="0"/>
              <a:t>: COAs available for every batch</a:t>
            </a:r>
          </a:p>
          <a:p>
            <a:pPr marL="457200" indent="-317500" defTabSz="457200">
              <a:spcBef>
                <a:spcPts val="1200"/>
              </a:spcBef>
              <a:buSzPct val="100000"/>
              <a:buFont typeface="Times Roman"/>
              <a:buChar char="•"/>
              <a:defRPr b="1" sz="2500">
                <a:latin typeface="Times Roman"/>
                <a:ea typeface="Times Roman"/>
                <a:cs typeface="Times Roman"/>
                <a:sym typeface="Times Roman"/>
              </a:defRPr>
            </a:pPr>
            <a:r>
              <a:t>Clinical dosing</a:t>
            </a:r>
            <a:r>
              <a:rPr b="0"/>
              <a:t> based on research</a:t>
            </a:r>
          </a:p>
          <a:p>
            <a:pPr marL="457200" indent="-317500" defTabSz="457200">
              <a:spcBef>
                <a:spcPts val="1200"/>
              </a:spcBef>
              <a:buSzPct val="100000"/>
              <a:buFont typeface="Times Roman"/>
              <a:buChar char="•"/>
              <a:defRPr b="1" sz="2500">
                <a:latin typeface="Times Roman"/>
                <a:ea typeface="Times Roman"/>
                <a:cs typeface="Times Roman"/>
                <a:sym typeface="Times Roman"/>
              </a:defRPr>
            </a:pPr>
            <a:r>
              <a:t>Standardized botanicals</a:t>
            </a:r>
            <a:r>
              <a:rPr b="0"/>
              <a:t> (e.g., 95% curcuminoids)</a:t>
            </a:r>
          </a:p>
          <a:p>
            <a:pPr marL="457200" indent="-317500" defTabSz="457200">
              <a:spcBef>
                <a:spcPts val="1200"/>
              </a:spcBef>
              <a:buSzPct val="100000"/>
              <a:buFont typeface="Times Roman"/>
              <a:buChar char="•"/>
              <a:defRPr b="1" sz="2500">
                <a:latin typeface="Times Roman"/>
                <a:ea typeface="Times Roman"/>
                <a:cs typeface="Times Roman"/>
                <a:sym typeface="Times Roman"/>
              </a:defRPr>
            </a:pPr>
            <a:r>
              <a:t>Use of scientifically supported forms</a:t>
            </a:r>
            <a:r>
              <a:rPr b="0"/>
              <a:t> (e.g., TRAACS minerals)</a:t>
            </a:r>
          </a:p>
          <a:p>
            <a:pPr marL="457200" indent="-317500" defTabSz="457200">
              <a:spcBef>
                <a:spcPts val="1200"/>
              </a:spcBef>
              <a:buSzPct val="100000"/>
              <a:buFont typeface="Times Roman"/>
              <a:buChar char="•"/>
              <a:defRPr b="1" sz="2500">
                <a:latin typeface="Times Roman"/>
                <a:ea typeface="Times Roman"/>
                <a:cs typeface="Times Roman"/>
                <a:sym typeface="Times Roman"/>
              </a:defRPr>
            </a:pPr>
            <a:r>
              <a:t>Clean excipients</a:t>
            </a:r>
            <a:r>
              <a:rPr b="0"/>
              <a:t> (no artificial dyes, low-allergen formulas)</a:t>
            </a:r>
          </a:p>
          <a:p>
            <a:pPr marL="457200" indent="-317500" defTabSz="457200">
              <a:spcBef>
                <a:spcPts val="1200"/>
              </a:spcBef>
              <a:buSzPct val="100000"/>
              <a:buFont typeface="Times Roman"/>
              <a:buChar char="•"/>
              <a:defRPr b="1" sz="2500">
                <a:latin typeface="Times Roman"/>
                <a:ea typeface="Times Roman"/>
                <a:cs typeface="Times Roman"/>
                <a:sym typeface="Times Roman"/>
              </a:defRPr>
            </a:pPr>
            <a:r>
              <a:t>Robust stability testing</a:t>
            </a:r>
          </a:p>
        </p:txBody>
      </p:sp>
      <p:sp>
        <p:nvSpPr>
          <p:cNvPr id="465" name="Tolerable Upper Intake Level (UL)…"/>
          <p:cNvSpPr txBox="1"/>
          <p:nvPr/>
        </p:nvSpPr>
        <p:spPr>
          <a:xfrm>
            <a:off x="9014817" y="4086831"/>
            <a:ext cx="7087791" cy="4968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500">
                <a:latin typeface="Times Roman"/>
                <a:ea typeface="Times Roman"/>
                <a:cs typeface="Times Roman"/>
                <a:sym typeface="Times Roman"/>
              </a:defRPr>
            </a:pPr>
            <a:r>
              <a:t>Examples of reputable professional-grade brands (non-promotional, for educational purposes):</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Thorne</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Pure Encapsulations</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Designs for Health</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Integrative Therapeutics</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Metagenics</a:t>
            </a:r>
          </a:p>
          <a:p>
            <a:pPr marL="457200" indent="-317500" defTabSz="457200">
              <a:spcBef>
                <a:spcPts val="1200"/>
              </a:spcBef>
              <a:buSzPct val="100000"/>
              <a:buFont typeface="Times Roman"/>
              <a:buChar char="•"/>
              <a:defRPr sz="2500">
                <a:latin typeface="Times Roman"/>
                <a:ea typeface="Times Roman"/>
                <a:cs typeface="Times Roman"/>
                <a:sym typeface="Times Roman"/>
              </a:defRPr>
            </a:pPr>
            <a:r>
              <a:t>Orthomolecular</a:t>
            </a:r>
          </a:p>
          <a:p>
            <a:pPr defTabSz="457200">
              <a:spcBef>
                <a:spcPts val="1200"/>
              </a:spcBef>
              <a:defRPr sz="2500">
                <a:latin typeface="Times Roman"/>
                <a:ea typeface="Times Roman"/>
                <a:cs typeface="Times Roman"/>
                <a:sym typeface="Times Roman"/>
              </a:defRPr>
            </a:pPr>
            <a:r>
              <a:t>These brands all follow GMP and offer full transparency in testing.</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Freeform 2"/>
          <p:cNvSpPr/>
          <p:nvPr/>
        </p:nvSpPr>
        <p:spPr>
          <a:xfrm rot="10800000">
            <a:off x="-2" y="-11681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46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69" name="TextBox 6"/>
          <p:cNvSpPr txBox="1"/>
          <p:nvPr/>
        </p:nvSpPr>
        <p:spPr>
          <a:xfrm>
            <a:off x="834763" y="358178"/>
            <a:ext cx="17419318" cy="23022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2" sz="7600">
                <a:solidFill>
                  <a:srgbClr val="FFFFFF"/>
                </a:solidFill>
                <a:latin typeface="Poppins"/>
                <a:ea typeface="Poppins"/>
                <a:cs typeface="Poppins"/>
                <a:sym typeface="Poppins"/>
              </a:defRPr>
            </a:lvl1pPr>
          </a:lstStyle>
          <a:p>
            <a:pPr/>
            <a:r>
              <a:t>GMP vs. Third-Party Testing — What’s the Difference?</a:t>
            </a:r>
          </a:p>
        </p:txBody>
      </p:sp>
      <p:sp>
        <p:nvSpPr>
          <p:cNvPr id="47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471" name="Table 1"/>
          <p:cNvGraphicFramePr/>
          <p:nvPr/>
        </p:nvGraphicFramePr>
        <p:xfrm>
          <a:off x="2498725" y="4070175"/>
          <a:ext cx="14091395" cy="545002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564510"/>
                <a:gridCol w="4625163"/>
                <a:gridCol w="5901721"/>
              </a:tblGrid>
              <a:tr h="767609">
                <a:tc>
                  <a:txBody>
                    <a:bodyPr/>
                    <a:lstStyle/>
                    <a:p>
                      <a:pPr algn="ctr" defTabSz="457200">
                        <a:defRPr sz="1800"/>
                      </a:pPr>
                      <a:r>
                        <a:rPr b="1" sz="2400">
                          <a:latin typeface="Times Roman"/>
                          <a:ea typeface="Times Roman"/>
                          <a:cs typeface="Times Roman"/>
                          <a:sym typeface="Times Roman"/>
                        </a:rPr>
                        <a:t>Factor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GMP</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Third-Party Testing</a:t>
                      </a:r>
                    </a:p>
                  </a:txBody>
                  <a:tcPr marL="12700" marR="12700" marT="12700" marB="12700" anchor="ctr" anchorCtr="0" horzOverflow="overflow"/>
                </a:tc>
              </a:tr>
              <a:tr h="767609">
                <a:tc>
                  <a:txBody>
                    <a:bodyPr/>
                    <a:lstStyle/>
                    <a:p>
                      <a:pPr algn="ctr" defTabSz="457200">
                        <a:defRPr sz="1800"/>
                      </a:pPr>
                      <a:r>
                        <a:rPr b="1" sz="2400">
                          <a:latin typeface="Times Roman"/>
                          <a:ea typeface="Times Roman"/>
                          <a:cs typeface="Times Roman"/>
                          <a:sym typeface="Times Roman"/>
                        </a:rPr>
                        <a:t>Required by law?</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Yes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 (voluntary but highly valuable)</a:t>
                      </a:r>
                    </a:p>
                  </a:txBody>
                  <a:tcPr marL="12700" marR="12700" marT="12700" marB="12700" anchor="ctr" anchorCtr="0" horzOverflow="overflow"/>
                </a:tc>
              </a:tr>
              <a:tr h="1189794">
                <a:tc>
                  <a:txBody>
                    <a:bodyPr/>
                    <a:lstStyle/>
                    <a:p>
                      <a:pPr algn="ctr" defTabSz="457200">
                        <a:defRPr sz="1800"/>
                      </a:pPr>
                      <a:r>
                        <a:rPr b="1" sz="2400">
                          <a:latin typeface="Times Roman"/>
                          <a:ea typeface="Times Roman"/>
                          <a:cs typeface="Times Roman"/>
                          <a:sym typeface="Times Roman"/>
                        </a:rPr>
                        <a:t>Who performs testing?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The manufacturer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Independent lab</a:t>
                      </a:r>
                    </a:p>
                  </a:txBody>
                  <a:tcPr marL="12700" marR="12700" marT="12700" marB="12700" anchor="ctr" anchorCtr="0" horzOverflow="overflow"/>
                </a:tc>
              </a:tr>
              <a:tr h="767609">
                <a:tc>
                  <a:txBody>
                    <a:bodyPr/>
                    <a:lstStyle/>
                    <a:p>
                      <a:pPr algn="ctr" defTabSz="457200">
                        <a:defRPr sz="1800"/>
                      </a:pPr>
                      <a:r>
                        <a:rPr b="1" sz="2400">
                          <a:latin typeface="Times Roman"/>
                          <a:ea typeface="Times Roman"/>
                          <a:cs typeface="Times Roman"/>
                          <a:sym typeface="Times Roman"/>
                        </a:rPr>
                        <a:t>Focus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Manufacturing processes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Finished product quality</a:t>
                      </a:r>
                    </a:p>
                  </a:txBody>
                  <a:tcPr marL="12700" marR="12700" marT="12700" marB="12700" anchor="ctr" anchorCtr="0" horzOverflow="overflow"/>
                </a:tc>
              </a:tr>
              <a:tr h="767609">
                <a:tc>
                  <a:txBody>
                    <a:bodyPr/>
                    <a:lstStyle/>
                    <a:p>
                      <a:pPr algn="ctr" defTabSz="457200">
                        <a:defRPr sz="1800"/>
                      </a:pPr>
                      <a:r>
                        <a:rPr b="1" sz="2400">
                          <a:latin typeface="Times Roman"/>
                          <a:ea typeface="Times Roman"/>
                          <a:cs typeface="Times Roman"/>
                          <a:sym typeface="Times Roman"/>
                        </a:rPr>
                        <a:t>Ensures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Consistency and safety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Purity, potency, and lack of adulterants</a:t>
                      </a:r>
                    </a:p>
                  </a:txBody>
                  <a:tcPr marL="12700" marR="12700" marT="12700" marB="12700" anchor="ctr" anchorCtr="0" horzOverflow="overflow"/>
                </a:tc>
              </a:tr>
              <a:tr h="1189794">
                <a:tc>
                  <a:txBody>
                    <a:bodyPr/>
                    <a:lstStyle/>
                    <a:p>
                      <a:pPr algn="ctr" defTabSz="457200">
                        <a:defRPr sz="1800"/>
                      </a:pPr>
                      <a:r>
                        <a:rPr b="1" sz="2400">
                          <a:latin typeface="Times Roman"/>
                          <a:ea typeface="Times Roman"/>
                          <a:cs typeface="Times Roman"/>
                          <a:sym typeface="Times Roman"/>
                        </a:rPr>
                        <a:t>Best practice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Use GMP-compliant companies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Choose supplements with 3rd-party seals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3"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47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75" name="TextBox 6"/>
          <p:cNvSpPr txBox="1"/>
          <p:nvPr/>
        </p:nvSpPr>
        <p:spPr>
          <a:xfrm>
            <a:off x="1202517" y="419675"/>
            <a:ext cx="16812962" cy="229931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42" sz="7500">
                <a:solidFill>
                  <a:srgbClr val="0433FF"/>
                </a:solidFill>
                <a:latin typeface="Poppins"/>
                <a:ea typeface="Poppins"/>
                <a:cs typeface="Poppins"/>
                <a:sym typeface="Poppins"/>
              </a:defRPr>
            </a:lvl1pPr>
          </a:lstStyle>
          <a:p>
            <a:pPr/>
            <a:r>
              <a:t>Appropriate Use of Nutrient Supplementation</a:t>
            </a:r>
          </a:p>
        </p:txBody>
      </p:sp>
      <p:sp>
        <p:nvSpPr>
          <p:cNvPr id="47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77" name="Tolerable Upper Intake Level (UL)…"/>
          <p:cNvSpPr txBox="1"/>
          <p:nvPr/>
        </p:nvSpPr>
        <p:spPr>
          <a:xfrm>
            <a:off x="1943523" y="4435076"/>
            <a:ext cx="14105274" cy="3075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defRPr sz="3800">
                <a:latin typeface="Times Roman"/>
                <a:ea typeface="Times Roman"/>
                <a:cs typeface="Times Roman"/>
                <a:sym typeface="Times Roman"/>
              </a:defRPr>
            </a:pPr>
            <a:r>
              <a:t>Nutrient supplementation is most effective when targeted, evidence-based, and used to fill gaps created by </a:t>
            </a:r>
            <a:r>
              <a:rPr b="1"/>
              <a:t>inadequate intake</a:t>
            </a:r>
            <a:r>
              <a:t>, </a:t>
            </a:r>
            <a:r>
              <a:rPr b="1"/>
              <a:t>increased needs</a:t>
            </a:r>
            <a:r>
              <a:t>, </a:t>
            </a:r>
            <a:r>
              <a:rPr b="1"/>
              <a:t>impaired absorption</a:t>
            </a:r>
            <a:r>
              <a:t>, </a:t>
            </a:r>
            <a:r>
              <a:rPr b="1"/>
              <a:t>metabolic defects</a:t>
            </a:r>
            <a:r>
              <a:t>, or </a:t>
            </a:r>
            <a:r>
              <a:rPr b="1"/>
              <a:t>clinical disease progression</a:t>
            </a:r>
            <a:r>
              <a:t>. Supplements are tools—not substitutes—for nutrient-dense diets and lifestyle interventions.</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Freeform 2"/>
          <p:cNvSpPr/>
          <p:nvPr/>
        </p:nvSpPr>
        <p:spPr>
          <a:xfrm rot="10800000">
            <a:off x="-147842" y="-6093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48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81" name="TextBox 6"/>
          <p:cNvSpPr txBox="1"/>
          <p:nvPr/>
        </p:nvSpPr>
        <p:spPr>
          <a:xfrm>
            <a:off x="1202517" y="419676"/>
            <a:ext cx="16812962" cy="23051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61" sz="7700">
                <a:solidFill>
                  <a:srgbClr val="FFFFFF"/>
                </a:solidFill>
                <a:latin typeface="Poppins"/>
                <a:ea typeface="Poppins"/>
                <a:cs typeface="Poppins"/>
                <a:sym typeface="Poppins"/>
              </a:defRPr>
            </a:lvl1pPr>
          </a:lstStyle>
          <a:p>
            <a:pPr/>
            <a:r>
              <a:t>Clinical Reasons for Supplementation</a:t>
            </a:r>
          </a:p>
        </p:txBody>
      </p:sp>
      <p:sp>
        <p:nvSpPr>
          <p:cNvPr id="48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83" name="A. Documented Deficiency or Insufficiency…"/>
          <p:cNvSpPr txBox="1"/>
          <p:nvPr/>
        </p:nvSpPr>
        <p:spPr>
          <a:xfrm>
            <a:off x="891041" y="3691087"/>
            <a:ext cx="4778481" cy="5185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100">
                <a:latin typeface="Times Roman"/>
                <a:ea typeface="Times Roman"/>
                <a:cs typeface="Times Roman"/>
                <a:sym typeface="Times Roman"/>
              </a:defRPr>
            </a:pPr>
            <a:r>
              <a:t>A. Documented Deficiency or Insufficiency</a:t>
            </a:r>
          </a:p>
          <a:p>
            <a:pPr defTabSz="457200">
              <a:spcBef>
                <a:spcPts val="1200"/>
              </a:spcBef>
              <a:defRPr sz="2100">
                <a:latin typeface="Times Roman"/>
                <a:ea typeface="Times Roman"/>
                <a:cs typeface="Times Roman"/>
                <a:sym typeface="Times Roman"/>
              </a:defRPr>
            </a:pPr>
            <a:r>
              <a:t>Examples:</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Iron deficiency anemia</a:t>
            </a:r>
            <a:r>
              <a:rPr b="0"/>
              <a:t> → iron bisglycinate, iron sulfate</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Vitamin D insufficiency</a:t>
            </a:r>
            <a:r>
              <a:rPr b="0"/>
              <a:t> → vitamin D3 with K2</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Vitamin B12 deficiency</a:t>
            </a:r>
            <a:r>
              <a:rPr b="0"/>
              <a:t> → methylcobalamin, hydroxocobalamin</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Iodine deficiency</a:t>
            </a:r>
            <a:r>
              <a:rPr b="0"/>
              <a:t> → potassium iodide (with thyroid function monitoring)</a:t>
            </a:r>
          </a:p>
          <a:p>
            <a:pPr defTabSz="457200">
              <a:spcBef>
                <a:spcPts val="1200"/>
              </a:spcBef>
              <a:defRPr b="1" sz="2100">
                <a:latin typeface="Times Roman"/>
                <a:ea typeface="Times Roman"/>
                <a:cs typeface="Times Roman"/>
                <a:sym typeface="Times Roman"/>
              </a:defRPr>
            </a:pPr>
            <a:r>
              <a:t>Best practice:</a:t>
            </a:r>
            <a:r>
              <a:rPr b="0"/>
              <a:t> Base dosing on labs, symptoms, and root cause.</a:t>
            </a:r>
          </a:p>
        </p:txBody>
      </p:sp>
      <p:sp>
        <p:nvSpPr>
          <p:cNvPr id="484" name="B. Increased Physiological Requirements…"/>
          <p:cNvSpPr txBox="1"/>
          <p:nvPr/>
        </p:nvSpPr>
        <p:spPr>
          <a:xfrm>
            <a:off x="6298200" y="3716487"/>
            <a:ext cx="4574884" cy="50330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100">
                <a:latin typeface="Times Roman"/>
                <a:ea typeface="Times Roman"/>
                <a:cs typeface="Times Roman"/>
                <a:sym typeface="Times Roman"/>
              </a:defRPr>
            </a:pPr>
            <a:r>
              <a:t>B. Increased Physiological Requirements</a:t>
            </a:r>
          </a:p>
          <a:p>
            <a:pPr defTabSz="457200">
              <a:spcBef>
                <a:spcPts val="1200"/>
              </a:spcBef>
              <a:defRPr sz="2100">
                <a:latin typeface="Times Roman"/>
                <a:ea typeface="Times Roman"/>
                <a:cs typeface="Times Roman"/>
                <a:sym typeface="Times Roman"/>
              </a:defRPr>
            </a:pPr>
            <a:r>
              <a:t>Certain populations have higher nutritional needs:</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Pregnancy &amp; lactation</a:t>
            </a:r>
            <a:r>
              <a:rPr b="0"/>
              <a:t> → prenatal vitamins, iron, DHA, choline, folate (methylated or folinic)</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Aging adults</a:t>
            </a:r>
            <a:r>
              <a:rPr b="0"/>
              <a:t> → B12, vitamin D, calcium, protein, omega-3s</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Athletes</a:t>
            </a:r>
            <a:r>
              <a:rPr b="0"/>
              <a:t> → electrolytes, magnesium, protein, creatine, vitamin D</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Infants/children</a:t>
            </a:r>
            <a:r>
              <a:rPr b="0"/>
              <a:t> → vitamin D, iron (if breastfeeding)</a:t>
            </a:r>
          </a:p>
        </p:txBody>
      </p:sp>
      <p:sp>
        <p:nvSpPr>
          <p:cNvPr id="485" name="C. Malabsorption or Digestive Disorders…"/>
          <p:cNvSpPr txBox="1"/>
          <p:nvPr/>
        </p:nvSpPr>
        <p:spPr>
          <a:xfrm>
            <a:off x="11781163" y="3767287"/>
            <a:ext cx="6126071" cy="62445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100">
                <a:latin typeface="Times Roman"/>
                <a:ea typeface="Times Roman"/>
                <a:cs typeface="Times Roman"/>
                <a:sym typeface="Times Roman"/>
              </a:defRPr>
            </a:pPr>
            <a:r>
              <a:t>C. Malabsorption or Digestive Disorders</a:t>
            </a:r>
          </a:p>
          <a:p>
            <a:pPr defTabSz="457200">
              <a:spcBef>
                <a:spcPts val="1200"/>
              </a:spcBef>
              <a:defRPr sz="2100">
                <a:latin typeface="Times Roman"/>
                <a:ea typeface="Times Roman"/>
                <a:cs typeface="Times Roman"/>
                <a:sym typeface="Times Roman"/>
              </a:defRPr>
            </a:pPr>
            <a:r>
              <a:t>Conditions that limit nutrient absorption often </a:t>
            </a:r>
            <a:r>
              <a:rPr i="1"/>
              <a:t>require</a:t>
            </a:r>
            <a:r>
              <a:t> supplementation:</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Celiac disease</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Crohn’s disease</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Ulcerative colitis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Bariatric surgery</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Chronic PPI or metformin use</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Exocrine pancreatic insufficiency</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SIBO or chronic diarrhea</a:t>
            </a:r>
          </a:p>
          <a:p>
            <a:pPr defTabSz="457200">
              <a:lnSpc>
                <a:spcPct val="50000"/>
              </a:lnSpc>
              <a:spcBef>
                <a:spcPts val="1200"/>
              </a:spcBef>
              <a:defRPr b="1" sz="1600">
                <a:latin typeface="Times Roman"/>
                <a:ea typeface="Times Roman"/>
                <a:cs typeface="Times Roman"/>
                <a:sym typeface="Times Roman"/>
              </a:defRPr>
            </a:pPr>
            <a:r>
              <a:t>Key supplements:</a:t>
            </a:r>
          </a:p>
          <a:p>
            <a:pPr marL="457200" indent="-317500" defTabSz="457200">
              <a:lnSpc>
                <a:spcPct val="50000"/>
              </a:lnSpc>
              <a:spcBef>
                <a:spcPts val="1200"/>
              </a:spcBef>
              <a:buSzPct val="100000"/>
              <a:buFont typeface="Times Roman"/>
              <a:buChar char="•"/>
              <a:defRPr b="1" sz="1600">
                <a:latin typeface="Times Roman"/>
                <a:ea typeface="Times Roman"/>
                <a:cs typeface="Times Roman"/>
                <a:sym typeface="Times Roman"/>
              </a:defRPr>
            </a:pPr>
            <a:r>
              <a:t>B12, iron, folate</a:t>
            </a:r>
          </a:p>
          <a:p>
            <a:pPr marL="457200" indent="-317500" defTabSz="457200">
              <a:lnSpc>
                <a:spcPct val="50000"/>
              </a:lnSpc>
              <a:spcBef>
                <a:spcPts val="1200"/>
              </a:spcBef>
              <a:buSzPct val="100000"/>
              <a:buFont typeface="Times Roman"/>
              <a:buChar char="•"/>
              <a:defRPr b="1" sz="1600">
                <a:latin typeface="Times Roman"/>
                <a:ea typeface="Times Roman"/>
                <a:cs typeface="Times Roman"/>
                <a:sym typeface="Times Roman"/>
              </a:defRPr>
            </a:pPr>
            <a:r>
              <a:t>Fat-soluble vitamins (A, D, E, K)</a:t>
            </a:r>
          </a:p>
          <a:p>
            <a:pPr marL="457200" indent="-317500" defTabSz="457200">
              <a:lnSpc>
                <a:spcPct val="50000"/>
              </a:lnSpc>
              <a:spcBef>
                <a:spcPts val="1200"/>
              </a:spcBef>
              <a:buSzPct val="100000"/>
              <a:buFont typeface="Times Roman"/>
              <a:buChar char="•"/>
              <a:defRPr b="1" sz="1600">
                <a:latin typeface="Times Roman"/>
                <a:ea typeface="Times Roman"/>
                <a:cs typeface="Times Roman"/>
                <a:sym typeface="Times Roman"/>
              </a:defRPr>
            </a:pPr>
            <a:r>
              <a:t>Calcium, magnesium</a:t>
            </a:r>
          </a:p>
          <a:p>
            <a:pPr marL="457200" indent="-317500" defTabSz="457200">
              <a:lnSpc>
                <a:spcPct val="50000"/>
              </a:lnSpc>
              <a:spcBef>
                <a:spcPts val="1200"/>
              </a:spcBef>
              <a:buSzPct val="100000"/>
              <a:buFont typeface="Times Roman"/>
              <a:buChar char="•"/>
              <a:defRPr b="1" sz="1600">
                <a:latin typeface="Times Roman"/>
                <a:ea typeface="Times Roman"/>
                <a:cs typeface="Times Roman"/>
                <a:sym typeface="Times Roman"/>
              </a:defRPr>
            </a:pPr>
            <a:r>
              <a:t>Pancreatic enzymes</a:t>
            </a:r>
          </a:p>
          <a:p>
            <a:pPr marL="457200" indent="-317500" defTabSz="457200">
              <a:lnSpc>
                <a:spcPct val="50000"/>
              </a:lnSpc>
              <a:spcBef>
                <a:spcPts val="1200"/>
              </a:spcBef>
              <a:buSzPct val="100000"/>
              <a:buFont typeface="Times Roman"/>
              <a:buChar char="•"/>
              <a:defRPr b="1" sz="1600">
                <a:latin typeface="Times Roman"/>
                <a:ea typeface="Times Roman"/>
                <a:cs typeface="Times Roman"/>
                <a:sym typeface="Times Roman"/>
              </a:defRPr>
            </a:pPr>
            <a:r>
              <a:t>Medium-chain triglycerides (MCTs)</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Freeform 2"/>
          <p:cNvSpPr/>
          <p:nvPr/>
        </p:nvSpPr>
        <p:spPr>
          <a:xfrm rot="10800000">
            <a:off x="-147842" y="-6093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48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89" name="TextBox 6"/>
          <p:cNvSpPr txBox="1"/>
          <p:nvPr/>
        </p:nvSpPr>
        <p:spPr>
          <a:xfrm>
            <a:off x="1202517" y="419676"/>
            <a:ext cx="16812962" cy="3632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61" sz="7700">
                <a:solidFill>
                  <a:srgbClr val="FFFFFF"/>
                </a:solidFill>
                <a:latin typeface="Poppins"/>
                <a:ea typeface="Poppins"/>
                <a:cs typeface="Poppins"/>
                <a:sym typeface="Poppins"/>
              </a:defRPr>
            </a:pPr>
            <a:r>
              <a:t>Appropriate Supplement </a:t>
            </a:r>
          </a:p>
          <a:p>
            <a:pPr>
              <a:lnSpc>
                <a:spcPts val="9100"/>
              </a:lnSpc>
              <a:defRPr spc="761" sz="7700">
                <a:solidFill>
                  <a:srgbClr val="FFFFFF"/>
                </a:solidFill>
                <a:latin typeface="Poppins"/>
                <a:ea typeface="Poppins"/>
                <a:cs typeface="Poppins"/>
                <a:sym typeface="Poppins"/>
              </a:defRPr>
            </a:pPr>
            <a:r>
              <a:t>Forms and Dosing</a:t>
            </a:r>
          </a:p>
        </p:txBody>
      </p:sp>
      <p:sp>
        <p:nvSpPr>
          <p:cNvPr id="49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91" name="A. Bioavailable Forms…"/>
          <p:cNvSpPr txBox="1"/>
          <p:nvPr/>
        </p:nvSpPr>
        <p:spPr>
          <a:xfrm>
            <a:off x="891041" y="3691087"/>
            <a:ext cx="4778481" cy="4904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A. Bioavailable Forms</a:t>
            </a:r>
          </a:p>
          <a:p>
            <a:pPr defTabSz="457200">
              <a:spcBef>
                <a:spcPts val="1200"/>
              </a:spcBef>
              <a:defRPr sz="2400">
                <a:latin typeface="Times Roman"/>
                <a:ea typeface="Times Roman"/>
                <a:cs typeface="Times Roman"/>
                <a:sym typeface="Times Roman"/>
              </a:defRPr>
            </a:pPr>
            <a:r>
              <a:t>Examples of preferred forms: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Magnesium glycinate or citrate</a:t>
            </a:r>
            <a:r>
              <a:rPr b="0"/>
              <a:t> (better absorbed than oxide)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Methylcobalamin or adenosylcobalamin</a:t>
            </a:r>
            <a:r>
              <a:rPr b="0"/>
              <a:t> (vs. cyanocobalamin)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Omega-3 triglyceride form</a:t>
            </a:r>
            <a:r>
              <a:rPr b="0"/>
              <a:t> (vs. ethyl ester)</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Chelated minerals</a:t>
            </a:r>
            <a:r>
              <a:rPr b="0"/>
              <a:t> (bisglycinate, picolinate)</a:t>
            </a:r>
          </a:p>
        </p:txBody>
      </p:sp>
      <p:sp>
        <p:nvSpPr>
          <p:cNvPr id="492" name="B. Clinically Effective Doses…"/>
          <p:cNvSpPr txBox="1"/>
          <p:nvPr/>
        </p:nvSpPr>
        <p:spPr>
          <a:xfrm>
            <a:off x="6298200" y="3716487"/>
            <a:ext cx="5691601" cy="661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B. Clinically Effective Doses</a:t>
            </a:r>
          </a:p>
          <a:p>
            <a:pPr defTabSz="457200">
              <a:spcBef>
                <a:spcPts val="1200"/>
              </a:spcBef>
              <a:defRPr sz="2400">
                <a:latin typeface="Times Roman"/>
                <a:ea typeface="Times Roman"/>
                <a:cs typeface="Times Roman"/>
                <a:sym typeface="Times Roman"/>
              </a:defRPr>
            </a:pPr>
            <a:r>
              <a:t>Use doses supported by: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RDA/DRI for prevention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Clinical trials for therapeutic use</a:t>
            </a:r>
          </a:p>
          <a:p>
            <a:pPr defTabSz="457200">
              <a:spcBef>
                <a:spcPts val="1200"/>
              </a:spcBef>
              <a:defRPr sz="2400">
                <a:latin typeface="Times Roman"/>
                <a:ea typeface="Times Roman"/>
                <a:cs typeface="Times Roman"/>
                <a:sym typeface="Times Roman"/>
              </a:defRPr>
            </a:pPr>
            <a:r>
              <a:t>Examples: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Vitamin D3: 1,000–4,000 IU/day (maintenance)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Omega-3 EPA+DHA: 1–2 g/day for inflammation, 2–4 g/day for triglycerides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Iron: 30–60 mg elemental iron/day for deficiency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Folate: 400–800 mcg/day, 4 mg/day in high-risk NTD pregnancies</a:t>
            </a:r>
          </a:p>
        </p:txBody>
      </p:sp>
      <p:sp>
        <p:nvSpPr>
          <p:cNvPr id="493" name="C. Targeted vs. Broad Supplementation…"/>
          <p:cNvSpPr txBox="1"/>
          <p:nvPr/>
        </p:nvSpPr>
        <p:spPr>
          <a:xfrm>
            <a:off x="12593963" y="3665687"/>
            <a:ext cx="4907565" cy="64733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C. Targeted vs. Broad Supplementation</a:t>
            </a:r>
          </a:p>
          <a:p>
            <a:pPr defTabSz="457200">
              <a:spcBef>
                <a:spcPts val="1400"/>
              </a:spcBef>
              <a:defRPr b="1" sz="2400">
                <a:latin typeface="Times Roman"/>
                <a:ea typeface="Times Roman"/>
                <a:cs typeface="Times Roman"/>
                <a:sym typeface="Times Roman"/>
              </a:defRPr>
            </a:pPr>
            <a:r>
              <a:t>Targeted supplementation</a:t>
            </a:r>
          </a:p>
          <a:p>
            <a:pPr defTabSz="457200">
              <a:spcBef>
                <a:spcPts val="1200"/>
              </a:spcBef>
              <a:defRPr sz="2400">
                <a:latin typeface="Times Roman"/>
                <a:ea typeface="Times Roman"/>
                <a:cs typeface="Times Roman"/>
                <a:sym typeface="Times Roman"/>
              </a:defRPr>
            </a:pPr>
            <a:r>
              <a:t>→ Based on individual labs, symptoms, medications, diet, and genetics.</a:t>
            </a:r>
            <a:br/>
            <a:r>
              <a:rPr b="1"/>
              <a:t>Most clinically effective and safest.</a:t>
            </a:r>
          </a:p>
          <a:p>
            <a:pPr defTabSz="457200">
              <a:spcBef>
                <a:spcPts val="1400"/>
              </a:spcBef>
              <a:defRPr b="1" sz="2400">
                <a:latin typeface="Times Roman"/>
                <a:ea typeface="Times Roman"/>
                <a:cs typeface="Times Roman"/>
                <a:sym typeface="Times Roman"/>
              </a:defRPr>
            </a:pPr>
            <a:r>
              <a:t>Broad supplementation (multivitamins)</a:t>
            </a:r>
          </a:p>
          <a:p>
            <a:pPr defTabSz="457200">
              <a:spcBef>
                <a:spcPts val="1200"/>
              </a:spcBef>
              <a:defRPr sz="2400">
                <a:latin typeface="Times Roman"/>
                <a:ea typeface="Times Roman"/>
                <a:cs typeface="Times Roman"/>
                <a:sym typeface="Times Roman"/>
              </a:defRPr>
            </a:pPr>
            <a:r>
              <a:t>→ Useful for general coverage in low-nutrient diets, aging adults, or chronic illness.</a:t>
            </a:r>
            <a:br/>
            <a:r>
              <a:t>→ Must not exceed tolerable upper intake levels.</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Freeform 2"/>
          <p:cNvSpPr/>
          <p:nvPr/>
        </p:nvSpPr>
        <p:spPr>
          <a:xfrm rot="10800000">
            <a:off x="-147842" y="-6093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49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97" name="TextBox 6"/>
          <p:cNvSpPr txBox="1"/>
          <p:nvPr/>
        </p:nvSpPr>
        <p:spPr>
          <a:xfrm>
            <a:off x="1202517" y="419676"/>
            <a:ext cx="16812962" cy="23051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61" sz="7700">
                <a:solidFill>
                  <a:srgbClr val="FFFFFF"/>
                </a:solidFill>
                <a:latin typeface="Poppins"/>
                <a:ea typeface="Poppins"/>
                <a:cs typeface="Poppins"/>
                <a:sym typeface="Poppins"/>
              </a:defRPr>
            </a:lvl1pPr>
          </a:lstStyle>
          <a:p>
            <a:pPr/>
            <a:r>
              <a:t>Safety Considerations in Supplementation</a:t>
            </a:r>
          </a:p>
        </p:txBody>
      </p:sp>
      <p:sp>
        <p:nvSpPr>
          <p:cNvPr id="49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99" name="A. Tolerable Upper Intake Levels (ULs)…"/>
          <p:cNvSpPr txBox="1"/>
          <p:nvPr/>
        </p:nvSpPr>
        <p:spPr>
          <a:xfrm>
            <a:off x="661556" y="3640287"/>
            <a:ext cx="4778481" cy="4688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A. Tolerable Upper Intake Levels (ULs)</a:t>
            </a:r>
          </a:p>
          <a:p>
            <a:pPr defTabSz="457200">
              <a:spcBef>
                <a:spcPts val="1200"/>
              </a:spcBef>
              <a:defRPr sz="2400">
                <a:latin typeface="Times Roman"/>
                <a:ea typeface="Times Roman"/>
                <a:cs typeface="Times Roman"/>
                <a:sym typeface="Times Roman"/>
              </a:defRPr>
            </a:pPr>
            <a:r>
              <a:t>Important nutrients with toxicity risks: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Vitamin A (retinol): liver toxicity, teratogenicity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Vitamin D: hypercalcemia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Iron: oxidative stress, GI distress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Zinc: copper deficiency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Selenium: selenosis</a:t>
            </a:r>
          </a:p>
        </p:txBody>
      </p:sp>
      <p:sp>
        <p:nvSpPr>
          <p:cNvPr id="500" name="B. Drug–Nutrient Interactions…"/>
          <p:cNvSpPr txBox="1"/>
          <p:nvPr/>
        </p:nvSpPr>
        <p:spPr>
          <a:xfrm>
            <a:off x="6298200" y="3716487"/>
            <a:ext cx="5691601" cy="52077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B. Drug–Nutrient Interactions</a:t>
            </a:r>
          </a:p>
          <a:p>
            <a:pPr defTabSz="457200">
              <a:spcBef>
                <a:spcPts val="1200"/>
              </a:spcBef>
              <a:defRPr sz="2400">
                <a:latin typeface="Times Roman"/>
                <a:ea typeface="Times Roman"/>
                <a:cs typeface="Times Roman"/>
                <a:sym typeface="Times Roman"/>
              </a:defRPr>
            </a:pPr>
            <a:r>
              <a:t>Examples: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PPIs</a:t>
            </a:r>
            <a:r>
              <a:rPr b="0"/>
              <a:t> → ↓ B12, Mg, Ca absorption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Metformin</a:t>
            </a:r>
            <a:r>
              <a:rPr b="0"/>
              <a:t> → ↓ B12 absorption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Statins</a:t>
            </a:r>
            <a:r>
              <a:rPr b="0"/>
              <a:t> → ↓ CoQ10</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Warfarin</a:t>
            </a:r>
            <a:r>
              <a:rPr b="0"/>
              <a:t> → affected by vitamin K intake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Diuretics</a:t>
            </a:r>
            <a:r>
              <a:rPr b="0"/>
              <a:t> → alter Mg, K, Na levels</a:t>
            </a:r>
          </a:p>
          <a:p>
            <a:pPr defTabSz="457200">
              <a:spcBef>
                <a:spcPts val="1200"/>
              </a:spcBef>
              <a:defRPr sz="2400">
                <a:latin typeface="Times Roman"/>
                <a:ea typeface="Times Roman"/>
                <a:cs typeface="Times Roman"/>
                <a:sym typeface="Times Roman"/>
              </a:defRPr>
            </a:pPr>
            <a:r>
              <a:t>Monitoring is essential.</a:t>
            </a:r>
          </a:p>
          <a:p>
            <a:pPr defTabSz="457200">
              <a:spcBef>
                <a:spcPts val="1200"/>
              </a:spcBef>
              <a:defRPr sz="1200">
                <a:latin typeface="Times Roman"/>
                <a:ea typeface="Times Roman"/>
                <a:cs typeface="Times Roman"/>
                <a:sym typeface="Times Roman"/>
              </a:defRPr>
            </a:pPr>
          </a:p>
        </p:txBody>
      </p:sp>
      <p:sp>
        <p:nvSpPr>
          <p:cNvPr id="501" name="C. Conditions Where Over-Supplementation Is Dangerous…"/>
          <p:cNvSpPr txBox="1"/>
          <p:nvPr/>
        </p:nvSpPr>
        <p:spPr>
          <a:xfrm>
            <a:off x="12593963" y="3665687"/>
            <a:ext cx="4907565" cy="533256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C. Conditions Where Over-Supplementation Is Dangerous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Hemochromatosis</a:t>
            </a:r>
            <a:r>
              <a:rPr b="0"/>
              <a:t> → avoid iron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Sarcoidosis or hyperparathyroidism</a:t>
            </a:r>
            <a:r>
              <a:rPr b="0"/>
              <a:t> → avoid high-dose vitamin D</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Kidney disease</a:t>
            </a:r>
            <a:r>
              <a:rPr b="0"/>
              <a:t> → caution with minerals, fat-soluble vitamins</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Pregnancy</a:t>
            </a:r>
            <a:r>
              <a:rPr b="0"/>
              <a:t> → limit vitamin A (retinol), herbs with uterotonic potential</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3" name="Freeform 2"/>
          <p:cNvSpPr/>
          <p:nvPr/>
        </p:nvSpPr>
        <p:spPr>
          <a:xfrm rot="10800000">
            <a:off x="-147842" y="-6093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0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05" name="TextBox 6"/>
          <p:cNvSpPr txBox="1"/>
          <p:nvPr/>
        </p:nvSpPr>
        <p:spPr>
          <a:xfrm>
            <a:off x="1151717" y="1003876"/>
            <a:ext cx="16812962" cy="11494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61" sz="7700">
                <a:solidFill>
                  <a:srgbClr val="FFFFFF"/>
                </a:solidFill>
                <a:latin typeface="Poppins"/>
                <a:ea typeface="Poppins"/>
                <a:cs typeface="Poppins"/>
                <a:sym typeface="Poppins"/>
              </a:defRPr>
            </a:lvl1pPr>
          </a:lstStyle>
          <a:p>
            <a:pPr/>
            <a:r>
              <a:t>When Food First Is Preferred</a:t>
            </a:r>
          </a:p>
        </p:txBody>
      </p:sp>
      <p:sp>
        <p:nvSpPr>
          <p:cNvPr id="50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07" name="Food should be prioritized when:…"/>
          <p:cNvSpPr txBox="1"/>
          <p:nvPr/>
        </p:nvSpPr>
        <p:spPr>
          <a:xfrm>
            <a:off x="1432065" y="3792687"/>
            <a:ext cx="15128190" cy="4917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3000">
                <a:latin typeface="Times Roman"/>
                <a:ea typeface="Times Roman"/>
                <a:cs typeface="Times Roman"/>
                <a:sym typeface="Times Roman"/>
              </a:defRPr>
            </a:pPr>
            <a:r>
              <a:t>Food should be prioritized when:</a:t>
            </a:r>
          </a:p>
          <a:p>
            <a:pPr marL="457200" indent="-317500" defTabSz="457200">
              <a:spcBef>
                <a:spcPts val="1200"/>
              </a:spcBef>
              <a:buSzPct val="100000"/>
              <a:buFont typeface="Times Roman"/>
              <a:buChar char="•"/>
              <a:defRPr sz="3000">
                <a:latin typeface="Times Roman"/>
                <a:ea typeface="Times Roman"/>
                <a:cs typeface="Times Roman"/>
                <a:sym typeface="Times Roman"/>
              </a:defRPr>
            </a:pPr>
            <a:r>
              <a:t>Nutrient density can be improved through dietary modification</a:t>
            </a:r>
          </a:p>
          <a:p>
            <a:pPr marL="457200" indent="-317500" defTabSz="457200">
              <a:spcBef>
                <a:spcPts val="1200"/>
              </a:spcBef>
              <a:buSzPct val="100000"/>
              <a:buFont typeface="Times Roman"/>
              <a:buChar char="•"/>
              <a:defRPr sz="3000">
                <a:latin typeface="Times Roman"/>
                <a:ea typeface="Times Roman"/>
                <a:cs typeface="Times Roman"/>
                <a:sym typeface="Times Roman"/>
              </a:defRPr>
            </a:pPr>
            <a:r>
              <a:t>Whole-food matrix enhances absorption (e.g., vitamin C with iron; fat with carotenoids)</a:t>
            </a:r>
          </a:p>
          <a:p>
            <a:pPr marL="457200" indent="-317500" defTabSz="457200">
              <a:spcBef>
                <a:spcPts val="1200"/>
              </a:spcBef>
              <a:buSzPct val="100000"/>
              <a:buFont typeface="Times Roman"/>
              <a:buChar char="•"/>
              <a:defRPr sz="3000">
                <a:latin typeface="Times Roman"/>
                <a:ea typeface="Times Roman"/>
                <a:cs typeface="Times Roman"/>
                <a:sym typeface="Times Roman"/>
              </a:defRPr>
            </a:pPr>
            <a:r>
              <a:t>Phytochemicals and fiber provide synergistic benefits</a:t>
            </a:r>
          </a:p>
          <a:p>
            <a:pPr marL="457200" indent="-317500" defTabSz="457200">
              <a:spcBef>
                <a:spcPts val="1200"/>
              </a:spcBef>
              <a:buSzPct val="100000"/>
              <a:buFont typeface="Times Roman"/>
              <a:buChar char="•"/>
              <a:defRPr sz="3000">
                <a:latin typeface="Times Roman"/>
                <a:ea typeface="Times Roman"/>
                <a:cs typeface="Times Roman"/>
                <a:sym typeface="Times Roman"/>
              </a:defRPr>
            </a:pPr>
            <a:r>
              <a:t>Chronic disease risk reduction requires lifestyle change</a:t>
            </a:r>
          </a:p>
          <a:p>
            <a:pPr defTabSz="457200">
              <a:spcBef>
                <a:spcPts val="1200"/>
              </a:spcBef>
              <a:defRPr sz="3000">
                <a:latin typeface="Times Roman"/>
                <a:ea typeface="Times Roman"/>
                <a:cs typeface="Times Roman"/>
                <a:sym typeface="Times Roman"/>
              </a:defRPr>
            </a:pPr>
          </a:p>
          <a:p>
            <a:pPr defTabSz="457200">
              <a:spcBef>
                <a:spcPts val="1200"/>
              </a:spcBef>
              <a:defRPr b="1" sz="3000">
                <a:latin typeface="Times Roman"/>
                <a:ea typeface="Times Roman"/>
                <a:cs typeface="Times Roman"/>
                <a:sym typeface="Times Roman"/>
              </a:defRPr>
            </a:pPr>
            <a:r>
              <a:t>Clinically, supplementation does not replace dietary correction.</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9" name="Freeform 2"/>
          <p:cNvSpPr/>
          <p:nvPr/>
        </p:nvSpPr>
        <p:spPr>
          <a:xfrm rot="10800000">
            <a:off x="-147842" y="-6093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1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11" name="TextBox 6"/>
          <p:cNvSpPr txBox="1"/>
          <p:nvPr/>
        </p:nvSpPr>
        <p:spPr>
          <a:xfrm>
            <a:off x="1126317" y="394276"/>
            <a:ext cx="16812962" cy="230515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61" sz="7700">
                <a:solidFill>
                  <a:srgbClr val="FFFFFF"/>
                </a:solidFill>
                <a:latin typeface="Poppins"/>
                <a:ea typeface="Poppins"/>
                <a:cs typeface="Poppins"/>
                <a:sym typeface="Poppins"/>
              </a:defRPr>
            </a:lvl1pPr>
          </a:lstStyle>
          <a:p>
            <a:pPr/>
            <a:r>
              <a:t>Clinical Decision Framework for Supplementation</a:t>
            </a:r>
          </a:p>
        </p:txBody>
      </p:sp>
      <p:sp>
        <p:nvSpPr>
          <p:cNvPr id="51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13" name="Step 1: Assess…"/>
          <p:cNvSpPr txBox="1"/>
          <p:nvPr/>
        </p:nvSpPr>
        <p:spPr>
          <a:xfrm>
            <a:off x="492265" y="4402287"/>
            <a:ext cx="3017548" cy="4714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Step 1: Assess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Dietary intake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Symptoms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Medications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Labs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Lifestyle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Family history</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Special populations (pregnant, elderly, athletes)</a:t>
            </a:r>
          </a:p>
        </p:txBody>
      </p:sp>
      <p:sp>
        <p:nvSpPr>
          <p:cNvPr id="514" name="Step 2: Identify Gaps…"/>
          <p:cNvSpPr txBox="1"/>
          <p:nvPr/>
        </p:nvSpPr>
        <p:spPr>
          <a:xfrm>
            <a:off x="3845066" y="4402287"/>
            <a:ext cx="3017548" cy="440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Step 2: Identify Gaps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Low nutrient intake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Increased requirements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Absorption impairments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Metabolic dysfunction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Disease-specific needs</a:t>
            </a:r>
          </a:p>
        </p:txBody>
      </p:sp>
      <p:sp>
        <p:nvSpPr>
          <p:cNvPr id="515" name="Step 3: Select Correct Nutrient, Form, and Dose…"/>
          <p:cNvSpPr txBox="1"/>
          <p:nvPr/>
        </p:nvSpPr>
        <p:spPr>
          <a:xfrm>
            <a:off x="7401066" y="4351487"/>
            <a:ext cx="3017548" cy="4638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Step 3: Select Correct Nutrient, Form, and Dose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Use evidence-based dosing</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Choose bioavailable forms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Prefer third-party tested supplements (USP, NSF, etc.)</a:t>
            </a:r>
          </a:p>
        </p:txBody>
      </p:sp>
      <p:sp>
        <p:nvSpPr>
          <p:cNvPr id="516" name="Step 4: Monitor &amp; Adjust…"/>
          <p:cNvSpPr txBox="1"/>
          <p:nvPr/>
        </p:nvSpPr>
        <p:spPr>
          <a:xfrm>
            <a:off x="10957066" y="4313387"/>
            <a:ext cx="3017548" cy="3698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Step 4: Monitor &amp; Adjust</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Follow-up labs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Symptom change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Side effects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Drug interactions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Duration of supplementation</a:t>
            </a:r>
          </a:p>
        </p:txBody>
      </p:sp>
      <p:sp>
        <p:nvSpPr>
          <p:cNvPr id="517" name="Step 5: Discontinue When Appropriate…"/>
          <p:cNvSpPr txBox="1"/>
          <p:nvPr/>
        </p:nvSpPr>
        <p:spPr>
          <a:xfrm>
            <a:off x="14513066" y="4237187"/>
            <a:ext cx="3017548" cy="3393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Step 5: Discontinue When Appropriate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Once the deficiency is corrected</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When dietary intake is adequate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If no clinical benefit is observed</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3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35" name="TextBox 6"/>
          <p:cNvSpPr txBox="1"/>
          <p:nvPr/>
        </p:nvSpPr>
        <p:spPr>
          <a:xfrm>
            <a:off x="1100917" y="1067916"/>
            <a:ext cx="16812962" cy="1120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Industrial Agricultural Downsides</a:t>
            </a:r>
          </a:p>
        </p:txBody>
      </p:sp>
      <p:sp>
        <p:nvSpPr>
          <p:cNvPr id="13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37" name="Table 1"/>
          <p:cNvGraphicFramePr/>
          <p:nvPr/>
        </p:nvGraphicFramePr>
        <p:xfrm>
          <a:off x="2289175" y="4120974"/>
          <a:ext cx="13883283" cy="532987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703153"/>
                <a:gridCol w="8180129"/>
              </a:tblGrid>
              <a:tr h="873749">
                <a:tc>
                  <a:txBody>
                    <a:bodyPr/>
                    <a:lstStyle/>
                    <a:p>
                      <a:pPr algn="ctr" defTabSz="457200">
                        <a:defRPr sz="1800"/>
                      </a:pPr>
                      <a:r>
                        <a:rPr b="1" sz="2400">
                          <a:latin typeface="Times Roman"/>
                          <a:ea typeface="Times Roman"/>
                          <a:cs typeface="Times Roman"/>
                          <a:sym typeface="Times Roman"/>
                        </a:rPr>
                        <a:t>Practice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Nutrient Consequence</a:t>
                      </a:r>
                    </a:p>
                  </a:txBody>
                  <a:tcPr marL="12700" marR="12700" marT="12700" marB="12700" anchor="ctr" anchorCtr="0" horzOverflow="overflow"/>
                </a:tc>
              </a:tr>
              <a:tr h="873749">
                <a:tc>
                  <a:txBody>
                    <a:bodyPr/>
                    <a:lstStyle/>
                    <a:p>
                      <a:pPr algn="ctr" defTabSz="457200">
                        <a:defRPr sz="1800"/>
                      </a:pPr>
                      <a:r>
                        <a:rPr sz="2400">
                          <a:latin typeface="Times Roman"/>
                          <a:ea typeface="Times Roman"/>
                          <a:cs typeface="Times Roman"/>
                          <a:sym typeface="Times Roman"/>
                        </a:rPr>
                        <a:t>Monocropping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Soil micronutrient depletion</a:t>
                      </a:r>
                    </a:p>
                  </a:txBody>
                  <a:tcPr marL="12700" marR="12700" marT="12700" marB="12700" anchor="ctr" anchorCtr="0" horzOverflow="overflow"/>
                </a:tc>
              </a:tr>
              <a:tr h="1354311">
                <a:tc>
                  <a:txBody>
                    <a:bodyPr/>
                    <a:lstStyle/>
                    <a:p>
                      <a:pPr algn="ctr" defTabSz="457200">
                        <a:defRPr sz="1800"/>
                      </a:pPr>
                      <a:r>
                        <a:rPr sz="2400">
                          <a:latin typeface="Times Roman"/>
                          <a:ea typeface="Times Roman"/>
                          <a:cs typeface="Times Roman"/>
                          <a:sym typeface="Times Roman"/>
                        </a:rPr>
                        <a:t>High-yield hybrids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Lower vitamin and mineral density</a:t>
                      </a:r>
                    </a:p>
                  </a:txBody>
                  <a:tcPr marL="12700" marR="12700" marT="12700" marB="12700" anchor="ctr" anchorCtr="0" horzOverflow="overflow"/>
                </a:tc>
              </a:tr>
              <a:tr h="873749">
                <a:tc>
                  <a:txBody>
                    <a:bodyPr/>
                    <a:lstStyle/>
                    <a:p>
                      <a:pPr algn="ctr" defTabSz="457200">
                        <a:defRPr sz="1800"/>
                      </a:pPr>
                      <a:r>
                        <a:rPr sz="2400">
                          <a:latin typeface="Times Roman"/>
                          <a:ea typeface="Times Roman"/>
                          <a:cs typeface="Times Roman"/>
                          <a:sym typeface="Times Roman"/>
                        </a:rPr>
                        <a:t>Early harvest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Decreased antioxidants</a:t>
                      </a:r>
                    </a:p>
                  </a:txBody>
                  <a:tcPr marL="12700" marR="12700" marT="12700" marB="12700" anchor="ctr" anchorCtr="0" horzOverflow="overflow"/>
                </a:tc>
              </a:tr>
              <a:tr h="1354311">
                <a:tc>
                  <a:txBody>
                    <a:bodyPr/>
                    <a:lstStyle/>
                    <a:p>
                      <a:pPr algn="ctr" defTabSz="457200">
                        <a:defRPr sz="1800"/>
                      </a:pPr>
                      <a:r>
                        <a:rPr sz="2400">
                          <a:latin typeface="Times Roman"/>
                          <a:ea typeface="Times Roman"/>
                          <a:cs typeface="Times Roman"/>
                          <a:sym typeface="Times Roman"/>
                        </a:rPr>
                        <a:t>Long shipping distances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loss from oxidation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Freeform 2"/>
          <p:cNvSpPr/>
          <p:nvPr/>
        </p:nvSpPr>
        <p:spPr>
          <a:xfrm rot="10800000">
            <a:off x="-147842" y="-6093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2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21" name="TextBox 6"/>
          <p:cNvSpPr txBox="1"/>
          <p:nvPr/>
        </p:nvSpPr>
        <p:spPr>
          <a:xfrm>
            <a:off x="1126317" y="394276"/>
            <a:ext cx="16812962" cy="3657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61" sz="7700">
                <a:solidFill>
                  <a:srgbClr val="FFFFFF"/>
                </a:solidFill>
                <a:latin typeface="Poppins"/>
                <a:ea typeface="Poppins"/>
                <a:cs typeface="Poppins"/>
                <a:sym typeface="Poppins"/>
              </a:defRPr>
            </a:lvl1pPr>
          </a:lstStyle>
          <a:p>
            <a:pPr/>
            <a:r>
              <a:t>Population-Specific Supplementation Guidelines</a:t>
            </a:r>
          </a:p>
        </p:txBody>
      </p:sp>
      <p:sp>
        <p:nvSpPr>
          <p:cNvPr id="52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23" name="A. Pregnancy…"/>
          <p:cNvSpPr txBox="1"/>
          <p:nvPr/>
        </p:nvSpPr>
        <p:spPr>
          <a:xfrm>
            <a:off x="492265" y="4402287"/>
            <a:ext cx="3017548" cy="4561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A. Pregnancy</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Folate/folinic acid or 5-MTHF</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Iron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Iodine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DHA (300–600 mg/day)</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Choline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Vitamin D (1,000–4,000 IU)</a:t>
            </a:r>
          </a:p>
        </p:txBody>
      </p:sp>
      <p:sp>
        <p:nvSpPr>
          <p:cNvPr id="524" name="B. Older Adults…"/>
          <p:cNvSpPr txBox="1"/>
          <p:nvPr/>
        </p:nvSpPr>
        <p:spPr>
          <a:xfrm>
            <a:off x="3845066" y="4402287"/>
            <a:ext cx="3017548" cy="4053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B. Older Adults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Vitamin D</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B12</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Calcium and magnesium</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Omega-3s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Protein supplements (sarcopenia prevention)</a:t>
            </a:r>
          </a:p>
        </p:txBody>
      </p:sp>
      <p:sp>
        <p:nvSpPr>
          <p:cNvPr id="525" name="C. Vegans/Vegetarians…"/>
          <p:cNvSpPr txBox="1"/>
          <p:nvPr/>
        </p:nvSpPr>
        <p:spPr>
          <a:xfrm>
            <a:off x="7401066" y="4351487"/>
            <a:ext cx="3017548" cy="5755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C. Vegans/Vegetarians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B12</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Iron (if low ferritin)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Zinc</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Iodine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Omega-3 DHA/EPA from algal oil</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Vitamin D</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Possibly taurine or carnitine (case-by-case)</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526" name="D. Athletes…"/>
          <p:cNvSpPr txBox="1"/>
          <p:nvPr/>
        </p:nvSpPr>
        <p:spPr>
          <a:xfrm>
            <a:off x="10957066" y="4313387"/>
            <a:ext cx="3017548" cy="6085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D. Athletes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Iron (if menstruating female athletes)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Electrolytes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Magnesium</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Omega-3s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Creatine monohydrate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Protein powder</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Vitamin D</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B vitamins for energy metabolism</a:t>
            </a:r>
          </a:p>
        </p:txBody>
      </p:sp>
      <p:sp>
        <p:nvSpPr>
          <p:cNvPr id="527" name="E. Chronic Illness…"/>
          <p:cNvSpPr txBox="1"/>
          <p:nvPr/>
        </p:nvSpPr>
        <p:spPr>
          <a:xfrm>
            <a:off x="14513067" y="4237187"/>
            <a:ext cx="3256089" cy="63944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E. Chronic Illness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Diabetes → magnesium, chromium, alpha-lipoic acid</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Cardiovascular disease → omega-3s, CoQ10, niacin (as clinically indicated)</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GI disorders → vitamins A/D/E/K, B12, iron, zinc</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Autoimmunity → vitamin D, omega-3s, curcumin (adjunctive)</a:t>
            </a: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9" name="Freeform 2"/>
          <p:cNvSpPr/>
          <p:nvPr/>
        </p:nvSpPr>
        <p:spPr>
          <a:xfrm rot="10800000">
            <a:off x="-147842" y="-6093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3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31" name="TextBox 6"/>
          <p:cNvSpPr txBox="1"/>
          <p:nvPr/>
        </p:nvSpPr>
        <p:spPr>
          <a:xfrm>
            <a:off x="1126317" y="394276"/>
            <a:ext cx="16812962" cy="3657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61" sz="7700">
                <a:solidFill>
                  <a:srgbClr val="FFFFFF"/>
                </a:solidFill>
                <a:latin typeface="Poppins"/>
                <a:ea typeface="Poppins"/>
                <a:cs typeface="Poppins"/>
                <a:sym typeface="Poppins"/>
              </a:defRPr>
            </a:lvl1pPr>
          </a:lstStyle>
          <a:p>
            <a:pPr/>
            <a:r>
              <a:t>When Supplements Improve Clinical Outcomes</a:t>
            </a:r>
          </a:p>
        </p:txBody>
      </p:sp>
      <p:sp>
        <p:nvSpPr>
          <p:cNvPr id="53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533" name="Table 1"/>
          <p:cNvGraphicFramePr/>
          <p:nvPr/>
        </p:nvGraphicFramePr>
        <p:xfrm>
          <a:off x="2612538" y="3435175"/>
          <a:ext cx="13840520" cy="633701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769368"/>
                <a:gridCol w="8071151"/>
              </a:tblGrid>
              <a:tr h="627427">
                <a:tc>
                  <a:txBody>
                    <a:bodyPr/>
                    <a:lstStyle/>
                    <a:p>
                      <a:pPr algn="ctr" defTabSz="457200">
                        <a:defRPr sz="1800"/>
                      </a:pPr>
                      <a:r>
                        <a:rPr b="1" sz="2400">
                          <a:latin typeface="Times Roman"/>
                          <a:ea typeface="Times Roman"/>
                          <a:cs typeface="Times Roman"/>
                          <a:sym typeface="Times Roman"/>
                        </a:rPr>
                        <a:t>Condition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Effective Supplements</a:t>
                      </a:r>
                    </a:p>
                  </a:txBody>
                  <a:tcPr marL="12700" marR="12700" marT="12700" marB="12700" anchor="ctr" anchorCtr="0" horzOverflow="overflow"/>
                </a:tc>
              </a:tr>
              <a:tr h="627427">
                <a:tc>
                  <a:txBody>
                    <a:bodyPr/>
                    <a:lstStyle/>
                    <a:p>
                      <a:pPr algn="ctr" defTabSz="457200">
                        <a:defRPr sz="1800"/>
                      </a:pPr>
                      <a:r>
                        <a:rPr sz="2400">
                          <a:latin typeface="Times Roman"/>
                          <a:ea typeface="Times Roman"/>
                          <a:cs typeface="Times Roman"/>
                          <a:sym typeface="Times Roman"/>
                        </a:rPr>
                        <a:t>Iron deficiency anemia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 + vitamin C</a:t>
                      </a:r>
                    </a:p>
                  </a:txBody>
                  <a:tcPr marL="12700" marR="12700" marT="12700" marB="12700" anchor="ctr" anchorCtr="0" horzOverflow="overflow"/>
                </a:tc>
              </a:tr>
              <a:tr h="627427">
                <a:tc>
                  <a:txBody>
                    <a:bodyPr/>
                    <a:lstStyle/>
                    <a:p>
                      <a:pPr algn="ctr" defTabSz="457200">
                        <a:defRPr sz="1800"/>
                      </a:pPr>
                      <a:r>
                        <a:rPr sz="2400">
                          <a:latin typeface="Times Roman"/>
                          <a:ea typeface="Times Roman"/>
                          <a:cs typeface="Times Roman"/>
                          <a:sym typeface="Times Roman"/>
                        </a:rPr>
                        <a:t>Osteoporosis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Calcium + vitamin D + K2</a:t>
                      </a:r>
                    </a:p>
                  </a:txBody>
                  <a:tcPr marL="12700" marR="12700" marT="12700" marB="12700" anchor="ctr" anchorCtr="0" horzOverflow="overflow"/>
                </a:tc>
              </a:tr>
              <a:tr h="627427">
                <a:tc>
                  <a:txBody>
                    <a:bodyPr/>
                    <a:lstStyle/>
                    <a:p>
                      <a:pPr algn="ctr" defTabSz="457200">
                        <a:defRPr sz="1800"/>
                      </a:pPr>
                      <a:r>
                        <a:rPr sz="2400">
                          <a:latin typeface="Times Roman"/>
                          <a:ea typeface="Times Roman"/>
                          <a:cs typeface="Times Roman"/>
                          <a:sym typeface="Times Roman"/>
                        </a:rPr>
                        <a:t>Hypertriglyceridemia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High-dose EPA/DHA</a:t>
                      </a:r>
                    </a:p>
                  </a:txBody>
                  <a:tcPr marL="12700" marR="12700" marT="12700" marB="12700" anchor="ctr" anchorCtr="0" horzOverflow="overflow"/>
                </a:tc>
              </a:tr>
              <a:tr h="627427">
                <a:tc>
                  <a:txBody>
                    <a:bodyPr/>
                    <a:lstStyle/>
                    <a:p>
                      <a:pPr algn="ctr" defTabSz="457200">
                        <a:defRPr sz="1800"/>
                      </a:pPr>
                      <a:r>
                        <a:rPr sz="2400">
                          <a:latin typeface="Times Roman"/>
                          <a:ea typeface="Times Roman"/>
                          <a:cs typeface="Times Roman"/>
                          <a:sym typeface="Times Roman"/>
                        </a:rPr>
                        <a:t>Depression (adjunct)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Omega-3s, methylfolate</a:t>
                      </a:r>
                    </a:p>
                  </a:txBody>
                  <a:tcPr marL="12700" marR="12700" marT="12700" marB="12700" anchor="ctr" anchorCtr="0" horzOverflow="overflow"/>
                </a:tc>
              </a:tr>
              <a:tr h="972511">
                <a:tc>
                  <a:txBody>
                    <a:bodyPr/>
                    <a:lstStyle/>
                    <a:p>
                      <a:pPr algn="ctr" defTabSz="457200">
                        <a:defRPr sz="1800"/>
                      </a:pPr>
                      <a:r>
                        <a:rPr sz="2400">
                          <a:latin typeface="Times Roman"/>
                          <a:ea typeface="Times Roman"/>
                          <a:cs typeface="Times Roman"/>
                          <a:sym typeface="Times Roman"/>
                        </a:rPr>
                        <a:t>Age-related macular degeneration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AREDS/AREDS2 formula</a:t>
                      </a:r>
                    </a:p>
                  </a:txBody>
                  <a:tcPr marL="12700" marR="12700" marT="12700" marB="12700" anchor="ctr" anchorCtr="0" horzOverflow="overflow"/>
                </a:tc>
              </a:tr>
              <a:tr h="627427">
                <a:tc>
                  <a:txBody>
                    <a:bodyPr/>
                    <a:lstStyle/>
                    <a:p>
                      <a:pPr algn="ctr" defTabSz="457200">
                        <a:defRPr sz="1800"/>
                      </a:pPr>
                      <a:r>
                        <a:rPr sz="2400">
                          <a:latin typeface="Times Roman"/>
                          <a:ea typeface="Times Roman"/>
                          <a:cs typeface="Times Roman"/>
                          <a:sym typeface="Times Roman"/>
                        </a:rPr>
                        <a:t>Pregnancy NTD prevention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Folate or 5-MTHF</a:t>
                      </a:r>
                    </a:p>
                  </a:txBody>
                  <a:tcPr marL="12700" marR="12700" marT="12700" marB="12700" anchor="ctr" anchorCtr="0" horzOverflow="overflow"/>
                </a:tc>
              </a:tr>
              <a:tr h="627427">
                <a:tc>
                  <a:txBody>
                    <a:bodyPr/>
                    <a:lstStyle/>
                    <a:p>
                      <a:pPr algn="ctr" defTabSz="457200">
                        <a:defRPr sz="1800"/>
                      </a:pPr>
                      <a:r>
                        <a:rPr sz="2400">
                          <a:latin typeface="Times Roman"/>
                          <a:ea typeface="Times Roman"/>
                          <a:cs typeface="Times Roman"/>
                          <a:sym typeface="Times Roman"/>
                        </a:rPr>
                        <a:t>Pernicious anemia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B12 injections/oral high-dose</a:t>
                      </a:r>
                    </a:p>
                  </a:txBody>
                  <a:tcPr marL="12700" marR="12700" marT="12700" marB="12700" anchor="ctr" anchorCtr="0" horzOverflow="overflow"/>
                </a:tc>
              </a:tr>
              <a:tr h="972511">
                <a:tc>
                  <a:txBody>
                    <a:bodyPr/>
                    <a:lstStyle/>
                    <a:p>
                      <a:pPr algn="ctr" defTabSz="457200">
                        <a:defRPr sz="1800"/>
                      </a:pPr>
                      <a:r>
                        <a:rPr sz="2400">
                          <a:latin typeface="Times Roman"/>
                          <a:ea typeface="Times Roman"/>
                          <a:cs typeface="Times Roman"/>
                          <a:sym typeface="Times Roman"/>
                        </a:rPr>
                        <a:t>IBD remission support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D, omega-3, probiotics (strain specific)</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3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37" name="TextBox 6"/>
          <p:cNvSpPr txBox="1"/>
          <p:nvPr/>
        </p:nvSpPr>
        <p:spPr>
          <a:xfrm>
            <a:off x="1118336" y="997527"/>
            <a:ext cx="16812964"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2" sz="7000">
                <a:solidFill>
                  <a:srgbClr val="0433FF"/>
                </a:solidFill>
                <a:latin typeface="Poppins"/>
                <a:ea typeface="Poppins"/>
                <a:cs typeface="Poppins"/>
                <a:sym typeface="Poppins"/>
              </a:defRPr>
            </a:lvl1pPr>
          </a:lstStyle>
          <a:p>
            <a:pPr/>
            <a:r>
              <a:t>Supplemental Sources of Nutrients</a:t>
            </a:r>
          </a:p>
        </p:txBody>
      </p:sp>
      <p:sp>
        <p:nvSpPr>
          <p:cNvPr id="53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39" name="Tolerable Upper Intake Level (UL)…"/>
          <p:cNvSpPr txBox="1"/>
          <p:nvPr/>
        </p:nvSpPr>
        <p:spPr>
          <a:xfrm>
            <a:off x="2172123" y="3469876"/>
            <a:ext cx="12591403"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spcBef>
                <a:spcPts val="1600"/>
              </a:spcBef>
              <a:defRPr b="1" sz="2800">
                <a:latin typeface="Times Roman"/>
                <a:ea typeface="Times Roman"/>
                <a:cs typeface="Times Roman"/>
                <a:sym typeface="Times Roman"/>
              </a:defRPr>
            </a:lvl1pPr>
          </a:lstStyle>
          <a:p>
            <a:pPr/>
            <a:r>
              <a:t>Fat-Soluble Vitamins: Supplemental Forms &amp; Clinical Notes</a:t>
            </a:r>
          </a:p>
        </p:txBody>
      </p:sp>
      <p:sp>
        <p:nvSpPr>
          <p:cNvPr id="540" name="Vitamin A…"/>
          <p:cNvSpPr txBox="1"/>
          <p:nvPr/>
        </p:nvSpPr>
        <p:spPr>
          <a:xfrm>
            <a:off x="1029124" y="4376887"/>
            <a:ext cx="3027421" cy="57030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Vitamin A</a:t>
            </a:r>
          </a:p>
          <a:p>
            <a:pPr defTabSz="457200">
              <a:spcBef>
                <a:spcPts val="1200"/>
              </a:spcBef>
              <a:defRPr sz="1900">
                <a:latin typeface="Times Roman"/>
                <a:ea typeface="Times Roman"/>
                <a:cs typeface="Times Roman"/>
                <a:sym typeface="Times Roman"/>
              </a:defRPr>
            </a:pPr>
            <a:r>
              <a:t>Forms: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Retinol / Retinyl palmitate or acetate</a:t>
            </a:r>
            <a:r>
              <a:rPr b="0"/>
              <a:t> → animal-derived, active form</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Beta-carotene</a:t>
            </a:r>
            <a:r>
              <a:rPr b="0"/>
              <a:t> → plant form, provitamin A</a:t>
            </a:r>
          </a:p>
          <a:p>
            <a:pPr defTabSz="457200">
              <a:spcBef>
                <a:spcPts val="1200"/>
              </a:spcBef>
              <a:defRPr sz="1900">
                <a:latin typeface="Times Roman"/>
                <a:ea typeface="Times Roman"/>
                <a:cs typeface="Times Roman"/>
                <a:sym typeface="Times Roman"/>
              </a:defRPr>
            </a:pPr>
            <a:r>
              <a:t>Clinical notes:</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Retinol is more potent; excessive intake risks toxicity.</a:t>
            </a:r>
          </a:p>
          <a:p>
            <a:pPr marL="457200" indent="-317500" defTabSz="457200">
              <a:spcBef>
                <a:spcPts val="1200"/>
              </a:spcBef>
              <a:buSzPct val="100000"/>
              <a:buFont typeface="Times Roman"/>
              <a:buChar char="•"/>
              <a:defRPr sz="1900">
                <a:latin typeface="Times Roman"/>
                <a:ea typeface="Times Roman"/>
                <a:cs typeface="Times Roman"/>
                <a:sym typeface="Times Roman"/>
              </a:defRPr>
            </a:pPr>
            <a:r>
              <a:t>Beta-carotene is safer but poorly converted in smokers or those with hypothyroidism.</a:t>
            </a:r>
          </a:p>
        </p:txBody>
      </p:sp>
      <p:sp>
        <p:nvSpPr>
          <p:cNvPr id="541" name="Vitamin D…"/>
          <p:cNvSpPr txBox="1"/>
          <p:nvPr/>
        </p:nvSpPr>
        <p:spPr>
          <a:xfrm>
            <a:off x="5512224" y="4425896"/>
            <a:ext cx="3027421" cy="49781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Vitamin D</a:t>
            </a:r>
          </a:p>
          <a:p>
            <a:pPr defTabSz="457200">
              <a:spcBef>
                <a:spcPts val="1200"/>
              </a:spcBef>
              <a:defRPr sz="1900">
                <a:latin typeface="Times Roman"/>
                <a:ea typeface="Times Roman"/>
                <a:cs typeface="Times Roman"/>
                <a:sym typeface="Times Roman"/>
              </a:defRPr>
            </a:pPr>
            <a:r>
              <a:t>Forms: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D3 (cholecalciferol)</a:t>
            </a:r>
            <a:r>
              <a:rPr b="0"/>
              <a:t> → higher bioavailability; preferred</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D2 (ergocalciferol)</a:t>
            </a:r>
            <a:r>
              <a:rPr b="0"/>
              <a:t> → used pharmaceutically but less effective in raising 25(OH)D</a:t>
            </a:r>
          </a:p>
          <a:p>
            <a:pPr defTabSz="457200">
              <a:spcBef>
                <a:spcPts val="1200"/>
              </a:spcBef>
              <a:defRPr sz="1900">
                <a:latin typeface="Times Roman"/>
                <a:ea typeface="Times Roman"/>
                <a:cs typeface="Times Roman"/>
                <a:sym typeface="Times Roman"/>
              </a:defRPr>
            </a:pPr>
            <a:r>
              <a:t>Special forms: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Calcitriol</a:t>
            </a:r>
            <a:r>
              <a:rPr b="0"/>
              <a:t> → active form used ONLY in renal disease or hypoparathyroidism..</a:t>
            </a:r>
          </a:p>
        </p:txBody>
      </p:sp>
      <p:sp>
        <p:nvSpPr>
          <p:cNvPr id="542" name="Vitamin E…"/>
          <p:cNvSpPr txBox="1"/>
          <p:nvPr/>
        </p:nvSpPr>
        <p:spPr>
          <a:xfrm>
            <a:off x="9995324" y="4456257"/>
            <a:ext cx="3027421" cy="38097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Vitamin E</a:t>
            </a:r>
          </a:p>
          <a:p>
            <a:pPr defTabSz="457200">
              <a:spcBef>
                <a:spcPts val="1200"/>
              </a:spcBef>
              <a:defRPr sz="1900">
                <a:latin typeface="Times Roman"/>
                <a:ea typeface="Times Roman"/>
                <a:cs typeface="Times Roman"/>
                <a:sym typeface="Times Roman"/>
              </a:defRPr>
            </a:pPr>
            <a:r>
              <a:t>Forms: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d-alpha-tocopherol</a:t>
            </a:r>
            <a:r>
              <a:rPr b="0"/>
              <a:t> → natural, preferred</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dl-alpha-tocopherol</a:t>
            </a:r>
            <a:r>
              <a:rPr b="0"/>
              <a:t> → synthetic, less bioactive</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Mixed tocopherols/tocotrienols</a:t>
            </a:r>
            <a:r>
              <a:rPr b="0"/>
              <a:t> → better antioxidant profile</a:t>
            </a:r>
          </a:p>
        </p:txBody>
      </p:sp>
      <p:sp>
        <p:nvSpPr>
          <p:cNvPr id="543" name="Vitamin K…"/>
          <p:cNvSpPr txBox="1"/>
          <p:nvPr/>
        </p:nvSpPr>
        <p:spPr>
          <a:xfrm>
            <a:off x="14135523" y="4430398"/>
            <a:ext cx="3027421" cy="33535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Vitamin K</a:t>
            </a:r>
          </a:p>
          <a:p>
            <a:pPr defTabSz="457200">
              <a:spcBef>
                <a:spcPts val="1200"/>
              </a:spcBef>
              <a:defRPr sz="1900">
                <a:latin typeface="Times Roman"/>
                <a:ea typeface="Times Roman"/>
                <a:cs typeface="Times Roman"/>
                <a:sym typeface="Times Roman"/>
              </a:defRPr>
            </a:pPr>
            <a:r>
              <a:t>Forms: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K1 (phylloquinone)</a:t>
            </a:r>
            <a:r>
              <a:rPr b="0"/>
              <a:t> → clotting factor support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K2 (MK-4, MK-7)</a:t>
            </a:r>
            <a:r>
              <a:rPr b="0"/>
              <a:t> → bone/vascular health</a:t>
            </a:r>
          </a:p>
          <a:p>
            <a:pPr defTabSz="457200">
              <a:spcBef>
                <a:spcPts val="1200"/>
              </a:spcBef>
              <a:defRPr sz="1900">
                <a:latin typeface="Times Roman"/>
                <a:ea typeface="Times Roman"/>
                <a:cs typeface="Times Roman"/>
                <a:sym typeface="Times Roman"/>
              </a:defRPr>
            </a:pPr>
            <a:r>
              <a:t>MK-7 has a longer half-life and superior activation of osteocalcin.</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5"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4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47" name="TextBox 6"/>
          <p:cNvSpPr txBox="1"/>
          <p:nvPr/>
        </p:nvSpPr>
        <p:spPr>
          <a:xfrm>
            <a:off x="1118336" y="997527"/>
            <a:ext cx="16812964"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2" sz="7000">
                <a:solidFill>
                  <a:srgbClr val="0433FF"/>
                </a:solidFill>
                <a:latin typeface="Poppins"/>
                <a:ea typeface="Poppins"/>
                <a:cs typeface="Poppins"/>
                <a:sym typeface="Poppins"/>
              </a:defRPr>
            </a:lvl1pPr>
          </a:lstStyle>
          <a:p>
            <a:pPr/>
            <a:r>
              <a:t>Supplemental Sources of Nutrients</a:t>
            </a:r>
          </a:p>
        </p:txBody>
      </p:sp>
      <p:sp>
        <p:nvSpPr>
          <p:cNvPr id="54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49" name="Tolerable Upper Intake Level (UL)…"/>
          <p:cNvSpPr txBox="1"/>
          <p:nvPr/>
        </p:nvSpPr>
        <p:spPr>
          <a:xfrm>
            <a:off x="2172123" y="3469876"/>
            <a:ext cx="12591403"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spcBef>
                <a:spcPts val="1600"/>
              </a:spcBef>
              <a:defRPr b="1" sz="2800">
                <a:latin typeface="Times Roman"/>
                <a:ea typeface="Times Roman"/>
                <a:cs typeface="Times Roman"/>
                <a:sym typeface="Times Roman"/>
              </a:defRPr>
            </a:lvl1pPr>
          </a:lstStyle>
          <a:p>
            <a:pPr/>
            <a:r>
              <a:t>Water-Soluble Vitamins: Supplemental Forms &amp; Clinical Notes</a:t>
            </a:r>
          </a:p>
        </p:txBody>
      </p:sp>
      <p:sp>
        <p:nvSpPr>
          <p:cNvPr id="550" name="Vitamin C…"/>
          <p:cNvSpPr txBox="1"/>
          <p:nvPr/>
        </p:nvSpPr>
        <p:spPr>
          <a:xfrm>
            <a:off x="2629324" y="4834087"/>
            <a:ext cx="4112873" cy="3280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100">
                <a:latin typeface="Times Roman"/>
                <a:ea typeface="Times Roman"/>
                <a:cs typeface="Times Roman"/>
                <a:sym typeface="Times Roman"/>
              </a:defRPr>
            </a:pPr>
            <a:r>
              <a:t>Vitamin C</a:t>
            </a:r>
          </a:p>
          <a:p>
            <a:pPr defTabSz="457200">
              <a:spcBef>
                <a:spcPts val="1200"/>
              </a:spcBef>
              <a:defRPr sz="2100">
                <a:latin typeface="Times Roman"/>
                <a:ea typeface="Times Roman"/>
                <a:cs typeface="Times Roman"/>
                <a:sym typeface="Times Roman"/>
              </a:defRPr>
            </a:pPr>
            <a:r>
              <a:t>Forms:</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Ascorbic acid</a:t>
            </a:r>
            <a:r>
              <a:rPr b="0"/>
              <a:t> → standard form</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Buffered forms (calcium/magnesium ascorbate)</a:t>
            </a:r>
            <a:r>
              <a:rPr b="0"/>
              <a:t> → gentler on GI</a:t>
            </a:r>
          </a:p>
          <a:p>
            <a:pPr marL="457200" indent="-317500" defTabSz="457200">
              <a:spcBef>
                <a:spcPts val="1200"/>
              </a:spcBef>
              <a:buSzPct val="100000"/>
              <a:buFont typeface="Times Roman"/>
              <a:buChar char="•"/>
              <a:defRPr b="1" sz="2100">
                <a:latin typeface="Times Roman"/>
                <a:ea typeface="Times Roman"/>
                <a:cs typeface="Times Roman"/>
                <a:sym typeface="Times Roman"/>
              </a:defRPr>
            </a:pPr>
            <a:r>
              <a:t>Liposomal vitamin C</a:t>
            </a:r>
            <a:r>
              <a:rPr b="0"/>
              <a:t> → higher absorption</a:t>
            </a:r>
          </a:p>
        </p:txBody>
      </p:sp>
      <p:sp>
        <p:nvSpPr>
          <p:cNvPr id="551" name="B-Complex Vitamins…"/>
          <p:cNvSpPr txBox="1"/>
          <p:nvPr/>
        </p:nvSpPr>
        <p:spPr>
          <a:xfrm>
            <a:off x="7944715" y="4757887"/>
            <a:ext cx="9145645" cy="485458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100">
                <a:latin typeface="Times Roman"/>
                <a:ea typeface="Times Roman"/>
                <a:cs typeface="Times Roman"/>
                <a:sym typeface="Times Roman"/>
              </a:defRPr>
            </a:pPr>
            <a:r>
              <a:t>B-Complex Vitamins</a:t>
            </a:r>
          </a:p>
          <a:p>
            <a:pPr defTabSz="457200">
              <a:spcBef>
                <a:spcPts val="1200"/>
              </a:spcBef>
              <a:defRPr b="1" sz="2100">
                <a:latin typeface="Times Roman"/>
                <a:ea typeface="Times Roman"/>
                <a:cs typeface="Times Roman"/>
                <a:sym typeface="Times Roman"/>
              </a:defRPr>
            </a:pPr>
            <a:r>
              <a:t>B1</a:t>
            </a:r>
            <a:r>
              <a:rPr b="0"/>
              <a:t>: Thiamine HCl, </a:t>
            </a:r>
            <a:r>
              <a:t>Benfotiamine</a:t>
            </a:r>
            <a:r>
              <a:rPr b="0"/>
              <a:t> (high-bioavailability fat-soluble form)</a:t>
            </a:r>
            <a:br>
              <a:rPr b="0"/>
            </a:br>
            <a:r>
              <a:t>B2</a:t>
            </a:r>
            <a:r>
              <a:rPr b="0"/>
              <a:t>: Riboflavin-5’-phosphate (active form)</a:t>
            </a:r>
            <a:br>
              <a:rPr b="0"/>
            </a:br>
            <a:r>
              <a:t>B3</a:t>
            </a:r>
            <a:r>
              <a:rPr b="0"/>
              <a:t>: Nicotinic acid (lipids), Niacinamide (non-flushing), Inositol hexanicotinate</a:t>
            </a:r>
            <a:br>
              <a:rPr b="0"/>
            </a:br>
            <a:r>
              <a:t>B5</a:t>
            </a:r>
            <a:r>
              <a:rPr b="0"/>
              <a:t>: Pantothenic acid, Pantethine (cholesterol support)</a:t>
            </a:r>
            <a:br>
              <a:rPr b="0"/>
            </a:br>
            <a:r>
              <a:t>B6</a:t>
            </a:r>
            <a:r>
              <a:rPr b="0"/>
              <a:t>: Pyridoxine HCl, </a:t>
            </a:r>
            <a:r>
              <a:t>P5P (active form)</a:t>
            </a:r>
            <a:br/>
            <a:r>
              <a:t>B7</a:t>
            </a:r>
            <a:r>
              <a:rPr b="0"/>
              <a:t>: Biotin</a:t>
            </a:r>
            <a:br>
              <a:rPr b="0"/>
            </a:br>
            <a:r>
              <a:t>B9</a:t>
            </a:r>
            <a:r>
              <a:rPr b="0"/>
              <a:t>: </a:t>
            </a:r>
            <a:r>
              <a:t>Folic acid</a:t>
            </a:r>
            <a:r>
              <a:rPr b="0"/>
              <a:t>, </a:t>
            </a:r>
            <a:r>
              <a:t>Folinic acid</a:t>
            </a:r>
            <a:r>
              <a:rPr b="0"/>
              <a:t>, </a:t>
            </a:r>
            <a:r>
              <a:t>5-MTHF</a:t>
            </a:r>
            <a:r>
              <a:rPr b="0"/>
              <a:t> (preferred for MTHFR variants)</a:t>
            </a:r>
            <a:br>
              <a:rPr b="0"/>
            </a:br>
            <a:r>
              <a:t>B12</a:t>
            </a:r>
            <a:r>
              <a:rPr b="0"/>
              <a:t>: Cyanocobalamin, Methylcobalamin, Hydroxocobalamin, Adenosylcobalamin</a:t>
            </a:r>
          </a:p>
          <a:p>
            <a:pPr defTabSz="457200">
              <a:spcBef>
                <a:spcPts val="1200"/>
              </a:spcBef>
              <a:defRPr sz="2100">
                <a:latin typeface="Times Roman"/>
                <a:ea typeface="Times Roman"/>
                <a:cs typeface="Times Roman"/>
                <a:sym typeface="Times Roman"/>
              </a:defRPr>
            </a:pPr>
            <a:r>
              <a:t>Clinical notes:</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For neurological conditions and MTHFR polymorphisms → methylcobalamin + 5-MTHF</a:t>
            </a:r>
          </a:p>
          <a:p>
            <a:pPr marL="457200" indent="-317500" defTabSz="457200">
              <a:spcBef>
                <a:spcPts val="1200"/>
              </a:spcBef>
              <a:buSzPct val="100000"/>
              <a:buFont typeface="Times Roman"/>
              <a:buChar char="•"/>
              <a:defRPr sz="2100">
                <a:latin typeface="Times Roman"/>
                <a:ea typeface="Times Roman"/>
                <a:cs typeface="Times Roman"/>
                <a:sym typeface="Times Roman"/>
              </a:defRPr>
            </a:pPr>
            <a:r>
              <a:t>For smokers → avoid high-dose niacinamide due to methylation burden</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3"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5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55" name="TextBox 6"/>
          <p:cNvSpPr txBox="1"/>
          <p:nvPr/>
        </p:nvSpPr>
        <p:spPr>
          <a:xfrm>
            <a:off x="1118336" y="997527"/>
            <a:ext cx="16812964"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2" sz="7000">
                <a:solidFill>
                  <a:srgbClr val="0433FF"/>
                </a:solidFill>
                <a:latin typeface="Poppins"/>
                <a:ea typeface="Poppins"/>
                <a:cs typeface="Poppins"/>
                <a:sym typeface="Poppins"/>
              </a:defRPr>
            </a:lvl1pPr>
          </a:lstStyle>
          <a:p>
            <a:pPr/>
            <a:r>
              <a:t>Supplemental Sources of Nutrients</a:t>
            </a:r>
          </a:p>
        </p:txBody>
      </p:sp>
      <p:sp>
        <p:nvSpPr>
          <p:cNvPr id="55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57" name="Tolerable Upper Intake Level (UL)…"/>
          <p:cNvSpPr txBox="1"/>
          <p:nvPr/>
        </p:nvSpPr>
        <p:spPr>
          <a:xfrm>
            <a:off x="2172123" y="3469876"/>
            <a:ext cx="12591403"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spcBef>
                <a:spcPts val="1600"/>
              </a:spcBef>
              <a:defRPr b="1" sz="2800">
                <a:latin typeface="Times Roman"/>
                <a:ea typeface="Times Roman"/>
                <a:cs typeface="Times Roman"/>
                <a:sym typeface="Times Roman"/>
              </a:defRPr>
            </a:lvl1pPr>
          </a:lstStyle>
          <a:p>
            <a:pPr/>
            <a:r>
              <a:t>Minerals: Supplemental Forms &amp; Clinical Notes</a:t>
            </a:r>
          </a:p>
        </p:txBody>
      </p:sp>
      <p:sp>
        <p:nvSpPr>
          <p:cNvPr id="558" name="A. Calcium…"/>
          <p:cNvSpPr txBox="1"/>
          <p:nvPr/>
        </p:nvSpPr>
        <p:spPr>
          <a:xfrm>
            <a:off x="546524" y="4605487"/>
            <a:ext cx="2930185" cy="46860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A. Calcium</a:t>
            </a:r>
          </a:p>
          <a:p>
            <a:pPr defTabSz="457200">
              <a:spcBef>
                <a:spcPts val="1200"/>
              </a:spcBef>
              <a:defRPr sz="1900">
                <a:latin typeface="Times Roman"/>
                <a:ea typeface="Times Roman"/>
                <a:cs typeface="Times Roman"/>
                <a:sym typeface="Times Roman"/>
              </a:defRPr>
            </a:pPr>
            <a:r>
              <a:t>Forms: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Calcium carbonate</a:t>
            </a:r>
            <a:r>
              <a:rPr b="0"/>
              <a:t> → requires stomach acid; 40% elemental Ca</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Calcium citrate</a:t>
            </a:r>
            <a:r>
              <a:rPr b="0"/>
              <a:t> → best for low-acid users, elderly; 21% elemental</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Calcium hydroxyapatite</a:t>
            </a:r>
            <a:r>
              <a:rPr b="0"/>
              <a:t> → bone-supporting matrix form</a:t>
            </a:r>
          </a:p>
        </p:txBody>
      </p:sp>
      <p:sp>
        <p:nvSpPr>
          <p:cNvPr id="559" name="B. Magnesium…"/>
          <p:cNvSpPr txBox="1"/>
          <p:nvPr/>
        </p:nvSpPr>
        <p:spPr>
          <a:xfrm>
            <a:off x="3670724" y="4669447"/>
            <a:ext cx="3543656" cy="45581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B. Magnesium</a:t>
            </a:r>
          </a:p>
          <a:p>
            <a:pPr defTabSz="457200">
              <a:spcBef>
                <a:spcPts val="1200"/>
              </a:spcBef>
              <a:defRPr sz="1900">
                <a:latin typeface="Times Roman"/>
                <a:ea typeface="Times Roman"/>
                <a:cs typeface="Times Roman"/>
                <a:sym typeface="Times Roman"/>
              </a:defRPr>
            </a:pPr>
            <a:r>
              <a:t>Forms: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Magnesium glycinate</a:t>
            </a:r>
            <a:r>
              <a:rPr b="0"/>
              <a:t> → relaxation, anxiety, sleep</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Magnesium citrate</a:t>
            </a:r>
            <a:r>
              <a:rPr b="0"/>
              <a:t> → constipation</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Magnesium malate</a:t>
            </a:r>
            <a:r>
              <a:rPr b="0"/>
              <a:t> → energy, fibromyalgia</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Magnesium oxide</a:t>
            </a:r>
            <a:r>
              <a:rPr b="0"/>
              <a:t> → poor absorption; laxative benefits only</a:t>
            </a:r>
          </a:p>
        </p:txBody>
      </p:sp>
      <p:sp>
        <p:nvSpPr>
          <p:cNvPr id="560" name="C. Iron…"/>
          <p:cNvSpPr txBox="1"/>
          <p:nvPr/>
        </p:nvSpPr>
        <p:spPr>
          <a:xfrm>
            <a:off x="7048924" y="4630887"/>
            <a:ext cx="3256089" cy="373358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C. Iron</a:t>
            </a:r>
          </a:p>
          <a:p>
            <a:pPr defTabSz="457200">
              <a:spcBef>
                <a:spcPts val="1200"/>
              </a:spcBef>
              <a:defRPr sz="1900">
                <a:latin typeface="Times Roman"/>
                <a:ea typeface="Times Roman"/>
                <a:cs typeface="Times Roman"/>
                <a:sym typeface="Times Roman"/>
              </a:defRPr>
            </a:pPr>
            <a:r>
              <a:t>Forms: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Ferrous sulfate</a:t>
            </a:r>
            <a:r>
              <a:rPr b="0"/>
              <a:t> → standard, more GI upset</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Ferrous bisglycinate</a:t>
            </a:r>
            <a:r>
              <a:rPr b="0"/>
              <a:t> → gentle, highly absorbed</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Heme iron polypeptide</a:t>
            </a:r>
            <a:r>
              <a:rPr b="0"/>
              <a:t> → highest bioavailability</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561" name="D. Zinc…"/>
          <p:cNvSpPr txBox="1"/>
          <p:nvPr/>
        </p:nvSpPr>
        <p:spPr>
          <a:xfrm>
            <a:off x="10528724" y="4465787"/>
            <a:ext cx="3256089" cy="67670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D. Zinc</a:t>
            </a:r>
          </a:p>
          <a:p>
            <a:pPr defTabSz="457200">
              <a:spcBef>
                <a:spcPts val="1200"/>
              </a:spcBef>
              <a:defRPr sz="1900">
                <a:latin typeface="Times Roman"/>
                <a:ea typeface="Times Roman"/>
                <a:cs typeface="Times Roman"/>
                <a:sym typeface="Times Roman"/>
              </a:defRPr>
            </a:pPr>
            <a:r>
              <a:t>Forms: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Zinc picolinate</a:t>
            </a:r>
            <a:r>
              <a:rPr b="0"/>
              <a:t> → best absorption</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Zinc gluconate</a:t>
            </a:r>
            <a:r>
              <a:rPr b="0"/>
              <a:t> → common cold lozenges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Zinc oxide</a:t>
            </a:r>
            <a:r>
              <a:rPr b="0"/>
              <a:t> → poor absorption</a:t>
            </a:r>
          </a:p>
          <a:p>
            <a:pPr defTabSz="457200">
              <a:spcBef>
                <a:spcPts val="1400"/>
              </a:spcBef>
              <a:defRPr b="1" sz="1900">
                <a:latin typeface="Times Roman"/>
                <a:ea typeface="Times Roman"/>
                <a:cs typeface="Times Roman"/>
                <a:sym typeface="Times Roman"/>
              </a:defRPr>
            </a:pPr>
            <a:r>
              <a:t>E. Selenium</a:t>
            </a:r>
          </a:p>
          <a:p>
            <a:pPr defTabSz="457200">
              <a:spcBef>
                <a:spcPts val="1200"/>
              </a:spcBef>
              <a:defRPr sz="1900">
                <a:latin typeface="Times Roman"/>
                <a:ea typeface="Times Roman"/>
                <a:cs typeface="Times Roman"/>
                <a:sym typeface="Times Roman"/>
              </a:defRPr>
            </a:pPr>
            <a:r>
              <a:t>Forms: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Selenomethionine</a:t>
            </a:r>
            <a:r>
              <a:rPr b="0"/>
              <a:t> → most bioavailable</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Sodium selenite</a:t>
            </a:r>
            <a:r>
              <a:rPr b="0"/>
              <a:t> → used therapeutically in cancer trials</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
        <p:nvSpPr>
          <p:cNvPr id="562" name="F. Chromium…"/>
          <p:cNvSpPr txBox="1"/>
          <p:nvPr/>
        </p:nvSpPr>
        <p:spPr>
          <a:xfrm>
            <a:off x="14414923" y="4465787"/>
            <a:ext cx="3256089" cy="59951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F. Chromium</a:t>
            </a:r>
          </a:p>
          <a:p>
            <a:pPr defTabSz="457200">
              <a:spcBef>
                <a:spcPts val="1200"/>
              </a:spcBef>
              <a:defRPr sz="1900">
                <a:latin typeface="Times Roman"/>
                <a:ea typeface="Times Roman"/>
                <a:cs typeface="Times Roman"/>
                <a:sym typeface="Times Roman"/>
              </a:defRPr>
            </a:pPr>
            <a:r>
              <a:t>Forms: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Chromium picolinate</a:t>
            </a:r>
            <a:r>
              <a:rPr b="0"/>
              <a:t> → glucose control</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Chromium polynicotinate</a:t>
            </a:r>
            <a:r>
              <a:rPr b="0"/>
              <a:t> → alternative</a:t>
            </a:r>
          </a:p>
          <a:p>
            <a:pPr defTabSz="457200">
              <a:defRPr sz="1900">
                <a:solidFill>
                  <a:srgbClr val="808080"/>
                </a:solidFill>
                <a:latin typeface="Times Roman"/>
                <a:ea typeface="Times Roman"/>
                <a:cs typeface="Times Roman"/>
                <a:sym typeface="Times Roman"/>
              </a:defRPr>
            </a:pPr>
          </a:p>
          <a:p>
            <a:pPr defTabSz="457200">
              <a:spcBef>
                <a:spcPts val="1400"/>
              </a:spcBef>
              <a:defRPr b="1" sz="1900">
                <a:latin typeface="Times Roman"/>
                <a:ea typeface="Times Roman"/>
                <a:cs typeface="Times Roman"/>
                <a:sym typeface="Times Roman"/>
              </a:defRPr>
            </a:pPr>
            <a:r>
              <a:t>G. Iodine</a:t>
            </a:r>
          </a:p>
          <a:p>
            <a:pPr defTabSz="457200">
              <a:spcBef>
                <a:spcPts val="1200"/>
              </a:spcBef>
              <a:defRPr sz="1900">
                <a:latin typeface="Times Roman"/>
                <a:ea typeface="Times Roman"/>
                <a:cs typeface="Times Roman"/>
                <a:sym typeface="Times Roman"/>
              </a:defRPr>
            </a:pPr>
            <a:r>
              <a:t>Forms:</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Potassium iodide</a:t>
            </a:r>
          </a:p>
          <a:p>
            <a:pPr marL="457200" indent="-317500" defTabSz="457200">
              <a:spcBef>
                <a:spcPts val="1200"/>
              </a:spcBef>
              <a:buSzPct val="100000"/>
              <a:buFont typeface="Times Roman"/>
              <a:buChar char="•"/>
              <a:defRPr b="1" sz="1900">
                <a:latin typeface="Times Roman"/>
                <a:ea typeface="Times Roman"/>
                <a:cs typeface="Times Roman"/>
                <a:sym typeface="Times Roman"/>
              </a:defRPr>
            </a:pPr>
            <a:r>
              <a:t>Kelp extracts</a:t>
            </a:r>
            <a:r>
              <a:rPr b="0"/>
              <a:t> (variable content; not preferred clinically)</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4"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6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66" name="TextBox 6"/>
          <p:cNvSpPr txBox="1"/>
          <p:nvPr/>
        </p:nvSpPr>
        <p:spPr>
          <a:xfrm>
            <a:off x="1118336" y="997527"/>
            <a:ext cx="16812964"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2" sz="7000">
                <a:solidFill>
                  <a:srgbClr val="0433FF"/>
                </a:solidFill>
                <a:latin typeface="Poppins"/>
                <a:ea typeface="Poppins"/>
                <a:cs typeface="Poppins"/>
                <a:sym typeface="Poppins"/>
              </a:defRPr>
            </a:lvl1pPr>
          </a:lstStyle>
          <a:p>
            <a:pPr/>
            <a:r>
              <a:t>Supplemental Sources of Nutrients</a:t>
            </a:r>
          </a:p>
        </p:txBody>
      </p:sp>
      <p:sp>
        <p:nvSpPr>
          <p:cNvPr id="56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68" name="Tolerable Upper Intake Level (UL)…"/>
          <p:cNvSpPr txBox="1"/>
          <p:nvPr/>
        </p:nvSpPr>
        <p:spPr>
          <a:xfrm>
            <a:off x="2172123" y="3469876"/>
            <a:ext cx="12591403"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spcBef>
                <a:spcPts val="1600"/>
              </a:spcBef>
              <a:defRPr b="1" sz="2800">
                <a:latin typeface="Times Roman"/>
                <a:ea typeface="Times Roman"/>
                <a:cs typeface="Times Roman"/>
                <a:sym typeface="Times Roman"/>
              </a:defRPr>
            </a:lvl1pPr>
          </a:lstStyle>
          <a:p>
            <a:pPr/>
            <a:r>
              <a:t>Fatty Acids: Supplemental Forms &amp; Clinical Notes</a:t>
            </a:r>
          </a:p>
        </p:txBody>
      </p:sp>
      <p:sp>
        <p:nvSpPr>
          <p:cNvPr id="569" name="Omega-3 Fatty Acids…"/>
          <p:cNvSpPr txBox="1"/>
          <p:nvPr/>
        </p:nvSpPr>
        <p:spPr>
          <a:xfrm>
            <a:off x="3213524" y="4376887"/>
            <a:ext cx="5772009" cy="548000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Omega-3 Fatty Acids</a:t>
            </a:r>
          </a:p>
          <a:p>
            <a:pPr defTabSz="457200">
              <a:spcBef>
                <a:spcPts val="1200"/>
              </a:spcBef>
              <a:defRPr sz="2200">
                <a:latin typeface="Times Roman"/>
                <a:ea typeface="Times Roman"/>
                <a:cs typeface="Times Roman"/>
                <a:sym typeface="Times Roman"/>
              </a:defRPr>
            </a:pPr>
            <a:r>
              <a:t>Forms:</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Triglyceride form (TG)</a:t>
            </a:r>
            <a:r>
              <a:rPr b="0"/>
              <a:t> → best absorbed</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Ethyl ester (EE)</a:t>
            </a:r>
            <a:r>
              <a:rPr b="0"/>
              <a:t> → requires digestion; lower bioavailability</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Phospholipid form</a:t>
            </a:r>
            <a:r>
              <a:rPr b="0"/>
              <a:t> (krill oil) → enhanced absorption</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Algal oil</a:t>
            </a:r>
            <a:r>
              <a:rPr b="0"/>
              <a:t> → vegan DHA/EPA</a:t>
            </a:r>
          </a:p>
          <a:p>
            <a:pPr defTabSz="457200">
              <a:spcBef>
                <a:spcPts val="1200"/>
              </a:spcBef>
              <a:defRPr sz="2200">
                <a:latin typeface="Times Roman"/>
                <a:ea typeface="Times Roman"/>
                <a:cs typeface="Times Roman"/>
                <a:sym typeface="Times Roman"/>
              </a:defRPr>
            </a:pPr>
            <a:r>
              <a:t>Clinical notes: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Triglyceride and phospholipid forms consistently outperform ethyl esters in plasma EPA/DHA levels.</a:t>
            </a:r>
          </a:p>
        </p:txBody>
      </p:sp>
      <p:sp>
        <p:nvSpPr>
          <p:cNvPr id="570" name="Omega-6 &amp; Omega-9…"/>
          <p:cNvSpPr txBox="1"/>
          <p:nvPr/>
        </p:nvSpPr>
        <p:spPr>
          <a:xfrm>
            <a:off x="10325524" y="4542447"/>
            <a:ext cx="5073609" cy="298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Omega-6 &amp; Omega-9</a:t>
            </a:r>
          </a:p>
          <a:p>
            <a:pPr defTabSz="457200">
              <a:spcBef>
                <a:spcPts val="1200"/>
              </a:spcBef>
              <a:defRPr sz="2300">
                <a:latin typeface="Times Roman"/>
                <a:ea typeface="Times Roman"/>
                <a:cs typeface="Times Roman"/>
                <a:sym typeface="Times Roman"/>
              </a:defRPr>
            </a:pPr>
            <a:r>
              <a:t>Examples: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GLA from borage or evening primrose</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Oleic acid from olive oil (usually food-based)</a:t>
            </a:r>
          </a:p>
          <a:p>
            <a:pPr marL="457200" indent="-457200" defTabSz="457200">
              <a:spcBef>
                <a:spcPts val="1200"/>
              </a:spcBef>
              <a:tabLst>
                <a:tab pos="139700" algn="l"/>
                <a:tab pos="457200" algn="l"/>
              </a:tabLst>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2"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7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74" name="TextBox 6"/>
          <p:cNvSpPr txBox="1"/>
          <p:nvPr/>
        </p:nvSpPr>
        <p:spPr>
          <a:xfrm>
            <a:off x="1118336" y="997527"/>
            <a:ext cx="16812964"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2" sz="7000">
                <a:solidFill>
                  <a:srgbClr val="0433FF"/>
                </a:solidFill>
                <a:latin typeface="Poppins"/>
                <a:ea typeface="Poppins"/>
                <a:cs typeface="Poppins"/>
                <a:sym typeface="Poppins"/>
              </a:defRPr>
            </a:lvl1pPr>
          </a:lstStyle>
          <a:p>
            <a:pPr/>
            <a:r>
              <a:t>Supplemental Sources of Nutrients</a:t>
            </a:r>
          </a:p>
        </p:txBody>
      </p:sp>
      <p:sp>
        <p:nvSpPr>
          <p:cNvPr id="57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76" name="Tolerable Upper Intake Level (UL)…"/>
          <p:cNvSpPr txBox="1"/>
          <p:nvPr/>
        </p:nvSpPr>
        <p:spPr>
          <a:xfrm>
            <a:off x="2172123" y="3469876"/>
            <a:ext cx="12591403"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spcBef>
                <a:spcPts val="1600"/>
              </a:spcBef>
              <a:defRPr b="1" sz="2800">
                <a:latin typeface="Times Roman"/>
                <a:ea typeface="Times Roman"/>
                <a:cs typeface="Times Roman"/>
                <a:sym typeface="Times Roman"/>
              </a:defRPr>
            </a:lvl1pPr>
          </a:lstStyle>
          <a:p>
            <a:pPr/>
            <a:r>
              <a:t>Protein &amp; Amino Acids: Supplemental Forms &amp; Clinical Notes</a:t>
            </a:r>
          </a:p>
        </p:txBody>
      </p:sp>
      <p:sp>
        <p:nvSpPr>
          <p:cNvPr id="577" name="Protein Powders…"/>
          <p:cNvSpPr txBox="1"/>
          <p:nvPr/>
        </p:nvSpPr>
        <p:spPr>
          <a:xfrm>
            <a:off x="3213524" y="4376887"/>
            <a:ext cx="5772009" cy="49887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Protein Powders</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Whey protein isolate</a:t>
            </a:r>
            <a:r>
              <a:rPr b="0"/>
              <a:t> → complete protein; fast absorption</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Whey concentrate</a:t>
            </a:r>
            <a:r>
              <a:rPr b="0"/>
              <a:t> → contains lactose; more whole-food nutrients</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Casein</a:t>
            </a:r>
            <a:r>
              <a:rPr b="0"/>
              <a:t> → slow-digesting</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Pea, rice, soy protein</a:t>
            </a:r>
            <a:r>
              <a:rPr b="0"/>
              <a:t> → plant-based alternatives</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Collagen peptides</a:t>
            </a:r>
            <a:r>
              <a:rPr b="0"/>
              <a:t> → not a complete protein, but supports connective tissue</a:t>
            </a:r>
          </a:p>
        </p:txBody>
      </p:sp>
      <p:sp>
        <p:nvSpPr>
          <p:cNvPr id="578" name="Amino Acids…"/>
          <p:cNvSpPr txBox="1"/>
          <p:nvPr/>
        </p:nvSpPr>
        <p:spPr>
          <a:xfrm>
            <a:off x="10325524" y="4542447"/>
            <a:ext cx="5073609" cy="48363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Amino Acids</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BCAAs</a:t>
            </a:r>
            <a:r>
              <a:rPr b="0"/>
              <a:t> → leucine, isoleucine, valine (muscle repair)</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Glutamine</a:t>
            </a:r>
            <a:r>
              <a:rPr b="0"/>
              <a:t> → gut healing, immune support</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Taurine</a:t>
            </a:r>
            <a:r>
              <a:rPr b="0"/>
              <a:t> → cardiovascular &amp; bile acid support</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Carnitine</a:t>
            </a:r>
            <a:r>
              <a:rPr b="0"/>
              <a:t> (L-carnitine, acetyl-L-carnitine) → mitochondrial energy</a:t>
            </a:r>
          </a:p>
          <a:p>
            <a:pPr marL="457200" indent="-317500" defTabSz="457200">
              <a:spcBef>
                <a:spcPts val="1200"/>
              </a:spcBef>
              <a:buSzPct val="100000"/>
              <a:buFont typeface="Times Roman"/>
              <a:buChar char="•"/>
              <a:defRPr b="1" sz="2300">
                <a:latin typeface="Times Roman"/>
                <a:ea typeface="Times Roman"/>
                <a:cs typeface="Times Roman"/>
                <a:sym typeface="Times Roman"/>
              </a:defRPr>
            </a:pPr>
            <a:r>
              <a:t>Tryptophan / 5-HTP</a:t>
            </a:r>
            <a:r>
              <a:rPr b="0"/>
              <a:t> → serotonin support</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0"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8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82" name="TextBox 6"/>
          <p:cNvSpPr txBox="1"/>
          <p:nvPr/>
        </p:nvSpPr>
        <p:spPr>
          <a:xfrm>
            <a:off x="1118336" y="997527"/>
            <a:ext cx="16812964"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2" sz="7000">
                <a:solidFill>
                  <a:srgbClr val="0433FF"/>
                </a:solidFill>
                <a:latin typeface="Poppins"/>
                <a:ea typeface="Poppins"/>
                <a:cs typeface="Poppins"/>
                <a:sym typeface="Poppins"/>
              </a:defRPr>
            </a:lvl1pPr>
          </a:lstStyle>
          <a:p>
            <a:pPr/>
            <a:r>
              <a:t>Supplemental Sources of Nutrients</a:t>
            </a:r>
          </a:p>
        </p:txBody>
      </p:sp>
      <p:sp>
        <p:nvSpPr>
          <p:cNvPr id="58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84" name="Tolerable Upper Intake Level (UL)…"/>
          <p:cNvSpPr txBox="1"/>
          <p:nvPr/>
        </p:nvSpPr>
        <p:spPr>
          <a:xfrm>
            <a:off x="2172123" y="3469876"/>
            <a:ext cx="12591403"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spcBef>
                <a:spcPts val="1600"/>
              </a:spcBef>
              <a:defRPr b="1" sz="2800">
                <a:latin typeface="Times Roman"/>
                <a:ea typeface="Times Roman"/>
                <a:cs typeface="Times Roman"/>
                <a:sym typeface="Times Roman"/>
              </a:defRPr>
            </a:lvl1pPr>
          </a:lstStyle>
          <a:p>
            <a:pPr/>
            <a:r>
              <a:t>Pytonutrients &amp; Botanicals: Supplemental Forms &amp; Clinical Notes</a:t>
            </a:r>
          </a:p>
        </p:txBody>
      </p:sp>
      <p:sp>
        <p:nvSpPr>
          <p:cNvPr id="585" name="Forms…"/>
          <p:cNvSpPr txBox="1"/>
          <p:nvPr/>
        </p:nvSpPr>
        <p:spPr>
          <a:xfrm>
            <a:off x="5880524" y="4191134"/>
            <a:ext cx="5772009" cy="5755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Forms</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Whole herb powder</a:t>
            </a:r>
            <a:r>
              <a:rPr b="0"/>
              <a:t> (lowest potency)</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Standardized extracts</a:t>
            </a:r>
            <a:r>
              <a:rPr b="0"/>
              <a:t> (e.g., 95% curcuminoids)</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Tinctures</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CO2 extracts</a:t>
            </a:r>
          </a:p>
          <a:p>
            <a:pPr marL="457200" indent="-317500" defTabSz="457200">
              <a:spcBef>
                <a:spcPts val="1200"/>
              </a:spcBef>
              <a:buSzPct val="100000"/>
              <a:buFont typeface="Times Roman"/>
              <a:buChar char="•"/>
              <a:defRPr b="1" sz="2000">
                <a:latin typeface="Times Roman"/>
                <a:ea typeface="Times Roman"/>
                <a:cs typeface="Times Roman"/>
                <a:sym typeface="Times Roman"/>
              </a:defRPr>
            </a:pPr>
            <a:r>
              <a:t>Liposomal botanicals</a:t>
            </a:r>
            <a:r>
              <a:rPr b="0"/>
              <a:t> (enhanced delivery)</a:t>
            </a:r>
          </a:p>
          <a:p>
            <a:pPr defTabSz="457200">
              <a:spcBef>
                <a:spcPts val="1400"/>
              </a:spcBef>
              <a:defRPr b="1" sz="2000">
                <a:latin typeface="Times Roman"/>
                <a:ea typeface="Times Roman"/>
                <a:cs typeface="Times Roman"/>
                <a:sym typeface="Times Roman"/>
              </a:defRPr>
            </a:pPr>
            <a:r>
              <a:t>Key Mechanisms</a:t>
            </a:r>
          </a:p>
          <a:p>
            <a:pPr defTabSz="457200">
              <a:spcBef>
                <a:spcPts val="1200"/>
              </a:spcBef>
              <a:defRPr sz="2000">
                <a:latin typeface="Times Roman"/>
                <a:ea typeface="Times Roman"/>
                <a:cs typeface="Times Roman"/>
                <a:sym typeface="Times Roman"/>
              </a:defRPr>
            </a:pPr>
            <a:r>
              <a:t>Botanicals supply </a:t>
            </a:r>
            <a:r>
              <a:rPr b="1"/>
              <a:t>polyphenols</a:t>
            </a:r>
            <a:r>
              <a:t>, </a:t>
            </a:r>
            <a:r>
              <a:rPr b="1"/>
              <a:t>flavonoids</a:t>
            </a:r>
            <a:r>
              <a:t>, </a:t>
            </a:r>
            <a:r>
              <a:rPr b="1"/>
              <a:t>glucosinolates</a:t>
            </a:r>
            <a:r>
              <a:t>, </a:t>
            </a:r>
            <a:r>
              <a:rPr b="1"/>
              <a:t>terpenes</a:t>
            </a:r>
            <a:r>
              <a:t>, and </a:t>
            </a:r>
            <a:r>
              <a:rPr b="1"/>
              <a:t>alkaloids</a:t>
            </a:r>
            <a:r>
              <a:t>, affecting:</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antioxidant capacity</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phase II detoxification</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inflammatory pathways</a:t>
            </a:r>
          </a:p>
          <a:p>
            <a:pPr marL="457200" indent="-317500" defTabSz="457200">
              <a:spcBef>
                <a:spcPts val="1200"/>
              </a:spcBef>
              <a:buSzPct val="100000"/>
              <a:buFont typeface="Times Roman"/>
              <a:buChar char="•"/>
              <a:defRPr sz="2000">
                <a:latin typeface="Times Roman"/>
                <a:ea typeface="Times Roman"/>
                <a:cs typeface="Times Roman"/>
                <a:sym typeface="Times Roman"/>
              </a:defRPr>
            </a:pPr>
            <a:r>
              <a:t>microbiome modulation</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7"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8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89" name="TextBox 6"/>
          <p:cNvSpPr txBox="1"/>
          <p:nvPr/>
        </p:nvSpPr>
        <p:spPr>
          <a:xfrm>
            <a:off x="1118336" y="997527"/>
            <a:ext cx="16812964"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2" sz="7000">
                <a:solidFill>
                  <a:srgbClr val="0433FF"/>
                </a:solidFill>
                <a:latin typeface="Poppins"/>
                <a:ea typeface="Poppins"/>
                <a:cs typeface="Poppins"/>
                <a:sym typeface="Poppins"/>
              </a:defRPr>
            </a:lvl1pPr>
          </a:lstStyle>
          <a:p>
            <a:pPr/>
            <a:r>
              <a:t>Supplemental Sources of Nutrients</a:t>
            </a:r>
          </a:p>
        </p:txBody>
      </p:sp>
      <p:sp>
        <p:nvSpPr>
          <p:cNvPr id="59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91" name="Tolerable Upper Intake Level (UL)…"/>
          <p:cNvSpPr txBox="1"/>
          <p:nvPr/>
        </p:nvSpPr>
        <p:spPr>
          <a:xfrm>
            <a:off x="2172123" y="3469876"/>
            <a:ext cx="12591403"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spcBef>
                <a:spcPts val="1600"/>
              </a:spcBef>
              <a:defRPr b="1" sz="2800">
                <a:latin typeface="Times Roman"/>
                <a:ea typeface="Times Roman"/>
                <a:cs typeface="Times Roman"/>
                <a:sym typeface="Times Roman"/>
              </a:defRPr>
            </a:lvl1pPr>
          </a:lstStyle>
          <a:p>
            <a:pPr/>
            <a:r>
              <a:t>Specialized Functtional Formulations</a:t>
            </a:r>
          </a:p>
        </p:txBody>
      </p:sp>
      <p:sp>
        <p:nvSpPr>
          <p:cNvPr id="592" name="A. Liposomal Nutrients…"/>
          <p:cNvSpPr txBox="1"/>
          <p:nvPr/>
        </p:nvSpPr>
        <p:spPr>
          <a:xfrm>
            <a:off x="2375324" y="4572134"/>
            <a:ext cx="4215663" cy="4714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A. Liposomal Nutrients</a:t>
            </a:r>
          </a:p>
          <a:p>
            <a:pPr defTabSz="457200">
              <a:spcBef>
                <a:spcPts val="1200"/>
              </a:spcBef>
              <a:defRPr sz="2200">
                <a:latin typeface="Times Roman"/>
                <a:ea typeface="Times Roman"/>
                <a:cs typeface="Times Roman"/>
                <a:sym typeface="Times Roman"/>
              </a:defRPr>
            </a:pPr>
            <a:r>
              <a:t>Uses phospholipid carriers to enhance absorption of:</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Vitamin C</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Glutathione</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Curcumin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B-complex</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Magnesium</a:t>
            </a:r>
          </a:p>
          <a:p>
            <a:pPr defTabSz="457200">
              <a:spcBef>
                <a:spcPts val="1200"/>
              </a:spcBef>
              <a:defRPr sz="2200">
                <a:latin typeface="Times Roman"/>
                <a:ea typeface="Times Roman"/>
                <a:cs typeface="Times Roman"/>
                <a:sym typeface="Times Roman"/>
              </a:defRPr>
            </a:pPr>
            <a:r>
              <a:t>Useful in malabsorption, chronic inflammation, and GI dysfunction.</a:t>
            </a:r>
          </a:p>
        </p:txBody>
      </p:sp>
      <p:sp>
        <p:nvSpPr>
          <p:cNvPr id="593" name="B. Time-Release or Delayed-Release Coatings…"/>
          <p:cNvSpPr txBox="1"/>
          <p:nvPr/>
        </p:nvSpPr>
        <p:spPr>
          <a:xfrm>
            <a:off x="7416986" y="4572134"/>
            <a:ext cx="4215664" cy="4053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B. Time-Release or Delayed-Release Coatings</a:t>
            </a:r>
          </a:p>
          <a:p>
            <a:pPr defTabSz="457200">
              <a:spcBef>
                <a:spcPts val="1200"/>
              </a:spcBef>
              <a:defRPr sz="2200">
                <a:latin typeface="Times Roman"/>
                <a:ea typeface="Times Roman"/>
                <a:cs typeface="Times Roman"/>
                <a:sym typeface="Times Roman"/>
              </a:defRPr>
            </a:pPr>
            <a:r>
              <a:t>Used for:</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Iron</a:t>
            </a:r>
            <a:r>
              <a:rPr b="0"/>
              <a:t> (reduces GI irritation)</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Probiotics</a:t>
            </a:r>
            <a:r>
              <a:rPr b="0"/>
              <a:t> (target delivery to the intestine)</a:t>
            </a:r>
          </a:p>
          <a:p>
            <a:pPr marL="457200" indent="-317500" defTabSz="457200">
              <a:spcBef>
                <a:spcPts val="1200"/>
              </a:spcBef>
              <a:buSzPct val="100000"/>
              <a:buFont typeface="Times Roman"/>
              <a:buChar char="•"/>
              <a:defRPr b="1" sz="2200">
                <a:latin typeface="Times Roman"/>
                <a:ea typeface="Times Roman"/>
                <a:cs typeface="Times Roman"/>
                <a:sym typeface="Times Roman"/>
              </a:defRPr>
            </a:pPr>
            <a:r>
              <a:t>Magnesium</a:t>
            </a:r>
            <a:r>
              <a:rPr b="0"/>
              <a:t> (extended absorption)</a:t>
            </a:r>
          </a:p>
        </p:txBody>
      </p:sp>
      <p:sp>
        <p:nvSpPr>
          <p:cNvPr id="594" name="C. Medical Food Forms…"/>
          <p:cNvSpPr txBox="1"/>
          <p:nvPr/>
        </p:nvSpPr>
        <p:spPr>
          <a:xfrm>
            <a:off x="12458649" y="4572134"/>
            <a:ext cx="4215664" cy="4714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200">
                <a:latin typeface="Times Roman"/>
                <a:ea typeface="Times Roman"/>
                <a:cs typeface="Times Roman"/>
                <a:sym typeface="Times Roman"/>
              </a:defRPr>
            </a:pPr>
            <a:r>
              <a:t>C. Medical Food Forms</a:t>
            </a:r>
          </a:p>
          <a:p>
            <a:pPr defTabSz="457200">
              <a:spcBef>
                <a:spcPts val="1200"/>
              </a:spcBef>
              <a:defRPr sz="2200">
                <a:latin typeface="Times Roman"/>
                <a:ea typeface="Times Roman"/>
                <a:cs typeface="Times Roman"/>
                <a:sym typeface="Times Roman"/>
              </a:defRPr>
            </a:pPr>
            <a:r>
              <a:t>For specific clinical conditions: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Elemental amino acid formulas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MCT-based formulas for fat malabsorption</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Low-FODMAP medical shakes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Ketogenic medical formulas</a:t>
            </a:r>
          </a:p>
          <a:p>
            <a:pPr marL="457200" indent="-317500" defTabSz="457200">
              <a:spcBef>
                <a:spcPts val="1200"/>
              </a:spcBef>
              <a:buSzPct val="100000"/>
              <a:buFont typeface="Times Roman"/>
              <a:buChar char="•"/>
              <a:defRPr sz="2200">
                <a:latin typeface="Times Roman"/>
                <a:ea typeface="Times Roman"/>
                <a:cs typeface="Times Roman"/>
                <a:sym typeface="Times Roman"/>
              </a:defRPr>
            </a:pPr>
            <a:r>
              <a:t>Phenylalanine-free formulas (PKU)</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6" name="Freeform 2"/>
          <p:cNvSpPr/>
          <p:nvPr/>
        </p:nvSpPr>
        <p:spPr>
          <a:xfrm rot="10800000">
            <a:off x="-147842" y="-50777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59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98" name="TextBox 6"/>
          <p:cNvSpPr txBox="1"/>
          <p:nvPr/>
        </p:nvSpPr>
        <p:spPr>
          <a:xfrm>
            <a:off x="1169136" y="400692"/>
            <a:ext cx="16812964" cy="22934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1" sz="7300">
                <a:solidFill>
                  <a:srgbClr val="FFFFFF"/>
                </a:solidFill>
                <a:latin typeface="Poppins"/>
                <a:ea typeface="Poppins"/>
                <a:cs typeface="Poppins"/>
                <a:sym typeface="Poppins"/>
              </a:defRPr>
            </a:lvl1pPr>
          </a:lstStyle>
          <a:p>
            <a:pPr/>
            <a:r>
              <a:t>Comparative Table: Supplemental Forms by Category</a:t>
            </a:r>
          </a:p>
        </p:txBody>
      </p:sp>
      <p:sp>
        <p:nvSpPr>
          <p:cNvPr id="59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600" name="Table 1"/>
          <p:cNvGraphicFramePr/>
          <p:nvPr/>
        </p:nvGraphicFramePr>
        <p:xfrm>
          <a:off x="1660525" y="3587575"/>
          <a:ext cx="14966950" cy="612977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98499"/>
                <a:gridCol w="5071113"/>
                <a:gridCol w="7697338"/>
              </a:tblGrid>
              <a:tr h="606908">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Better-Absorbed Forms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Forms to Avoid or Use with Caution</a:t>
                      </a:r>
                    </a:p>
                  </a:txBody>
                  <a:tcPr marL="12700" marR="12700" marT="12700" marB="12700" anchor="ctr" anchorCtr="0" horzOverflow="overflow"/>
                </a:tc>
              </a:tr>
              <a:tr h="940708">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Glycinate, citrate, malate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Oxide (poor absorption)</a:t>
                      </a:r>
                    </a:p>
                  </a:txBody>
                  <a:tcPr marL="12700" marR="12700" marT="12700" marB="12700" anchor="ctr" anchorCtr="0" horzOverflow="overflow"/>
                </a:tc>
              </a:tr>
              <a:tr h="606908">
                <a:tc>
                  <a:txBody>
                    <a:bodyPr/>
                    <a:lstStyle/>
                    <a:p>
                      <a:pPr algn="ctr" defTabSz="457200">
                        <a:defRPr sz="1800"/>
                      </a:pPr>
                      <a:r>
                        <a:rPr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Citrate, hydroxyapatite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Carbonate in low-acid patients</a:t>
                      </a:r>
                    </a:p>
                  </a:txBody>
                  <a:tcPr marL="12700" marR="12700" marT="12700" marB="12700" anchor="ctr" anchorCtr="0" horzOverflow="overflow"/>
                </a:tc>
              </a:tr>
              <a:tr h="606908">
                <a:tc>
                  <a:txBody>
                    <a:bodyPr/>
                    <a:lstStyle/>
                    <a:p>
                      <a:pPr algn="ctr" defTabSz="457200">
                        <a:defRPr sz="1800"/>
                      </a:pPr>
                      <a:r>
                        <a:rPr sz="2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Bisglycinate, heme 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Ferrous sulfate (GI upset)</a:t>
                      </a:r>
                    </a:p>
                  </a:txBody>
                  <a:tcPr marL="12700" marR="12700" marT="12700" marB="12700" anchor="ctr" anchorCtr="0" horzOverflow="overflow"/>
                </a:tc>
              </a:tr>
              <a:tr h="606908">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Picolinate, citrate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Oxide</a:t>
                      </a:r>
                    </a:p>
                  </a:txBody>
                  <a:tcPr marL="12700" marR="12700" marT="12700" marB="12700" anchor="ctr" anchorCtr="0" horzOverflow="overflow"/>
                </a:tc>
              </a:tr>
              <a:tr h="940708">
                <a:tc>
                  <a:txBody>
                    <a:bodyPr/>
                    <a:lstStyle/>
                    <a:p>
                      <a:pPr algn="ctr" defTabSz="457200">
                        <a:defRPr sz="1800"/>
                      </a:pPr>
                      <a:r>
                        <a:rPr sz="2400">
                          <a:latin typeface="Times Roman"/>
                          <a:ea typeface="Times Roman"/>
                          <a:cs typeface="Times Roman"/>
                          <a:sym typeface="Times Roman"/>
                        </a:rPr>
                        <a:t>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Methylcobalamin, hydroxo-</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Cyanocobalamin (adequate but less active)</a:t>
                      </a:r>
                    </a:p>
                  </a:txBody>
                  <a:tcPr marL="12700" marR="12700" marT="12700" marB="12700" anchor="ctr" anchorCtr="0" horzOverflow="overflow"/>
                </a:tc>
              </a:tr>
              <a:tr h="606908">
                <a:tc>
                  <a:txBody>
                    <a:bodyPr/>
                    <a:lstStyle/>
                    <a:p>
                      <a:pPr algn="ctr" defTabSz="457200">
                        <a:defRPr sz="1800"/>
                      </a:pPr>
                      <a:r>
                        <a:rPr sz="2400">
                          <a:latin typeface="Times Roman"/>
                          <a:ea typeface="Times Roman"/>
                          <a:cs typeface="Times Roman"/>
                          <a:sym typeface="Times Roman"/>
                        </a:rPr>
                        <a:t>Folate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5-MTHF, folinic acid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Folic acid in MTHFR variants</a:t>
                      </a:r>
                    </a:p>
                  </a:txBody>
                  <a:tcPr marL="12700" marR="12700" marT="12700" marB="12700" anchor="ctr" anchorCtr="0" horzOverflow="overflow"/>
                </a:tc>
              </a:tr>
              <a:tr h="606908">
                <a:tc>
                  <a:txBody>
                    <a:bodyPr/>
                    <a:lstStyle/>
                    <a:p>
                      <a:pPr algn="ctr" defTabSz="457200">
                        <a:defRPr sz="1800"/>
                      </a:pPr>
                      <a:r>
                        <a:rPr sz="2400">
                          <a:latin typeface="Times Roman"/>
                          <a:ea typeface="Times Roman"/>
                          <a:cs typeface="Times Roman"/>
                          <a:sym typeface="Times Roman"/>
                        </a:rPr>
                        <a:t>Omega-3</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TG or phospholipid forms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Ethyl ester without food</a:t>
                      </a:r>
                    </a:p>
                  </a:txBody>
                  <a:tcPr marL="12700" marR="12700" marT="12700" marB="12700" anchor="ctr" anchorCtr="0" horzOverflow="overflow"/>
                </a:tc>
              </a:tr>
              <a:tr h="606908">
                <a:tc>
                  <a:txBody>
                    <a:bodyPr/>
                    <a:lstStyle/>
                    <a:p>
                      <a:pPr algn="ctr" defTabSz="457200">
                        <a:defRPr sz="1800"/>
                      </a:pPr>
                      <a:r>
                        <a:rPr sz="24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Liposomal, buffered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High-dose ascorbic acid in sensitive GI</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4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41" name="TextBox 6"/>
          <p:cNvSpPr txBox="1"/>
          <p:nvPr/>
        </p:nvSpPr>
        <p:spPr>
          <a:xfrm>
            <a:off x="1151717" y="405073"/>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63" sz="6700">
                <a:solidFill>
                  <a:srgbClr val="FFFFFF"/>
                </a:solidFill>
                <a:latin typeface="Poppins"/>
                <a:ea typeface="Poppins"/>
                <a:cs typeface="Poppins"/>
                <a:sym typeface="Poppins"/>
              </a:defRPr>
            </a:pPr>
            <a:r>
              <a:t>Food Processing: Nutrient </a:t>
            </a:r>
          </a:p>
          <a:p>
            <a:pPr>
              <a:lnSpc>
                <a:spcPts val="9100"/>
              </a:lnSpc>
              <a:defRPr spc="663" sz="6700">
                <a:solidFill>
                  <a:srgbClr val="FFFFFF"/>
                </a:solidFill>
                <a:latin typeface="Poppins"/>
                <a:ea typeface="Poppins"/>
                <a:cs typeface="Poppins"/>
                <a:sym typeface="Poppins"/>
              </a:defRPr>
            </a:pPr>
            <a:r>
              <a:t>Loss &amp; Gain</a:t>
            </a:r>
          </a:p>
        </p:txBody>
      </p:sp>
      <p:sp>
        <p:nvSpPr>
          <p:cNvPr id="14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43" name="Table 1"/>
          <p:cNvGraphicFramePr/>
          <p:nvPr/>
        </p:nvGraphicFramePr>
        <p:xfrm>
          <a:off x="2736850" y="3486150"/>
          <a:ext cx="13642695" cy="637599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857989"/>
                <a:gridCol w="3925469"/>
                <a:gridCol w="5859236"/>
              </a:tblGrid>
              <a:tr h="1486134">
                <a:tc>
                  <a:txBody>
                    <a:bodyPr/>
                    <a:lstStyle/>
                    <a:p>
                      <a:pPr algn="ctr" defTabSz="457200">
                        <a:defRPr sz="1800"/>
                      </a:pPr>
                      <a:r>
                        <a:rPr b="1" sz="2400">
                          <a:latin typeface="Times Roman"/>
                          <a:ea typeface="Times Roman"/>
                          <a:cs typeface="Times Roman"/>
                          <a:sym typeface="Times Roman"/>
                        </a:rPr>
                        <a:t>Processing Level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Example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Nutrient Impact</a:t>
                      </a:r>
                    </a:p>
                  </a:txBody>
                  <a:tcPr marL="12700" marR="12700" marT="12700" marB="12700" anchor="ctr" anchorCtr="0" horzOverflow="overflow"/>
                </a:tc>
              </a:tr>
              <a:tr h="1486134">
                <a:tc>
                  <a:txBody>
                    <a:bodyPr/>
                    <a:lstStyle/>
                    <a:p>
                      <a:pPr algn="ctr" defTabSz="457200">
                        <a:defRPr sz="1800"/>
                      </a:pPr>
                      <a:r>
                        <a:rPr b="1" sz="2400">
                          <a:latin typeface="Times Roman"/>
                          <a:ea typeface="Times Roman"/>
                          <a:cs typeface="Times Roman"/>
                          <a:sym typeface="Times Roman"/>
                        </a:rPr>
                        <a:t>Minimal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Frozen vegetables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Excellent preservation</a:t>
                      </a:r>
                    </a:p>
                  </a:txBody>
                  <a:tcPr marL="12700" marR="12700" marT="12700" marB="12700" anchor="ctr" anchorCtr="0" horzOverflow="overflow"/>
                </a:tc>
              </a:tr>
              <a:tr h="958796">
                <a:tc>
                  <a:txBody>
                    <a:bodyPr/>
                    <a:lstStyle/>
                    <a:p>
                      <a:pPr algn="ctr" defTabSz="457200">
                        <a:defRPr sz="1800"/>
                      </a:pPr>
                      <a:r>
                        <a:rPr b="1" sz="2400">
                          <a:latin typeface="Times Roman"/>
                          <a:ea typeface="Times Roman"/>
                          <a:cs typeface="Times Roman"/>
                          <a:sym typeface="Times Roman"/>
                        </a:rPr>
                        <a:t>Moderate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Pasteurized milk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Small vitamin losses</a:t>
                      </a:r>
                    </a:p>
                  </a:txBody>
                  <a:tcPr marL="12700" marR="12700" marT="12700" marB="12700" anchor="ctr" anchorCtr="0" horzOverflow="overflow"/>
                </a:tc>
              </a:tr>
              <a:tr h="1486134">
                <a:tc>
                  <a:txBody>
                    <a:bodyPr/>
                    <a:lstStyle/>
                    <a:p>
                      <a:pPr algn="ctr" defTabSz="457200">
                        <a:defRPr sz="1800"/>
                      </a:pPr>
                      <a:r>
                        <a:rPr b="1" sz="2400">
                          <a:latin typeface="Times Roman"/>
                          <a:ea typeface="Times Roman"/>
                          <a:cs typeface="Times Roman"/>
                          <a:sym typeface="Times Roman"/>
                        </a:rPr>
                        <a:t>Refined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White flour</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Severe fiber &amp; mineral loss</a:t>
                      </a:r>
                    </a:p>
                  </a:txBody>
                  <a:tcPr marL="12700" marR="12700" marT="12700" marB="12700" anchor="ctr" anchorCtr="0" horzOverflow="overflow"/>
                </a:tc>
              </a:tr>
              <a:tr h="958796">
                <a:tc>
                  <a:txBody>
                    <a:bodyPr/>
                    <a:lstStyle/>
                    <a:p>
                      <a:pPr algn="ctr" defTabSz="457200">
                        <a:defRPr sz="1800"/>
                      </a:pPr>
                      <a:r>
                        <a:rPr b="1" sz="2400">
                          <a:latin typeface="Times Roman"/>
                          <a:ea typeface="Times Roman"/>
                          <a:cs typeface="Times Roman"/>
                          <a:sym typeface="Times Roman"/>
                        </a:rPr>
                        <a:t>Ultra-processed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Snack foods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Nutrient dilution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2"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60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04" name="TextBox 6"/>
          <p:cNvSpPr txBox="1"/>
          <p:nvPr/>
        </p:nvSpPr>
        <p:spPr>
          <a:xfrm>
            <a:off x="1202517" y="419675"/>
            <a:ext cx="16812962" cy="224674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564" sz="5700">
                <a:solidFill>
                  <a:srgbClr val="0433FF"/>
                </a:solidFill>
                <a:latin typeface="Poppins"/>
                <a:ea typeface="Poppins"/>
                <a:cs typeface="Poppins"/>
                <a:sym typeface="Poppins"/>
              </a:defRPr>
            </a:pPr>
            <a:r>
              <a:t>Tolerable upper intake levels of nutrients, toxicity, causes, symptoms, and treatment</a:t>
            </a:r>
            <a:r>
              <a:rPr>
                <a:solidFill>
                  <a:srgbClr val="FFFFFF"/>
                </a:solidFill>
              </a:rPr>
              <a:t> </a:t>
            </a:r>
          </a:p>
        </p:txBody>
      </p:sp>
      <p:sp>
        <p:nvSpPr>
          <p:cNvPr id="60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606" name="Tolerable Upper Intake Level (UL)…"/>
          <p:cNvSpPr txBox="1"/>
          <p:nvPr/>
        </p:nvSpPr>
        <p:spPr>
          <a:xfrm>
            <a:off x="1943524" y="3977876"/>
            <a:ext cx="5853356" cy="5273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Tolerable Upper Intake Level (UL)</a:t>
            </a:r>
          </a:p>
          <a:p>
            <a:pPr defTabSz="457200">
              <a:spcBef>
                <a:spcPts val="1200"/>
              </a:spcBef>
              <a:defRPr sz="2400">
                <a:latin typeface="Times Roman"/>
                <a:ea typeface="Times Roman"/>
                <a:cs typeface="Times Roman"/>
                <a:sym typeface="Times Roman"/>
              </a:defRPr>
            </a:pPr>
            <a:r>
              <a:t>The </a:t>
            </a:r>
            <a:r>
              <a:rPr b="1"/>
              <a:t>maximum daily intake</a:t>
            </a:r>
            <a:r>
              <a:t> of a nutrient that is </a:t>
            </a:r>
            <a:r>
              <a:rPr b="1"/>
              <a:t>unlikely to cause adverse health effects</a:t>
            </a:r>
            <a:r>
              <a:t> in almost all healthy individuals.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Established by the </a:t>
            </a:r>
            <a:r>
              <a:rPr b="1"/>
              <a:t>National Academies of Sciences (DRI system)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Applies to:</a:t>
            </a:r>
          </a:p>
          <a:p>
            <a:pPr lvl="1" marL="914400" indent="-317500" defTabSz="457200">
              <a:spcBef>
                <a:spcPts val="1200"/>
              </a:spcBef>
              <a:buSzPct val="100000"/>
              <a:buFont typeface="Times Roman"/>
              <a:buChar char="◦"/>
              <a:defRPr b="1" sz="2400">
                <a:latin typeface="Times Roman"/>
                <a:ea typeface="Times Roman"/>
                <a:cs typeface="Times Roman"/>
                <a:sym typeface="Times Roman"/>
              </a:defRPr>
            </a:pPr>
            <a:r>
              <a:t>Food + supplements + fortified foods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Does </a:t>
            </a:r>
            <a:r>
              <a:rPr b="1"/>
              <a:t>NOT</a:t>
            </a:r>
            <a:r>
              <a:t> apply to:</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Medical supervision dosing</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Acute therapeutic use</a:t>
            </a:r>
          </a:p>
        </p:txBody>
      </p:sp>
      <p:sp>
        <p:nvSpPr>
          <p:cNvPr id="607" name="Toxicity Risk Occurs Because:…"/>
          <p:cNvSpPr txBox="1"/>
          <p:nvPr/>
        </p:nvSpPr>
        <p:spPr>
          <a:xfrm>
            <a:off x="9639724" y="3977876"/>
            <a:ext cx="5330870" cy="49642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Toxicity Risk Occurs Because:</a:t>
            </a:r>
          </a:p>
          <a:p>
            <a:pPr defTabSz="457200">
              <a:spcBef>
                <a:spcPts val="1200"/>
              </a:spcBef>
              <a:defRPr b="1" sz="2400">
                <a:latin typeface="Times Roman"/>
                <a:ea typeface="Times Roman"/>
                <a:cs typeface="Times Roman"/>
                <a:sym typeface="Times Roman"/>
              </a:defRPr>
            </a:pPr>
            <a:r>
              <a:t>Excess Intake</a:t>
            </a:r>
          </a:p>
          <a:p>
            <a:pPr defTabSz="457200">
              <a:spcBef>
                <a:spcPts val="1200"/>
              </a:spcBef>
              <a:defRPr b="1" sz="2400">
                <a:latin typeface="Times Roman"/>
                <a:ea typeface="Times Roman"/>
                <a:cs typeface="Times Roman"/>
                <a:sym typeface="Times Roman"/>
              </a:defRPr>
            </a:pPr>
            <a:r>
              <a:t>     ↓</a:t>
            </a:r>
          </a:p>
          <a:p>
            <a:pPr defTabSz="457200">
              <a:spcBef>
                <a:spcPts val="1200"/>
              </a:spcBef>
              <a:defRPr b="1" sz="2400">
                <a:latin typeface="Times Roman"/>
                <a:ea typeface="Times Roman"/>
                <a:cs typeface="Times Roman"/>
                <a:sym typeface="Times Roman"/>
              </a:defRPr>
            </a:pPr>
            <a:r>
              <a:t>Tissue Accumulation or Metabolic Saturation</a:t>
            </a:r>
          </a:p>
          <a:p>
            <a:pPr defTabSz="457200">
              <a:spcBef>
                <a:spcPts val="1200"/>
              </a:spcBef>
              <a:defRPr b="1" sz="2400">
                <a:latin typeface="Times Roman"/>
                <a:ea typeface="Times Roman"/>
                <a:cs typeface="Times Roman"/>
                <a:sym typeface="Times Roman"/>
              </a:defRPr>
            </a:pPr>
            <a:r>
              <a:t>     ↓</a:t>
            </a:r>
          </a:p>
          <a:p>
            <a:pPr defTabSz="457200">
              <a:spcBef>
                <a:spcPts val="1200"/>
              </a:spcBef>
              <a:defRPr b="1" sz="2400">
                <a:latin typeface="Times Roman"/>
                <a:ea typeface="Times Roman"/>
                <a:cs typeface="Times Roman"/>
                <a:sym typeface="Times Roman"/>
              </a:defRPr>
            </a:pPr>
            <a:r>
              <a:t>Enzyme Overload or Oxidative Conversion</a:t>
            </a:r>
          </a:p>
          <a:p>
            <a:pPr defTabSz="457200">
              <a:spcBef>
                <a:spcPts val="1200"/>
              </a:spcBef>
              <a:defRPr b="1" sz="2400">
                <a:latin typeface="Times Roman"/>
                <a:ea typeface="Times Roman"/>
                <a:cs typeface="Times Roman"/>
                <a:sym typeface="Times Roman"/>
              </a:defRPr>
            </a:pPr>
            <a:r>
              <a:t>     ↓</a:t>
            </a:r>
          </a:p>
          <a:p>
            <a:pPr defTabSz="457200">
              <a:spcBef>
                <a:spcPts val="1200"/>
              </a:spcBef>
              <a:defRPr b="1" sz="2400">
                <a:latin typeface="Times Roman"/>
                <a:ea typeface="Times Roman"/>
                <a:cs typeface="Times Roman"/>
                <a:sym typeface="Times Roman"/>
              </a:defRPr>
            </a:pPr>
            <a:r>
              <a:t>Cellular Injury → Organ Toxicity</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9"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grpSp>
        <p:nvGrpSpPr>
          <p:cNvPr id="612" name="Freeform 4"/>
          <p:cNvGrpSpPr/>
          <p:nvPr/>
        </p:nvGrpSpPr>
        <p:grpSpPr>
          <a:xfrm>
            <a:off x="-528006" y="-2"/>
            <a:ext cx="19048333" cy="3086104"/>
            <a:chOff x="0" y="0"/>
            <a:chExt cx="19048331" cy="3086102"/>
          </a:xfrm>
        </p:grpSpPr>
        <p:sp>
          <p:nvSpPr>
            <p:cNvPr id="610"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11"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13" name="TextBox 6"/>
          <p:cNvSpPr txBox="1"/>
          <p:nvPr/>
        </p:nvSpPr>
        <p:spPr>
          <a:xfrm>
            <a:off x="1507317" y="1054773"/>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Major Risk Factors</a:t>
            </a:r>
          </a:p>
        </p:txBody>
      </p:sp>
      <p:sp>
        <p:nvSpPr>
          <p:cNvPr id="61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615" name="Table 1"/>
          <p:cNvGraphicFramePr/>
          <p:nvPr/>
        </p:nvGraphicFramePr>
        <p:xfrm>
          <a:off x="2562225" y="3562174"/>
          <a:ext cx="13163550" cy="585277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507437"/>
                <a:gridCol w="7656113"/>
              </a:tblGrid>
              <a:tr h="824334">
                <a:tc>
                  <a:txBody>
                    <a:bodyPr/>
                    <a:lstStyle/>
                    <a:p>
                      <a:pPr algn="ctr" defTabSz="457200">
                        <a:defRPr sz="1800"/>
                      </a:pPr>
                      <a:r>
                        <a:rPr b="1" sz="2400">
                          <a:latin typeface="Times Roman"/>
                          <a:ea typeface="Times Roman"/>
                          <a:cs typeface="Times Roman"/>
                          <a:sym typeface="Times Roman"/>
                        </a:rPr>
                        <a:t>Risk Factor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Explanation</a:t>
                      </a:r>
                    </a:p>
                  </a:txBody>
                  <a:tcPr marL="12700" marR="12700" marT="12700" marB="12700" anchor="ctr" anchorCtr="0" horzOverflow="overflow"/>
                </a:tc>
              </a:tr>
              <a:tr h="824334">
                <a:tc>
                  <a:txBody>
                    <a:bodyPr/>
                    <a:lstStyle/>
                    <a:p>
                      <a:pPr algn="ctr" defTabSz="457200">
                        <a:defRPr sz="1800"/>
                      </a:pPr>
                      <a:r>
                        <a:rPr b="1" sz="2400">
                          <a:latin typeface="Times Roman"/>
                          <a:ea typeface="Times Roman"/>
                          <a:cs typeface="Times Roman"/>
                          <a:sym typeface="Times Roman"/>
                        </a:rPr>
                        <a:t>Fat-soluble vitamins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Stored in liver/adipose tissue</a:t>
                      </a:r>
                    </a:p>
                  </a:txBody>
                  <a:tcPr marL="12700" marR="12700" marT="12700" marB="12700" anchor="ctr" anchorCtr="0" horzOverflow="overflow"/>
                </a:tc>
              </a:tr>
              <a:tr h="1277718">
                <a:tc>
                  <a:txBody>
                    <a:bodyPr/>
                    <a:lstStyle/>
                    <a:p>
                      <a:pPr algn="ctr" defTabSz="457200">
                        <a:defRPr sz="1800"/>
                      </a:pPr>
                      <a:r>
                        <a:rPr b="1" sz="2400">
                          <a:latin typeface="Times Roman"/>
                          <a:ea typeface="Times Roman"/>
                          <a:cs typeface="Times Roman"/>
                          <a:sym typeface="Times Roman"/>
                        </a:rPr>
                        <a:t>High-dose supplements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Bypass normal absorption limits</a:t>
                      </a:r>
                    </a:p>
                  </a:txBody>
                  <a:tcPr marL="12700" marR="12700" marT="12700" marB="12700" anchor="ctr" anchorCtr="0" horzOverflow="overflow"/>
                </a:tc>
              </a:tr>
              <a:tr h="824334">
                <a:tc>
                  <a:txBody>
                    <a:bodyPr/>
                    <a:lstStyle/>
                    <a:p>
                      <a:pPr algn="ctr" defTabSz="457200">
                        <a:defRPr sz="1800"/>
                      </a:pPr>
                      <a:r>
                        <a:rPr b="1" sz="2400">
                          <a:latin typeface="Times Roman"/>
                          <a:ea typeface="Times Roman"/>
                          <a:cs typeface="Times Roman"/>
                          <a:sym typeface="Times Roman"/>
                        </a:rPr>
                        <a:t>Renal or liver disease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Impaired excretion</a:t>
                      </a:r>
                    </a:p>
                  </a:txBody>
                  <a:tcPr marL="12700" marR="12700" marT="12700" marB="12700" anchor="ctr" anchorCtr="0" horzOverflow="overflow"/>
                </a:tc>
              </a:tr>
              <a:tr h="824334">
                <a:tc>
                  <a:txBody>
                    <a:bodyPr/>
                    <a:lstStyle/>
                    <a:p>
                      <a:pPr algn="ctr" defTabSz="457200">
                        <a:defRPr sz="1800"/>
                      </a:pPr>
                      <a:r>
                        <a:rPr b="1" sz="2400">
                          <a:latin typeface="Times Roman"/>
                          <a:ea typeface="Times Roman"/>
                          <a:cs typeface="Times Roman"/>
                          <a:sym typeface="Times Roman"/>
                        </a:rPr>
                        <a:t>Chronic intakes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Accumulation over time</a:t>
                      </a:r>
                    </a:p>
                  </a:txBody>
                  <a:tcPr marL="12700" marR="12700" marT="12700" marB="12700" anchor="ctr" anchorCtr="0" horzOverflow="overflow"/>
                </a:tc>
              </a:tr>
              <a:tr h="1277718">
                <a:tc>
                  <a:txBody>
                    <a:bodyPr/>
                    <a:lstStyle/>
                    <a:p>
                      <a:pPr algn="ctr" defTabSz="457200">
                        <a:defRPr sz="1800"/>
                      </a:pPr>
                      <a:r>
                        <a:rPr b="1" sz="2400">
                          <a:latin typeface="Times Roman"/>
                          <a:ea typeface="Times Roman"/>
                          <a:cs typeface="Times Roman"/>
                          <a:sym typeface="Times Roman"/>
                        </a:rPr>
                        <a:t>Mineral antagonism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Excess blocks absorption of others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7"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grpSp>
        <p:nvGrpSpPr>
          <p:cNvPr id="620" name="Freeform 4"/>
          <p:cNvGrpSpPr/>
          <p:nvPr/>
        </p:nvGrpSpPr>
        <p:grpSpPr>
          <a:xfrm>
            <a:off x="-528006" y="-2"/>
            <a:ext cx="19048333" cy="3086104"/>
            <a:chOff x="0" y="0"/>
            <a:chExt cx="19048331" cy="3086102"/>
          </a:xfrm>
        </p:grpSpPr>
        <p:sp>
          <p:nvSpPr>
            <p:cNvPr id="61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1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21" name="TextBox 6"/>
          <p:cNvSpPr txBox="1"/>
          <p:nvPr/>
        </p:nvSpPr>
        <p:spPr>
          <a:xfrm>
            <a:off x="1456517" y="476921"/>
            <a:ext cx="16812962" cy="23022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UL Values — Water-Soluble Vitamins (Adults ≥19)</a:t>
            </a:r>
          </a:p>
        </p:txBody>
      </p:sp>
      <p:sp>
        <p:nvSpPr>
          <p:cNvPr id="62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623" name="Table 1"/>
          <p:cNvGraphicFramePr/>
          <p:nvPr/>
        </p:nvGraphicFramePr>
        <p:xfrm>
          <a:off x="2406650" y="3841750"/>
          <a:ext cx="14000659" cy="506384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019418"/>
                <a:gridCol w="3661197"/>
                <a:gridCol w="7320043"/>
              </a:tblGrid>
              <a:tr h="761481">
                <a:tc>
                  <a:txBody>
                    <a:bodyPr/>
                    <a:lstStyle/>
                    <a:p>
                      <a:pPr algn="ctr" defTabSz="457200">
                        <a:defRPr sz="1800"/>
                      </a:pPr>
                      <a:r>
                        <a:rPr b="1" sz="24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UL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Toxicity Signs</a:t>
                      </a:r>
                    </a:p>
                  </a:txBody>
                  <a:tcPr marL="12700" marR="12700" marT="12700" marB="12700" anchor="ctr" anchorCtr="0" horzOverflow="overflow"/>
                </a:tc>
              </a:tr>
              <a:tr h="1180295">
                <a:tc>
                  <a:txBody>
                    <a:bodyPr/>
                    <a:lstStyle/>
                    <a:p>
                      <a:pPr algn="ctr" defTabSz="457200">
                        <a:defRPr sz="1800"/>
                      </a:pPr>
                      <a:r>
                        <a:rPr b="1" sz="2400">
                          <a:latin typeface="Times Roman"/>
                          <a:ea typeface="Times Roman"/>
                          <a:cs typeface="Times Roman"/>
                          <a:sym typeface="Times Roman"/>
                        </a:rPr>
                        <a:t>Vitamin A (retinol)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3,000 mcg RAE/day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Liver injury, bone loss, teratogenicity</a:t>
                      </a:r>
                    </a:p>
                  </a:txBody>
                  <a:tcPr marL="12700" marR="12700" marT="12700" marB="12700" anchor="ctr" anchorCtr="0" horzOverflow="overflow"/>
                </a:tc>
              </a:tr>
              <a:tr h="1180295">
                <a:tc>
                  <a:txBody>
                    <a:bodyPr/>
                    <a:lstStyle/>
                    <a:p>
                      <a:pPr algn="ctr" defTabSz="457200">
                        <a:defRPr sz="1800"/>
                      </a:pPr>
                      <a:r>
                        <a:rPr b="1"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100 mcg/day (4,000 IU)</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Hypercalcemia, kidney damage</a:t>
                      </a:r>
                    </a:p>
                  </a:txBody>
                  <a:tcPr marL="12700" marR="12700" marT="12700" marB="12700" anchor="ctr" anchorCtr="0" horzOverflow="overflow"/>
                </a:tc>
              </a:tr>
              <a:tr h="761481">
                <a:tc>
                  <a:txBody>
                    <a:bodyPr/>
                    <a:lstStyle/>
                    <a:p>
                      <a:pPr algn="ctr" defTabSz="457200">
                        <a:defRPr sz="1800"/>
                      </a:pPr>
                      <a:r>
                        <a:rPr b="1" sz="2400">
                          <a:latin typeface="Times Roman"/>
                          <a:ea typeface="Times Roman"/>
                          <a:cs typeface="Times Roman"/>
                          <a:sym typeface="Times Roman"/>
                        </a:rPr>
                        <a:t>Vitamin 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Bleeding risk, anticoagulant effects</a:t>
                      </a:r>
                    </a:p>
                  </a:txBody>
                  <a:tcPr marL="12700" marR="12700" marT="12700" marB="12700" anchor="ctr" anchorCtr="0" horzOverflow="overflow"/>
                </a:tc>
              </a:tr>
              <a:tr h="1180295">
                <a:tc>
                  <a:txBody>
                    <a:bodyPr/>
                    <a:lstStyle/>
                    <a:p>
                      <a:pPr algn="ctr" defTabSz="457200">
                        <a:defRPr sz="1800"/>
                      </a:pPr>
                      <a:r>
                        <a:rPr b="1" sz="2400">
                          <a:latin typeface="Times Roman"/>
                          <a:ea typeface="Times Roman"/>
                          <a:cs typeface="Times Roman"/>
                          <a:sym typeface="Times Roman"/>
                        </a:rPr>
                        <a:t>Vitamin K</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No UL established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Synthetic forms may interfere with anticoagulants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5"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grpSp>
        <p:nvGrpSpPr>
          <p:cNvPr id="628" name="Freeform 4"/>
          <p:cNvGrpSpPr/>
          <p:nvPr/>
        </p:nvGrpSpPr>
        <p:grpSpPr>
          <a:xfrm>
            <a:off x="-528006" y="-2"/>
            <a:ext cx="19048333" cy="3086104"/>
            <a:chOff x="0" y="0"/>
            <a:chExt cx="19048331" cy="3086102"/>
          </a:xfrm>
        </p:grpSpPr>
        <p:sp>
          <p:nvSpPr>
            <p:cNvPr id="626"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27"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29" name="TextBox 6"/>
          <p:cNvSpPr txBox="1"/>
          <p:nvPr/>
        </p:nvSpPr>
        <p:spPr>
          <a:xfrm>
            <a:off x="1456517" y="476921"/>
            <a:ext cx="16812962" cy="23022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UL Values — Fat-Soluble Vitamins (Adults ≥19)</a:t>
            </a:r>
          </a:p>
        </p:txBody>
      </p:sp>
      <p:sp>
        <p:nvSpPr>
          <p:cNvPr id="63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631" name="Table 1"/>
          <p:cNvGraphicFramePr/>
          <p:nvPr/>
        </p:nvGraphicFramePr>
        <p:xfrm>
          <a:off x="2552700" y="3562350"/>
          <a:ext cx="14191951" cy="639564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175959"/>
                <a:gridCol w="4812543"/>
                <a:gridCol w="5203448"/>
              </a:tblGrid>
              <a:tr h="548982">
                <a:tc>
                  <a:txBody>
                    <a:bodyPr/>
                    <a:lstStyle/>
                    <a:p>
                      <a:pPr algn="ctr" defTabSz="457200">
                        <a:defRPr sz="1800"/>
                      </a:pPr>
                      <a:r>
                        <a:rPr b="1" sz="24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UL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Toxicity Signs</a:t>
                      </a:r>
                    </a:p>
                  </a:txBody>
                  <a:tcPr marL="12700" marR="12700" marT="12700" marB="12700" anchor="ctr" anchorCtr="0" horzOverflow="overflow"/>
                </a:tc>
              </a:tr>
              <a:tr h="548982">
                <a:tc>
                  <a:txBody>
                    <a:bodyPr/>
                    <a:lstStyle/>
                    <a:p>
                      <a:pPr algn="ctr" defTabSz="457200">
                        <a:defRPr sz="1800"/>
                      </a:pPr>
                      <a:r>
                        <a:rPr b="1" sz="24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2,000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Diarrhea, kidney stones</a:t>
                      </a:r>
                    </a:p>
                  </a:txBody>
                  <a:tcPr marL="12700" marR="12700" marT="12700" marB="12700" anchor="ctr" anchorCtr="0" horzOverflow="overflow"/>
                </a:tc>
              </a:tr>
              <a:tr h="850922">
                <a:tc>
                  <a:txBody>
                    <a:bodyPr/>
                    <a:lstStyle/>
                    <a:p>
                      <a:pPr algn="ctr" defTabSz="457200">
                        <a:defRPr sz="1800"/>
                      </a:pPr>
                      <a:r>
                        <a:rPr b="1" sz="2400">
                          <a:latin typeface="Times Roman"/>
                          <a:ea typeface="Times Roman"/>
                          <a:cs typeface="Times Roman"/>
                          <a:sym typeface="Times Roman"/>
                        </a:rPr>
                        <a:t>Niacin (B3)</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35 mg/day</a:t>
                      </a:r>
                      <a:r>
                        <a:rPr b="0"/>
                        <a:t> </a:t>
                      </a:r>
                      <a:r>
                        <a:rPr b="0" i="1"/>
                        <a:t>(supplemental)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Flushing, hepatotoxicity</a:t>
                      </a:r>
                    </a:p>
                  </a:txBody>
                  <a:tcPr marL="12700" marR="12700" marT="12700" marB="12700" anchor="ctr" anchorCtr="0" horzOverflow="overflow"/>
                </a:tc>
              </a:tr>
              <a:tr h="548982">
                <a:tc>
                  <a:txBody>
                    <a:bodyPr/>
                    <a:lstStyle/>
                    <a:p>
                      <a:pPr algn="ctr" defTabSz="457200">
                        <a:defRPr sz="1800"/>
                      </a:pPr>
                      <a:r>
                        <a:rPr b="1" sz="2400">
                          <a:latin typeface="Times Roman"/>
                          <a:ea typeface="Times Roman"/>
                          <a:cs typeface="Times Roman"/>
                          <a:sym typeface="Times Roman"/>
                        </a:rPr>
                        <a:t>Vitamin B6</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Sensory neuropathy</a:t>
                      </a:r>
                    </a:p>
                  </a:txBody>
                  <a:tcPr marL="12700" marR="12700" marT="12700" marB="12700" anchor="ctr" anchorCtr="0" horzOverflow="overflow"/>
                </a:tc>
              </a:tr>
              <a:tr h="548982">
                <a:tc>
                  <a:txBody>
                    <a:bodyPr/>
                    <a:lstStyle/>
                    <a:p>
                      <a:pPr algn="ctr" defTabSz="457200">
                        <a:defRPr sz="1800"/>
                      </a:pPr>
                      <a:r>
                        <a:rPr b="1" sz="2400">
                          <a:latin typeface="Times Roman"/>
                          <a:ea typeface="Times Roman"/>
                          <a:cs typeface="Times Roman"/>
                          <a:sym typeface="Times Roman"/>
                        </a:rPr>
                        <a:t>Folate (synthetic)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Masks B12 deficiency</a:t>
                      </a:r>
                    </a:p>
                  </a:txBody>
                  <a:tcPr marL="12700" marR="12700" marT="12700" marB="12700" anchor="ctr" anchorCtr="0" horzOverflow="overflow"/>
                </a:tc>
              </a:tr>
              <a:tr h="850922">
                <a:tc>
                  <a:txBody>
                    <a:bodyPr/>
                    <a:lstStyle/>
                    <a:p>
                      <a:pPr algn="ctr" defTabSz="457200">
                        <a:defRPr sz="1800"/>
                      </a:pPr>
                      <a:r>
                        <a:rPr b="1" sz="2400">
                          <a:latin typeface="Times Roman"/>
                          <a:ea typeface="Times Roman"/>
                          <a:cs typeface="Times Roman"/>
                          <a:sym typeface="Times Roman"/>
                        </a:rPr>
                        <a:t>Riboflavin (B2)</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No UL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Harmless urine discoloration</a:t>
                      </a:r>
                    </a:p>
                  </a:txBody>
                  <a:tcPr marL="12700" marR="12700" marT="12700" marB="12700" anchor="ctr" anchorCtr="0" horzOverflow="overflow"/>
                </a:tc>
              </a:tr>
              <a:tr h="548982">
                <a:tc>
                  <a:txBody>
                    <a:bodyPr/>
                    <a:lstStyle/>
                    <a:p>
                      <a:pPr algn="ctr" defTabSz="457200">
                        <a:defRPr sz="1800"/>
                      </a:pPr>
                      <a:r>
                        <a:rPr b="1" sz="2400">
                          <a:latin typeface="Times Roman"/>
                          <a:ea typeface="Times Roman"/>
                          <a:cs typeface="Times Roman"/>
                          <a:sym typeface="Times Roman"/>
                        </a:rPr>
                        <a:t>Thiamine (B1)</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No UL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 toxicity reported</a:t>
                      </a:r>
                    </a:p>
                  </a:txBody>
                  <a:tcPr marL="12700" marR="12700" marT="12700" marB="12700" anchor="ctr" anchorCtr="0" horzOverflow="overflow"/>
                </a:tc>
              </a:tr>
              <a:tr h="548982">
                <a:tc>
                  <a:txBody>
                    <a:bodyPr/>
                    <a:lstStyle/>
                    <a:p>
                      <a:pPr algn="ctr" defTabSz="457200">
                        <a:defRPr sz="1800"/>
                      </a:pPr>
                      <a:r>
                        <a:rPr b="1" sz="2400">
                          <a:latin typeface="Times Roman"/>
                          <a:ea typeface="Times Roman"/>
                          <a:cs typeface="Times Roman"/>
                          <a:sym typeface="Times Roman"/>
                        </a:rPr>
                        <a:t>Biotin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No UL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Interferes with lab tests only</a:t>
                      </a:r>
                    </a:p>
                  </a:txBody>
                  <a:tcPr marL="12700" marR="12700" marT="12700" marB="12700" anchor="ctr" anchorCtr="0" horzOverflow="overflow"/>
                </a:tc>
              </a:tr>
              <a:tr h="850922">
                <a:tc>
                  <a:txBody>
                    <a:bodyPr/>
                    <a:lstStyle/>
                    <a:p>
                      <a:pPr algn="ctr" defTabSz="457200">
                        <a:defRPr sz="1800"/>
                      </a:pPr>
                      <a:r>
                        <a:rPr b="1" sz="2400">
                          <a:latin typeface="Times Roman"/>
                          <a:ea typeface="Times Roman"/>
                          <a:cs typeface="Times Roman"/>
                          <a:sym typeface="Times Roman"/>
                        </a:rPr>
                        <a:t>Pantothenic acid (B5)</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No UL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Mild GI distress</a:t>
                      </a:r>
                    </a:p>
                  </a:txBody>
                  <a:tcPr marL="12700" marR="12700" marT="12700" marB="12700" anchor="ctr" anchorCtr="0" horzOverflow="overflow"/>
                </a:tc>
              </a:tr>
              <a:tr h="548982">
                <a:tc>
                  <a:txBody>
                    <a:bodyPr/>
                    <a:lstStyle/>
                    <a:p>
                      <a:pPr algn="ctr" defTabSz="457200">
                        <a:defRPr sz="1800"/>
                      </a:pPr>
                      <a:r>
                        <a:rPr b="1" sz="2400">
                          <a:latin typeface="Times Roman"/>
                          <a:ea typeface="Times Roman"/>
                          <a:cs typeface="Times Roman"/>
                          <a:sym typeface="Times Roman"/>
                        </a:rPr>
                        <a:t>Vitamin B12</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No UL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No documented toxicity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3"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grpSp>
        <p:nvGrpSpPr>
          <p:cNvPr id="636" name="Freeform 4"/>
          <p:cNvGrpSpPr/>
          <p:nvPr/>
        </p:nvGrpSpPr>
        <p:grpSpPr>
          <a:xfrm>
            <a:off x="-528006" y="-2"/>
            <a:ext cx="19048333" cy="3086104"/>
            <a:chOff x="0" y="0"/>
            <a:chExt cx="19048331" cy="3086102"/>
          </a:xfrm>
        </p:grpSpPr>
        <p:sp>
          <p:nvSpPr>
            <p:cNvPr id="634"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35"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37" name="TextBox 6"/>
          <p:cNvSpPr txBox="1"/>
          <p:nvPr/>
        </p:nvSpPr>
        <p:spPr>
          <a:xfrm>
            <a:off x="1456517" y="476921"/>
            <a:ext cx="16812962" cy="23022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53" sz="7600">
                <a:solidFill>
                  <a:srgbClr val="FFFFFF"/>
                </a:solidFill>
                <a:latin typeface="Poppins"/>
                <a:ea typeface="Poppins"/>
                <a:cs typeface="Poppins"/>
                <a:sym typeface="Poppins"/>
              </a:defRPr>
            </a:pPr>
            <a:r>
              <a:t>UL Values — Major Minerals </a:t>
            </a:r>
          </a:p>
          <a:p>
            <a:pPr>
              <a:lnSpc>
                <a:spcPts val="9100"/>
              </a:lnSpc>
              <a:defRPr spc="753" sz="7600">
                <a:solidFill>
                  <a:srgbClr val="FFFFFF"/>
                </a:solidFill>
                <a:latin typeface="Poppins"/>
                <a:ea typeface="Poppins"/>
                <a:cs typeface="Poppins"/>
                <a:sym typeface="Poppins"/>
              </a:defRPr>
            </a:pPr>
            <a:r>
              <a:t>(Adults ≥19)</a:t>
            </a:r>
          </a:p>
        </p:txBody>
      </p:sp>
      <p:sp>
        <p:nvSpPr>
          <p:cNvPr id="63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639" name="Table 1"/>
          <p:cNvGraphicFramePr/>
          <p:nvPr/>
        </p:nvGraphicFramePr>
        <p:xfrm>
          <a:off x="2241550" y="4004717"/>
          <a:ext cx="14446052" cy="556919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329741"/>
                <a:gridCol w="5495688"/>
                <a:gridCol w="4620622"/>
              </a:tblGrid>
              <a:tr h="784393">
                <a:tc>
                  <a:txBody>
                    <a:bodyPr/>
                    <a:lstStyle/>
                    <a:p>
                      <a:pPr algn="ctr" defTabSz="457200">
                        <a:defRPr sz="1800"/>
                      </a:pPr>
                      <a:r>
                        <a:rPr b="1" sz="2400">
                          <a:latin typeface="Times Roman"/>
                          <a:ea typeface="Times Roman"/>
                          <a:cs typeface="Times Roman"/>
                          <a:sym typeface="Times Roman"/>
                        </a:rPr>
                        <a:t>Mineral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UL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Toxicity Signs</a:t>
                      </a:r>
                    </a:p>
                  </a:txBody>
                  <a:tcPr marL="12700" marR="12700" marT="12700" marB="12700" anchor="ctr" anchorCtr="0" horzOverflow="overflow"/>
                </a:tc>
              </a:tr>
              <a:tr h="1215810">
                <a:tc>
                  <a:txBody>
                    <a:bodyPr/>
                    <a:lstStyle/>
                    <a:p>
                      <a:pPr algn="ctr" defTabSz="457200">
                        <a:defRPr sz="1800"/>
                      </a:pPr>
                      <a:r>
                        <a:rPr b="1"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2,500 mg/day (19–50)</a:t>
                      </a:r>
                      <a:r>
                        <a:rPr b="0"/>
                        <a:t> </a:t>
                      </a:r>
                      <a:r>
                        <a:t>2,000 mg/day (51+)</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Kidney stones, vascular calcification</a:t>
                      </a:r>
                    </a:p>
                  </a:txBody>
                  <a:tcPr marL="12700" marR="12700" marT="12700" marB="12700" anchor="ctr" anchorCtr="0" horzOverflow="overflow"/>
                </a:tc>
              </a:tr>
              <a:tr h="1215810">
                <a:tc>
                  <a:txBody>
                    <a:bodyPr/>
                    <a:lstStyle/>
                    <a:p>
                      <a:pPr algn="ctr" defTabSz="457200">
                        <a:defRPr sz="1800"/>
                      </a:pPr>
                      <a:r>
                        <a:rPr b="1" sz="2400">
                          <a:latin typeface="Times Roman"/>
                          <a:ea typeface="Times Roman"/>
                          <a:cs typeface="Times Roman"/>
                          <a:sym typeface="Times Roman"/>
                        </a:rPr>
                        <a:t>Magnesium (supplemental only)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350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Diarrhea, hypotension</a:t>
                      </a:r>
                    </a:p>
                  </a:txBody>
                  <a:tcPr marL="12700" marR="12700" marT="12700" marB="12700" anchor="ctr" anchorCtr="0" horzOverflow="overflow"/>
                </a:tc>
              </a:tr>
              <a:tr h="784393">
                <a:tc>
                  <a:txBody>
                    <a:bodyPr/>
                    <a:lstStyle/>
                    <a:p>
                      <a:pPr algn="ctr" defTabSz="457200">
                        <a:defRPr sz="1800"/>
                      </a:pPr>
                      <a:r>
                        <a:rPr b="1" sz="2400">
                          <a:latin typeface="Times Roman"/>
                          <a:ea typeface="Times Roman"/>
                          <a:cs typeface="Times Roman"/>
                          <a:sym typeface="Times Roman"/>
                        </a:rPr>
                        <a:t>Phosphorus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Soft tissue calcification</a:t>
                      </a:r>
                    </a:p>
                  </a:txBody>
                  <a:tcPr marL="12700" marR="12700" marT="12700" marB="12700" anchor="ctr" anchorCtr="0" horzOverflow="overflow"/>
                </a:tc>
              </a:tr>
              <a:tr h="784393">
                <a:tc>
                  <a:txBody>
                    <a:bodyPr/>
                    <a:lstStyle/>
                    <a:p>
                      <a:pPr algn="ctr" defTabSz="457200">
                        <a:defRPr sz="1800"/>
                      </a:pPr>
                      <a:r>
                        <a:rPr b="1" sz="2400">
                          <a:latin typeface="Times Roman"/>
                          <a:ea typeface="Times Roman"/>
                          <a:cs typeface="Times Roman"/>
                          <a:sym typeface="Times Roman"/>
                        </a:rPr>
                        <a:t>Sodium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2,300 mg/day (Upper guidance)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Hypertension</a:t>
                      </a:r>
                    </a:p>
                  </a:txBody>
                  <a:tcPr marL="12700" marR="12700" marT="12700" marB="12700" anchor="ctr" anchorCtr="0" horzOverflow="overflow"/>
                </a:tc>
              </a:tr>
              <a:tr h="784393">
                <a:tc>
                  <a:txBody>
                    <a:bodyPr/>
                    <a:lstStyle/>
                    <a:p>
                      <a:pPr algn="ctr" defTabSz="457200">
                        <a:defRPr sz="1800"/>
                      </a:pPr>
                      <a:r>
                        <a:rPr b="1" sz="24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No UL</a:t>
                      </a:r>
                      <a:r>
                        <a:rPr b="0"/>
                        <a:t> </a:t>
                      </a:r>
                      <a:r>
                        <a:rPr b="0" i="1"/>
                        <a:t>(dietary)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Hyperkalemia from supplements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grpSp>
        <p:nvGrpSpPr>
          <p:cNvPr id="644" name="Freeform 4"/>
          <p:cNvGrpSpPr/>
          <p:nvPr/>
        </p:nvGrpSpPr>
        <p:grpSpPr>
          <a:xfrm>
            <a:off x="-528006" y="-2"/>
            <a:ext cx="19048333" cy="3086104"/>
            <a:chOff x="0" y="0"/>
            <a:chExt cx="19048331" cy="3086102"/>
          </a:xfrm>
        </p:grpSpPr>
        <p:sp>
          <p:nvSpPr>
            <p:cNvPr id="642"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43"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45" name="TextBox 6"/>
          <p:cNvSpPr txBox="1"/>
          <p:nvPr/>
        </p:nvSpPr>
        <p:spPr>
          <a:xfrm>
            <a:off x="1456517" y="476921"/>
            <a:ext cx="16812962" cy="23022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53" sz="7600">
                <a:solidFill>
                  <a:srgbClr val="FFFFFF"/>
                </a:solidFill>
                <a:latin typeface="Poppins"/>
                <a:ea typeface="Poppins"/>
                <a:cs typeface="Poppins"/>
                <a:sym typeface="Poppins"/>
              </a:defRPr>
            </a:pPr>
            <a:r>
              <a:t>UL Values — Trace Minerals </a:t>
            </a:r>
          </a:p>
          <a:p>
            <a:pPr>
              <a:lnSpc>
                <a:spcPts val="9100"/>
              </a:lnSpc>
              <a:defRPr spc="753" sz="7600">
                <a:solidFill>
                  <a:srgbClr val="FFFFFF"/>
                </a:solidFill>
                <a:latin typeface="Poppins"/>
                <a:ea typeface="Poppins"/>
                <a:cs typeface="Poppins"/>
                <a:sym typeface="Poppins"/>
              </a:defRPr>
            </a:pPr>
            <a:r>
              <a:t>(Adults ≥19)</a:t>
            </a:r>
          </a:p>
        </p:txBody>
      </p:sp>
      <p:sp>
        <p:nvSpPr>
          <p:cNvPr id="64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647" name="Table 1"/>
          <p:cNvGraphicFramePr/>
          <p:nvPr/>
        </p:nvGraphicFramePr>
        <p:xfrm>
          <a:off x="2230239" y="3867150"/>
          <a:ext cx="13827522" cy="585112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39045"/>
                <a:gridCol w="3177709"/>
                <a:gridCol w="8110767"/>
              </a:tblGrid>
              <a:tr h="606334">
                <a:tc>
                  <a:txBody>
                    <a:bodyPr/>
                    <a:lstStyle/>
                    <a:p>
                      <a:pPr algn="ctr" defTabSz="457200">
                        <a:defRPr sz="1800"/>
                      </a:pPr>
                      <a:r>
                        <a:rPr b="1" sz="2400">
                          <a:latin typeface="Times Roman"/>
                          <a:ea typeface="Times Roman"/>
                          <a:cs typeface="Times Roman"/>
                          <a:sym typeface="Times Roman"/>
                        </a:rPr>
                        <a:t>Mineral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UL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Toxicity Signs</a:t>
                      </a:r>
                    </a:p>
                  </a:txBody>
                  <a:tcPr marL="12700" marR="12700" marT="12700" marB="12700" anchor="ctr" anchorCtr="0" horzOverflow="overflow"/>
                </a:tc>
              </a:tr>
              <a:tr h="606334">
                <a:tc>
                  <a:txBody>
                    <a:bodyPr/>
                    <a:lstStyle/>
                    <a:p>
                      <a:pPr algn="ctr" defTabSz="457200">
                        <a:defRPr sz="1800"/>
                      </a:pPr>
                      <a:r>
                        <a:rPr b="1" sz="2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45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GI bleeding, organ failure</a:t>
                      </a:r>
                    </a:p>
                  </a:txBody>
                  <a:tcPr marL="12700" marR="12700" marT="12700" marB="12700" anchor="ctr" anchorCtr="0" horzOverflow="overflow"/>
                </a:tc>
              </a:tr>
              <a:tr h="939818">
                <a:tc>
                  <a:txBody>
                    <a:bodyPr/>
                    <a:lstStyle/>
                    <a:p>
                      <a:pPr algn="ctr" defTabSz="457200">
                        <a:defRPr sz="1800"/>
                      </a:pPr>
                      <a:r>
                        <a:rPr b="1"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Copper deficiency, immune suppression</a:t>
                      </a:r>
                    </a:p>
                  </a:txBody>
                  <a:tcPr marL="12700" marR="12700" marT="12700" marB="12700" anchor="ctr" anchorCtr="0" horzOverflow="overflow"/>
                </a:tc>
              </a:tr>
              <a:tr h="606334">
                <a:tc>
                  <a:txBody>
                    <a:bodyPr/>
                    <a:lstStyle/>
                    <a:p>
                      <a:pPr algn="ctr" defTabSz="457200">
                        <a:defRPr sz="1800"/>
                      </a:pPr>
                      <a:r>
                        <a:rPr b="1" sz="2400">
                          <a:latin typeface="Times Roman"/>
                          <a:ea typeface="Times Roman"/>
                          <a:cs typeface="Times Roman"/>
                          <a:sym typeface="Times Roman"/>
                        </a:rPr>
                        <a:t>Copper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Liver damage</a:t>
                      </a:r>
                    </a:p>
                  </a:txBody>
                  <a:tcPr marL="12700" marR="12700" marT="12700" marB="12700" anchor="ctr" anchorCtr="0" horzOverflow="overflow"/>
                </a:tc>
              </a:tr>
              <a:tr h="606334">
                <a:tc>
                  <a:txBody>
                    <a:bodyPr/>
                    <a:lstStyle/>
                    <a:p>
                      <a:pPr algn="ctr" defTabSz="457200">
                        <a:defRPr sz="1800"/>
                      </a:pPr>
                      <a:r>
                        <a:rPr b="1" sz="24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Hair loss, nail brittleness</a:t>
                      </a:r>
                    </a:p>
                  </a:txBody>
                  <a:tcPr marL="12700" marR="12700" marT="12700" marB="12700" anchor="ctr" anchorCtr="0" horzOverflow="overflow"/>
                </a:tc>
              </a:tr>
              <a:tr h="939818">
                <a:tc>
                  <a:txBody>
                    <a:bodyPr/>
                    <a:lstStyle/>
                    <a:p>
                      <a:pPr algn="ctr" defTabSz="457200">
                        <a:defRPr sz="1800"/>
                      </a:pPr>
                      <a:r>
                        <a:rPr b="1" sz="2400">
                          <a:latin typeface="Times Roman"/>
                          <a:ea typeface="Times Roman"/>
                          <a:cs typeface="Times Roman"/>
                          <a:sym typeface="Times Roman"/>
                        </a:rPr>
                        <a:t>Iodine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1,100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Thyroid dysfunction</a:t>
                      </a:r>
                    </a:p>
                  </a:txBody>
                  <a:tcPr marL="12700" marR="12700" marT="12700" marB="12700" anchor="ctr" anchorCtr="0" horzOverflow="overflow"/>
                </a:tc>
              </a:tr>
              <a:tr h="939818">
                <a:tc>
                  <a:txBody>
                    <a:bodyPr/>
                    <a:lstStyle/>
                    <a:p>
                      <a:pPr algn="ctr" defTabSz="457200">
                        <a:defRPr sz="1800"/>
                      </a:pPr>
                      <a:r>
                        <a:rPr b="1" sz="2400">
                          <a:latin typeface="Times Roman"/>
                          <a:ea typeface="Times Roman"/>
                          <a:cs typeface="Times Roman"/>
                          <a:sym typeface="Times Roman"/>
                        </a:rPr>
                        <a:t>Manganese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11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Neurologic symptoms</a:t>
                      </a:r>
                    </a:p>
                  </a:txBody>
                  <a:tcPr marL="12700" marR="12700" marT="12700" marB="12700" anchor="ctr" anchorCtr="0" horzOverflow="overflow"/>
                </a:tc>
              </a:tr>
              <a:tr h="606334">
                <a:tc>
                  <a:txBody>
                    <a:bodyPr/>
                    <a:lstStyle/>
                    <a:p>
                      <a:pPr algn="ctr" defTabSz="457200">
                        <a:defRPr sz="1800"/>
                      </a:pPr>
                      <a:r>
                        <a:rPr b="1" sz="2400">
                          <a:latin typeface="Times Roman"/>
                          <a:ea typeface="Times Roman"/>
                          <a:cs typeface="Times Roman"/>
                          <a:sym typeface="Times Roman"/>
                        </a:rPr>
                        <a:t>Fluoride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Skeletal fluorosis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9"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grpSp>
        <p:nvGrpSpPr>
          <p:cNvPr id="652" name="Freeform 4"/>
          <p:cNvGrpSpPr/>
          <p:nvPr/>
        </p:nvGrpSpPr>
        <p:grpSpPr>
          <a:xfrm>
            <a:off x="-528006" y="-2"/>
            <a:ext cx="19048333" cy="3086104"/>
            <a:chOff x="0" y="0"/>
            <a:chExt cx="19048331" cy="3086102"/>
          </a:xfrm>
        </p:grpSpPr>
        <p:sp>
          <p:nvSpPr>
            <p:cNvPr id="650"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51"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53" name="TextBox 6"/>
          <p:cNvSpPr txBox="1"/>
          <p:nvPr/>
        </p:nvSpPr>
        <p:spPr>
          <a:xfrm>
            <a:off x="1456517" y="476921"/>
            <a:ext cx="16812962" cy="23022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53" sz="7600">
                <a:solidFill>
                  <a:srgbClr val="FFFFFF"/>
                </a:solidFill>
                <a:latin typeface="Poppins"/>
                <a:ea typeface="Poppins"/>
                <a:cs typeface="Poppins"/>
                <a:sym typeface="Poppins"/>
              </a:defRPr>
            </a:pPr>
            <a:r>
              <a:t>UL Values — Trace Minerals </a:t>
            </a:r>
          </a:p>
          <a:p>
            <a:pPr>
              <a:lnSpc>
                <a:spcPts val="9100"/>
              </a:lnSpc>
              <a:defRPr spc="753" sz="7600">
                <a:solidFill>
                  <a:srgbClr val="FFFFFF"/>
                </a:solidFill>
                <a:latin typeface="Poppins"/>
                <a:ea typeface="Poppins"/>
                <a:cs typeface="Poppins"/>
                <a:sym typeface="Poppins"/>
              </a:defRPr>
            </a:pPr>
            <a:r>
              <a:t>(Adults ≥19)</a:t>
            </a:r>
          </a:p>
        </p:txBody>
      </p:sp>
      <p:sp>
        <p:nvSpPr>
          <p:cNvPr id="65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655" name="Table 1"/>
          <p:cNvGraphicFramePr/>
          <p:nvPr/>
        </p:nvGraphicFramePr>
        <p:xfrm>
          <a:off x="2230239" y="3867150"/>
          <a:ext cx="13827522" cy="585112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39045"/>
                <a:gridCol w="3177709"/>
                <a:gridCol w="8110767"/>
              </a:tblGrid>
              <a:tr h="606334">
                <a:tc>
                  <a:txBody>
                    <a:bodyPr/>
                    <a:lstStyle/>
                    <a:p>
                      <a:pPr algn="ctr" defTabSz="457200">
                        <a:defRPr sz="1800"/>
                      </a:pPr>
                      <a:r>
                        <a:rPr b="1" sz="2400">
                          <a:latin typeface="Times Roman"/>
                          <a:ea typeface="Times Roman"/>
                          <a:cs typeface="Times Roman"/>
                          <a:sym typeface="Times Roman"/>
                        </a:rPr>
                        <a:t>Mineral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UL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Toxicity Signs</a:t>
                      </a:r>
                    </a:p>
                  </a:txBody>
                  <a:tcPr marL="12700" marR="12700" marT="12700" marB="12700" anchor="ctr" anchorCtr="0" horzOverflow="overflow"/>
                </a:tc>
              </a:tr>
              <a:tr h="606334">
                <a:tc>
                  <a:txBody>
                    <a:bodyPr/>
                    <a:lstStyle/>
                    <a:p>
                      <a:pPr algn="ctr" defTabSz="457200">
                        <a:defRPr sz="1800"/>
                      </a:pPr>
                      <a:r>
                        <a:rPr b="1" sz="2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45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GI bleeding, organ failure</a:t>
                      </a:r>
                    </a:p>
                  </a:txBody>
                  <a:tcPr marL="12700" marR="12700" marT="12700" marB="12700" anchor="ctr" anchorCtr="0" horzOverflow="overflow"/>
                </a:tc>
              </a:tr>
              <a:tr h="939818">
                <a:tc>
                  <a:txBody>
                    <a:bodyPr/>
                    <a:lstStyle/>
                    <a:p>
                      <a:pPr algn="ctr" defTabSz="457200">
                        <a:defRPr sz="1800"/>
                      </a:pPr>
                      <a:r>
                        <a:rPr b="1"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Copper deficiency, immune suppression</a:t>
                      </a:r>
                    </a:p>
                  </a:txBody>
                  <a:tcPr marL="12700" marR="12700" marT="12700" marB="12700" anchor="ctr" anchorCtr="0" horzOverflow="overflow"/>
                </a:tc>
              </a:tr>
              <a:tr h="606334">
                <a:tc>
                  <a:txBody>
                    <a:bodyPr/>
                    <a:lstStyle/>
                    <a:p>
                      <a:pPr algn="ctr" defTabSz="457200">
                        <a:defRPr sz="1800"/>
                      </a:pPr>
                      <a:r>
                        <a:rPr b="1" sz="2400">
                          <a:latin typeface="Times Roman"/>
                          <a:ea typeface="Times Roman"/>
                          <a:cs typeface="Times Roman"/>
                          <a:sym typeface="Times Roman"/>
                        </a:rPr>
                        <a:t>Copper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Liver damage</a:t>
                      </a:r>
                    </a:p>
                  </a:txBody>
                  <a:tcPr marL="12700" marR="12700" marT="12700" marB="12700" anchor="ctr" anchorCtr="0" horzOverflow="overflow"/>
                </a:tc>
              </a:tr>
              <a:tr h="606334">
                <a:tc>
                  <a:txBody>
                    <a:bodyPr/>
                    <a:lstStyle/>
                    <a:p>
                      <a:pPr algn="ctr" defTabSz="457200">
                        <a:defRPr sz="1800"/>
                      </a:pPr>
                      <a:r>
                        <a:rPr b="1" sz="24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Hair loss, nail brittleness</a:t>
                      </a:r>
                    </a:p>
                  </a:txBody>
                  <a:tcPr marL="12700" marR="12700" marT="12700" marB="12700" anchor="ctr" anchorCtr="0" horzOverflow="overflow"/>
                </a:tc>
              </a:tr>
              <a:tr h="939818">
                <a:tc>
                  <a:txBody>
                    <a:bodyPr/>
                    <a:lstStyle/>
                    <a:p>
                      <a:pPr algn="ctr" defTabSz="457200">
                        <a:defRPr sz="1800"/>
                      </a:pPr>
                      <a:r>
                        <a:rPr b="1" sz="2400">
                          <a:latin typeface="Times Roman"/>
                          <a:ea typeface="Times Roman"/>
                          <a:cs typeface="Times Roman"/>
                          <a:sym typeface="Times Roman"/>
                        </a:rPr>
                        <a:t>Iodine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1,100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Thyroid dysfunction</a:t>
                      </a:r>
                    </a:p>
                  </a:txBody>
                  <a:tcPr marL="12700" marR="12700" marT="12700" marB="12700" anchor="ctr" anchorCtr="0" horzOverflow="overflow"/>
                </a:tc>
              </a:tr>
              <a:tr h="939818">
                <a:tc>
                  <a:txBody>
                    <a:bodyPr/>
                    <a:lstStyle/>
                    <a:p>
                      <a:pPr algn="ctr" defTabSz="457200">
                        <a:defRPr sz="1800"/>
                      </a:pPr>
                      <a:r>
                        <a:rPr b="1" sz="2400">
                          <a:latin typeface="Times Roman"/>
                          <a:ea typeface="Times Roman"/>
                          <a:cs typeface="Times Roman"/>
                          <a:sym typeface="Times Roman"/>
                        </a:rPr>
                        <a:t>Manganese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11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Neurologic symptoms</a:t>
                      </a:r>
                    </a:p>
                  </a:txBody>
                  <a:tcPr marL="12700" marR="12700" marT="12700" marB="12700" anchor="ctr" anchorCtr="0" horzOverflow="overflow"/>
                </a:tc>
              </a:tr>
              <a:tr h="606334">
                <a:tc>
                  <a:txBody>
                    <a:bodyPr/>
                    <a:lstStyle/>
                    <a:p>
                      <a:pPr algn="ctr" defTabSz="457200">
                        <a:defRPr sz="1800"/>
                      </a:pPr>
                      <a:r>
                        <a:rPr b="1" sz="2400">
                          <a:latin typeface="Times Roman"/>
                          <a:ea typeface="Times Roman"/>
                          <a:cs typeface="Times Roman"/>
                          <a:sym typeface="Times Roman"/>
                        </a:rPr>
                        <a:t>Fluoride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Skeletal fluorosis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7"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p>
        </p:txBody>
      </p:sp>
      <p:grpSp>
        <p:nvGrpSpPr>
          <p:cNvPr id="660" name="Freeform 4"/>
          <p:cNvGrpSpPr/>
          <p:nvPr/>
        </p:nvGrpSpPr>
        <p:grpSpPr>
          <a:xfrm>
            <a:off x="-528006" y="-2"/>
            <a:ext cx="19048333" cy="3086104"/>
            <a:chOff x="0" y="0"/>
            <a:chExt cx="19048331" cy="3086102"/>
          </a:xfrm>
        </p:grpSpPr>
        <p:sp>
          <p:nvSpPr>
            <p:cNvPr id="65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5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61" name="TextBox 6"/>
          <p:cNvSpPr txBox="1"/>
          <p:nvPr/>
        </p:nvSpPr>
        <p:spPr>
          <a:xfrm>
            <a:off x="1456517" y="476921"/>
            <a:ext cx="16812962" cy="230223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UL Interactions &amp; Nutrient Antagonism</a:t>
            </a:r>
          </a:p>
        </p:txBody>
      </p:sp>
      <p:sp>
        <p:nvSpPr>
          <p:cNvPr id="66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graphicFrame>
        <p:nvGraphicFramePr>
          <p:cNvPr id="663" name="Table 1"/>
          <p:cNvGraphicFramePr/>
          <p:nvPr/>
        </p:nvGraphicFramePr>
        <p:xfrm>
          <a:off x="3340100" y="4049167"/>
          <a:ext cx="12299754" cy="531669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22673"/>
                <a:gridCol w="7177078"/>
              </a:tblGrid>
              <a:tr h="1258147">
                <a:tc>
                  <a:txBody>
                    <a:bodyPr/>
                    <a:lstStyle/>
                    <a:p>
                      <a:pPr algn="ctr" defTabSz="457200">
                        <a:defRPr sz="1800"/>
                      </a:pPr>
                      <a:r>
                        <a:rPr b="1" sz="2400">
                          <a:latin typeface="Times Roman"/>
                          <a:ea typeface="Times Roman"/>
                          <a:cs typeface="Times Roman"/>
                          <a:sym typeface="Times Roman"/>
                        </a:rPr>
                        <a:t>Excess 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Impairs Absorption of</a:t>
                      </a:r>
                    </a:p>
                  </a:txBody>
                  <a:tcPr marL="12700" marR="12700" marT="12700" marB="12700" anchor="ctr" anchorCtr="0" horzOverflow="overflow"/>
                </a:tc>
              </a:tr>
              <a:tr h="811708">
                <a:tc>
                  <a:txBody>
                    <a:bodyPr/>
                    <a:lstStyle/>
                    <a:p>
                      <a:pPr algn="ctr" defTabSz="457200">
                        <a:defRPr sz="1800"/>
                      </a:pPr>
                      <a:r>
                        <a:rPr b="1"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Copper, iron</a:t>
                      </a:r>
                    </a:p>
                  </a:txBody>
                  <a:tcPr marL="12700" marR="12700" marT="12700" marB="12700" anchor="ctr" anchorCtr="0" horzOverflow="overflow"/>
                </a:tc>
              </a:tr>
              <a:tr h="811708">
                <a:tc>
                  <a:txBody>
                    <a:bodyPr/>
                    <a:lstStyle/>
                    <a:p>
                      <a:pPr algn="ctr" defTabSz="457200">
                        <a:defRPr sz="1800"/>
                      </a:pPr>
                      <a:r>
                        <a:rPr b="1" sz="2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r>
              <a:tr h="811708">
                <a:tc>
                  <a:txBody>
                    <a:bodyPr/>
                    <a:lstStyle/>
                    <a:p>
                      <a:pPr algn="ctr" defTabSz="457200">
                        <a:defRPr sz="1800"/>
                      </a:pPr>
                      <a:r>
                        <a:rPr b="1"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 magnesium</a:t>
                      </a:r>
                    </a:p>
                  </a:txBody>
                  <a:tcPr marL="12700" marR="12700" marT="12700" marB="12700" anchor="ctr" anchorCtr="0" horzOverflow="overflow"/>
                </a:tc>
              </a:tr>
              <a:tr h="811708">
                <a:tc>
                  <a:txBody>
                    <a:bodyPr/>
                    <a:lstStyle/>
                    <a:p>
                      <a:pPr algn="ctr" defTabSz="457200">
                        <a:defRPr sz="1800"/>
                      </a:pPr>
                      <a:r>
                        <a:rPr b="1" sz="24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Iodine activity</a:t>
                      </a:r>
                    </a:p>
                  </a:txBody>
                  <a:tcPr marL="12700" marR="12700" marT="12700" marB="12700" anchor="ctr" anchorCtr="0" horzOverflow="overflow"/>
                </a:tc>
              </a:tr>
              <a:tr h="811708">
                <a:tc>
                  <a:txBody>
                    <a:bodyPr/>
                    <a:lstStyle/>
                    <a:p>
                      <a:pPr algn="ctr" defTabSz="457200">
                        <a:defRPr sz="1800"/>
                      </a:pPr>
                      <a:r>
                        <a:rPr b="1" sz="24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7" name="Freeform 2"/>
          <p:cNvSpPr/>
          <p:nvPr/>
        </p:nvSpPr>
        <p:spPr>
          <a:xfrm rot="10800000">
            <a:off x="-2" y="-465684"/>
            <a:ext cx="18288005" cy="10287005"/>
          </a:xfrm>
          <a:prstGeom prst="rect">
            <a:avLst/>
          </a:prstGeom>
          <a:blipFill>
            <a:blip r:embed="rId3"/>
            <a:stretch>
              <a:fillRect/>
            </a:stretch>
          </a:blipFill>
          <a:ln w="12700">
            <a:miter lim="400000"/>
          </a:ln>
        </p:spPr>
        <p:txBody>
          <a:bodyPr lIns="45718" tIns="45718" rIns="45718" bIns="45718"/>
          <a:lstStyle/>
          <a:p>
            <a:pPr/>
          </a:p>
        </p:txBody>
      </p:sp>
      <p:grpSp>
        <p:nvGrpSpPr>
          <p:cNvPr id="670" name="Freeform 4"/>
          <p:cNvGrpSpPr/>
          <p:nvPr/>
        </p:nvGrpSpPr>
        <p:grpSpPr>
          <a:xfrm>
            <a:off x="-528006" y="-2"/>
            <a:ext cx="19048333" cy="3086104"/>
            <a:chOff x="0" y="0"/>
            <a:chExt cx="19048331" cy="3086102"/>
          </a:xfrm>
        </p:grpSpPr>
        <p:sp>
          <p:nvSpPr>
            <p:cNvPr id="66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6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71" name="TextBox 6"/>
          <p:cNvSpPr txBox="1"/>
          <p:nvPr/>
        </p:nvSpPr>
        <p:spPr>
          <a:xfrm>
            <a:off x="1481917" y="908723"/>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Supplement Toxicity Patterns</a:t>
            </a:r>
          </a:p>
        </p:txBody>
      </p:sp>
      <p:sp>
        <p:nvSpPr>
          <p:cNvPr id="67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graphicFrame>
        <p:nvGraphicFramePr>
          <p:cNvPr id="673" name="Table 1"/>
          <p:cNvGraphicFramePr/>
          <p:nvPr/>
        </p:nvGraphicFramePr>
        <p:xfrm>
          <a:off x="2355849" y="3543300"/>
          <a:ext cx="13918704" cy="629731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217208"/>
                <a:gridCol w="6701495"/>
              </a:tblGrid>
              <a:tr h="767965">
                <a:tc>
                  <a:txBody>
                    <a:bodyPr/>
                    <a:lstStyle/>
                    <a:p>
                      <a:pPr algn="ctr" defTabSz="457200">
                        <a:defRPr sz="1800"/>
                      </a:pPr>
                      <a:r>
                        <a:rPr b="1" sz="2400">
                          <a:latin typeface="Times Roman"/>
                          <a:ea typeface="Times Roman"/>
                          <a:cs typeface="Times Roman"/>
                          <a:sym typeface="Times Roman"/>
                        </a:rPr>
                        <a:t>Scenario</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Common Issue</a:t>
                      </a:r>
                    </a:p>
                  </a:txBody>
                  <a:tcPr marL="12700" marR="12700" marT="12700" marB="12700" anchor="ctr" anchorCtr="0" horzOverflow="overflow"/>
                </a:tc>
              </a:tr>
              <a:tr h="1190346">
                <a:tc>
                  <a:txBody>
                    <a:bodyPr/>
                    <a:lstStyle/>
                    <a:p>
                      <a:pPr algn="ctr" defTabSz="457200">
                        <a:defRPr sz="1800"/>
                      </a:pPr>
                      <a:r>
                        <a:rPr b="1" sz="2400">
                          <a:latin typeface="Times Roman"/>
                          <a:ea typeface="Times Roman"/>
                          <a:cs typeface="Times Roman"/>
                          <a:sym typeface="Times Roman"/>
                        </a:rPr>
                        <a:t>“Mega-dose” vitamin regimens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Liver stress, neuropathy</a:t>
                      </a:r>
                    </a:p>
                  </a:txBody>
                  <a:tcPr marL="12700" marR="12700" marT="12700" marB="12700" anchor="ctr" anchorCtr="0" horzOverflow="overflow"/>
                </a:tc>
              </a:tr>
              <a:tr h="1190346">
                <a:tc>
                  <a:txBody>
                    <a:bodyPr/>
                    <a:lstStyle/>
                    <a:p>
                      <a:pPr algn="ctr" defTabSz="457200">
                        <a:defRPr sz="1800"/>
                      </a:pPr>
                      <a:r>
                        <a:rPr b="1" sz="2400">
                          <a:latin typeface="Times Roman"/>
                          <a:ea typeface="Times Roman"/>
                          <a:cs typeface="Times Roman"/>
                          <a:sym typeface="Times Roman"/>
                        </a:rPr>
                        <a:t>Energy drink overuse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Niacin toxicity, B6 neuropathy</a:t>
                      </a:r>
                    </a:p>
                  </a:txBody>
                  <a:tcPr marL="12700" marR="12700" marT="12700" marB="12700" anchor="ctr" anchorCtr="0" horzOverflow="overflow"/>
                </a:tc>
              </a:tr>
              <a:tr h="1190346">
                <a:tc>
                  <a:txBody>
                    <a:bodyPr/>
                    <a:lstStyle/>
                    <a:p>
                      <a:pPr algn="ctr" defTabSz="457200">
                        <a:defRPr sz="1800"/>
                      </a:pPr>
                      <a:r>
                        <a:rPr b="1" sz="2400">
                          <a:latin typeface="Times Roman"/>
                          <a:ea typeface="Times Roman"/>
                          <a:cs typeface="Times Roman"/>
                          <a:sym typeface="Times Roman"/>
                        </a:rPr>
                        <a:t>High prenatal vitamin stacking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A teratogenicity</a:t>
                      </a:r>
                    </a:p>
                  </a:txBody>
                  <a:tcPr marL="12700" marR="12700" marT="12700" marB="12700" anchor="ctr" anchorCtr="0" horzOverflow="overflow"/>
                </a:tc>
              </a:tr>
              <a:tr h="1190346">
                <a:tc>
                  <a:txBody>
                    <a:bodyPr/>
                    <a:lstStyle/>
                    <a:p>
                      <a:pPr algn="ctr" defTabSz="457200">
                        <a:defRPr sz="1800"/>
                      </a:pPr>
                      <a:r>
                        <a:rPr b="1" sz="2400">
                          <a:latin typeface="Times Roman"/>
                          <a:ea typeface="Times Roman"/>
                          <a:cs typeface="Times Roman"/>
                          <a:sym typeface="Times Roman"/>
                        </a:rPr>
                        <a:t>Calcium over-supplementation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Kidney stones</a:t>
                      </a:r>
                    </a:p>
                  </a:txBody>
                  <a:tcPr marL="12700" marR="12700" marT="12700" marB="12700" anchor="ctr" anchorCtr="0" horzOverflow="overflow"/>
                </a:tc>
              </a:tr>
              <a:tr h="767965">
                <a:tc>
                  <a:txBody>
                    <a:bodyPr/>
                    <a:lstStyle/>
                    <a:p>
                      <a:pPr algn="ctr" defTabSz="457200">
                        <a:defRPr sz="1800"/>
                      </a:pPr>
                      <a:r>
                        <a:rPr b="1" sz="2400">
                          <a:latin typeface="Times Roman"/>
                          <a:ea typeface="Times Roman"/>
                          <a:cs typeface="Times Roman"/>
                          <a:sym typeface="Times Roman"/>
                        </a:rPr>
                        <a:t>Iron misuse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Acute poisoning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7"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grpSp>
        <p:nvGrpSpPr>
          <p:cNvPr id="680" name="Freeform 4"/>
          <p:cNvGrpSpPr/>
          <p:nvPr/>
        </p:nvGrpSpPr>
        <p:grpSpPr>
          <a:xfrm>
            <a:off x="-528006" y="-2"/>
            <a:ext cx="19048333" cy="3086104"/>
            <a:chOff x="0" y="0"/>
            <a:chExt cx="19048331" cy="3086102"/>
          </a:xfrm>
        </p:grpSpPr>
        <p:sp>
          <p:nvSpPr>
            <p:cNvPr id="67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7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81" name="TextBox 6"/>
          <p:cNvSpPr txBox="1"/>
          <p:nvPr/>
        </p:nvSpPr>
        <p:spPr>
          <a:xfrm>
            <a:off x="1481917" y="908723"/>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Chemical Causes of Toxicity</a:t>
            </a:r>
          </a:p>
        </p:txBody>
      </p:sp>
      <p:sp>
        <p:nvSpPr>
          <p:cNvPr id="68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683" name="1. Accumulation Toxicity…"/>
          <p:cNvSpPr txBox="1"/>
          <p:nvPr/>
        </p:nvSpPr>
        <p:spPr>
          <a:xfrm>
            <a:off x="1410124" y="3579957"/>
            <a:ext cx="15467752" cy="54301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500"/>
              </a:spcBef>
              <a:defRPr b="1" sz="2800">
                <a:latin typeface="Times Roman"/>
                <a:ea typeface="Times Roman"/>
                <a:cs typeface="Times Roman"/>
                <a:sym typeface="Times Roman"/>
              </a:defRPr>
            </a:pPr>
            <a:r>
              <a:t>1. Accumulation Toxicity</a:t>
            </a:r>
          </a:p>
          <a:p>
            <a:pPr defTabSz="457200">
              <a:defRPr sz="2800">
                <a:latin typeface="Times Roman"/>
                <a:ea typeface="Times Roman"/>
                <a:cs typeface="Times Roman"/>
                <a:sym typeface="Times Roman"/>
              </a:defRPr>
            </a:pPr>
            <a:r>
              <a:t>Retinol stored in liver → cellular membrane disruption → fibrosis</a:t>
            </a:r>
          </a:p>
          <a:p>
            <a:pPr defTabSz="457200">
              <a:defRPr sz="2800">
                <a:latin typeface="Times Roman"/>
                <a:ea typeface="Times Roman"/>
                <a:cs typeface="Times Roman"/>
                <a:sym typeface="Times Roman"/>
              </a:defRPr>
            </a:pPr>
          </a:p>
          <a:p>
            <a:pPr defTabSz="457200">
              <a:spcBef>
                <a:spcPts val="1500"/>
              </a:spcBef>
              <a:defRPr b="1" sz="2800">
                <a:latin typeface="Times Roman"/>
                <a:ea typeface="Times Roman"/>
                <a:cs typeface="Times Roman"/>
                <a:sym typeface="Times Roman"/>
              </a:defRPr>
            </a:pPr>
            <a:r>
              <a:t>2. Pro-oxidant Effects</a:t>
            </a:r>
          </a:p>
          <a:p>
            <a:pPr defTabSz="457200">
              <a:defRPr sz="2800">
                <a:latin typeface="Courier"/>
                <a:ea typeface="Courier"/>
                <a:cs typeface="Courier"/>
                <a:sym typeface="Courier"/>
              </a:defRPr>
            </a:pPr>
            <a:r>
              <a:t>Fe²⁺ + H₂O₂ → Free radicals (Fenton reaction) → lipid peroxidation</a:t>
            </a:r>
          </a:p>
          <a:p>
            <a:pPr defTabSz="457200">
              <a:defRPr sz="2800">
                <a:latin typeface="Courier"/>
                <a:ea typeface="Courier"/>
                <a:cs typeface="Courier"/>
                <a:sym typeface="Courier"/>
              </a:defRPr>
            </a:pPr>
          </a:p>
          <a:p>
            <a:pPr defTabSz="457200">
              <a:spcBef>
                <a:spcPts val="1500"/>
              </a:spcBef>
              <a:defRPr b="1" sz="2800">
                <a:latin typeface="Times Roman"/>
                <a:ea typeface="Times Roman"/>
                <a:cs typeface="Times Roman"/>
                <a:sym typeface="Times Roman"/>
              </a:defRPr>
            </a:pPr>
            <a:r>
              <a:t>3. Enzyme Inhibition</a:t>
            </a:r>
          </a:p>
          <a:p>
            <a:pPr defTabSz="457200">
              <a:defRPr sz="2800">
                <a:latin typeface="Courier"/>
                <a:ea typeface="Courier"/>
                <a:cs typeface="Courier"/>
                <a:sym typeface="Courier"/>
              </a:defRPr>
            </a:pPr>
            <a:r>
              <a:t>High zinc blocks copper-dependent enzymes</a:t>
            </a:r>
          </a:p>
          <a:p>
            <a:pPr defTabSz="457200">
              <a:defRPr sz="2800">
                <a:latin typeface="Courier"/>
                <a:ea typeface="Courier"/>
                <a:cs typeface="Courier"/>
                <a:sym typeface="Courier"/>
              </a:defRPr>
            </a:pPr>
          </a:p>
          <a:p>
            <a:pPr defTabSz="457200">
              <a:spcBef>
                <a:spcPts val="1500"/>
              </a:spcBef>
              <a:defRPr b="1" sz="2800">
                <a:latin typeface="Times Roman"/>
                <a:ea typeface="Times Roman"/>
                <a:cs typeface="Times Roman"/>
                <a:sym typeface="Times Roman"/>
              </a:defRPr>
            </a:pPr>
            <a:r>
              <a:t>4. Electrolyte Imbalance</a:t>
            </a:r>
          </a:p>
          <a:p>
            <a:pPr defTabSz="457200">
              <a:defRPr sz="2800">
                <a:latin typeface="Courier"/>
                <a:ea typeface="Courier"/>
                <a:cs typeface="Courier"/>
                <a:sym typeface="Courier"/>
              </a:defRPr>
            </a:pPr>
            <a:r>
              <a:t>Excess Vitamin D → ↑ calcium absorption → cardiac and renal toxicity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4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47" name="TextBox 6"/>
          <p:cNvSpPr txBox="1"/>
          <p:nvPr/>
        </p:nvSpPr>
        <p:spPr>
          <a:xfrm>
            <a:off x="1151717" y="938474"/>
            <a:ext cx="16812962" cy="1120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Nutrient-Reducing Processes</a:t>
            </a:r>
          </a:p>
        </p:txBody>
      </p:sp>
      <p:sp>
        <p:nvSpPr>
          <p:cNvPr id="14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49" name="Table 1"/>
          <p:cNvGraphicFramePr/>
          <p:nvPr/>
        </p:nvGraphicFramePr>
        <p:xfrm>
          <a:off x="2531764" y="3623717"/>
          <a:ext cx="13224471" cy="629547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486921"/>
                <a:gridCol w="7737548"/>
              </a:tblGrid>
              <a:tr h="886686">
                <a:tc>
                  <a:txBody>
                    <a:bodyPr/>
                    <a:lstStyle/>
                    <a:p>
                      <a:pPr algn="ctr" defTabSz="457200">
                        <a:defRPr sz="1800"/>
                      </a:pPr>
                      <a:r>
                        <a:rPr b="1" sz="2400">
                          <a:latin typeface="Times Roman"/>
                          <a:ea typeface="Times Roman"/>
                          <a:cs typeface="Times Roman"/>
                          <a:sym typeface="Times Roman"/>
                        </a:rPr>
                        <a:t>Process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Nutrient Loss</a:t>
                      </a:r>
                    </a:p>
                  </a:txBody>
                  <a:tcPr marL="12700" marR="12700" marT="12700" marB="12700" anchor="ctr" anchorCtr="0" horzOverflow="overflow"/>
                </a:tc>
              </a:tr>
              <a:tr h="1374364">
                <a:tc>
                  <a:txBody>
                    <a:bodyPr/>
                    <a:lstStyle/>
                    <a:p>
                      <a:pPr algn="ctr" defTabSz="457200">
                        <a:defRPr sz="1800"/>
                      </a:pPr>
                      <a:r>
                        <a:rPr b="1" sz="2400">
                          <a:latin typeface="Times Roman"/>
                          <a:ea typeface="Times Roman"/>
                          <a:cs typeface="Times Roman"/>
                          <a:sym typeface="Times Roman"/>
                        </a:rPr>
                        <a:t>Refining/grain milling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Fiber, B vitamins, magnesium</a:t>
                      </a:r>
                    </a:p>
                  </a:txBody>
                  <a:tcPr marL="12700" marR="12700" marT="12700" marB="12700" anchor="ctr" anchorCtr="0" horzOverflow="overflow"/>
                </a:tc>
              </a:tr>
              <a:tr h="886686">
                <a:tc>
                  <a:txBody>
                    <a:bodyPr/>
                    <a:lstStyle/>
                    <a:p>
                      <a:pPr algn="ctr" defTabSz="457200">
                        <a:defRPr sz="1800"/>
                      </a:pPr>
                      <a:r>
                        <a:rPr b="1" sz="2400">
                          <a:latin typeface="Times Roman"/>
                          <a:ea typeface="Times Roman"/>
                          <a:cs typeface="Times Roman"/>
                          <a:sym typeface="Times Roman"/>
                        </a:rPr>
                        <a:t>Sugar extraction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All nutrients removed</a:t>
                      </a:r>
                    </a:p>
                  </a:txBody>
                  <a:tcPr marL="12700" marR="12700" marT="12700" marB="12700" anchor="ctr" anchorCtr="0" horzOverflow="overflow"/>
                </a:tc>
              </a:tr>
              <a:tr h="886686">
                <a:tc>
                  <a:txBody>
                    <a:bodyPr/>
                    <a:lstStyle/>
                    <a:p>
                      <a:pPr algn="ctr" defTabSz="457200">
                        <a:defRPr sz="1800"/>
                      </a:pPr>
                      <a:r>
                        <a:rPr b="1" sz="2400">
                          <a:latin typeface="Times Roman"/>
                          <a:ea typeface="Times Roman"/>
                          <a:cs typeface="Times Roman"/>
                          <a:sym typeface="Times Roman"/>
                        </a:rPr>
                        <a:t>High-heat extrusion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A, C, E degradation</a:t>
                      </a:r>
                    </a:p>
                  </a:txBody>
                  <a:tcPr marL="12700" marR="12700" marT="12700" marB="12700" anchor="ctr" anchorCtr="0" horzOverflow="overflow"/>
                </a:tc>
              </a:tr>
              <a:tr h="1374364">
                <a:tc>
                  <a:txBody>
                    <a:bodyPr/>
                    <a:lstStyle/>
                    <a:p>
                      <a:pPr algn="ctr" defTabSz="457200">
                        <a:defRPr sz="1800"/>
                      </a:pPr>
                      <a:r>
                        <a:rPr b="1" sz="2400">
                          <a:latin typeface="Times Roman"/>
                          <a:ea typeface="Times Roman"/>
                          <a:cs typeface="Times Roman"/>
                          <a:sym typeface="Times Roman"/>
                        </a:rPr>
                        <a:t>Hydrogenation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 oxidation &amp; trans-fat creation</a:t>
                      </a:r>
                    </a:p>
                  </a:txBody>
                  <a:tcPr marL="12700" marR="12700" marT="12700" marB="12700" anchor="ctr" anchorCtr="0" horzOverflow="overflow"/>
                </a:tc>
              </a:tr>
              <a:tr h="886686">
                <a:tc>
                  <a:txBody>
                    <a:bodyPr/>
                    <a:lstStyle/>
                    <a:p>
                      <a:pPr algn="ctr" defTabSz="457200">
                        <a:defRPr sz="1800"/>
                      </a:pPr>
                      <a:r>
                        <a:rPr b="1" sz="2400">
                          <a:latin typeface="Times Roman"/>
                          <a:ea typeface="Times Roman"/>
                          <a:cs typeface="Times Roman"/>
                          <a:sym typeface="Times Roman"/>
                        </a:rPr>
                        <a:t>Juicing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Fiber loss, polyphenol oxidation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5"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grpSp>
        <p:nvGrpSpPr>
          <p:cNvPr id="688" name="Freeform 4"/>
          <p:cNvGrpSpPr/>
          <p:nvPr/>
        </p:nvGrpSpPr>
        <p:grpSpPr>
          <a:xfrm>
            <a:off x="-528006" y="-2"/>
            <a:ext cx="19048333" cy="3086104"/>
            <a:chOff x="0" y="0"/>
            <a:chExt cx="19048331" cy="3086102"/>
          </a:xfrm>
        </p:grpSpPr>
        <p:sp>
          <p:nvSpPr>
            <p:cNvPr id="686"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87"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89" name="TextBox 6"/>
          <p:cNvSpPr txBox="1"/>
          <p:nvPr/>
        </p:nvSpPr>
        <p:spPr>
          <a:xfrm>
            <a:off x="1481917" y="908723"/>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Clinical Relevance</a:t>
            </a:r>
          </a:p>
        </p:txBody>
      </p:sp>
      <p:sp>
        <p:nvSpPr>
          <p:cNvPr id="69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691" name="Table 1"/>
          <p:cNvGraphicFramePr/>
          <p:nvPr/>
        </p:nvGraphicFramePr>
        <p:xfrm>
          <a:off x="2225675" y="3828874"/>
          <a:ext cx="13271302" cy="556343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881513"/>
                <a:gridCol w="6389788"/>
              </a:tblGrid>
              <a:tr h="678467">
                <a:tc>
                  <a:txBody>
                    <a:bodyPr/>
                    <a:lstStyle/>
                    <a:p>
                      <a:pPr algn="ctr" defTabSz="457200">
                        <a:defRPr sz="1800"/>
                      </a:pPr>
                      <a:r>
                        <a:rPr b="1" sz="2400">
                          <a:latin typeface="Times Roman"/>
                          <a:ea typeface="Times Roman"/>
                          <a:cs typeface="Times Roman"/>
                          <a:sym typeface="Times Roman"/>
                        </a:rPr>
                        <a:t>Scenario</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Common Issue</a:t>
                      </a:r>
                    </a:p>
                  </a:txBody>
                  <a:tcPr marL="12700" marR="12700" marT="12700" marB="12700" anchor="ctr" anchorCtr="0" horzOverflow="overflow"/>
                </a:tc>
              </a:tr>
              <a:tr h="1051624">
                <a:tc>
                  <a:txBody>
                    <a:bodyPr/>
                    <a:lstStyle/>
                    <a:p>
                      <a:pPr algn="ctr" defTabSz="457200">
                        <a:defRPr sz="1800"/>
                      </a:pPr>
                      <a:r>
                        <a:rPr b="1" sz="2400">
                          <a:latin typeface="Times Roman"/>
                          <a:ea typeface="Times Roman"/>
                          <a:cs typeface="Times Roman"/>
                          <a:sym typeface="Times Roman"/>
                        </a:rPr>
                        <a:t>“Mega-dose” vitamin regimens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Liver stress, neuropathy</a:t>
                      </a:r>
                    </a:p>
                  </a:txBody>
                  <a:tcPr marL="12700" marR="12700" marT="12700" marB="12700" anchor="ctr" anchorCtr="0" horzOverflow="overflow"/>
                </a:tc>
              </a:tr>
              <a:tr h="1051624">
                <a:tc>
                  <a:txBody>
                    <a:bodyPr/>
                    <a:lstStyle/>
                    <a:p>
                      <a:pPr algn="ctr" defTabSz="457200">
                        <a:defRPr sz="1800"/>
                      </a:pPr>
                      <a:r>
                        <a:rPr b="1" sz="2400">
                          <a:latin typeface="Times Roman"/>
                          <a:ea typeface="Times Roman"/>
                          <a:cs typeface="Times Roman"/>
                          <a:sym typeface="Times Roman"/>
                        </a:rPr>
                        <a:t>Energy drink overuse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Niacin toxicity, B6 neuropathy</a:t>
                      </a:r>
                    </a:p>
                  </a:txBody>
                  <a:tcPr marL="12700" marR="12700" marT="12700" marB="12700" anchor="ctr" anchorCtr="0" horzOverflow="overflow"/>
                </a:tc>
              </a:tr>
              <a:tr h="1051624">
                <a:tc>
                  <a:txBody>
                    <a:bodyPr/>
                    <a:lstStyle/>
                    <a:p>
                      <a:pPr algn="ctr" defTabSz="457200">
                        <a:defRPr sz="1800"/>
                      </a:pPr>
                      <a:r>
                        <a:rPr b="1" sz="2400">
                          <a:latin typeface="Times Roman"/>
                          <a:ea typeface="Times Roman"/>
                          <a:cs typeface="Times Roman"/>
                          <a:sym typeface="Times Roman"/>
                        </a:rPr>
                        <a:t>High prenatal vitamin stacking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A teratogenicity</a:t>
                      </a:r>
                    </a:p>
                  </a:txBody>
                  <a:tcPr marL="12700" marR="12700" marT="12700" marB="12700" anchor="ctr" anchorCtr="0" horzOverflow="overflow"/>
                </a:tc>
              </a:tr>
              <a:tr h="1051624">
                <a:tc>
                  <a:txBody>
                    <a:bodyPr/>
                    <a:lstStyle/>
                    <a:p>
                      <a:pPr algn="ctr" defTabSz="457200">
                        <a:defRPr sz="1800"/>
                      </a:pPr>
                      <a:r>
                        <a:rPr b="1" sz="2400">
                          <a:latin typeface="Times Roman"/>
                          <a:ea typeface="Times Roman"/>
                          <a:cs typeface="Times Roman"/>
                          <a:sym typeface="Times Roman"/>
                        </a:rPr>
                        <a:t>Calcium over-supplementation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Kidney stones</a:t>
                      </a:r>
                    </a:p>
                  </a:txBody>
                  <a:tcPr marL="12700" marR="12700" marT="12700" marB="12700" anchor="ctr" anchorCtr="0" horzOverflow="overflow"/>
                </a:tc>
              </a:tr>
              <a:tr h="678467">
                <a:tc>
                  <a:txBody>
                    <a:bodyPr/>
                    <a:lstStyle/>
                    <a:p>
                      <a:pPr algn="ctr" defTabSz="457200">
                        <a:defRPr sz="1800"/>
                      </a:pPr>
                      <a:r>
                        <a:rPr b="1" sz="2400">
                          <a:latin typeface="Times Roman"/>
                          <a:ea typeface="Times Roman"/>
                          <a:cs typeface="Times Roman"/>
                          <a:sym typeface="Times Roman"/>
                        </a:rPr>
                        <a:t>Iron misuse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Acute poisoning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3"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grpSp>
        <p:nvGrpSpPr>
          <p:cNvPr id="696" name="Freeform 4"/>
          <p:cNvGrpSpPr/>
          <p:nvPr/>
        </p:nvGrpSpPr>
        <p:grpSpPr>
          <a:xfrm>
            <a:off x="-528006" y="-2"/>
            <a:ext cx="19048333" cy="3086104"/>
            <a:chOff x="0" y="0"/>
            <a:chExt cx="19048331" cy="3086102"/>
          </a:xfrm>
        </p:grpSpPr>
        <p:sp>
          <p:nvSpPr>
            <p:cNvPr id="694"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695"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697" name="TextBox 6"/>
          <p:cNvSpPr txBox="1"/>
          <p:nvPr/>
        </p:nvSpPr>
        <p:spPr>
          <a:xfrm>
            <a:off x="1481917" y="908723"/>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Safe Supplement Strategy</a:t>
            </a:r>
          </a:p>
        </p:txBody>
      </p:sp>
      <p:sp>
        <p:nvSpPr>
          <p:cNvPr id="69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699" name="✅ Do not exceed 100–200% of RDA unless medically indicated…"/>
          <p:cNvSpPr txBox="1"/>
          <p:nvPr/>
        </p:nvSpPr>
        <p:spPr>
          <a:xfrm>
            <a:off x="1638723" y="3870099"/>
            <a:ext cx="12052535" cy="4993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800">
                <a:latin typeface="Times Roman"/>
                <a:ea typeface="Times Roman"/>
                <a:cs typeface="Times Roman"/>
                <a:sym typeface="Times Roman"/>
              </a:defRPr>
            </a:pPr>
            <a:r>
              <a:t>✅ Do not exceed </a:t>
            </a:r>
            <a:r>
              <a:rPr b="1"/>
              <a:t>100–200% of RDA</a:t>
            </a:r>
            <a:r>
              <a:t> unless medically indicated</a:t>
            </a:r>
          </a:p>
          <a:p>
            <a:pPr defTabSz="457200">
              <a:defRPr sz="2800">
                <a:latin typeface="Times Roman"/>
                <a:ea typeface="Times Roman"/>
                <a:cs typeface="Times Roman"/>
                <a:sym typeface="Times Roman"/>
              </a:defRPr>
            </a:pPr>
            <a:r>
              <a:t>✅ Avoid stacking </a:t>
            </a:r>
            <a:r>
              <a:rPr b="1"/>
              <a:t>multi + single nutrient products</a:t>
            </a:r>
          </a:p>
          <a:p>
            <a:pPr defTabSz="457200">
              <a:defRPr sz="2800">
                <a:latin typeface="Times Roman"/>
                <a:ea typeface="Times Roman"/>
                <a:cs typeface="Times Roman"/>
                <a:sym typeface="Times Roman"/>
              </a:defRPr>
            </a:pPr>
            <a:r>
              <a:t>✅ Consider food sources over supplements</a:t>
            </a:r>
          </a:p>
          <a:p>
            <a:pPr defTabSz="457200">
              <a:defRPr sz="2800">
                <a:latin typeface="Times Roman"/>
                <a:ea typeface="Times Roman"/>
                <a:cs typeface="Times Roman"/>
                <a:sym typeface="Times Roman"/>
              </a:defRPr>
            </a:pPr>
            <a:r>
              <a:t>✅ Monitor labs when high-dose therapy is applied</a:t>
            </a:r>
          </a:p>
          <a:p>
            <a:pPr defTabSz="457200">
              <a:defRPr sz="2800">
                <a:latin typeface="Times Roman"/>
                <a:ea typeface="Times Roman"/>
                <a:cs typeface="Times Roman"/>
                <a:sym typeface="Times Roman"/>
              </a:defRPr>
            </a:pPr>
          </a:p>
          <a:p>
            <a:pPr defTabSz="457200">
              <a:defRPr sz="2800">
                <a:latin typeface="Times Roman"/>
                <a:ea typeface="Times Roman"/>
                <a:cs typeface="Times Roman"/>
                <a:sym typeface="Times Roman"/>
              </a:defRPr>
            </a:pPr>
          </a:p>
          <a:p>
            <a:pPr marL="280734" indent="-280734" defTabSz="457200">
              <a:buSzPct val="100000"/>
              <a:buChar char="•"/>
              <a:defRPr sz="2800">
                <a:latin typeface="Times Roman"/>
                <a:ea typeface="Times Roman"/>
                <a:cs typeface="Times Roman"/>
                <a:sym typeface="Times Roman"/>
              </a:defRPr>
            </a:pPr>
            <a:r>
              <a:t>UL concerns apply primarily to supplements, not whole foods (except vitamin A liver, selenium-rich sources in excess).</a:t>
            </a:r>
          </a:p>
          <a:p>
            <a:pPr marL="280734" indent="-280734" defTabSz="457200">
              <a:buSzPct val="100000"/>
              <a:buChar char="•"/>
              <a:defRPr sz="2800">
                <a:latin typeface="Times Roman"/>
                <a:ea typeface="Times Roman"/>
                <a:cs typeface="Times Roman"/>
                <a:sym typeface="Times Roman"/>
              </a:defRPr>
            </a:pPr>
          </a:p>
          <a:p>
            <a:pPr marL="280734" indent="-280734" defTabSz="457200">
              <a:buSzPct val="100000"/>
              <a:buChar char="•"/>
              <a:defRPr sz="2800">
                <a:latin typeface="Times Roman"/>
                <a:ea typeface="Times Roman"/>
                <a:cs typeface="Times Roman"/>
                <a:sym typeface="Times Roman"/>
              </a:defRPr>
            </a:pPr>
            <a:r>
              <a:t>Natural food matrices contain fiber, water, and competing compounds — limiting toxicity risk.</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grpSp>
        <p:nvGrpSpPr>
          <p:cNvPr id="704" name="Freeform 4"/>
          <p:cNvGrpSpPr/>
          <p:nvPr/>
        </p:nvGrpSpPr>
        <p:grpSpPr>
          <a:xfrm>
            <a:off x="-528006" y="-2"/>
            <a:ext cx="19048333" cy="3086104"/>
            <a:chOff x="0" y="0"/>
            <a:chExt cx="19048331" cy="3086102"/>
          </a:xfrm>
        </p:grpSpPr>
        <p:sp>
          <p:nvSpPr>
            <p:cNvPr id="702"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03"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05" name="TextBox 6"/>
          <p:cNvSpPr txBox="1"/>
          <p:nvPr/>
        </p:nvSpPr>
        <p:spPr>
          <a:xfrm>
            <a:off x="1481917" y="908723"/>
            <a:ext cx="16812962" cy="114653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53" sz="7600">
                <a:solidFill>
                  <a:srgbClr val="FFFFFF"/>
                </a:solidFill>
                <a:latin typeface="Poppins"/>
                <a:ea typeface="Poppins"/>
                <a:cs typeface="Poppins"/>
                <a:sym typeface="Poppins"/>
              </a:defRPr>
            </a:lvl1pPr>
          </a:lstStyle>
          <a:p>
            <a:pPr/>
            <a:r>
              <a:t>Quick Reference Chart</a:t>
            </a:r>
          </a:p>
        </p:txBody>
      </p:sp>
      <p:sp>
        <p:nvSpPr>
          <p:cNvPr id="70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707" name="Table 1"/>
          <p:cNvGraphicFramePr/>
          <p:nvPr/>
        </p:nvGraphicFramePr>
        <p:xfrm>
          <a:off x="2230234" y="3612974"/>
          <a:ext cx="13531852" cy="572102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721142"/>
                <a:gridCol w="5810708"/>
              </a:tblGrid>
              <a:tr h="405746">
                <a:tc>
                  <a:txBody>
                    <a:bodyPr/>
                    <a:lstStyle/>
                    <a:p>
                      <a:pPr algn="ctr" defTabSz="457200">
                        <a:defRPr sz="1800"/>
                      </a:pPr>
                      <a:r>
                        <a:rPr b="1" sz="28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UL</a:t>
                      </a:r>
                    </a:p>
                  </a:txBody>
                  <a:tcPr marL="12700" marR="12700" marT="12700" marB="12700" anchor="ctr" anchorCtr="0" horzOverflow="overflow"/>
                </a:tc>
              </a:tr>
              <a:tr h="405746">
                <a:tc>
                  <a:txBody>
                    <a:bodyPr/>
                    <a:lstStyle/>
                    <a:p>
                      <a:pPr algn="ctr" defTabSz="457200">
                        <a:defRPr sz="1800"/>
                      </a:pPr>
                      <a:r>
                        <a:rPr sz="28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3,000 mcg</a:t>
                      </a:r>
                    </a:p>
                  </a:txBody>
                  <a:tcPr marL="12700" marR="12700" marT="12700" marB="12700" anchor="ctr" anchorCtr="0" horzOverflow="overflow"/>
                </a:tc>
              </a:tr>
              <a:tr h="628906">
                <a:tc>
                  <a:txBody>
                    <a:bodyPr/>
                    <a:lstStyle/>
                    <a:p>
                      <a:pPr algn="ctr" defTabSz="457200">
                        <a:defRPr sz="1800"/>
                      </a:pPr>
                      <a:r>
                        <a:rPr sz="28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100 mcg (4,000 IU)</a:t>
                      </a:r>
                    </a:p>
                  </a:txBody>
                  <a:tcPr marL="12700" marR="12700" marT="12700" marB="12700" anchor="ctr" anchorCtr="0" horzOverflow="overflow"/>
                </a:tc>
              </a:tr>
              <a:tr h="405746">
                <a:tc>
                  <a:txBody>
                    <a:bodyPr/>
                    <a:lstStyle/>
                    <a:p>
                      <a:pPr algn="ctr" defTabSz="457200">
                        <a:defRPr sz="1800"/>
                      </a:pPr>
                      <a:r>
                        <a:rPr sz="28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2,000 mg</a:t>
                      </a:r>
                    </a:p>
                  </a:txBody>
                  <a:tcPr marL="12700" marR="12700" marT="12700" marB="12700" anchor="ctr" anchorCtr="0" horzOverflow="overflow"/>
                </a:tc>
              </a:tr>
              <a:tr h="405746">
                <a:tc>
                  <a:txBody>
                    <a:bodyPr/>
                    <a:lstStyle/>
                    <a:p>
                      <a:pPr algn="ctr" defTabSz="457200">
                        <a:defRPr sz="1800"/>
                      </a:pPr>
                      <a:r>
                        <a:rPr sz="2800">
                          <a:latin typeface="Times Roman"/>
                          <a:ea typeface="Times Roman"/>
                          <a:cs typeface="Times Roman"/>
                          <a:sym typeface="Times Roman"/>
                        </a:rPr>
                        <a:t>Niacin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35 mg</a:t>
                      </a:r>
                    </a:p>
                  </a:txBody>
                  <a:tcPr marL="12700" marR="12700" marT="12700" marB="12700" anchor="ctr" anchorCtr="0" horzOverflow="overflow"/>
                </a:tc>
              </a:tr>
              <a:tr h="405746">
                <a:tc>
                  <a:txBody>
                    <a:bodyPr/>
                    <a:lstStyle/>
                    <a:p>
                      <a:pPr algn="ctr" defTabSz="457200">
                        <a:defRPr sz="1800"/>
                      </a:pPr>
                      <a:r>
                        <a:rPr sz="2800">
                          <a:latin typeface="Times Roman"/>
                          <a:ea typeface="Times Roman"/>
                          <a:cs typeface="Times Roman"/>
                          <a:sym typeface="Times Roman"/>
                        </a:rPr>
                        <a:t>B6</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100 mg</a:t>
                      </a:r>
                    </a:p>
                  </a:txBody>
                  <a:tcPr marL="12700" marR="12700" marT="12700" marB="12700" anchor="ctr" anchorCtr="0" horzOverflow="overflow"/>
                </a:tc>
              </a:tr>
              <a:tr h="405746">
                <a:tc>
                  <a:txBody>
                    <a:bodyPr/>
                    <a:lstStyle/>
                    <a:p>
                      <a:pPr algn="ctr" defTabSz="457200">
                        <a:defRPr sz="1800"/>
                      </a:pPr>
                      <a:r>
                        <a:rPr sz="2800">
                          <a:latin typeface="Times Roman"/>
                          <a:ea typeface="Times Roman"/>
                          <a:cs typeface="Times Roman"/>
                          <a:sym typeface="Times Roman"/>
                        </a:rPr>
                        <a:t>Folic acid</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1,000 mcg</a:t>
                      </a:r>
                    </a:p>
                  </a:txBody>
                  <a:tcPr marL="12700" marR="12700" marT="12700" marB="12700" anchor="ctr" anchorCtr="0" horzOverflow="overflow"/>
                </a:tc>
              </a:tr>
              <a:tr h="405746">
                <a:tc>
                  <a:txBody>
                    <a:bodyPr/>
                    <a:lstStyle/>
                    <a:p>
                      <a:pPr algn="ctr" defTabSz="457200">
                        <a:defRPr sz="1800"/>
                      </a:pPr>
                      <a:r>
                        <a:rPr sz="28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2,000–2,500 mg</a:t>
                      </a:r>
                    </a:p>
                  </a:txBody>
                  <a:tcPr marL="12700" marR="12700" marT="12700" marB="12700" anchor="ctr" anchorCtr="0" horzOverflow="overflow"/>
                </a:tc>
              </a:tr>
              <a:tr h="628906">
                <a:tc>
                  <a:txBody>
                    <a:bodyPr/>
                    <a:lstStyle/>
                    <a:p>
                      <a:pPr algn="ctr" defTabSz="457200">
                        <a:defRPr sz="1800"/>
                      </a:pPr>
                      <a:r>
                        <a:rPr sz="2800">
                          <a:latin typeface="Times Roman"/>
                          <a:ea typeface="Times Roman"/>
                          <a:cs typeface="Times Roman"/>
                          <a:sym typeface="Times Roman"/>
                        </a:rPr>
                        <a:t>Magnesium (supplements)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350 mg</a:t>
                      </a:r>
                    </a:p>
                  </a:txBody>
                  <a:tcPr marL="12700" marR="12700" marT="12700" marB="12700" anchor="ctr" anchorCtr="0" horzOverflow="overflow"/>
                </a:tc>
              </a:tr>
              <a:tr h="405746">
                <a:tc>
                  <a:txBody>
                    <a:bodyPr/>
                    <a:lstStyle/>
                    <a:p>
                      <a:pPr algn="ctr" defTabSz="457200">
                        <a:defRPr sz="1800"/>
                      </a:pPr>
                      <a:r>
                        <a:rPr sz="28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45 mg</a:t>
                      </a:r>
                    </a:p>
                  </a:txBody>
                  <a:tcPr marL="12700" marR="12700" marT="12700" marB="12700" anchor="ctr" anchorCtr="0" horzOverflow="overflow"/>
                </a:tc>
              </a:tr>
              <a:tr h="405746">
                <a:tc>
                  <a:txBody>
                    <a:bodyPr/>
                    <a:lstStyle/>
                    <a:p>
                      <a:pPr algn="ctr" defTabSz="457200">
                        <a:defRPr sz="1800"/>
                      </a:pPr>
                      <a:r>
                        <a:rPr sz="28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40 mg</a:t>
                      </a:r>
                    </a:p>
                  </a:txBody>
                  <a:tcPr marL="12700" marR="12700" marT="12700" marB="12700" anchor="ctr" anchorCtr="0" horzOverflow="overflow"/>
                </a:tc>
              </a:tr>
              <a:tr h="405746">
                <a:tc>
                  <a:txBody>
                    <a:bodyPr/>
                    <a:lstStyle/>
                    <a:p>
                      <a:pPr algn="ctr" defTabSz="457200">
                        <a:defRPr sz="1800"/>
                      </a:pPr>
                      <a:r>
                        <a:rPr sz="28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400 mcg</a:t>
                      </a:r>
                    </a:p>
                  </a:txBody>
                  <a:tcPr marL="12700" marR="12700" marT="12700" marB="12700" anchor="ctr" anchorCtr="0" horzOverflow="overflow"/>
                </a:tc>
              </a:tr>
              <a:tr h="405746">
                <a:tc>
                  <a:txBody>
                    <a:bodyPr/>
                    <a:lstStyle/>
                    <a:p>
                      <a:pPr algn="ctr" defTabSz="457200">
                        <a:defRPr sz="1800"/>
                      </a:pPr>
                      <a:r>
                        <a:rPr sz="2800">
                          <a:latin typeface="Times Roman"/>
                          <a:ea typeface="Times Roman"/>
                          <a:cs typeface="Times Roman"/>
                          <a:sym typeface="Times Roman"/>
                        </a:rPr>
                        <a:t>Iodine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1,100 mcg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9"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12" name="Freeform 4"/>
          <p:cNvGrpSpPr/>
          <p:nvPr/>
        </p:nvGrpSpPr>
        <p:grpSpPr>
          <a:xfrm>
            <a:off x="-528006" y="-2"/>
            <a:ext cx="19048333" cy="3086104"/>
            <a:chOff x="0" y="0"/>
            <a:chExt cx="19048331" cy="3086102"/>
          </a:xfrm>
        </p:grpSpPr>
        <p:sp>
          <p:nvSpPr>
            <p:cNvPr id="710"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11"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13" name="TextBox 6"/>
          <p:cNvSpPr txBox="1"/>
          <p:nvPr/>
        </p:nvSpPr>
        <p:spPr>
          <a:xfrm>
            <a:off x="1481917" y="248321"/>
            <a:ext cx="16812962" cy="222337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485" sz="4900">
                <a:solidFill>
                  <a:srgbClr val="0433FF"/>
                </a:solidFill>
                <a:latin typeface="Poppins"/>
                <a:ea typeface="Poppins"/>
                <a:cs typeface="Poppins"/>
                <a:sym typeface="Poppins"/>
              </a:defRPr>
            </a:lvl1pPr>
          </a:lstStyle>
          <a:p>
            <a:pPr/>
            <a:r>
              <a:t>Dietary Guidelines and Dietary Reference Intakes for Preventive and Therapeutic Intervention</a:t>
            </a:r>
          </a:p>
        </p:txBody>
      </p:sp>
      <p:sp>
        <p:nvSpPr>
          <p:cNvPr id="71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15" name="Relationship…"/>
          <p:cNvSpPr txBox="1"/>
          <p:nvPr/>
        </p:nvSpPr>
        <p:spPr>
          <a:xfrm>
            <a:off x="9493487" y="3915307"/>
            <a:ext cx="5342494" cy="4828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2800">
                <a:latin typeface="Times Roman"/>
                <a:ea typeface="Times Roman"/>
                <a:cs typeface="Times Roman"/>
                <a:sym typeface="Times Roman"/>
              </a:defRPr>
            </a:pPr>
            <a:r>
              <a:t>Relationship</a:t>
            </a:r>
          </a:p>
          <a:p>
            <a:pPr>
              <a:defRPr sz="2600"/>
            </a:pPr>
          </a:p>
          <a:p>
            <a:pPr>
              <a:defRPr sz="2600"/>
            </a:pPr>
            <a:r>
              <a:t>    DGA → FOOD-BASED GUIDELINES</a:t>
            </a:r>
          </a:p>
          <a:p>
            <a:pPr>
              <a:defRPr sz="2600"/>
            </a:pPr>
            <a:r>
              <a:t>                     (What to eat)</a:t>
            </a:r>
          </a:p>
          <a:p>
            <a:pPr>
              <a:defRPr sz="2600"/>
            </a:pPr>
          </a:p>
          <a:p>
            <a:pPr>
              <a:defRPr sz="2600"/>
            </a:pPr>
            <a:r>
              <a:t>     DRIs → NUTRIENT TARGETS</a:t>
            </a:r>
          </a:p>
          <a:p>
            <a:pPr>
              <a:defRPr sz="2600"/>
            </a:pPr>
            <a:r>
              <a:t>              (How much you need)</a:t>
            </a:r>
          </a:p>
          <a:p>
            <a:pPr>
              <a:defRPr sz="2600"/>
            </a:pPr>
          </a:p>
          <a:p>
            <a:pPr lvl="5" indent="1143000" defTabSz="457200">
              <a:spcBef>
                <a:spcPts val="1200"/>
              </a:spcBef>
              <a:defRPr sz="2400">
                <a:latin typeface="Times Roman"/>
                <a:ea typeface="Times Roman"/>
                <a:cs typeface="Times Roman"/>
                <a:sym typeface="Times Roman"/>
              </a:defRPr>
            </a:pPr>
            <a:r>
              <a:t>✅ </a:t>
            </a:r>
            <a:r>
              <a:rPr b="1"/>
              <a:t>Prevent disease</a:t>
            </a:r>
            <a:br>
              <a:rPr b="1"/>
            </a:br>
            <a:r>
              <a:rPr b="1"/>
              <a:t>               </a:t>
            </a:r>
            <a:r>
              <a:t>✅ </a:t>
            </a:r>
            <a:r>
              <a:rPr b="1"/>
              <a:t>Correct deficiencies</a:t>
            </a:r>
            <a:br>
              <a:rPr b="1"/>
            </a:br>
            <a:r>
              <a:rPr b="1"/>
              <a:t>                </a:t>
            </a:r>
            <a:r>
              <a:t>✅ </a:t>
            </a:r>
            <a:r>
              <a:rPr b="1"/>
              <a:t>Guide therapeutic diets</a:t>
            </a:r>
          </a:p>
        </p:txBody>
      </p:sp>
      <p:graphicFrame>
        <p:nvGraphicFramePr>
          <p:cNvPr id="716" name="Table 1"/>
          <p:cNvGraphicFramePr/>
          <p:nvPr/>
        </p:nvGraphicFramePr>
        <p:xfrm>
          <a:off x="1872969" y="4421389"/>
          <a:ext cx="5482515" cy="308667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992293"/>
                <a:gridCol w="2490218"/>
              </a:tblGrid>
              <a:tr h="869485">
                <a:tc>
                  <a:txBody>
                    <a:bodyPr/>
                    <a:lstStyle/>
                    <a:p>
                      <a:pPr algn="ctr" defTabSz="457200">
                        <a:defRPr sz="1800"/>
                      </a:pPr>
                      <a:r>
                        <a:rPr b="1" sz="2400">
                          <a:latin typeface="Times Roman"/>
                          <a:ea typeface="Times Roman"/>
                          <a:cs typeface="Times Roman"/>
                          <a:sym typeface="Times Roman"/>
                        </a:rPr>
                        <a:t>Framework</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Purpose</a:t>
                      </a:r>
                    </a:p>
                  </a:txBody>
                  <a:tcPr marL="12700" marR="12700" marT="12700" marB="12700" anchor="ctr" anchorCtr="0" horzOverflow="overflow"/>
                </a:tc>
              </a:tr>
              <a:tr h="1347703">
                <a:tc>
                  <a:txBody>
                    <a:bodyPr/>
                    <a:lstStyle/>
                    <a:p>
                      <a:pPr algn="ctr" defTabSz="457200">
                        <a:defRPr sz="1800"/>
                      </a:pPr>
                      <a:r>
                        <a:rPr b="1" sz="2400">
                          <a:latin typeface="Times Roman"/>
                          <a:ea typeface="Times Roman"/>
                          <a:cs typeface="Times Roman"/>
                          <a:sym typeface="Times Roman"/>
                        </a:rPr>
                        <a:t>Dietary Guidelines for AmericanRelationships (DGA)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Population-based behavior guidance</a:t>
                      </a:r>
                    </a:p>
                  </a:txBody>
                  <a:tcPr marL="12700" marR="12700" marT="12700" marB="12700" anchor="ctr" anchorCtr="0" horzOverflow="overflow"/>
                </a:tc>
              </a:tr>
              <a:tr h="869485">
                <a:tc>
                  <a:txBody>
                    <a:bodyPr/>
                    <a:lstStyle/>
                    <a:p>
                      <a:pPr algn="ctr" defTabSz="457200">
                        <a:defRPr sz="1800"/>
                      </a:pPr>
                      <a:r>
                        <a:rPr b="1" sz="2400">
                          <a:latin typeface="Times Roman"/>
                          <a:ea typeface="Times Roman"/>
                          <a:cs typeface="Times Roman"/>
                          <a:sym typeface="Times Roman"/>
                        </a:rPr>
                        <a:t>Dietary Reference Intakes (DRIs)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Quantitative nutrient standards</a:t>
                      </a:r>
                    </a:p>
                  </a:txBody>
                  <a:tcPr marL="12700" marR="12700" marT="12700" marB="12700" anchor="ctr" anchorCtr="0" horzOverflow="overflow"/>
                </a:tc>
              </a:tr>
            </a:tbl>
          </a:graphicData>
        </a:graphic>
      </p:graphicFrame>
      <p:sp>
        <p:nvSpPr>
          <p:cNvPr id="717" name="Why DGA &amp; DRIs Matter"/>
          <p:cNvSpPr txBox="1"/>
          <p:nvPr/>
        </p:nvSpPr>
        <p:spPr>
          <a:xfrm>
            <a:off x="2324523" y="3719657"/>
            <a:ext cx="4114186" cy="52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spcBef>
                <a:spcPts val="1400"/>
              </a:spcBef>
              <a:defRPr b="1" sz="2800">
                <a:latin typeface="Times Roman"/>
                <a:ea typeface="Times Roman"/>
                <a:cs typeface="Times Roman"/>
                <a:sym typeface="Times Roman"/>
              </a:defRPr>
            </a:lvl1pPr>
          </a:lstStyle>
          <a:p>
            <a:pPr/>
            <a:r>
              <a:t>Why DGA &amp; DRIs Matter</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9"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22" name="Freeform 4"/>
          <p:cNvGrpSpPr/>
          <p:nvPr/>
        </p:nvGrpSpPr>
        <p:grpSpPr>
          <a:xfrm>
            <a:off x="-528006" y="-2"/>
            <a:ext cx="19048333" cy="3086104"/>
            <a:chOff x="0" y="0"/>
            <a:chExt cx="19048331" cy="3086102"/>
          </a:xfrm>
        </p:grpSpPr>
        <p:sp>
          <p:nvSpPr>
            <p:cNvPr id="720"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21"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23" name="TextBox 6"/>
          <p:cNvSpPr txBox="1"/>
          <p:nvPr/>
        </p:nvSpPr>
        <p:spPr>
          <a:xfrm>
            <a:off x="1405717" y="1094205"/>
            <a:ext cx="16812962" cy="11027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04" sz="6100">
                <a:solidFill>
                  <a:srgbClr val="FFFFFF"/>
                </a:solidFill>
                <a:latin typeface="Poppins"/>
                <a:ea typeface="Poppins"/>
                <a:cs typeface="Poppins"/>
                <a:sym typeface="Poppins"/>
              </a:defRPr>
            </a:lvl1pPr>
          </a:lstStyle>
          <a:p>
            <a:pPr/>
            <a:r>
              <a:t>Dietary Guidelines for Americans (DGA)</a:t>
            </a:r>
          </a:p>
        </p:txBody>
      </p:sp>
      <p:sp>
        <p:nvSpPr>
          <p:cNvPr id="72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25" name="Healthy Eating Patterns (over isolated nutrients)…"/>
          <p:cNvSpPr txBox="1"/>
          <p:nvPr/>
        </p:nvSpPr>
        <p:spPr>
          <a:xfrm>
            <a:off x="755888" y="5384451"/>
            <a:ext cx="5031638" cy="3406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20840" indent="-320840" defTabSz="457200">
              <a:buSzPct val="100000"/>
              <a:buAutoNum type="arabicPeriod" startAt="1"/>
              <a:defRPr b="1" sz="2400">
                <a:latin typeface="Times Roman"/>
                <a:ea typeface="Times Roman"/>
                <a:cs typeface="Times Roman"/>
                <a:sym typeface="Times Roman"/>
              </a:defRPr>
            </a:pPr>
            <a:r>
              <a:t>Healthy Eating Patterns (over isolated nutrients)</a:t>
            </a:r>
          </a:p>
          <a:p>
            <a:pPr defTabSz="457200">
              <a:defRPr sz="2400">
                <a:latin typeface="Times Roman"/>
                <a:ea typeface="Times Roman"/>
                <a:cs typeface="Times Roman"/>
                <a:sym typeface="Times Roman"/>
              </a:defRPr>
            </a:pPr>
          </a:p>
          <a:p>
            <a:pPr lvl="1" marL="621631" indent="-240631" defTabSz="457200">
              <a:buSzPct val="100000"/>
              <a:buChar char="•"/>
              <a:defRPr sz="2400">
                <a:latin typeface="Times Roman"/>
                <a:ea typeface="Times Roman"/>
                <a:cs typeface="Times Roman"/>
                <a:sym typeface="Times Roman"/>
              </a:defRPr>
            </a:pPr>
            <a:r>
              <a:t>Fruits + Vegetables</a:t>
            </a:r>
          </a:p>
          <a:p>
            <a:pPr lvl="1" marL="621631" indent="-240631" defTabSz="457200">
              <a:buSzPct val="100000"/>
              <a:buChar char="•"/>
              <a:defRPr sz="2400">
                <a:latin typeface="Times Roman"/>
                <a:ea typeface="Times Roman"/>
                <a:cs typeface="Times Roman"/>
                <a:sym typeface="Times Roman"/>
              </a:defRPr>
            </a:pPr>
            <a:r>
              <a:t>Whole Grains</a:t>
            </a:r>
          </a:p>
          <a:p>
            <a:pPr lvl="1" marL="621631" indent="-240631" defTabSz="457200">
              <a:buSzPct val="100000"/>
              <a:buChar char="•"/>
              <a:defRPr sz="2400">
                <a:latin typeface="Times Roman"/>
                <a:ea typeface="Times Roman"/>
                <a:cs typeface="Times Roman"/>
                <a:sym typeface="Times Roman"/>
              </a:defRPr>
            </a:pPr>
            <a:r>
              <a:t>Lean Proteins</a:t>
            </a:r>
          </a:p>
          <a:p>
            <a:pPr lvl="1" marL="621631" indent="-240631" defTabSz="457200">
              <a:buSzPct val="100000"/>
              <a:buChar char="•"/>
              <a:defRPr sz="2400">
                <a:latin typeface="Times Roman"/>
                <a:ea typeface="Times Roman"/>
                <a:cs typeface="Times Roman"/>
                <a:sym typeface="Times Roman"/>
              </a:defRPr>
            </a:pPr>
            <a:r>
              <a:t>Low-fat or fortified dairy/alternatives</a:t>
            </a:r>
          </a:p>
          <a:p>
            <a:pPr lvl="1" marL="621631" indent="-240631" defTabSz="457200">
              <a:buSzPct val="100000"/>
              <a:buChar char="•"/>
              <a:defRPr sz="2400">
                <a:latin typeface="Times Roman"/>
                <a:ea typeface="Times Roman"/>
                <a:cs typeface="Times Roman"/>
                <a:sym typeface="Times Roman"/>
              </a:defRPr>
            </a:pPr>
            <a:r>
              <a:t>Healthy fats</a:t>
            </a:r>
          </a:p>
        </p:txBody>
      </p:sp>
      <p:sp>
        <p:nvSpPr>
          <p:cNvPr id="726" name="Evidence-based dietary recommendations updated every 5 years (USDA &amp; HHS) to guide health promotion and disease prevention for the general population.…"/>
          <p:cNvSpPr txBox="1"/>
          <p:nvPr/>
        </p:nvSpPr>
        <p:spPr>
          <a:xfrm>
            <a:off x="866683" y="3275072"/>
            <a:ext cx="16554633" cy="1564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t>Evidence-based dietary recommendations updated every 5 years (USDA &amp; HHS) to guide health promotion and disease prevention for the general population.</a:t>
            </a:r>
          </a:p>
          <a:p>
            <a:pPr defTabSz="457200">
              <a:spcBef>
                <a:spcPts val="1400"/>
              </a:spcBef>
              <a:defRPr b="1" sz="2800">
                <a:latin typeface="Times Roman"/>
                <a:ea typeface="Times Roman"/>
                <a:cs typeface="Times Roman"/>
                <a:sym typeface="Times Roman"/>
              </a:defRPr>
            </a:pPr>
            <a:r>
              <a:t>Core DGA Principles:</a:t>
            </a:r>
          </a:p>
        </p:txBody>
      </p:sp>
      <p:sp>
        <p:nvSpPr>
          <p:cNvPr id="727" name="2. Nutrient Density Over Calories…"/>
          <p:cNvSpPr txBox="1"/>
          <p:nvPr/>
        </p:nvSpPr>
        <p:spPr>
          <a:xfrm>
            <a:off x="6324915" y="5409851"/>
            <a:ext cx="5342493" cy="186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500"/>
              </a:spcBef>
              <a:defRPr b="1" sz="2400">
                <a:latin typeface="Times Roman"/>
                <a:ea typeface="Times Roman"/>
                <a:cs typeface="Times Roman"/>
                <a:sym typeface="Times Roman"/>
              </a:defRPr>
            </a:pPr>
            <a:r>
              <a:t>2. Nutrient Density Over Calories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Focus on </a:t>
            </a:r>
            <a:r>
              <a:rPr b="1"/>
              <a:t>micronutrients per kcal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Replace empty calories with whole foods</a:t>
            </a:r>
          </a:p>
        </p:txBody>
      </p:sp>
      <p:sp>
        <p:nvSpPr>
          <p:cNvPr id="728" name="3. Limit Specific Risk Nutrients"/>
          <p:cNvSpPr txBox="1"/>
          <p:nvPr/>
        </p:nvSpPr>
        <p:spPr>
          <a:xfrm>
            <a:off x="12338287" y="5371751"/>
            <a:ext cx="5342494" cy="459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400">
                <a:latin typeface="Times Roman"/>
                <a:ea typeface="Times Roman"/>
                <a:cs typeface="Times Roman"/>
                <a:sym typeface="Times Roman"/>
              </a:defRPr>
            </a:pPr>
            <a:r>
              <a:t>3. </a:t>
            </a:r>
            <a:r>
              <a:rPr b="1"/>
              <a:t>Limit Specific Risk Nutrients</a:t>
            </a:r>
          </a:p>
        </p:txBody>
      </p:sp>
      <p:graphicFrame>
        <p:nvGraphicFramePr>
          <p:cNvPr id="729" name="Table 1"/>
          <p:cNvGraphicFramePr/>
          <p:nvPr/>
        </p:nvGraphicFramePr>
        <p:xfrm>
          <a:off x="11969270" y="6056934"/>
          <a:ext cx="5454337" cy="370299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68234"/>
                <a:gridCol w="3886098"/>
              </a:tblGrid>
              <a:tr h="940925">
                <a:tc>
                  <a:txBody>
                    <a:bodyPr/>
                    <a:lstStyle/>
                    <a:p>
                      <a:pPr algn="ctr" defTabSz="457200">
                        <a:defRPr sz="1800"/>
                      </a:pPr>
                      <a:r>
                        <a:rPr b="1" sz="2400">
                          <a:latin typeface="Times Roman"/>
                          <a:ea typeface="Times Roman"/>
                          <a:cs typeface="Times Roman"/>
                          <a:sym typeface="Times Roman"/>
                        </a:rPr>
                        <a:t>Nutrient to Limit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DGA Recommendation</a:t>
                      </a:r>
                    </a:p>
                  </a:txBody>
                  <a:tcPr marL="12700" marR="12700" marT="12700" marB="12700" anchor="ctr" anchorCtr="0" horzOverflow="overflow"/>
                </a:tc>
              </a:tr>
              <a:tr h="607048">
                <a:tc>
                  <a:txBody>
                    <a:bodyPr/>
                    <a:lstStyle/>
                    <a:p>
                      <a:pPr algn="l" defTabSz="457200">
                        <a:defRPr sz="1800"/>
                      </a:pPr>
                      <a:r>
                        <a:rPr sz="2400">
                          <a:latin typeface="Times Roman"/>
                          <a:ea typeface="Times Roman"/>
                          <a:cs typeface="Times Roman"/>
                          <a:sym typeface="Times Roman"/>
                        </a:rPr>
                        <a:t>Added sugars</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&lt;10% of daily calories</a:t>
                      </a:r>
                    </a:p>
                  </a:txBody>
                  <a:tcPr marL="12700" marR="12700" marT="12700" marB="12700" anchor="ctr" anchorCtr="0" horzOverflow="overflow"/>
                </a:tc>
              </a:tr>
              <a:tr h="607048">
                <a:tc>
                  <a:txBody>
                    <a:bodyPr/>
                    <a:lstStyle/>
                    <a:p>
                      <a:pPr algn="l" defTabSz="457200">
                        <a:defRPr sz="1800"/>
                      </a:pPr>
                      <a:r>
                        <a:rPr sz="2400">
                          <a:latin typeface="Times Roman"/>
                          <a:ea typeface="Times Roman"/>
                          <a:cs typeface="Times Roman"/>
                          <a:sym typeface="Times Roman"/>
                        </a:rPr>
                        <a:t>Saturated fats</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&lt;10% of daily calories</a:t>
                      </a:r>
                    </a:p>
                  </a:txBody>
                  <a:tcPr marL="12700" marR="12700" marT="12700" marB="12700" anchor="ctr" anchorCtr="0" horzOverflow="overflow"/>
                </a:tc>
              </a:tr>
              <a:tr h="607048">
                <a:tc>
                  <a:txBody>
                    <a:bodyPr/>
                    <a:lstStyle/>
                    <a:p>
                      <a:pPr algn="l" defTabSz="457200">
                        <a:defRPr sz="1800"/>
                      </a:pPr>
                      <a:r>
                        <a:rPr sz="2400">
                          <a:latin typeface="Times Roman"/>
                          <a:ea typeface="Times Roman"/>
                          <a:cs typeface="Times Roman"/>
                          <a:sym typeface="Times Roman"/>
                        </a:rPr>
                        <a:t>Sodium</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&lt;2,300 mg/day</a:t>
                      </a:r>
                    </a:p>
                  </a:txBody>
                  <a:tcPr marL="12700" marR="12700" marT="12700" marB="12700" anchor="ctr" anchorCtr="0" horzOverflow="overflow"/>
                </a:tc>
              </a:tr>
              <a:tr h="940925">
                <a:tc>
                  <a:txBody>
                    <a:bodyPr/>
                    <a:lstStyle/>
                    <a:p>
                      <a:pPr algn="l" defTabSz="457200">
                        <a:defRPr sz="1800"/>
                      </a:pPr>
                      <a:r>
                        <a:rPr sz="2400">
                          <a:latin typeface="Times Roman"/>
                          <a:ea typeface="Times Roman"/>
                          <a:cs typeface="Times Roman"/>
                          <a:sym typeface="Times Roman"/>
                        </a:rPr>
                        <a:t>Alcohol</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If consumed: ≤1 drink/day (women), ≤2 (men)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34" name="Freeform 4"/>
          <p:cNvGrpSpPr/>
          <p:nvPr/>
        </p:nvGrpSpPr>
        <p:grpSpPr>
          <a:xfrm>
            <a:off x="-528006" y="-2"/>
            <a:ext cx="19048333" cy="3086104"/>
            <a:chOff x="0" y="0"/>
            <a:chExt cx="19048331" cy="3086102"/>
          </a:xfrm>
        </p:grpSpPr>
        <p:sp>
          <p:nvSpPr>
            <p:cNvPr id="732"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33"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35" name="TextBox 6"/>
          <p:cNvSpPr txBox="1"/>
          <p:nvPr/>
        </p:nvSpPr>
        <p:spPr>
          <a:xfrm>
            <a:off x="1278717" y="433805"/>
            <a:ext cx="16812962" cy="225842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04" sz="6100">
                <a:solidFill>
                  <a:srgbClr val="FFFFFF"/>
                </a:solidFill>
                <a:latin typeface="Poppins"/>
                <a:ea typeface="Poppins"/>
                <a:cs typeface="Poppins"/>
                <a:sym typeface="Poppins"/>
              </a:defRPr>
            </a:lvl1pPr>
          </a:lstStyle>
          <a:p>
            <a:pPr/>
            <a:r>
              <a:t>Dietary Guidelines for Dietary Reference Intakes (DRIs)</a:t>
            </a:r>
          </a:p>
        </p:txBody>
      </p:sp>
      <p:sp>
        <p:nvSpPr>
          <p:cNvPr id="73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37" name="Numeric nutrient standards developed by the National Academies to meet the needs of healthy individuals by life stage and sex.…"/>
          <p:cNvSpPr txBox="1"/>
          <p:nvPr/>
        </p:nvSpPr>
        <p:spPr>
          <a:xfrm>
            <a:off x="866683" y="3275072"/>
            <a:ext cx="16554633" cy="2174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b="1" sz="2800">
                <a:latin typeface="Times Roman"/>
                <a:ea typeface="Times Roman"/>
                <a:cs typeface="Times Roman"/>
                <a:sym typeface="Times Roman"/>
              </a:defRPr>
            </a:pPr>
            <a:r>
              <a:t>Numeric nutrient standards</a:t>
            </a:r>
            <a:r>
              <a:rPr b="0"/>
              <a:t> developed by the National Academies to meet the needs of healthy individuals by life stage and sex.</a:t>
            </a:r>
          </a:p>
          <a:p>
            <a:pPr defTabSz="457200">
              <a:spcBef>
                <a:spcPts val="1400"/>
              </a:spcBef>
              <a:defRPr b="1" sz="2800">
                <a:latin typeface="Times Roman"/>
                <a:ea typeface="Times Roman"/>
                <a:cs typeface="Times Roman"/>
                <a:sym typeface="Times Roman"/>
              </a:defRPr>
            </a:pPr>
          </a:p>
          <a:p>
            <a:pPr defTabSz="457200">
              <a:spcBef>
                <a:spcPts val="1400"/>
              </a:spcBef>
              <a:defRPr b="1" sz="2800">
                <a:latin typeface="Times Roman"/>
                <a:ea typeface="Times Roman"/>
                <a:cs typeface="Times Roman"/>
                <a:sym typeface="Times Roman"/>
              </a:defRPr>
            </a:pPr>
            <a:r>
              <a:t>             Components of the DRI Framework</a:t>
            </a:r>
          </a:p>
        </p:txBody>
      </p:sp>
      <p:sp>
        <p:nvSpPr>
          <p:cNvPr id="738" name="Example DRI Reference"/>
          <p:cNvSpPr txBox="1"/>
          <p:nvPr/>
        </p:nvSpPr>
        <p:spPr>
          <a:xfrm>
            <a:off x="12703553" y="4716781"/>
            <a:ext cx="3985776"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Example DRI Reference</a:t>
            </a:r>
          </a:p>
        </p:txBody>
      </p:sp>
      <p:graphicFrame>
        <p:nvGraphicFramePr>
          <p:cNvPr id="739" name="Table 1-1"/>
          <p:cNvGraphicFramePr/>
          <p:nvPr/>
        </p:nvGraphicFramePr>
        <p:xfrm>
          <a:off x="1317625" y="5574951"/>
          <a:ext cx="7317779" cy="445423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684939"/>
                <a:gridCol w="3632840"/>
              </a:tblGrid>
              <a:tr h="730202">
                <a:tc>
                  <a:txBody>
                    <a:bodyPr/>
                    <a:lstStyle/>
                    <a:p>
                      <a:pPr algn="ctr" defTabSz="457200">
                        <a:defRPr sz="1800"/>
                      </a:pPr>
                      <a:r>
                        <a:rPr b="1" sz="2400">
                          <a:latin typeface="Times Roman"/>
                          <a:ea typeface="Times Roman"/>
                          <a:cs typeface="Times Roman"/>
                          <a:sym typeface="Times Roman"/>
                        </a:rPr>
                        <a:t>Standard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Description</a:t>
                      </a:r>
                    </a:p>
                  </a:txBody>
                  <a:tcPr marL="12700" marR="12700" marT="12700" marB="12700" anchor="ctr" anchorCtr="0" horzOverflow="overflow"/>
                </a:tc>
              </a:tr>
              <a:tr h="1131814">
                <a:tc>
                  <a:txBody>
                    <a:bodyPr/>
                    <a:lstStyle/>
                    <a:p>
                      <a:pPr algn="ctr" defTabSz="457200">
                        <a:defRPr sz="1800"/>
                      </a:pPr>
                      <a:r>
                        <a:rPr b="1" sz="2400">
                          <a:latin typeface="Times Roman"/>
                          <a:ea typeface="Times Roman"/>
                          <a:cs typeface="Times Roman"/>
                          <a:sym typeface="Times Roman"/>
                        </a:rPr>
                        <a:t>EAR (Estimated Average Requirement)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Intake meeting needs of 50% of population</a:t>
                      </a:r>
                    </a:p>
                  </a:txBody>
                  <a:tcPr marL="12700" marR="12700" marT="12700" marB="12700" anchor="ctr" anchorCtr="0" horzOverflow="overflow"/>
                </a:tc>
              </a:tr>
              <a:tr h="1131814">
                <a:tc>
                  <a:txBody>
                    <a:bodyPr/>
                    <a:lstStyle/>
                    <a:p>
                      <a:pPr algn="ctr" defTabSz="457200">
                        <a:defRPr sz="1800"/>
                      </a:pPr>
                      <a:r>
                        <a:rPr b="1" sz="2400">
                          <a:latin typeface="Times Roman"/>
                          <a:ea typeface="Times Roman"/>
                          <a:cs typeface="Times Roman"/>
                          <a:sym typeface="Times Roman"/>
                        </a:rPr>
                        <a:t>RDA (Recommended Dietary Allowance)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Intake covering ~97–98%</a:t>
                      </a:r>
                    </a:p>
                  </a:txBody>
                  <a:tcPr marL="12700" marR="12700" marT="12700" marB="12700" anchor="ctr" anchorCtr="0" horzOverflow="overflow"/>
                </a:tc>
              </a:tr>
              <a:tr h="730202">
                <a:tc>
                  <a:txBody>
                    <a:bodyPr/>
                    <a:lstStyle/>
                    <a:p>
                      <a:pPr algn="ctr" defTabSz="457200">
                        <a:defRPr sz="1800"/>
                      </a:pPr>
                      <a:r>
                        <a:rPr b="1" sz="2400">
                          <a:latin typeface="Times Roman"/>
                          <a:ea typeface="Times Roman"/>
                          <a:cs typeface="Times Roman"/>
                          <a:sym typeface="Times Roman"/>
                        </a:rPr>
                        <a:t>AI (Adequate Intake)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When insufficient data exist</a:t>
                      </a:r>
                    </a:p>
                  </a:txBody>
                  <a:tcPr marL="12700" marR="12700" marT="12700" marB="12700" anchor="ctr" anchorCtr="0" horzOverflow="overflow"/>
                </a:tc>
              </a:tr>
              <a:tr h="730202">
                <a:tc>
                  <a:txBody>
                    <a:bodyPr/>
                    <a:lstStyle/>
                    <a:p>
                      <a:pPr algn="ctr" defTabSz="457200">
                        <a:defRPr sz="1800"/>
                      </a:pPr>
                      <a:r>
                        <a:rPr b="1" sz="2400">
                          <a:latin typeface="Times Roman"/>
                          <a:ea typeface="Times Roman"/>
                          <a:cs typeface="Times Roman"/>
                          <a:sym typeface="Times Roman"/>
                        </a:rPr>
                        <a:t>UL (Upper Intake Level)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Tolerable max intake</a:t>
                      </a:r>
                    </a:p>
                  </a:txBody>
                  <a:tcPr marL="12700" marR="12700" marT="12700" marB="12700" anchor="ctr" anchorCtr="0" horzOverflow="overflow"/>
                </a:tc>
              </a:tr>
            </a:tbl>
          </a:graphicData>
        </a:graphic>
      </p:graphicFrame>
      <p:graphicFrame>
        <p:nvGraphicFramePr>
          <p:cNvPr id="740" name="Table 1"/>
          <p:cNvGraphicFramePr/>
          <p:nvPr/>
        </p:nvGraphicFramePr>
        <p:xfrm>
          <a:off x="11328400" y="5460991"/>
          <a:ext cx="6521450" cy="444153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85286"/>
                <a:gridCol w="2107449"/>
                <a:gridCol w="2428713"/>
              </a:tblGrid>
              <a:tr h="678097">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RDA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UL</a:t>
                      </a:r>
                    </a:p>
                  </a:txBody>
                  <a:tcPr marL="12700" marR="12700" marT="12700" marB="12700" anchor="ctr" anchorCtr="0" horzOverflow="overflow"/>
                </a:tc>
              </a:tr>
              <a:tr h="678097">
                <a:tc>
                  <a:txBody>
                    <a:bodyPr/>
                    <a:lstStyle/>
                    <a:p>
                      <a:pPr algn="ctr" defTabSz="457200">
                        <a:defRPr sz="1800"/>
                      </a:pPr>
                      <a:r>
                        <a:rPr sz="24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75–90 mg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2,000 mg</a:t>
                      </a:r>
                    </a:p>
                  </a:txBody>
                  <a:tcPr marL="12700" marR="12700" marT="12700" marB="12700" anchor="ctr" anchorCtr="0" horzOverflow="overflow"/>
                </a:tc>
              </a:tr>
              <a:tr h="678097">
                <a:tc>
                  <a:txBody>
                    <a:bodyPr/>
                    <a:lstStyle/>
                    <a:p>
                      <a:pPr algn="ctr" defTabSz="457200">
                        <a:defRPr sz="1800"/>
                      </a:pPr>
                      <a:r>
                        <a:rPr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15 mcg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 mcg</a:t>
                      </a:r>
                    </a:p>
                  </a:txBody>
                  <a:tcPr marL="12700" marR="12700" marT="12700" marB="12700" anchor="ctr" anchorCtr="0" horzOverflow="overflow"/>
                </a:tc>
              </a:tr>
              <a:tr h="1051050">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320–420 mg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350 mg (supp)</a:t>
                      </a:r>
                    </a:p>
                  </a:txBody>
                  <a:tcPr marL="12700" marR="12700" marT="12700" marB="12700" anchor="ctr" anchorCtr="0" horzOverflow="overflow"/>
                </a:tc>
              </a:tr>
              <a:tr h="678097">
                <a:tc>
                  <a:txBody>
                    <a:bodyPr/>
                    <a:lstStyle/>
                    <a:p>
                      <a:pPr algn="ctr" defTabSz="457200">
                        <a:defRPr sz="1800"/>
                      </a:pPr>
                      <a:r>
                        <a:rPr sz="2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8–18 mg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45 mg</a:t>
                      </a:r>
                    </a:p>
                  </a:txBody>
                  <a:tcPr marL="12700" marR="12700" marT="12700" marB="12700" anchor="ctr" anchorCtr="0" horzOverflow="overflow"/>
                </a:tc>
              </a:tr>
              <a:tr h="678097">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8–11 mg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40 mg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2"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45" name="Freeform 4"/>
          <p:cNvGrpSpPr/>
          <p:nvPr/>
        </p:nvGrpSpPr>
        <p:grpSpPr>
          <a:xfrm>
            <a:off x="-528006" y="-2"/>
            <a:ext cx="19048333" cy="3086104"/>
            <a:chOff x="0" y="0"/>
            <a:chExt cx="19048331" cy="3086102"/>
          </a:xfrm>
        </p:grpSpPr>
        <p:sp>
          <p:nvSpPr>
            <p:cNvPr id="743"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44"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46" name="TextBox 6"/>
          <p:cNvSpPr txBox="1"/>
          <p:nvPr/>
        </p:nvSpPr>
        <p:spPr>
          <a:xfrm>
            <a:off x="1278717" y="992605"/>
            <a:ext cx="1681296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Using DGA &amp; DRI Together</a:t>
            </a:r>
          </a:p>
        </p:txBody>
      </p:sp>
      <p:sp>
        <p:nvSpPr>
          <p:cNvPr id="74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48" name="Integrated Application Model…"/>
          <p:cNvSpPr txBox="1"/>
          <p:nvPr/>
        </p:nvSpPr>
        <p:spPr>
          <a:xfrm>
            <a:off x="663484" y="4062472"/>
            <a:ext cx="9270704" cy="2847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spcBef>
                <a:spcPts val="1400"/>
              </a:spcBef>
              <a:defRPr b="1" sz="3000">
                <a:latin typeface="Times Roman"/>
                <a:ea typeface="Times Roman"/>
                <a:cs typeface="Times Roman"/>
                <a:sym typeface="Times Roman"/>
              </a:defRPr>
            </a:pPr>
            <a:r>
              <a:t>Integrated Application Model</a:t>
            </a:r>
          </a:p>
          <a:p>
            <a:pPr defTabSz="457200">
              <a:defRPr sz="3000">
                <a:latin typeface="Courier"/>
                <a:ea typeface="Courier"/>
                <a:cs typeface="Courier"/>
                <a:sym typeface="Courier"/>
              </a:defRPr>
            </a:pPr>
            <a:r>
              <a:t>DGA</a:t>
            </a:r>
          </a:p>
          <a:p>
            <a:pPr defTabSz="457200">
              <a:defRPr sz="3000">
                <a:latin typeface="Courier"/>
                <a:ea typeface="Courier"/>
                <a:cs typeface="Courier"/>
                <a:sym typeface="Courier"/>
              </a:defRPr>
            </a:pPr>
            <a:r>
              <a:t>   → Recommend Whole-Food Patterns</a:t>
            </a:r>
          </a:p>
          <a:p>
            <a:pPr defTabSz="457200">
              <a:defRPr sz="3000">
                <a:latin typeface="Courier"/>
                <a:ea typeface="Courier"/>
                <a:cs typeface="Courier"/>
                <a:sym typeface="Courier"/>
              </a:defRPr>
            </a:pPr>
          </a:p>
          <a:p>
            <a:pPr defTabSz="457200">
              <a:defRPr sz="3000">
                <a:latin typeface="Courier"/>
                <a:ea typeface="Courier"/>
                <a:cs typeface="Courier"/>
                <a:sym typeface="Courier"/>
              </a:defRPr>
            </a:pPr>
            <a:r>
              <a:t>DRIs</a:t>
            </a:r>
          </a:p>
          <a:p>
            <a:pPr defTabSz="457200">
              <a:defRPr sz="3000">
                <a:latin typeface="Courier"/>
                <a:ea typeface="Courier"/>
                <a:cs typeface="Courier"/>
                <a:sym typeface="Courier"/>
              </a:defRPr>
            </a:pPr>
            <a:r>
              <a:t>   → Quantify Nutrient Targets</a:t>
            </a:r>
          </a:p>
        </p:txBody>
      </p:sp>
      <p:sp>
        <p:nvSpPr>
          <p:cNvPr id="749" name="Example:…"/>
          <p:cNvSpPr txBox="1"/>
          <p:nvPr/>
        </p:nvSpPr>
        <p:spPr>
          <a:xfrm>
            <a:off x="11230353" y="4215126"/>
            <a:ext cx="6139419" cy="2606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Example:</a:t>
            </a:r>
          </a:p>
          <a:p>
            <a:pPr defTabSz="457200">
              <a:spcBef>
                <a:spcPts val="1200"/>
              </a:spcBef>
              <a:defRPr b="1" sz="2400">
                <a:latin typeface="Times Roman"/>
                <a:ea typeface="Times Roman"/>
                <a:cs typeface="Times Roman"/>
                <a:sym typeface="Times Roman"/>
              </a:defRPr>
            </a:pPr>
            <a:r>
              <a:t>DGA</a:t>
            </a:r>
            <a:br/>
            <a:r>
              <a:rPr b="0"/>
              <a:t>"Eat fortified dairy or alternatives daily."</a:t>
            </a:r>
          </a:p>
          <a:p>
            <a:pPr defTabSz="457200">
              <a:spcBef>
                <a:spcPts val="1200"/>
              </a:spcBef>
              <a:defRPr b="1" sz="2400">
                <a:latin typeface="Times Roman"/>
                <a:ea typeface="Times Roman"/>
                <a:cs typeface="Times Roman"/>
                <a:sym typeface="Times Roman"/>
              </a:defRPr>
            </a:pPr>
            <a:r>
              <a:t>DRI application</a:t>
            </a:r>
            <a:br/>
            <a:r>
              <a:rPr b="0"/>
              <a:t>Target </a:t>
            </a:r>
            <a:r>
              <a:t>1,000–1,200 mg calcium/day</a:t>
            </a:r>
            <a:br/>
            <a:r>
              <a:rPr b="0"/>
              <a:t>Target </a:t>
            </a:r>
            <a:r>
              <a:t>15 mcg vitamin D/day</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54" name="Freeform 4"/>
          <p:cNvGrpSpPr/>
          <p:nvPr/>
        </p:nvGrpSpPr>
        <p:grpSpPr>
          <a:xfrm>
            <a:off x="-528006" y="-2"/>
            <a:ext cx="19048333" cy="3086104"/>
            <a:chOff x="0" y="0"/>
            <a:chExt cx="19048331" cy="3086102"/>
          </a:xfrm>
        </p:grpSpPr>
        <p:sp>
          <p:nvSpPr>
            <p:cNvPr id="752"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53"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55" name="TextBox 6"/>
          <p:cNvSpPr txBox="1"/>
          <p:nvPr/>
        </p:nvSpPr>
        <p:spPr>
          <a:xfrm>
            <a:off x="1042320" y="1059155"/>
            <a:ext cx="15206511"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Preventive Nutrition Strategy</a:t>
            </a:r>
          </a:p>
        </p:txBody>
      </p:sp>
      <p:sp>
        <p:nvSpPr>
          <p:cNvPr id="75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57" name="Vegetables + Fruits (½ plate)…"/>
          <p:cNvSpPr txBox="1"/>
          <p:nvPr/>
        </p:nvSpPr>
        <p:spPr>
          <a:xfrm>
            <a:off x="1242407" y="4714295"/>
            <a:ext cx="7436364" cy="2726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0893" indent="-340893">
              <a:buSzPct val="100000"/>
              <a:buChar char="•"/>
              <a:defRPr sz="3400"/>
            </a:pPr>
            <a:r>
              <a:t>Vegetables + Fruits (½ plate)</a:t>
            </a:r>
          </a:p>
          <a:p>
            <a:pPr marL="340893" indent="-340893">
              <a:buSzPct val="100000"/>
              <a:buChar char="•"/>
              <a:defRPr sz="3400"/>
            </a:pPr>
            <a:r>
              <a:t>Whole grains</a:t>
            </a:r>
          </a:p>
          <a:p>
            <a:pPr marL="340893" indent="-340893">
              <a:buSzPct val="100000"/>
              <a:buChar char="•"/>
              <a:defRPr sz="3400"/>
            </a:pPr>
            <a:r>
              <a:t>Lean proteins</a:t>
            </a:r>
          </a:p>
          <a:p>
            <a:pPr marL="340893" indent="-340893">
              <a:buSzPct val="100000"/>
              <a:buChar char="•"/>
              <a:defRPr sz="3400"/>
            </a:pPr>
            <a:r>
              <a:t>Low-fat dairy or fortified alternatives</a:t>
            </a:r>
          </a:p>
          <a:p>
            <a:pPr marL="340893" indent="-340893">
              <a:buSzPct val="100000"/>
              <a:buChar char="•"/>
              <a:defRPr sz="3400"/>
            </a:pPr>
            <a:r>
              <a:t>Healthy fats (olive oil, nuts)</a:t>
            </a:r>
          </a:p>
        </p:txBody>
      </p:sp>
      <p:graphicFrame>
        <p:nvGraphicFramePr>
          <p:cNvPr id="758" name="Table 1"/>
          <p:cNvGraphicFramePr/>
          <p:nvPr/>
        </p:nvGraphicFramePr>
        <p:xfrm>
          <a:off x="9718675" y="4578174"/>
          <a:ext cx="7793733" cy="501817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521632"/>
                <a:gridCol w="4272099"/>
              </a:tblGrid>
              <a:tr h="822651">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Preventive Purpose</a:t>
                      </a:r>
                    </a:p>
                  </a:txBody>
                  <a:tcPr marL="12700" marR="12700" marT="12700" marB="12700" anchor="ctr" anchorCtr="0" horzOverflow="overflow"/>
                </a:tc>
              </a:tr>
              <a:tr h="822651">
                <a:tc>
                  <a:txBody>
                    <a:bodyPr/>
                    <a:lstStyle/>
                    <a:p>
                      <a:pPr algn="ctr" defTabSz="457200">
                        <a:defRPr sz="1800"/>
                      </a:pPr>
                      <a:r>
                        <a:rPr b="1" sz="2400">
                          <a:latin typeface="Times Roman"/>
                          <a:ea typeface="Times Roman"/>
                          <a:cs typeface="Times Roman"/>
                          <a:sym typeface="Times Roman"/>
                        </a:rPr>
                        <a:t>Sodium (&lt;2,300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Blood pressure control</a:t>
                      </a:r>
                    </a:p>
                  </a:txBody>
                  <a:tcPr marL="12700" marR="12700" marT="12700" marB="12700" anchor="ctr" anchorCtr="0" horzOverflow="overflow"/>
                </a:tc>
              </a:tr>
              <a:tr h="822651">
                <a:tc>
                  <a:txBody>
                    <a:bodyPr/>
                    <a:lstStyle/>
                    <a:p>
                      <a:pPr algn="ctr" defTabSz="457200">
                        <a:defRPr sz="1800"/>
                      </a:pPr>
                      <a:r>
                        <a:rPr b="1" sz="2400">
                          <a:latin typeface="Times Roman"/>
                          <a:ea typeface="Times Roman"/>
                          <a:cs typeface="Times Roman"/>
                          <a:sym typeface="Times Roman"/>
                        </a:rPr>
                        <a:t>Saturated fat (&lt;10% kcal)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LDL cholesterol reduction</a:t>
                      </a:r>
                    </a:p>
                  </a:txBody>
                  <a:tcPr marL="12700" marR="12700" marT="12700" marB="12700" anchor="ctr" anchorCtr="0" horzOverflow="overflow"/>
                </a:tc>
              </a:tr>
              <a:tr h="1275110">
                <a:tc>
                  <a:txBody>
                    <a:bodyPr/>
                    <a:lstStyle/>
                    <a:p>
                      <a:pPr algn="ctr" defTabSz="457200">
                        <a:defRPr sz="1800"/>
                      </a:pPr>
                      <a:r>
                        <a:rPr b="1" sz="2400">
                          <a:latin typeface="Times Roman"/>
                          <a:ea typeface="Times Roman"/>
                          <a:cs typeface="Times Roman"/>
                          <a:sym typeface="Times Roman"/>
                        </a:rPr>
                        <a:t>Added sugars (&lt;10% kcal)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Metabolic disease prevention</a:t>
                      </a:r>
                    </a:p>
                  </a:txBody>
                  <a:tcPr marL="12700" marR="12700" marT="12700" marB="12700" anchor="ctr" anchorCtr="0" horzOverflow="overflow"/>
                </a:tc>
              </a:tr>
              <a:tr h="1275110">
                <a:tc>
                  <a:txBody>
                    <a:bodyPr/>
                    <a:lstStyle/>
                    <a:p>
                      <a:pPr algn="ctr" defTabSz="457200">
                        <a:defRPr sz="1800"/>
                      </a:pPr>
                      <a:r>
                        <a:rPr b="1" sz="2400">
                          <a:latin typeface="Times Roman"/>
                          <a:ea typeface="Times Roman"/>
                          <a:cs typeface="Times Roman"/>
                          <a:sym typeface="Times Roman"/>
                        </a:rPr>
                        <a:t>Alcohol limits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 cancer &amp; liver disease risk</a:t>
                      </a:r>
                    </a:p>
                  </a:txBody>
                  <a:tcPr marL="12700" marR="12700" marT="12700" marB="12700" anchor="ctr" anchorCtr="0" horzOverflow="overflow"/>
                </a:tc>
              </a:tr>
            </a:tbl>
          </a:graphicData>
        </a:graphic>
      </p:graphicFrame>
      <p:sp>
        <p:nvSpPr>
          <p:cNvPr id="759" name="Core Dietary Pattern"/>
          <p:cNvSpPr txBox="1"/>
          <p:nvPr/>
        </p:nvSpPr>
        <p:spPr>
          <a:xfrm>
            <a:off x="1232323" y="3897457"/>
            <a:ext cx="3221918" cy="45465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900"/>
            </a:lvl1pPr>
          </a:lstStyle>
          <a:p>
            <a:pPr/>
            <a:r>
              <a:t>Core Dietary Pattern</a:t>
            </a:r>
          </a:p>
        </p:txBody>
      </p:sp>
      <p:sp>
        <p:nvSpPr>
          <p:cNvPr id="760" name="Restrictions"/>
          <p:cNvSpPr txBox="1"/>
          <p:nvPr/>
        </p:nvSpPr>
        <p:spPr>
          <a:xfrm>
            <a:off x="9741323" y="3833957"/>
            <a:ext cx="1898161" cy="45465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2900"/>
            </a:lvl1pPr>
          </a:lstStyle>
          <a:p>
            <a:pPr/>
            <a:r>
              <a:t>Restrictions</a:t>
            </a:r>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2"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65" name="Freeform 4"/>
          <p:cNvGrpSpPr/>
          <p:nvPr/>
        </p:nvGrpSpPr>
        <p:grpSpPr>
          <a:xfrm>
            <a:off x="-528006" y="-2"/>
            <a:ext cx="19048333" cy="3086104"/>
            <a:chOff x="0" y="0"/>
            <a:chExt cx="19048331" cy="3086102"/>
          </a:xfrm>
        </p:grpSpPr>
        <p:sp>
          <p:nvSpPr>
            <p:cNvPr id="763"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64"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66" name="TextBox 6"/>
          <p:cNvSpPr txBox="1"/>
          <p:nvPr/>
        </p:nvSpPr>
        <p:spPr>
          <a:xfrm>
            <a:off x="737520" y="1059155"/>
            <a:ext cx="16812960"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Preventive Nutrition Interventions</a:t>
            </a:r>
          </a:p>
        </p:txBody>
      </p:sp>
      <p:sp>
        <p:nvSpPr>
          <p:cNvPr id="76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768" name="Table 1"/>
          <p:cNvGraphicFramePr/>
          <p:nvPr/>
        </p:nvGraphicFramePr>
        <p:xfrm>
          <a:off x="2566884" y="3447874"/>
          <a:ext cx="14127464" cy="622436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947237"/>
                <a:gridCol w="10180227"/>
              </a:tblGrid>
              <a:tr h="869495">
                <a:tc>
                  <a:txBody>
                    <a:bodyPr/>
                    <a:lstStyle/>
                    <a:p>
                      <a:pPr algn="ctr" defTabSz="457200">
                        <a:defRPr sz="1800"/>
                      </a:pPr>
                      <a:r>
                        <a:rPr b="1" sz="2400">
                          <a:latin typeface="Times Roman"/>
                          <a:ea typeface="Times Roman"/>
                          <a:cs typeface="Times Roman"/>
                          <a:sym typeface="Times Roman"/>
                        </a:rPr>
                        <a:t>Disease Risk</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DGA Intervention</a:t>
                      </a:r>
                    </a:p>
                  </a:txBody>
                  <a:tcPr marL="12700" marR="12700" marT="12700" marB="12700" anchor="ctr" anchorCtr="0" horzOverflow="overflow"/>
                </a:tc>
              </a:tr>
              <a:tr h="1373191">
                <a:tc>
                  <a:txBody>
                    <a:bodyPr/>
                    <a:lstStyle/>
                    <a:p>
                      <a:pPr algn="ctr" defTabSz="457200">
                        <a:defRPr sz="1800"/>
                      </a:pPr>
                      <a:r>
                        <a:rPr b="1" sz="2400">
                          <a:latin typeface="Times Roman"/>
                          <a:ea typeface="Times Roman"/>
                          <a:cs typeface="Times Roman"/>
                          <a:sym typeface="Times Roman"/>
                        </a:rPr>
                        <a:t>Hypertension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DASH pattern → ↑ potassium, calcium, magnesium + ↓ sodium</a:t>
                      </a:r>
                    </a:p>
                  </a:txBody>
                  <a:tcPr marL="12700" marR="12700" marT="12700" marB="12700" anchor="ctr" anchorCtr="0" horzOverflow="overflow"/>
                </a:tc>
              </a:tr>
              <a:tr h="1373191">
                <a:tc>
                  <a:txBody>
                    <a:bodyPr/>
                    <a:lstStyle/>
                    <a:p>
                      <a:pPr algn="ctr" defTabSz="457200">
                        <a:defRPr sz="1800"/>
                      </a:pPr>
                      <a:r>
                        <a:rPr b="1" sz="2400">
                          <a:latin typeface="Times Roman"/>
                          <a:ea typeface="Times Roman"/>
                          <a:cs typeface="Times Roman"/>
                          <a:sym typeface="Times Roman"/>
                        </a:rPr>
                        <a:t>Cardiovascular disease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Mediterranean/DASH → ↑ fiber &amp; omega-3 fats; ↓ saturated fat</a:t>
                      </a:r>
                    </a:p>
                  </a:txBody>
                  <a:tcPr marL="12700" marR="12700" marT="12700" marB="12700" anchor="ctr" anchorCtr="0" horzOverflow="overflow"/>
                </a:tc>
              </a:tr>
              <a:tr h="869495">
                <a:tc>
                  <a:txBody>
                    <a:bodyPr/>
                    <a:lstStyle/>
                    <a:p>
                      <a:pPr algn="ctr" defTabSz="457200">
                        <a:defRPr sz="1800"/>
                      </a:pPr>
                      <a:r>
                        <a:rPr b="1" sz="2400">
                          <a:latin typeface="Times Roman"/>
                          <a:ea typeface="Times Roman"/>
                          <a:cs typeface="Times Roman"/>
                          <a:sym typeface="Times Roman"/>
                        </a:rPr>
                        <a:t>Type 2 diabetes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Whole-food, low glycemic pattern</a:t>
                      </a:r>
                    </a:p>
                  </a:txBody>
                  <a:tcPr marL="12700" marR="12700" marT="12700" marB="12700" anchor="ctr" anchorCtr="0" horzOverflow="overflow"/>
                </a:tc>
              </a:tr>
              <a:tr h="869495">
                <a:tc>
                  <a:txBody>
                    <a:bodyPr/>
                    <a:lstStyle/>
                    <a:p>
                      <a:pPr algn="ctr" defTabSz="457200">
                        <a:defRPr sz="1800"/>
                      </a:pPr>
                      <a:r>
                        <a:rPr b="1" sz="2400">
                          <a:latin typeface="Times Roman"/>
                          <a:ea typeface="Times Roman"/>
                          <a:cs typeface="Times Roman"/>
                          <a:sym typeface="Times Roman"/>
                        </a:rPr>
                        <a:t>Bone loss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Calcium + vitamin D fortified foods with resistance exercise</a:t>
                      </a:r>
                    </a:p>
                  </a:txBody>
                  <a:tcPr marL="12700" marR="12700" marT="12700" marB="12700" anchor="ctr" anchorCtr="0" horzOverflow="overflow"/>
                </a:tc>
              </a:tr>
              <a:tr h="869495">
                <a:tc>
                  <a:txBody>
                    <a:bodyPr/>
                    <a:lstStyle/>
                    <a:p>
                      <a:pPr algn="ctr" defTabSz="457200">
                        <a:defRPr sz="1800"/>
                      </a:pPr>
                      <a:r>
                        <a:rPr b="1" sz="2400">
                          <a:latin typeface="Times Roman"/>
                          <a:ea typeface="Times Roman"/>
                          <a:cs typeface="Times Roman"/>
                          <a:sym typeface="Times Roman"/>
                        </a:rPr>
                        <a:t>Cancer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 fruit/veg, phytonutrient-rich pattern; low processed meat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0"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73" name="Freeform 4"/>
          <p:cNvGrpSpPr/>
          <p:nvPr/>
        </p:nvGrpSpPr>
        <p:grpSpPr>
          <a:xfrm>
            <a:off x="-528006" y="-2"/>
            <a:ext cx="19048333" cy="3086104"/>
            <a:chOff x="0" y="0"/>
            <a:chExt cx="19048331" cy="3086102"/>
          </a:xfrm>
        </p:grpSpPr>
        <p:sp>
          <p:nvSpPr>
            <p:cNvPr id="771"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72"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74" name="TextBox 6"/>
          <p:cNvSpPr txBox="1"/>
          <p:nvPr/>
        </p:nvSpPr>
        <p:spPr>
          <a:xfrm>
            <a:off x="737520" y="1059155"/>
            <a:ext cx="16812960" cy="112609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83" sz="6900">
                <a:solidFill>
                  <a:srgbClr val="FFFFFF"/>
                </a:solidFill>
                <a:latin typeface="Poppins"/>
                <a:ea typeface="Poppins"/>
                <a:cs typeface="Poppins"/>
                <a:sym typeface="Poppins"/>
              </a:defRPr>
            </a:lvl1pPr>
          </a:lstStyle>
          <a:p>
            <a:pPr/>
            <a:r>
              <a:t>DGA Disease &amp; Specific Prevention</a:t>
            </a:r>
          </a:p>
        </p:txBody>
      </p:sp>
      <p:sp>
        <p:nvSpPr>
          <p:cNvPr id="77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776" name="Table 1"/>
          <p:cNvGraphicFramePr/>
          <p:nvPr/>
        </p:nvGraphicFramePr>
        <p:xfrm>
          <a:off x="2806700" y="3414167"/>
          <a:ext cx="13341350" cy="647754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727595"/>
                <a:gridCol w="9613754"/>
              </a:tblGrid>
              <a:tr h="904862">
                <a:tc>
                  <a:txBody>
                    <a:bodyPr/>
                    <a:lstStyle/>
                    <a:p>
                      <a:pPr algn="ctr" defTabSz="457200">
                        <a:defRPr sz="1800"/>
                      </a:pPr>
                      <a:r>
                        <a:rPr b="1" sz="2400">
                          <a:latin typeface="Times Roman"/>
                          <a:ea typeface="Times Roman"/>
                          <a:cs typeface="Times Roman"/>
                          <a:sym typeface="Times Roman"/>
                        </a:rPr>
                        <a:t>Disease Risk</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DGA Intervention</a:t>
                      </a:r>
                    </a:p>
                  </a:txBody>
                  <a:tcPr marL="12700" marR="12700" marT="12700" marB="12700" anchor="ctr" anchorCtr="0" horzOverflow="overflow"/>
                </a:tc>
              </a:tr>
              <a:tr h="1429046">
                <a:tc>
                  <a:txBody>
                    <a:bodyPr/>
                    <a:lstStyle/>
                    <a:p>
                      <a:pPr algn="ctr" defTabSz="457200">
                        <a:defRPr sz="1800"/>
                      </a:pPr>
                      <a:r>
                        <a:rPr b="1" sz="2400">
                          <a:latin typeface="Times Roman"/>
                          <a:ea typeface="Times Roman"/>
                          <a:cs typeface="Times Roman"/>
                          <a:sym typeface="Times Roman"/>
                        </a:rPr>
                        <a:t>Hypertension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DASH pattern → ↑ potassium, calcium, magnesium + ↓ sodium</a:t>
                      </a:r>
                    </a:p>
                  </a:txBody>
                  <a:tcPr marL="12700" marR="12700" marT="12700" marB="12700" anchor="ctr" anchorCtr="0" horzOverflow="overflow"/>
                </a:tc>
              </a:tr>
              <a:tr h="1429046">
                <a:tc>
                  <a:txBody>
                    <a:bodyPr/>
                    <a:lstStyle/>
                    <a:p>
                      <a:pPr algn="ctr" defTabSz="457200">
                        <a:defRPr sz="1800"/>
                      </a:pPr>
                      <a:r>
                        <a:rPr b="1" sz="2400">
                          <a:latin typeface="Times Roman"/>
                          <a:ea typeface="Times Roman"/>
                          <a:cs typeface="Times Roman"/>
                          <a:sym typeface="Times Roman"/>
                        </a:rPr>
                        <a:t>Cardiovascular disease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Mediterranean/DASH → ↑ fiber &amp; omega-3 fats; ↓ saturated fat</a:t>
                      </a:r>
                    </a:p>
                  </a:txBody>
                  <a:tcPr marL="12700" marR="12700" marT="12700" marB="12700" anchor="ctr" anchorCtr="0" horzOverflow="overflow"/>
                </a:tc>
              </a:tr>
              <a:tr h="904862">
                <a:tc>
                  <a:txBody>
                    <a:bodyPr/>
                    <a:lstStyle/>
                    <a:p>
                      <a:pPr algn="ctr" defTabSz="457200">
                        <a:defRPr sz="1800"/>
                      </a:pPr>
                      <a:r>
                        <a:rPr b="1" sz="2400">
                          <a:latin typeface="Times Roman"/>
                          <a:ea typeface="Times Roman"/>
                          <a:cs typeface="Times Roman"/>
                          <a:sym typeface="Times Roman"/>
                        </a:rPr>
                        <a:t>Type 2 diabetes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Whole-food, low glycemic pattern</a:t>
                      </a:r>
                    </a:p>
                  </a:txBody>
                  <a:tcPr marL="12700" marR="12700" marT="12700" marB="12700" anchor="ctr" anchorCtr="0" horzOverflow="overflow"/>
                </a:tc>
              </a:tr>
              <a:tr h="904862">
                <a:tc>
                  <a:txBody>
                    <a:bodyPr/>
                    <a:lstStyle/>
                    <a:p>
                      <a:pPr algn="ctr" defTabSz="457200">
                        <a:defRPr sz="1800"/>
                      </a:pPr>
                      <a:r>
                        <a:rPr b="1" sz="2400">
                          <a:latin typeface="Times Roman"/>
                          <a:ea typeface="Times Roman"/>
                          <a:cs typeface="Times Roman"/>
                          <a:sym typeface="Times Roman"/>
                        </a:rPr>
                        <a:t>Bone loss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Calcium + vitamin D fortified foods with resistance exercise</a:t>
                      </a:r>
                    </a:p>
                  </a:txBody>
                  <a:tcPr marL="12700" marR="12700" marT="12700" marB="12700" anchor="ctr" anchorCtr="0" horzOverflow="overflow"/>
                </a:tc>
              </a:tr>
              <a:tr h="904862">
                <a:tc>
                  <a:txBody>
                    <a:bodyPr/>
                    <a:lstStyle/>
                    <a:p>
                      <a:pPr algn="ctr" defTabSz="457200">
                        <a:defRPr sz="1800"/>
                      </a:pPr>
                      <a:r>
                        <a:rPr b="1" sz="2400">
                          <a:latin typeface="Times Roman"/>
                          <a:ea typeface="Times Roman"/>
                          <a:cs typeface="Times Roman"/>
                          <a:sym typeface="Times Roman"/>
                        </a:rPr>
                        <a:t>Cancer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High fruit/veg, phytonutrient-rich pattern; low processed meat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a:p>
        </p:txBody>
      </p:sp>
      <p:sp>
        <p:nvSpPr>
          <p:cNvPr id="15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53" name="TextBox 6"/>
          <p:cNvSpPr txBox="1"/>
          <p:nvPr/>
        </p:nvSpPr>
        <p:spPr>
          <a:xfrm>
            <a:off x="1227917" y="405073"/>
            <a:ext cx="16812962"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Processing That Preserves or Enhances Nutrition</a:t>
            </a:r>
          </a:p>
        </p:txBody>
      </p:sp>
      <p:sp>
        <p:nvSpPr>
          <p:cNvPr id="15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55" name="Table 1"/>
          <p:cNvGraphicFramePr/>
          <p:nvPr/>
        </p:nvGraphicFramePr>
        <p:xfrm>
          <a:off x="1873250" y="3776117"/>
          <a:ext cx="14919426" cy="57667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725260"/>
                <a:gridCol w="10194164"/>
              </a:tblGrid>
              <a:tr h="812211">
                <a:tc>
                  <a:txBody>
                    <a:bodyPr/>
                    <a:lstStyle/>
                    <a:p>
                      <a:pPr algn="ctr" defTabSz="457200">
                        <a:defRPr sz="1800"/>
                      </a:pPr>
                      <a:r>
                        <a:rPr b="1" sz="2400">
                          <a:latin typeface="Times Roman"/>
                          <a:ea typeface="Times Roman"/>
                          <a:cs typeface="Times Roman"/>
                          <a:sym typeface="Times Roman"/>
                        </a:rPr>
                        <a:t>Method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Outcomes</a:t>
                      </a:r>
                    </a:p>
                  </a:txBody>
                  <a:tcPr marL="12700" marR="12700" marT="12700" marB="12700" anchor="ctr" anchorCtr="0" horzOverflow="overflow"/>
                </a:tc>
              </a:tr>
              <a:tr h="812211">
                <a:tc>
                  <a:txBody>
                    <a:bodyPr/>
                    <a:lstStyle/>
                    <a:p>
                      <a:pPr algn="ctr" defTabSz="457200">
                        <a:defRPr sz="1800"/>
                      </a:pPr>
                      <a:r>
                        <a:rPr b="1" sz="2400">
                          <a:latin typeface="Times Roman"/>
                          <a:ea typeface="Times Roman"/>
                          <a:cs typeface="Times Roman"/>
                          <a:sym typeface="Times Roman"/>
                        </a:rPr>
                        <a:t>Freezing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Preserves vitamin C and polyphenols</a:t>
                      </a:r>
                    </a:p>
                  </a:txBody>
                  <a:tcPr marL="12700" marR="12700" marT="12700" marB="12700" anchor="ctr" anchorCtr="0" horzOverflow="overflow"/>
                </a:tc>
              </a:tr>
              <a:tr h="1258927">
                <a:tc>
                  <a:txBody>
                    <a:bodyPr/>
                    <a:lstStyle/>
                    <a:p>
                      <a:pPr algn="ctr" defTabSz="457200">
                        <a:defRPr sz="1800"/>
                      </a:pPr>
                      <a:r>
                        <a:rPr b="1" sz="2400">
                          <a:latin typeface="Times Roman"/>
                          <a:ea typeface="Times Roman"/>
                          <a:cs typeface="Times Roman"/>
                          <a:sym typeface="Times Roman"/>
                        </a:rPr>
                        <a:t>Fermentation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Increases B vitamins &amp; mineral absorption</a:t>
                      </a:r>
                    </a:p>
                  </a:txBody>
                  <a:tcPr marL="12700" marR="12700" marT="12700" marB="12700" anchor="ctr" anchorCtr="0" horzOverflow="overflow"/>
                </a:tc>
              </a:tr>
              <a:tr h="812211">
                <a:tc>
                  <a:txBody>
                    <a:bodyPr/>
                    <a:lstStyle/>
                    <a:p>
                      <a:pPr algn="ctr" defTabSz="457200">
                        <a:defRPr sz="1800"/>
                      </a:pPr>
                      <a:r>
                        <a:rPr b="1" sz="2400">
                          <a:latin typeface="Times Roman"/>
                          <a:ea typeface="Times Roman"/>
                          <a:cs typeface="Times Roman"/>
                          <a:sym typeface="Times Roman"/>
                        </a:rPr>
                        <a:t>Sprouting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Improves bioavailability of zinc &amp; iron</a:t>
                      </a:r>
                    </a:p>
                  </a:txBody>
                  <a:tcPr marL="12700" marR="12700" marT="12700" marB="12700" anchor="ctr" anchorCtr="0" horzOverflow="overflow"/>
                </a:tc>
              </a:tr>
              <a:tr h="812211">
                <a:tc>
                  <a:txBody>
                    <a:bodyPr/>
                    <a:lstStyle/>
                    <a:p>
                      <a:pPr algn="ctr" defTabSz="457200">
                        <a:defRPr sz="1800"/>
                      </a:pPr>
                      <a:r>
                        <a:rPr b="1" sz="2400">
                          <a:latin typeface="Times Roman"/>
                          <a:ea typeface="Times Roman"/>
                          <a:cs typeface="Times Roman"/>
                          <a:sym typeface="Times Roman"/>
                        </a:rPr>
                        <a:t>Canning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Improves lycopene bioavailability</a:t>
                      </a:r>
                    </a:p>
                  </a:txBody>
                  <a:tcPr marL="12700" marR="12700" marT="12700" marB="12700" anchor="ctr" anchorCtr="0" horzOverflow="overflow"/>
                </a:tc>
              </a:tr>
              <a:tr h="1258927">
                <a:tc>
                  <a:txBody>
                    <a:bodyPr/>
                    <a:lstStyle/>
                    <a:p>
                      <a:pPr algn="ctr" defTabSz="457200">
                        <a:defRPr sz="1800"/>
                      </a:pPr>
                      <a:r>
                        <a:rPr b="1" sz="2400">
                          <a:latin typeface="Times Roman"/>
                          <a:ea typeface="Times Roman"/>
                          <a:cs typeface="Times Roman"/>
                          <a:sym typeface="Times Roman"/>
                        </a:rPr>
                        <a:t>Grinding flax/chia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Releases omega-3s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8"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81" name="Freeform 4"/>
          <p:cNvGrpSpPr/>
          <p:nvPr/>
        </p:nvGrpSpPr>
        <p:grpSpPr>
          <a:xfrm>
            <a:off x="-528006" y="-4"/>
            <a:ext cx="19048333" cy="1978628"/>
            <a:chOff x="0" y="-1"/>
            <a:chExt cx="19048331" cy="1978626"/>
          </a:xfrm>
        </p:grpSpPr>
        <p:sp>
          <p:nvSpPr>
            <p:cNvPr id="779" name="Rectangle"/>
            <p:cNvSpPr/>
            <p:nvPr/>
          </p:nvSpPr>
          <p:spPr>
            <a:xfrm>
              <a:off x="-1" y="0"/>
              <a:ext cx="19048333" cy="1978625"/>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80" name="Text"/>
            <p:cNvSpPr txBox="1"/>
            <p:nvPr/>
          </p:nvSpPr>
          <p:spPr>
            <a:xfrm>
              <a:off x="-1" y="-2"/>
              <a:ext cx="19048333" cy="12116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82" name="TextBox 6"/>
          <p:cNvSpPr txBox="1"/>
          <p:nvPr/>
        </p:nvSpPr>
        <p:spPr>
          <a:xfrm>
            <a:off x="737520" y="500355"/>
            <a:ext cx="16812960" cy="112609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83" sz="6900">
                <a:solidFill>
                  <a:srgbClr val="FFFFFF"/>
                </a:solidFill>
                <a:latin typeface="Poppins"/>
                <a:ea typeface="Poppins"/>
                <a:cs typeface="Poppins"/>
                <a:sym typeface="Poppins"/>
              </a:defRPr>
            </a:lvl1pPr>
          </a:lstStyle>
          <a:p>
            <a:pPr/>
            <a:r>
              <a:t>DRI-Driven Prevention</a:t>
            </a:r>
          </a:p>
        </p:txBody>
      </p:sp>
      <p:sp>
        <p:nvSpPr>
          <p:cNvPr id="78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784" name="Table 1"/>
          <p:cNvGraphicFramePr/>
          <p:nvPr/>
        </p:nvGraphicFramePr>
        <p:xfrm>
          <a:off x="841321" y="2177875"/>
          <a:ext cx="16605359" cy="791266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08889"/>
                <a:gridCol w="4677533"/>
                <a:gridCol w="9618933"/>
              </a:tblGrid>
              <a:tr h="305244">
                <a:tc>
                  <a:txBody>
                    <a:bodyPr/>
                    <a:lstStyle/>
                    <a:p>
                      <a:pPr algn="ctr" defTabSz="457200">
                        <a:defRPr sz="1800"/>
                      </a:pPr>
                      <a:r>
                        <a:rPr b="1" sz="16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DRI Target (Adults)</a:t>
                      </a:r>
                    </a:p>
                  </a:txBody>
                  <a:tcPr marL="12700" marR="12700" marT="12700" marB="12700" anchor="ctr" anchorCtr="0" horzOverflow="overflow"/>
                </a:tc>
                <a:tc>
                  <a:txBody>
                    <a:bodyPr/>
                    <a:lstStyle/>
                    <a:p>
                      <a:pPr algn="ctr" defTabSz="457200">
                        <a:defRPr sz="1800"/>
                      </a:pPr>
                      <a:r>
                        <a:rPr b="1" sz="1600">
                          <a:latin typeface="Times Roman"/>
                          <a:ea typeface="Times Roman"/>
                          <a:cs typeface="Times Roman"/>
                          <a:sym typeface="Times Roman"/>
                        </a:rPr>
                        <a:t>Preventive Effect</a:t>
                      </a:r>
                    </a:p>
                  </a:txBody>
                  <a:tcPr marL="12700" marR="12700" marT="12700" marB="12700" anchor="ctr" anchorCtr="0" horzOverflow="overflow"/>
                </a:tc>
              </a:tr>
              <a:tr h="575269">
                <a:tc>
                  <a:txBody>
                    <a:bodyPr/>
                    <a:lstStyle/>
                    <a:p>
                      <a:pPr algn="l" defTabSz="457200">
                        <a:defRPr sz="1800"/>
                      </a:pPr>
                      <a:r>
                        <a:rPr b="1" sz="1600">
                          <a:latin typeface="Times Roman"/>
                          <a:ea typeface="Times Roman"/>
                          <a:cs typeface="Times Roman"/>
                          <a:sym typeface="Times Roman"/>
                        </a:rPr>
                        <a:t>Folate (B9)</a:t>
                      </a:r>
                    </a:p>
                  </a:txBody>
                  <a:tcPr marL="12700" marR="12700" marT="12700" marB="12700" anchor="ctr" anchorCtr="0" horzOverflow="overflow"/>
                </a:tc>
                <a:tc>
                  <a:txBody>
                    <a:bodyPr/>
                    <a:lstStyle/>
                    <a:p>
                      <a:pPr algn="l" defTabSz="457200">
                        <a:defRPr b="1" sz="1600">
                          <a:latin typeface="Times Roman"/>
                          <a:ea typeface="Times Roman"/>
                          <a:cs typeface="Times Roman"/>
                          <a:sym typeface="Times Roman"/>
                        </a:defRPr>
                      </a:pPr>
                      <a:r>
                        <a:t>400 µg/day</a:t>
                      </a:r>
                      <a:r>
                        <a:rPr b="0"/>
                        <a:t> (600 µg during pregnancy)</a:t>
                      </a:r>
                    </a:p>
                  </a:txBody>
                  <a:tcPr marL="12700" marR="12700" marT="12700" marB="12700" anchor="ctr" anchorCtr="0" horzOverflow="overflow"/>
                </a:tc>
                <a:tc>
                  <a:txBody>
                    <a:bodyPr/>
                    <a:lstStyle/>
                    <a:p>
                      <a:pPr algn="l" defTabSz="457200">
                        <a:defRPr sz="1600">
                          <a:latin typeface="Times Roman"/>
                          <a:ea typeface="Times Roman"/>
                          <a:cs typeface="Times Roman"/>
                          <a:sym typeface="Times Roman"/>
                        </a:defRPr>
                      </a:pPr>
                      <a:r>
                        <a:t>Prevents </a:t>
                      </a:r>
                      <a:r>
                        <a:rPr b="1"/>
                        <a:t>neural tube defects</a:t>
                      </a:r>
                      <a:r>
                        <a:t> in pregnancy; supports DNA synthesis and red blood cell formation; lowers risk of megaloblastic anemia</a:t>
                      </a:r>
                    </a:p>
                  </a:txBody>
                  <a:tcPr marL="12700" marR="12700" marT="12700" marB="12700" anchor="ctr" anchorCtr="0" horzOverflow="overflow"/>
                </a:tc>
              </a:tr>
              <a:tr h="575269">
                <a:tc>
                  <a:txBody>
                    <a:bodyPr/>
                    <a:lstStyle/>
                    <a:p>
                      <a:pPr algn="l" defTabSz="457200">
                        <a:defRPr sz="1800"/>
                      </a:pPr>
                      <a:r>
                        <a:rPr b="1" sz="1600">
                          <a:latin typeface="Times Roman"/>
                          <a:ea typeface="Times Roman"/>
                          <a:cs typeface="Times Roman"/>
                          <a:sym typeface="Times Roman"/>
                        </a:rPr>
                        <a:t>Iron</a:t>
                      </a:r>
                    </a:p>
                  </a:txBody>
                  <a:tcPr marL="12700" marR="12700" marT="12700" marB="12700" anchor="ctr" anchorCtr="0" horzOverflow="overflow"/>
                </a:tc>
                <a:tc>
                  <a:txBody>
                    <a:bodyPr/>
                    <a:lstStyle/>
                    <a:p>
                      <a:pPr algn="l" defTabSz="457200">
                        <a:defRPr sz="1800"/>
                      </a:pPr>
                      <a:r>
                        <a:rPr b="1" sz="1600">
                          <a:latin typeface="Times Roman"/>
                          <a:ea typeface="Times Roman"/>
                          <a:cs typeface="Times Roman"/>
                          <a:sym typeface="Times Roman"/>
                        </a:rPr>
                        <a:t>8 mg/day (men)18 mg/day (premenopausal women)</a:t>
                      </a:r>
                    </a:p>
                  </a:txBody>
                  <a:tcPr marL="12700" marR="12700" marT="12700" marB="12700" anchor="ctr" anchorCtr="0" horzOverflow="overflow"/>
                </a:tc>
                <a:tc>
                  <a:txBody>
                    <a:bodyPr/>
                    <a:lstStyle/>
                    <a:p>
                      <a:pPr algn="l" defTabSz="457200">
                        <a:defRPr sz="1600">
                          <a:latin typeface="Times Roman"/>
                          <a:ea typeface="Times Roman"/>
                          <a:cs typeface="Times Roman"/>
                          <a:sym typeface="Times Roman"/>
                        </a:defRPr>
                      </a:pPr>
                      <a:r>
                        <a:t>Prevents </a:t>
                      </a:r>
                      <a:r>
                        <a:rPr b="1"/>
                        <a:t>iron-deficiency anemia</a:t>
                      </a:r>
                      <a:r>
                        <a:t>, fatigue, impaired immunity, and cognitive decline</a:t>
                      </a:r>
                    </a:p>
                  </a:txBody>
                  <a:tcPr marL="12700" marR="12700" marT="12700" marB="12700" anchor="ctr" anchorCtr="0" horzOverflow="overflow"/>
                </a:tc>
              </a:tr>
              <a:tr h="575269">
                <a:tc>
                  <a:txBody>
                    <a:bodyPr/>
                    <a:lstStyle/>
                    <a:p>
                      <a:pPr algn="l" defTabSz="457200">
                        <a:defRPr sz="1800"/>
                      </a:pPr>
                      <a:r>
                        <a:rPr b="1" sz="1600">
                          <a:latin typeface="Times Roman"/>
                          <a:ea typeface="Times Roman"/>
                          <a:cs typeface="Times Roman"/>
                          <a:sym typeface="Times Roman"/>
                        </a:rPr>
                        <a:t>Vitamin D</a:t>
                      </a:r>
                    </a:p>
                  </a:txBody>
                  <a:tcPr marL="12700" marR="12700" marT="12700" marB="12700" anchor="ctr" anchorCtr="0" horzOverflow="overflow"/>
                </a:tc>
                <a:tc>
                  <a:txBody>
                    <a:bodyPr/>
                    <a:lstStyle/>
                    <a:p>
                      <a:pPr algn="l" defTabSz="457200">
                        <a:defRPr sz="1800"/>
                      </a:pPr>
                      <a:r>
                        <a:rPr b="1" sz="1600">
                          <a:latin typeface="Times Roman"/>
                          <a:ea typeface="Times Roman"/>
                          <a:cs typeface="Times Roman"/>
                          <a:sym typeface="Times Roman"/>
                        </a:rPr>
                        <a:t>15 µg/day (600 IU)20 µg/day (800 IU) &gt;70 yrs</a:t>
                      </a:r>
                    </a:p>
                  </a:txBody>
                  <a:tcPr marL="12700" marR="12700" marT="12700" marB="12700" anchor="ctr" anchorCtr="0" horzOverflow="overflow"/>
                </a:tc>
                <a:tc>
                  <a:txBody>
                    <a:bodyPr/>
                    <a:lstStyle/>
                    <a:p>
                      <a:pPr algn="l" defTabSz="457200">
                        <a:defRPr sz="1600">
                          <a:latin typeface="Times Roman"/>
                          <a:ea typeface="Times Roman"/>
                          <a:cs typeface="Times Roman"/>
                          <a:sym typeface="Times Roman"/>
                        </a:defRPr>
                      </a:pPr>
                      <a:r>
                        <a:t>Maintains </a:t>
                      </a:r>
                      <a:r>
                        <a:rPr b="1"/>
                        <a:t>bone mineral density</a:t>
                      </a:r>
                      <a:r>
                        <a:t>, prevents rickets and osteomalacia, supports immune and neuromuscular function</a:t>
                      </a:r>
                    </a:p>
                  </a:txBody>
                  <a:tcPr marL="12700" marR="12700" marT="12700" marB="12700" anchor="ctr" anchorCtr="0" horzOverflow="overflow"/>
                </a:tc>
              </a:tr>
              <a:tr h="575269">
                <a:tc>
                  <a:txBody>
                    <a:bodyPr/>
                    <a:lstStyle/>
                    <a:p>
                      <a:pPr algn="l" defTabSz="457200">
                        <a:defRPr sz="1800"/>
                      </a:pPr>
                      <a:r>
                        <a:rPr b="1" sz="1600">
                          <a:latin typeface="Times Roman"/>
                          <a:ea typeface="Times Roman"/>
                          <a:cs typeface="Times Roman"/>
                          <a:sym typeface="Times Roman"/>
                        </a:rPr>
                        <a:t>Calcium</a:t>
                      </a:r>
                    </a:p>
                  </a:txBody>
                  <a:tcPr marL="12700" marR="12700" marT="12700" marB="12700" anchor="ctr" anchorCtr="0" horzOverflow="overflow"/>
                </a:tc>
                <a:tc>
                  <a:txBody>
                    <a:bodyPr/>
                    <a:lstStyle/>
                    <a:p>
                      <a:pPr algn="l" defTabSz="457200">
                        <a:defRPr sz="1800"/>
                      </a:pPr>
                      <a:r>
                        <a:rPr b="1" sz="1600">
                          <a:latin typeface="Times Roman"/>
                          <a:ea typeface="Times Roman"/>
                          <a:cs typeface="Times Roman"/>
                          <a:sym typeface="Times Roman"/>
                        </a:rPr>
                        <a:t>1,000 mg/day (19–50)1,200 mg/day (51+)</a:t>
                      </a:r>
                    </a:p>
                  </a:txBody>
                  <a:tcPr marL="12700" marR="12700" marT="12700" marB="12700" anchor="ctr" anchorCtr="0" horzOverflow="overflow"/>
                </a:tc>
                <a:tc>
                  <a:txBody>
                    <a:bodyPr/>
                    <a:lstStyle/>
                    <a:p>
                      <a:pPr algn="l" defTabSz="457200">
                        <a:defRPr sz="1600">
                          <a:latin typeface="Times Roman"/>
                          <a:ea typeface="Times Roman"/>
                          <a:cs typeface="Times Roman"/>
                          <a:sym typeface="Times Roman"/>
                        </a:defRPr>
                      </a:pPr>
                      <a:r>
                        <a:t>Prevents </a:t>
                      </a:r>
                      <a:r>
                        <a:rPr b="1"/>
                        <a:t>osteopenia/osteoporosis</a:t>
                      </a:r>
                      <a:r>
                        <a:t>, supports skeletal development, nerve function, and muscle contraction</a:t>
                      </a:r>
                    </a:p>
                  </a:txBody>
                  <a:tcPr marL="12700" marR="12700" marT="12700" marB="12700" anchor="ctr" anchorCtr="0" horzOverflow="overflow"/>
                </a:tc>
              </a:tr>
              <a:tr h="316876">
                <a:tc>
                  <a:txBody>
                    <a:bodyPr/>
                    <a:lstStyle/>
                    <a:p>
                      <a:pPr algn="l" defTabSz="457200">
                        <a:defRPr sz="1800"/>
                      </a:pPr>
                      <a:r>
                        <a:rPr b="1" sz="1600">
                          <a:latin typeface="Times Roman"/>
                          <a:ea typeface="Times Roman"/>
                          <a:cs typeface="Times Roman"/>
                          <a:sym typeface="Times Roman"/>
                        </a:rPr>
                        <a:t>Fiber</a:t>
                      </a:r>
                    </a:p>
                  </a:txBody>
                  <a:tcPr marL="12700" marR="12700" marT="12700" marB="12700" anchor="ctr" anchorCtr="0" horzOverflow="overflow"/>
                </a:tc>
                <a:tc>
                  <a:txBody>
                    <a:bodyPr/>
                    <a:lstStyle/>
                    <a:p>
                      <a:pPr algn="l" defTabSz="457200">
                        <a:defRPr sz="1800"/>
                      </a:pPr>
                      <a:r>
                        <a:rPr b="1" sz="1600">
                          <a:latin typeface="Times Roman"/>
                          <a:ea typeface="Times Roman"/>
                          <a:cs typeface="Times Roman"/>
                          <a:sym typeface="Times Roman"/>
                        </a:rPr>
                        <a:t>25 g/day (women)38 g/day (men)</a:t>
                      </a:r>
                    </a:p>
                  </a:txBody>
                  <a:tcPr marL="12700" marR="12700" marT="12700" marB="12700" anchor="ctr" anchorCtr="0" horzOverflow="overflow"/>
                </a:tc>
                <a:tc>
                  <a:txBody>
                    <a:bodyPr/>
                    <a:lstStyle/>
                    <a:p>
                      <a:pPr algn="l" defTabSz="457200">
                        <a:defRPr sz="1600">
                          <a:latin typeface="Times Roman"/>
                          <a:ea typeface="Times Roman"/>
                          <a:cs typeface="Times Roman"/>
                          <a:sym typeface="Times Roman"/>
                        </a:defRPr>
                      </a:pPr>
                      <a:r>
                        <a:t>Reduces risk of </a:t>
                      </a:r>
                      <a:r>
                        <a:rPr b="1"/>
                        <a:t>cardiovascular disease, colon cancer, type 2 diabetes</a:t>
                      </a:r>
                      <a:r>
                        <a:t>; improves gut health and lipid control</a:t>
                      </a:r>
                    </a:p>
                  </a:txBody>
                  <a:tcPr marL="12700" marR="12700" marT="12700" marB="12700" anchor="ctr" anchorCtr="0" horzOverflow="overflow"/>
                </a:tc>
              </a:tr>
              <a:tr h="575269">
                <a:tc>
                  <a:txBody>
                    <a:bodyPr/>
                    <a:lstStyle/>
                    <a:p>
                      <a:pPr algn="l" defTabSz="457200">
                        <a:defRPr sz="1800"/>
                      </a:pPr>
                      <a:r>
                        <a:rPr b="1" sz="1600">
                          <a:latin typeface="Times Roman"/>
                          <a:ea typeface="Times Roman"/>
                          <a:cs typeface="Times Roman"/>
                          <a:sym typeface="Times Roman"/>
                        </a:rPr>
                        <a:t>Potassium</a:t>
                      </a:r>
                    </a:p>
                  </a:txBody>
                  <a:tcPr marL="12700" marR="12700" marT="12700" marB="12700" anchor="ctr" anchorCtr="0" horzOverflow="overflow"/>
                </a:tc>
                <a:tc>
                  <a:txBody>
                    <a:bodyPr/>
                    <a:lstStyle/>
                    <a:p>
                      <a:pPr algn="l" defTabSz="457200">
                        <a:defRPr sz="1800"/>
                      </a:pPr>
                      <a:r>
                        <a:rPr b="1" sz="1600">
                          <a:latin typeface="Times Roman"/>
                          <a:ea typeface="Times Roman"/>
                          <a:cs typeface="Times Roman"/>
                          <a:sym typeface="Times Roman"/>
                        </a:rPr>
                        <a:t>2,600 mg/day (women)3,400 mg/day (men) – AI</a:t>
                      </a:r>
                    </a:p>
                  </a:txBody>
                  <a:tcPr marL="12700" marR="12700" marT="12700" marB="12700" anchor="ctr" anchorCtr="0" horzOverflow="overflow"/>
                </a:tc>
                <a:tc>
                  <a:txBody>
                    <a:bodyPr/>
                    <a:lstStyle/>
                    <a:p>
                      <a:pPr algn="l" defTabSz="457200">
                        <a:defRPr sz="1600">
                          <a:latin typeface="Times Roman"/>
                          <a:ea typeface="Times Roman"/>
                          <a:cs typeface="Times Roman"/>
                          <a:sym typeface="Times Roman"/>
                        </a:defRPr>
                      </a:pPr>
                      <a:r>
                        <a:t>Supports </a:t>
                      </a:r>
                      <a:r>
                        <a:rPr b="1"/>
                        <a:t>blood pressure regulation</a:t>
                      </a:r>
                      <a:r>
                        <a:t>, lowers stroke risk, balances sodium intake</a:t>
                      </a:r>
                    </a:p>
                  </a:txBody>
                  <a:tcPr marL="12700" marR="12700" marT="12700" marB="12700" anchor="ctr" anchorCtr="0" horzOverflow="overflow"/>
                </a:tc>
              </a:tr>
              <a:tr h="575269">
                <a:tc>
                  <a:txBody>
                    <a:bodyPr/>
                    <a:lstStyle/>
                    <a:p>
                      <a:pPr algn="l" defTabSz="457200">
                        <a:defRPr sz="1800"/>
                      </a:pPr>
                      <a:r>
                        <a:rPr b="1" sz="1600">
                          <a:latin typeface="Times Roman"/>
                          <a:ea typeface="Times Roman"/>
                          <a:cs typeface="Times Roman"/>
                          <a:sym typeface="Times Roman"/>
                        </a:rPr>
                        <a:t>Magnesium</a:t>
                      </a:r>
                    </a:p>
                  </a:txBody>
                  <a:tcPr marL="12700" marR="12700" marT="12700" marB="12700" anchor="ctr" anchorCtr="0" horzOverflow="overflow"/>
                </a:tc>
                <a:tc>
                  <a:txBody>
                    <a:bodyPr/>
                    <a:lstStyle/>
                    <a:p>
                      <a:pPr algn="l" defTabSz="457200">
                        <a:defRPr sz="1800"/>
                      </a:pPr>
                      <a:r>
                        <a:rPr b="1" sz="1600">
                          <a:latin typeface="Times Roman"/>
                          <a:ea typeface="Times Roman"/>
                          <a:cs typeface="Times Roman"/>
                          <a:sym typeface="Times Roman"/>
                        </a:rPr>
                        <a:t>320 mg/day (women)420 mg/day (men)</a:t>
                      </a:r>
                    </a:p>
                  </a:txBody>
                  <a:tcPr marL="12700" marR="12700" marT="12700" marB="12700" anchor="ctr" anchorCtr="0" horzOverflow="overflow"/>
                </a:tc>
                <a:tc>
                  <a:txBody>
                    <a:bodyPr/>
                    <a:lstStyle/>
                    <a:p>
                      <a:pPr algn="l" defTabSz="457200">
                        <a:defRPr sz="1600">
                          <a:latin typeface="Times Roman"/>
                          <a:ea typeface="Times Roman"/>
                          <a:cs typeface="Times Roman"/>
                          <a:sym typeface="Times Roman"/>
                        </a:defRPr>
                      </a:pPr>
                      <a:r>
                        <a:t>Maintains </a:t>
                      </a:r>
                      <a:r>
                        <a:rPr b="1"/>
                        <a:t>glucose metabolism</a:t>
                      </a:r>
                      <a:r>
                        <a:t>, prevents muscle cramps, cardiac rhythm disturbances, and supports bone health</a:t>
                      </a:r>
                    </a:p>
                  </a:txBody>
                  <a:tcPr marL="12700" marR="12700" marT="12700" marB="12700" anchor="ctr" anchorCtr="0" horzOverflow="overflow"/>
                </a:tc>
              </a:tr>
              <a:tr h="575269">
                <a:tc>
                  <a:txBody>
                    <a:bodyPr/>
                    <a:lstStyle/>
                    <a:p>
                      <a:pPr algn="l" defTabSz="457200">
                        <a:defRPr sz="1800"/>
                      </a:pPr>
                      <a:r>
                        <a:rPr b="1" sz="1600">
                          <a:latin typeface="Times Roman"/>
                          <a:ea typeface="Times Roman"/>
                          <a:cs typeface="Times Roman"/>
                          <a:sym typeface="Times Roman"/>
                        </a:rPr>
                        <a:t>Vitamin A</a:t>
                      </a:r>
                    </a:p>
                  </a:txBody>
                  <a:tcPr marL="12700" marR="12700" marT="12700" marB="12700" anchor="ctr" anchorCtr="0" horzOverflow="overflow"/>
                </a:tc>
                <a:tc>
                  <a:txBody>
                    <a:bodyPr/>
                    <a:lstStyle/>
                    <a:p>
                      <a:pPr algn="l" defTabSz="457200">
                        <a:defRPr sz="1800"/>
                      </a:pPr>
                      <a:r>
                        <a:rPr b="1" sz="1600">
                          <a:latin typeface="Times Roman"/>
                          <a:ea typeface="Times Roman"/>
                          <a:cs typeface="Times Roman"/>
                          <a:sym typeface="Times Roman"/>
                        </a:rPr>
                        <a:t>700 µg RAE/day (women)900 µg RAE/day (men)</a:t>
                      </a:r>
                    </a:p>
                  </a:txBody>
                  <a:tcPr marL="12700" marR="12700" marT="12700" marB="12700" anchor="ctr" anchorCtr="0" horzOverflow="overflow"/>
                </a:tc>
                <a:tc>
                  <a:txBody>
                    <a:bodyPr/>
                    <a:lstStyle/>
                    <a:p>
                      <a:pPr algn="l" defTabSz="457200">
                        <a:defRPr sz="1600">
                          <a:latin typeface="Times Roman"/>
                          <a:ea typeface="Times Roman"/>
                          <a:cs typeface="Times Roman"/>
                          <a:sym typeface="Times Roman"/>
                        </a:defRPr>
                      </a:pPr>
                      <a:r>
                        <a:t>Preserves </a:t>
                      </a:r>
                      <a:r>
                        <a:rPr b="1"/>
                        <a:t>vision (night blindness prevention)</a:t>
                      </a:r>
                      <a:r>
                        <a:t>, immune defense, skin and epithelial tissue health</a:t>
                      </a:r>
                    </a:p>
                  </a:txBody>
                  <a:tcPr marL="12700" marR="12700" marT="12700" marB="12700" anchor="ctr" anchorCtr="0" horzOverflow="overflow"/>
                </a:tc>
              </a:tr>
              <a:tr h="316876">
                <a:tc>
                  <a:txBody>
                    <a:bodyPr/>
                    <a:lstStyle/>
                    <a:p>
                      <a:pPr algn="l" defTabSz="457200">
                        <a:defRPr sz="1800"/>
                      </a:pPr>
                      <a:r>
                        <a:rPr b="1" sz="1600">
                          <a:latin typeface="Times Roman"/>
                          <a:ea typeface="Times Roman"/>
                          <a:cs typeface="Times Roman"/>
                          <a:sym typeface="Times Roman"/>
                        </a:rPr>
                        <a:t>Vitamin C</a:t>
                      </a:r>
                    </a:p>
                  </a:txBody>
                  <a:tcPr marL="12700" marR="12700" marT="12700" marB="12700" anchor="ctr" anchorCtr="0" horzOverflow="overflow"/>
                </a:tc>
                <a:tc>
                  <a:txBody>
                    <a:bodyPr/>
                    <a:lstStyle/>
                    <a:p>
                      <a:pPr algn="l" defTabSz="457200">
                        <a:defRPr sz="1800"/>
                      </a:pPr>
                      <a:r>
                        <a:rPr b="1" sz="1600">
                          <a:latin typeface="Times Roman"/>
                          <a:ea typeface="Times Roman"/>
                          <a:cs typeface="Times Roman"/>
                          <a:sym typeface="Times Roman"/>
                        </a:rPr>
                        <a:t>75 mg/day (women)90 mg/day (men)</a:t>
                      </a:r>
                    </a:p>
                  </a:txBody>
                  <a:tcPr marL="12700" marR="12700" marT="12700" marB="12700" anchor="ctr" anchorCtr="0" horzOverflow="overflow"/>
                </a:tc>
                <a:tc>
                  <a:txBody>
                    <a:bodyPr/>
                    <a:lstStyle/>
                    <a:p>
                      <a:pPr algn="l" defTabSz="457200">
                        <a:defRPr sz="1600">
                          <a:latin typeface="Times Roman"/>
                          <a:ea typeface="Times Roman"/>
                          <a:cs typeface="Times Roman"/>
                          <a:sym typeface="Times Roman"/>
                        </a:defRPr>
                      </a:pPr>
                      <a:r>
                        <a:t>Supports </a:t>
                      </a:r>
                      <a:r>
                        <a:rPr b="1"/>
                        <a:t>immune defense</a:t>
                      </a:r>
                      <a:r>
                        <a:t>, antioxidant protection, collagen synthesis, and improved iron absorption</a:t>
                      </a:r>
                    </a:p>
                  </a:txBody>
                  <a:tcPr marL="12700" marR="12700" marT="12700" marB="12700" anchor="ctr" anchorCtr="0" horzOverflow="overflow"/>
                </a:tc>
              </a:tr>
              <a:tr h="305244">
                <a:tc>
                  <a:txBody>
                    <a:bodyPr/>
                    <a:lstStyle/>
                    <a:p>
                      <a:pPr algn="l" defTabSz="457200">
                        <a:defRPr sz="1800"/>
                      </a:pPr>
                      <a:r>
                        <a:rPr b="1" sz="1600">
                          <a:latin typeface="Times Roman"/>
                          <a:ea typeface="Times Roman"/>
                          <a:cs typeface="Times Roman"/>
                          <a:sym typeface="Times Roman"/>
                        </a:rPr>
                        <a:t>Vitamin B12</a:t>
                      </a:r>
                    </a:p>
                  </a:txBody>
                  <a:tcPr marL="12700" marR="12700" marT="12700" marB="12700" anchor="ctr" anchorCtr="0" horzOverflow="overflow"/>
                </a:tc>
                <a:tc>
                  <a:txBody>
                    <a:bodyPr/>
                    <a:lstStyle/>
                    <a:p>
                      <a:pPr algn="l" defTabSz="457200">
                        <a:defRPr sz="1800"/>
                      </a:pPr>
                      <a:r>
                        <a:rPr b="1" sz="1600">
                          <a:latin typeface="Times Roman"/>
                          <a:ea typeface="Times Roman"/>
                          <a:cs typeface="Times Roman"/>
                          <a:sym typeface="Times Roman"/>
                        </a:rPr>
                        <a:t>2.4 µg/day</a:t>
                      </a:r>
                    </a:p>
                  </a:txBody>
                  <a:tcPr marL="12700" marR="12700" marT="12700" marB="12700" anchor="ctr" anchorCtr="0" horzOverflow="overflow"/>
                </a:tc>
                <a:tc>
                  <a:txBody>
                    <a:bodyPr/>
                    <a:lstStyle/>
                    <a:p>
                      <a:pPr algn="l" defTabSz="457200">
                        <a:defRPr sz="1600">
                          <a:latin typeface="Times Roman"/>
                          <a:ea typeface="Times Roman"/>
                          <a:cs typeface="Times Roman"/>
                          <a:sym typeface="Times Roman"/>
                        </a:defRPr>
                      </a:pPr>
                      <a:r>
                        <a:t>Prevents </a:t>
                      </a:r>
                      <a:r>
                        <a:rPr b="1"/>
                        <a:t>megaloblastic anemia</a:t>
                      </a:r>
                      <a:r>
                        <a:t>, neuropathy, and cognitive decline</a:t>
                      </a:r>
                    </a:p>
                  </a:txBody>
                  <a:tcPr marL="12700" marR="12700" marT="12700" marB="12700" anchor="ctr" anchorCtr="0" horzOverflow="overflow"/>
                </a:tc>
              </a:tr>
              <a:tr h="305244">
                <a:tc>
                  <a:txBody>
                    <a:bodyPr/>
                    <a:lstStyle/>
                    <a:p>
                      <a:pPr algn="l" defTabSz="457200">
                        <a:defRPr sz="1800"/>
                      </a:pPr>
                      <a:r>
                        <a:rPr b="1" sz="1600">
                          <a:latin typeface="Times Roman"/>
                          <a:ea typeface="Times Roman"/>
                          <a:cs typeface="Times Roman"/>
                          <a:sym typeface="Times Roman"/>
                        </a:rPr>
                        <a:t>Zinc</a:t>
                      </a:r>
                    </a:p>
                  </a:txBody>
                  <a:tcPr marL="12700" marR="12700" marT="12700" marB="12700" anchor="ctr" anchorCtr="0" horzOverflow="overflow"/>
                </a:tc>
                <a:tc>
                  <a:txBody>
                    <a:bodyPr/>
                    <a:lstStyle/>
                    <a:p>
                      <a:pPr algn="l" defTabSz="457200">
                        <a:defRPr sz="1800"/>
                      </a:pPr>
                      <a:r>
                        <a:rPr b="1" sz="1600">
                          <a:latin typeface="Times Roman"/>
                          <a:ea typeface="Times Roman"/>
                          <a:cs typeface="Times Roman"/>
                          <a:sym typeface="Times Roman"/>
                        </a:rPr>
                        <a:t>8 mg/day (women)11 mg/day (men)</a:t>
                      </a:r>
                    </a:p>
                  </a:txBody>
                  <a:tcPr marL="12700" marR="12700" marT="12700" marB="12700" anchor="ctr" anchorCtr="0" horzOverflow="overflow"/>
                </a:tc>
                <a:tc>
                  <a:txBody>
                    <a:bodyPr/>
                    <a:lstStyle/>
                    <a:p>
                      <a:pPr algn="l" defTabSz="457200">
                        <a:defRPr sz="1600">
                          <a:latin typeface="Times Roman"/>
                          <a:ea typeface="Times Roman"/>
                          <a:cs typeface="Times Roman"/>
                          <a:sym typeface="Times Roman"/>
                        </a:defRPr>
                      </a:pPr>
                      <a:r>
                        <a:t>Maintains </a:t>
                      </a:r>
                      <a:r>
                        <a:rPr b="1"/>
                        <a:t>immune competence</a:t>
                      </a:r>
                      <a:r>
                        <a:t>, wound healing, reproductive health, taste acuity</a:t>
                      </a:r>
                    </a:p>
                  </a:txBody>
                  <a:tcPr marL="12700" marR="12700" marT="12700" marB="12700" anchor="ctr" anchorCtr="0" horzOverflow="overflow"/>
                </a:tc>
              </a:tr>
              <a:tr h="305244">
                <a:tc>
                  <a:txBody>
                    <a:bodyPr/>
                    <a:lstStyle/>
                    <a:p>
                      <a:pPr algn="l" defTabSz="457200">
                        <a:defRPr sz="1800"/>
                      </a:pPr>
                      <a:r>
                        <a:rPr b="1" sz="1600">
                          <a:latin typeface="Times Roman"/>
                          <a:ea typeface="Times Roman"/>
                          <a:cs typeface="Times Roman"/>
                          <a:sym typeface="Times Roman"/>
                        </a:rPr>
                        <a:t>Iodine</a:t>
                      </a:r>
                    </a:p>
                  </a:txBody>
                  <a:tcPr marL="12700" marR="12700" marT="12700" marB="12700" anchor="ctr" anchorCtr="0" horzOverflow="overflow"/>
                </a:tc>
                <a:tc>
                  <a:txBody>
                    <a:bodyPr/>
                    <a:lstStyle/>
                    <a:p>
                      <a:pPr algn="l" defTabSz="457200">
                        <a:defRPr sz="1800"/>
                      </a:pPr>
                      <a:r>
                        <a:rPr b="1" sz="1600">
                          <a:latin typeface="Times Roman"/>
                          <a:ea typeface="Times Roman"/>
                          <a:cs typeface="Times Roman"/>
                          <a:sym typeface="Times Roman"/>
                        </a:rPr>
                        <a:t>150 µg/day</a:t>
                      </a:r>
                    </a:p>
                  </a:txBody>
                  <a:tcPr marL="12700" marR="12700" marT="12700" marB="12700" anchor="ctr" anchorCtr="0" horzOverflow="overflow"/>
                </a:tc>
                <a:tc>
                  <a:txBody>
                    <a:bodyPr/>
                    <a:lstStyle/>
                    <a:p>
                      <a:pPr algn="l" defTabSz="457200">
                        <a:defRPr sz="1600">
                          <a:latin typeface="Times Roman"/>
                          <a:ea typeface="Times Roman"/>
                          <a:cs typeface="Times Roman"/>
                          <a:sym typeface="Times Roman"/>
                        </a:defRPr>
                      </a:pPr>
                      <a:r>
                        <a:t>Prevents </a:t>
                      </a:r>
                      <a:r>
                        <a:rPr b="1"/>
                        <a:t>goiter and hypothyroidism</a:t>
                      </a:r>
                      <a:r>
                        <a:t>, supports fetal brain development</a:t>
                      </a:r>
                    </a:p>
                  </a:txBody>
                  <a:tcPr marL="12700" marR="12700" marT="12700" marB="12700" anchor="ctr" anchorCtr="0" horzOverflow="overflow"/>
                </a:tc>
              </a:tr>
              <a:tr h="305244">
                <a:tc>
                  <a:txBody>
                    <a:bodyPr/>
                    <a:lstStyle/>
                    <a:p>
                      <a:pPr algn="l" defTabSz="457200">
                        <a:defRPr sz="1800"/>
                      </a:pPr>
                      <a:r>
                        <a:rPr b="1" sz="1600">
                          <a:latin typeface="Times Roman"/>
                          <a:ea typeface="Times Roman"/>
                          <a:cs typeface="Times Roman"/>
                          <a:sym typeface="Times Roman"/>
                        </a:rPr>
                        <a:t>Selenium</a:t>
                      </a:r>
                    </a:p>
                  </a:txBody>
                  <a:tcPr marL="12700" marR="12700" marT="12700" marB="12700" anchor="ctr" anchorCtr="0" horzOverflow="overflow"/>
                </a:tc>
                <a:tc>
                  <a:txBody>
                    <a:bodyPr/>
                    <a:lstStyle/>
                    <a:p>
                      <a:pPr algn="l" defTabSz="457200">
                        <a:defRPr sz="1800"/>
                      </a:pPr>
                      <a:r>
                        <a:rPr b="1" sz="1600">
                          <a:latin typeface="Times Roman"/>
                          <a:ea typeface="Times Roman"/>
                          <a:cs typeface="Times Roman"/>
                          <a:sym typeface="Times Roman"/>
                        </a:rPr>
                        <a:t>55 µg/day</a:t>
                      </a:r>
                    </a:p>
                  </a:txBody>
                  <a:tcPr marL="12700" marR="12700" marT="12700" marB="12700" anchor="ctr" anchorCtr="0" horzOverflow="overflow"/>
                </a:tc>
                <a:tc>
                  <a:txBody>
                    <a:bodyPr/>
                    <a:lstStyle/>
                    <a:p>
                      <a:pPr algn="l" defTabSz="457200">
                        <a:defRPr sz="1800"/>
                      </a:pPr>
                      <a:r>
                        <a:rPr sz="1600">
                          <a:latin typeface="Times Roman"/>
                          <a:ea typeface="Times Roman"/>
                          <a:cs typeface="Times Roman"/>
                          <a:sym typeface="Times Roman"/>
                        </a:rPr>
                        <a:t>Antioxidant protection via glutathione peroxidase activity; supports thyroid hormone regulation</a:t>
                      </a:r>
                    </a:p>
                  </a:txBody>
                  <a:tcPr marL="12700" marR="12700" marT="12700" marB="12700" anchor="ctr" anchorCtr="0" horzOverflow="overflow"/>
                </a:tc>
              </a:tr>
              <a:tr h="575269">
                <a:tc>
                  <a:txBody>
                    <a:bodyPr/>
                    <a:lstStyle/>
                    <a:p>
                      <a:pPr algn="l" defTabSz="457200">
                        <a:defRPr sz="1800"/>
                      </a:pPr>
                      <a:r>
                        <a:rPr b="1" sz="1600">
                          <a:latin typeface="Times Roman"/>
                          <a:ea typeface="Times Roman"/>
                          <a:cs typeface="Times Roman"/>
                          <a:sym typeface="Times Roman"/>
                        </a:rPr>
                        <a:t>Omega-3 fatty acids (ALA)</a:t>
                      </a:r>
                    </a:p>
                  </a:txBody>
                  <a:tcPr marL="12700" marR="12700" marT="12700" marB="12700" anchor="ctr" anchorCtr="0" horzOverflow="overflow"/>
                </a:tc>
                <a:tc>
                  <a:txBody>
                    <a:bodyPr/>
                    <a:lstStyle/>
                    <a:p>
                      <a:pPr algn="l" defTabSz="457200">
                        <a:defRPr sz="1800"/>
                      </a:pPr>
                      <a:r>
                        <a:rPr b="1" sz="1600">
                          <a:latin typeface="Times Roman"/>
                          <a:ea typeface="Times Roman"/>
                          <a:cs typeface="Times Roman"/>
                          <a:sym typeface="Times Roman"/>
                        </a:rPr>
                        <a:t>1.1 g/day (women)1.6 g/day (men) – AI</a:t>
                      </a:r>
                    </a:p>
                  </a:txBody>
                  <a:tcPr marL="12700" marR="12700" marT="12700" marB="12700" anchor="ctr" anchorCtr="0" horzOverflow="overflow"/>
                </a:tc>
                <a:tc>
                  <a:txBody>
                    <a:bodyPr/>
                    <a:lstStyle/>
                    <a:p>
                      <a:pPr algn="l" defTabSz="457200">
                        <a:defRPr sz="1600">
                          <a:latin typeface="Times Roman"/>
                          <a:ea typeface="Times Roman"/>
                          <a:cs typeface="Times Roman"/>
                          <a:sym typeface="Times Roman"/>
                        </a:defRPr>
                      </a:pPr>
                      <a:r>
                        <a:t>Reduces risk of </a:t>
                      </a:r>
                      <a:r>
                        <a:rPr b="1"/>
                        <a:t>cardiovascular inflammation and thrombosis</a:t>
                      </a:r>
                      <a:r>
                        <a:t>; supports brain and retinal health</a:t>
                      </a:r>
                    </a:p>
                  </a:txBody>
                  <a:tcPr marL="12700" marR="12700" marT="12700" marB="12700" anchor="ctr" anchorCtr="0" horzOverflow="overflow"/>
                </a:tc>
              </a:tr>
              <a:tr h="575269">
                <a:tc>
                  <a:txBody>
                    <a:bodyPr/>
                    <a:lstStyle/>
                    <a:p>
                      <a:pPr algn="l" defTabSz="457200">
                        <a:defRPr sz="1800"/>
                      </a:pPr>
                      <a:r>
                        <a:rPr b="1" sz="1600">
                          <a:latin typeface="Times Roman"/>
                          <a:ea typeface="Times Roman"/>
                          <a:cs typeface="Times Roman"/>
                          <a:sym typeface="Times Roman"/>
                        </a:rPr>
                        <a:t>Vitamin K</a:t>
                      </a:r>
                    </a:p>
                  </a:txBody>
                  <a:tcPr marL="12700" marR="12700" marT="12700" marB="12700" anchor="ctr" anchorCtr="0" horzOverflow="overflow"/>
                </a:tc>
                <a:tc>
                  <a:txBody>
                    <a:bodyPr/>
                    <a:lstStyle/>
                    <a:p>
                      <a:pPr algn="l" defTabSz="457200">
                        <a:defRPr sz="1800"/>
                      </a:pPr>
                      <a:r>
                        <a:rPr b="1" sz="1600">
                          <a:latin typeface="Times Roman"/>
                          <a:ea typeface="Times Roman"/>
                          <a:cs typeface="Times Roman"/>
                          <a:sym typeface="Times Roman"/>
                        </a:rPr>
                        <a:t>90 µg/day (women)120 µg/day (men) – AI</a:t>
                      </a:r>
                    </a:p>
                  </a:txBody>
                  <a:tcPr marL="12700" marR="12700" marT="12700" marB="12700" anchor="ctr" anchorCtr="0" horzOverflow="overflow"/>
                </a:tc>
                <a:tc>
                  <a:txBody>
                    <a:bodyPr/>
                    <a:lstStyle/>
                    <a:p>
                      <a:pPr algn="l" defTabSz="457200">
                        <a:defRPr sz="1600">
                          <a:latin typeface="Times Roman"/>
                          <a:ea typeface="Times Roman"/>
                          <a:cs typeface="Times Roman"/>
                          <a:sym typeface="Times Roman"/>
                        </a:defRPr>
                      </a:pPr>
                      <a:r>
                        <a:t>Supports </a:t>
                      </a:r>
                      <a:r>
                        <a:rPr b="1"/>
                        <a:t>normal blood coagulation</a:t>
                      </a:r>
                      <a:r>
                        <a:t> and protects against abnormal arterial calcification</a:t>
                      </a:r>
                    </a:p>
                  </a:txBody>
                  <a:tcPr marL="12700" marR="12700" marT="12700" marB="12700" anchor="ctr" anchorCtr="0" horzOverflow="overflow"/>
                </a:tc>
              </a:tr>
              <a:tr h="575269">
                <a:tc>
                  <a:txBody>
                    <a:bodyPr/>
                    <a:lstStyle/>
                    <a:p>
                      <a:pPr algn="l" defTabSz="457200">
                        <a:defRPr sz="1800"/>
                      </a:pPr>
                      <a:r>
                        <a:rPr b="1" sz="1600">
                          <a:latin typeface="Times Roman"/>
                          <a:ea typeface="Times Roman"/>
                          <a:cs typeface="Times Roman"/>
                          <a:sym typeface="Times Roman"/>
                        </a:rPr>
                        <a:t>Choline</a:t>
                      </a:r>
                    </a:p>
                  </a:txBody>
                  <a:tcPr marL="12700" marR="12700" marT="12700" marB="12700" anchor="ctr" anchorCtr="0" horzOverflow="overflow"/>
                </a:tc>
                <a:tc>
                  <a:txBody>
                    <a:bodyPr/>
                    <a:lstStyle/>
                    <a:p>
                      <a:pPr algn="l" defTabSz="457200">
                        <a:defRPr sz="1800"/>
                      </a:pPr>
                      <a:r>
                        <a:rPr b="1" sz="1600">
                          <a:latin typeface="Times Roman"/>
                          <a:ea typeface="Times Roman"/>
                          <a:cs typeface="Times Roman"/>
                          <a:sym typeface="Times Roman"/>
                        </a:rPr>
                        <a:t>425 mg/day (women)550 mg/day (men) – AI</a:t>
                      </a:r>
                    </a:p>
                  </a:txBody>
                  <a:tcPr marL="12700" marR="12700" marT="12700" marB="12700" anchor="ctr" anchorCtr="0" horzOverflow="overflow"/>
                </a:tc>
                <a:tc>
                  <a:txBody>
                    <a:bodyPr/>
                    <a:lstStyle/>
                    <a:p>
                      <a:pPr algn="l" defTabSz="457200">
                        <a:defRPr sz="1600">
                          <a:latin typeface="Times Roman"/>
                          <a:ea typeface="Times Roman"/>
                          <a:cs typeface="Times Roman"/>
                          <a:sym typeface="Times Roman"/>
                        </a:defRPr>
                      </a:pPr>
                      <a:r>
                        <a:t>Prevents </a:t>
                      </a:r>
                      <a:r>
                        <a:rPr b="1"/>
                        <a:t>fatty liver disease</a:t>
                      </a:r>
                      <a:r>
                        <a:t>, supports neurotransmitter synthesis (acetylcholine) and fetal neural development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8" name="Freeform 4"/>
          <p:cNvGrpSpPr/>
          <p:nvPr/>
        </p:nvGrpSpPr>
        <p:grpSpPr>
          <a:xfrm>
            <a:off x="-528006" y="-5"/>
            <a:ext cx="19048333" cy="2746681"/>
            <a:chOff x="0" y="-1"/>
            <a:chExt cx="19048331" cy="2746679"/>
          </a:xfrm>
        </p:grpSpPr>
        <p:sp>
          <p:nvSpPr>
            <p:cNvPr id="786" name="Rectangle"/>
            <p:cNvSpPr/>
            <p:nvPr/>
          </p:nvSpPr>
          <p:spPr>
            <a:xfrm>
              <a:off x="-1" y="-2"/>
              <a:ext cx="19048333" cy="2746681"/>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87" name="Text"/>
            <p:cNvSpPr txBox="1"/>
            <p:nvPr/>
          </p:nvSpPr>
          <p:spPr>
            <a:xfrm>
              <a:off x="-1" y="-1"/>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789" name="TextBox 6"/>
          <p:cNvSpPr txBox="1"/>
          <p:nvPr/>
        </p:nvSpPr>
        <p:spPr>
          <a:xfrm>
            <a:off x="1072280" y="232437"/>
            <a:ext cx="16812960" cy="228179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73" sz="6800">
                <a:solidFill>
                  <a:srgbClr val="FFFFFF"/>
                </a:solidFill>
                <a:latin typeface="Poppins"/>
                <a:ea typeface="Poppins"/>
                <a:cs typeface="Poppins"/>
                <a:sym typeface="Poppins"/>
              </a:defRPr>
            </a:pPr>
            <a:r>
              <a:t>Therapeutic Nutrition </a:t>
            </a:r>
            <a:r>
              <a:rPr spc="683" sz="6900"/>
              <a:t>Intervention Strategy</a:t>
            </a:r>
          </a:p>
        </p:txBody>
      </p:sp>
      <p:sp>
        <p:nvSpPr>
          <p:cNvPr id="790" name="Freeform 8"/>
          <p:cNvSpPr/>
          <p:nvPr/>
        </p:nvSpPr>
        <p:spPr>
          <a:xfrm>
            <a:off x="-2602379" y="0"/>
            <a:ext cx="3256089" cy="3256087"/>
          </a:xfrm>
          <a:prstGeom prst="rect">
            <a:avLst/>
          </a:prstGeom>
          <a:blipFill>
            <a:blip r:embed="rId2"/>
            <a:stretch>
              <a:fillRect/>
            </a:stretch>
          </a:blipFill>
          <a:ln w="12700">
            <a:miter lim="400000"/>
          </a:ln>
        </p:spPr>
        <p:txBody>
          <a:bodyPr lIns="45718" tIns="45718" rIns="45718" bIns="45718"/>
          <a:lstStyle/>
          <a:p>
            <a:pPr/>
          </a:p>
        </p:txBody>
      </p:sp>
      <p:sp>
        <p:nvSpPr>
          <p:cNvPr id="791" name="Therapeutic nutrition occurs after a deficiency or disease process is present, requiring adjustments above baseline DRIs or strict restrictions"/>
          <p:cNvSpPr txBox="1"/>
          <p:nvPr/>
        </p:nvSpPr>
        <p:spPr>
          <a:xfrm>
            <a:off x="977185" y="3142788"/>
            <a:ext cx="15479150" cy="95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800">
                <a:latin typeface="Times Roman"/>
                <a:ea typeface="Times Roman"/>
                <a:cs typeface="Times Roman"/>
                <a:sym typeface="Times Roman"/>
              </a:defRPr>
            </a:pPr>
            <a:r>
              <a:t>Therapeutic nutrition occurs </a:t>
            </a:r>
            <a:r>
              <a:rPr b="1"/>
              <a:t>after a deficiency or disease process is present</a:t>
            </a:r>
            <a:r>
              <a:t>, requiring adjustments </a:t>
            </a:r>
            <a:r>
              <a:rPr b="1"/>
              <a:t>above baseline DRIs</a:t>
            </a:r>
            <a:r>
              <a:t> or strict restrictions</a:t>
            </a:r>
          </a:p>
        </p:txBody>
      </p:sp>
      <p:sp>
        <p:nvSpPr>
          <p:cNvPr id="792" name="Therapeutic Purpose…"/>
          <p:cNvSpPr txBox="1"/>
          <p:nvPr/>
        </p:nvSpPr>
        <p:spPr>
          <a:xfrm>
            <a:off x="927524" y="4573985"/>
            <a:ext cx="5105507" cy="3545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Therapeutic Purpose</a:t>
            </a:r>
          </a:p>
          <a:p>
            <a:pPr marL="280734" indent="-280734" defTabSz="457200">
              <a:buSzPct val="100000"/>
              <a:buChar char="•"/>
              <a:defRPr sz="2800">
                <a:latin typeface="Courier"/>
                <a:ea typeface="Courier"/>
                <a:cs typeface="Courier"/>
                <a:sym typeface="Courier"/>
              </a:defRPr>
            </a:pPr>
            <a:r>
              <a:t>Restore biochemical function</a:t>
            </a:r>
          </a:p>
          <a:p>
            <a:pPr marL="280734" indent="-280734" defTabSz="457200">
              <a:buSzPct val="100000"/>
              <a:buChar char="•"/>
              <a:defRPr sz="2800">
                <a:latin typeface="Courier"/>
                <a:ea typeface="Courier"/>
                <a:cs typeface="Courier"/>
                <a:sym typeface="Courier"/>
              </a:defRPr>
            </a:pPr>
            <a:r>
              <a:t>Correct nutrient deficiencies</a:t>
            </a:r>
          </a:p>
          <a:p>
            <a:pPr marL="280734" indent="-280734" defTabSz="457200">
              <a:buSzPct val="100000"/>
              <a:buChar char="•"/>
              <a:defRPr sz="2800">
                <a:latin typeface="Courier"/>
                <a:ea typeface="Courier"/>
                <a:cs typeface="Courier"/>
                <a:sym typeface="Courier"/>
              </a:defRPr>
            </a:pPr>
            <a:r>
              <a:t>Reduce disease symptoms or progression</a:t>
            </a:r>
          </a:p>
        </p:txBody>
      </p:sp>
      <p:sp>
        <p:nvSpPr>
          <p:cNvPr id="793" name="Stepwise Clinical Process…"/>
          <p:cNvSpPr txBox="1"/>
          <p:nvPr/>
        </p:nvSpPr>
        <p:spPr>
          <a:xfrm>
            <a:off x="6259379" y="4573880"/>
            <a:ext cx="6302645" cy="35136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457200" defTabSz="457200">
              <a:spcBef>
                <a:spcPts val="1200"/>
              </a:spcBef>
              <a:tabLst>
                <a:tab pos="139700" algn="l"/>
                <a:tab pos="457200" algn="l"/>
              </a:tabLst>
              <a:defRPr b="1" sz="2800">
                <a:latin typeface="Times Roman"/>
                <a:ea typeface="Times Roman"/>
                <a:cs typeface="Times Roman"/>
                <a:sym typeface="Times Roman"/>
              </a:defRPr>
            </a:pPr>
            <a:r>
              <a:t>Stepwise Clinical Process</a:t>
            </a:r>
          </a:p>
          <a:p>
            <a:pPr marL="280734" indent="-280734" defTabSz="457200">
              <a:spcBef>
                <a:spcPts val="1200"/>
              </a:spcBef>
              <a:buSzPct val="100000"/>
              <a:buChar char="•"/>
              <a:tabLst>
                <a:tab pos="139700" algn="l"/>
                <a:tab pos="457200" algn="l"/>
              </a:tabLst>
              <a:defRPr sz="2800">
                <a:latin typeface="Times Roman"/>
                <a:ea typeface="Times Roman"/>
                <a:cs typeface="Times Roman"/>
                <a:sym typeface="Times Roman"/>
              </a:defRPr>
            </a:pPr>
            <a:r>
              <a:t>Assess intake &amp; labs →</a:t>
            </a:r>
          </a:p>
          <a:p>
            <a:pPr marL="280734" indent="-280734" defTabSz="457200">
              <a:spcBef>
                <a:spcPts val="1200"/>
              </a:spcBef>
              <a:buSzPct val="100000"/>
              <a:buChar char="•"/>
              <a:tabLst>
                <a:tab pos="139700" algn="l"/>
                <a:tab pos="457200" algn="l"/>
              </a:tabLst>
              <a:defRPr sz="2800">
                <a:latin typeface="Times Roman"/>
                <a:ea typeface="Times Roman"/>
                <a:cs typeface="Times Roman"/>
                <a:sym typeface="Times Roman"/>
              </a:defRPr>
            </a:pPr>
            <a:r>
              <a:t>Compare intake to DRI →</a:t>
            </a:r>
          </a:p>
          <a:p>
            <a:pPr marL="280734" indent="-280734" defTabSz="457200">
              <a:spcBef>
                <a:spcPts val="1200"/>
              </a:spcBef>
              <a:buSzPct val="100000"/>
              <a:buChar char="•"/>
              <a:tabLst>
                <a:tab pos="139700" algn="l"/>
                <a:tab pos="457200" algn="l"/>
              </a:tabLst>
              <a:defRPr sz="2800">
                <a:latin typeface="Times Roman"/>
                <a:ea typeface="Times Roman"/>
                <a:cs typeface="Times Roman"/>
                <a:sym typeface="Times Roman"/>
              </a:defRPr>
            </a:pPr>
            <a:r>
              <a:t>Apply DGA eating pattern →</a:t>
            </a:r>
          </a:p>
          <a:p>
            <a:pPr marL="280734" indent="-280734" defTabSz="457200">
              <a:spcBef>
                <a:spcPts val="1200"/>
              </a:spcBef>
              <a:buSzPct val="100000"/>
              <a:buChar char="•"/>
              <a:tabLst>
                <a:tab pos="139700" algn="l"/>
                <a:tab pos="457200" algn="l"/>
              </a:tabLst>
              <a:defRPr sz="2800">
                <a:latin typeface="Times Roman"/>
                <a:ea typeface="Times Roman"/>
                <a:cs typeface="Times Roman"/>
                <a:sym typeface="Times Roman"/>
              </a:defRPr>
            </a:pPr>
            <a:r>
              <a:t>Prescribe supplements only if needed →</a:t>
            </a:r>
          </a:p>
          <a:p>
            <a:pPr marL="280734" indent="-280734" defTabSz="457200">
              <a:spcBef>
                <a:spcPts val="1200"/>
              </a:spcBef>
              <a:buSzPct val="100000"/>
              <a:buChar char="•"/>
              <a:tabLst>
                <a:tab pos="139700" algn="l"/>
                <a:tab pos="457200" algn="l"/>
              </a:tabLst>
              <a:defRPr sz="2800">
                <a:latin typeface="Times Roman"/>
                <a:ea typeface="Times Roman"/>
                <a:cs typeface="Times Roman"/>
                <a:sym typeface="Times Roman"/>
              </a:defRPr>
            </a:pPr>
            <a:r>
              <a:t>Monitor against ULs</a:t>
            </a:r>
          </a:p>
        </p:txBody>
      </p:sp>
      <p:sp>
        <p:nvSpPr>
          <p:cNvPr id="794" name="Example Clinical Case…"/>
          <p:cNvSpPr txBox="1"/>
          <p:nvPr/>
        </p:nvSpPr>
        <p:spPr>
          <a:xfrm>
            <a:off x="13043323" y="4493943"/>
            <a:ext cx="4905062" cy="4892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Example Clinical Case</a:t>
            </a:r>
          </a:p>
          <a:p>
            <a:pPr defTabSz="457200">
              <a:spcBef>
                <a:spcPts val="1200"/>
              </a:spcBef>
              <a:defRPr b="1" sz="2800">
                <a:latin typeface="Times Roman"/>
                <a:ea typeface="Times Roman"/>
                <a:cs typeface="Times Roman"/>
                <a:sym typeface="Times Roman"/>
              </a:defRPr>
            </a:pPr>
            <a:r>
              <a:t>Client:</a:t>
            </a:r>
            <a:r>
              <a:rPr b="0"/>
              <a:t> Fatigue, low ferritin</a:t>
            </a:r>
          </a:p>
          <a:p>
            <a:pPr defTabSz="457200">
              <a:spcBef>
                <a:spcPts val="1200"/>
              </a:spcBef>
              <a:defRPr b="1" sz="2800">
                <a:latin typeface="Times Roman"/>
                <a:ea typeface="Times Roman"/>
                <a:cs typeface="Times Roman"/>
                <a:sym typeface="Times Roman"/>
              </a:defRPr>
            </a:pPr>
            <a:r>
              <a:t>Intervention: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DGA: Increase red meat, beans, leafy greens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DRI: Goal iron = 18 mg/day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Therapeutic: 35 mg/day iron for 3–4 months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Recheck labs</a:t>
            </a:r>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6"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799" name="Freeform 4"/>
          <p:cNvGrpSpPr/>
          <p:nvPr/>
        </p:nvGrpSpPr>
        <p:grpSpPr>
          <a:xfrm>
            <a:off x="-528006" y="-2"/>
            <a:ext cx="19048333" cy="3086104"/>
            <a:chOff x="0" y="0"/>
            <a:chExt cx="19048331" cy="3086102"/>
          </a:xfrm>
        </p:grpSpPr>
        <p:sp>
          <p:nvSpPr>
            <p:cNvPr id="797"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798"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00" name="TextBox 6"/>
          <p:cNvSpPr txBox="1"/>
          <p:nvPr/>
        </p:nvSpPr>
        <p:spPr>
          <a:xfrm>
            <a:off x="1601120" y="881523"/>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DGA in Therapeutic Patterns</a:t>
            </a:r>
          </a:p>
        </p:txBody>
      </p:sp>
      <p:sp>
        <p:nvSpPr>
          <p:cNvPr id="80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02" name="Table 1"/>
          <p:cNvGraphicFramePr/>
          <p:nvPr/>
        </p:nvGraphicFramePr>
        <p:xfrm>
          <a:off x="2136775" y="3708224"/>
          <a:ext cx="14761566" cy="574140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621827"/>
                <a:gridCol w="11139739"/>
              </a:tblGrid>
              <a:tr h="1034486">
                <a:tc>
                  <a:txBody>
                    <a:bodyPr/>
                    <a:lstStyle/>
                    <a:p>
                      <a:pPr algn="ctr" defTabSz="457200">
                        <a:defRPr sz="1800"/>
                      </a:pPr>
                      <a:r>
                        <a:rPr b="1" sz="2400">
                          <a:latin typeface="Times Roman"/>
                          <a:ea typeface="Times Roman"/>
                          <a:cs typeface="Times Roman"/>
                          <a:sym typeface="Times Roman"/>
                        </a:rPr>
                        <a:t>Condition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DGA Pattern Adjustment</a:t>
                      </a:r>
                    </a:p>
                  </a:txBody>
                  <a:tcPr marL="12700" marR="12700" marT="12700" marB="12700" anchor="ctr" anchorCtr="0" horzOverflow="overflow"/>
                </a:tc>
              </a:tr>
              <a:tr h="1034486">
                <a:tc>
                  <a:txBody>
                    <a:bodyPr/>
                    <a:lstStyle/>
                    <a:p>
                      <a:pPr algn="ctr" defTabSz="457200">
                        <a:defRPr sz="1800"/>
                      </a:pPr>
                      <a:r>
                        <a:rPr b="1" sz="2400">
                          <a:latin typeface="Times Roman"/>
                          <a:ea typeface="Times Roman"/>
                          <a:cs typeface="Times Roman"/>
                          <a:sym typeface="Times Roman"/>
                        </a:rPr>
                        <a:t>Hypertension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DASH diet + 1,500 mg sodium cap</a:t>
                      </a:r>
                    </a:p>
                  </a:txBody>
                  <a:tcPr marL="12700" marR="12700" marT="12700" marB="12700" anchor="ctr" anchorCtr="0" horzOverflow="overflow"/>
                </a:tc>
              </a:tr>
              <a:tr h="1603453">
                <a:tc>
                  <a:txBody>
                    <a:bodyPr/>
                    <a:lstStyle/>
                    <a:p>
                      <a:pPr algn="ctr" defTabSz="457200">
                        <a:defRPr sz="1800"/>
                      </a:pPr>
                      <a:r>
                        <a:rPr b="1" sz="2400">
                          <a:latin typeface="Times Roman"/>
                          <a:ea typeface="Times Roman"/>
                          <a:cs typeface="Times Roman"/>
                          <a:sym typeface="Times Roman"/>
                        </a:rPr>
                        <a:t>Type 2 diabetes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Carbohydrate control &amp; glycemic load management</a:t>
                      </a:r>
                    </a:p>
                  </a:txBody>
                  <a:tcPr marL="12700" marR="12700" marT="12700" marB="12700" anchor="ctr" anchorCtr="0" horzOverflow="overflow"/>
                </a:tc>
              </a:tr>
              <a:tr h="1034486">
                <a:tc>
                  <a:txBody>
                    <a:bodyPr/>
                    <a:lstStyle/>
                    <a:p>
                      <a:pPr algn="ctr" defTabSz="457200">
                        <a:defRPr sz="1800"/>
                      </a:pPr>
                      <a:r>
                        <a:rPr b="1" sz="2400">
                          <a:latin typeface="Times Roman"/>
                          <a:ea typeface="Times Roman"/>
                          <a:cs typeface="Times Roman"/>
                          <a:sym typeface="Times Roman"/>
                        </a:rPr>
                        <a:t>Kidney disease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Protein &amp; potassium restriction patterns</a:t>
                      </a:r>
                    </a:p>
                  </a:txBody>
                  <a:tcPr marL="12700" marR="12700" marT="12700" marB="12700" anchor="ctr" anchorCtr="0" horzOverflow="overflow"/>
                </a:tc>
              </a:tr>
              <a:tr h="1034486">
                <a:tc>
                  <a:txBody>
                    <a:bodyPr/>
                    <a:lstStyle/>
                    <a:p>
                      <a:pPr algn="ctr" defTabSz="457200">
                        <a:defRPr sz="1800"/>
                      </a:pPr>
                      <a:r>
                        <a:rPr b="1" sz="2400">
                          <a:latin typeface="Times Roman"/>
                          <a:ea typeface="Times Roman"/>
                          <a:cs typeface="Times Roman"/>
                          <a:sym typeface="Times Roman"/>
                        </a:rPr>
                        <a:t>Celiac disease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Gluten-free whole-food pattern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4"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07" name="Freeform 4"/>
          <p:cNvGrpSpPr/>
          <p:nvPr/>
        </p:nvGrpSpPr>
        <p:grpSpPr>
          <a:xfrm>
            <a:off x="-528006" y="-2"/>
            <a:ext cx="19048333" cy="3086104"/>
            <a:chOff x="0" y="0"/>
            <a:chExt cx="19048331" cy="3086102"/>
          </a:xfrm>
        </p:grpSpPr>
        <p:sp>
          <p:nvSpPr>
            <p:cNvPr id="805"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06"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08" name="TextBox 6"/>
          <p:cNvSpPr txBox="1"/>
          <p:nvPr/>
        </p:nvSpPr>
        <p:spPr>
          <a:xfrm>
            <a:off x="1677320" y="500521"/>
            <a:ext cx="14220872" cy="22934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Therapeutic Restriction Examples</a:t>
            </a:r>
          </a:p>
        </p:txBody>
      </p:sp>
      <p:sp>
        <p:nvSpPr>
          <p:cNvPr id="80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10" name="Table 1"/>
          <p:cNvGraphicFramePr/>
          <p:nvPr/>
        </p:nvGraphicFramePr>
        <p:xfrm>
          <a:off x="2562225" y="3649117"/>
          <a:ext cx="14052451" cy="595358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161829"/>
                <a:gridCol w="8890622"/>
              </a:tblGrid>
              <a:tr h="838531">
                <a:tc>
                  <a:txBody>
                    <a:bodyPr/>
                    <a:lstStyle/>
                    <a:p>
                      <a:pPr algn="ctr" defTabSz="457200">
                        <a:defRPr sz="1800"/>
                      </a:pPr>
                      <a:r>
                        <a:rPr b="1" sz="2400">
                          <a:latin typeface="Times Roman"/>
                          <a:ea typeface="Times Roman"/>
                          <a:cs typeface="Times Roman"/>
                          <a:sym typeface="Times Roman"/>
                        </a:rPr>
                        <a:t>Disease State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Dietary Intervention</a:t>
                      </a:r>
                    </a:p>
                  </a:txBody>
                  <a:tcPr marL="12700" marR="12700" marT="12700" marB="12700" anchor="ctr" anchorCtr="0" horzOverflow="overflow"/>
                </a:tc>
              </a:tr>
              <a:tr h="838531">
                <a:tc>
                  <a:txBody>
                    <a:bodyPr/>
                    <a:lstStyle/>
                    <a:p>
                      <a:pPr algn="ctr" defTabSz="457200">
                        <a:defRPr sz="1800"/>
                      </a:pPr>
                      <a:r>
                        <a:rPr b="1" sz="2400">
                          <a:latin typeface="Times Roman"/>
                          <a:ea typeface="Times Roman"/>
                          <a:cs typeface="Times Roman"/>
                          <a:sym typeface="Times Roman"/>
                        </a:rPr>
                        <a:t>Chronic kidney disease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Phosphorus and potassium restriction</a:t>
                      </a:r>
                    </a:p>
                  </a:txBody>
                  <a:tcPr marL="12700" marR="12700" marT="12700" marB="12700" anchor="ctr" anchorCtr="0" horzOverflow="overflow"/>
                </a:tc>
              </a:tr>
              <a:tr h="1299726">
                <a:tc>
                  <a:txBody>
                    <a:bodyPr/>
                    <a:lstStyle/>
                    <a:p>
                      <a:pPr algn="ctr" defTabSz="457200">
                        <a:defRPr sz="1800"/>
                      </a:pPr>
                      <a:r>
                        <a:rPr b="1" sz="2400">
                          <a:latin typeface="Times Roman"/>
                          <a:ea typeface="Times Roman"/>
                          <a:cs typeface="Times Roman"/>
                          <a:sym typeface="Times Roman"/>
                        </a:rPr>
                        <a:t>Hemochromatosis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Avoid iron supplementation &amp; fortified foods</a:t>
                      </a:r>
                    </a:p>
                  </a:txBody>
                  <a:tcPr marL="12700" marR="12700" marT="12700" marB="12700" anchor="ctr" anchorCtr="0" horzOverflow="overflow"/>
                </a:tc>
              </a:tr>
              <a:tr h="838531">
                <a:tc>
                  <a:txBody>
                    <a:bodyPr/>
                    <a:lstStyle/>
                    <a:p>
                      <a:pPr algn="ctr" defTabSz="457200">
                        <a:defRPr sz="1800"/>
                      </a:pPr>
                      <a:r>
                        <a:rPr b="1" sz="2400">
                          <a:latin typeface="Times Roman"/>
                          <a:ea typeface="Times Roman"/>
                          <a:cs typeface="Times Roman"/>
                          <a:sym typeface="Times Roman"/>
                        </a:rPr>
                        <a:t>Hypercalcemia</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D &amp; calcium restriction</a:t>
                      </a:r>
                    </a:p>
                  </a:txBody>
                  <a:tcPr marL="12700" marR="12700" marT="12700" marB="12700" anchor="ctr" anchorCtr="0" horzOverflow="overflow"/>
                </a:tc>
              </a:tr>
              <a:tr h="838531">
                <a:tc>
                  <a:txBody>
                    <a:bodyPr/>
                    <a:lstStyle/>
                    <a:p>
                      <a:pPr algn="ctr" defTabSz="457200">
                        <a:defRPr sz="1800"/>
                      </a:pPr>
                      <a:r>
                        <a:rPr b="1" sz="2400">
                          <a:latin typeface="Times Roman"/>
                          <a:ea typeface="Times Roman"/>
                          <a:cs typeface="Times Roman"/>
                          <a:sym typeface="Times Roman"/>
                        </a:rPr>
                        <a:t>Gout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Reduced purine intake</a:t>
                      </a:r>
                    </a:p>
                  </a:txBody>
                  <a:tcPr marL="12700" marR="12700" marT="12700" marB="12700" anchor="ctr" anchorCtr="0" horzOverflow="overflow"/>
                </a:tc>
              </a:tr>
              <a:tr h="1299726">
                <a:tc>
                  <a:txBody>
                    <a:bodyPr/>
                    <a:lstStyle/>
                    <a:p>
                      <a:pPr algn="ctr" defTabSz="457200">
                        <a:defRPr sz="1800"/>
                      </a:pPr>
                      <a:r>
                        <a:rPr b="1" sz="2400">
                          <a:latin typeface="Times Roman"/>
                          <a:ea typeface="Times Roman"/>
                          <a:cs typeface="Times Roman"/>
                          <a:sym typeface="Times Roman"/>
                        </a:rPr>
                        <a:t>Food intolerance/allergy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Elimination diets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2" name="Freeform 2"/>
          <p:cNvSpPr/>
          <p:nvPr/>
        </p:nvSpPr>
        <p:spPr>
          <a:xfrm rot="10800000">
            <a:off x="-2"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15" name="Freeform 4"/>
          <p:cNvGrpSpPr/>
          <p:nvPr/>
        </p:nvGrpSpPr>
        <p:grpSpPr>
          <a:xfrm>
            <a:off x="-528006" y="-2"/>
            <a:ext cx="19048333" cy="3086104"/>
            <a:chOff x="0" y="0"/>
            <a:chExt cx="19048331" cy="3086102"/>
          </a:xfrm>
        </p:grpSpPr>
        <p:sp>
          <p:nvSpPr>
            <p:cNvPr id="813"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14"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16" name="TextBox 6"/>
          <p:cNvSpPr txBox="1"/>
          <p:nvPr/>
        </p:nvSpPr>
        <p:spPr>
          <a:xfrm>
            <a:off x="1321720" y="481303"/>
            <a:ext cx="14220872" cy="22934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Therapeutic Supplementing Beyond DRIs</a:t>
            </a:r>
          </a:p>
        </p:txBody>
      </p:sp>
      <p:sp>
        <p:nvSpPr>
          <p:cNvPr id="81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818" name="All therapeutic dosing is:…"/>
          <p:cNvSpPr txBox="1"/>
          <p:nvPr/>
        </p:nvSpPr>
        <p:spPr>
          <a:xfrm>
            <a:off x="13302918" y="4656370"/>
            <a:ext cx="3730893" cy="2606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solidFill>
                  <a:srgbClr val="FF2600"/>
                </a:solidFill>
                <a:latin typeface="Times Roman"/>
                <a:ea typeface="Times Roman"/>
                <a:cs typeface="Times Roman"/>
                <a:sym typeface="Times Roman"/>
              </a:defRPr>
            </a:pPr>
          </a:p>
          <a:p>
            <a:pPr defTabSz="457200">
              <a:spcBef>
                <a:spcPts val="1200"/>
              </a:spcBef>
              <a:defRPr sz="2800">
                <a:solidFill>
                  <a:srgbClr val="FF2600"/>
                </a:solidFill>
                <a:latin typeface="Times Roman"/>
                <a:ea typeface="Times Roman"/>
                <a:cs typeface="Times Roman"/>
                <a:sym typeface="Times Roman"/>
              </a:defRPr>
            </a:pPr>
            <a:r>
              <a:t>All therapeutic dosing is:</a:t>
            </a:r>
          </a:p>
          <a:p>
            <a:pPr marL="457200" indent="-317500" defTabSz="457200">
              <a:spcBef>
                <a:spcPts val="1200"/>
              </a:spcBef>
              <a:buSzPct val="100000"/>
              <a:buFont typeface="Times Roman"/>
              <a:buChar char="•"/>
              <a:defRPr b="1" sz="2400">
                <a:solidFill>
                  <a:srgbClr val="FF2600"/>
                </a:solidFill>
                <a:latin typeface="Times Roman"/>
                <a:ea typeface="Times Roman"/>
                <a:cs typeface="Times Roman"/>
                <a:sym typeface="Times Roman"/>
              </a:defRPr>
            </a:pPr>
            <a:r>
              <a:t>Time-limited</a:t>
            </a:r>
          </a:p>
          <a:p>
            <a:pPr marL="457200" indent="-317500" defTabSz="457200">
              <a:spcBef>
                <a:spcPts val="1200"/>
              </a:spcBef>
              <a:buSzPct val="100000"/>
              <a:buFont typeface="Times Roman"/>
              <a:buChar char="•"/>
              <a:defRPr b="1" sz="2400">
                <a:solidFill>
                  <a:srgbClr val="FF2600"/>
                </a:solidFill>
                <a:latin typeface="Times Roman"/>
                <a:ea typeface="Times Roman"/>
                <a:cs typeface="Times Roman"/>
                <a:sym typeface="Times Roman"/>
              </a:defRPr>
            </a:pPr>
            <a:r>
              <a:t>Biomarker-monitored</a:t>
            </a:r>
          </a:p>
          <a:p>
            <a:pPr marL="457200" indent="-317500" defTabSz="457200">
              <a:spcBef>
                <a:spcPts val="1200"/>
              </a:spcBef>
              <a:buSzPct val="100000"/>
              <a:buFont typeface="Times Roman"/>
              <a:buChar char="•"/>
              <a:defRPr b="1" sz="2400">
                <a:solidFill>
                  <a:srgbClr val="FF2600"/>
                </a:solidFill>
                <a:latin typeface="Times Roman"/>
                <a:ea typeface="Times Roman"/>
                <a:cs typeface="Times Roman"/>
                <a:sym typeface="Times Roman"/>
              </a:defRPr>
            </a:pPr>
            <a:r>
              <a:t>UL-aware</a:t>
            </a:r>
          </a:p>
        </p:txBody>
      </p:sp>
      <p:graphicFrame>
        <p:nvGraphicFramePr>
          <p:cNvPr id="819" name="Table 1"/>
          <p:cNvGraphicFramePr/>
          <p:nvPr/>
        </p:nvGraphicFramePr>
        <p:xfrm>
          <a:off x="529083" y="3783157"/>
          <a:ext cx="11533038" cy="589295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038320"/>
                <a:gridCol w="2059373"/>
                <a:gridCol w="3450754"/>
                <a:gridCol w="3984589"/>
              </a:tblGrid>
              <a:tr h="976802">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RDA</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Therapeutic Range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Clinical Goal</a:t>
                      </a:r>
                    </a:p>
                  </a:txBody>
                  <a:tcPr marL="12700" marR="12700" marT="12700" marB="12700" anchor="ctr" anchorCtr="0" horzOverflow="overflow"/>
                </a:tc>
              </a:tr>
              <a:tr h="739270">
                <a:tc>
                  <a:txBody>
                    <a:bodyPr/>
                    <a:lstStyle/>
                    <a:p>
                      <a:pPr algn="ctr" defTabSz="457200">
                        <a:defRPr sz="1800"/>
                      </a:pPr>
                      <a:r>
                        <a:rPr b="1" sz="2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18 mg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30–65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Restore hemoglobin</a:t>
                      </a:r>
                    </a:p>
                  </a:txBody>
                  <a:tcPr marL="12700" marR="12700" marT="12700" marB="12700" anchor="ctr" anchorCtr="0" horzOverflow="overflow"/>
                </a:tc>
              </a:tr>
              <a:tr h="1145869">
                <a:tc>
                  <a:txBody>
                    <a:bodyPr/>
                    <a:lstStyle/>
                    <a:p>
                      <a:pPr algn="ctr" defTabSz="457200">
                        <a:defRPr sz="1800"/>
                      </a:pPr>
                      <a:r>
                        <a:rPr b="1" sz="24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600 IU</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1,000–5,000 IU/day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Rebuild serum 25(OH)D</a:t>
                      </a:r>
                    </a:p>
                  </a:txBody>
                  <a:tcPr marL="12700" marR="12700" marT="12700" marB="12700" anchor="ctr" anchorCtr="0" horzOverflow="overflow"/>
                </a:tc>
              </a:tr>
              <a:tr h="1145869">
                <a:tc>
                  <a:txBody>
                    <a:bodyPr/>
                    <a:lstStyle/>
                    <a:p>
                      <a:pPr algn="ctr" defTabSz="457200">
                        <a:defRPr sz="1800"/>
                      </a:pPr>
                      <a:r>
                        <a:rPr b="1"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320–420 mg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400–800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Correct depletion</a:t>
                      </a:r>
                    </a:p>
                  </a:txBody>
                  <a:tcPr marL="12700" marR="12700" marT="12700" marB="12700" anchor="ctr" anchorCtr="0" horzOverflow="overflow"/>
                </a:tc>
              </a:tr>
              <a:tr h="1145869">
                <a:tc>
                  <a:txBody>
                    <a:bodyPr/>
                    <a:lstStyle/>
                    <a:p>
                      <a:pPr algn="ctr" defTabSz="457200">
                        <a:defRPr sz="1800"/>
                      </a:pPr>
                      <a:r>
                        <a:rPr b="1" sz="2400">
                          <a:latin typeface="Times Roman"/>
                          <a:ea typeface="Times Roman"/>
                          <a:cs typeface="Times Roman"/>
                          <a:sym typeface="Times Roman"/>
                        </a:rPr>
                        <a:t>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2.4 mcg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500–5,000 mcg/day oral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Treat neuropathy/anemia</a:t>
                      </a:r>
                    </a:p>
                  </a:txBody>
                  <a:tcPr marL="12700" marR="12700" marT="12700" marB="12700" anchor="ctr" anchorCtr="0" horzOverflow="overflow"/>
                </a:tc>
              </a:tr>
              <a:tr h="739270">
                <a:tc>
                  <a:txBody>
                    <a:bodyPr/>
                    <a:lstStyle/>
                    <a:p>
                      <a:pPr algn="ctr" defTabSz="457200">
                        <a:defRPr sz="1800"/>
                      </a:pPr>
                      <a:r>
                        <a:rPr b="1" sz="2400">
                          <a:latin typeface="Times Roman"/>
                          <a:ea typeface="Times Roman"/>
                          <a:cs typeface="Times Roman"/>
                          <a:sym typeface="Times Roman"/>
                        </a:rPr>
                        <a:t>Folate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400 mcg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1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Restore RBC folate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1" name="Freeform 2"/>
          <p:cNvSpPr/>
          <p:nvPr/>
        </p:nvSpPr>
        <p:spPr>
          <a:xfrm rot="10800000">
            <a:off x="-356247"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24" name="Freeform 4"/>
          <p:cNvGrpSpPr/>
          <p:nvPr/>
        </p:nvGrpSpPr>
        <p:grpSpPr>
          <a:xfrm>
            <a:off x="-528006" y="-2"/>
            <a:ext cx="19048333" cy="3086104"/>
            <a:chOff x="0" y="0"/>
            <a:chExt cx="19048331" cy="3086102"/>
          </a:xfrm>
        </p:grpSpPr>
        <p:sp>
          <p:nvSpPr>
            <p:cNvPr id="822"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23"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25" name="TextBox 6"/>
          <p:cNvSpPr txBox="1"/>
          <p:nvPr/>
        </p:nvSpPr>
        <p:spPr>
          <a:xfrm>
            <a:off x="1677320" y="500521"/>
            <a:ext cx="14220872" cy="22934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Safety Boundaries — Upper Intake Levels for Vitamins</a:t>
            </a:r>
          </a:p>
        </p:txBody>
      </p:sp>
      <p:sp>
        <p:nvSpPr>
          <p:cNvPr id="82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27" name="Table 1"/>
          <p:cNvGraphicFramePr/>
          <p:nvPr/>
        </p:nvGraphicFramePr>
        <p:xfrm>
          <a:off x="240156" y="3149600"/>
          <a:ext cx="17807683" cy="683478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809839"/>
                <a:gridCol w="3373158"/>
                <a:gridCol w="5018163"/>
                <a:gridCol w="5606519"/>
              </a:tblGrid>
              <a:tr h="406400">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UL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Primary Risks If UL Is Exceeded</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Clinical Manifestations</a:t>
                      </a:r>
                    </a:p>
                  </a:txBody>
                  <a:tcPr marL="12700" marR="12700" marT="12700" marB="12700" anchor="ctr" anchorCtr="0" horzOverflow="overflow"/>
                </a:tc>
              </a:tr>
              <a:tr h="774700">
                <a:tc>
                  <a:txBody>
                    <a:bodyPr/>
                    <a:lstStyle/>
                    <a:p>
                      <a:pPr algn="l" defTabSz="457200">
                        <a:defRPr sz="1800"/>
                      </a:pPr>
                      <a:r>
                        <a:rPr b="1" sz="2400">
                          <a:latin typeface="Times Roman"/>
                          <a:ea typeface="Times Roman"/>
                          <a:cs typeface="Times Roman"/>
                          <a:sym typeface="Times Roman"/>
                        </a:rPr>
                        <a:t>Vitamin A (preformed retinol)</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3,000 mcg RAE/day (10,000 IU)</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Hepatic accumulation, teratogenicity, bone loss</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Liver toxicity, headache, hair loss, fetal malformations</a:t>
                      </a:r>
                    </a:p>
                  </a:txBody>
                  <a:tcPr marL="12700" marR="12700" marT="12700" marB="12700" anchor="ctr" anchorCtr="0" horzOverflow="overflow"/>
                </a:tc>
              </a:tr>
              <a:tr h="774700">
                <a:tc>
                  <a:txBody>
                    <a:bodyPr/>
                    <a:lstStyle/>
                    <a:p>
                      <a:pPr algn="l" defTabSz="457200">
                        <a:defRPr sz="1800"/>
                      </a:pPr>
                      <a:r>
                        <a:rPr b="1" sz="2400">
                          <a:latin typeface="Times Roman"/>
                          <a:ea typeface="Times Roman"/>
                          <a:cs typeface="Times Roman"/>
                          <a:sym typeface="Times Roman"/>
                        </a:rPr>
                        <a:t>Vitamin D</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100 mcg/day (4,000 IU)</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Hypercalcemia</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Kidney stones, vascular calcification, confusion</a:t>
                      </a:r>
                    </a:p>
                  </a:txBody>
                  <a:tcPr marL="12700" marR="12700" marT="12700" marB="12700" anchor="ctr" anchorCtr="0" horzOverflow="overflow"/>
                </a:tc>
              </a:tr>
              <a:tr h="406400">
                <a:tc>
                  <a:txBody>
                    <a:bodyPr/>
                    <a:lstStyle/>
                    <a:p>
                      <a:pPr algn="l" defTabSz="457200">
                        <a:defRPr sz="1800"/>
                      </a:pPr>
                      <a:r>
                        <a:rPr b="1" sz="2400">
                          <a:latin typeface="Times Roman"/>
                          <a:ea typeface="Times Roman"/>
                          <a:cs typeface="Times Roman"/>
                          <a:sym typeface="Times Roman"/>
                        </a:rPr>
                        <a:t>Vitamin E</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1,000 mg/day (1,500 IU)</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Anticoagulant effect</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Bleeding risk, stroke</a:t>
                      </a:r>
                    </a:p>
                  </a:txBody>
                  <a:tcPr marL="12700" marR="12700" marT="12700" marB="12700" anchor="ctr" anchorCtr="0" horzOverflow="overflow"/>
                </a:tc>
              </a:tr>
              <a:tr h="421282">
                <a:tc>
                  <a:txBody>
                    <a:bodyPr/>
                    <a:lstStyle/>
                    <a:p>
                      <a:pPr algn="l" defTabSz="457200">
                        <a:defRPr sz="1800"/>
                      </a:pPr>
                      <a:r>
                        <a:rPr b="1" sz="2400">
                          <a:latin typeface="Times Roman"/>
                          <a:ea typeface="Times Roman"/>
                          <a:cs typeface="Times Roman"/>
                          <a:sym typeface="Times Roman"/>
                        </a:rPr>
                        <a:t>Vitamin K</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None established</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Drug interactions possible</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 Effect of warfarin</a:t>
                      </a:r>
                    </a:p>
                  </a:txBody>
                  <a:tcPr marL="12700" marR="12700" marT="12700" marB="12700" anchor="ctr" anchorCtr="0" horzOverflow="overflow"/>
                </a:tc>
              </a:tr>
              <a:tr h="431800">
                <a:tc>
                  <a:txBody>
                    <a:bodyPr/>
                    <a:lstStyle/>
                    <a:p>
                      <a:pPr algn="l" defTabSz="457200">
                        <a:defRPr sz="1800"/>
                      </a:pPr>
                      <a:r>
                        <a:rPr b="1" sz="2400">
                          <a:latin typeface="Times Roman"/>
                          <a:ea typeface="Times Roman"/>
                          <a:cs typeface="Times Roman"/>
                          <a:sym typeface="Times Roman"/>
                        </a:rPr>
                        <a:t>Vitamin C</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2,000 mg/day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Osmotic diarrhea, oxalate kidney stones</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GI distress, renal stones</a:t>
                      </a:r>
                    </a:p>
                  </a:txBody>
                  <a:tcPr marL="12700" marR="12700" marT="12700" marB="12700" anchor="ctr" anchorCtr="0" horzOverflow="overflow"/>
                </a:tc>
              </a:tr>
              <a:tr h="774700">
                <a:tc>
                  <a:txBody>
                    <a:bodyPr/>
                    <a:lstStyle/>
                    <a:p>
                      <a:pPr algn="l" defTabSz="457200">
                        <a:defRPr sz="1800"/>
                      </a:pPr>
                      <a:r>
                        <a:rPr b="1" sz="2400">
                          <a:latin typeface="Times Roman"/>
                          <a:ea typeface="Times Roman"/>
                          <a:cs typeface="Times Roman"/>
                          <a:sym typeface="Times Roman"/>
                        </a:rPr>
                        <a:t>Niacin (B3)</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35 mg/day (supplemental form only)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Hepatotoxicity, insulin resistance</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Flushing, nausea, liver injury</a:t>
                      </a:r>
                    </a:p>
                  </a:txBody>
                  <a:tcPr marL="12700" marR="12700" marT="12700" marB="12700" anchor="ctr" anchorCtr="0" horzOverflow="overflow"/>
                </a:tc>
              </a:tr>
              <a:tr h="406400">
                <a:tc>
                  <a:txBody>
                    <a:bodyPr/>
                    <a:lstStyle/>
                    <a:p>
                      <a:pPr algn="l" defTabSz="457200">
                        <a:defRPr sz="1800"/>
                      </a:pPr>
                      <a:r>
                        <a:rPr b="1" sz="2400">
                          <a:latin typeface="Times Roman"/>
                          <a:ea typeface="Times Roman"/>
                          <a:cs typeface="Times Roman"/>
                          <a:sym typeface="Times Roman"/>
                        </a:rPr>
                        <a:t>Vitamin B6 (Pyridoxine)</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100 mg/day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Neurotoxicity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Sensory neuropathy, paresthesia</a:t>
                      </a:r>
                    </a:p>
                  </a:txBody>
                  <a:tcPr marL="12700" marR="12700" marT="12700" marB="12700" anchor="ctr" anchorCtr="0" horzOverflow="overflow"/>
                </a:tc>
              </a:tr>
              <a:tr h="406400">
                <a:tc>
                  <a:txBody>
                    <a:bodyPr/>
                    <a:lstStyle/>
                    <a:p>
                      <a:pPr algn="l" defTabSz="457200">
                        <a:defRPr sz="1800"/>
                      </a:pPr>
                      <a:r>
                        <a:rPr b="1" sz="2400">
                          <a:latin typeface="Times Roman"/>
                          <a:ea typeface="Times Roman"/>
                          <a:cs typeface="Times Roman"/>
                          <a:sym typeface="Times Roman"/>
                        </a:rPr>
                        <a:t>Folate (synthetic)</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1,000 mcg/day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Masks vitamin B12 deficiency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Neurologic injury despite anemia resolution</a:t>
                      </a:r>
                    </a:p>
                  </a:txBody>
                  <a:tcPr marL="12700" marR="12700" marT="12700" marB="12700" anchor="ctr" anchorCtr="0" horzOverflow="overflow"/>
                </a:tc>
              </a:tr>
              <a:tr h="406400">
                <a:tc>
                  <a:txBody>
                    <a:bodyPr/>
                    <a:lstStyle/>
                    <a:p>
                      <a:pPr algn="l" defTabSz="457200">
                        <a:defRPr sz="1800"/>
                      </a:pPr>
                      <a:r>
                        <a:rPr b="1" sz="2400">
                          <a:latin typeface="Times Roman"/>
                          <a:ea typeface="Times Roman"/>
                          <a:cs typeface="Times Roman"/>
                          <a:sym typeface="Times Roman"/>
                        </a:rPr>
                        <a:t>Riboflavin (B2)</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No UL</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No toxicity reported</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Benign urine discoloration</a:t>
                      </a:r>
                    </a:p>
                  </a:txBody>
                  <a:tcPr marL="12700" marR="12700" marT="12700" marB="12700" anchor="ctr" anchorCtr="0" horzOverflow="overflow"/>
                </a:tc>
              </a:tr>
              <a:tr h="406400">
                <a:tc>
                  <a:txBody>
                    <a:bodyPr/>
                    <a:lstStyle/>
                    <a:p>
                      <a:pPr algn="l" defTabSz="457200">
                        <a:defRPr sz="1800"/>
                      </a:pPr>
                      <a:r>
                        <a:rPr b="1" sz="2400">
                          <a:latin typeface="Times Roman"/>
                          <a:ea typeface="Times Roman"/>
                          <a:cs typeface="Times Roman"/>
                          <a:sym typeface="Times Roman"/>
                        </a:rPr>
                        <a:t>Thiamine (B1)</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No UL</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No toxicity documented</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None</a:t>
                      </a:r>
                    </a:p>
                  </a:txBody>
                  <a:tcPr marL="12700" marR="12700" marT="12700" marB="12700" anchor="ctr" anchorCtr="0" horzOverflow="overflow"/>
                </a:tc>
              </a:tr>
              <a:tr h="406400">
                <a:tc>
                  <a:txBody>
                    <a:bodyPr/>
                    <a:lstStyle/>
                    <a:p>
                      <a:pPr algn="l" defTabSz="457200">
                        <a:defRPr sz="1800"/>
                      </a:pPr>
                      <a:r>
                        <a:rPr b="1" sz="2400">
                          <a:latin typeface="Times Roman"/>
                          <a:ea typeface="Times Roman"/>
                          <a:cs typeface="Times Roman"/>
                          <a:sym typeface="Times Roman"/>
                        </a:rPr>
                        <a:t>Vitamin B12</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No UL</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No toxicity reported</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None</a:t>
                      </a:r>
                    </a:p>
                  </a:txBody>
                  <a:tcPr marL="12700" marR="12700" marT="12700" marB="12700" anchor="ctr" anchorCtr="0" horzOverflow="overflow"/>
                </a:tc>
              </a:tr>
              <a:tr h="406400">
                <a:tc>
                  <a:txBody>
                    <a:bodyPr/>
                    <a:lstStyle/>
                    <a:p>
                      <a:pPr algn="l" defTabSz="457200">
                        <a:defRPr sz="1800"/>
                      </a:pPr>
                      <a:r>
                        <a:rPr b="1" sz="2400">
                          <a:latin typeface="Times Roman"/>
                          <a:ea typeface="Times Roman"/>
                          <a:cs typeface="Times Roman"/>
                          <a:sym typeface="Times Roman"/>
                        </a:rPr>
                        <a:t>Biotin</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No UL</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Lab interference</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False thyroid &amp; cardiac lab tests</a:t>
                      </a:r>
                    </a:p>
                  </a:txBody>
                  <a:tcPr marL="12700" marR="12700" marT="12700" marB="12700" anchor="ctr" anchorCtr="0" horzOverflow="overflow"/>
                </a:tc>
              </a:tr>
              <a:tr h="406400">
                <a:tc>
                  <a:txBody>
                    <a:bodyPr/>
                    <a:lstStyle/>
                    <a:p>
                      <a:pPr algn="l" defTabSz="457200">
                        <a:defRPr sz="1800"/>
                      </a:pPr>
                      <a:r>
                        <a:rPr b="1" sz="2400">
                          <a:latin typeface="Times Roman"/>
                          <a:ea typeface="Times Roman"/>
                          <a:cs typeface="Times Roman"/>
                          <a:sym typeface="Times Roman"/>
                        </a:rPr>
                        <a:t>Pantothenic Acid (B5)</a:t>
                      </a:r>
                    </a:p>
                  </a:txBody>
                  <a:tcPr marL="12700" marR="12700" marT="12700" marB="12700" anchor="ctr" anchorCtr="0" horzOverflow="overflow"/>
                </a:tc>
                <a:tc>
                  <a:txBody>
                    <a:bodyPr/>
                    <a:lstStyle/>
                    <a:p>
                      <a:pPr algn="l" defTabSz="457200">
                        <a:defRPr sz="1800"/>
                      </a:pPr>
                      <a:r>
                        <a:rPr b="1" sz="2400">
                          <a:latin typeface="Times Roman"/>
                          <a:ea typeface="Times Roman"/>
                          <a:cs typeface="Times Roman"/>
                          <a:sym typeface="Times Roman"/>
                        </a:rPr>
                        <a:t>No UL</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Mild GI upset</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Diarrhea</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9" name="Freeform 2"/>
          <p:cNvSpPr/>
          <p:nvPr/>
        </p:nvSpPr>
        <p:spPr>
          <a:xfrm rot="10800000">
            <a:off x="-356247"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32" name="Freeform 4"/>
          <p:cNvGrpSpPr/>
          <p:nvPr/>
        </p:nvGrpSpPr>
        <p:grpSpPr>
          <a:xfrm>
            <a:off x="-528006" y="-2"/>
            <a:ext cx="19048333" cy="3086104"/>
            <a:chOff x="0" y="0"/>
            <a:chExt cx="19048331" cy="3086102"/>
          </a:xfrm>
        </p:grpSpPr>
        <p:sp>
          <p:nvSpPr>
            <p:cNvPr id="830"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31"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33" name="TextBox 6"/>
          <p:cNvSpPr txBox="1"/>
          <p:nvPr/>
        </p:nvSpPr>
        <p:spPr>
          <a:xfrm>
            <a:off x="1677320" y="500524"/>
            <a:ext cx="14220872" cy="22671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34" sz="6400">
                <a:solidFill>
                  <a:srgbClr val="FFFFFF"/>
                </a:solidFill>
                <a:latin typeface="Poppins"/>
                <a:ea typeface="Poppins"/>
                <a:cs typeface="Poppins"/>
                <a:sym typeface="Poppins"/>
              </a:defRPr>
            </a:lvl1pPr>
          </a:lstStyle>
          <a:p>
            <a:pPr/>
            <a:r>
              <a:t>Safety Boundaries — Upper Intake Levels for Major Minerals</a:t>
            </a:r>
          </a:p>
        </p:txBody>
      </p:sp>
      <p:sp>
        <p:nvSpPr>
          <p:cNvPr id="83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35" name="Table 1"/>
          <p:cNvGraphicFramePr/>
          <p:nvPr/>
        </p:nvGraphicFramePr>
        <p:xfrm>
          <a:off x="2094776" y="3318917"/>
          <a:ext cx="15012422" cy="610279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050722"/>
                <a:gridCol w="4305199"/>
                <a:gridCol w="3346478"/>
                <a:gridCol w="4310022"/>
              </a:tblGrid>
              <a:tr h="859548">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UL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Risks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Clinical Manifestations</a:t>
                      </a:r>
                    </a:p>
                  </a:txBody>
                  <a:tcPr marL="12700" marR="12700" marT="12700" marB="12700" anchor="ctr" anchorCtr="0" horzOverflow="overflow"/>
                </a:tc>
              </a:tr>
              <a:tr h="1332300">
                <a:tc>
                  <a:txBody>
                    <a:bodyPr/>
                    <a:lstStyle/>
                    <a:p>
                      <a:pPr algn="ctr" defTabSz="457200">
                        <a:defRPr sz="1800"/>
                      </a:pPr>
                      <a:r>
                        <a:rPr b="1"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2,500 mg/day (&lt;50 yrs)2,000 mg/day (&gt;50 yrs)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Nephrolithiasis, vascular calcification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Kidney stones, constipation, cardiac arrhythmias</a:t>
                      </a:r>
                    </a:p>
                  </a:txBody>
                  <a:tcPr marL="12700" marR="12700" marT="12700" marB="12700" anchor="ctr" anchorCtr="0" horzOverflow="overflow"/>
                </a:tc>
              </a:tr>
              <a:tr h="1332300">
                <a:tc>
                  <a:txBody>
                    <a:bodyPr/>
                    <a:lstStyle/>
                    <a:p>
                      <a:pPr algn="ctr" defTabSz="457200">
                        <a:defRPr sz="1800"/>
                      </a:pPr>
                      <a:r>
                        <a:rPr b="1" sz="2400">
                          <a:latin typeface="Times Roman"/>
                          <a:ea typeface="Times Roman"/>
                          <a:cs typeface="Times Roman"/>
                          <a:sym typeface="Times Roman"/>
                        </a:rPr>
                        <a:t>Magnesium (supplemental only)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350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Osmotic diarrhea, hypotension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Weakness, nausea, bradycardia</a:t>
                      </a:r>
                    </a:p>
                  </a:txBody>
                  <a:tcPr marL="12700" marR="12700" marT="12700" marB="12700" anchor="ctr" anchorCtr="0" horzOverflow="overflow"/>
                </a:tc>
              </a:tr>
              <a:tr h="859548">
                <a:tc>
                  <a:txBody>
                    <a:bodyPr/>
                    <a:lstStyle/>
                    <a:p>
                      <a:pPr algn="ctr" defTabSz="457200">
                        <a:defRPr sz="1800"/>
                      </a:pPr>
                      <a:r>
                        <a:rPr b="1" sz="2400">
                          <a:latin typeface="Times Roman"/>
                          <a:ea typeface="Times Roman"/>
                          <a:cs typeface="Times Roman"/>
                          <a:sym typeface="Times Roman"/>
                        </a:rPr>
                        <a:t>Phosphorus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4,000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Soft tissue calcification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Vascular &amp; renal calcification</a:t>
                      </a:r>
                    </a:p>
                  </a:txBody>
                  <a:tcPr marL="12700" marR="12700" marT="12700" marB="12700" anchor="ctr" anchorCtr="0" horzOverflow="overflow"/>
                </a:tc>
              </a:tr>
              <a:tr h="859548">
                <a:tc>
                  <a:txBody>
                    <a:bodyPr/>
                    <a:lstStyle/>
                    <a:p>
                      <a:pPr algn="ctr" defTabSz="457200">
                        <a:defRPr sz="1800"/>
                      </a:pPr>
                      <a:r>
                        <a:rPr b="1" sz="2400">
                          <a:latin typeface="Times Roman"/>
                          <a:ea typeface="Times Roman"/>
                          <a:cs typeface="Times Roman"/>
                          <a:sym typeface="Times Roman"/>
                        </a:rPr>
                        <a:t>Sodium</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2,300 mg/day</a:t>
                      </a:r>
                      <a:r>
                        <a:rPr b="0"/>
                        <a:t> </a:t>
                      </a:r>
                      <a:r>
                        <a:rPr b="0" i="1"/>
                        <a:t>(guidance ceiling)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Hypertension, fluid retention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Increased BP, cardiovascular strain</a:t>
                      </a:r>
                    </a:p>
                  </a:txBody>
                  <a:tcPr marL="12700" marR="12700" marT="12700" marB="12700" anchor="ctr" anchorCtr="0" horzOverflow="overflow"/>
                </a:tc>
              </a:tr>
              <a:tr h="859548">
                <a:tc>
                  <a:txBody>
                    <a:bodyPr/>
                    <a:lstStyle/>
                    <a:p>
                      <a:pPr algn="ctr" defTabSz="457200">
                        <a:defRPr sz="1800"/>
                      </a:pPr>
                      <a:r>
                        <a:rPr b="1" sz="24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No UL from foods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Hyperkalemia from supplements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Cardiac arrhythmias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7" name="Freeform 2"/>
          <p:cNvSpPr/>
          <p:nvPr/>
        </p:nvSpPr>
        <p:spPr>
          <a:xfrm rot="10800000">
            <a:off x="-356247" y="-4656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40" name="Freeform 4"/>
          <p:cNvGrpSpPr/>
          <p:nvPr/>
        </p:nvGrpSpPr>
        <p:grpSpPr>
          <a:xfrm>
            <a:off x="-528006" y="-2"/>
            <a:ext cx="19048333" cy="3086104"/>
            <a:chOff x="0" y="0"/>
            <a:chExt cx="19048331" cy="3086102"/>
          </a:xfrm>
        </p:grpSpPr>
        <p:sp>
          <p:nvSpPr>
            <p:cNvPr id="83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3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41" name="TextBox 6"/>
          <p:cNvSpPr txBox="1"/>
          <p:nvPr/>
        </p:nvSpPr>
        <p:spPr>
          <a:xfrm>
            <a:off x="1677320" y="500524"/>
            <a:ext cx="14220872" cy="226718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34" sz="6400">
                <a:solidFill>
                  <a:srgbClr val="FFFFFF"/>
                </a:solidFill>
                <a:latin typeface="Poppins"/>
                <a:ea typeface="Poppins"/>
                <a:cs typeface="Poppins"/>
                <a:sym typeface="Poppins"/>
              </a:defRPr>
            </a:lvl1pPr>
          </a:lstStyle>
          <a:p>
            <a:pPr/>
            <a:r>
              <a:t>Safety Boundaries — Upper Intake Levels for Trace Minerals</a:t>
            </a:r>
          </a:p>
        </p:txBody>
      </p:sp>
      <p:sp>
        <p:nvSpPr>
          <p:cNvPr id="84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843" name="Table 1"/>
          <p:cNvGraphicFramePr/>
          <p:nvPr/>
        </p:nvGraphicFramePr>
        <p:xfrm>
          <a:off x="2332732" y="3638550"/>
          <a:ext cx="14390094" cy="611207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62696"/>
                <a:gridCol w="2331233"/>
                <a:gridCol w="3693902"/>
                <a:gridCol w="6502260"/>
              </a:tblGrid>
              <a:tr h="633375">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UL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Primary Risks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Clinical Manifestations</a:t>
                      </a:r>
                    </a:p>
                  </a:txBody>
                  <a:tcPr marL="12700" marR="12700" marT="12700" marB="12700" anchor="ctr" anchorCtr="0" horzOverflow="overflow"/>
                </a:tc>
              </a:tr>
              <a:tr h="981732">
                <a:tc>
                  <a:txBody>
                    <a:bodyPr/>
                    <a:lstStyle/>
                    <a:p>
                      <a:pPr algn="ctr" defTabSz="457200">
                        <a:defRPr sz="1800"/>
                      </a:pPr>
                      <a:r>
                        <a:rPr b="1" sz="2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45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Oxidative tissue damage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GI bleeding, hemochromatosis, liver failure</a:t>
                      </a:r>
                    </a:p>
                  </a:txBody>
                  <a:tcPr marL="12700" marR="12700" marT="12700" marB="12700" anchor="ctr" anchorCtr="0" horzOverflow="overflow"/>
                </a:tc>
              </a:tr>
              <a:tr h="633375">
                <a:tc>
                  <a:txBody>
                    <a:bodyPr/>
                    <a:lstStyle/>
                    <a:p>
                      <a:pPr algn="ctr" defTabSz="457200">
                        <a:defRPr sz="1800"/>
                      </a:pPr>
                      <a:r>
                        <a:rPr b="1"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Copper antagonism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Neutropenia, anemia, immune suppression</a:t>
                      </a:r>
                    </a:p>
                  </a:txBody>
                  <a:tcPr marL="12700" marR="12700" marT="12700" marB="12700" anchor="ctr" anchorCtr="0" horzOverflow="overflow"/>
                </a:tc>
              </a:tr>
              <a:tr h="633375">
                <a:tc>
                  <a:txBody>
                    <a:bodyPr/>
                    <a:lstStyle/>
                    <a:p>
                      <a:pPr algn="ctr" defTabSz="457200">
                        <a:defRPr sz="1800"/>
                      </a:pPr>
                      <a:r>
                        <a:rPr b="1" sz="2400">
                          <a:latin typeface="Times Roman"/>
                          <a:ea typeface="Times Roman"/>
                          <a:cs typeface="Times Roman"/>
                          <a:sym typeface="Times Roman"/>
                        </a:rPr>
                        <a:t>Copper</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Hepatic toxicity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Wilson-like symptoms</a:t>
                      </a:r>
                    </a:p>
                  </a:txBody>
                  <a:tcPr marL="12700" marR="12700" marT="12700" marB="12700" anchor="ctr" anchorCtr="0" horzOverflow="overflow"/>
                </a:tc>
              </a:tr>
              <a:tr h="633375">
                <a:tc>
                  <a:txBody>
                    <a:bodyPr/>
                    <a:lstStyle/>
                    <a:p>
                      <a:pPr algn="ctr" defTabSz="457200">
                        <a:defRPr sz="1800"/>
                      </a:pPr>
                      <a:r>
                        <a:rPr b="1" sz="24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400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Selenosis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Hair loss, brittle nails, garlic breath</a:t>
                      </a:r>
                    </a:p>
                  </a:txBody>
                  <a:tcPr marL="12700" marR="12700" marT="12700" marB="12700" anchor="ctr" anchorCtr="0" horzOverflow="overflow"/>
                </a:tc>
              </a:tr>
              <a:tr h="981732">
                <a:tc>
                  <a:txBody>
                    <a:bodyPr/>
                    <a:lstStyle/>
                    <a:p>
                      <a:pPr algn="ctr" defTabSz="457200">
                        <a:defRPr sz="1800"/>
                      </a:pPr>
                      <a:r>
                        <a:rPr b="1" sz="2400">
                          <a:latin typeface="Times Roman"/>
                          <a:ea typeface="Times Roman"/>
                          <a:cs typeface="Times Roman"/>
                          <a:sym typeface="Times Roman"/>
                        </a:rPr>
                        <a:t>Iodine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1,100 mcg/day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Thyroid dysfunction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Goiter, hypo- or hyperthyroidism</a:t>
                      </a:r>
                    </a:p>
                  </a:txBody>
                  <a:tcPr marL="12700" marR="12700" marT="12700" marB="12700" anchor="ctr" anchorCtr="0" horzOverflow="overflow"/>
                </a:tc>
              </a:tr>
              <a:tr h="981732">
                <a:tc>
                  <a:txBody>
                    <a:bodyPr/>
                    <a:lstStyle/>
                    <a:p>
                      <a:pPr algn="ctr" defTabSz="457200">
                        <a:defRPr sz="1800"/>
                      </a:pPr>
                      <a:r>
                        <a:rPr b="1" sz="2400">
                          <a:latin typeface="Times Roman"/>
                          <a:ea typeface="Times Roman"/>
                          <a:cs typeface="Times Roman"/>
                          <a:sym typeface="Times Roman"/>
                        </a:rPr>
                        <a:t>Manganese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11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Neurotoxicity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Parkinsonian symptoms</a:t>
                      </a:r>
                    </a:p>
                  </a:txBody>
                  <a:tcPr marL="12700" marR="12700" marT="12700" marB="12700" anchor="ctr" anchorCtr="0" horzOverflow="overflow"/>
                </a:tc>
              </a:tr>
              <a:tr h="633375">
                <a:tc>
                  <a:txBody>
                    <a:bodyPr/>
                    <a:lstStyle/>
                    <a:p>
                      <a:pPr algn="ctr" defTabSz="457200">
                        <a:defRPr sz="1800"/>
                      </a:pPr>
                      <a:r>
                        <a:rPr b="1" sz="2400">
                          <a:latin typeface="Times Roman"/>
                          <a:ea typeface="Times Roman"/>
                          <a:cs typeface="Times Roman"/>
                          <a:sym typeface="Times Roman"/>
                        </a:rPr>
                        <a:t>Fluoride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10 mg/day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Skeletal fluorosis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Bone weakening, dental enamel defects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5" name="Freeform 2"/>
          <p:cNvSpPr/>
          <p:nvPr/>
        </p:nvSpPr>
        <p:spPr>
          <a:xfrm rot="10800000">
            <a:off x="-2" y="-364084"/>
            <a:ext cx="18288005" cy="10287005"/>
          </a:xfrm>
          <a:prstGeom prst="rect">
            <a:avLst/>
          </a:prstGeom>
          <a:blipFill>
            <a:blip r:embed="rId2"/>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48" name="Freeform 4"/>
          <p:cNvGrpSpPr/>
          <p:nvPr/>
        </p:nvGrpSpPr>
        <p:grpSpPr>
          <a:xfrm>
            <a:off x="-528006" y="-2"/>
            <a:ext cx="19048333" cy="3086104"/>
            <a:chOff x="0" y="0"/>
            <a:chExt cx="19048331" cy="3086102"/>
          </a:xfrm>
        </p:grpSpPr>
        <p:sp>
          <p:nvSpPr>
            <p:cNvPr id="846"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47"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49" name="TextBox 6"/>
          <p:cNvSpPr txBox="1"/>
          <p:nvPr/>
        </p:nvSpPr>
        <p:spPr>
          <a:xfrm>
            <a:off x="1651920" y="1179974"/>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Case-Based Demonstrations</a:t>
            </a:r>
          </a:p>
        </p:txBody>
      </p:sp>
      <p:sp>
        <p:nvSpPr>
          <p:cNvPr id="85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851" name="Case 1 – Prevention…"/>
          <p:cNvSpPr txBox="1"/>
          <p:nvPr/>
        </p:nvSpPr>
        <p:spPr>
          <a:xfrm>
            <a:off x="1333922" y="3884655"/>
            <a:ext cx="4186306" cy="45662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Case 1 – Prevention</a:t>
            </a:r>
          </a:p>
          <a:p>
            <a:pPr defTabSz="457200">
              <a:spcBef>
                <a:spcPts val="1200"/>
              </a:spcBef>
              <a:defRPr b="1" sz="2400">
                <a:latin typeface="Times Roman"/>
                <a:ea typeface="Times Roman"/>
                <a:cs typeface="Times Roman"/>
                <a:sym typeface="Times Roman"/>
              </a:defRPr>
            </a:pPr>
            <a:r>
              <a:t>Client:</a:t>
            </a:r>
            <a:r>
              <a:rPr b="0"/>
              <a:t> No disease, family history of hypertension</a:t>
            </a:r>
            <a:br>
              <a:rPr b="0"/>
            </a:br>
            <a:r>
              <a:t>Strategy: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DGA → DASH diet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DRIs → Adequate potassium, fiber, magnesium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Supplements not needed</a:t>
            </a:r>
          </a:p>
          <a:p>
            <a:pPr defTabSz="457200">
              <a:spcBef>
                <a:spcPts val="1200"/>
              </a:spcBef>
              <a:defRPr b="1" sz="2400">
                <a:latin typeface="Times Roman"/>
                <a:ea typeface="Times Roman"/>
                <a:cs typeface="Times Roman"/>
                <a:sym typeface="Times Roman"/>
              </a:defRPr>
            </a:pPr>
            <a:r>
              <a:t>Goal:</a:t>
            </a:r>
            <a:r>
              <a:rPr b="0"/>
              <a:t> Prevent blood pressure rise</a:t>
            </a:r>
          </a:p>
        </p:txBody>
      </p:sp>
      <p:sp>
        <p:nvSpPr>
          <p:cNvPr id="852" name="Case 2 – Treatment…"/>
          <p:cNvSpPr txBox="1"/>
          <p:nvPr/>
        </p:nvSpPr>
        <p:spPr>
          <a:xfrm>
            <a:off x="6642523" y="3971445"/>
            <a:ext cx="5913604" cy="980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Case 2 – Treatment</a:t>
            </a:r>
          </a:p>
          <a:p>
            <a:pPr defTabSz="457200">
              <a:spcBef>
                <a:spcPts val="1200"/>
              </a:spcBef>
              <a:defRPr b="1" sz="2400">
                <a:latin typeface="Times Roman"/>
                <a:ea typeface="Times Roman"/>
                <a:cs typeface="Times Roman"/>
                <a:sym typeface="Times Roman"/>
              </a:defRPr>
            </a:pPr>
            <a:r>
              <a:t>Client:</a:t>
            </a:r>
            <a:r>
              <a:rPr b="0"/>
              <a:t> Anemia (Ferritin = 8 ng/mL)</a:t>
            </a:r>
          </a:p>
        </p:txBody>
      </p:sp>
      <p:graphicFrame>
        <p:nvGraphicFramePr>
          <p:cNvPr id="853" name="Table 1"/>
          <p:cNvGraphicFramePr/>
          <p:nvPr/>
        </p:nvGraphicFramePr>
        <p:xfrm>
          <a:off x="6746089" y="5289374"/>
          <a:ext cx="5706468" cy="312887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07218"/>
                <a:gridCol w="2299249"/>
              </a:tblGrid>
              <a:tr h="613504">
                <a:tc>
                  <a:txBody>
                    <a:bodyPr/>
                    <a:lstStyle/>
                    <a:p>
                      <a:pPr algn="ctr" defTabSz="457200">
                        <a:defRPr sz="1800"/>
                      </a:pPr>
                      <a:r>
                        <a:rPr b="1" sz="2400">
                          <a:latin typeface="Times Roman"/>
                          <a:ea typeface="Times Roman"/>
                          <a:cs typeface="Times Roman"/>
                          <a:sym typeface="Times Roman"/>
                        </a:rPr>
                        <a:t>Action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Framework</a:t>
                      </a:r>
                    </a:p>
                  </a:txBody>
                  <a:tcPr marL="12700" marR="12700" marT="12700" marB="12700" anchor="ctr" anchorCtr="0" horzOverflow="overflow"/>
                </a:tc>
              </a:tr>
              <a:tr h="950931">
                <a:tc>
                  <a:txBody>
                    <a:bodyPr/>
                    <a:lstStyle/>
                    <a:p>
                      <a:pPr algn="l" defTabSz="457200">
                        <a:defRPr sz="1800"/>
                      </a:pPr>
                      <a:r>
                        <a:rPr sz="2400">
                          <a:latin typeface="Times Roman"/>
                          <a:ea typeface="Times Roman"/>
                          <a:cs typeface="Times Roman"/>
                          <a:sym typeface="Times Roman"/>
                        </a:rPr>
                        <a:t>Spinach/lentils/lean meat</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DGA</a:t>
                      </a:r>
                    </a:p>
                  </a:txBody>
                  <a:tcPr marL="12700" marR="12700" marT="12700" marB="12700" anchor="ctr" anchorCtr="0" horzOverflow="overflow"/>
                </a:tc>
              </a:tr>
              <a:tr h="950931">
                <a:tc>
                  <a:txBody>
                    <a:bodyPr/>
                    <a:lstStyle/>
                    <a:p>
                      <a:pPr algn="l" defTabSz="457200">
                        <a:defRPr sz="1800"/>
                      </a:pPr>
                      <a:r>
                        <a:rPr sz="2400">
                          <a:latin typeface="Times Roman"/>
                          <a:ea typeface="Times Roman"/>
                          <a:cs typeface="Times Roman"/>
                          <a:sym typeface="Times Roman"/>
                        </a:rPr>
                        <a:t>Iron 45 mg/day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DRI above RDA</a:t>
                      </a:r>
                    </a:p>
                  </a:txBody>
                  <a:tcPr marL="12700" marR="12700" marT="12700" marB="12700" anchor="ctr" anchorCtr="0" horzOverflow="overflow"/>
                </a:tc>
              </a:tr>
              <a:tr h="613504">
                <a:tc>
                  <a:txBody>
                    <a:bodyPr/>
                    <a:lstStyle/>
                    <a:p>
                      <a:pPr algn="l" defTabSz="457200">
                        <a:defRPr sz="1800"/>
                      </a:pPr>
                      <a:r>
                        <a:rPr sz="2400">
                          <a:latin typeface="Times Roman"/>
                          <a:ea typeface="Times Roman"/>
                          <a:cs typeface="Times Roman"/>
                          <a:sym typeface="Times Roman"/>
                        </a:rPr>
                        <a:t>UL monitoring</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Safety</a:t>
                      </a:r>
                    </a:p>
                  </a:txBody>
                  <a:tcPr marL="12700" marR="12700" marT="12700" marB="12700" anchor="ctr" anchorCtr="0" horzOverflow="overflow"/>
                </a:tc>
              </a:tr>
            </a:tbl>
          </a:graphicData>
        </a:graphic>
      </p:graphicFrame>
      <p:sp>
        <p:nvSpPr>
          <p:cNvPr id="854" name="Goal: Restore iron stores"/>
          <p:cNvSpPr txBox="1"/>
          <p:nvPr/>
        </p:nvSpPr>
        <p:spPr>
          <a:xfrm>
            <a:off x="6642523" y="8729833"/>
            <a:ext cx="5913604" cy="472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b="1" sz="2500">
                <a:latin typeface="Times Roman"/>
                <a:ea typeface="Times Roman"/>
                <a:cs typeface="Times Roman"/>
                <a:sym typeface="Times Roman"/>
              </a:defRPr>
            </a:pPr>
            <a:r>
              <a:t>Goal:</a:t>
            </a:r>
            <a:r>
              <a:rPr b="0"/>
              <a:t> Restore iron stores</a:t>
            </a:r>
          </a:p>
        </p:txBody>
      </p:sp>
      <p:sp>
        <p:nvSpPr>
          <p:cNvPr id="855" name="Case 3 – Functional Deficiency…"/>
          <p:cNvSpPr txBox="1"/>
          <p:nvPr/>
        </p:nvSpPr>
        <p:spPr>
          <a:xfrm>
            <a:off x="13322723" y="4087857"/>
            <a:ext cx="4186302" cy="298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Case 3 – Functional Deficiency</a:t>
            </a:r>
          </a:p>
          <a:p>
            <a:pPr defTabSz="457200">
              <a:spcBef>
                <a:spcPts val="1200"/>
              </a:spcBef>
              <a:defRPr b="1" sz="2300">
                <a:latin typeface="Times Roman"/>
                <a:ea typeface="Times Roman"/>
                <a:cs typeface="Times Roman"/>
                <a:sym typeface="Times Roman"/>
              </a:defRPr>
            </a:pPr>
            <a:r>
              <a:t>Client:</a:t>
            </a:r>
            <a:r>
              <a:rPr b="0"/>
              <a:t> Vitamin D = 17 ng/mL</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DGA: Fortified dairy + fish</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DRI vs therapeutic dosing:</a:t>
            </a:r>
          </a:p>
          <a:p>
            <a:pPr lvl="1" marL="914400" indent="-317500" defTabSz="457200">
              <a:spcBef>
                <a:spcPts val="1200"/>
              </a:spcBef>
              <a:buSzPct val="100000"/>
              <a:buFont typeface="Times Roman"/>
              <a:buChar char="◦"/>
              <a:defRPr sz="2300">
                <a:latin typeface="Times Roman"/>
                <a:ea typeface="Times Roman"/>
                <a:cs typeface="Times Roman"/>
                <a:sym typeface="Times Roman"/>
              </a:defRPr>
            </a:pPr>
            <a:r>
              <a:t>RDA: 600 IU</a:t>
            </a:r>
          </a:p>
          <a:p>
            <a:pPr lvl="1" marL="914400" indent="-317500" defTabSz="457200">
              <a:spcBef>
                <a:spcPts val="1200"/>
              </a:spcBef>
              <a:buSzPct val="100000"/>
              <a:buFont typeface="Times Roman"/>
              <a:buChar char="◦"/>
              <a:defRPr sz="2300">
                <a:latin typeface="Times Roman"/>
                <a:ea typeface="Times Roman"/>
                <a:cs typeface="Times Roman"/>
                <a:sym typeface="Times Roman"/>
              </a:defRPr>
            </a:pPr>
            <a:r>
              <a:t>Treatment: 3,000 IU/day</a:t>
            </a:r>
          </a:p>
        </p:txBody>
      </p:sp>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Freeform 2"/>
          <p:cNvSpPr/>
          <p:nvPr/>
        </p:nvSpPr>
        <p:spPr>
          <a:xfrm rot="10800000">
            <a:off x="455322" y="-414884"/>
            <a:ext cx="18288006" cy="10287005"/>
          </a:xfrm>
          <a:prstGeom prst="rect">
            <a:avLst/>
          </a:prstGeom>
          <a:blipFill>
            <a:blip r:embed="rId3"/>
            <a:stretch>
              <a:fillRect/>
            </a:stretch>
          </a:blipFill>
          <a:ln w="12700">
            <a:miter lim="400000"/>
          </a:ln>
        </p:spPr>
        <p:txBody>
          <a:bodyPr lIns="45718" tIns="45718" rIns="45718" bIns="45718"/>
          <a:lstStyle/>
          <a:p>
            <a:pPr defTabSz="457200">
              <a:spcBef>
                <a:spcPts val="1400"/>
              </a:spcBef>
              <a:defRPr b="1" sz="2800">
                <a:latin typeface="Times Roman"/>
                <a:ea typeface="Times Roman"/>
                <a:cs typeface="Times Roman"/>
                <a:sym typeface="Times Roman"/>
              </a:defRPr>
            </a:pPr>
          </a:p>
        </p:txBody>
      </p:sp>
      <p:grpSp>
        <p:nvGrpSpPr>
          <p:cNvPr id="860" name="Freeform 4"/>
          <p:cNvGrpSpPr/>
          <p:nvPr/>
        </p:nvGrpSpPr>
        <p:grpSpPr>
          <a:xfrm>
            <a:off x="-528006" y="-2"/>
            <a:ext cx="19048333" cy="3086104"/>
            <a:chOff x="0" y="0"/>
            <a:chExt cx="19048331" cy="3086102"/>
          </a:xfrm>
        </p:grpSpPr>
        <p:sp>
          <p:nvSpPr>
            <p:cNvPr id="858" name="Rectangle"/>
            <p:cNvSpPr/>
            <p:nvPr/>
          </p:nvSpPr>
          <p:spPr>
            <a:xfrm>
              <a:off x="-1" y="-1"/>
              <a:ext cx="19048333" cy="3086104"/>
            </a:xfrm>
            <a:prstGeom prst="rect">
              <a:avLst/>
            </a:prstGeom>
            <a:solidFill>
              <a:srgbClr val="66BB6A"/>
            </a:solidFill>
            <a:ln w="12700" cap="flat">
              <a:noFill/>
              <a:miter lim="400000"/>
            </a:ln>
            <a:effectLst/>
          </p:spPr>
          <p:txBody>
            <a:bodyPr wrap="square" lIns="45718" tIns="45718" rIns="45718" bIns="45718" numCol="1" anchor="t">
              <a:noAutofit/>
            </a:bodyPr>
            <a:lstStyle/>
            <a:p>
              <a:pPr>
                <a:lnSpc>
                  <a:spcPts val="9100"/>
                </a:lnSpc>
                <a:defRPr spc="663" sz="6700">
                  <a:solidFill>
                    <a:srgbClr val="FFFFFF"/>
                  </a:solidFill>
                  <a:latin typeface="Poppins"/>
                  <a:ea typeface="Poppins"/>
                  <a:cs typeface="Poppins"/>
                  <a:sym typeface="Poppins"/>
                </a:defRPr>
              </a:pPr>
            </a:p>
          </p:txBody>
        </p:sp>
        <p:sp>
          <p:nvSpPr>
            <p:cNvPr id="859" name="Text"/>
            <p:cNvSpPr txBox="1"/>
            <p:nvPr/>
          </p:nvSpPr>
          <p:spPr>
            <a:xfrm>
              <a:off x="-1" y="0"/>
              <a:ext cx="19048333" cy="12116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ts val="9100"/>
                </a:lnSpc>
                <a:defRPr spc="663" sz="6700">
                  <a:solidFill>
                    <a:srgbClr val="FFFFFF"/>
                  </a:solidFill>
                  <a:latin typeface="Poppins"/>
                  <a:ea typeface="Poppins"/>
                  <a:cs typeface="Poppins"/>
                  <a:sym typeface="Poppins"/>
                </a:defRPr>
              </a:lvl1pPr>
            </a:lstStyle>
            <a:p>
              <a:pPr/>
              <a:r>
                <a:t> </a:t>
              </a:r>
            </a:p>
          </p:txBody>
        </p:sp>
      </p:grpSp>
      <p:sp>
        <p:nvSpPr>
          <p:cNvPr id="861" name="TextBox 6"/>
          <p:cNvSpPr txBox="1"/>
          <p:nvPr/>
        </p:nvSpPr>
        <p:spPr>
          <a:xfrm>
            <a:off x="1651920" y="1179974"/>
            <a:ext cx="14220872" cy="113777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Summary Table</a:t>
            </a:r>
          </a:p>
        </p:txBody>
      </p:sp>
      <p:sp>
        <p:nvSpPr>
          <p:cNvPr id="86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graphicFrame>
        <p:nvGraphicFramePr>
          <p:cNvPr id="863" name="Table 1"/>
          <p:cNvGraphicFramePr/>
          <p:nvPr/>
        </p:nvGraphicFramePr>
        <p:xfrm>
          <a:off x="2207267" y="3591967"/>
          <a:ext cx="13873462" cy="605075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655661"/>
                <a:gridCol w="3748331"/>
                <a:gridCol w="6469467"/>
              </a:tblGrid>
              <a:tr h="923779">
                <a:tc>
                  <a:txBody>
                    <a:bodyPr/>
                    <a:lstStyle/>
                    <a:p>
                      <a:pPr algn="ctr" defTabSz="457200">
                        <a:defRPr sz="1800"/>
                      </a:pPr>
                      <a:r>
                        <a:rPr b="1" sz="2400">
                          <a:latin typeface="Times Roman"/>
                          <a:ea typeface="Times Roman"/>
                          <a:cs typeface="Times Roman"/>
                          <a:sym typeface="Times Roman"/>
                        </a:rPr>
                        <a:t>Category</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Prevention</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Therapy</a:t>
                      </a:r>
                    </a:p>
                  </a:txBody>
                  <a:tcPr marL="12700" marR="12700" marT="12700" marB="12700" anchor="ctr" anchorCtr="0" horzOverflow="overflow"/>
                </a:tc>
              </a:tr>
              <a:tr h="1431858">
                <a:tc>
                  <a:txBody>
                    <a:bodyPr/>
                    <a:lstStyle/>
                    <a:p>
                      <a:pPr algn="ctr" defTabSz="457200">
                        <a:defRPr sz="1800"/>
                      </a:pPr>
                      <a:r>
                        <a:rPr b="1" sz="2400">
                          <a:latin typeface="Times Roman"/>
                          <a:ea typeface="Times Roman"/>
                          <a:cs typeface="Times Roman"/>
                          <a:sym typeface="Times Roman"/>
                        </a:rPr>
                        <a:t>Target population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Healthy individuals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Symptomatic/deficient individuals</a:t>
                      </a:r>
                    </a:p>
                  </a:txBody>
                  <a:tcPr marL="12700" marR="12700" marT="12700" marB="12700" anchor="ctr" anchorCtr="0" horzOverflow="overflow"/>
                </a:tc>
              </a:tr>
              <a:tr h="923779">
                <a:tc>
                  <a:txBody>
                    <a:bodyPr/>
                    <a:lstStyle/>
                    <a:p>
                      <a:pPr algn="ctr" defTabSz="457200">
                        <a:defRPr sz="1800"/>
                      </a:pPr>
                      <a:r>
                        <a:rPr b="1" sz="2400">
                          <a:latin typeface="Times Roman"/>
                          <a:ea typeface="Times Roman"/>
                          <a:cs typeface="Times Roman"/>
                          <a:sym typeface="Times Roman"/>
                        </a:rPr>
                        <a:t>Primary tool</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DGA patterns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DRIs + supplements</a:t>
                      </a:r>
                    </a:p>
                  </a:txBody>
                  <a:tcPr marL="12700" marR="12700" marT="12700" marB="12700" anchor="ctr" anchorCtr="0" horzOverflow="overflow"/>
                </a:tc>
              </a:tr>
              <a:tr h="923779">
                <a:tc>
                  <a:txBody>
                    <a:bodyPr/>
                    <a:lstStyle/>
                    <a:p>
                      <a:pPr algn="ctr" defTabSz="457200">
                        <a:defRPr sz="1800"/>
                      </a:pPr>
                      <a:r>
                        <a:rPr b="1" sz="2400">
                          <a:latin typeface="Times Roman"/>
                          <a:ea typeface="Times Roman"/>
                          <a:cs typeface="Times Roman"/>
                          <a:sym typeface="Times Roman"/>
                        </a:rPr>
                        <a:t>Dose range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RDA/AI sufficient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Exceed RDA under supervision</a:t>
                      </a:r>
                    </a:p>
                  </a:txBody>
                  <a:tcPr marL="12700" marR="12700" marT="12700" marB="12700" anchor="ctr" anchorCtr="0" horzOverflow="overflow"/>
                </a:tc>
              </a:tr>
              <a:tr h="923779">
                <a:tc>
                  <a:txBody>
                    <a:bodyPr/>
                    <a:lstStyle/>
                    <a:p>
                      <a:pPr algn="ctr" defTabSz="457200">
                        <a:defRPr sz="1800"/>
                      </a:pPr>
                      <a:r>
                        <a:rPr b="1" sz="2400">
                          <a:latin typeface="Times Roman"/>
                          <a:ea typeface="Times Roman"/>
                          <a:cs typeface="Times Roman"/>
                          <a:sym typeface="Times Roman"/>
                        </a:rPr>
                        <a:t>Timeline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Lifelong</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Temporary correction</a:t>
                      </a:r>
                    </a:p>
                  </a:txBody>
                  <a:tcPr marL="12700" marR="12700" marT="12700" marB="12700" anchor="ctr" anchorCtr="0" horzOverflow="overflow"/>
                </a:tc>
              </a:tr>
              <a:tr h="923779">
                <a:tc>
                  <a:txBody>
                    <a:bodyPr/>
                    <a:lstStyle/>
                    <a:p>
                      <a:pPr algn="ctr" defTabSz="457200">
                        <a:defRPr sz="1800"/>
                      </a:pPr>
                      <a:r>
                        <a:rPr b="1" sz="2400">
                          <a:latin typeface="Times Roman"/>
                          <a:ea typeface="Times Roman"/>
                          <a:cs typeface="Times Roman"/>
                          <a:sym typeface="Times Roman"/>
                        </a:rPr>
                        <a:t>Safety bound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UL reference only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Active UL monitoring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