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Open Sans" panose="020B0606030504020204" pitchFamily="34" charset="0"/>
      <p:regular r:id="rId22"/>
    </p:embeddedFont>
    <p:embeddedFont>
      <p:font typeface="Open Sans Bold" panose="020B0806030504020204" charset="0"/>
      <p:regular r:id="rId23"/>
    </p:embeddedFont>
    <p:embeddedFont>
      <p:font typeface="Open Sans Bold Italics" panose="020B0604020202020204" charset="0"/>
      <p:regular r:id="rId24"/>
    </p:embeddedFont>
    <p:embeddedFont>
      <p:font typeface="Open Sans Italics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48598" autoAdjust="0"/>
  </p:normalViewPr>
  <p:slideViewPr>
    <p:cSldViewPr>
      <p:cViewPr varScale="1">
        <p:scale>
          <a:sx n="42" d="100"/>
          <a:sy n="42" d="100"/>
        </p:scale>
        <p:origin x="2394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y Foss" userId="e653bd4863103120" providerId="LiveId" clId="{C6042971-AEFE-49CC-8384-2CE1AAD6C873}"/>
    <pc:docChg chg="undo custSel modSld">
      <pc:chgData name="Kimberly Foss" userId="e653bd4863103120" providerId="LiveId" clId="{C6042971-AEFE-49CC-8384-2CE1AAD6C873}" dt="2026-07-31T23:37:56.786" v="1549" actId="5793"/>
      <pc:docMkLst>
        <pc:docMk/>
      </pc:docMkLst>
      <pc:sldChg chg="modSp mod">
        <pc:chgData name="Kimberly Foss" userId="e653bd4863103120" providerId="LiveId" clId="{C6042971-AEFE-49CC-8384-2CE1AAD6C873}" dt="2026-07-31T23:08:35.119" v="47" actId="1076"/>
        <pc:sldMkLst>
          <pc:docMk/>
          <pc:sldMk cId="0" sldId="256"/>
        </pc:sldMkLst>
        <pc:spChg chg="mod">
          <ac:chgData name="Kimberly Foss" userId="e653bd4863103120" providerId="LiveId" clId="{C6042971-AEFE-49CC-8384-2CE1AAD6C873}" dt="2026-07-31T23:08:09.517" v="0" actId="20577"/>
          <ac:spMkLst>
            <pc:docMk/>
            <pc:sldMk cId="0" sldId="256"/>
            <ac:spMk id="9" creationId="{00000000-0000-0000-0000-000000000000}"/>
          </ac:spMkLst>
        </pc:spChg>
        <pc:spChg chg="mod">
          <ac:chgData name="Kimberly Foss" userId="e653bd4863103120" providerId="LiveId" clId="{C6042971-AEFE-49CC-8384-2CE1AAD6C873}" dt="2026-07-31T23:08:35.119" v="47" actId="1076"/>
          <ac:spMkLst>
            <pc:docMk/>
            <pc:sldMk cId="0" sldId="256"/>
            <ac:spMk id="17" creationId="{00000000-0000-0000-0000-000000000000}"/>
          </ac:spMkLst>
        </pc:spChg>
      </pc:sldChg>
      <pc:sldChg chg="modNotesTx">
        <pc:chgData name="Kimberly Foss" userId="e653bd4863103120" providerId="LiveId" clId="{C6042971-AEFE-49CC-8384-2CE1AAD6C873}" dt="2026-07-31T23:10:16.826" v="59" actId="20577"/>
        <pc:sldMkLst>
          <pc:docMk/>
          <pc:sldMk cId="0" sldId="257"/>
        </pc:sldMkLst>
      </pc:sldChg>
      <pc:sldChg chg="modSp mod modNotesTx">
        <pc:chgData name="Kimberly Foss" userId="e653bd4863103120" providerId="LiveId" clId="{C6042971-AEFE-49CC-8384-2CE1AAD6C873}" dt="2026-07-31T23:12:47.198" v="282" actId="20577"/>
        <pc:sldMkLst>
          <pc:docMk/>
          <pc:sldMk cId="0" sldId="258"/>
        </pc:sldMkLst>
        <pc:spChg chg="mod">
          <ac:chgData name="Kimberly Foss" userId="e653bd4863103120" providerId="LiveId" clId="{C6042971-AEFE-49CC-8384-2CE1AAD6C873}" dt="2026-07-31T23:10:42.731" v="74" actId="20577"/>
          <ac:spMkLst>
            <pc:docMk/>
            <pc:sldMk cId="0" sldId="258"/>
            <ac:spMk id="9" creationId="{00000000-0000-0000-0000-000000000000}"/>
          </ac:spMkLst>
        </pc:spChg>
        <pc:spChg chg="mod">
          <ac:chgData name="Kimberly Foss" userId="e653bd4863103120" providerId="LiveId" clId="{C6042971-AEFE-49CC-8384-2CE1AAD6C873}" dt="2026-07-31T23:11:02.205" v="95" actId="20577"/>
          <ac:spMkLst>
            <pc:docMk/>
            <pc:sldMk cId="0" sldId="258"/>
            <ac:spMk id="18" creationId="{00000000-0000-0000-0000-000000000000}"/>
          </ac:spMkLst>
        </pc:spChg>
      </pc:sldChg>
      <pc:sldChg chg="modNotesTx">
        <pc:chgData name="Kimberly Foss" userId="e653bd4863103120" providerId="LiveId" clId="{C6042971-AEFE-49CC-8384-2CE1AAD6C873}" dt="2026-07-31T23:14:53.883" v="426" actId="20577"/>
        <pc:sldMkLst>
          <pc:docMk/>
          <pc:sldMk cId="0" sldId="259"/>
        </pc:sldMkLst>
      </pc:sldChg>
      <pc:sldChg chg="modNotesTx">
        <pc:chgData name="Kimberly Foss" userId="e653bd4863103120" providerId="LiveId" clId="{C6042971-AEFE-49CC-8384-2CE1AAD6C873}" dt="2026-07-31T23:17:58.727" v="882" actId="20577"/>
        <pc:sldMkLst>
          <pc:docMk/>
          <pc:sldMk cId="0" sldId="260"/>
        </pc:sldMkLst>
      </pc:sldChg>
      <pc:sldChg chg="modNotesTx">
        <pc:chgData name="Kimberly Foss" userId="e653bd4863103120" providerId="LiveId" clId="{C6042971-AEFE-49CC-8384-2CE1AAD6C873}" dt="2026-07-31T23:23:18.634" v="908" actId="20577"/>
        <pc:sldMkLst>
          <pc:docMk/>
          <pc:sldMk cId="0" sldId="261"/>
        </pc:sldMkLst>
      </pc:sldChg>
      <pc:sldChg chg="modNotesTx">
        <pc:chgData name="Kimberly Foss" userId="e653bd4863103120" providerId="LiveId" clId="{C6042971-AEFE-49CC-8384-2CE1AAD6C873}" dt="2026-07-31T23:37:56.786" v="1549" actId="5793"/>
        <pc:sldMkLst>
          <pc:docMk/>
          <pc:sldMk cId="0" sldId="262"/>
        </pc:sldMkLst>
      </pc:sldChg>
      <pc:sldChg chg="modNotesTx">
        <pc:chgData name="Kimberly Foss" userId="e653bd4863103120" providerId="LiveId" clId="{C6042971-AEFE-49CC-8384-2CE1AAD6C873}" dt="2026-07-31T23:25:25.207" v="948" actId="20577"/>
        <pc:sldMkLst>
          <pc:docMk/>
          <pc:sldMk cId="0" sldId="263"/>
        </pc:sldMkLst>
      </pc:sldChg>
      <pc:sldChg chg="modSp mod modNotesTx">
        <pc:chgData name="Kimberly Foss" userId="e653bd4863103120" providerId="LiveId" clId="{C6042971-AEFE-49CC-8384-2CE1AAD6C873}" dt="2026-07-31T23:27:36.475" v="1268" actId="20577"/>
        <pc:sldMkLst>
          <pc:docMk/>
          <pc:sldMk cId="0" sldId="264"/>
        </pc:sldMkLst>
        <pc:spChg chg="mod">
          <ac:chgData name="Kimberly Foss" userId="e653bd4863103120" providerId="LiveId" clId="{C6042971-AEFE-49CC-8384-2CE1AAD6C873}" dt="2026-07-31T23:25:54.625" v="968" actId="20577"/>
          <ac:spMkLst>
            <pc:docMk/>
            <pc:sldMk cId="0" sldId="264"/>
            <ac:spMk id="13" creationId="{00000000-0000-0000-0000-000000000000}"/>
          </ac:spMkLst>
        </pc:spChg>
      </pc:sldChg>
      <pc:sldChg chg="modNotesTx">
        <pc:chgData name="Kimberly Foss" userId="e653bd4863103120" providerId="LiveId" clId="{C6042971-AEFE-49CC-8384-2CE1AAD6C873}" dt="2026-07-31T23:29:12.934" v="1386" actId="20577"/>
        <pc:sldMkLst>
          <pc:docMk/>
          <pc:sldMk cId="0" sldId="265"/>
        </pc:sldMkLst>
      </pc:sldChg>
      <pc:sldChg chg="modNotesTx">
        <pc:chgData name="Kimberly Foss" userId="e653bd4863103120" providerId="LiveId" clId="{C6042971-AEFE-49CC-8384-2CE1AAD6C873}" dt="2026-07-31T23:30:08.915" v="1405" actId="20577"/>
        <pc:sldMkLst>
          <pc:docMk/>
          <pc:sldMk cId="0" sldId="266"/>
        </pc:sldMkLst>
      </pc:sldChg>
      <pc:sldChg chg="modNotesTx">
        <pc:chgData name="Kimberly Foss" userId="e653bd4863103120" providerId="LiveId" clId="{C6042971-AEFE-49CC-8384-2CE1AAD6C873}" dt="2026-07-31T23:32:09.057" v="1492" actId="20577"/>
        <pc:sldMkLst>
          <pc:docMk/>
          <pc:sldMk cId="0" sldId="267"/>
        </pc:sldMkLst>
      </pc:sldChg>
      <pc:sldChg chg="modNotesTx">
        <pc:chgData name="Kimberly Foss" userId="e653bd4863103120" providerId="LiveId" clId="{C6042971-AEFE-49CC-8384-2CE1AAD6C873}" dt="2026-07-31T23:33:31.851" v="1510" actId="20577"/>
        <pc:sldMkLst>
          <pc:docMk/>
          <pc:sldMk cId="0" sldId="268"/>
        </pc:sldMkLst>
      </pc:sldChg>
      <pc:sldChg chg="modSp mod modNotesTx">
        <pc:chgData name="Kimberly Foss" userId="e653bd4863103120" providerId="LiveId" clId="{C6042971-AEFE-49CC-8384-2CE1AAD6C873}" dt="2026-07-31T23:34:16.160" v="1528" actId="20577"/>
        <pc:sldMkLst>
          <pc:docMk/>
          <pc:sldMk cId="0" sldId="269"/>
        </pc:sldMkLst>
        <pc:spChg chg="mod">
          <ac:chgData name="Kimberly Foss" userId="e653bd4863103120" providerId="LiveId" clId="{C6042971-AEFE-49CC-8384-2CE1AAD6C873}" dt="2026-07-31T23:33:52.801" v="1512" actId="1076"/>
          <ac:spMkLst>
            <pc:docMk/>
            <pc:sldMk cId="0" sldId="269"/>
            <ac:spMk id="6" creationId="{00000000-0000-0000-0000-000000000000}"/>
          </ac:spMkLst>
        </pc:spChg>
        <pc:spChg chg="mod">
          <ac:chgData name="Kimberly Foss" userId="e653bd4863103120" providerId="LiveId" clId="{C6042971-AEFE-49CC-8384-2CE1AAD6C873}" dt="2026-07-31T23:33:47.884" v="1511" actId="14100"/>
          <ac:spMkLst>
            <pc:docMk/>
            <pc:sldMk cId="0" sldId="269"/>
            <ac:spMk id="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58EA1-2911-4877-BA34-E1401490F292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F99961-539D-44ED-B4F8-1AA67C915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952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Welcome &amp; Orientation</a:t>
            </a:r>
          </a:p>
          <a:p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Welcome, everyone! We’re so excited to have you here and officially get started.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Today is primarily an orientation - an opportunity to connect names with faces and walk through how the prep course will work.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We’ll review the course structure, expectations, schedule, and the resources available to support you.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This session is being recorded so you can revisit it later and so anyone who couldn’t attend can catch up.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One of our goals is also to help anyone interested connect with a study group.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Please complete the </a:t>
            </a:r>
            <a:r>
              <a:rPr lang="en-US" b="1" dirty="0"/>
              <a:t>Study Group Questionnaire</a:t>
            </a:r>
            <a:r>
              <a:rPr lang="en-US" dirty="0"/>
              <a:t> if you haven’t already.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It asks about your time zone, availability, preferred study frequency, and anticipated level of commitment.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Please answer honestly so we can make the strongest matches possible.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Study groups will be matched based on availability, time zone, and desired effort level.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Joining a study group is completely optional - choose what will genuinely support your learning style.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If you have questions after today, email 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99961-539D-44ED-B4F8-1AA67C91583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6056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Common Challenges &amp; Mindset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Feeling overwhelmed at times is completely normal - the amount of material is substantial.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Expect to encounter questions you’ve never seen before.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Biochemistry has expanded, so be prepared for more detailed pathway questions, including where specific metabolites enter a pathway.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Watch for questions asking for the “best” answer - several choices may be technically correct, but one is most appropriate.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Retakes happen. They are not a failure; sometimes they are simply part of the process.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Please prioritize self-care throughout this season. Rest, stress management, and downtime support learning and retention.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Burnout lowers retention, so intentionally plan breaks and restorative time into your study schedule.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Consistency will serve you better than trying to push at full intensity every day.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99961-539D-44ED-B4F8-1AA67C91583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63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Logistics &amp; Communication</a:t>
            </a:r>
          </a:p>
          <a:p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All course info will be available in 2 main places: the Facebook group and Susan Testa Nutrition website.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website is our primary resource hub for modules, slide decks, practice tests, e-books, study-group assignments, and official announcements.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You’ll need a password to access the course resource center – but if you found this orientation then you likely have it.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Facebook group is our more interactive community space for announcements, practice questions, discussion, and peer support.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Please check both locations regularly, especially between live sessions.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Keep an eye on your email as well, but remember that this is primarily a self-guided course - we will not send weekly reminders for every assignment or deadline.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If you have trouble accessing either resource, please reach out so we can help.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99961-539D-44ED-B4F8-1AA67C91583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745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Participant Experiences &amp; Tips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These insights come directly from previous participants who have taken the exam.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First, retakes happen. This is a big, challenging exam, and needing another attempt does not define your ability or future as a clinician.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Many participants found that clinical experience improved their confidence and recall because they had real cases to connect with the material.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Timing after graduation may depend on your program: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Those coming from science-heavy programs may benefit from testing while that material is still fresh.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Those from more clinically focused programs may benefit from gaining experience while brushing up on biochemistry and micronutrients.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Teaching, webinars, mentoring, and real-world application can all reinforce what you’re learning.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Be strategic with your time: prioritize biochemistry, micronutrients, and case application rather than overinvesting in smaller domains. </a:t>
            </a:r>
          </a:p>
          <a:p>
            <a:pPr>
              <a:buFont typeface="Arial" panose="020B0604020202020204" pitchFamily="34" charset="0"/>
              <a:buNone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Go beyond memorizing mnemonics. Understanding the “why” helps you connect concepts and answer application-based questions.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Above all, practical case use strengthens recall. The more you apply the material, the easier it becomes to retrieve.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99961-539D-44ED-B4F8-1AA67C91583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497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Closing &amp; Next Steps</a:t>
            </a:r>
          </a:p>
          <a:p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Stay engaged with your study group and the broader course community.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Treat practice exams as learning </a:t>
            </a:r>
            <a:r>
              <a:rPr lang="en-US"/>
              <a:t>tools, not </a:t>
            </a:r>
            <a:r>
              <a:rPr lang="en-US" dirty="0"/>
              <a:t>just score checks. Review what you missed and make sure you understand the “why.”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Focus on mechanisms, patterns, and connections rather than memorizing isolated facts.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Watch for announcements next week with study-group details.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Start building a realistic study schedule that gives you enough time to work through and revisit the material.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Remember, you can continue using the course for as long as you need to pass the exam.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I’ve been in your shoes, and I know how overwhelming this chapter can feel - please reach out if you need support.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We’re in this together. You’ve got this!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99961-539D-44ED-B4F8-1AA67C91583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420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Meet Your Facilitator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My name is Kim and I’ll be your primary facilitator throughout the prep course.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I’ll guide our live review sessions, help work through practice questions, and support you as questions come up.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This course was truly a team effort, so I also want to recognize the incredible people who helped build it: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Susan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Alice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Shuchi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Each person brought their own expertise, time, and perspective to make these resources as comprehensive and helpful as possible.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We all continue to refine this work as it grows so thank you for your participation and feedback.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99961-539D-44ED-B4F8-1AA67C91583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590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Exam Expectations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First and foremost: this exam is hard by design - it’s a board exam, and it is meant to challenge you.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Very few people walk out feeling like they completely nailed it. Feeling uncertain afterward is normal and does not mean you failed.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goal is to pass, not to ace it.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You’ll likely encounter a mix of straightforward questions and very specific or obscure ones.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Recent exam cycles appear to place greater emphasis on biochemistry, so some educational programs may leave you feeling more prepared in that area than others.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Some questions may initially feel outside the CNS scope. Read them carefully and contest a question afterward if you genuinely believe it was inappropriate.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Pay close attention to wording - especially phrases like “best answer.” More than one option may sound reasonable, but one will be the most appropriate.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Our materials are intentionally comprehensive because we cannot predict exactly which topics will appear. It will feel like a random smattering of </a:t>
            </a:r>
            <a:r>
              <a:rPr lang="en-US" i="1" dirty="0"/>
              <a:t>many</a:t>
            </a:r>
            <a:r>
              <a:rPr lang="en-US" i="0" dirty="0"/>
              <a:t> topics. That’s normal.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We also recognize that CNS candidates have fewer established prep resources than many other healthcare professions (like nurses or physicians), and that gap is exactly why we created this course.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Bottom line: expect the exam to feel challenging, expect some uncertainty, and don’t let a handful of difficult questions shake your confidence.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99961-539D-44ED-B4F8-1AA67C91583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369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Cadence &amp; Live Reviews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Now that we’ve talked about what to expect from the exam, let’s talk about what to expect from the prep course.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We’ll move through the course in two-week blocks, with each block focused on one domain.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During those two weeks: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Work through the assigned materials and slide deck. (example, you’ll spend the next two weeks working through Domain 1, then we’ll review it together in 2 weeks).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Use the course resources alongside any helpful notes or materials from school.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Complete the available practice tests.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Meet with your small group if you’ve chosen to participate in one.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At the end of each two-week block, we’ll meet for a live domain review.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These sessions will always be held on Saturdays at the same time: 7:00 AM Pacific, 8:00 Mountain, 9:00 Central, and 10:00 Eastern.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live review is meant to reinforce and solidify what you’ve already studied, not serve as your first exposure to the domain.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slide decks are intentionally comprehensive, and we won’t be able to review every detail together. I will do my best to parse what I feel is worth the time to review together. I have some slides highlighted and starred for material </a:t>
            </a:r>
            <a:r>
              <a:rPr lang="en-US" i="1" dirty="0"/>
              <a:t>I</a:t>
            </a:r>
            <a:r>
              <a:rPr lang="en-US" i="0" dirty="0"/>
              <a:t> feel is crucial to revisit, especially if you’re feeling overwhelmed but that should not be the only material you focus on.</a:t>
            </a:r>
            <a:endParaRPr lang="en-US" dirty="0"/>
          </a:p>
          <a:p>
            <a:pPr>
              <a:buFont typeface="Arial" panose="020B0604020202020204" pitchFamily="34" charset="0"/>
              <a:buNone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Zoom link will be shared by email and posted in the Facebook group.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99961-539D-44ED-B4F8-1AA67C91583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05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Getting the Most From Live Reviews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As you work through each domain, write down your questions as they come up, don’t assume you’ll remember them later.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Whenever possible, please email your questions to me before the live session.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I’ll collect them and reserve time at the end of each review session to address them.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I’m human too, and depending on the question, I may need time to review the material or consult additional resources.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Sending questions early helps me give you the clearest and most accurate answer possible.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You’re still welcome to ask questions during the session, and I’ll answer as many as time allows.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If we run out of time, I’ll follow up with an email and a post in the Facebook group so everyone can benefit from the answers.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I also strongly encourage you to use your study group and our Facebook community: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Bounce questions and challenging concepts off one another.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Someone else may have an answer or a helpful way of explaining it.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Teaching a concept to someone else is one of the best ways to reinforce your own learning.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If you discover a helpful chart, video, Quizlet, mnemonic, study strategy, or other learning resource, please share it in the Facebook group.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If it helped you, there’s a good chance it will help someone else too.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Sharing resources also helps us build community, and community is an integral part of both this course and the broader CNS and integrative-health community.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During our live sessions, we’ll prioritize: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The most relevant and challenging concepts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Sample questions and how to reason through them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Common areas of confusion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Questions submitted by the group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Remember, you are not expected to master everything after seeing it once. Focus on steady progress, repeated exposure, and learning with and from one another.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99961-539D-44ED-B4F8-1AA67C91583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712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Study Group Structure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Study groups are completely self-directed. I’ll help connect and set up the groups, but I won’t oversee or manage them afterward.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For the group to be successful, everyone needs to participate - one person should not be responsible for organizing or doing all the work.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We’ll do our best to match people with similar availability, study time, and expectations.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Once you’re matched, talk openly about how often you want to meet and what level of commitment everyone can realistically make.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Shared responsibility leads to a stronger and more supportive group experience.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Most importantly:</a:t>
            </a:r>
            <a:r>
              <a:rPr lang="en-US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show up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Communicate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and engage.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If you can’t participate or need to step away, please let your group know rather than disappearing.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Please complete the questionnaire by next Friday so we can send out the study-group matches next week.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99961-539D-44ED-B4F8-1AA67C91583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261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Study Group Best Practices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Most groups meet weekly for about one to two hours, but choose a schedule that works for your group.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Your group is self-directed, we won’t be managing the meetings or deciding how you use that time.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It can help to study the same modules beforehand, then use the meeting to discuss questions and challenging concepts.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You can also divide topics and “teach back” what you learned, if you can explain it, you’re more likely to remember it.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Bring questions, insights, and weak areas to each meeting.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Consider mixing in practice questions from the course or other reputable resources.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Real or sample client cases are another great way to apply concepts like medications, symptoms, micronutrients, and family history.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Aim for at least 2-3 consistently engaged members so the group can continue even if someone has to miss or step away.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Ultimately, adapt the structure based on what helps your group learn best.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99961-539D-44ED-B4F8-1AA67C91583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662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Study Content &amp; Resources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Each domain includes comprehensive modules released gradually to help you pace yourself.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material includes a mix of foundational and more challenging concepts, plus case studies to build clinical application.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Prioritize based on exam weight—biochemistry and micronutrients make up a large portion, with amino acids being especially important.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Public health represents a smaller percentage, so study it, but don’t overinvest your limited time there.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You’ll receive 8 practice tests (50 questions) - 1 paired with each domain. </a:t>
            </a:r>
            <a:r>
              <a:rPr lang="en-US" dirty="0" err="1"/>
              <a:t>Ea</a:t>
            </a:r>
            <a:r>
              <a:rPr lang="en-US" dirty="0"/>
              <a:t>/ practice test will have a mix of domain-specific questions and random ones to simulate the randomness of the exam itself.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Be sure to enter your email in the Google Form so you receive your responses and explanations.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Don’t just study whether you were right or wrong - study the </a:t>
            </a:r>
            <a:r>
              <a:rPr lang="en-US" i="1" dirty="0"/>
              <a:t>rationale </a:t>
            </a:r>
            <a:r>
              <a:rPr lang="en-US" dirty="0"/>
              <a:t>behind each answer.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NutritionTestPrep.com is a separate optional resource with approximately 2,000 CNS-style questions. A lot of people find this recourse to be helpful, challenging, but helpful.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Experiment with memory tools like mnemonics, music, or sensory associations while studying.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Just confirm testing-center rules before planning to bring or use any scented products on exam day.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99961-539D-44ED-B4F8-1AA67C91583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9463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Study Time Recommendations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Study time will look different for everyone, so meet yourself where you’re at.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If you’re not currently working with clients, aim for about 15 hours per week - roughly </a:t>
            </a:r>
            <a:r>
              <a:rPr lang="en-US" b="1" dirty="0"/>
              <a:t>two</a:t>
            </a:r>
            <a:r>
              <a:rPr lang="en-US" dirty="0"/>
              <a:t> hours per day.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If you are actively seeing clients, around </a:t>
            </a:r>
            <a:r>
              <a:rPr lang="en-US" b="1" dirty="0"/>
              <a:t>10 hours per week</a:t>
            </a:r>
            <a:r>
              <a:rPr lang="en-US" dirty="0"/>
              <a:t> may be more realistic.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If you have a strong science background, you may be comfortable with closer to </a:t>
            </a:r>
            <a:r>
              <a:rPr lang="en-US" b="1" dirty="0"/>
              <a:t>6–10 hours</a:t>
            </a:r>
            <a:r>
              <a:rPr lang="en-US" b="1" i="1" dirty="0"/>
              <a:t>. </a:t>
            </a:r>
            <a:r>
              <a:rPr lang="en-US" b="0" i="1" dirty="0"/>
              <a:t>*I did this window of studying but I also work with 40 clients a week*</a:t>
            </a:r>
            <a:r>
              <a:rPr lang="en-US" i="1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These are guidelines, not rigid requirements. The quality of your studying matters more than the exact number of hours.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Prioritize focused sessions, active recall, and practice questions - not simply rereading slides.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Schedule study time like an appointment and protect that time.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 the final two weeks, avoid adding new material. Focus on review, practice, and your weaker areas.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Do not cram the weekend or night before - or the morning of the exam. By then, you either know it or you don’t.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Use that final pre-exam time to rest, regulate your nervous system, and arrive focused.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This course is self-guided, so consistency and self-discipline will be important, but your plan should still be realistic for your life.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99961-539D-44ED-B4F8-1AA67C91583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534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11" Type="http://schemas.openxmlformats.org/officeDocument/2006/relationships/image" Target="../media/image31.png"/><Relationship Id="rId5" Type="http://schemas.openxmlformats.org/officeDocument/2006/relationships/image" Target="../media/image1.png"/><Relationship Id="rId10" Type="http://schemas.openxmlformats.org/officeDocument/2006/relationships/image" Target="../media/image15.svg"/><Relationship Id="rId4" Type="http://schemas.openxmlformats.org/officeDocument/2006/relationships/image" Target="../media/image11.sv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4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36.svg"/><Relationship Id="rId4" Type="http://schemas.openxmlformats.org/officeDocument/2006/relationships/image" Target="../media/image2.svg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1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11" Type="http://schemas.openxmlformats.org/officeDocument/2006/relationships/image" Target="../media/image9.png"/><Relationship Id="rId5" Type="http://schemas.openxmlformats.org/officeDocument/2006/relationships/image" Target="../media/image12.png"/><Relationship Id="rId10" Type="http://schemas.openxmlformats.org/officeDocument/2006/relationships/hyperlink" Target="mailto:stnexamprep@gmail.com" TargetMode="External"/><Relationship Id="rId4" Type="http://schemas.openxmlformats.org/officeDocument/2006/relationships/image" Target="../media/image2.svg"/><Relationship Id="rId9" Type="http://schemas.openxmlformats.org/officeDocument/2006/relationships/image" Target="../media/image1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hyperlink" Target="mailto:stnexamprep@gmail.com" TargetMode="External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11" Type="http://schemas.openxmlformats.org/officeDocument/2006/relationships/image" Target="../media/image9.png"/><Relationship Id="rId5" Type="http://schemas.openxmlformats.org/officeDocument/2006/relationships/image" Target="../media/image1.png"/><Relationship Id="rId10" Type="http://schemas.openxmlformats.org/officeDocument/2006/relationships/image" Target="../media/image15.svg"/><Relationship Id="rId4" Type="http://schemas.openxmlformats.org/officeDocument/2006/relationships/image" Target="../media/image11.sv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2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5.sv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9.png"/><Relationship Id="rId4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://study.co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605332" y="4430691"/>
            <a:ext cx="4598554" cy="3460412"/>
          </a:xfrm>
          <a:custGeom>
            <a:avLst/>
            <a:gdLst/>
            <a:ahLst/>
            <a:cxnLst/>
            <a:rect l="l" t="t" r="r" b="b"/>
            <a:pathLst>
              <a:path w="4598554" h="3460412">
                <a:moveTo>
                  <a:pt x="0" y="0"/>
                </a:moveTo>
                <a:lnTo>
                  <a:pt x="4598553" y="0"/>
                </a:lnTo>
                <a:lnTo>
                  <a:pt x="4598553" y="3460411"/>
                </a:lnTo>
                <a:lnTo>
                  <a:pt x="0" y="34604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10204" y="4442246"/>
            <a:ext cx="6699700" cy="841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9"/>
              </a:lnSpc>
            </a:pPr>
            <a:r>
              <a:rPr lang="en-US" sz="2814" spc="-56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for the Susan Testa Nutrition CNS Exam Prep Course 2026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10204" y="3236287"/>
            <a:ext cx="7333681" cy="1268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25"/>
              </a:lnSpc>
            </a:pPr>
            <a:r>
              <a:rPr lang="en-US" sz="8424" b="1" spc="-168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Orientation</a:t>
            </a:r>
          </a:p>
        </p:txBody>
      </p:sp>
      <p:sp>
        <p:nvSpPr>
          <p:cNvPr id="5" name="Freeform 5"/>
          <p:cNvSpPr/>
          <p:nvPr/>
        </p:nvSpPr>
        <p:spPr>
          <a:xfrm>
            <a:off x="6688916" y="4348832"/>
            <a:ext cx="17288409" cy="11194245"/>
          </a:xfrm>
          <a:custGeom>
            <a:avLst/>
            <a:gdLst/>
            <a:ahLst/>
            <a:cxnLst/>
            <a:rect l="l" t="t" r="r" b="b"/>
            <a:pathLst>
              <a:path w="17288409" h="11194245">
                <a:moveTo>
                  <a:pt x="0" y="0"/>
                </a:moveTo>
                <a:lnTo>
                  <a:pt x="17288409" y="0"/>
                </a:lnTo>
                <a:lnTo>
                  <a:pt x="17288409" y="11194244"/>
                </a:lnTo>
                <a:lnTo>
                  <a:pt x="0" y="111942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178206" y="1970576"/>
            <a:ext cx="14481363" cy="7068715"/>
          </a:xfrm>
          <a:custGeom>
            <a:avLst/>
            <a:gdLst/>
            <a:ahLst/>
            <a:cxnLst/>
            <a:rect l="l" t="t" r="r" b="b"/>
            <a:pathLst>
              <a:path w="14481363" h="7068715">
                <a:moveTo>
                  <a:pt x="0" y="0"/>
                </a:moveTo>
                <a:lnTo>
                  <a:pt x="14481363" y="0"/>
                </a:lnTo>
                <a:lnTo>
                  <a:pt x="14481363" y="7068715"/>
                </a:lnTo>
                <a:lnTo>
                  <a:pt x="0" y="70687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8533370" flipH="1">
            <a:off x="7560902" y="-1203278"/>
            <a:ext cx="5000396" cy="3237757"/>
          </a:xfrm>
          <a:custGeom>
            <a:avLst/>
            <a:gdLst/>
            <a:ahLst/>
            <a:cxnLst/>
            <a:rect l="l" t="t" r="r" b="b"/>
            <a:pathLst>
              <a:path w="5000396" h="3237757">
                <a:moveTo>
                  <a:pt x="5000397" y="0"/>
                </a:moveTo>
                <a:lnTo>
                  <a:pt x="0" y="0"/>
                </a:lnTo>
                <a:lnTo>
                  <a:pt x="0" y="3237757"/>
                </a:lnTo>
                <a:lnTo>
                  <a:pt x="5000397" y="3237757"/>
                </a:lnTo>
                <a:lnTo>
                  <a:pt x="5000397" y="0"/>
                </a:lnTo>
                <a:close/>
              </a:path>
            </a:pathLst>
          </a:custGeom>
          <a:blipFill>
            <a:blip r:embed="rId7">
              <a:alphaModFix amt="6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8" name="Group 8"/>
          <p:cNvGrpSpPr/>
          <p:nvPr/>
        </p:nvGrpSpPr>
        <p:grpSpPr>
          <a:xfrm>
            <a:off x="10952619" y="8004248"/>
            <a:ext cx="6932537" cy="904614"/>
            <a:chOff x="0" y="0"/>
            <a:chExt cx="1726462" cy="22528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726461" cy="225283"/>
            </a:xfrm>
            <a:custGeom>
              <a:avLst/>
              <a:gdLst/>
              <a:ahLst/>
              <a:cxnLst/>
              <a:rect l="l" t="t" r="r" b="b"/>
              <a:pathLst>
                <a:path w="1726461" h="225283">
                  <a:moveTo>
                    <a:pt x="111675" y="0"/>
                  </a:moveTo>
                  <a:lnTo>
                    <a:pt x="1614786" y="0"/>
                  </a:lnTo>
                  <a:cubicBezTo>
                    <a:pt x="1676463" y="0"/>
                    <a:pt x="1726461" y="49999"/>
                    <a:pt x="1726461" y="111675"/>
                  </a:cubicBezTo>
                  <a:lnTo>
                    <a:pt x="1726461" y="113608"/>
                  </a:lnTo>
                  <a:cubicBezTo>
                    <a:pt x="1726461" y="143226"/>
                    <a:pt x="1714696" y="171631"/>
                    <a:pt x="1693753" y="192574"/>
                  </a:cubicBezTo>
                  <a:cubicBezTo>
                    <a:pt x="1672810" y="213517"/>
                    <a:pt x="1644404" y="225283"/>
                    <a:pt x="1614786" y="225283"/>
                  </a:cubicBezTo>
                  <a:lnTo>
                    <a:pt x="111675" y="225283"/>
                  </a:lnTo>
                  <a:cubicBezTo>
                    <a:pt x="82057" y="225283"/>
                    <a:pt x="53652" y="213517"/>
                    <a:pt x="32709" y="192574"/>
                  </a:cubicBezTo>
                  <a:cubicBezTo>
                    <a:pt x="11766" y="171631"/>
                    <a:pt x="0" y="143226"/>
                    <a:pt x="0" y="113608"/>
                  </a:cubicBezTo>
                  <a:lnTo>
                    <a:pt x="0" y="111675"/>
                  </a:lnTo>
                  <a:cubicBezTo>
                    <a:pt x="0" y="82057"/>
                    <a:pt x="11766" y="53652"/>
                    <a:pt x="32709" y="32709"/>
                  </a:cubicBezTo>
                  <a:cubicBezTo>
                    <a:pt x="53652" y="11766"/>
                    <a:pt x="82057" y="0"/>
                    <a:pt x="11167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1726462" cy="2252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180150" y="8139530"/>
            <a:ext cx="634050" cy="63405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6621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1231319" y="8190698"/>
            <a:ext cx="531713" cy="531713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b="-77993"/>
              </a:stretch>
            </a:blipFill>
          </p:spPr>
        </p:sp>
      </p:grpSp>
      <p:sp>
        <p:nvSpPr>
          <p:cNvPr id="15" name="Freeform 15"/>
          <p:cNvSpPr/>
          <p:nvPr/>
        </p:nvSpPr>
        <p:spPr>
          <a:xfrm>
            <a:off x="77426" y="8505453"/>
            <a:ext cx="1918280" cy="1706163"/>
          </a:xfrm>
          <a:custGeom>
            <a:avLst/>
            <a:gdLst/>
            <a:ahLst/>
            <a:cxnLst/>
            <a:rect l="l" t="t" r="r" b="b"/>
            <a:pathLst>
              <a:path w="1918280" h="1706163">
                <a:moveTo>
                  <a:pt x="0" y="0"/>
                </a:moveTo>
                <a:lnTo>
                  <a:pt x="1918280" y="0"/>
                </a:lnTo>
                <a:lnTo>
                  <a:pt x="1918280" y="1706163"/>
                </a:lnTo>
                <a:lnTo>
                  <a:pt x="0" y="170616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1180150" y="9046159"/>
            <a:ext cx="6243642" cy="424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24"/>
              </a:lnSpc>
            </a:pPr>
            <a:r>
              <a:rPr lang="en-US" sz="2793" spc="-55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www.susantestanutrition.com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865369" y="8264193"/>
            <a:ext cx="5989684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976"/>
              </a:lnSpc>
            </a:pPr>
            <a:r>
              <a:rPr lang="en-US" sz="2501" b="1" spc="-50" dirty="0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Presented By:</a:t>
            </a:r>
            <a:r>
              <a:rPr lang="en-US" sz="2501" spc="-5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 Kimberly </a:t>
            </a:r>
            <a:r>
              <a:rPr lang="en-US" sz="2501" spc="-50" dirty="0" err="1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Hornberg</a:t>
            </a:r>
            <a:r>
              <a:rPr lang="en-US" sz="2501" spc="-5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-Payne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531824" y="1467729"/>
            <a:ext cx="323727" cy="216897"/>
          </a:xfrm>
          <a:custGeom>
            <a:avLst/>
            <a:gdLst/>
            <a:ahLst/>
            <a:cxnLst/>
            <a:rect l="l" t="t" r="r" b="b"/>
            <a:pathLst>
              <a:path w="323727" h="216897">
                <a:moveTo>
                  <a:pt x="0" y="0"/>
                </a:moveTo>
                <a:lnTo>
                  <a:pt x="323727" y="0"/>
                </a:lnTo>
                <a:lnTo>
                  <a:pt x="323727" y="216897"/>
                </a:lnTo>
                <a:lnTo>
                  <a:pt x="0" y="2168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232262" y="8608983"/>
            <a:ext cx="6154860" cy="4631532"/>
          </a:xfrm>
          <a:custGeom>
            <a:avLst/>
            <a:gdLst/>
            <a:ahLst/>
            <a:cxnLst/>
            <a:rect l="l" t="t" r="r" b="b"/>
            <a:pathLst>
              <a:path w="6154860" h="4631532">
                <a:moveTo>
                  <a:pt x="0" y="0"/>
                </a:moveTo>
                <a:lnTo>
                  <a:pt x="6154860" y="0"/>
                </a:lnTo>
                <a:lnTo>
                  <a:pt x="6154860" y="4631532"/>
                </a:lnTo>
                <a:lnTo>
                  <a:pt x="0" y="46315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7962974">
            <a:off x="8118986" y="945580"/>
            <a:ext cx="10323467" cy="9058842"/>
          </a:xfrm>
          <a:custGeom>
            <a:avLst/>
            <a:gdLst/>
            <a:ahLst/>
            <a:cxnLst/>
            <a:rect l="l" t="t" r="r" b="b"/>
            <a:pathLst>
              <a:path w="10323467" h="9058842">
                <a:moveTo>
                  <a:pt x="0" y="0"/>
                </a:moveTo>
                <a:lnTo>
                  <a:pt x="10323467" y="0"/>
                </a:lnTo>
                <a:lnTo>
                  <a:pt x="10323467" y="9058843"/>
                </a:lnTo>
                <a:lnTo>
                  <a:pt x="0" y="90588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510325" y="619763"/>
            <a:ext cx="5948928" cy="9914880"/>
          </a:xfrm>
          <a:custGeom>
            <a:avLst/>
            <a:gdLst/>
            <a:ahLst/>
            <a:cxnLst/>
            <a:rect l="l" t="t" r="r" b="b"/>
            <a:pathLst>
              <a:path w="5948928" h="9914880">
                <a:moveTo>
                  <a:pt x="0" y="0"/>
                </a:moveTo>
                <a:lnTo>
                  <a:pt x="5948928" y="0"/>
                </a:lnTo>
                <a:lnTo>
                  <a:pt x="5948928" y="9914880"/>
                </a:lnTo>
                <a:lnTo>
                  <a:pt x="0" y="991488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020615" y="431706"/>
            <a:ext cx="6928349" cy="4616012"/>
          </a:xfrm>
          <a:custGeom>
            <a:avLst/>
            <a:gdLst/>
            <a:ahLst/>
            <a:cxnLst/>
            <a:rect l="l" t="t" r="r" b="b"/>
            <a:pathLst>
              <a:path w="6928349" h="4616012">
                <a:moveTo>
                  <a:pt x="0" y="0"/>
                </a:moveTo>
                <a:lnTo>
                  <a:pt x="6928348" y="0"/>
                </a:lnTo>
                <a:lnTo>
                  <a:pt x="6928348" y="4616013"/>
                </a:lnTo>
                <a:lnTo>
                  <a:pt x="0" y="461601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28700" y="1038225"/>
            <a:ext cx="8541850" cy="1785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92"/>
              </a:lnSpc>
            </a:pPr>
            <a:r>
              <a:rPr lang="en-US" sz="5960" b="1" spc="-119">
                <a:solidFill>
                  <a:srgbClr val="A2C5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Study Time Recommendations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3797566"/>
            <a:ext cx="8541850" cy="5099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b="1" dirty="0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Not working with clients:</a:t>
            </a: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1036320" lvl="2" indent="-345440" algn="just">
              <a:lnSpc>
                <a:spcPts val="3744"/>
              </a:lnSpc>
              <a:buFont typeface="Arial"/>
              <a:buChar char="⚬"/>
            </a:pP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~15 </a:t>
            </a:r>
            <a:r>
              <a:rPr lang="en-US" sz="2400" dirty="0" err="1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hrs</a:t>
            </a: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/week (≈2 </a:t>
            </a:r>
            <a:r>
              <a:rPr lang="en-US" sz="2400" dirty="0" err="1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hrs</a:t>
            </a: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/day).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b="1" dirty="0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Actively working with clients: </a:t>
            </a:r>
          </a:p>
          <a:p>
            <a:pPr marL="1036320" lvl="2" indent="-345440" algn="just">
              <a:lnSpc>
                <a:spcPts val="3744"/>
              </a:lnSpc>
              <a:buFont typeface="Arial"/>
              <a:buChar char="⚬"/>
            </a:pP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~10 </a:t>
            </a:r>
            <a:r>
              <a:rPr lang="en-US" sz="2400" dirty="0" err="1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hrs</a:t>
            </a: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/week.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b="1" dirty="0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Science-heavy background:</a:t>
            </a: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1036320" lvl="2" indent="-345440" algn="just">
              <a:lnSpc>
                <a:spcPts val="3744"/>
              </a:lnSpc>
              <a:buFont typeface="Arial"/>
              <a:buChar char="⚬"/>
            </a:pP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May get by with 6–10 hrs.</a:t>
            </a:r>
          </a:p>
          <a:p>
            <a:pPr algn="just">
              <a:lnSpc>
                <a:spcPts val="3744"/>
              </a:lnSpc>
            </a:pPr>
            <a:endParaRPr lang="en-US" sz="2400" dirty="0">
              <a:solidFill>
                <a:srgbClr val="03662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b="1" dirty="0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Time</a:t>
            </a: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 = less important than quality of study (focused sessions, active recall, practice Qs).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b="1" dirty="0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Last 2 weeks: </a:t>
            </a: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no new material → focus on review and weak areas.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45004" y="2902994"/>
            <a:ext cx="8685074" cy="605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999" spc="-79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Meet yourself where you’re at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709269" y="5360480"/>
            <a:ext cx="5551040" cy="5066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lang="en-US" sz="2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Don’t cram: </a:t>
            </a:r>
            <a:r>
              <a:rPr lang="en-US" sz="24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weekend before, night before, or morning of. By then, you either know it or you don’t.</a:t>
            </a:r>
          </a:p>
          <a:p>
            <a:pPr algn="ctr">
              <a:lnSpc>
                <a:spcPts val="3120"/>
              </a:lnSpc>
            </a:pPr>
            <a:endParaRPr lang="en-US" sz="24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120"/>
              </a:lnSpc>
            </a:pPr>
            <a:r>
              <a:rPr lang="en-US" sz="24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Use pre-exam time to relax and get focused.</a:t>
            </a:r>
          </a:p>
          <a:p>
            <a:pPr algn="ctr">
              <a:lnSpc>
                <a:spcPts val="3120"/>
              </a:lnSpc>
            </a:pPr>
            <a:endParaRPr lang="en-US" sz="24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120"/>
              </a:lnSpc>
            </a:pPr>
            <a:r>
              <a:rPr lang="en-US" sz="24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Take study time seriously. Schedule it like an appointment.</a:t>
            </a:r>
          </a:p>
          <a:p>
            <a:pPr algn="ctr">
              <a:lnSpc>
                <a:spcPts val="3120"/>
              </a:lnSpc>
            </a:pPr>
            <a:endParaRPr lang="en-US" sz="24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120"/>
              </a:lnSpc>
            </a:pPr>
            <a:r>
              <a:rPr lang="en-US" sz="24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Study will be self-guided → stay disciplined.</a:t>
            </a:r>
          </a:p>
          <a:p>
            <a:pPr algn="ctr">
              <a:lnSpc>
                <a:spcPts val="3120"/>
              </a:lnSpc>
            </a:pPr>
            <a:endParaRPr lang="en-US" sz="24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6459253" y="8580837"/>
            <a:ext cx="1918280" cy="1706163"/>
          </a:xfrm>
          <a:custGeom>
            <a:avLst/>
            <a:gdLst/>
            <a:ahLst/>
            <a:cxnLst/>
            <a:rect l="l" t="t" r="r" b="b"/>
            <a:pathLst>
              <a:path w="1918280" h="1706163">
                <a:moveTo>
                  <a:pt x="0" y="0"/>
                </a:moveTo>
                <a:lnTo>
                  <a:pt x="1918280" y="0"/>
                </a:lnTo>
                <a:lnTo>
                  <a:pt x="1918280" y="1706163"/>
                </a:lnTo>
                <a:lnTo>
                  <a:pt x="0" y="170616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922270" y="2700655"/>
            <a:ext cx="7530210" cy="3765105"/>
          </a:xfrm>
          <a:custGeom>
            <a:avLst/>
            <a:gdLst/>
            <a:ahLst/>
            <a:cxnLst/>
            <a:rect l="l" t="t" r="r" b="b"/>
            <a:pathLst>
              <a:path w="7530210" h="3765105">
                <a:moveTo>
                  <a:pt x="0" y="0"/>
                </a:moveTo>
                <a:lnTo>
                  <a:pt x="7530210" y="0"/>
                </a:lnTo>
                <a:lnTo>
                  <a:pt x="7530210" y="3765105"/>
                </a:lnTo>
                <a:lnTo>
                  <a:pt x="0" y="37651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8533370" flipH="1">
            <a:off x="1496369" y="8525293"/>
            <a:ext cx="5000396" cy="3237757"/>
          </a:xfrm>
          <a:custGeom>
            <a:avLst/>
            <a:gdLst/>
            <a:ahLst/>
            <a:cxnLst/>
            <a:rect l="l" t="t" r="r" b="b"/>
            <a:pathLst>
              <a:path w="5000396" h="3237757">
                <a:moveTo>
                  <a:pt x="5000396" y="0"/>
                </a:moveTo>
                <a:lnTo>
                  <a:pt x="0" y="0"/>
                </a:lnTo>
                <a:lnTo>
                  <a:pt x="0" y="3237757"/>
                </a:lnTo>
                <a:lnTo>
                  <a:pt x="5000396" y="3237757"/>
                </a:lnTo>
                <a:lnTo>
                  <a:pt x="5000396" y="0"/>
                </a:lnTo>
                <a:close/>
              </a:path>
            </a:pathLst>
          </a:custGeom>
          <a:blipFill>
            <a:blip r:embed="rId5">
              <a:alphaModFix amt="6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1280263" y="3315455"/>
            <a:ext cx="7307459" cy="892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92"/>
              </a:lnSpc>
            </a:pPr>
            <a:r>
              <a:rPr lang="en-US" sz="5960" b="1" spc="-119">
                <a:solidFill>
                  <a:srgbClr val="A2C5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&amp; Mindset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80263" y="2486512"/>
            <a:ext cx="6708253" cy="762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5037" spc="-1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Common Challenges</a:t>
            </a:r>
          </a:p>
        </p:txBody>
      </p:sp>
      <p:sp>
        <p:nvSpPr>
          <p:cNvPr id="6" name="Freeform 6"/>
          <p:cNvSpPr/>
          <p:nvPr/>
        </p:nvSpPr>
        <p:spPr>
          <a:xfrm rot="7999618" flipH="1">
            <a:off x="6192614" y="-1079544"/>
            <a:ext cx="5000396" cy="3237757"/>
          </a:xfrm>
          <a:custGeom>
            <a:avLst/>
            <a:gdLst/>
            <a:ahLst/>
            <a:cxnLst/>
            <a:rect l="l" t="t" r="r" b="b"/>
            <a:pathLst>
              <a:path w="5000396" h="3237757">
                <a:moveTo>
                  <a:pt x="5000396" y="0"/>
                </a:moveTo>
                <a:lnTo>
                  <a:pt x="0" y="0"/>
                </a:lnTo>
                <a:lnTo>
                  <a:pt x="0" y="3237757"/>
                </a:lnTo>
                <a:lnTo>
                  <a:pt x="5000396" y="3237757"/>
                </a:lnTo>
                <a:lnTo>
                  <a:pt x="5000396" y="0"/>
                </a:lnTo>
                <a:close/>
              </a:path>
            </a:pathLst>
          </a:custGeom>
          <a:blipFill>
            <a:blip r:embed="rId5">
              <a:alphaModFix amt="6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9144000" y="610585"/>
            <a:ext cx="4490522" cy="5467513"/>
          </a:xfrm>
          <a:custGeom>
            <a:avLst/>
            <a:gdLst/>
            <a:ahLst/>
            <a:cxnLst/>
            <a:rect l="l" t="t" r="r" b="b"/>
            <a:pathLst>
              <a:path w="4490522" h="5467513">
                <a:moveTo>
                  <a:pt x="0" y="0"/>
                </a:moveTo>
                <a:lnTo>
                  <a:pt x="4490522" y="0"/>
                </a:lnTo>
                <a:lnTo>
                  <a:pt x="4490522" y="5467513"/>
                </a:lnTo>
                <a:lnTo>
                  <a:pt x="0" y="546751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4935" r="-27813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28700" y="5013165"/>
            <a:ext cx="8458118" cy="3699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b="1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Overwhelm is normal — </a:t>
            </a: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everyone feels it.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b="1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Expect questions you’ve “never seen before” → </a:t>
            </a: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this is not a reflection of ability.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b="1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Biochem has expanded → </a:t>
            </a:r>
            <a:r>
              <a:rPr lang="en-US" sz="2400" u="sng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expect pathway details</a:t>
            </a: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 (e.g., where metabolites enter Krebs cycle).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b="1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Trick Qs: </a:t>
            </a: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“</a:t>
            </a:r>
            <a:r>
              <a:rPr lang="en-US" sz="2400" i="1">
                <a:solidFill>
                  <a:srgbClr val="036621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What is the best answer?</a:t>
            </a: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” among several correct ones.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b="1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Retakes happen</a:t>
            </a: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 (not failure, just part of process).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018206" y="2961869"/>
            <a:ext cx="5048948" cy="3503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lang="en-US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Self-care matters: </a:t>
            </a: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rest, stress management, downtime. </a:t>
            </a:r>
          </a:p>
          <a:p>
            <a:pPr algn="ctr">
              <a:lnSpc>
                <a:spcPts val="3120"/>
              </a:lnSpc>
            </a:pPr>
            <a:endParaRPr lang="en-US"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120"/>
              </a:lnSpc>
            </a:pPr>
            <a:r>
              <a:rPr lang="en-US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Burnout = </a:t>
            </a: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lower retention!</a:t>
            </a:r>
          </a:p>
          <a:p>
            <a:pPr algn="ctr">
              <a:lnSpc>
                <a:spcPts val="3120"/>
              </a:lnSpc>
            </a:pPr>
            <a:endParaRPr lang="en-US"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Plan for breaks &amp; restoration opportunities during your studying season</a:t>
            </a:r>
          </a:p>
          <a:p>
            <a:pPr algn="ctr">
              <a:lnSpc>
                <a:spcPts val="3120"/>
              </a:lnSpc>
            </a:pPr>
            <a:endParaRPr lang="en-US"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6148874" y="8438009"/>
            <a:ext cx="1918280" cy="1706163"/>
          </a:xfrm>
          <a:custGeom>
            <a:avLst/>
            <a:gdLst/>
            <a:ahLst/>
            <a:cxnLst/>
            <a:rect l="l" t="t" r="r" b="b"/>
            <a:pathLst>
              <a:path w="1918280" h="1706163">
                <a:moveTo>
                  <a:pt x="0" y="0"/>
                </a:moveTo>
                <a:lnTo>
                  <a:pt x="1918280" y="0"/>
                </a:lnTo>
                <a:lnTo>
                  <a:pt x="1918280" y="1706162"/>
                </a:lnTo>
                <a:lnTo>
                  <a:pt x="0" y="170616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28380" y="6607228"/>
            <a:ext cx="4598554" cy="3460412"/>
          </a:xfrm>
          <a:custGeom>
            <a:avLst/>
            <a:gdLst/>
            <a:ahLst/>
            <a:cxnLst/>
            <a:rect l="l" t="t" r="r" b="b"/>
            <a:pathLst>
              <a:path w="4598554" h="3460412">
                <a:moveTo>
                  <a:pt x="0" y="0"/>
                </a:moveTo>
                <a:lnTo>
                  <a:pt x="4598554" y="0"/>
                </a:lnTo>
                <a:lnTo>
                  <a:pt x="4598554" y="3460412"/>
                </a:lnTo>
                <a:lnTo>
                  <a:pt x="0" y="34604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09127" y="2655119"/>
            <a:ext cx="6716018" cy="892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92"/>
              </a:lnSpc>
            </a:pPr>
            <a:r>
              <a:rPr lang="en-US" sz="5960" b="1" spc="-119">
                <a:solidFill>
                  <a:srgbClr val="A2C5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&amp; Communication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09127" y="1826177"/>
            <a:ext cx="6552328" cy="762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5037" spc="-1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Logistics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101370" y="2896781"/>
            <a:ext cx="4309185" cy="6361519"/>
            <a:chOff x="0" y="0"/>
            <a:chExt cx="1373244" cy="2027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73244" cy="2027279"/>
            </a:xfrm>
            <a:custGeom>
              <a:avLst/>
              <a:gdLst/>
              <a:ahLst/>
              <a:cxnLst/>
              <a:rect l="l" t="t" r="r" b="b"/>
              <a:pathLst>
                <a:path w="1373244" h="2027279">
                  <a:moveTo>
                    <a:pt x="62881" y="0"/>
                  </a:moveTo>
                  <a:lnTo>
                    <a:pt x="1310363" y="0"/>
                  </a:lnTo>
                  <a:cubicBezTo>
                    <a:pt x="1345091" y="0"/>
                    <a:pt x="1373244" y="28153"/>
                    <a:pt x="1373244" y="62881"/>
                  </a:cubicBezTo>
                  <a:lnTo>
                    <a:pt x="1373244" y="1964398"/>
                  </a:lnTo>
                  <a:cubicBezTo>
                    <a:pt x="1373244" y="1981075"/>
                    <a:pt x="1366619" y="1997069"/>
                    <a:pt x="1354827" y="2008862"/>
                  </a:cubicBezTo>
                  <a:cubicBezTo>
                    <a:pt x="1343034" y="2020654"/>
                    <a:pt x="1327040" y="2027279"/>
                    <a:pt x="1310363" y="2027279"/>
                  </a:cubicBezTo>
                  <a:lnTo>
                    <a:pt x="62881" y="2027279"/>
                  </a:lnTo>
                  <a:cubicBezTo>
                    <a:pt x="46204" y="2027279"/>
                    <a:pt x="30210" y="2020654"/>
                    <a:pt x="18418" y="2008862"/>
                  </a:cubicBezTo>
                  <a:cubicBezTo>
                    <a:pt x="6625" y="1997069"/>
                    <a:pt x="0" y="1981075"/>
                    <a:pt x="0" y="1964398"/>
                  </a:cubicBezTo>
                  <a:lnTo>
                    <a:pt x="0" y="62881"/>
                  </a:lnTo>
                  <a:cubicBezTo>
                    <a:pt x="0" y="46204"/>
                    <a:pt x="6625" y="30210"/>
                    <a:pt x="18418" y="18418"/>
                  </a:cubicBezTo>
                  <a:cubicBezTo>
                    <a:pt x="30210" y="6625"/>
                    <a:pt x="46204" y="0"/>
                    <a:pt x="62881" y="0"/>
                  </a:cubicBezTo>
                  <a:close/>
                </a:path>
              </a:pathLst>
            </a:custGeom>
            <a:solidFill>
              <a:srgbClr val="036621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1373244" cy="20082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53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689917" y="2896781"/>
            <a:ext cx="4309185" cy="6278211"/>
            <a:chOff x="0" y="0"/>
            <a:chExt cx="1373244" cy="200073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73244" cy="2000731"/>
            </a:xfrm>
            <a:custGeom>
              <a:avLst/>
              <a:gdLst/>
              <a:ahLst/>
              <a:cxnLst/>
              <a:rect l="l" t="t" r="r" b="b"/>
              <a:pathLst>
                <a:path w="1373244" h="2000731">
                  <a:moveTo>
                    <a:pt x="62881" y="0"/>
                  </a:moveTo>
                  <a:lnTo>
                    <a:pt x="1310363" y="0"/>
                  </a:lnTo>
                  <a:cubicBezTo>
                    <a:pt x="1345091" y="0"/>
                    <a:pt x="1373244" y="28153"/>
                    <a:pt x="1373244" y="62881"/>
                  </a:cubicBezTo>
                  <a:lnTo>
                    <a:pt x="1373244" y="1937850"/>
                  </a:lnTo>
                  <a:cubicBezTo>
                    <a:pt x="1373244" y="1954527"/>
                    <a:pt x="1366619" y="1970521"/>
                    <a:pt x="1354827" y="1982313"/>
                  </a:cubicBezTo>
                  <a:cubicBezTo>
                    <a:pt x="1343034" y="1994106"/>
                    <a:pt x="1327040" y="2000731"/>
                    <a:pt x="1310363" y="2000731"/>
                  </a:cubicBezTo>
                  <a:lnTo>
                    <a:pt x="62881" y="2000731"/>
                  </a:lnTo>
                  <a:cubicBezTo>
                    <a:pt x="46204" y="2000731"/>
                    <a:pt x="30210" y="1994106"/>
                    <a:pt x="18418" y="1982313"/>
                  </a:cubicBezTo>
                  <a:cubicBezTo>
                    <a:pt x="6625" y="1970521"/>
                    <a:pt x="0" y="1954527"/>
                    <a:pt x="0" y="1937850"/>
                  </a:cubicBezTo>
                  <a:lnTo>
                    <a:pt x="0" y="62881"/>
                  </a:lnTo>
                  <a:cubicBezTo>
                    <a:pt x="0" y="46204"/>
                    <a:pt x="6625" y="30210"/>
                    <a:pt x="18418" y="18418"/>
                  </a:cubicBezTo>
                  <a:cubicBezTo>
                    <a:pt x="30210" y="6625"/>
                    <a:pt x="46204" y="0"/>
                    <a:pt x="62881" y="0"/>
                  </a:cubicBezTo>
                  <a:close/>
                </a:path>
              </a:pathLst>
            </a:custGeom>
            <a:solidFill>
              <a:srgbClr val="749B4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1373244" cy="19816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53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rot="7999618" flipH="1">
            <a:off x="5337807" y="-980463"/>
            <a:ext cx="4847545" cy="3138785"/>
          </a:xfrm>
          <a:custGeom>
            <a:avLst/>
            <a:gdLst/>
            <a:ahLst/>
            <a:cxnLst/>
            <a:rect l="l" t="t" r="r" b="b"/>
            <a:pathLst>
              <a:path w="4847545" h="3138785">
                <a:moveTo>
                  <a:pt x="4847545" y="0"/>
                </a:moveTo>
                <a:lnTo>
                  <a:pt x="0" y="0"/>
                </a:lnTo>
                <a:lnTo>
                  <a:pt x="0" y="3138785"/>
                </a:lnTo>
                <a:lnTo>
                  <a:pt x="4847545" y="3138785"/>
                </a:lnTo>
                <a:lnTo>
                  <a:pt x="4847545" y="0"/>
                </a:lnTo>
                <a:close/>
              </a:path>
            </a:pathLst>
          </a:custGeom>
          <a:blipFill>
            <a:blip r:embed="rId5">
              <a:alphaModFix amt="6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Freeform 12"/>
          <p:cNvSpPr/>
          <p:nvPr/>
        </p:nvSpPr>
        <p:spPr>
          <a:xfrm>
            <a:off x="13946498" y="1998770"/>
            <a:ext cx="1796023" cy="1796023"/>
          </a:xfrm>
          <a:custGeom>
            <a:avLst/>
            <a:gdLst/>
            <a:ahLst/>
            <a:cxnLst/>
            <a:rect l="l" t="t" r="r" b="b"/>
            <a:pathLst>
              <a:path w="1796023" h="1796023">
                <a:moveTo>
                  <a:pt x="0" y="0"/>
                </a:moveTo>
                <a:lnTo>
                  <a:pt x="1796023" y="0"/>
                </a:lnTo>
                <a:lnTo>
                  <a:pt x="1796023" y="1796023"/>
                </a:lnTo>
                <a:lnTo>
                  <a:pt x="0" y="179602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357951" y="1998770"/>
            <a:ext cx="1796023" cy="1796023"/>
          </a:xfrm>
          <a:custGeom>
            <a:avLst/>
            <a:gdLst/>
            <a:ahLst/>
            <a:cxnLst/>
            <a:rect l="l" t="t" r="r" b="b"/>
            <a:pathLst>
              <a:path w="1796023" h="1796023">
                <a:moveTo>
                  <a:pt x="0" y="0"/>
                </a:moveTo>
                <a:lnTo>
                  <a:pt x="1796023" y="0"/>
                </a:lnTo>
                <a:lnTo>
                  <a:pt x="1796023" y="1796023"/>
                </a:lnTo>
                <a:lnTo>
                  <a:pt x="0" y="179602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8757996" y="4191380"/>
            <a:ext cx="2943053" cy="372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95"/>
              </a:lnSpc>
            </a:pPr>
            <a:r>
              <a:rPr lang="en-US" sz="2399" b="1" spc="-4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Facebook Group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327507" y="4935605"/>
            <a:ext cx="3856911" cy="1550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57" lvl="1" indent="-259078" algn="l">
              <a:lnSpc>
                <a:spcPts val="3119"/>
              </a:lnSpc>
              <a:buFont typeface="Arial"/>
              <a:buChar char="•"/>
            </a:pPr>
            <a:r>
              <a:rPr lang="en-US" sz="2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Announcements, practice questions, community sharing &amp; support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372983" y="3800789"/>
            <a:ext cx="2943053" cy="1153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95"/>
              </a:lnSpc>
            </a:pPr>
            <a:r>
              <a:rPr lang="en-US" sz="2399" b="1" spc="-4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Susan Testa Nutrition Website</a:t>
            </a:r>
          </a:p>
          <a:p>
            <a:pPr algn="ctr">
              <a:lnSpc>
                <a:spcPts val="3095"/>
              </a:lnSpc>
            </a:pPr>
            <a:r>
              <a:rPr lang="en-US" sz="2399" b="1" spc="-4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(Main Hub!!)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916054" y="5124450"/>
            <a:ext cx="3856911" cy="3503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57" lvl="1" indent="-259078" algn="l">
              <a:lnSpc>
                <a:spcPts val="3119"/>
              </a:lnSpc>
              <a:buFont typeface="Arial"/>
              <a:buChar char="•"/>
            </a:pPr>
            <a:r>
              <a:rPr lang="en-US" sz="2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Program resources (e.g., modules, practice tests, e-books, etc.)</a:t>
            </a:r>
          </a:p>
          <a:p>
            <a:pPr algn="l">
              <a:lnSpc>
                <a:spcPts val="3119"/>
              </a:lnSpc>
            </a:pPr>
            <a:endParaRPr lang="en-US" sz="2399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18157" lvl="1" indent="-259078" algn="l">
              <a:lnSpc>
                <a:spcPts val="3119"/>
              </a:lnSpc>
              <a:buFont typeface="Arial"/>
              <a:buChar char="•"/>
            </a:pPr>
            <a:r>
              <a:rPr lang="en-US" sz="2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Official announcements</a:t>
            </a:r>
          </a:p>
          <a:p>
            <a:pPr algn="l">
              <a:lnSpc>
                <a:spcPts val="3119"/>
              </a:lnSpc>
            </a:pPr>
            <a:endParaRPr lang="en-US" sz="2399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18157" lvl="1" indent="-259078" algn="l">
              <a:lnSpc>
                <a:spcPts val="3119"/>
              </a:lnSpc>
              <a:buFont typeface="Arial"/>
              <a:buChar char="•"/>
            </a:pPr>
            <a:r>
              <a:rPr lang="en-US" sz="23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Study group assignments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09127" y="3718593"/>
            <a:ext cx="6181189" cy="5099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All of the program information can be found in </a:t>
            </a:r>
            <a:r>
              <a:rPr lang="en-US" sz="2400" b="1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 convenient locations:</a:t>
            </a:r>
          </a:p>
          <a:p>
            <a:pPr algn="just">
              <a:lnSpc>
                <a:spcPts val="3744"/>
              </a:lnSpc>
            </a:pPr>
            <a:endParaRPr lang="en-US" sz="2400" b="1">
              <a:solidFill>
                <a:srgbClr val="03662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b="1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 gain access:</a:t>
            </a:r>
          </a:p>
          <a:p>
            <a:pPr marL="1036320" lvl="2" indent="-345440" algn="just">
              <a:lnSpc>
                <a:spcPts val="3744"/>
              </a:lnSpc>
              <a:buFont typeface="Arial"/>
              <a:buChar char="⚬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Join the Facebook group</a:t>
            </a:r>
          </a:p>
          <a:p>
            <a:pPr marL="1036320" lvl="2" indent="-345440" algn="just">
              <a:lnSpc>
                <a:spcPts val="3744"/>
              </a:lnSpc>
              <a:buFont typeface="Arial"/>
              <a:buChar char="⚬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You’ll need a password to gain access to the site resource center</a:t>
            </a:r>
          </a:p>
          <a:p>
            <a:pPr marL="1036320" lvl="2" indent="-345440" algn="just">
              <a:lnSpc>
                <a:spcPts val="3744"/>
              </a:lnSpc>
              <a:buFont typeface="Arial"/>
              <a:buChar char="⚬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Keep an eye out for emails but outside of our live sessions every other week, this is a self-guided review course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033534" y="2710750"/>
            <a:ext cx="8670554" cy="893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92"/>
              </a:lnSpc>
            </a:pPr>
            <a:r>
              <a:rPr lang="en-US" sz="5960" b="1" spc="-119">
                <a:solidFill>
                  <a:srgbClr val="A2C5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&amp; Tips</a:t>
            </a:r>
          </a:p>
        </p:txBody>
      </p:sp>
      <p:sp>
        <p:nvSpPr>
          <p:cNvPr id="3" name="Freeform 3"/>
          <p:cNvSpPr/>
          <p:nvPr/>
        </p:nvSpPr>
        <p:spPr>
          <a:xfrm>
            <a:off x="9344740" y="3604079"/>
            <a:ext cx="12105091" cy="10364984"/>
          </a:xfrm>
          <a:custGeom>
            <a:avLst/>
            <a:gdLst/>
            <a:ahLst/>
            <a:cxnLst/>
            <a:rect l="l" t="t" r="r" b="b"/>
            <a:pathLst>
              <a:path w="12105091" h="10364984">
                <a:moveTo>
                  <a:pt x="0" y="0"/>
                </a:moveTo>
                <a:lnTo>
                  <a:pt x="12105091" y="0"/>
                </a:lnTo>
                <a:lnTo>
                  <a:pt x="12105091" y="10364984"/>
                </a:lnTo>
                <a:lnTo>
                  <a:pt x="0" y="103649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8533370" flipH="1">
            <a:off x="6826629" y="-1055333"/>
            <a:ext cx="5000396" cy="3237757"/>
          </a:xfrm>
          <a:custGeom>
            <a:avLst/>
            <a:gdLst/>
            <a:ahLst/>
            <a:cxnLst/>
            <a:rect l="l" t="t" r="r" b="b"/>
            <a:pathLst>
              <a:path w="5000396" h="3237757">
                <a:moveTo>
                  <a:pt x="5000397" y="0"/>
                </a:moveTo>
                <a:lnTo>
                  <a:pt x="0" y="0"/>
                </a:lnTo>
                <a:lnTo>
                  <a:pt x="0" y="3237757"/>
                </a:lnTo>
                <a:lnTo>
                  <a:pt x="5000397" y="3237757"/>
                </a:lnTo>
                <a:lnTo>
                  <a:pt x="5000397" y="0"/>
                </a:lnTo>
                <a:close/>
              </a:path>
            </a:pathLst>
          </a:custGeom>
          <a:blipFill>
            <a:blip r:embed="rId5">
              <a:alphaModFix amt="6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>
            <a:off x="11278775" y="705370"/>
            <a:ext cx="3472257" cy="5211643"/>
          </a:xfrm>
          <a:custGeom>
            <a:avLst/>
            <a:gdLst/>
            <a:ahLst/>
            <a:cxnLst/>
            <a:rect l="l" t="t" r="r" b="b"/>
            <a:pathLst>
              <a:path w="3472257" h="5211643">
                <a:moveTo>
                  <a:pt x="0" y="0"/>
                </a:moveTo>
                <a:lnTo>
                  <a:pt x="3472258" y="0"/>
                </a:lnTo>
                <a:lnTo>
                  <a:pt x="3472258" y="5211644"/>
                </a:lnTo>
                <a:lnTo>
                  <a:pt x="0" y="521164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848231" y="1938419"/>
            <a:ext cx="7529699" cy="762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5037" spc="-1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Participant Experiences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48231" y="3727153"/>
            <a:ext cx="8295769" cy="4633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744"/>
              </a:lnSpc>
              <a:buFont typeface="Arial"/>
              <a:buChar char="•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Retakes can happen,</a:t>
            </a:r>
            <a:r>
              <a:rPr lang="en-US" sz="2400" i="1">
                <a:solidFill>
                  <a:srgbClr val="036621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this is a big exam</a:t>
            </a: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! </a:t>
            </a:r>
          </a:p>
          <a:p>
            <a:pPr marL="518160" lvl="1" indent="-259080" algn="l">
              <a:lnSpc>
                <a:spcPts val="3744"/>
              </a:lnSpc>
              <a:buFont typeface="Arial"/>
              <a:buChar char="•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Clinical experience improves confidence and recall.</a:t>
            </a:r>
          </a:p>
          <a:p>
            <a:pPr marL="518160" lvl="1" indent="-259080" algn="l">
              <a:lnSpc>
                <a:spcPts val="3744"/>
              </a:lnSpc>
              <a:buFont typeface="Arial"/>
              <a:buChar char="•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Taking exam right after school → works better for science-heavy programs. </a:t>
            </a:r>
          </a:p>
          <a:p>
            <a:pPr marL="1036320" lvl="2" indent="-345440" algn="l">
              <a:lnSpc>
                <a:spcPts val="3744"/>
              </a:lnSpc>
              <a:buFont typeface="Arial"/>
              <a:buChar char="⚬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Clinical-heavy (MUIH) may benefit from waiting, and brushing up on these topics. </a:t>
            </a:r>
          </a:p>
          <a:p>
            <a:pPr marL="518160" lvl="1" indent="-259080" algn="l">
              <a:lnSpc>
                <a:spcPts val="3744"/>
              </a:lnSpc>
              <a:buFont typeface="Arial"/>
              <a:buChar char="•"/>
            </a:pPr>
            <a:r>
              <a:rPr lang="en-US" sz="2400" b="1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Teaching, webinars, and mentoring reinforce knowledge.</a:t>
            </a:r>
          </a:p>
          <a:p>
            <a:pPr marL="1036320" lvl="2" indent="-345440" algn="l">
              <a:lnSpc>
                <a:spcPts val="3744"/>
              </a:lnSpc>
              <a:buFont typeface="Arial"/>
              <a:buChar char="⚬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Focus study time on biochem, micronutrients, and case application, </a:t>
            </a:r>
            <a:r>
              <a:rPr lang="en-US" sz="2400" i="1">
                <a:solidFill>
                  <a:srgbClr val="036621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not on small domains!!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957223" y="4387708"/>
            <a:ext cx="4569516" cy="956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70"/>
              </a:lnSpc>
            </a:pPr>
            <a:r>
              <a:rPr lang="en-US" sz="3000" b="1" spc="-6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Shared </a:t>
            </a:r>
          </a:p>
          <a:p>
            <a:pPr algn="ctr">
              <a:lnSpc>
                <a:spcPts val="3870"/>
              </a:lnSpc>
            </a:pPr>
            <a:r>
              <a:rPr lang="en-US" sz="3000" b="1" spc="-6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experiences: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896094" y="6166711"/>
            <a:ext cx="6998932" cy="3503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Feeling unprepared is universal.</a:t>
            </a:r>
          </a:p>
          <a:p>
            <a:pPr marL="1036320" lvl="2" indent="-345440" algn="l">
              <a:lnSpc>
                <a:spcPts val="3120"/>
              </a:lnSpc>
              <a:buFont typeface="Arial"/>
              <a:buChar char="⚬"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Most of everyone leaves the exam feeling overwhelmed</a:t>
            </a:r>
          </a:p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Importance of deeper detail</a:t>
            </a: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, not just mnemonics.</a:t>
            </a:r>
          </a:p>
          <a:p>
            <a:pPr marL="1036320" lvl="2" indent="-345440" algn="l">
              <a:lnSpc>
                <a:spcPts val="3120"/>
              </a:lnSpc>
              <a:buFont typeface="Arial"/>
              <a:buChar char="⚬"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Understand the </a:t>
            </a:r>
            <a:r>
              <a:rPr lang="en-US" sz="2400" i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why</a:t>
            </a: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behind what you’re studying to gain better understanding of the whole picture</a:t>
            </a:r>
          </a:p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Practical case use </a:t>
            </a:r>
            <a:r>
              <a:rPr lang="en-US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strengthens recall!</a:t>
            </a:r>
          </a:p>
        </p:txBody>
      </p:sp>
      <p:sp>
        <p:nvSpPr>
          <p:cNvPr id="10" name="Freeform 10"/>
          <p:cNvSpPr/>
          <p:nvPr/>
        </p:nvSpPr>
        <p:spPr>
          <a:xfrm>
            <a:off x="69560" y="8487425"/>
            <a:ext cx="1918280" cy="1706163"/>
          </a:xfrm>
          <a:custGeom>
            <a:avLst/>
            <a:gdLst/>
            <a:ahLst/>
            <a:cxnLst/>
            <a:rect l="l" t="t" r="r" b="b"/>
            <a:pathLst>
              <a:path w="1918280" h="1706163">
                <a:moveTo>
                  <a:pt x="0" y="0"/>
                </a:moveTo>
                <a:lnTo>
                  <a:pt x="1918280" y="0"/>
                </a:lnTo>
                <a:lnTo>
                  <a:pt x="1918280" y="1706163"/>
                </a:lnTo>
                <a:lnTo>
                  <a:pt x="0" y="170616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65199" y="8808253"/>
            <a:ext cx="6154860" cy="4631532"/>
          </a:xfrm>
          <a:custGeom>
            <a:avLst/>
            <a:gdLst/>
            <a:ahLst/>
            <a:cxnLst/>
            <a:rect l="l" t="t" r="r" b="b"/>
            <a:pathLst>
              <a:path w="6154860" h="4631532">
                <a:moveTo>
                  <a:pt x="0" y="0"/>
                </a:moveTo>
                <a:lnTo>
                  <a:pt x="6154860" y="0"/>
                </a:lnTo>
                <a:lnTo>
                  <a:pt x="6154860" y="4631532"/>
                </a:lnTo>
                <a:lnTo>
                  <a:pt x="0" y="46315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7962974">
            <a:off x="8118986" y="945580"/>
            <a:ext cx="10323467" cy="9058842"/>
          </a:xfrm>
          <a:custGeom>
            <a:avLst/>
            <a:gdLst/>
            <a:ahLst/>
            <a:cxnLst/>
            <a:rect l="l" t="t" r="r" b="b"/>
            <a:pathLst>
              <a:path w="10323467" h="9058842">
                <a:moveTo>
                  <a:pt x="0" y="0"/>
                </a:moveTo>
                <a:lnTo>
                  <a:pt x="10323467" y="0"/>
                </a:lnTo>
                <a:lnTo>
                  <a:pt x="10323467" y="9058843"/>
                </a:lnTo>
                <a:lnTo>
                  <a:pt x="0" y="90588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51314" y="1292827"/>
            <a:ext cx="7058810" cy="4711756"/>
          </a:xfrm>
          <a:custGeom>
            <a:avLst/>
            <a:gdLst/>
            <a:ahLst/>
            <a:cxnLst/>
            <a:rect l="l" t="t" r="r" b="b"/>
            <a:pathLst>
              <a:path w="7058810" h="4711756">
                <a:moveTo>
                  <a:pt x="0" y="0"/>
                </a:moveTo>
                <a:lnTo>
                  <a:pt x="7058811" y="0"/>
                </a:lnTo>
                <a:lnTo>
                  <a:pt x="7058811" y="4711755"/>
                </a:lnTo>
                <a:lnTo>
                  <a:pt x="0" y="47117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90367" y="4379614"/>
            <a:ext cx="5948928" cy="9914880"/>
          </a:xfrm>
          <a:custGeom>
            <a:avLst/>
            <a:gdLst/>
            <a:ahLst/>
            <a:cxnLst/>
            <a:rect l="l" t="t" r="r" b="b"/>
            <a:pathLst>
              <a:path w="5948928" h="9914880">
                <a:moveTo>
                  <a:pt x="0" y="0"/>
                </a:moveTo>
                <a:lnTo>
                  <a:pt x="5948928" y="0"/>
                </a:lnTo>
                <a:lnTo>
                  <a:pt x="5948928" y="9914880"/>
                </a:lnTo>
                <a:lnTo>
                  <a:pt x="0" y="99148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66800" y="1557919"/>
            <a:ext cx="6035100" cy="762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5037" spc="-1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Closing &amp; Next Steps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48231" y="3024949"/>
            <a:ext cx="8600569" cy="5180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3744"/>
              </a:lnSpc>
              <a:buFont typeface="Arial"/>
              <a:buChar char="•"/>
            </a:pPr>
            <a:r>
              <a:rPr lang="en-US" sz="2400" b="1" dirty="0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Stay engaged with your group.</a:t>
            </a:r>
          </a:p>
          <a:p>
            <a:pPr marL="518160" lvl="1" indent="-259080" algn="l">
              <a:lnSpc>
                <a:spcPts val="3744"/>
              </a:lnSpc>
              <a:buFont typeface="Arial"/>
              <a:buChar char="•"/>
            </a:pP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Practice exams are learning tools, not just score checks.</a:t>
            </a:r>
          </a:p>
          <a:p>
            <a:pPr marL="1036320" lvl="2" indent="-345440" algn="l">
              <a:lnSpc>
                <a:spcPts val="3744"/>
              </a:lnSpc>
              <a:buFont typeface="Arial"/>
              <a:buChar char="⚬"/>
            </a:pP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Study the questions you missed, understand the why</a:t>
            </a:r>
          </a:p>
          <a:p>
            <a:pPr marL="518160" lvl="1" indent="-259080" algn="l">
              <a:lnSpc>
                <a:spcPts val="3744"/>
              </a:lnSpc>
              <a:buFont typeface="Arial"/>
              <a:buChar char="•"/>
            </a:pP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Emphasize mechanisms, patterns, and connections over just memorization.</a:t>
            </a:r>
          </a:p>
          <a:p>
            <a:pPr marL="518160" lvl="1" indent="-259080" algn="l">
              <a:lnSpc>
                <a:spcPts val="3744"/>
              </a:lnSpc>
              <a:buFont typeface="Arial"/>
              <a:buChar char="•"/>
            </a:pP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Expect announcements in </a:t>
            </a:r>
            <a:r>
              <a:rPr lang="en-US" sz="2400" b="1" dirty="0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Facebook &amp; on the website</a:t>
            </a: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 next week with study group details.</a:t>
            </a:r>
          </a:p>
          <a:p>
            <a:pPr marL="518160" lvl="1" indent="-259080" algn="l">
              <a:lnSpc>
                <a:spcPts val="3744"/>
              </a:lnSpc>
              <a:buFont typeface="Arial"/>
              <a:buChar char="•"/>
            </a:pPr>
            <a:r>
              <a:rPr lang="en-US" sz="2400" b="1" dirty="0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Remember:</a:t>
            </a: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 You can use this course for as long as you need to pass the exam. I’ve been in your shoes, I know how this chapter feels. Reach out if you need anything. </a:t>
            </a:r>
            <a:r>
              <a:rPr lang="en-US" sz="2400" b="1" i="1" dirty="0">
                <a:solidFill>
                  <a:srgbClr val="036621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We’re in this together! You got this!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875387" y="5624325"/>
            <a:ext cx="4978888" cy="4285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Look out for group announcements if you plan to participate in a small group </a:t>
            </a:r>
          </a:p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Start building a study schedule that fits within your life &amp; gives you enough time to brush up on everything</a:t>
            </a:r>
          </a:p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Reach out if you have any questions!!</a:t>
            </a:r>
          </a:p>
          <a:p>
            <a:pPr algn="l">
              <a:lnSpc>
                <a:spcPts val="3120"/>
              </a:lnSpc>
            </a:pPr>
            <a:endParaRPr lang="en-US"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Email: </a:t>
            </a:r>
            <a:r>
              <a:rPr lang="en-US" sz="2400" u="sng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  <a:hlinkClick r:id="rId10" tooltip="mailto:stnexamprep@gmail.com"/>
              </a:rPr>
              <a:t>stnexamprep@gmail.com</a:t>
            </a:r>
          </a:p>
        </p:txBody>
      </p:sp>
      <p:sp>
        <p:nvSpPr>
          <p:cNvPr id="9" name="Freeform 9"/>
          <p:cNvSpPr/>
          <p:nvPr/>
        </p:nvSpPr>
        <p:spPr>
          <a:xfrm>
            <a:off x="16369720" y="8483973"/>
            <a:ext cx="1918280" cy="1706163"/>
          </a:xfrm>
          <a:custGeom>
            <a:avLst/>
            <a:gdLst/>
            <a:ahLst/>
            <a:cxnLst/>
            <a:rect l="l" t="t" r="r" b="b"/>
            <a:pathLst>
              <a:path w="1918280" h="1706163">
                <a:moveTo>
                  <a:pt x="0" y="0"/>
                </a:moveTo>
                <a:lnTo>
                  <a:pt x="1918280" y="0"/>
                </a:lnTo>
                <a:lnTo>
                  <a:pt x="1918280" y="1706162"/>
                </a:lnTo>
                <a:lnTo>
                  <a:pt x="0" y="170616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962293" y="5807952"/>
            <a:ext cx="22419815" cy="9444347"/>
          </a:xfrm>
          <a:custGeom>
            <a:avLst/>
            <a:gdLst/>
            <a:ahLst/>
            <a:cxnLst/>
            <a:rect l="l" t="t" r="r" b="b"/>
            <a:pathLst>
              <a:path w="22419815" h="9444347">
                <a:moveTo>
                  <a:pt x="0" y="0"/>
                </a:moveTo>
                <a:lnTo>
                  <a:pt x="22419815" y="0"/>
                </a:lnTo>
                <a:lnTo>
                  <a:pt x="22419815" y="9444347"/>
                </a:lnTo>
                <a:lnTo>
                  <a:pt x="0" y="9444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85352" y="3170613"/>
            <a:ext cx="8155176" cy="1695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467"/>
              </a:lnSpc>
            </a:pPr>
            <a:r>
              <a:rPr lang="en-US" sz="11317" b="1" spc="-226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Thank You!</a:t>
            </a:r>
          </a:p>
        </p:txBody>
      </p:sp>
      <p:sp>
        <p:nvSpPr>
          <p:cNvPr id="4" name="Freeform 4"/>
          <p:cNvSpPr/>
          <p:nvPr/>
        </p:nvSpPr>
        <p:spPr>
          <a:xfrm rot="7999618" flipH="1">
            <a:off x="6433304" y="-1102922"/>
            <a:ext cx="4847545" cy="3138785"/>
          </a:xfrm>
          <a:custGeom>
            <a:avLst/>
            <a:gdLst/>
            <a:ahLst/>
            <a:cxnLst/>
            <a:rect l="l" t="t" r="r" b="b"/>
            <a:pathLst>
              <a:path w="4847545" h="3138785">
                <a:moveTo>
                  <a:pt x="4847545" y="0"/>
                </a:moveTo>
                <a:lnTo>
                  <a:pt x="0" y="0"/>
                </a:lnTo>
                <a:lnTo>
                  <a:pt x="0" y="3138785"/>
                </a:lnTo>
                <a:lnTo>
                  <a:pt x="4847545" y="3138785"/>
                </a:lnTo>
                <a:lnTo>
                  <a:pt x="4847545" y="0"/>
                </a:lnTo>
                <a:close/>
              </a:path>
            </a:pathLst>
          </a:custGeom>
          <a:blipFill>
            <a:blip r:embed="rId4">
              <a:alphaModFix amt="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>
            <a:off x="10535555" y="2877221"/>
            <a:ext cx="9151537" cy="6097212"/>
          </a:xfrm>
          <a:custGeom>
            <a:avLst/>
            <a:gdLst/>
            <a:ahLst/>
            <a:cxnLst/>
            <a:rect l="l" t="t" r="r" b="b"/>
            <a:pathLst>
              <a:path w="9151537" h="6097212">
                <a:moveTo>
                  <a:pt x="0" y="0"/>
                </a:moveTo>
                <a:lnTo>
                  <a:pt x="9151537" y="0"/>
                </a:lnTo>
                <a:lnTo>
                  <a:pt x="9151537" y="6097211"/>
                </a:lnTo>
                <a:lnTo>
                  <a:pt x="0" y="60972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385352" y="4947885"/>
            <a:ext cx="8155176" cy="977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57"/>
              </a:lnSpc>
            </a:pPr>
            <a:r>
              <a:rPr lang="en-US" sz="6518" spc="-130">
                <a:solidFill>
                  <a:srgbClr val="A2C530"/>
                </a:solidFill>
                <a:latin typeface="Open Sans"/>
                <a:ea typeface="Open Sans"/>
                <a:cs typeface="Open Sans"/>
                <a:sym typeface="Open Sans"/>
              </a:rPr>
              <a:t>Questions?</a:t>
            </a:r>
          </a:p>
        </p:txBody>
      </p:sp>
      <p:sp>
        <p:nvSpPr>
          <p:cNvPr id="7" name="Freeform 7"/>
          <p:cNvSpPr/>
          <p:nvPr/>
        </p:nvSpPr>
        <p:spPr>
          <a:xfrm>
            <a:off x="16300160" y="175619"/>
            <a:ext cx="1918280" cy="1706163"/>
          </a:xfrm>
          <a:custGeom>
            <a:avLst/>
            <a:gdLst/>
            <a:ahLst/>
            <a:cxnLst/>
            <a:rect l="l" t="t" r="r" b="b"/>
            <a:pathLst>
              <a:path w="1918280" h="1706163">
                <a:moveTo>
                  <a:pt x="0" y="0"/>
                </a:moveTo>
                <a:lnTo>
                  <a:pt x="1918280" y="0"/>
                </a:lnTo>
                <a:lnTo>
                  <a:pt x="1918280" y="1706162"/>
                </a:lnTo>
                <a:lnTo>
                  <a:pt x="0" y="17061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531824" y="1467729"/>
            <a:ext cx="323727" cy="216897"/>
          </a:xfrm>
          <a:custGeom>
            <a:avLst/>
            <a:gdLst/>
            <a:ahLst/>
            <a:cxnLst/>
            <a:rect l="l" t="t" r="r" b="b"/>
            <a:pathLst>
              <a:path w="323727" h="216897">
                <a:moveTo>
                  <a:pt x="0" y="0"/>
                </a:moveTo>
                <a:lnTo>
                  <a:pt x="323727" y="0"/>
                </a:lnTo>
                <a:lnTo>
                  <a:pt x="323727" y="216897"/>
                </a:lnTo>
                <a:lnTo>
                  <a:pt x="0" y="2168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153968" y="8363776"/>
            <a:ext cx="6154860" cy="4631532"/>
          </a:xfrm>
          <a:custGeom>
            <a:avLst/>
            <a:gdLst/>
            <a:ahLst/>
            <a:cxnLst/>
            <a:rect l="l" t="t" r="r" b="b"/>
            <a:pathLst>
              <a:path w="6154860" h="4631532">
                <a:moveTo>
                  <a:pt x="0" y="0"/>
                </a:moveTo>
                <a:lnTo>
                  <a:pt x="6154859" y="0"/>
                </a:lnTo>
                <a:lnTo>
                  <a:pt x="6154859" y="4631532"/>
                </a:lnTo>
                <a:lnTo>
                  <a:pt x="0" y="46315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7962974">
            <a:off x="8118986" y="945580"/>
            <a:ext cx="10323467" cy="9058842"/>
          </a:xfrm>
          <a:custGeom>
            <a:avLst/>
            <a:gdLst/>
            <a:ahLst/>
            <a:cxnLst/>
            <a:rect l="l" t="t" r="r" b="b"/>
            <a:pathLst>
              <a:path w="10323467" h="9058842">
                <a:moveTo>
                  <a:pt x="0" y="0"/>
                </a:moveTo>
                <a:lnTo>
                  <a:pt x="10323467" y="0"/>
                </a:lnTo>
                <a:lnTo>
                  <a:pt x="10323467" y="9058843"/>
                </a:lnTo>
                <a:lnTo>
                  <a:pt x="0" y="90588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 flipV="1">
            <a:off x="11563786" y="-782766"/>
            <a:ext cx="4688720" cy="7814533"/>
          </a:xfrm>
          <a:custGeom>
            <a:avLst/>
            <a:gdLst/>
            <a:ahLst/>
            <a:cxnLst/>
            <a:rect l="l" t="t" r="r" b="b"/>
            <a:pathLst>
              <a:path w="4688720" h="7814533">
                <a:moveTo>
                  <a:pt x="4688720" y="7814533"/>
                </a:moveTo>
                <a:lnTo>
                  <a:pt x="0" y="7814533"/>
                </a:lnTo>
                <a:lnTo>
                  <a:pt x="0" y="0"/>
                </a:lnTo>
                <a:lnTo>
                  <a:pt x="4688720" y="0"/>
                </a:lnTo>
                <a:lnTo>
                  <a:pt x="4688720" y="7814533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292003" y="2244239"/>
            <a:ext cx="10162921" cy="744527"/>
            <a:chOff x="0" y="0"/>
            <a:chExt cx="3238704" cy="23726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38704" cy="237265"/>
            </a:xfrm>
            <a:custGeom>
              <a:avLst/>
              <a:gdLst/>
              <a:ahLst/>
              <a:cxnLst/>
              <a:rect l="l" t="t" r="r" b="b"/>
              <a:pathLst>
                <a:path w="3238704" h="237265">
                  <a:moveTo>
                    <a:pt x="76178" y="0"/>
                  </a:moveTo>
                  <a:lnTo>
                    <a:pt x="3162526" y="0"/>
                  </a:lnTo>
                  <a:cubicBezTo>
                    <a:pt x="3204598" y="0"/>
                    <a:pt x="3238704" y="34106"/>
                    <a:pt x="3238704" y="76178"/>
                  </a:cubicBezTo>
                  <a:lnTo>
                    <a:pt x="3238704" y="161087"/>
                  </a:lnTo>
                  <a:cubicBezTo>
                    <a:pt x="3238704" y="181290"/>
                    <a:pt x="3230678" y="200667"/>
                    <a:pt x="3216392" y="214953"/>
                  </a:cubicBezTo>
                  <a:cubicBezTo>
                    <a:pt x="3202106" y="229239"/>
                    <a:pt x="3182730" y="237265"/>
                    <a:pt x="3162526" y="237265"/>
                  </a:cubicBezTo>
                  <a:lnTo>
                    <a:pt x="76178" y="237265"/>
                  </a:lnTo>
                  <a:cubicBezTo>
                    <a:pt x="55974" y="237265"/>
                    <a:pt x="36598" y="229239"/>
                    <a:pt x="22312" y="214953"/>
                  </a:cubicBezTo>
                  <a:cubicBezTo>
                    <a:pt x="8026" y="200667"/>
                    <a:pt x="0" y="181290"/>
                    <a:pt x="0" y="161087"/>
                  </a:cubicBezTo>
                  <a:lnTo>
                    <a:pt x="0" y="76178"/>
                  </a:lnTo>
                  <a:cubicBezTo>
                    <a:pt x="0" y="55974"/>
                    <a:pt x="8026" y="36598"/>
                    <a:pt x="22312" y="22312"/>
                  </a:cubicBezTo>
                  <a:cubicBezTo>
                    <a:pt x="36598" y="8026"/>
                    <a:pt x="55974" y="0"/>
                    <a:pt x="76178" y="0"/>
                  </a:cubicBezTo>
                  <a:close/>
                </a:path>
              </a:pathLst>
            </a:custGeom>
            <a:solidFill>
              <a:srgbClr val="036621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19050"/>
              <a:ext cx="3238704" cy="2182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53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6457438" y="8623859"/>
            <a:ext cx="1761003" cy="1566276"/>
          </a:xfrm>
          <a:custGeom>
            <a:avLst/>
            <a:gdLst/>
            <a:ahLst/>
            <a:cxnLst/>
            <a:rect l="l" t="t" r="r" b="b"/>
            <a:pathLst>
              <a:path w="1761003" h="1566276">
                <a:moveTo>
                  <a:pt x="0" y="0"/>
                </a:moveTo>
                <a:lnTo>
                  <a:pt x="1761002" y="0"/>
                </a:lnTo>
                <a:lnTo>
                  <a:pt x="1761002" y="1566276"/>
                </a:lnTo>
                <a:lnTo>
                  <a:pt x="0" y="156627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1628368" y="58347"/>
            <a:ext cx="4559556" cy="3419667"/>
          </a:xfrm>
          <a:custGeom>
            <a:avLst/>
            <a:gdLst/>
            <a:ahLst/>
            <a:cxnLst/>
            <a:rect l="l" t="t" r="r" b="b"/>
            <a:pathLst>
              <a:path w="4559556" h="3419667">
                <a:moveTo>
                  <a:pt x="0" y="0"/>
                </a:moveTo>
                <a:lnTo>
                  <a:pt x="4559556" y="0"/>
                </a:lnTo>
                <a:lnTo>
                  <a:pt x="4559556" y="3419666"/>
                </a:lnTo>
                <a:lnTo>
                  <a:pt x="0" y="341966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455156" y="469658"/>
            <a:ext cx="5065946" cy="762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5037" spc="-1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Welcome!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55156" y="1366024"/>
            <a:ext cx="7195444" cy="441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69"/>
              </a:lnSpc>
            </a:pPr>
            <a:r>
              <a:rPr lang="en-US" sz="3000" b="1" spc="-60">
                <a:solidFill>
                  <a:srgbClr val="A2C5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We’re so excited to have you with us!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55156" y="2446990"/>
            <a:ext cx="4329229" cy="319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80"/>
              </a:lnSpc>
            </a:pPr>
            <a:r>
              <a:rPr lang="en-US" sz="2000" b="1" spc="-4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Today’s purpose &amp; what to expect: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00100" y="3691922"/>
            <a:ext cx="10496986" cy="5099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744"/>
              </a:lnSpc>
              <a:buFont typeface="Arial"/>
              <a:buChar char="•"/>
            </a:pP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This</a:t>
            </a:r>
            <a:r>
              <a:rPr lang="en-US" sz="2400" b="1" dirty="0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is our orientation to talk about the structure and expectations for the test prep program!</a:t>
            </a:r>
          </a:p>
          <a:p>
            <a:pPr marL="1036320" lvl="2" indent="-345440" algn="l">
              <a:lnSpc>
                <a:spcPts val="3744"/>
              </a:lnSpc>
              <a:buFont typeface="Arial"/>
              <a:buChar char="⚬"/>
            </a:pP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Will be recorded for review and for those who cannot attend live </a:t>
            </a:r>
          </a:p>
          <a:p>
            <a:pPr marL="518160" lvl="1" indent="-259080" algn="l">
              <a:lnSpc>
                <a:spcPts val="3744"/>
              </a:lnSpc>
              <a:buFont typeface="Arial"/>
              <a:buChar char="•"/>
            </a:pPr>
            <a:r>
              <a:rPr lang="en-US" sz="2400" b="1" u="sng" dirty="0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Purpose:</a:t>
            </a: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 connect faces with names, build community, and form study groups!</a:t>
            </a:r>
          </a:p>
          <a:p>
            <a:pPr marL="518160" lvl="1" indent="-259080" algn="l">
              <a:lnSpc>
                <a:spcPts val="3744"/>
              </a:lnSpc>
              <a:buFont typeface="Arial"/>
              <a:buChar char="•"/>
            </a:pPr>
            <a:r>
              <a:rPr lang="en-US" sz="2400" b="1" u="sng" dirty="0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Reminder:</a:t>
            </a: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 Please complete the </a:t>
            </a:r>
            <a:r>
              <a:rPr lang="en-US" sz="2400" b="1" i="1" dirty="0">
                <a:solidFill>
                  <a:srgbClr val="036621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Study Group Questionnaire</a:t>
            </a:r>
          </a:p>
          <a:p>
            <a:pPr marL="1036320" lvl="2" indent="-345440" algn="l">
              <a:lnSpc>
                <a:spcPts val="3744"/>
              </a:lnSpc>
              <a:buFont typeface="Arial"/>
              <a:buChar char="⚬"/>
            </a:pPr>
            <a:r>
              <a:rPr lang="en-US" sz="2400" b="1" dirty="0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Questions to include: </a:t>
            </a: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time zone, frequency of study, weekly hours available, etc.</a:t>
            </a:r>
          </a:p>
          <a:p>
            <a:pPr marL="1036320" lvl="2" indent="-345440" algn="l">
              <a:lnSpc>
                <a:spcPts val="3744"/>
              </a:lnSpc>
              <a:buFont typeface="Arial"/>
              <a:buChar char="⚬"/>
            </a:pPr>
            <a:r>
              <a:rPr lang="en-US" sz="2400" b="1" dirty="0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Please be sure to complete those questionnaires by </a:t>
            </a:r>
          </a:p>
          <a:p>
            <a:pPr marL="1036320" lvl="2" indent="-345440" algn="l">
              <a:lnSpc>
                <a:spcPts val="3744"/>
              </a:lnSpc>
              <a:buFont typeface="Arial"/>
              <a:buChar char="⚬"/>
            </a:pP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Groups matched based on availability, time zone, and effort level.</a:t>
            </a:r>
          </a:p>
          <a:p>
            <a:pPr marL="1036320" lvl="2" indent="-345440" algn="l">
              <a:lnSpc>
                <a:spcPts val="3744"/>
              </a:lnSpc>
              <a:buFont typeface="Arial"/>
              <a:buChar char="⚬"/>
            </a:pP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**You are not obligated to join a group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795572" y="3774001"/>
            <a:ext cx="4225148" cy="191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00"/>
              </a:lnSpc>
            </a:pPr>
            <a:r>
              <a:rPr lang="en-US" sz="2500" b="1" spc="-5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Questions?</a:t>
            </a:r>
          </a:p>
          <a:p>
            <a:pPr algn="ctr">
              <a:lnSpc>
                <a:spcPts val="5200"/>
              </a:lnSpc>
            </a:pPr>
            <a:r>
              <a:rPr lang="en-US" sz="2500" b="1" spc="-5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Please email us at </a:t>
            </a:r>
            <a:r>
              <a:rPr lang="en-US" sz="2500" b="1" u="sng" spc="-5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hlinkClick r:id="rId13" tooltip="mailto:stnexamprep@gmail.com"/>
              </a:rPr>
              <a:t>stnexamprep@gmail.com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533370" flipH="1">
            <a:off x="982600" y="8475822"/>
            <a:ext cx="5000396" cy="3237757"/>
          </a:xfrm>
          <a:custGeom>
            <a:avLst/>
            <a:gdLst/>
            <a:ahLst/>
            <a:cxnLst/>
            <a:rect l="l" t="t" r="r" b="b"/>
            <a:pathLst>
              <a:path w="5000396" h="3237757">
                <a:moveTo>
                  <a:pt x="5000397" y="0"/>
                </a:moveTo>
                <a:lnTo>
                  <a:pt x="0" y="0"/>
                </a:lnTo>
                <a:lnTo>
                  <a:pt x="0" y="3237757"/>
                </a:lnTo>
                <a:lnTo>
                  <a:pt x="5000397" y="3237757"/>
                </a:lnTo>
                <a:lnTo>
                  <a:pt x="5000397" y="0"/>
                </a:lnTo>
                <a:close/>
              </a:path>
            </a:pathLst>
          </a:custGeom>
          <a:blipFill>
            <a:blip r:embed="rId3">
              <a:alphaModFix amt="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16300160" y="8455983"/>
            <a:ext cx="1918280" cy="1706163"/>
          </a:xfrm>
          <a:custGeom>
            <a:avLst/>
            <a:gdLst/>
            <a:ahLst/>
            <a:cxnLst/>
            <a:rect l="l" t="t" r="r" b="b"/>
            <a:pathLst>
              <a:path w="1918280" h="1706163">
                <a:moveTo>
                  <a:pt x="0" y="0"/>
                </a:moveTo>
                <a:lnTo>
                  <a:pt x="1918280" y="0"/>
                </a:lnTo>
                <a:lnTo>
                  <a:pt x="1918280" y="1706162"/>
                </a:lnTo>
                <a:lnTo>
                  <a:pt x="0" y="17061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381540" y="1649890"/>
            <a:ext cx="6805148" cy="1519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5037" spc="-1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Meet Your Exam </a:t>
            </a:r>
          </a:p>
          <a:p>
            <a:pPr algn="l">
              <a:lnSpc>
                <a:spcPts val="5995"/>
              </a:lnSpc>
            </a:pPr>
            <a:r>
              <a:rPr lang="en-US" sz="5037" spc="-1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Prep Course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381540" y="3136762"/>
            <a:ext cx="6454852" cy="892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92"/>
              </a:lnSpc>
            </a:pPr>
            <a:r>
              <a:rPr lang="en-US" sz="5960" b="1" spc="-119">
                <a:solidFill>
                  <a:srgbClr val="A2C5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Facilitator!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144000" y="2213832"/>
            <a:ext cx="8010210" cy="1463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 algn="l">
              <a:lnSpc>
                <a:spcPts val="2340"/>
              </a:lnSpc>
              <a:buFont typeface="Arial"/>
              <a:buChar char="•"/>
            </a:pPr>
            <a:r>
              <a:rPr lang="en-US" sz="18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MS in Nutrition &amp; Integrative Health with a focus in Human Clinical Nutrition &amp; Herbal Medicine</a:t>
            </a:r>
          </a:p>
          <a:p>
            <a:pPr marL="388620" lvl="1" indent="-194310" algn="l">
              <a:lnSpc>
                <a:spcPts val="2340"/>
              </a:lnSpc>
              <a:buFont typeface="Arial"/>
              <a:buChar char="•"/>
            </a:pPr>
            <a:r>
              <a:rPr lang="en-US" sz="18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BS in Business, Entrepreneurship &amp; Small Business Management</a:t>
            </a:r>
          </a:p>
          <a:p>
            <a:pPr marL="388620" lvl="1" indent="-194310" algn="l">
              <a:lnSpc>
                <a:spcPts val="2340"/>
              </a:lnSpc>
              <a:buFont typeface="Arial"/>
              <a:buChar char="•"/>
            </a:pPr>
            <a:r>
              <a:rPr lang="en-US" sz="18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MUIH Alumni </a:t>
            </a:r>
          </a:p>
          <a:p>
            <a:pPr marL="388620" lvl="1" indent="-194310" algn="l">
              <a:lnSpc>
                <a:spcPts val="2340"/>
              </a:lnSpc>
              <a:buFont typeface="Arial"/>
              <a:buChar char="•"/>
            </a:pPr>
            <a:r>
              <a:rPr lang="en-US" sz="18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Licensed Nutritionist in the state of Washington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6193960" y="1745137"/>
            <a:ext cx="2654330" cy="265433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19355" b="-19355"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9214059" y="1726087"/>
            <a:ext cx="4516587" cy="319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80"/>
              </a:lnSpc>
            </a:pPr>
            <a:r>
              <a:rPr lang="en-US" sz="2000" b="1" spc="-40" dirty="0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Kimberly </a:t>
            </a:r>
            <a:r>
              <a:rPr lang="en-US" sz="2000" b="1" spc="-40" dirty="0" err="1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Hornberg</a:t>
            </a:r>
            <a:r>
              <a:rPr lang="en-US" sz="2000" b="1" spc="-40" dirty="0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-Payne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4544304" y="5110614"/>
            <a:ext cx="9199391" cy="744527"/>
            <a:chOff x="0" y="0"/>
            <a:chExt cx="2931648" cy="23726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31648" cy="237265"/>
            </a:xfrm>
            <a:custGeom>
              <a:avLst/>
              <a:gdLst/>
              <a:ahLst/>
              <a:cxnLst/>
              <a:rect l="l" t="t" r="r" b="b"/>
              <a:pathLst>
                <a:path w="2931648" h="237265">
                  <a:moveTo>
                    <a:pt x="84157" y="0"/>
                  </a:moveTo>
                  <a:lnTo>
                    <a:pt x="2847491" y="0"/>
                  </a:lnTo>
                  <a:cubicBezTo>
                    <a:pt x="2893970" y="0"/>
                    <a:pt x="2931648" y="37678"/>
                    <a:pt x="2931648" y="84157"/>
                  </a:cubicBezTo>
                  <a:lnTo>
                    <a:pt x="2931648" y="153108"/>
                  </a:lnTo>
                  <a:cubicBezTo>
                    <a:pt x="2931648" y="199586"/>
                    <a:pt x="2893970" y="237265"/>
                    <a:pt x="2847491" y="237265"/>
                  </a:cubicBezTo>
                  <a:lnTo>
                    <a:pt x="84157" y="237265"/>
                  </a:lnTo>
                  <a:cubicBezTo>
                    <a:pt x="37678" y="237265"/>
                    <a:pt x="0" y="199586"/>
                    <a:pt x="0" y="153108"/>
                  </a:cubicBezTo>
                  <a:lnTo>
                    <a:pt x="0" y="84157"/>
                  </a:lnTo>
                  <a:cubicBezTo>
                    <a:pt x="0" y="37678"/>
                    <a:pt x="37678" y="0"/>
                    <a:pt x="84157" y="0"/>
                  </a:cubicBezTo>
                  <a:close/>
                </a:path>
              </a:pathLst>
            </a:custGeom>
            <a:solidFill>
              <a:srgbClr val="036621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19050"/>
              <a:ext cx="2931648" cy="2182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53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491467" y="5313366"/>
            <a:ext cx="7086629" cy="319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80"/>
              </a:lnSpc>
            </a:pPr>
            <a:r>
              <a:rPr lang="en-US" sz="2000" b="1" spc="-4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&amp; a big shoutout to our course building team!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6467392" y="6195012"/>
            <a:ext cx="4621676" cy="2260970"/>
            <a:chOff x="0" y="0"/>
            <a:chExt cx="6162234" cy="3014627"/>
          </a:xfrm>
        </p:grpSpPr>
        <p:sp>
          <p:nvSpPr>
            <p:cNvPr id="15" name="TextBox 15"/>
            <p:cNvSpPr txBox="1"/>
            <p:nvPr/>
          </p:nvSpPr>
          <p:spPr>
            <a:xfrm>
              <a:off x="622750" y="-19050"/>
              <a:ext cx="4916735" cy="4202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80"/>
                </a:lnSpc>
              </a:pPr>
              <a:r>
                <a:rPr lang="en-US" sz="2000" b="1" spc="-40" dirty="0">
                  <a:solidFill>
                    <a:srgbClr val="036621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Susan Testa, MS, RDN, LDN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08269" y="852082"/>
              <a:ext cx="5945696" cy="4202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80"/>
                </a:lnSpc>
              </a:pPr>
              <a:r>
                <a:rPr lang="en-US" sz="2000" b="1" spc="-40">
                  <a:solidFill>
                    <a:srgbClr val="036621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Alice Lloyd, MS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23946" y="1723214"/>
              <a:ext cx="4714342" cy="4202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80"/>
                </a:lnSpc>
              </a:pPr>
              <a:r>
                <a:rPr lang="en-US" sz="2000" b="1" spc="-40">
                  <a:solidFill>
                    <a:srgbClr val="036621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Shuchita Madan, MS, CNS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2594345"/>
              <a:ext cx="6162234" cy="4202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80"/>
                </a:lnSpc>
              </a:pPr>
              <a:r>
                <a:rPr lang="en-US" sz="2000" b="1" spc="-40" dirty="0">
                  <a:solidFill>
                    <a:srgbClr val="036621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Kimberly </a:t>
              </a:r>
              <a:r>
                <a:rPr lang="en-US" sz="2000" b="1" spc="-40" dirty="0" err="1">
                  <a:solidFill>
                    <a:srgbClr val="036621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Hornberg</a:t>
              </a:r>
              <a:r>
                <a:rPr lang="en-US" sz="2000" b="1" spc="-40" dirty="0">
                  <a:solidFill>
                    <a:srgbClr val="036621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-Payne, MS, CNS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57651" y="949795"/>
            <a:ext cx="5551939" cy="1785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92"/>
              </a:lnSpc>
            </a:pPr>
            <a:r>
              <a:rPr lang="en-US" sz="5960" b="1" spc="-119">
                <a:solidFill>
                  <a:srgbClr val="749B4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Exam Expectations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57651" y="3027938"/>
            <a:ext cx="4475634" cy="8951269"/>
            <a:chOff x="0" y="0"/>
            <a:chExt cx="3175000" cy="6350000"/>
          </a:xfrm>
        </p:grpSpPr>
        <p:sp>
          <p:nvSpPr>
            <p:cNvPr id="4" name="Freeform 4"/>
            <p:cNvSpPr/>
            <p:nvPr/>
          </p:nvSpPr>
          <p:spPr>
            <a:xfrm flipH="1"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1587500" y="6350000"/>
                  </a:moveTo>
                  <a:cubicBezTo>
                    <a:pt x="2463800" y="6350000"/>
                    <a:pt x="3175000" y="5638800"/>
                    <a:pt x="3175000" y="4762500"/>
                  </a:cubicBezTo>
                  <a:lnTo>
                    <a:pt x="3175000" y="1587500"/>
                  </a:lnTo>
                  <a:cubicBezTo>
                    <a:pt x="3175000" y="711200"/>
                    <a:pt x="2463800" y="0"/>
                    <a:pt x="1587500" y="0"/>
                  </a:cubicBezTo>
                  <a:cubicBezTo>
                    <a:pt x="711200" y="0"/>
                    <a:pt x="0" y="711200"/>
                    <a:pt x="0" y="1587500"/>
                  </a:cubicBezTo>
                  <a:lnTo>
                    <a:pt x="0" y="4762500"/>
                  </a:lnTo>
                  <a:cubicBezTo>
                    <a:pt x="0" y="5638800"/>
                    <a:pt x="711200" y="6350000"/>
                    <a:pt x="1587500" y="6350000"/>
                  </a:cubicBezTo>
                  <a:close/>
                </a:path>
              </a:pathLst>
            </a:custGeom>
            <a:blipFill>
              <a:blip r:embed="rId3"/>
              <a:stretch>
                <a:fillRect l="-100659" r="-100659"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4320311" y="5333664"/>
            <a:ext cx="8503075" cy="8503075"/>
          </a:xfrm>
          <a:custGeom>
            <a:avLst/>
            <a:gdLst/>
            <a:ahLst/>
            <a:cxnLst/>
            <a:rect l="l" t="t" r="r" b="b"/>
            <a:pathLst>
              <a:path w="8503075" h="8503075">
                <a:moveTo>
                  <a:pt x="0" y="0"/>
                </a:moveTo>
                <a:lnTo>
                  <a:pt x="8503075" y="0"/>
                </a:lnTo>
                <a:lnTo>
                  <a:pt x="8503075" y="8503075"/>
                </a:lnTo>
                <a:lnTo>
                  <a:pt x="0" y="85030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8870108" y="6478576"/>
            <a:ext cx="4422514" cy="372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95"/>
              </a:lnSpc>
            </a:pPr>
            <a:r>
              <a:rPr lang="en-US" sz="2399" b="1" spc="-4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Exam Structure: </a:t>
            </a:r>
          </a:p>
        </p:txBody>
      </p:sp>
      <p:sp>
        <p:nvSpPr>
          <p:cNvPr id="7" name="Freeform 7"/>
          <p:cNvSpPr/>
          <p:nvPr/>
        </p:nvSpPr>
        <p:spPr>
          <a:xfrm>
            <a:off x="7467312" y="5333664"/>
            <a:ext cx="8503075" cy="8503075"/>
          </a:xfrm>
          <a:custGeom>
            <a:avLst/>
            <a:gdLst/>
            <a:ahLst/>
            <a:cxnLst/>
            <a:rect l="l" t="t" r="r" b="b"/>
            <a:pathLst>
              <a:path w="8503075" h="8503075">
                <a:moveTo>
                  <a:pt x="0" y="0"/>
                </a:moveTo>
                <a:lnTo>
                  <a:pt x="8503075" y="0"/>
                </a:lnTo>
                <a:lnTo>
                  <a:pt x="8503075" y="8503075"/>
                </a:lnTo>
                <a:lnTo>
                  <a:pt x="0" y="85030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071485" y="6469051"/>
            <a:ext cx="10197037" cy="3503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Strong science programs (Bridgeport, etc.) = advantage in biochem.</a:t>
            </a:r>
          </a:p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Clinical-heavy programs (like MUIH) may need extra review.</a:t>
            </a:r>
          </a:p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Biochemistry = emphasized more heavily in 2024+ exam cycles.</a:t>
            </a:r>
          </a:p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Question styles:</a:t>
            </a:r>
          </a:p>
          <a:p>
            <a:pPr marL="1036320" lvl="2" indent="-345440" algn="l">
              <a:lnSpc>
                <a:spcPts val="3120"/>
              </a:lnSpc>
              <a:buFont typeface="Arial"/>
              <a:buChar char="⚬"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Mix of “easy wins” and extremely detailed/obscure ones.</a:t>
            </a:r>
          </a:p>
          <a:p>
            <a:pPr marL="1036320" lvl="2" indent="-345440" algn="l">
              <a:lnSpc>
                <a:spcPts val="3120"/>
              </a:lnSpc>
              <a:buFont typeface="Arial"/>
              <a:buChar char="⚬"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Some may feel “out of scope” so reread carefully, and contest if it truly is.</a:t>
            </a:r>
          </a:p>
          <a:p>
            <a:pPr marL="1036320" lvl="2" indent="-345440" algn="l">
              <a:lnSpc>
                <a:spcPts val="3120"/>
              </a:lnSpc>
              <a:buFont typeface="Arial"/>
              <a:buChar char="⚬"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Trick phrasing (e.g., “best answer” among several possible).</a:t>
            </a:r>
          </a:p>
          <a:p>
            <a:pPr algn="l">
              <a:lnSpc>
                <a:spcPts val="3120"/>
              </a:lnSpc>
            </a:pPr>
            <a:endParaRPr lang="en-US"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6300160" y="8436008"/>
            <a:ext cx="1918280" cy="1706163"/>
          </a:xfrm>
          <a:custGeom>
            <a:avLst/>
            <a:gdLst/>
            <a:ahLst/>
            <a:cxnLst/>
            <a:rect l="l" t="t" r="r" b="b"/>
            <a:pathLst>
              <a:path w="1918280" h="1706163">
                <a:moveTo>
                  <a:pt x="0" y="0"/>
                </a:moveTo>
                <a:lnTo>
                  <a:pt x="1918280" y="0"/>
                </a:lnTo>
                <a:lnTo>
                  <a:pt x="1918280" y="1706163"/>
                </a:lnTo>
                <a:lnTo>
                  <a:pt x="0" y="17061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6802888" y="906637"/>
            <a:ext cx="9993170" cy="4166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b="1" dirty="0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Hard by design: </a:t>
            </a: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It’s a board exam! 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b="1" dirty="0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Passing ≠ perfection:</a:t>
            </a: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 Very few people leave the exam feeling like they’ve ‘nailed it’ (this is normal!)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The board intentionally prevent</a:t>
            </a:r>
            <a:r>
              <a:rPr lang="en-US" sz="2400" u="none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s</a:t>
            </a: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 100% scores to maintain rigor.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b="1" dirty="0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Pass rate target: </a:t>
            </a: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~65–70%</a:t>
            </a:r>
          </a:p>
          <a:p>
            <a:pPr marL="1036320" lvl="2" indent="-345440" algn="just">
              <a:lnSpc>
                <a:spcPts val="3744"/>
              </a:lnSpc>
              <a:buFont typeface="Arial"/>
              <a:buChar char="⚬"/>
            </a:pP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For reference: Nursing boards ~70%; Physician boards 85–95%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There is less guidance/materials for CNS exam than for MD/NP boards → explains lower pass rates.</a:t>
            </a:r>
          </a:p>
          <a:p>
            <a:pPr marL="1036320" lvl="2" indent="-345440" algn="just">
              <a:lnSpc>
                <a:spcPts val="3744"/>
              </a:lnSpc>
              <a:buFont typeface="Arial"/>
              <a:buChar char="⚬"/>
            </a:pPr>
            <a:r>
              <a:rPr lang="en-US" sz="2400" i="1" dirty="0">
                <a:solidFill>
                  <a:srgbClr val="036621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That’s why we’re here!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33285" y="5699890"/>
            <a:ext cx="6454852" cy="441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69"/>
              </a:lnSpc>
            </a:pPr>
            <a:r>
              <a:rPr lang="en-US" sz="3000" b="1" spc="-6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Exam Structure: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29402" y="1583396"/>
            <a:ext cx="10307122" cy="672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07"/>
              </a:lnSpc>
            </a:pPr>
            <a:r>
              <a:rPr lang="en-US" sz="4460" b="1" spc="-89">
                <a:solidFill>
                  <a:srgbClr val="A2C5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Cadence &amp; Live Reviews</a:t>
            </a:r>
          </a:p>
        </p:txBody>
      </p:sp>
      <p:sp>
        <p:nvSpPr>
          <p:cNvPr id="3" name="Freeform 3"/>
          <p:cNvSpPr/>
          <p:nvPr/>
        </p:nvSpPr>
        <p:spPr>
          <a:xfrm>
            <a:off x="9344740" y="3604079"/>
            <a:ext cx="12105091" cy="10364984"/>
          </a:xfrm>
          <a:custGeom>
            <a:avLst/>
            <a:gdLst/>
            <a:ahLst/>
            <a:cxnLst/>
            <a:rect l="l" t="t" r="r" b="b"/>
            <a:pathLst>
              <a:path w="12105091" h="10364984">
                <a:moveTo>
                  <a:pt x="0" y="0"/>
                </a:moveTo>
                <a:lnTo>
                  <a:pt x="12105091" y="0"/>
                </a:lnTo>
                <a:lnTo>
                  <a:pt x="12105091" y="10364984"/>
                </a:lnTo>
                <a:lnTo>
                  <a:pt x="0" y="103649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8533370" flipH="1">
            <a:off x="6826629" y="-1055333"/>
            <a:ext cx="5000396" cy="3237757"/>
          </a:xfrm>
          <a:custGeom>
            <a:avLst/>
            <a:gdLst/>
            <a:ahLst/>
            <a:cxnLst/>
            <a:rect l="l" t="t" r="r" b="b"/>
            <a:pathLst>
              <a:path w="5000396" h="3237757">
                <a:moveTo>
                  <a:pt x="5000397" y="0"/>
                </a:moveTo>
                <a:lnTo>
                  <a:pt x="0" y="0"/>
                </a:lnTo>
                <a:lnTo>
                  <a:pt x="0" y="3237757"/>
                </a:lnTo>
                <a:lnTo>
                  <a:pt x="5000397" y="3237757"/>
                </a:lnTo>
                <a:lnTo>
                  <a:pt x="5000397" y="0"/>
                </a:lnTo>
                <a:close/>
              </a:path>
            </a:pathLst>
          </a:custGeom>
          <a:blipFill>
            <a:blip r:embed="rId5">
              <a:alphaModFix amt="6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>
            <a:off x="69560" y="8487425"/>
            <a:ext cx="1918280" cy="1706163"/>
          </a:xfrm>
          <a:custGeom>
            <a:avLst/>
            <a:gdLst/>
            <a:ahLst/>
            <a:cxnLst/>
            <a:rect l="l" t="t" r="r" b="b"/>
            <a:pathLst>
              <a:path w="1918280" h="1706163">
                <a:moveTo>
                  <a:pt x="0" y="0"/>
                </a:moveTo>
                <a:lnTo>
                  <a:pt x="1918280" y="0"/>
                </a:lnTo>
                <a:lnTo>
                  <a:pt x="1918280" y="1706163"/>
                </a:lnTo>
                <a:lnTo>
                  <a:pt x="0" y="17061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942955" y="1583396"/>
            <a:ext cx="6539632" cy="4348855"/>
          </a:xfrm>
          <a:custGeom>
            <a:avLst/>
            <a:gdLst/>
            <a:ahLst/>
            <a:cxnLst/>
            <a:rect l="l" t="t" r="r" b="b"/>
            <a:pathLst>
              <a:path w="6539632" h="4348855">
                <a:moveTo>
                  <a:pt x="0" y="0"/>
                </a:moveTo>
                <a:lnTo>
                  <a:pt x="6539632" y="0"/>
                </a:lnTo>
                <a:lnTo>
                  <a:pt x="6539632" y="4348855"/>
                </a:lnTo>
                <a:lnTo>
                  <a:pt x="0" y="434885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28700" y="705370"/>
            <a:ext cx="7529699" cy="762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5037" spc="-1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Prep Course Expectations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45665" y="2258084"/>
            <a:ext cx="8295769" cy="5566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4"/>
              </a:lnSpc>
            </a:pPr>
            <a:endParaRPr/>
          </a:p>
          <a:p>
            <a:pPr marL="518160" lvl="1" indent="-259080" algn="l">
              <a:lnSpc>
                <a:spcPts val="3744"/>
              </a:lnSpc>
              <a:buFont typeface="Arial"/>
              <a:buChar char="•"/>
            </a:pPr>
            <a:r>
              <a:rPr lang="en-US" sz="2400" b="1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Your two-week rhythm:</a:t>
            </a:r>
          </a:p>
          <a:p>
            <a:pPr marL="1036320" lvl="2" indent="-345440" algn="l">
              <a:lnSpc>
                <a:spcPts val="3744"/>
              </a:lnSpc>
              <a:buFont typeface="Arial"/>
              <a:buChar char="⚬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Work through the assigned domain materials and slide deck</a:t>
            </a:r>
          </a:p>
          <a:p>
            <a:pPr marL="1036320" lvl="2" indent="-345440" algn="l">
              <a:lnSpc>
                <a:spcPts val="3744"/>
              </a:lnSpc>
              <a:buFont typeface="Arial"/>
              <a:buChar char="⚬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Study using the course resources and your own materials</a:t>
            </a:r>
          </a:p>
          <a:p>
            <a:pPr marL="1036320" lvl="2" indent="-345440" algn="l">
              <a:lnSpc>
                <a:spcPts val="3744"/>
              </a:lnSpc>
              <a:buFont typeface="Arial"/>
              <a:buChar char="⚬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Complete the available practice questions</a:t>
            </a:r>
          </a:p>
          <a:p>
            <a:pPr marL="1036320" lvl="2" indent="-345440" algn="l">
              <a:lnSpc>
                <a:spcPts val="3744"/>
              </a:lnSpc>
              <a:buFont typeface="Arial"/>
              <a:buChar char="⚬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Attend the live session to review, apply, and reinforce</a:t>
            </a:r>
          </a:p>
          <a:p>
            <a:pPr marL="1036320" lvl="2" indent="-345440" algn="l">
              <a:lnSpc>
                <a:spcPts val="3744"/>
              </a:lnSpc>
              <a:buFont typeface="Arial"/>
              <a:buChar char="⚬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Meet with your small group (if participating)</a:t>
            </a:r>
          </a:p>
          <a:p>
            <a:pPr marL="518160" lvl="1" indent="-259080" algn="l">
              <a:lnSpc>
                <a:spcPts val="3744"/>
              </a:lnSpc>
              <a:buFont typeface="Arial"/>
              <a:buChar char="•"/>
            </a:pPr>
            <a:r>
              <a:rPr lang="en-US" sz="2400" b="1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Important: </a:t>
            </a: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The live review should reinforce your studying, not be your first exposure to the material.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164959" y="6525663"/>
            <a:ext cx="6578101" cy="3113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lang="en-US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Every two weeks: Live Domain Review</a:t>
            </a:r>
          </a:p>
          <a:p>
            <a:pPr algn="ctr">
              <a:lnSpc>
                <a:spcPts val="3120"/>
              </a:lnSpc>
            </a:pPr>
            <a:endParaRPr lang="en-US" sz="2400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Saturdays at the same time:</a:t>
            </a:r>
          </a:p>
          <a:p>
            <a:pPr algn="ctr">
              <a:lnSpc>
                <a:spcPts val="3120"/>
              </a:lnSpc>
            </a:pPr>
            <a:endParaRPr lang="en-US"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7:00 AM PT | 10:00 AM ET</a:t>
            </a:r>
          </a:p>
          <a:p>
            <a:pPr algn="ctr">
              <a:lnSpc>
                <a:spcPts val="3120"/>
              </a:lnSpc>
            </a:pPr>
            <a:endParaRPr lang="en-US"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Zoom (link in email &amp; Facebook group)</a:t>
            </a:r>
          </a:p>
          <a:p>
            <a:pPr algn="ctr">
              <a:lnSpc>
                <a:spcPts val="3120"/>
              </a:lnSpc>
            </a:pPr>
            <a:endParaRPr lang="en-US"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085927" y="2688820"/>
            <a:ext cx="7530210" cy="3765105"/>
          </a:xfrm>
          <a:custGeom>
            <a:avLst/>
            <a:gdLst/>
            <a:ahLst/>
            <a:cxnLst/>
            <a:rect l="l" t="t" r="r" b="b"/>
            <a:pathLst>
              <a:path w="7530210" h="3765105">
                <a:moveTo>
                  <a:pt x="0" y="0"/>
                </a:moveTo>
                <a:lnTo>
                  <a:pt x="7530210" y="0"/>
                </a:lnTo>
                <a:lnTo>
                  <a:pt x="7530210" y="3765105"/>
                </a:lnTo>
                <a:lnTo>
                  <a:pt x="0" y="37651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8533370" flipH="1">
            <a:off x="1753544" y="8668122"/>
            <a:ext cx="5000396" cy="3237757"/>
          </a:xfrm>
          <a:custGeom>
            <a:avLst/>
            <a:gdLst/>
            <a:ahLst/>
            <a:cxnLst/>
            <a:rect l="l" t="t" r="r" b="b"/>
            <a:pathLst>
              <a:path w="5000396" h="3237757">
                <a:moveTo>
                  <a:pt x="5000396" y="0"/>
                </a:moveTo>
                <a:lnTo>
                  <a:pt x="0" y="0"/>
                </a:lnTo>
                <a:lnTo>
                  <a:pt x="0" y="3237756"/>
                </a:lnTo>
                <a:lnTo>
                  <a:pt x="5000396" y="3237756"/>
                </a:lnTo>
                <a:lnTo>
                  <a:pt x="5000396" y="0"/>
                </a:lnTo>
                <a:close/>
              </a:path>
            </a:pathLst>
          </a:custGeom>
          <a:blipFill>
            <a:blip r:embed="rId5">
              <a:alphaModFix amt="6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1085348" y="1909546"/>
            <a:ext cx="7307459" cy="1434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64"/>
              </a:lnSpc>
            </a:pPr>
            <a:r>
              <a:rPr lang="en-US" sz="4760" b="1" spc="-95">
                <a:solidFill>
                  <a:srgbClr val="A2C5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Getting the Most From Live Reviews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85348" y="978558"/>
            <a:ext cx="8344821" cy="1519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5037" spc="-1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Prep Course Expectations</a:t>
            </a:r>
          </a:p>
          <a:p>
            <a:pPr algn="l">
              <a:lnSpc>
                <a:spcPts val="5995"/>
              </a:lnSpc>
            </a:pPr>
            <a:endParaRPr lang="en-US" sz="5037" spc="-100">
              <a:solidFill>
                <a:srgbClr val="03662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" name="Freeform 6"/>
          <p:cNvSpPr/>
          <p:nvPr/>
        </p:nvSpPr>
        <p:spPr>
          <a:xfrm rot="7999618" flipH="1">
            <a:off x="6192614" y="-1079544"/>
            <a:ext cx="5000396" cy="3237757"/>
          </a:xfrm>
          <a:custGeom>
            <a:avLst/>
            <a:gdLst/>
            <a:ahLst/>
            <a:cxnLst/>
            <a:rect l="l" t="t" r="r" b="b"/>
            <a:pathLst>
              <a:path w="5000396" h="3237757">
                <a:moveTo>
                  <a:pt x="5000396" y="0"/>
                </a:moveTo>
                <a:lnTo>
                  <a:pt x="0" y="0"/>
                </a:lnTo>
                <a:lnTo>
                  <a:pt x="0" y="3237757"/>
                </a:lnTo>
                <a:lnTo>
                  <a:pt x="5000396" y="3237757"/>
                </a:lnTo>
                <a:lnTo>
                  <a:pt x="5000396" y="0"/>
                </a:lnTo>
                <a:close/>
              </a:path>
            </a:pathLst>
          </a:custGeom>
          <a:blipFill>
            <a:blip r:embed="rId5">
              <a:alphaModFix amt="6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8284259" y="5070412"/>
            <a:ext cx="9794506" cy="6513347"/>
          </a:xfrm>
          <a:custGeom>
            <a:avLst/>
            <a:gdLst/>
            <a:ahLst/>
            <a:cxnLst/>
            <a:rect l="l" t="t" r="r" b="b"/>
            <a:pathLst>
              <a:path w="9794506" h="6513347">
                <a:moveTo>
                  <a:pt x="0" y="0"/>
                </a:moveTo>
                <a:lnTo>
                  <a:pt x="9794507" y="0"/>
                </a:lnTo>
                <a:lnTo>
                  <a:pt x="9794507" y="6513347"/>
                </a:lnTo>
                <a:lnTo>
                  <a:pt x="0" y="65133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9560" y="8487425"/>
            <a:ext cx="1918280" cy="1706163"/>
          </a:xfrm>
          <a:custGeom>
            <a:avLst/>
            <a:gdLst/>
            <a:ahLst/>
            <a:cxnLst/>
            <a:rect l="l" t="t" r="r" b="b"/>
            <a:pathLst>
              <a:path w="1918280" h="1706163">
                <a:moveTo>
                  <a:pt x="0" y="0"/>
                </a:moveTo>
                <a:lnTo>
                  <a:pt x="1918280" y="0"/>
                </a:lnTo>
                <a:lnTo>
                  <a:pt x="1918280" y="1706163"/>
                </a:lnTo>
                <a:lnTo>
                  <a:pt x="0" y="170616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5400000">
            <a:off x="7340671" y="7921388"/>
            <a:ext cx="5242154" cy="3354978"/>
          </a:xfrm>
          <a:custGeom>
            <a:avLst/>
            <a:gdLst/>
            <a:ahLst/>
            <a:cxnLst/>
            <a:rect l="l" t="t" r="r" b="b"/>
            <a:pathLst>
              <a:path w="5242154" h="3354978">
                <a:moveTo>
                  <a:pt x="0" y="0"/>
                </a:moveTo>
                <a:lnTo>
                  <a:pt x="5242154" y="0"/>
                </a:lnTo>
                <a:lnTo>
                  <a:pt x="5242154" y="3354978"/>
                </a:lnTo>
                <a:lnTo>
                  <a:pt x="0" y="335497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946872" y="3611324"/>
            <a:ext cx="9463438" cy="4633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44"/>
              </a:lnSpc>
            </a:pPr>
            <a:r>
              <a:rPr lang="en-US" sz="2400" b="1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Before the session: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Write down questions as you work through the material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u="sng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Email me questions ahead of time whenever possible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Use the Facebook group to ask questions and learn from one another</a:t>
            </a:r>
          </a:p>
          <a:p>
            <a:pPr algn="just">
              <a:lnSpc>
                <a:spcPts val="3744"/>
              </a:lnSpc>
            </a:pPr>
            <a:r>
              <a:rPr lang="en-US" sz="2400" b="1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During the session, we will: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Prioritize the most relevant and challenging concepts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Work through sample questions together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Clarify common areas of confusion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Reserve time for participant questions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558142" y="3005198"/>
            <a:ext cx="6258467" cy="3113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lang="en-US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Remember: </a:t>
            </a: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The course materials are intentionally comprehensive because we cannot predict every topic that may appear on the exam. </a:t>
            </a:r>
          </a:p>
          <a:p>
            <a:pPr algn="ctr">
              <a:lnSpc>
                <a:spcPts val="3120"/>
              </a:lnSpc>
            </a:pPr>
            <a:endParaRPr lang="en-US"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You are not expected to master everything at once - focus on consistent progress and repeated exposure.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44740" y="3604079"/>
            <a:ext cx="12105091" cy="10364984"/>
          </a:xfrm>
          <a:custGeom>
            <a:avLst/>
            <a:gdLst/>
            <a:ahLst/>
            <a:cxnLst/>
            <a:rect l="l" t="t" r="r" b="b"/>
            <a:pathLst>
              <a:path w="12105091" h="10364984">
                <a:moveTo>
                  <a:pt x="0" y="0"/>
                </a:moveTo>
                <a:lnTo>
                  <a:pt x="12105091" y="0"/>
                </a:lnTo>
                <a:lnTo>
                  <a:pt x="12105091" y="10364984"/>
                </a:lnTo>
                <a:lnTo>
                  <a:pt x="0" y="103649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9560" y="8469685"/>
            <a:ext cx="1918280" cy="1706163"/>
          </a:xfrm>
          <a:custGeom>
            <a:avLst/>
            <a:gdLst/>
            <a:ahLst/>
            <a:cxnLst/>
            <a:rect l="l" t="t" r="r" b="b"/>
            <a:pathLst>
              <a:path w="1918280" h="1706163">
                <a:moveTo>
                  <a:pt x="0" y="0"/>
                </a:moveTo>
                <a:lnTo>
                  <a:pt x="1918280" y="0"/>
                </a:lnTo>
                <a:lnTo>
                  <a:pt x="1918280" y="1706163"/>
                </a:lnTo>
                <a:lnTo>
                  <a:pt x="0" y="17061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594257" y="-331619"/>
            <a:ext cx="5841744" cy="5841744"/>
          </a:xfrm>
          <a:custGeom>
            <a:avLst/>
            <a:gdLst/>
            <a:ahLst/>
            <a:cxnLst/>
            <a:rect l="l" t="t" r="r" b="b"/>
            <a:pathLst>
              <a:path w="5841744" h="5841744">
                <a:moveTo>
                  <a:pt x="0" y="0"/>
                </a:moveTo>
                <a:lnTo>
                  <a:pt x="5841744" y="0"/>
                </a:lnTo>
                <a:lnTo>
                  <a:pt x="5841744" y="5841745"/>
                </a:lnTo>
                <a:lnTo>
                  <a:pt x="0" y="584174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1038225"/>
            <a:ext cx="8670554" cy="892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92"/>
              </a:lnSpc>
            </a:pPr>
            <a:r>
              <a:rPr lang="en-US" sz="5960" b="1" spc="-119">
                <a:solidFill>
                  <a:srgbClr val="A2C5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Study Group Structure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434165" y="6208177"/>
            <a:ext cx="8223620" cy="956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70"/>
              </a:lnSpc>
            </a:pPr>
            <a:r>
              <a:rPr lang="en-US" sz="3000" b="1" spc="-6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If you’re going to be a part of </a:t>
            </a:r>
          </a:p>
          <a:p>
            <a:pPr algn="r">
              <a:lnSpc>
                <a:spcPts val="3870"/>
              </a:lnSpc>
            </a:pPr>
            <a:r>
              <a:rPr lang="en-US" sz="3000" b="1" spc="-6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small group...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890318" y="7559112"/>
            <a:ext cx="7767467" cy="1550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Show up</a:t>
            </a: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communicate</a:t>
            </a: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engage</a:t>
            </a: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, and </a:t>
            </a:r>
            <a:r>
              <a:rPr lang="en-US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don’t ghost</a:t>
            </a: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algn="r">
              <a:lnSpc>
                <a:spcPts val="3120"/>
              </a:lnSpc>
            </a:pPr>
            <a:endParaRPr lang="en-US"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r"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If you can’t participate, tell your group!</a:t>
            </a:r>
          </a:p>
          <a:p>
            <a:pPr algn="r">
              <a:lnSpc>
                <a:spcPts val="3120"/>
              </a:lnSpc>
            </a:pPr>
            <a:endParaRPr lang="en-US"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8700" y="2160587"/>
            <a:ext cx="8316040" cy="5566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Groups are </a:t>
            </a:r>
            <a:r>
              <a:rPr lang="en-US" sz="2400" b="1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self-directed! </a:t>
            </a:r>
          </a:p>
          <a:p>
            <a:pPr marL="1036320" lvl="2" indent="-345440" algn="just">
              <a:lnSpc>
                <a:spcPts val="3744"/>
              </a:lnSpc>
              <a:buFont typeface="Arial"/>
              <a:buChar char="⚬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I will not oversee or manage your small groups outside of setting them up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b="1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Keys for success:</a:t>
            </a:r>
          </a:p>
          <a:p>
            <a:pPr marL="1036320" lvl="2" indent="-345440" algn="just">
              <a:lnSpc>
                <a:spcPts val="3744"/>
              </a:lnSpc>
              <a:buFont typeface="Arial"/>
              <a:buChar char="⚬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Everyone participates equally!</a:t>
            </a:r>
          </a:p>
          <a:p>
            <a:pPr marL="1554480" lvl="3" indent="-388620" algn="just">
              <a:lnSpc>
                <a:spcPts val="3744"/>
              </a:lnSpc>
              <a:buFont typeface="Arial"/>
              <a:buChar char="￭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Not one person doing all the work</a:t>
            </a:r>
          </a:p>
          <a:p>
            <a:pPr marL="1036320" lvl="2" indent="-345440" algn="just">
              <a:lnSpc>
                <a:spcPts val="3744"/>
              </a:lnSpc>
              <a:buFont typeface="Arial"/>
              <a:buChar char="⚬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Match commitment levels </a:t>
            </a:r>
          </a:p>
          <a:p>
            <a:pPr marL="1554480" lvl="3" indent="-388620" algn="just">
              <a:lnSpc>
                <a:spcPts val="3744"/>
              </a:lnSpc>
              <a:buFont typeface="Arial"/>
              <a:buChar char="￭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More study time vs. less study time</a:t>
            </a:r>
          </a:p>
          <a:p>
            <a:pPr marL="1554480" lvl="3" indent="-388620" algn="just">
              <a:lnSpc>
                <a:spcPts val="3744"/>
              </a:lnSpc>
              <a:buFont typeface="Arial"/>
              <a:buChar char="￭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Time &amp; meeting expectations</a:t>
            </a:r>
          </a:p>
          <a:p>
            <a:pPr marL="1036320" lvl="2" indent="-345440" algn="just">
              <a:lnSpc>
                <a:spcPts val="3744"/>
              </a:lnSpc>
              <a:buFont typeface="Arial"/>
              <a:buChar char="⚬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Shared responsibility = stronger group outcomes.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Please fill out your questionnaires asap so we can roll out groups the following week.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533370" flipH="1">
            <a:off x="1496369" y="8525293"/>
            <a:ext cx="5000396" cy="3237757"/>
          </a:xfrm>
          <a:custGeom>
            <a:avLst/>
            <a:gdLst/>
            <a:ahLst/>
            <a:cxnLst/>
            <a:rect l="l" t="t" r="r" b="b"/>
            <a:pathLst>
              <a:path w="5000396" h="3237757">
                <a:moveTo>
                  <a:pt x="5000396" y="0"/>
                </a:moveTo>
                <a:lnTo>
                  <a:pt x="0" y="0"/>
                </a:lnTo>
                <a:lnTo>
                  <a:pt x="0" y="3237757"/>
                </a:lnTo>
                <a:lnTo>
                  <a:pt x="5000396" y="3237757"/>
                </a:lnTo>
                <a:lnTo>
                  <a:pt x="5000396" y="0"/>
                </a:lnTo>
                <a:close/>
              </a:path>
            </a:pathLst>
          </a:custGeom>
          <a:blipFill>
            <a:blip r:embed="rId3">
              <a:alphaModFix amt="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>
            <a:off x="9144000" y="2151272"/>
            <a:ext cx="3348545" cy="2499925"/>
            <a:chOff x="0" y="0"/>
            <a:chExt cx="974240" cy="72733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74240" cy="727339"/>
            </a:xfrm>
            <a:custGeom>
              <a:avLst/>
              <a:gdLst/>
              <a:ahLst/>
              <a:cxnLst/>
              <a:rect l="l" t="t" r="r" b="b"/>
              <a:pathLst>
                <a:path w="974240" h="727339">
                  <a:moveTo>
                    <a:pt x="80921" y="0"/>
                  </a:moveTo>
                  <a:lnTo>
                    <a:pt x="893320" y="0"/>
                  </a:lnTo>
                  <a:cubicBezTo>
                    <a:pt x="914781" y="0"/>
                    <a:pt x="935364" y="8526"/>
                    <a:pt x="950539" y="23701"/>
                  </a:cubicBezTo>
                  <a:cubicBezTo>
                    <a:pt x="965715" y="38877"/>
                    <a:pt x="974240" y="59459"/>
                    <a:pt x="974240" y="80921"/>
                  </a:cubicBezTo>
                  <a:lnTo>
                    <a:pt x="974240" y="646418"/>
                  </a:lnTo>
                  <a:cubicBezTo>
                    <a:pt x="974240" y="691110"/>
                    <a:pt x="938011" y="727339"/>
                    <a:pt x="893320" y="727339"/>
                  </a:cubicBezTo>
                  <a:lnTo>
                    <a:pt x="80921" y="727339"/>
                  </a:lnTo>
                  <a:cubicBezTo>
                    <a:pt x="59459" y="727339"/>
                    <a:pt x="38877" y="718814"/>
                    <a:pt x="23701" y="703638"/>
                  </a:cubicBezTo>
                  <a:cubicBezTo>
                    <a:pt x="8526" y="688462"/>
                    <a:pt x="0" y="667880"/>
                    <a:pt x="0" y="646418"/>
                  </a:cubicBezTo>
                  <a:lnTo>
                    <a:pt x="0" y="80921"/>
                  </a:lnTo>
                  <a:cubicBezTo>
                    <a:pt x="0" y="59459"/>
                    <a:pt x="8526" y="38877"/>
                    <a:pt x="23701" y="23701"/>
                  </a:cubicBezTo>
                  <a:cubicBezTo>
                    <a:pt x="38877" y="8526"/>
                    <a:pt x="59459" y="0"/>
                    <a:pt x="80921" y="0"/>
                  </a:cubicBezTo>
                  <a:close/>
                </a:path>
              </a:pathLst>
            </a:custGeom>
            <a:solidFill>
              <a:srgbClr val="03662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19050"/>
              <a:ext cx="974240" cy="7082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53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032862" y="3638176"/>
            <a:ext cx="7789138" cy="6166325"/>
            <a:chOff x="0" y="0"/>
            <a:chExt cx="2482231" cy="19650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82231" cy="1965075"/>
            </a:xfrm>
            <a:custGeom>
              <a:avLst/>
              <a:gdLst/>
              <a:ahLst/>
              <a:cxnLst/>
              <a:rect l="l" t="t" r="r" b="b"/>
              <a:pathLst>
                <a:path w="2482231" h="1965075">
                  <a:moveTo>
                    <a:pt x="34788" y="0"/>
                  </a:moveTo>
                  <a:lnTo>
                    <a:pt x="2447443" y="0"/>
                  </a:lnTo>
                  <a:cubicBezTo>
                    <a:pt x="2456669" y="0"/>
                    <a:pt x="2465518" y="3665"/>
                    <a:pt x="2472042" y="10189"/>
                  </a:cubicBezTo>
                  <a:cubicBezTo>
                    <a:pt x="2478566" y="16713"/>
                    <a:pt x="2482231" y="25562"/>
                    <a:pt x="2482231" y="34788"/>
                  </a:cubicBezTo>
                  <a:lnTo>
                    <a:pt x="2482231" y="1930287"/>
                  </a:lnTo>
                  <a:cubicBezTo>
                    <a:pt x="2482231" y="1949500"/>
                    <a:pt x="2466656" y="1965075"/>
                    <a:pt x="2447443" y="1965075"/>
                  </a:cubicBezTo>
                  <a:lnTo>
                    <a:pt x="34788" y="1965075"/>
                  </a:lnTo>
                  <a:cubicBezTo>
                    <a:pt x="25562" y="1965075"/>
                    <a:pt x="16713" y="1961410"/>
                    <a:pt x="10189" y="1954886"/>
                  </a:cubicBezTo>
                  <a:cubicBezTo>
                    <a:pt x="3665" y="1948362"/>
                    <a:pt x="0" y="1939513"/>
                    <a:pt x="0" y="1930287"/>
                  </a:cubicBezTo>
                  <a:lnTo>
                    <a:pt x="0" y="34788"/>
                  </a:lnTo>
                  <a:cubicBezTo>
                    <a:pt x="0" y="25562"/>
                    <a:pt x="3665" y="16713"/>
                    <a:pt x="10189" y="10189"/>
                  </a:cubicBezTo>
                  <a:cubicBezTo>
                    <a:pt x="16713" y="3665"/>
                    <a:pt x="25562" y="0"/>
                    <a:pt x="34788" y="0"/>
                  </a:cubicBezTo>
                  <a:close/>
                </a:path>
              </a:pathLst>
            </a:custGeom>
            <a:solidFill>
              <a:srgbClr val="749B4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19050"/>
              <a:ext cx="2482231" cy="1946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53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7999618" flipH="1">
            <a:off x="6826629" y="-1026322"/>
            <a:ext cx="5000396" cy="3237757"/>
          </a:xfrm>
          <a:custGeom>
            <a:avLst/>
            <a:gdLst/>
            <a:ahLst/>
            <a:cxnLst/>
            <a:rect l="l" t="t" r="r" b="b"/>
            <a:pathLst>
              <a:path w="5000396" h="3237757">
                <a:moveTo>
                  <a:pt x="5000397" y="0"/>
                </a:moveTo>
                <a:lnTo>
                  <a:pt x="0" y="0"/>
                </a:lnTo>
                <a:lnTo>
                  <a:pt x="0" y="3237757"/>
                </a:lnTo>
                <a:lnTo>
                  <a:pt x="5000397" y="3237757"/>
                </a:lnTo>
                <a:lnTo>
                  <a:pt x="5000397" y="0"/>
                </a:lnTo>
                <a:close/>
              </a:path>
            </a:pathLst>
          </a:custGeom>
          <a:blipFill>
            <a:blip r:embed="rId3">
              <a:alphaModFix amt="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>
            <a:off x="69560" y="8469685"/>
            <a:ext cx="1918280" cy="1706163"/>
          </a:xfrm>
          <a:custGeom>
            <a:avLst/>
            <a:gdLst/>
            <a:ahLst/>
            <a:cxnLst/>
            <a:rect l="l" t="t" r="r" b="b"/>
            <a:pathLst>
              <a:path w="1918280" h="1706163">
                <a:moveTo>
                  <a:pt x="0" y="0"/>
                </a:moveTo>
                <a:lnTo>
                  <a:pt x="1918280" y="0"/>
                </a:lnTo>
                <a:lnTo>
                  <a:pt x="1918280" y="1706163"/>
                </a:lnTo>
                <a:lnTo>
                  <a:pt x="0" y="17061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0243176" y="592557"/>
            <a:ext cx="5802365" cy="3865826"/>
          </a:xfrm>
          <a:custGeom>
            <a:avLst/>
            <a:gdLst/>
            <a:ahLst/>
            <a:cxnLst/>
            <a:rect l="l" t="t" r="r" b="b"/>
            <a:pathLst>
              <a:path w="5802365" h="3865826">
                <a:moveTo>
                  <a:pt x="0" y="0"/>
                </a:moveTo>
                <a:lnTo>
                  <a:pt x="5802365" y="0"/>
                </a:lnTo>
                <a:lnTo>
                  <a:pt x="5802365" y="3865825"/>
                </a:lnTo>
                <a:lnTo>
                  <a:pt x="0" y="38658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367691" y="2395944"/>
            <a:ext cx="7758648" cy="892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92"/>
              </a:lnSpc>
            </a:pPr>
            <a:r>
              <a:rPr lang="en-US" sz="5960" b="1" spc="-119">
                <a:solidFill>
                  <a:srgbClr val="A2C5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Best Practices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67691" y="1557231"/>
            <a:ext cx="5065946" cy="762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5037" spc="-1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Study Group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642673" y="4288819"/>
            <a:ext cx="4569516" cy="47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70"/>
              </a:lnSpc>
            </a:pPr>
            <a:r>
              <a:rPr lang="en-US" sz="3000" b="1" spc="-6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Suggestions: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141890" y="5037693"/>
            <a:ext cx="7571084" cy="4285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Many groups mix in </a:t>
            </a:r>
            <a:r>
              <a:rPr lang="en-US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practice questions</a:t>
            </a: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(STN CNS Test Prep, Nutrition Test Prep bank with 2,000 questions, Quizlet, </a:t>
            </a:r>
            <a:r>
              <a:rPr lang="en-US" sz="2400" u="sng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  <a:hlinkClick r:id="rId7" tooltip="http://study.com"/>
              </a:rPr>
              <a:t>Study.com</a:t>
            </a: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. etc).</a:t>
            </a:r>
          </a:p>
          <a:p>
            <a:pPr algn="l">
              <a:lnSpc>
                <a:spcPts val="3120"/>
              </a:lnSpc>
            </a:pPr>
            <a:endParaRPr lang="en-US"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Use </a:t>
            </a:r>
            <a:r>
              <a:rPr lang="en-US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real client cases</a:t>
            </a: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to apply concepts (especially micronutrients, meds, symptoms, family history).</a:t>
            </a:r>
          </a:p>
          <a:p>
            <a:pPr algn="l">
              <a:lnSpc>
                <a:spcPts val="3120"/>
              </a:lnSpc>
            </a:pPr>
            <a:endParaRPr lang="en-US"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Best groups:</a:t>
            </a: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at least 2–3 highly engaged members to keep things running if someone drops.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67691" y="3745941"/>
            <a:ext cx="7502373" cy="4633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b="1" dirty="0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Meet weekly</a:t>
            </a: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 (1–2 hours typical)</a:t>
            </a:r>
          </a:p>
          <a:p>
            <a:pPr marL="1036320" lvl="2" indent="-345440" algn="just">
              <a:lnSpc>
                <a:spcPts val="3744"/>
              </a:lnSpc>
              <a:buFont typeface="Arial"/>
              <a:buChar char="⚬"/>
            </a:pP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Variable based on needs!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This will need to be determined by you and your groups. </a:t>
            </a:r>
            <a:r>
              <a:rPr lang="en-US" sz="2400" i="1" dirty="0">
                <a:solidFill>
                  <a:srgbClr val="036621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This is not something we will manage!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b="1" dirty="0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Align material:</a:t>
            </a: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 Groups often review the same modules, then discuss together.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b="1" dirty="0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Divide topics</a:t>
            </a: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 → use “teach-back” (if you can teach it, you know it).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 dirty="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Bring questions, insights, and weak areas to meetings.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71512" y="6893653"/>
            <a:ext cx="4598554" cy="3460412"/>
          </a:xfrm>
          <a:custGeom>
            <a:avLst/>
            <a:gdLst/>
            <a:ahLst/>
            <a:cxnLst/>
            <a:rect l="l" t="t" r="r" b="b"/>
            <a:pathLst>
              <a:path w="4598554" h="3460412">
                <a:moveTo>
                  <a:pt x="0" y="0"/>
                </a:moveTo>
                <a:lnTo>
                  <a:pt x="4598554" y="0"/>
                </a:lnTo>
                <a:lnTo>
                  <a:pt x="4598554" y="3460412"/>
                </a:lnTo>
                <a:lnTo>
                  <a:pt x="0" y="34604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51956" y="587461"/>
            <a:ext cx="10358146" cy="892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92"/>
              </a:lnSpc>
            </a:pPr>
            <a:r>
              <a:rPr lang="en-US" sz="5960" b="1" spc="-119">
                <a:solidFill>
                  <a:srgbClr val="A2C5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Study Content &amp; Resources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184487" y="1725497"/>
            <a:ext cx="8581596" cy="5401939"/>
            <a:chOff x="0" y="0"/>
            <a:chExt cx="2734770" cy="172148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34770" cy="1721482"/>
            </a:xfrm>
            <a:custGeom>
              <a:avLst/>
              <a:gdLst/>
              <a:ahLst/>
              <a:cxnLst/>
              <a:rect l="l" t="t" r="r" b="b"/>
              <a:pathLst>
                <a:path w="2734770" h="1721482">
                  <a:moveTo>
                    <a:pt x="31575" y="0"/>
                  </a:moveTo>
                  <a:lnTo>
                    <a:pt x="2703194" y="0"/>
                  </a:lnTo>
                  <a:cubicBezTo>
                    <a:pt x="2711569" y="0"/>
                    <a:pt x="2719600" y="3327"/>
                    <a:pt x="2725522" y="9248"/>
                  </a:cubicBezTo>
                  <a:cubicBezTo>
                    <a:pt x="2731443" y="15170"/>
                    <a:pt x="2734770" y="23201"/>
                    <a:pt x="2734770" y="31575"/>
                  </a:cubicBezTo>
                  <a:lnTo>
                    <a:pt x="2734770" y="1689906"/>
                  </a:lnTo>
                  <a:cubicBezTo>
                    <a:pt x="2734770" y="1707345"/>
                    <a:pt x="2720633" y="1721482"/>
                    <a:pt x="2703194" y="1721482"/>
                  </a:cubicBezTo>
                  <a:lnTo>
                    <a:pt x="31575" y="1721482"/>
                  </a:lnTo>
                  <a:cubicBezTo>
                    <a:pt x="23201" y="1721482"/>
                    <a:pt x="15170" y="1718155"/>
                    <a:pt x="9248" y="1712233"/>
                  </a:cubicBezTo>
                  <a:cubicBezTo>
                    <a:pt x="3327" y="1706312"/>
                    <a:pt x="0" y="1698281"/>
                    <a:pt x="0" y="1689906"/>
                  </a:cubicBezTo>
                  <a:lnTo>
                    <a:pt x="0" y="31575"/>
                  </a:lnTo>
                  <a:cubicBezTo>
                    <a:pt x="0" y="23201"/>
                    <a:pt x="3327" y="15170"/>
                    <a:pt x="9248" y="9248"/>
                  </a:cubicBezTo>
                  <a:cubicBezTo>
                    <a:pt x="15170" y="3327"/>
                    <a:pt x="23201" y="0"/>
                    <a:pt x="31575" y="0"/>
                  </a:cubicBezTo>
                  <a:close/>
                </a:path>
              </a:pathLst>
            </a:custGeom>
            <a:solidFill>
              <a:srgbClr val="036621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19050"/>
              <a:ext cx="2734770" cy="17024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53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50322" y="7301126"/>
            <a:ext cx="15436562" cy="2707880"/>
            <a:chOff x="0" y="0"/>
            <a:chExt cx="4919300" cy="86294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19300" cy="862943"/>
            </a:xfrm>
            <a:custGeom>
              <a:avLst/>
              <a:gdLst/>
              <a:ahLst/>
              <a:cxnLst/>
              <a:rect l="l" t="t" r="r" b="b"/>
              <a:pathLst>
                <a:path w="4919300" h="862943">
                  <a:moveTo>
                    <a:pt x="17554" y="0"/>
                  </a:moveTo>
                  <a:lnTo>
                    <a:pt x="4901746" y="0"/>
                  </a:lnTo>
                  <a:cubicBezTo>
                    <a:pt x="4911441" y="0"/>
                    <a:pt x="4919300" y="7859"/>
                    <a:pt x="4919300" y="17554"/>
                  </a:cubicBezTo>
                  <a:lnTo>
                    <a:pt x="4919300" y="845389"/>
                  </a:lnTo>
                  <a:cubicBezTo>
                    <a:pt x="4919300" y="855084"/>
                    <a:pt x="4911441" y="862943"/>
                    <a:pt x="4901746" y="862943"/>
                  </a:cubicBezTo>
                  <a:lnTo>
                    <a:pt x="17554" y="862943"/>
                  </a:lnTo>
                  <a:cubicBezTo>
                    <a:pt x="7859" y="862943"/>
                    <a:pt x="0" y="855084"/>
                    <a:pt x="0" y="845389"/>
                  </a:cubicBezTo>
                  <a:lnTo>
                    <a:pt x="0" y="17554"/>
                  </a:lnTo>
                  <a:cubicBezTo>
                    <a:pt x="0" y="7859"/>
                    <a:pt x="7859" y="0"/>
                    <a:pt x="17554" y="0"/>
                  </a:cubicBezTo>
                  <a:close/>
                </a:path>
              </a:pathLst>
            </a:custGeom>
            <a:solidFill>
              <a:srgbClr val="749B40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19050"/>
              <a:ext cx="4919300" cy="8438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53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7999618" flipH="1">
            <a:off x="5626311" y="-1028886"/>
            <a:ext cx="4847545" cy="3138785"/>
          </a:xfrm>
          <a:custGeom>
            <a:avLst/>
            <a:gdLst/>
            <a:ahLst/>
            <a:cxnLst/>
            <a:rect l="l" t="t" r="r" b="b"/>
            <a:pathLst>
              <a:path w="4847545" h="3138785">
                <a:moveTo>
                  <a:pt x="4847545" y="0"/>
                </a:moveTo>
                <a:lnTo>
                  <a:pt x="0" y="0"/>
                </a:lnTo>
                <a:lnTo>
                  <a:pt x="0" y="3138785"/>
                </a:lnTo>
                <a:lnTo>
                  <a:pt x="4847545" y="3138785"/>
                </a:lnTo>
                <a:lnTo>
                  <a:pt x="4847545" y="0"/>
                </a:lnTo>
                <a:close/>
              </a:path>
            </a:pathLst>
          </a:custGeom>
          <a:blipFill>
            <a:blip r:embed="rId5">
              <a:alphaModFix amt="6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" name="Freeform 11"/>
          <p:cNvSpPr/>
          <p:nvPr/>
        </p:nvSpPr>
        <p:spPr>
          <a:xfrm flipH="1">
            <a:off x="11386846" y="5714544"/>
            <a:ext cx="7057394" cy="4869602"/>
          </a:xfrm>
          <a:custGeom>
            <a:avLst/>
            <a:gdLst/>
            <a:ahLst/>
            <a:cxnLst/>
            <a:rect l="l" t="t" r="r" b="b"/>
            <a:pathLst>
              <a:path w="7057394" h="4869602">
                <a:moveTo>
                  <a:pt x="7057394" y="0"/>
                </a:moveTo>
                <a:lnTo>
                  <a:pt x="0" y="0"/>
                </a:lnTo>
                <a:lnTo>
                  <a:pt x="0" y="4869602"/>
                </a:lnTo>
                <a:lnTo>
                  <a:pt x="7057394" y="4869602"/>
                </a:lnTo>
                <a:lnTo>
                  <a:pt x="7057394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1310102" y="1912812"/>
            <a:ext cx="4330366" cy="372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96"/>
              </a:lnSpc>
            </a:pPr>
            <a:r>
              <a:rPr lang="en-US" sz="2400" b="1" spc="-4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Practice Exams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368602" y="2292087"/>
            <a:ext cx="8213365" cy="4750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8 practice tests through the course</a:t>
            </a:r>
          </a:p>
          <a:p>
            <a:pPr marL="1036320" lvl="2" indent="-345440" algn="l">
              <a:lnSpc>
                <a:spcPts val="3120"/>
              </a:lnSpc>
              <a:buFont typeface="Arial"/>
              <a:buChar char="⚬"/>
            </a:pPr>
            <a:r>
              <a:rPr lang="en-US" sz="24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Paired with each domain (50 questions each)</a:t>
            </a:r>
          </a:p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Explanations sent by email → study those, not just the answers.</a:t>
            </a:r>
          </a:p>
          <a:p>
            <a:pPr marL="1036320" lvl="2" indent="-345440" algn="l">
              <a:lnSpc>
                <a:spcPts val="3120"/>
              </a:lnSpc>
              <a:buFont typeface="Arial"/>
              <a:buChar char="⚬"/>
            </a:pPr>
            <a:r>
              <a:rPr lang="en-US" sz="24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**Make sure to put in your email at the top of the Google Form when taking the practice tests to get your answers!</a:t>
            </a:r>
          </a:p>
          <a:p>
            <a:pPr marL="1036320" lvl="2" indent="-345440" algn="l">
              <a:lnSpc>
                <a:spcPts val="3120"/>
              </a:lnSpc>
              <a:buFont typeface="Arial"/>
              <a:buChar char="⚬"/>
            </a:pPr>
            <a:r>
              <a:rPr lang="en-US" sz="24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Each practice test has random </a:t>
            </a:r>
            <a:r>
              <a:rPr lang="en-US" sz="2400" i="1" dirty="0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and</a:t>
            </a:r>
            <a:r>
              <a:rPr lang="en-US" sz="24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domain-specific questions to test your knowledge right after studying that particular material</a:t>
            </a:r>
          </a:p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Nutrition Test Prep.com</a:t>
            </a:r>
            <a:r>
              <a:rPr lang="en-US" sz="24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: separate resource with ~2,000 CNS-style questions.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64002" y="7634501"/>
            <a:ext cx="8409201" cy="372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96"/>
              </a:lnSpc>
            </a:pPr>
            <a:r>
              <a:rPr lang="en-US" sz="2400" b="1" spc="-4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Memorization Strategies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2027717"/>
            <a:ext cx="7502373" cy="5099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44"/>
              </a:lnSpc>
            </a:pPr>
            <a:r>
              <a:rPr lang="en-US" sz="2400" b="1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Modules: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Released gradually to help with pacing.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Mix of easy and harder content to mimic the structure of the exam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Case studies scattered throughout to help with clinical perspectives of concepts</a:t>
            </a:r>
          </a:p>
          <a:p>
            <a:pPr algn="just">
              <a:lnSpc>
                <a:spcPts val="3744"/>
              </a:lnSpc>
            </a:pPr>
            <a:endParaRPr lang="en-US" sz="2400">
              <a:solidFill>
                <a:srgbClr val="03662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3744"/>
              </a:lnSpc>
            </a:pPr>
            <a:r>
              <a:rPr lang="en-US" sz="2400" b="1">
                <a:solidFill>
                  <a:srgbClr val="03662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Content prioritization: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Biochem + micronutrients = bulk of exam.</a:t>
            </a:r>
          </a:p>
          <a:p>
            <a:pPr marL="1036320" lvl="2" indent="-345440" algn="just">
              <a:lnSpc>
                <a:spcPts val="3744"/>
              </a:lnSpc>
              <a:buFont typeface="Arial"/>
              <a:buChar char="⚬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Amino acids are also big!</a:t>
            </a:r>
          </a:p>
          <a:p>
            <a:pPr marL="518160" lvl="1" indent="-259080" algn="just">
              <a:lnSpc>
                <a:spcPts val="3744"/>
              </a:lnSpc>
              <a:buFont typeface="Arial"/>
              <a:buChar char="•"/>
            </a:pPr>
            <a:r>
              <a:rPr lang="en-US" sz="2400">
                <a:solidFill>
                  <a:srgbClr val="036621"/>
                </a:solidFill>
                <a:latin typeface="Open Sans"/>
                <a:ea typeface="Open Sans"/>
                <a:cs typeface="Open Sans"/>
                <a:sym typeface="Open Sans"/>
              </a:rPr>
              <a:t>Public health is small %, don’t overinvest here.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968506" y="8325590"/>
            <a:ext cx="14800193" cy="1160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Smell association (e.g., peppermint/lavender oil while studying &amp; again on exam day)</a:t>
            </a:r>
          </a:p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Music to help with focus</a:t>
            </a:r>
          </a:p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Consider the use of memorization tools like mnemonics to help</a:t>
            </a:r>
          </a:p>
        </p:txBody>
      </p:sp>
      <p:sp>
        <p:nvSpPr>
          <p:cNvPr id="17" name="Freeform 17"/>
          <p:cNvSpPr/>
          <p:nvPr/>
        </p:nvSpPr>
        <p:spPr>
          <a:xfrm>
            <a:off x="16300160" y="8481362"/>
            <a:ext cx="1918280" cy="1706163"/>
          </a:xfrm>
          <a:custGeom>
            <a:avLst/>
            <a:gdLst/>
            <a:ahLst/>
            <a:cxnLst/>
            <a:rect l="l" t="t" r="r" b="b"/>
            <a:pathLst>
              <a:path w="1918280" h="1706163">
                <a:moveTo>
                  <a:pt x="0" y="0"/>
                </a:moveTo>
                <a:lnTo>
                  <a:pt x="1918280" y="0"/>
                </a:lnTo>
                <a:lnTo>
                  <a:pt x="1918280" y="1706162"/>
                </a:lnTo>
                <a:lnTo>
                  <a:pt x="0" y="170616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4192</Words>
  <Application>Microsoft Office PowerPoint</Application>
  <PresentationFormat>Custom</PresentationFormat>
  <Paragraphs>465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Open Sans Italics</vt:lpstr>
      <vt:lpstr>Open Sans</vt:lpstr>
      <vt:lpstr>Open Sans Bold</vt:lpstr>
      <vt:lpstr>Arial</vt:lpstr>
      <vt:lpstr>Calibri</vt:lpstr>
      <vt:lpstr>Open Sans Bold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CNS Exam Prep Course Orientation 7.31.2026</dc:title>
  <cp:lastModifiedBy>Kimberly Foss</cp:lastModifiedBy>
  <cp:revision>1</cp:revision>
  <dcterms:created xsi:type="dcterms:W3CDTF">2006-08-16T00:00:00Z</dcterms:created>
  <dcterms:modified xsi:type="dcterms:W3CDTF">2026-07-31T23:38:59Z</dcterms:modified>
  <dc:identifier>DAGxxjjkb4w</dc:identifier>
</cp:coreProperties>
</file>