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Lst>
  <p:sldSz cy="10287000" cx="18288000"/>
  <p:notesSz cx="6858000" cy="9144000"/>
  <p:embeddedFontLst>
    <p:embeddedFont>
      <p:font typeface="Poppins"/>
      <p:regular r:id="rId116"/>
      <p:bold r:id="rId117"/>
      <p:italic r:id="rId118"/>
      <p:boldItalic r:id="rId119"/>
    </p:embeddedFont>
    <p:embeddedFont>
      <p:font typeface="Helvetica Neue"/>
      <p:regular r:id="rId120"/>
      <p:bold r:id="rId121"/>
      <p:italic r:id="rId122"/>
      <p:boldItalic r:id="rId123"/>
    </p:embeddedFont>
    <p:embeddedFont>
      <p:font typeface="Poppins SemiBold"/>
      <p:regular r:id="rId124"/>
      <p:bold r:id="rId125"/>
      <p:italic r:id="rId126"/>
      <p:boldItalic r:id="rId1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28" roundtripDataSignature="AMtx7mixSjAx+VNQyf4QfHJVXDsTT8Az9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D1C96DB-324C-4546-8ED7-D6D1B00302E3}">
  <a:tblStyle styleId="{7D1C96DB-324C-4546-8ED7-D6D1B00302E3}"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0E30B8B5-0A17-4FE9-90C6-0DF0C035C8B7}" styleName="Table_1">
    <a:wholeTbl>
      <a:tcTxStyle b="off" i="off">
        <a:font>
          <a:latin typeface="Calibri"/>
          <a:ea typeface="Calibri"/>
          <a:cs typeface="Calibri"/>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CFD7E7"/>
          </a:solidFill>
        </a:fill>
      </a:tcStyle>
    </a:wholeTbl>
    <a:band1H>
      <a:tcTxStyle/>
    </a:band1H>
    <a:band2H>
      <a:tcTxStyle b="off" i="off"/>
      <a:tcStyle>
        <a:fill>
          <a:solidFill>
            <a:srgbClr val="E8ECF4"/>
          </a:solidFill>
        </a:fill>
      </a:tcStyle>
    </a:band2H>
    <a:band1V>
      <a:tcTxStyle/>
    </a:band1V>
    <a:band2V>
      <a:tcTxStyle/>
    </a:band2V>
    <a:lastCol>
      <a:tcTxStyle/>
    </a:lastCol>
    <a:firstCol>
      <a:tcTxStyle b="on" i="off">
        <a:font>
          <a:latin typeface="Calibri"/>
          <a:ea typeface="Calibri"/>
          <a:cs typeface="Calibri"/>
        </a:font>
        <a:srgbClr val="FFFFFF"/>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chemeClr val="accent1"/>
          </a:solidFill>
        </a:fill>
      </a:tcStyle>
    </a:firstCol>
    <a:lastRow>
      <a:tcTxStyle b="on" i="off">
        <a:font>
          <a:latin typeface="Calibri"/>
          <a:ea typeface="Calibri"/>
          <a:cs typeface="Calibri"/>
        </a:font>
        <a:srgbClr val="FFFFFF"/>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381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chemeClr val="accent1"/>
          </a:solidFill>
        </a:fill>
      </a:tcStyle>
    </a:lastRow>
    <a:seCell>
      <a:tcTxStyle/>
    </a:seCell>
    <a:swCell>
      <a:tcTxStyle/>
    </a:swCell>
    <a:firstRow>
      <a:tcTxStyle b="on" i="off">
        <a:font>
          <a:latin typeface="Calibri"/>
          <a:ea typeface="Calibri"/>
          <a:cs typeface="Calibri"/>
        </a:font>
        <a:srgbClr val="FFFFFF"/>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381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07" Type="http://schemas.openxmlformats.org/officeDocument/2006/relationships/slide" Target="slides/slide102.xml"/><Relationship Id="rId106" Type="http://schemas.openxmlformats.org/officeDocument/2006/relationships/slide" Target="slides/slide101.xml"/><Relationship Id="rId105" Type="http://schemas.openxmlformats.org/officeDocument/2006/relationships/slide" Target="slides/slide100.xml"/><Relationship Id="rId104" Type="http://schemas.openxmlformats.org/officeDocument/2006/relationships/slide" Target="slides/slide99.xml"/><Relationship Id="rId109" Type="http://schemas.openxmlformats.org/officeDocument/2006/relationships/slide" Target="slides/slide104.xml"/><Relationship Id="rId108" Type="http://schemas.openxmlformats.org/officeDocument/2006/relationships/slide" Target="slides/slide103.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103" Type="http://schemas.openxmlformats.org/officeDocument/2006/relationships/slide" Target="slides/slide98.xml"/><Relationship Id="rId102" Type="http://schemas.openxmlformats.org/officeDocument/2006/relationships/slide" Target="slides/slide97.xml"/><Relationship Id="rId101" Type="http://schemas.openxmlformats.org/officeDocument/2006/relationships/slide" Target="slides/slide96.xml"/><Relationship Id="rId100" Type="http://schemas.openxmlformats.org/officeDocument/2006/relationships/slide" Target="slides/slide95.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28" Type="http://customschemas.google.com/relationships/presentationmetadata" Target="metadata"/><Relationship Id="rId127" Type="http://schemas.openxmlformats.org/officeDocument/2006/relationships/font" Target="fonts/PoppinsSemiBold-boldItalic.fntdata"/><Relationship Id="rId126" Type="http://schemas.openxmlformats.org/officeDocument/2006/relationships/font" Target="fonts/PoppinsSemiBold-italic.fntdata"/><Relationship Id="rId26" Type="http://schemas.openxmlformats.org/officeDocument/2006/relationships/slide" Target="slides/slide21.xml"/><Relationship Id="rId121" Type="http://schemas.openxmlformats.org/officeDocument/2006/relationships/font" Target="fonts/HelveticaNeue-bold.fntdata"/><Relationship Id="rId25" Type="http://schemas.openxmlformats.org/officeDocument/2006/relationships/slide" Target="slides/slide20.xml"/><Relationship Id="rId120" Type="http://schemas.openxmlformats.org/officeDocument/2006/relationships/font" Target="fonts/HelveticaNeue-regular.fntdata"/><Relationship Id="rId28" Type="http://schemas.openxmlformats.org/officeDocument/2006/relationships/slide" Target="slides/slide23.xml"/><Relationship Id="rId27" Type="http://schemas.openxmlformats.org/officeDocument/2006/relationships/slide" Target="slides/slide22.xml"/><Relationship Id="rId125" Type="http://schemas.openxmlformats.org/officeDocument/2006/relationships/font" Target="fonts/PoppinsSemiBold-bold.fntdata"/><Relationship Id="rId29" Type="http://schemas.openxmlformats.org/officeDocument/2006/relationships/slide" Target="slides/slide24.xml"/><Relationship Id="rId124" Type="http://schemas.openxmlformats.org/officeDocument/2006/relationships/font" Target="fonts/PoppinsSemiBold-regular.fntdata"/><Relationship Id="rId123" Type="http://schemas.openxmlformats.org/officeDocument/2006/relationships/font" Target="fonts/HelveticaNeue-boldItalic.fntdata"/><Relationship Id="rId122" Type="http://schemas.openxmlformats.org/officeDocument/2006/relationships/font" Target="fonts/HelveticaNeue-italic.fntdata"/><Relationship Id="rId95" Type="http://schemas.openxmlformats.org/officeDocument/2006/relationships/slide" Target="slides/slide90.xml"/><Relationship Id="rId94" Type="http://schemas.openxmlformats.org/officeDocument/2006/relationships/slide" Target="slides/slide89.xml"/><Relationship Id="rId97" Type="http://schemas.openxmlformats.org/officeDocument/2006/relationships/slide" Target="slides/slide92.xml"/><Relationship Id="rId96" Type="http://schemas.openxmlformats.org/officeDocument/2006/relationships/slide" Target="slides/slide91.xml"/><Relationship Id="rId11" Type="http://schemas.openxmlformats.org/officeDocument/2006/relationships/slide" Target="slides/slide6.xml"/><Relationship Id="rId99" Type="http://schemas.openxmlformats.org/officeDocument/2006/relationships/slide" Target="slides/slide94.xml"/><Relationship Id="rId10" Type="http://schemas.openxmlformats.org/officeDocument/2006/relationships/slide" Target="slides/slide5.xml"/><Relationship Id="rId98" Type="http://schemas.openxmlformats.org/officeDocument/2006/relationships/slide" Target="slides/slide93.xml"/><Relationship Id="rId13" Type="http://schemas.openxmlformats.org/officeDocument/2006/relationships/slide" Target="slides/slide8.xml"/><Relationship Id="rId12" Type="http://schemas.openxmlformats.org/officeDocument/2006/relationships/slide" Target="slides/slide7.xml"/><Relationship Id="rId91" Type="http://schemas.openxmlformats.org/officeDocument/2006/relationships/slide" Target="slides/slide86.xml"/><Relationship Id="rId90" Type="http://schemas.openxmlformats.org/officeDocument/2006/relationships/slide" Target="slides/slide85.xml"/><Relationship Id="rId93" Type="http://schemas.openxmlformats.org/officeDocument/2006/relationships/slide" Target="slides/slide88.xml"/><Relationship Id="rId92" Type="http://schemas.openxmlformats.org/officeDocument/2006/relationships/slide" Target="slides/slide87.xml"/><Relationship Id="rId118" Type="http://schemas.openxmlformats.org/officeDocument/2006/relationships/font" Target="fonts/Poppins-italic.fntdata"/><Relationship Id="rId117" Type="http://schemas.openxmlformats.org/officeDocument/2006/relationships/font" Target="fonts/Poppins-bold.fntdata"/><Relationship Id="rId116" Type="http://schemas.openxmlformats.org/officeDocument/2006/relationships/font" Target="fonts/Poppins-regular.fntdata"/><Relationship Id="rId115" Type="http://schemas.openxmlformats.org/officeDocument/2006/relationships/slide" Target="slides/slide110.xml"/><Relationship Id="rId119" Type="http://schemas.openxmlformats.org/officeDocument/2006/relationships/font" Target="fonts/Poppins-boldItalic.fntdata"/><Relationship Id="rId15" Type="http://schemas.openxmlformats.org/officeDocument/2006/relationships/slide" Target="slides/slide10.xml"/><Relationship Id="rId110" Type="http://schemas.openxmlformats.org/officeDocument/2006/relationships/slide" Target="slides/slide105.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14" Type="http://schemas.openxmlformats.org/officeDocument/2006/relationships/slide" Target="slides/slide109.xml"/><Relationship Id="rId18" Type="http://schemas.openxmlformats.org/officeDocument/2006/relationships/slide" Target="slides/slide13.xml"/><Relationship Id="rId113" Type="http://schemas.openxmlformats.org/officeDocument/2006/relationships/slide" Target="slides/slide108.xml"/><Relationship Id="rId112" Type="http://schemas.openxmlformats.org/officeDocument/2006/relationships/slide" Target="slides/slide107.xml"/><Relationship Id="rId111" Type="http://schemas.openxmlformats.org/officeDocument/2006/relationships/slide" Target="slides/slide106.xml"/><Relationship Id="rId84" Type="http://schemas.openxmlformats.org/officeDocument/2006/relationships/slide" Target="slides/slide79.xml"/><Relationship Id="rId83" Type="http://schemas.openxmlformats.org/officeDocument/2006/relationships/slide" Target="slides/slide78.xml"/><Relationship Id="rId86" Type="http://schemas.openxmlformats.org/officeDocument/2006/relationships/slide" Target="slides/slide81.xml"/><Relationship Id="rId85" Type="http://schemas.openxmlformats.org/officeDocument/2006/relationships/slide" Target="slides/slide80.xml"/><Relationship Id="rId88" Type="http://schemas.openxmlformats.org/officeDocument/2006/relationships/slide" Target="slides/slide83.xml"/><Relationship Id="rId87" Type="http://schemas.openxmlformats.org/officeDocument/2006/relationships/slide" Target="slides/slide82.xml"/><Relationship Id="rId89" Type="http://schemas.openxmlformats.org/officeDocument/2006/relationships/slide" Target="slides/slide84.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75" Type="http://schemas.openxmlformats.org/officeDocument/2006/relationships/slide" Target="slides/slide70.xml"/><Relationship Id="rId74" Type="http://schemas.openxmlformats.org/officeDocument/2006/relationships/slide" Target="slides/slide69.xml"/><Relationship Id="rId77" Type="http://schemas.openxmlformats.org/officeDocument/2006/relationships/slide" Target="slides/slide72.xml"/><Relationship Id="rId76" Type="http://schemas.openxmlformats.org/officeDocument/2006/relationships/slide" Target="slides/slide71.xml"/><Relationship Id="rId79" Type="http://schemas.openxmlformats.org/officeDocument/2006/relationships/slide" Target="slides/slide74.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62" Type="http://schemas.openxmlformats.org/officeDocument/2006/relationships/slide" Target="slides/slide57.xml"/><Relationship Id="rId61" Type="http://schemas.openxmlformats.org/officeDocument/2006/relationships/slide" Target="slides/slide56.xml"/><Relationship Id="rId64" Type="http://schemas.openxmlformats.org/officeDocument/2006/relationships/slide" Target="slides/slide59.xml"/><Relationship Id="rId63" Type="http://schemas.openxmlformats.org/officeDocument/2006/relationships/slide" Target="slides/slide58.xml"/><Relationship Id="rId66" Type="http://schemas.openxmlformats.org/officeDocument/2006/relationships/slide" Target="slides/slide61.xml"/><Relationship Id="rId65" Type="http://schemas.openxmlformats.org/officeDocument/2006/relationships/slide" Target="slides/slide60.xml"/><Relationship Id="rId68" Type="http://schemas.openxmlformats.org/officeDocument/2006/relationships/slide" Target="slides/slide63.xml"/><Relationship Id="rId67" Type="http://schemas.openxmlformats.org/officeDocument/2006/relationships/slide" Target="slides/slide62.xml"/><Relationship Id="rId60" Type="http://schemas.openxmlformats.org/officeDocument/2006/relationships/slide" Target="slides/slide55.xml"/><Relationship Id="rId69" Type="http://schemas.openxmlformats.org/officeDocument/2006/relationships/slide" Target="slides/slide6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55" Type="http://schemas.openxmlformats.org/officeDocument/2006/relationships/slide" Target="slides/slide50.xml"/><Relationship Id="rId54" Type="http://schemas.openxmlformats.org/officeDocument/2006/relationships/slide" Target="slides/slide49.xml"/><Relationship Id="rId57" Type="http://schemas.openxmlformats.org/officeDocument/2006/relationships/slide" Target="slides/slide52.xml"/><Relationship Id="rId56" Type="http://schemas.openxmlformats.org/officeDocument/2006/relationships/slide" Target="slides/slide51.xml"/><Relationship Id="rId59" Type="http://schemas.openxmlformats.org/officeDocument/2006/relationships/slide" Target="slides/slide54.xml"/><Relationship Id="rId58"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 name="Shape 45"/>
        <p:cNvGrpSpPr/>
        <p:nvPr/>
      </p:nvGrpSpPr>
      <p:grpSpPr>
        <a:xfrm>
          <a:off x="0" y="0"/>
          <a:ext cx="0" cy="0"/>
          <a:chOff x="0" y="0"/>
          <a:chExt cx="0" cy="0"/>
        </a:xfrm>
      </p:grpSpPr>
      <p:sp>
        <p:nvSpPr>
          <p:cNvPr id="46" name="Google Shape;46;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 name="Google Shape;47;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Here is another great resource table. </a:t>
            </a:r>
            <a:br>
              <a:rPr lang="en-US"/>
            </a:br>
            <a:br>
              <a:rPr lang="en-US"/>
            </a:br>
            <a:r>
              <a:rPr lang="en-US"/>
              <a:t>I want you to be able to quickly recall the clinical tie-ins for nutrient deficiencies, their food sources, and their key functions. These are great to put on flashcards, have someone quiz you, or quiz each other in your small groups. It may also be beneficial to assign a set of vitamins to each person in your small group and then present back to the group.</a:t>
            </a:r>
            <a:endParaRPr/>
          </a:p>
        </p:txBody>
      </p:sp>
      <p:sp>
        <p:nvSpPr>
          <p:cNvPr id="156" name="Google Shape;156;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5" name="Shape 1145"/>
        <p:cNvGrpSpPr/>
        <p:nvPr/>
      </p:nvGrpSpPr>
      <p:grpSpPr>
        <a:xfrm>
          <a:off x="0" y="0"/>
          <a:ext cx="0" cy="0"/>
          <a:chOff x="0" y="0"/>
          <a:chExt cx="0" cy="0"/>
        </a:xfrm>
      </p:grpSpPr>
      <p:sp>
        <p:nvSpPr>
          <p:cNvPr id="1146" name="Google Shape;1146;p1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7" name="Google Shape;1147;p1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5" name="Shape 1155"/>
        <p:cNvGrpSpPr/>
        <p:nvPr/>
      </p:nvGrpSpPr>
      <p:grpSpPr>
        <a:xfrm>
          <a:off x="0" y="0"/>
          <a:ext cx="0" cy="0"/>
          <a:chOff x="0" y="0"/>
          <a:chExt cx="0" cy="0"/>
        </a:xfrm>
      </p:grpSpPr>
      <p:sp>
        <p:nvSpPr>
          <p:cNvPr id="1156" name="Google Shape;1156;p1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7" name="Google Shape;1157;p1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4" name="Shape 1164"/>
        <p:cNvGrpSpPr/>
        <p:nvPr/>
      </p:nvGrpSpPr>
      <p:grpSpPr>
        <a:xfrm>
          <a:off x="0" y="0"/>
          <a:ext cx="0" cy="0"/>
          <a:chOff x="0" y="0"/>
          <a:chExt cx="0" cy="0"/>
        </a:xfrm>
      </p:grpSpPr>
      <p:sp>
        <p:nvSpPr>
          <p:cNvPr id="1165" name="Google Shape;1165;p1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66" name="Google Shape;1166;p1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100"/>
              <a:buNone/>
            </a:pPr>
            <a:r>
              <a:rPr lang="en-US" sz="1100">
                <a:solidFill>
                  <a:schemeClr val="dk1"/>
                </a:solidFill>
                <a:latin typeface="Arial"/>
                <a:ea typeface="Arial"/>
                <a:cs typeface="Arial"/>
                <a:sym typeface="Arial"/>
              </a:rPr>
              <a:t>An important comprehension section of this domain is the topic of malabsorption. </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Malabsorption means the gut can't properly </a:t>
            </a:r>
            <a:r>
              <a:rPr b="1" lang="en-US" sz="1100">
                <a:solidFill>
                  <a:schemeClr val="dk1"/>
                </a:solidFill>
                <a:latin typeface="Arial"/>
                <a:ea typeface="Arial"/>
                <a:cs typeface="Arial"/>
                <a:sym typeface="Arial"/>
              </a:rPr>
              <a:t>digest or absorb</a:t>
            </a:r>
            <a:r>
              <a:rPr lang="en-US" sz="1100">
                <a:solidFill>
                  <a:schemeClr val="dk1"/>
                </a:solidFill>
                <a:latin typeface="Arial"/>
                <a:ea typeface="Arial"/>
                <a:cs typeface="Arial"/>
                <a:sym typeface="Arial"/>
              </a:rPr>
              <a:t> nutrients. It's usually framed around </a:t>
            </a:r>
            <a:r>
              <a:rPr b="1" lang="en-US" sz="1100">
                <a:solidFill>
                  <a:schemeClr val="dk1"/>
                </a:solidFill>
                <a:latin typeface="Arial"/>
                <a:ea typeface="Arial"/>
                <a:cs typeface="Arial"/>
                <a:sym typeface="Arial"/>
              </a:rPr>
              <a:t>fat-soluble vitamins</a:t>
            </a:r>
            <a:r>
              <a:rPr lang="en-US" sz="1100">
                <a:solidFill>
                  <a:schemeClr val="dk1"/>
                </a:solidFill>
                <a:latin typeface="Arial"/>
                <a:ea typeface="Arial"/>
                <a:cs typeface="Arial"/>
                <a:sym typeface="Arial"/>
              </a:rPr>
              <a:t>, but it hits </a:t>
            </a:r>
            <a:r>
              <a:rPr b="1" lang="en-US" sz="1100">
                <a:solidFill>
                  <a:schemeClr val="dk1"/>
                </a:solidFill>
                <a:latin typeface="Arial"/>
                <a:ea typeface="Arial"/>
                <a:cs typeface="Arial"/>
                <a:sym typeface="Arial"/>
              </a:rPr>
              <a:t>fiber and mineral status</a:t>
            </a:r>
            <a:r>
              <a:rPr lang="en-US" sz="1100">
                <a:solidFill>
                  <a:schemeClr val="dk1"/>
                </a:solidFill>
                <a:latin typeface="Arial"/>
                <a:ea typeface="Arial"/>
                <a:cs typeface="Arial"/>
                <a:sym typeface="Arial"/>
              </a:rPr>
              <a:t> just as hard, disrupting </a:t>
            </a:r>
            <a:r>
              <a:rPr b="1" lang="en-US" sz="1100">
                <a:solidFill>
                  <a:schemeClr val="dk1"/>
                </a:solidFill>
                <a:latin typeface="Arial"/>
                <a:ea typeface="Arial"/>
                <a:cs typeface="Arial"/>
                <a:sym typeface="Arial"/>
              </a:rPr>
              <a:t>microbiome function</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enzymatic stability</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The key point:</a:t>
            </a:r>
            <a:r>
              <a:rPr lang="en-US" sz="1100">
                <a:solidFill>
                  <a:schemeClr val="dk1"/>
                </a:solidFill>
                <a:latin typeface="Arial"/>
                <a:ea typeface="Arial"/>
                <a:cs typeface="Arial"/>
                <a:sym typeface="Arial"/>
              </a:rPr>
              <a:t> this isn't </a:t>
            </a:r>
            <a:r>
              <a:rPr b="1" lang="en-US" sz="1100">
                <a:solidFill>
                  <a:schemeClr val="dk1"/>
                </a:solidFill>
                <a:latin typeface="Arial"/>
                <a:ea typeface="Arial"/>
                <a:cs typeface="Arial"/>
                <a:sym typeface="Arial"/>
              </a:rPr>
              <a:t>one deficiency</a:t>
            </a:r>
            <a:r>
              <a:rPr lang="en-US" sz="1100">
                <a:solidFill>
                  <a:schemeClr val="dk1"/>
                </a:solidFill>
                <a:latin typeface="Arial"/>
                <a:ea typeface="Arial"/>
                <a:cs typeface="Arial"/>
                <a:sym typeface="Arial"/>
              </a:rPr>
              <a:t>… it's a </a:t>
            </a:r>
            <a:r>
              <a:rPr b="1" lang="en-US" sz="1100">
                <a:solidFill>
                  <a:schemeClr val="dk1"/>
                </a:solidFill>
                <a:latin typeface="Arial"/>
                <a:ea typeface="Arial"/>
                <a:cs typeface="Arial"/>
                <a:sym typeface="Arial"/>
              </a:rPr>
              <a:t>cascade</a:t>
            </a:r>
            <a:r>
              <a:rPr lang="en-US" sz="1100">
                <a:solidFill>
                  <a:schemeClr val="dk1"/>
                </a:solidFill>
                <a:latin typeface="Arial"/>
                <a:ea typeface="Arial"/>
                <a:cs typeface="Arial"/>
                <a:sym typeface="Arial"/>
              </a:rPr>
              <a:t> across metabolic and detox systems.</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3" name="Shape 1173"/>
        <p:cNvGrpSpPr/>
        <p:nvPr/>
      </p:nvGrpSpPr>
      <p:grpSpPr>
        <a:xfrm>
          <a:off x="0" y="0"/>
          <a:ext cx="0" cy="0"/>
          <a:chOff x="0" y="0"/>
          <a:chExt cx="0" cy="0"/>
        </a:xfrm>
      </p:grpSpPr>
      <p:sp>
        <p:nvSpPr>
          <p:cNvPr id="1174" name="Google Shape;1174;p1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Reduced Digestive Secretions</a:t>
            </a:r>
            <a:r>
              <a:rPr lang="en-US" sz="1100">
                <a:solidFill>
                  <a:schemeClr val="dk1"/>
                </a:solidFill>
                <a:latin typeface="Arial"/>
                <a:ea typeface="Arial"/>
                <a:cs typeface="Arial"/>
                <a:sym typeface="Arial"/>
              </a:rPr>
              <a:t> — low stomach acid, insufficient pancreatic enzymes, reduced bile → nutrients never get properly broken down.</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Damaged Intestinal Lining</a:t>
            </a:r>
            <a:r>
              <a:rPr lang="en-US" sz="1100">
                <a:solidFill>
                  <a:schemeClr val="dk1"/>
                </a:solidFill>
                <a:latin typeface="Arial"/>
                <a:ea typeface="Arial"/>
                <a:cs typeface="Arial"/>
                <a:sym typeface="Arial"/>
              </a:rPr>
              <a:t> — celiac, Crohn's, IBS with permeability, post-chemo damage → the absorptive surface itself is compromised.</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Accelerated Transit</a:t>
            </a:r>
            <a:r>
              <a:rPr lang="en-US" sz="1100">
                <a:solidFill>
                  <a:schemeClr val="dk1"/>
                </a:solidFill>
                <a:latin typeface="Arial"/>
                <a:ea typeface="Arial"/>
                <a:cs typeface="Arial"/>
                <a:sym typeface="Arial"/>
              </a:rPr>
              <a:t> — chronic diarrhea, post-resection bowel → not enough contact time to absorb.</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Microbial Dysbiosis</a:t>
            </a:r>
            <a:r>
              <a:rPr lang="en-US" sz="1100">
                <a:solidFill>
                  <a:schemeClr val="dk1"/>
                </a:solidFill>
                <a:latin typeface="Arial"/>
                <a:ea typeface="Arial"/>
                <a:cs typeface="Arial"/>
                <a:sym typeface="Arial"/>
              </a:rPr>
              <a:t> — reduced fiber fermentation, altered mineral binding → the microbiome that supports absorption is disrupted.</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p:txBody>
      </p:sp>
      <p:sp>
        <p:nvSpPr>
          <p:cNvPr id="1175" name="Google Shape;1175;p1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4" name="Shape 1184"/>
        <p:cNvGrpSpPr/>
        <p:nvPr/>
      </p:nvGrpSpPr>
      <p:grpSpPr>
        <a:xfrm>
          <a:off x="0" y="0"/>
          <a:ext cx="0" cy="0"/>
          <a:chOff x="0" y="0"/>
          <a:chExt cx="0" cy="0"/>
        </a:xfrm>
      </p:grpSpPr>
      <p:sp>
        <p:nvSpPr>
          <p:cNvPr id="1185" name="Google Shape;1185;p1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Fiber </a:t>
            </a:r>
            <a:r>
              <a:rPr i="1" lang="en-US" sz="1100">
                <a:solidFill>
                  <a:schemeClr val="dk1"/>
                </a:solidFill>
                <a:latin typeface="Arial"/>
                <a:ea typeface="Arial"/>
                <a:cs typeface="Arial"/>
                <a:sym typeface="Arial"/>
              </a:rPr>
              <a:t>isn't</a:t>
            </a:r>
            <a:r>
              <a:rPr lang="en-US" sz="1100">
                <a:solidFill>
                  <a:schemeClr val="dk1"/>
                </a:solidFill>
                <a:latin typeface="Arial"/>
                <a:ea typeface="Arial"/>
                <a:cs typeface="Arial"/>
                <a:sym typeface="Arial"/>
              </a:rPr>
              <a:t> absorbed: it depends on </a:t>
            </a:r>
            <a:r>
              <a:rPr b="1" lang="en-US" sz="1100">
                <a:solidFill>
                  <a:schemeClr val="dk1"/>
                </a:solidFill>
                <a:latin typeface="Arial"/>
                <a:ea typeface="Arial"/>
                <a:cs typeface="Arial"/>
                <a:sym typeface="Arial"/>
              </a:rPr>
              <a:t>fermentation, transit time, and a healthy gut lining</a:t>
            </a:r>
            <a:r>
              <a:rPr lang="en-US" sz="1100">
                <a:solidFill>
                  <a:schemeClr val="dk1"/>
                </a:solidFill>
                <a:latin typeface="Arial"/>
                <a:ea typeface="Arial"/>
                <a:cs typeface="Arial"/>
                <a:sym typeface="Arial"/>
              </a:rPr>
              <a:t> to do its job.</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Malabsorption breaks all three: </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dysbiosis</a:t>
            </a:r>
            <a:r>
              <a:rPr lang="en-US" sz="1100">
                <a:solidFill>
                  <a:schemeClr val="dk1"/>
                </a:solidFill>
                <a:latin typeface="Arial"/>
                <a:ea typeface="Arial"/>
                <a:cs typeface="Arial"/>
                <a:sym typeface="Arial"/>
              </a:rPr>
              <a:t> cuts fermentation, </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SCFA production drops</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stool bulk changes</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eriod"/>
            </a:pPr>
            <a:r>
              <a:rPr lang="en-US" sz="1100">
                <a:solidFill>
                  <a:schemeClr val="dk1"/>
                </a:solidFill>
                <a:latin typeface="Arial"/>
                <a:ea typeface="Arial"/>
                <a:cs typeface="Arial"/>
                <a:sym typeface="Arial"/>
              </a:rPr>
              <a:t>and </a:t>
            </a:r>
            <a:r>
              <a:rPr b="1" lang="en-US" sz="1100">
                <a:solidFill>
                  <a:schemeClr val="dk1"/>
                </a:solidFill>
                <a:latin typeface="Arial"/>
                <a:ea typeface="Arial"/>
                <a:cs typeface="Arial"/>
                <a:sym typeface="Arial"/>
              </a:rPr>
              <a:t>permeability increases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Fiber can't do its protective work if the gut itself is compromised.</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sz="1100">
              <a:solidFill>
                <a:schemeClr val="dk1"/>
              </a:solidFill>
              <a:latin typeface="Arial"/>
              <a:ea typeface="Arial"/>
              <a:cs typeface="Arial"/>
              <a:sym typeface="Arial"/>
            </a:endParaRPr>
          </a:p>
        </p:txBody>
      </p:sp>
      <p:sp>
        <p:nvSpPr>
          <p:cNvPr id="1186" name="Google Shape;1186;p1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3" name="Shape 1193"/>
        <p:cNvGrpSpPr/>
        <p:nvPr/>
      </p:nvGrpSpPr>
      <p:grpSpPr>
        <a:xfrm>
          <a:off x="0" y="0"/>
          <a:ext cx="0" cy="0"/>
          <a:chOff x="0" y="0"/>
          <a:chExt cx="0" cy="0"/>
        </a:xfrm>
      </p:grpSpPr>
      <p:sp>
        <p:nvSpPr>
          <p:cNvPr id="1194" name="Google Shape;1194;p11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Mineral absorption requires </a:t>
            </a:r>
            <a:r>
              <a:rPr b="1" lang="en-US" sz="1100">
                <a:solidFill>
                  <a:schemeClr val="dk1"/>
                </a:solidFill>
                <a:latin typeface="Arial"/>
                <a:ea typeface="Arial"/>
                <a:cs typeface="Arial"/>
                <a:sym typeface="Arial"/>
              </a:rPr>
              <a:t>stomach acid, healthy villi, transport proteins, and microbiome support</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With malabsorption: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Minerals stay bound in food</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Reduced contact with absorptive surface</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Impaired transport and enzyme activity</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195" name="Google Shape;1195;p1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2" name="Shape 1202"/>
        <p:cNvGrpSpPr/>
        <p:nvPr/>
      </p:nvGrpSpPr>
      <p:grpSpPr>
        <a:xfrm>
          <a:off x="0" y="0"/>
          <a:ext cx="0" cy="0"/>
          <a:chOff x="0" y="0"/>
          <a:chExt cx="0" cy="0"/>
        </a:xfrm>
      </p:grpSpPr>
      <p:sp>
        <p:nvSpPr>
          <p:cNvPr id="1203" name="Google Shape;1203;p1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Step 1: Address malabsorption first</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 </a:t>
            </a:r>
            <a:r>
              <a:rPr b="1" lang="en-US" sz="1100">
                <a:solidFill>
                  <a:schemeClr val="dk1"/>
                </a:solidFill>
                <a:latin typeface="Arial"/>
                <a:ea typeface="Arial"/>
                <a:cs typeface="Arial"/>
                <a:sym typeface="Arial"/>
              </a:rPr>
              <a:t>stomach acid</a:t>
            </a:r>
            <a:r>
              <a:rPr lang="en-US" sz="1100">
                <a:solidFill>
                  <a:schemeClr val="dk1"/>
                </a:solidFill>
                <a:latin typeface="Arial"/>
                <a:ea typeface="Arial"/>
                <a:cs typeface="Arial"/>
                <a:sym typeface="Arial"/>
              </a:rPr>
              <a:t> (as appropriate)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Improve </a:t>
            </a:r>
            <a:r>
              <a:rPr b="1" lang="en-US" sz="1100">
                <a:solidFill>
                  <a:schemeClr val="dk1"/>
                </a:solidFill>
                <a:latin typeface="Arial"/>
                <a:ea typeface="Arial"/>
                <a:cs typeface="Arial"/>
                <a:sym typeface="Arial"/>
              </a:rPr>
              <a:t>bile flow</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Restore </a:t>
            </a:r>
            <a:r>
              <a:rPr b="1" lang="en-US" sz="1100">
                <a:solidFill>
                  <a:schemeClr val="dk1"/>
                </a:solidFill>
                <a:latin typeface="Arial"/>
                <a:ea typeface="Arial"/>
                <a:cs typeface="Arial"/>
                <a:sym typeface="Arial"/>
              </a:rPr>
              <a:t>microbiome</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Step 2: Targeted nutrient repletion</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Replenish </a:t>
            </a:r>
            <a:r>
              <a:rPr b="1" lang="en-US" sz="1100">
                <a:solidFill>
                  <a:schemeClr val="dk1"/>
                </a:solidFill>
                <a:latin typeface="Arial"/>
                <a:ea typeface="Arial"/>
                <a:cs typeface="Arial"/>
                <a:sym typeface="Arial"/>
              </a:rPr>
              <a:t>deficient vitamins and minerals</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Step 3: Therapeutic diet</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Well-cooked vegetables</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Gradual prebiotic fiber introduction</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Mineral-rich broths</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Avoid </a:t>
            </a:r>
            <a:r>
              <a:rPr b="1" lang="en-US" sz="1100">
                <a:solidFill>
                  <a:schemeClr val="dk1"/>
                </a:solidFill>
                <a:latin typeface="Arial"/>
                <a:ea typeface="Arial"/>
                <a:cs typeface="Arial"/>
                <a:sym typeface="Arial"/>
              </a:rPr>
              <a:t>gut irritants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1204" name="Google Shape;1204;p1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4" name="Shape 1214"/>
        <p:cNvGrpSpPr/>
        <p:nvPr/>
      </p:nvGrpSpPr>
      <p:grpSpPr>
        <a:xfrm>
          <a:off x="0" y="0"/>
          <a:ext cx="0" cy="0"/>
          <a:chOff x="0" y="0"/>
          <a:chExt cx="0" cy="0"/>
        </a:xfrm>
      </p:grpSpPr>
      <p:sp>
        <p:nvSpPr>
          <p:cNvPr id="1215" name="Google Shape;1215;p1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16" name="Google Shape;1216;p12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Q1 — Answer: B</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Brazil nuts</a:t>
            </a:r>
            <a:r>
              <a:rPr lang="en-US" sz="1100">
                <a:solidFill>
                  <a:schemeClr val="dk1"/>
                </a:solidFill>
                <a:latin typeface="Arial"/>
                <a:ea typeface="Arial"/>
                <a:cs typeface="Arial"/>
                <a:sym typeface="Arial"/>
              </a:rPr>
              <a:t> are by far the most concentrated natural source of </a:t>
            </a:r>
            <a:r>
              <a:rPr b="1" lang="en-US" sz="1100">
                <a:solidFill>
                  <a:schemeClr val="dk1"/>
                </a:solidFill>
                <a:latin typeface="Arial"/>
                <a:ea typeface="Arial"/>
                <a:cs typeface="Arial"/>
                <a:sym typeface="Arial"/>
              </a:rPr>
              <a:t>selenium</a:t>
            </a:r>
            <a:r>
              <a:rPr lang="en-US" sz="1100">
                <a:solidFill>
                  <a:schemeClr val="dk1"/>
                </a:solidFill>
                <a:latin typeface="Arial"/>
                <a:ea typeface="Arial"/>
                <a:cs typeface="Arial"/>
                <a:sym typeface="Arial"/>
              </a:rPr>
              <a:t> — often exam-tested because even 1-2 nuts can exceed the daily requirement.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Q2 — Answer: B</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Fiber's detox role is </a:t>
            </a:r>
            <a:r>
              <a:rPr b="1" lang="en-US" sz="1100">
                <a:solidFill>
                  <a:schemeClr val="dk1"/>
                </a:solidFill>
                <a:latin typeface="Arial"/>
                <a:ea typeface="Arial"/>
                <a:cs typeface="Arial"/>
                <a:sym typeface="Arial"/>
              </a:rPr>
              <a:t>mechanical, not enzymatic or electron-donating</a:t>
            </a:r>
            <a:r>
              <a:rPr lang="en-US" sz="1100">
                <a:solidFill>
                  <a:schemeClr val="dk1"/>
                </a:solidFill>
                <a:latin typeface="Arial"/>
                <a:ea typeface="Arial"/>
                <a:cs typeface="Arial"/>
                <a:sym typeface="Arial"/>
              </a:rPr>
              <a:t> — it </a:t>
            </a:r>
            <a:r>
              <a:rPr b="1" lang="en-US" sz="1100">
                <a:solidFill>
                  <a:schemeClr val="dk1"/>
                </a:solidFill>
                <a:latin typeface="Arial"/>
                <a:ea typeface="Arial"/>
                <a:cs typeface="Arial"/>
                <a:sym typeface="Arial"/>
              </a:rPr>
              <a:t>binds bile acids and toxins</a:t>
            </a:r>
            <a:r>
              <a:rPr lang="en-US" sz="1100">
                <a:solidFill>
                  <a:schemeClr val="dk1"/>
                </a:solidFill>
                <a:latin typeface="Arial"/>
                <a:ea typeface="Arial"/>
                <a:cs typeface="Arial"/>
                <a:sym typeface="Arial"/>
              </a:rPr>
              <a:t>, preventing their reabsorption and promoting elimination. (Rules out A and D — those are liver/methylation functions; C describes vitamin E, not fiber.)</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Q3 — Answer: C</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12g/day is well below target</a:t>
            </a:r>
            <a:r>
              <a:rPr lang="en-US" sz="1100">
                <a:solidFill>
                  <a:schemeClr val="dk1"/>
                </a:solidFill>
                <a:latin typeface="Arial"/>
                <a:ea typeface="Arial"/>
                <a:cs typeface="Arial"/>
                <a:sym typeface="Arial"/>
              </a:rPr>
              <a:t> (25–38g). The symptom cluster — </a:t>
            </a:r>
            <a:r>
              <a:rPr b="1" lang="en-US" sz="1100">
                <a:solidFill>
                  <a:schemeClr val="dk1"/>
                </a:solidFill>
                <a:latin typeface="Arial"/>
                <a:ea typeface="Arial"/>
                <a:cs typeface="Arial"/>
                <a:sym typeface="Arial"/>
              </a:rPr>
              <a:t>bloating, erratic stools, PMS, blood sugar crashes</a:t>
            </a:r>
            <a:r>
              <a:rPr lang="en-US" sz="1100">
                <a:solidFill>
                  <a:schemeClr val="dk1"/>
                </a:solidFill>
                <a:latin typeface="Arial"/>
                <a:ea typeface="Arial"/>
                <a:cs typeface="Arial"/>
                <a:sym typeface="Arial"/>
              </a:rPr>
              <a:t> — maps to </a:t>
            </a:r>
            <a:r>
              <a:rPr b="1" lang="en-US" sz="1100">
                <a:solidFill>
                  <a:schemeClr val="dk1"/>
                </a:solidFill>
                <a:latin typeface="Arial"/>
                <a:ea typeface="Arial"/>
                <a:cs typeface="Arial"/>
                <a:sym typeface="Arial"/>
              </a:rPr>
              <a:t>low SCFA production</a:t>
            </a:r>
            <a:r>
              <a:rPr lang="en-US" sz="1100">
                <a:solidFill>
                  <a:schemeClr val="dk1"/>
                </a:solidFill>
                <a:latin typeface="Arial"/>
                <a:ea typeface="Arial"/>
                <a:cs typeface="Arial"/>
                <a:sym typeface="Arial"/>
              </a:rPr>
              <a:t> (gut/motility issues) and </a:t>
            </a:r>
            <a:r>
              <a:rPr b="1" lang="en-US" sz="1100">
                <a:solidFill>
                  <a:schemeClr val="dk1"/>
                </a:solidFill>
                <a:latin typeface="Arial"/>
                <a:ea typeface="Arial"/>
                <a:cs typeface="Arial"/>
                <a:sym typeface="Arial"/>
              </a:rPr>
              <a:t>poor bile-toxin/hormone binding</a:t>
            </a:r>
            <a:r>
              <a:rPr lang="en-US" sz="1100">
                <a:solidFill>
                  <a:schemeClr val="dk1"/>
                </a:solidFill>
                <a:latin typeface="Arial"/>
                <a:ea typeface="Arial"/>
                <a:cs typeface="Arial"/>
                <a:sym typeface="Arial"/>
              </a:rPr>
              <a:t> (PMS, since estrogen isn't cleared efficiently).</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2" name="Shape 1222"/>
        <p:cNvGrpSpPr/>
        <p:nvPr/>
      </p:nvGrpSpPr>
      <p:grpSpPr>
        <a:xfrm>
          <a:off x="0" y="0"/>
          <a:ext cx="0" cy="0"/>
          <a:chOff x="0" y="0"/>
          <a:chExt cx="0" cy="0"/>
        </a:xfrm>
      </p:grpSpPr>
      <p:sp>
        <p:nvSpPr>
          <p:cNvPr id="1223" name="Google Shape;1223;p1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24" name="Google Shape;1224;p12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Q4 — Answer: B</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Iron</a:t>
            </a:r>
            <a:r>
              <a:rPr lang="en-US" sz="1100">
                <a:solidFill>
                  <a:schemeClr val="dk1"/>
                </a:solidFill>
                <a:latin typeface="Arial"/>
                <a:ea typeface="Arial"/>
                <a:cs typeface="Arial"/>
                <a:sym typeface="Arial"/>
              </a:rPr>
              <a:t> absorption depends on </a:t>
            </a:r>
            <a:r>
              <a:rPr b="1" lang="en-US" sz="1100">
                <a:solidFill>
                  <a:schemeClr val="dk1"/>
                </a:solidFill>
                <a:latin typeface="Arial"/>
                <a:ea typeface="Arial"/>
                <a:cs typeface="Arial"/>
                <a:sym typeface="Arial"/>
              </a:rPr>
              <a:t>stomach acid</a:t>
            </a:r>
            <a:r>
              <a:rPr lang="en-US" sz="1100">
                <a:solidFill>
                  <a:schemeClr val="dk1"/>
                </a:solidFill>
                <a:latin typeface="Arial"/>
                <a:ea typeface="Arial"/>
                <a:cs typeface="Arial"/>
                <a:sym typeface="Arial"/>
              </a:rPr>
              <a:t> (converts ferric to absorbable ferrous iron) and </a:t>
            </a:r>
            <a:r>
              <a:rPr b="1" lang="en-US" sz="1100">
                <a:solidFill>
                  <a:schemeClr val="dk1"/>
                </a:solidFill>
                <a:latin typeface="Arial"/>
                <a:ea typeface="Arial"/>
                <a:cs typeface="Arial"/>
                <a:sym typeface="Arial"/>
              </a:rPr>
              <a:t>intact villi</a:t>
            </a:r>
            <a:r>
              <a:rPr lang="en-US" sz="1100">
                <a:solidFill>
                  <a:schemeClr val="dk1"/>
                </a:solidFill>
                <a:latin typeface="Arial"/>
                <a:ea typeface="Arial"/>
                <a:cs typeface="Arial"/>
                <a:sym typeface="Arial"/>
              </a:rPr>
              <a:t> (site of absorption). Low acid or villous atrophy — both hit iron status hard, faster than most other minerals.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Q5 — Answer: C</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Cramps, palpitations, anxiety, insomnia</a:t>
            </a:r>
            <a:r>
              <a:rPr lang="en-US" sz="1100">
                <a:solidFill>
                  <a:schemeClr val="dk1"/>
                </a:solidFill>
                <a:latin typeface="Arial"/>
                <a:ea typeface="Arial"/>
                <a:cs typeface="Arial"/>
                <a:sym typeface="Arial"/>
              </a:rPr>
              <a:t> is the classic </a:t>
            </a:r>
            <a:r>
              <a:rPr b="1" lang="en-US" sz="1100">
                <a:solidFill>
                  <a:schemeClr val="dk1"/>
                </a:solidFill>
                <a:latin typeface="Arial"/>
                <a:ea typeface="Arial"/>
                <a:cs typeface="Arial"/>
                <a:sym typeface="Arial"/>
              </a:rPr>
              <a:t>magnesium</a:t>
            </a:r>
            <a:r>
              <a:rPr lang="en-US" sz="1100">
                <a:solidFill>
                  <a:schemeClr val="dk1"/>
                </a:solidFill>
                <a:latin typeface="Arial"/>
                <a:ea typeface="Arial"/>
                <a:cs typeface="Arial"/>
                <a:sym typeface="Arial"/>
              </a:rPr>
              <a:t> deficiency pattern — magnesium governs </a:t>
            </a:r>
            <a:r>
              <a:rPr b="1" lang="en-US" sz="1100">
                <a:solidFill>
                  <a:schemeClr val="dk1"/>
                </a:solidFill>
                <a:latin typeface="Arial"/>
                <a:ea typeface="Arial"/>
                <a:cs typeface="Arial"/>
                <a:sym typeface="Arial"/>
              </a:rPr>
              <a:t>muscle relaxation</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nervous system calming</a:t>
            </a:r>
            <a:r>
              <a:rPr lang="en-US" sz="1100">
                <a:solidFill>
                  <a:schemeClr val="dk1"/>
                </a:solidFill>
                <a:latin typeface="Arial"/>
                <a:ea typeface="Arial"/>
                <a:cs typeface="Arial"/>
                <a:sym typeface="Arial"/>
              </a:rPr>
              <a:t>; without it, everything stays "switched 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Q6 — Answer: B</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Dysbiosis and permeability go hand-in-hand: fewer beneficial bacteria → </a:t>
            </a:r>
            <a:r>
              <a:rPr b="1" lang="en-US" sz="1100">
                <a:solidFill>
                  <a:schemeClr val="dk1"/>
                </a:solidFill>
                <a:latin typeface="Arial"/>
                <a:ea typeface="Arial"/>
                <a:cs typeface="Arial"/>
                <a:sym typeface="Arial"/>
              </a:rPr>
              <a:t>less SCFA production</a:t>
            </a: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weaker gut barrier</a:t>
            </a:r>
            <a:r>
              <a:rPr lang="en-US" sz="1100">
                <a:solidFill>
                  <a:schemeClr val="dk1"/>
                </a:solidFill>
                <a:latin typeface="Arial"/>
                <a:ea typeface="Arial"/>
                <a:cs typeface="Arial"/>
                <a:sym typeface="Arial"/>
              </a:rPr>
              <a:t> — a direct callback to the fiber-microbiome mechanism slides.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0" name="Shape 1230"/>
        <p:cNvGrpSpPr/>
        <p:nvPr/>
      </p:nvGrpSpPr>
      <p:grpSpPr>
        <a:xfrm>
          <a:off x="0" y="0"/>
          <a:ext cx="0" cy="0"/>
          <a:chOff x="0" y="0"/>
          <a:chExt cx="0" cy="0"/>
        </a:xfrm>
      </p:grpSpPr>
      <p:sp>
        <p:nvSpPr>
          <p:cNvPr id="1231" name="Google Shape;1231;p12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2" name="Google Shape;1232;p1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Most water-soluble vitamins can be obtained from both </a:t>
            </a:r>
            <a:r>
              <a:rPr b="1" lang="en-US" sz="1100">
                <a:solidFill>
                  <a:schemeClr val="dk1"/>
                </a:solidFill>
                <a:latin typeface="Arial"/>
                <a:ea typeface="Arial"/>
                <a:cs typeface="Arial"/>
                <a:sym typeface="Arial"/>
              </a:rPr>
              <a:t>plant and animal foods</a:t>
            </a:r>
            <a:r>
              <a:rPr lang="en-US" sz="1100">
                <a:solidFill>
                  <a:schemeClr val="dk1"/>
                </a:solidFill>
                <a:latin typeface="Arial"/>
                <a:ea typeface="Arial"/>
                <a:cs typeface="Arial"/>
                <a:sym typeface="Arial"/>
              </a:rPr>
              <a:t>, especially with a varied diet.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Plant-rich diets</a:t>
            </a:r>
            <a:r>
              <a:rPr lang="en-US" sz="1100">
                <a:solidFill>
                  <a:schemeClr val="dk1"/>
                </a:solidFill>
                <a:latin typeface="Arial"/>
                <a:ea typeface="Arial"/>
                <a:cs typeface="Arial"/>
                <a:sym typeface="Arial"/>
              </a:rPr>
              <a:t> generally provide plenty of </a:t>
            </a:r>
            <a:r>
              <a:rPr b="1" lang="en-US" sz="1100">
                <a:solidFill>
                  <a:schemeClr val="dk1"/>
                </a:solidFill>
                <a:latin typeface="Arial"/>
                <a:ea typeface="Arial"/>
                <a:cs typeface="Arial"/>
                <a:sym typeface="Arial"/>
              </a:rPr>
              <a:t>folate, vitamin C &amp; B6</a:t>
            </a:r>
            <a:r>
              <a:rPr lang="en-US" sz="1100">
                <a:solidFill>
                  <a:schemeClr val="dk1"/>
                </a:solidFill>
                <a:latin typeface="Arial"/>
                <a:ea typeface="Arial"/>
                <a:cs typeface="Arial"/>
                <a:sym typeface="Arial"/>
              </a:rPr>
              <a:t>, while whole grains, legumes, nuts &amp; seeds contribute several additional B vitamins.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B12 is the major exception</a:t>
            </a:r>
            <a:r>
              <a:rPr lang="en-US" sz="1100">
                <a:solidFill>
                  <a:schemeClr val="dk1"/>
                </a:solidFill>
                <a:latin typeface="Arial"/>
                <a:ea typeface="Arial"/>
                <a:cs typeface="Arial"/>
                <a:sym typeface="Arial"/>
              </a:rPr>
              <a:t> because reliable, naturally occurring sources are primarily animal-derived.</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Vegans need B12 from fortified foods or a supplement</a:t>
            </a:r>
            <a:r>
              <a:rPr lang="en-US" sz="1100">
                <a:solidFill>
                  <a:schemeClr val="dk1"/>
                </a:solidFill>
                <a:latin typeface="Arial"/>
                <a:ea typeface="Arial"/>
                <a:cs typeface="Arial"/>
                <a:sym typeface="Arial"/>
              </a:rPr>
              <a:t>; supplementation is often the most consistent option.</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Vegetarians may obtain B12 from </a:t>
            </a:r>
            <a:r>
              <a:rPr b="1" lang="en-US" sz="1100">
                <a:solidFill>
                  <a:schemeClr val="dk1"/>
                </a:solidFill>
                <a:latin typeface="Arial"/>
                <a:ea typeface="Arial"/>
                <a:cs typeface="Arial"/>
                <a:sym typeface="Arial"/>
              </a:rPr>
              <a:t>eggs and dairy</a:t>
            </a:r>
            <a:r>
              <a:rPr lang="en-US" sz="1100">
                <a:solidFill>
                  <a:schemeClr val="dk1"/>
                </a:solidFill>
                <a:latin typeface="Arial"/>
                <a:ea typeface="Arial"/>
                <a:cs typeface="Arial"/>
                <a:sym typeface="Arial"/>
              </a:rPr>
              <a:t>, but intake should still be assessed - especially if those foods are limited.</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Omnivores have access to abundant B12 sources, but deficiency can still occur due to </a:t>
            </a:r>
            <a:r>
              <a:rPr b="1" lang="en-US" sz="1100">
                <a:solidFill>
                  <a:schemeClr val="dk1"/>
                </a:solidFill>
                <a:latin typeface="Arial"/>
                <a:ea typeface="Arial"/>
                <a:cs typeface="Arial"/>
                <a:sym typeface="Arial"/>
              </a:rPr>
              <a:t>malabsorption, medications or reduced stomach acid</a:t>
            </a:r>
            <a:r>
              <a:rPr lang="en-US" sz="1100">
                <a:solidFill>
                  <a:schemeClr val="dk1"/>
                </a:solidFill>
                <a:latin typeface="Arial"/>
                <a:ea typeface="Arial"/>
                <a:cs typeface="Arial"/>
                <a:sym typeface="Arial"/>
              </a:rPr>
              <a:t>.</a:t>
            </a:r>
            <a:endParaRPr/>
          </a:p>
        </p:txBody>
      </p:sp>
      <p:sp>
        <p:nvSpPr>
          <p:cNvPr id="168" name="Google Shape;168;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9" name="Shape 1239"/>
        <p:cNvGrpSpPr/>
        <p:nvPr/>
      </p:nvGrpSpPr>
      <p:grpSpPr>
        <a:xfrm>
          <a:off x="0" y="0"/>
          <a:ext cx="0" cy="0"/>
          <a:chOff x="0" y="0"/>
          <a:chExt cx="0" cy="0"/>
        </a:xfrm>
      </p:grpSpPr>
      <p:sp>
        <p:nvSpPr>
          <p:cNvPr id="1240" name="Google Shape;1240;p12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1" name="Google Shape;1241;p1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We’ve reviewed what these vitamins do; now we’ll focus on </a:t>
            </a:r>
            <a:r>
              <a:rPr b="1" lang="en-US" sz="1100">
                <a:solidFill>
                  <a:schemeClr val="dk1"/>
                </a:solidFill>
                <a:latin typeface="Arial"/>
                <a:ea typeface="Arial"/>
                <a:cs typeface="Arial"/>
                <a:sym typeface="Arial"/>
              </a:rPr>
              <a:t>why deficiencies develop, how they present &amp; how they are addressed</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457200" rtl="0" algn="l">
              <a:spcBef>
                <a:spcPts val="0"/>
              </a:spcBef>
              <a:spcAft>
                <a:spcPts val="0"/>
              </a:spcAft>
              <a:buNone/>
            </a:pPr>
            <a:r>
              <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Deficiency is not always caused by poor intake - </a:t>
            </a:r>
            <a:r>
              <a:rPr b="1" lang="en-US" sz="1100">
                <a:solidFill>
                  <a:schemeClr val="dk1"/>
                </a:solidFill>
                <a:latin typeface="Arial"/>
                <a:ea typeface="Arial"/>
                <a:cs typeface="Arial"/>
                <a:sym typeface="Arial"/>
              </a:rPr>
              <a:t>absorption, medications, alcohol use, increased demand</a:t>
            </a:r>
            <a:r>
              <a:rPr lang="en-US" sz="1100">
                <a:solidFill>
                  <a:schemeClr val="dk1"/>
                </a:solidFill>
                <a:latin typeface="Arial"/>
                <a:ea typeface="Arial"/>
                <a:cs typeface="Arial"/>
                <a:sym typeface="Arial"/>
              </a:rPr>
              <a:t> &amp; health conditions also matter.</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Symptoms often appear in tissues with high </a:t>
            </a:r>
            <a:r>
              <a:rPr b="1" lang="en-US" sz="1100">
                <a:solidFill>
                  <a:schemeClr val="dk1"/>
                </a:solidFill>
                <a:latin typeface="Arial"/>
                <a:ea typeface="Arial"/>
                <a:cs typeface="Arial"/>
                <a:sym typeface="Arial"/>
              </a:rPr>
              <a:t>energy needs or cell turnover</a:t>
            </a:r>
            <a:r>
              <a:rPr lang="en-US" sz="1100">
                <a:solidFill>
                  <a:schemeClr val="dk1"/>
                </a:solidFill>
                <a:latin typeface="Arial"/>
                <a:ea typeface="Arial"/>
                <a:cs typeface="Arial"/>
                <a:sym typeface="Arial"/>
              </a:rPr>
              <a:t>, including the nervous system, blood, skin &amp; GI tract.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Treatment requires identifying the </a:t>
            </a:r>
            <a:r>
              <a:rPr b="1" lang="en-US" sz="1100">
                <a:solidFill>
                  <a:schemeClr val="dk1"/>
                </a:solidFill>
                <a:latin typeface="Arial"/>
                <a:ea typeface="Arial"/>
                <a:cs typeface="Arial"/>
                <a:sym typeface="Arial"/>
              </a:rPr>
              <a:t>specific deficiency and its underlying cause</a:t>
            </a:r>
            <a:r>
              <a:rPr lang="en-US" sz="1100">
                <a:solidFill>
                  <a:schemeClr val="dk1"/>
                </a:solidFill>
                <a:latin typeface="Arial"/>
                <a:ea typeface="Arial"/>
                <a:cs typeface="Arial"/>
                <a:sym typeface="Arial"/>
              </a:rPr>
              <a:t>, not simply adding a general B-complex.</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Most water-soluble vitamins have limited storage, but depletion rates vary; </a:t>
            </a:r>
            <a:r>
              <a:rPr b="1" lang="en-US" sz="1100">
                <a:solidFill>
                  <a:schemeClr val="dk1"/>
                </a:solidFill>
                <a:latin typeface="Arial"/>
                <a:ea typeface="Arial"/>
                <a:cs typeface="Arial"/>
                <a:sym typeface="Arial"/>
              </a:rPr>
              <a:t>B12 can be stored for years</a:t>
            </a:r>
            <a:r>
              <a:rPr lang="en-US" sz="1100">
                <a:solidFill>
                  <a:schemeClr val="dk1"/>
                </a:solidFill>
                <a:latin typeface="Arial"/>
                <a:ea typeface="Arial"/>
                <a:cs typeface="Arial"/>
                <a:sym typeface="Arial"/>
              </a:rPr>
              <a:t>, while others may decline more quickly.</a:t>
            </a:r>
            <a:endParaRPr b="1" sz="1100">
              <a:solidFill>
                <a:schemeClr val="dk1"/>
              </a:solidFill>
              <a:latin typeface="Arial"/>
              <a:ea typeface="Arial"/>
              <a:cs typeface="Arial"/>
              <a:sym typeface="Arial"/>
            </a:endParaRPr>
          </a:p>
        </p:txBody>
      </p:sp>
      <p:sp>
        <p:nvSpPr>
          <p:cNvPr id="184" name="Google Shape;184;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5" name="Google Shape;195;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Deficiency:</a:t>
            </a:r>
            <a:r>
              <a:rPr lang="en-US" sz="1100">
                <a:solidFill>
                  <a:schemeClr val="dk1"/>
                </a:solidFill>
                <a:latin typeface="Arial"/>
                <a:ea typeface="Arial"/>
                <a:cs typeface="Arial"/>
                <a:sym typeface="Arial"/>
              </a:rPr>
              <a:t> Nutrient levels are low enough to cause </a:t>
            </a:r>
            <a:r>
              <a:rPr b="1" lang="en-US" sz="1100">
                <a:solidFill>
                  <a:schemeClr val="dk1"/>
                </a:solidFill>
                <a:latin typeface="Arial"/>
                <a:ea typeface="Arial"/>
                <a:cs typeface="Arial"/>
                <a:sym typeface="Arial"/>
              </a:rPr>
              <a:t>clinical disease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Examples: </a:t>
            </a:r>
            <a:r>
              <a:rPr b="1" lang="en-US" sz="1100">
                <a:solidFill>
                  <a:schemeClr val="dk1"/>
                </a:solidFill>
                <a:latin typeface="Arial"/>
                <a:ea typeface="Arial"/>
                <a:cs typeface="Arial"/>
                <a:sym typeface="Arial"/>
              </a:rPr>
              <a:t>scurvy, pellagra, Wernicke-Korsakoff</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Insufficiency:</a:t>
            </a:r>
            <a:r>
              <a:rPr lang="en-US" sz="1100">
                <a:solidFill>
                  <a:schemeClr val="dk1"/>
                </a:solidFill>
                <a:latin typeface="Arial"/>
                <a:ea typeface="Arial"/>
                <a:cs typeface="Arial"/>
                <a:sym typeface="Arial"/>
              </a:rPr>
              <a:t> More common - levels are </a:t>
            </a:r>
            <a:r>
              <a:rPr b="1" lang="en-US" sz="1100">
                <a:solidFill>
                  <a:schemeClr val="dk1"/>
                </a:solidFill>
                <a:latin typeface="Arial"/>
                <a:ea typeface="Arial"/>
                <a:cs typeface="Arial"/>
                <a:sym typeface="Arial"/>
              </a:rPr>
              <a:t>below optimal but not severe enough for diagnosis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Can still cause </a:t>
            </a:r>
            <a:r>
              <a:rPr b="1" lang="en-US" sz="1100">
                <a:solidFill>
                  <a:schemeClr val="dk1"/>
                </a:solidFill>
                <a:latin typeface="Arial"/>
                <a:ea typeface="Arial"/>
                <a:cs typeface="Arial"/>
                <a:sym typeface="Arial"/>
              </a:rPr>
              <a:t>fatigue, brain fog, low mood, poor immunity, and reduced performance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Remember that </a:t>
            </a:r>
            <a:r>
              <a:rPr lang="en-US" sz="1100">
                <a:solidFill>
                  <a:schemeClr val="dk1"/>
                </a:solidFill>
                <a:latin typeface="Arial"/>
                <a:ea typeface="Arial"/>
                <a:cs typeface="Arial"/>
                <a:sym typeface="Arial"/>
              </a:rPr>
              <a:t> deficiency causes disease, but insufficiency still impairs function.</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7" name="Google Shape;207;p1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Deficiency typically comes from </a:t>
            </a:r>
            <a:r>
              <a:rPr b="1" lang="en-US" sz="1100">
                <a:solidFill>
                  <a:schemeClr val="dk1"/>
                </a:solidFill>
                <a:latin typeface="Arial"/>
                <a:ea typeface="Arial"/>
                <a:cs typeface="Arial"/>
                <a:sym typeface="Arial"/>
              </a:rPr>
              <a:t>5 main causes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AutoNum type="arabicPeriod"/>
            </a:pPr>
            <a:r>
              <a:rPr b="1" lang="en-US" sz="1100">
                <a:solidFill>
                  <a:schemeClr val="dk1"/>
                </a:solidFill>
                <a:latin typeface="Arial"/>
                <a:ea typeface="Arial"/>
                <a:cs typeface="Arial"/>
                <a:sym typeface="Arial"/>
              </a:rPr>
              <a:t>Inadequate intake</a:t>
            </a:r>
            <a:r>
              <a:rPr lang="en-US" sz="1100">
                <a:solidFill>
                  <a:schemeClr val="dk1"/>
                </a:solidFill>
                <a:latin typeface="Arial"/>
                <a:ea typeface="Arial"/>
                <a:cs typeface="Arial"/>
                <a:sym typeface="Arial"/>
              </a:rPr>
              <a:t> → low whole foods, restrictive diets (B12, folate, vitamin C)</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solidFill>
                  <a:schemeClr val="dk1"/>
                </a:solidFill>
                <a:latin typeface="Arial"/>
                <a:ea typeface="Arial"/>
                <a:cs typeface="Arial"/>
                <a:sym typeface="Arial"/>
              </a:rPr>
              <a:t>Malabsorption</a:t>
            </a:r>
            <a:r>
              <a:rPr lang="en-US" sz="1100">
                <a:solidFill>
                  <a:schemeClr val="dk1"/>
                </a:solidFill>
                <a:latin typeface="Arial"/>
                <a:ea typeface="Arial"/>
                <a:cs typeface="Arial"/>
                <a:sym typeface="Arial"/>
              </a:rPr>
              <a:t> → GI conditions, bariatric surgery, low stomach acid</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B12 is most at risk</a:t>
            </a:r>
            <a:r>
              <a:rPr lang="en-US" sz="1100">
                <a:solidFill>
                  <a:schemeClr val="dk1"/>
                </a:solidFill>
                <a:latin typeface="Arial"/>
                <a:ea typeface="Arial"/>
                <a:cs typeface="Arial"/>
                <a:sym typeface="Arial"/>
              </a:rPr>
              <a:t> (requires gastric acid, intrinsic factor, and a healthy ileum)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solidFill>
                  <a:schemeClr val="dk1"/>
                </a:solidFill>
                <a:latin typeface="Arial"/>
                <a:ea typeface="Arial"/>
                <a:cs typeface="Arial"/>
                <a:sym typeface="Arial"/>
              </a:rPr>
              <a:t>Alcohol use</a:t>
            </a:r>
            <a:r>
              <a:rPr lang="en-US" sz="1100">
                <a:solidFill>
                  <a:schemeClr val="dk1"/>
                </a:solidFill>
                <a:latin typeface="Arial"/>
                <a:ea typeface="Arial"/>
                <a:cs typeface="Arial"/>
                <a:sym typeface="Arial"/>
              </a:rPr>
              <a:t> → impairs </a:t>
            </a:r>
            <a:r>
              <a:rPr b="1" lang="en-US" sz="1100">
                <a:solidFill>
                  <a:schemeClr val="dk1"/>
                </a:solidFill>
                <a:latin typeface="Arial"/>
                <a:ea typeface="Arial"/>
                <a:cs typeface="Arial"/>
                <a:sym typeface="Arial"/>
              </a:rPr>
              <a:t>B1, B6, B9</a:t>
            </a:r>
            <a:r>
              <a:rPr lang="en-US" sz="1100">
                <a:solidFill>
                  <a:schemeClr val="dk1"/>
                </a:solidFill>
                <a:latin typeface="Arial"/>
                <a:ea typeface="Arial"/>
                <a:cs typeface="Arial"/>
                <a:sym typeface="Arial"/>
              </a:rPr>
              <a:t>, increases urinary losses, reduces liver storage</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Confusion + ataxia (neurological condition characterized by a lack of voluntary muscle coordination, affecting balance, walking, speech, and eye movements) + alcoholism = think B1 (Wernicke = an acute, life-threatening neurological emergency caused by a severe thiamine (vitamin B1) deficiency, primarily causing confusion, ataxia (loss of coordination), and eye movement abnormalities)</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solidFill>
                  <a:schemeClr val="dk1"/>
                </a:solidFill>
                <a:latin typeface="Arial"/>
                <a:ea typeface="Arial"/>
                <a:cs typeface="Arial"/>
                <a:sym typeface="Arial"/>
              </a:rPr>
              <a:t>Medications</a:t>
            </a:r>
            <a:r>
              <a:rPr lang="en-US" sz="1100">
                <a:solidFill>
                  <a:schemeClr val="dk1"/>
                </a:solidFill>
                <a:latin typeface="Arial"/>
                <a:ea typeface="Arial"/>
                <a:cs typeface="Arial"/>
                <a:sym typeface="Arial"/>
              </a:rPr>
              <a:t> → can deplete key vitamins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solidFill>
                  <a:schemeClr val="dk1"/>
                </a:solidFill>
                <a:latin typeface="Arial"/>
                <a:ea typeface="Arial"/>
                <a:cs typeface="Arial"/>
                <a:sym typeface="Arial"/>
              </a:rPr>
              <a:t>Increased demand</a:t>
            </a:r>
            <a:r>
              <a:rPr lang="en-US" sz="1100">
                <a:solidFill>
                  <a:schemeClr val="dk1"/>
                </a:solidFill>
                <a:latin typeface="Arial"/>
                <a:ea typeface="Arial"/>
                <a:cs typeface="Arial"/>
                <a:sym typeface="Arial"/>
              </a:rPr>
              <a:t> → pregnancy, stress, illness, athletic training</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Water-soluble vitamin deficiencies cause symptoms by disrupting several major pathways, not just ATP production.</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Remember that </a:t>
            </a:r>
            <a:r>
              <a:rPr b="1" lang="en-US" sz="1100">
                <a:solidFill>
                  <a:schemeClr val="dk1"/>
                </a:solidFill>
                <a:latin typeface="Arial"/>
                <a:ea typeface="Arial"/>
                <a:cs typeface="Arial"/>
                <a:sym typeface="Arial"/>
              </a:rPr>
              <a:t>B vitamins</a:t>
            </a:r>
            <a:r>
              <a:rPr lang="en-US" sz="1100">
                <a:solidFill>
                  <a:schemeClr val="dk1"/>
                </a:solidFill>
                <a:latin typeface="Arial"/>
                <a:ea typeface="Arial"/>
                <a:cs typeface="Arial"/>
                <a:sym typeface="Arial"/>
              </a:rPr>
              <a:t> act as cofactors throughout energy metabolism. When they are inadequate, fuel oxidation and electron transfer become less efficient, contributing to </a:t>
            </a:r>
            <a:r>
              <a:rPr b="1" lang="en-US" sz="1100">
                <a:solidFill>
                  <a:schemeClr val="dk1"/>
                </a:solidFill>
                <a:latin typeface="Arial"/>
                <a:ea typeface="Arial"/>
                <a:cs typeface="Arial"/>
                <a:sym typeface="Arial"/>
              </a:rPr>
              <a:t>fatigue, weakness &amp; exercise intolerance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Folate and B12</a:t>
            </a:r>
            <a:r>
              <a:rPr lang="en-US" sz="1100">
                <a:solidFill>
                  <a:schemeClr val="dk1"/>
                </a:solidFill>
                <a:latin typeface="Arial"/>
                <a:ea typeface="Arial"/>
                <a:cs typeface="Arial"/>
                <a:sym typeface="Arial"/>
              </a:rPr>
              <a:t> are required for DNA synthesis during RBC formation. Deficiency causes </a:t>
            </a:r>
            <a:r>
              <a:rPr b="1" lang="en-US" sz="1100">
                <a:solidFill>
                  <a:schemeClr val="dk1"/>
                </a:solidFill>
                <a:latin typeface="Arial"/>
                <a:ea typeface="Arial"/>
                <a:cs typeface="Arial"/>
                <a:sym typeface="Arial"/>
              </a:rPr>
              <a:t>megaloblastic anemia</a:t>
            </a:r>
            <a:r>
              <a:rPr lang="en-US" sz="1100">
                <a:solidFill>
                  <a:schemeClr val="dk1"/>
                </a:solidFill>
                <a:latin typeface="Arial"/>
                <a:ea typeface="Arial"/>
                <a:cs typeface="Arial"/>
                <a:sym typeface="Arial"/>
              </a:rPr>
              <a:t>, reducing oxygen delivery and contributing to </a:t>
            </a:r>
            <a:r>
              <a:rPr b="1" lang="en-US" sz="1100">
                <a:solidFill>
                  <a:schemeClr val="dk1"/>
                </a:solidFill>
                <a:latin typeface="Arial"/>
                <a:ea typeface="Arial"/>
                <a:cs typeface="Arial"/>
                <a:sym typeface="Arial"/>
              </a:rPr>
              <a:t>fatigue, pallor &amp; dizziness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B6</a:t>
            </a:r>
            <a:r>
              <a:rPr lang="en-US" sz="1100">
                <a:solidFill>
                  <a:schemeClr val="dk1"/>
                </a:solidFill>
                <a:latin typeface="Arial"/>
                <a:ea typeface="Arial"/>
                <a:cs typeface="Arial"/>
                <a:sym typeface="Arial"/>
              </a:rPr>
              <a:t> directly supports neurotransmitter synthesis, while </a:t>
            </a:r>
            <a:r>
              <a:rPr b="1" lang="en-US" sz="1100">
                <a:solidFill>
                  <a:schemeClr val="dk1"/>
                </a:solidFill>
                <a:latin typeface="Arial"/>
                <a:ea typeface="Arial"/>
                <a:cs typeface="Arial"/>
                <a:sym typeface="Arial"/>
              </a:rPr>
              <a:t>folate and B12</a:t>
            </a:r>
            <a:r>
              <a:rPr lang="en-US" sz="1100">
                <a:solidFill>
                  <a:schemeClr val="dk1"/>
                </a:solidFill>
                <a:latin typeface="Arial"/>
                <a:ea typeface="Arial"/>
                <a:cs typeface="Arial"/>
                <a:sym typeface="Arial"/>
              </a:rPr>
              <a:t> support methylation and </a:t>
            </a:r>
            <a:r>
              <a:rPr b="1" lang="en-US" sz="1100">
                <a:solidFill>
                  <a:schemeClr val="dk1"/>
                </a:solidFill>
                <a:latin typeface="Arial"/>
                <a:ea typeface="Arial"/>
                <a:cs typeface="Arial"/>
                <a:sym typeface="Arial"/>
              </a:rPr>
              <a:t>thiamine</a:t>
            </a:r>
            <a:r>
              <a:rPr lang="en-US" sz="1100">
                <a:solidFill>
                  <a:schemeClr val="dk1"/>
                </a:solidFill>
                <a:latin typeface="Arial"/>
                <a:ea typeface="Arial"/>
                <a:cs typeface="Arial"/>
                <a:sym typeface="Arial"/>
              </a:rPr>
              <a:t> supports energy metabolism in nervous tissue.</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B12 deficiency</a:t>
            </a:r>
            <a:r>
              <a:rPr lang="en-US" sz="1100">
                <a:solidFill>
                  <a:schemeClr val="dk1"/>
                </a:solidFill>
                <a:latin typeface="Arial"/>
                <a:ea typeface="Arial"/>
                <a:cs typeface="Arial"/>
                <a:sym typeface="Arial"/>
              </a:rPr>
              <a:t> also impairs myelin maintenance, which can cause </a:t>
            </a:r>
            <a:r>
              <a:rPr b="1" lang="en-US" sz="1100">
                <a:solidFill>
                  <a:schemeClr val="dk1"/>
                </a:solidFill>
                <a:latin typeface="Arial"/>
                <a:ea typeface="Arial"/>
                <a:cs typeface="Arial"/>
                <a:sym typeface="Arial"/>
              </a:rPr>
              <a:t>tingling, numbness, cognitive changes</a:t>
            </a:r>
            <a:r>
              <a:rPr lang="en-US" sz="1100">
                <a:solidFill>
                  <a:schemeClr val="dk1"/>
                </a:solidFill>
                <a:latin typeface="Arial"/>
                <a:ea typeface="Arial"/>
                <a:cs typeface="Arial"/>
                <a:sym typeface="Arial"/>
              </a:rPr>
              <a:t> or other neurologic symptoms.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Vitamin C</a:t>
            </a:r>
            <a:r>
              <a:rPr lang="en-US" sz="1100">
                <a:solidFill>
                  <a:schemeClr val="dk1"/>
                </a:solidFill>
                <a:latin typeface="Arial"/>
                <a:ea typeface="Arial"/>
                <a:cs typeface="Arial"/>
                <a:sym typeface="Arial"/>
              </a:rPr>
              <a:t> is required for collagen synthesis. Deficiency weakens connective tissue and capillaries, leading to </a:t>
            </a:r>
            <a:r>
              <a:rPr b="1" lang="en-US" sz="1100">
                <a:solidFill>
                  <a:schemeClr val="dk1"/>
                </a:solidFill>
                <a:latin typeface="Arial"/>
                <a:ea typeface="Arial"/>
                <a:cs typeface="Arial"/>
                <a:sym typeface="Arial"/>
              </a:rPr>
              <a:t>bleeding gums, poor wound healing, bruising</a:t>
            </a:r>
            <a:r>
              <a:rPr lang="en-US" sz="1100">
                <a:solidFill>
                  <a:schemeClr val="dk1"/>
                </a:solidFill>
                <a:latin typeface="Arial"/>
                <a:ea typeface="Arial"/>
                <a:cs typeface="Arial"/>
                <a:sym typeface="Arial"/>
              </a:rPr>
              <a:t> &amp; joint discomfort.</a:t>
            </a:r>
            <a:endParaRPr b="1" sz="1100">
              <a:solidFill>
                <a:schemeClr val="dk1"/>
              </a:solidFill>
              <a:latin typeface="Arial"/>
              <a:ea typeface="Arial"/>
              <a:cs typeface="Arial"/>
              <a:sym typeface="Arial"/>
            </a:endParaRPr>
          </a:p>
        </p:txBody>
      </p:sp>
      <p:sp>
        <p:nvSpPr>
          <p:cNvPr id="220" name="Google Shape;220;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B1 (Thiamine):</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Blocks </a:t>
            </a:r>
            <a:r>
              <a:rPr b="1" lang="en-US" sz="1100">
                <a:solidFill>
                  <a:schemeClr val="dk1"/>
                </a:solidFill>
                <a:latin typeface="Arial"/>
                <a:ea typeface="Arial"/>
                <a:cs typeface="Arial"/>
                <a:sym typeface="Arial"/>
              </a:rPr>
              <a:t>acetyl-CoA → TCA cycle</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 neuropathy, cardiomyopathy, confusion</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 treat with </a:t>
            </a:r>
            <a:r>
              <a:rPr b="1" lang="en-US" sz="1100">
                <a:solidFill>
                  <a:schemeClr val="dk1"/>
                </a:solidFill>
                <a:latin typeface="Arial"/>
                <a:ea typeface="Arial"/>
                <a:cs typeface="Arial"/>
                <a:sym typeface="Arial"/>
              </a:rPr>
              <a:t>thiamine (oral/IV)</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B3 (Niacin):</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NAD/NADP → impaired redox reactions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3 D’s: dermatitis, diarrhea, dementia</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 treat with </a:t>
            </a:r>
            <a:r>
              <a:rPr b="1" lang="en-US" sz="1100">
                <a:solidFill>
                  <a:schemeClr val="dk1"/>
                </a:solidFill>
                <a:latin typeface="Arial"/>
                <a:ea typeface="Arial"/>
                <a:cs typeface="Arial"/>
                <a:sym typeface="Arial"/>
              </a:rPr>
              <a:t>diet + supplementation</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B12:</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Impairs </a:t>
            </a:r>
            <a:r>
              <a:rPr b="1" lang="en-US" sz="1100">
                <a:solidFill>
                  <a:schemeClr val="dk1"/>
                </a:solidFill>
                <a:latin typeface="Arial"/>
                <a:ea typeface="Arial"/>
                <a:cs typeface="Arial"/>
                <a:sym typeface="Arial"/>
              </a:rPr>
              <a:t>methylation and myelin</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 neuropathy, cognitive changes, </a:t>
            </a:r>
            <a:r>
              <a:rPr b="1" lang="en-US" sz="1100">
                <a:solidFill>
                  <a:schemeClr val="dk1"/>
                </a:solidFill>
                <a:latin typeface="Arial"/>
                <a:ea typeface="Arial"/>
                <a:cs typeface="Arial"/>
                <a:sym typeface="Arial"/>
              </a:rPr>
              <a:t>megaloblastic anemia</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 treat with </a:t>
            </a:r>
            <a:r>
              <a:rPr b="1" lang="en-US" sz="1100">
                <a:solidFill>
                  <a:schemeClr val="dk1"/>
                </a:solidFill>
                <a:latin typeface="Arial"/>
                <a:ea typeface="Arial"/>
                <a:cs typeface="Arial"/>
                <a:sym typeface="Arial"/>
              </a:rPr>
              <a:t>oral or IM B12</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Vitamin C:</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 collagen synthesis</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scurvy, bleeding gums, poor healing</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 treat with </a:t>
            </a:r>
            <a:r>
              <a:rPr b="1" lang="en-US" sz="1100">
                <a:solidFill>
                  <a:schemeClr val="dk1"/>
                </a:solidFill>
                <a:latin typeface="Arial"/>
                <a:ea typeface="Arial"/>
                <a:cs typeface="Arial"/>
                <a:sym typeface="Arial"/>
              </a:rPr>
              <a:t>vitamin C + fruit intake</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Quick exam tip:</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B3 = 3 D’s, B1 = neuro + cardiac, B12 = neuro + anemia, C = collagen issues.</a:t>
            </a:r>
            <a:endParaRPr b="1"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233" name="Google Shape;233;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5" name="Google Shape;245;p1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Treatment begins by confirming the </a:t>
            </a:r>
            <a:r>
              <a:rPr b="1" lang="en-US" sz="1100">
                <a:solidFill>
                  <a:schemeClr val="dk1"/>
                </a:solidFill>
                <a:latin typeface="Arial"/>
                <a:ea typeface="Arial"/>
                <a:cs typeface="Arial"/>
                <a:sym typeface="Arial"/>
              </a:rPr>
              <a:t>specific deficiency</a:t>
            </a:r>
            <a:r>
              <a:rPr lang="en-US" sz="1100">
                <a:solidFill>
                  <a:schemeClr val="dk1"/>
                </a:solidFill>
                <a:latin typeface="Arial"/>
                <a:ea typeface="Arial"/>
                <a:cs typeface="Arial"/>
                <a:sym typeface="Arial"/>
              </a:rPr>
              <a:t> and identifying why it developed.</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Char char="●"/>
            </a:pPr>
            <a:r>
              <a:rPr b="1" lang="en-US" sz="1100">
                <a:solidFill>
                  <a:schemeClr val="dk1"/>
                </a:solidFill>
                <a:latin typeface="Arial"/>
                <a:ea typeface="Arial"/>
                <a:cs typeface="Arial"/>
                <a:sym typeface="Arial"/>
              </a:rPr>
              <a:t>Step 1:</a:t>
            </a:r>
            <a:r>
              <a:rPr lang="en-US" sz="1100">
                <a:solidFill>
                  <a:schemeClr val="dk1"/>
                </a:solidFill>
                <a:latin typeface="Arial"/>
                <a:ea typeface="Arial"/>
                <a:cs typeface="Arial"/>
                <a:sym typeface="Arial"/>
              </a:rPr>
              <a:t> Emphasize nutrient-dense foods, including whole grains, legumes, leafy greens, fruits &amp; appropriate animal or fortified foods.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Step 2:</a:t>
            </a:r>
            <a:r>
              <a:rPr lang="en-US" sz="1100">
                <a:solidFill>
                  <a:schemeClr val="dk1"/>
                </a:solidFill>
                <a:latin typeface="Arial"/>
                <a:ea typeface="Arial"/>
                <a:cs typeface="Arial"/>
                <a:sym typeface="Arial"/>
              </a:rPr>
              <a:t> Supplement based on the person’s </a:t>
            </a:r>
            <a:r>
              <a:rPr b="1" lang="en-US" sz="1100">
                <a:solidFill>
                  <a:schemeClr val="dk1"/>
                </a:solidFill>
                <a:latin typeface="Arial"/>
                <a:ea typeface="Arial"/>
                <a:cs typeface="Arial"/>
                <a:sym typeface="Arial"/>
              </a:rPr>
              <a:t>diet, symptoms, labs, life stage</a:t>
            </a:r>
            <a:r>
              <a:rPr lang="en-US" sz="1100">
                <a:solidFill>
                  <a:schemeClr val="dk1"/>
                </a:solidFill>
                <a:latin typeface="Arial"/>
                <a:ea typeface="Arial"/>
                <a:cs typeface="Arial"/>
                <a:sym typeface="Arial"/>
              </a:rPr>
              <a:t> &amp; severity of deficiency.</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Vegans need a reliable source of </a:t>
            </a:r>
            <a:r>
              <a:rPr b="1" lang="en-US" sz="1100">
                <a:solidFill>
                  <a:schemeClr val="dk1"/>
                </a:solidFill>
                <a:latin typeface="Arial"/>
                <a:ea typeface="Arial"/>
                <a:cs typeface="Arial"/>
                <a:sym typeface="Arial"/>
              </a:rPr>
              <a:t>B12</a:t>
            </a:r>
            <a:r>
              <a:rPr lang="en-US" sz="1100">
                <a:solidFill>
                  <a:schemeClr val="dk1"/>
                </a:solidFill>
                <a:latin typeface="Arial"/>
                <a:ea typeface="Arial"/>
                <a:cs typeface="Arial"/>
                <a:sym typeface="Arial"/>
              </a:rPr>
              <a:t>, while pregnancy requires adequate </a:t>
            </a:r>
            <a:r>
              <a:rPr b="1" lang="en-US" sz="1100">
                <a:solidFill>
                  <a:schemeClr val="dk1"/>
                </a:solidFill>
                <a:latin typeface="Arial"/>
                <a:ea typeface="Arial"/>
                <a:cs typeface="Arial"/>
                <a:sym typeface="Arial"/>
              </a:rPr>
              <a:t>folate</a:t>
            </a:r>
            <a:r>
              <a:rPr lang="en-US" sz="1100">
                <a:solidFill>
                  <a:schemeClr val="dk1"/>
                </a:solidFill>
                <a:latin typeface="Arial"/>
                <a:ea typeface="Arial"/>
                <a:cs typeface="Arial"/>
                <a:sym typeface="Arial"/>
              </a:rPr>
              <a:t> - ideally beginning before conception.</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With alcohol use disorder or suspected severe thiamine deficiency, </a:t>
            </a:r>
            <a:r>
              <a:rPr b="1" lang="en-US" sz="1100">
                <a:solidFill>
                  <a:schemeClr val="dk1"/>
                </a:solidFill>
                <a:latin typeface="Arial"/>
                <a:ea typeface="Arial"/>
                <a:cs typeface="Arial"/>
                <a:sym typeface="Arial"/>
              </a:rPr>
              <a:t>thiamine should be prioritized and medically managed when indicated</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Step 3:</a:t>
            </a:r>
            <a:r>
              <a:rPr lang="en-US" sz="1100">
                <a:solidFill>
                  <a:schemeClr val="dk1"/>
                </a:solidFill>
                <a:latin typeface="Arial"/>
                <a:ea typeface="Arial"/>
                <a:cs typeface="Arial"/>
                <a:sym typeface="Arial"/>
              </a:rPr>
              <a:t> Address root causes such as malabsorption, GI disease, medication interactions, alcohol use or increased physiological demand.</a:t>
            </a:r>
            <a:endParaRPr b="1" sz="1100">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In preparation for our next blue-header topic, we need to define oxidative stress.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ROS are naturally produced during </a:t>
            </a:r>
            <a:r>
              <a:rPr b="1" lang="en-US" sz="1100">
                <a:solidFill>
                  <a:schemeClr val="dk1"/>
                </a:solidFill>
                <a:latin typeface="Arial"/>
                <a:ea typeface="Arial"/>
                <a:cs typeface="Arial"/>
                <a:sym typeface="Arial"/>
              </a:rPr>
              <a:t>energy metabolism, immune activity</a:t>
            </a:r>
            <a:r>
              <a:rPr lang="en-US" sz="1100">
                <a:solidFill>
                  <a:schemeClr val="dk1"/>
                </a:solidFill>
                <a:latin typeface="Arial"/>
                <a:ea typeface="Arial"/>
                <a:cs typeface="Arial"/>
                <a:sym typeface="Arial"/>
              </a:rPr>
              <a:t> &amp; cell signaling.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In controlled amounts, they serve useful physiological roles and are not inherently harmful.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Oxidative stress develops when ROS production exceeds the body’s ability to </a:t>
            </a:r>
            <a:r>
              <a:rPr b="1" lang="en-US" sz="1100">
                <a:solidFill>
                  <a:schemeClr val="dk1"/>
                </a:solidFill>
                <a:latin typeface="Arial"/>
                <a:ea typeface="Arial"/>
                <a:cs typeface="Arial"/>
                <a:sym typeface="Arial"/>
              </a:rPr>
              <a:t>neutralize or repair the damage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Excess ROS may damage </a:t>
            </a:r>
            <a:r>
              <a:rPr b="1" lang="en-US" sz="1100">
                <a:solidFill>
                  <a:schemeClr val="dk1"/>
                </a:solidFill>
                <a:latin typeface="Arial"/>
                <a:ea typeface="Arial"/>
                <a:cs typeface="Arial"/>
                <a:sym typeface="Arial"/>
              </a:rPr>
              <a:t>DNA, proteins, cell membranes</a:t>
            </a:r>
            <a:r>
              <a:rPr lang="en-US" sz="1100">
                <a:solidFill>
                  <a:schemeClr val="dk1"/>
                </a:solidFill>
                <a:latin typeface="Arial"/>
                <a:ea typeface="Arial"/>
                <a:cs typeface="Arial"/>
                <a:sym typeface="Arial"/>
              </a:rPr>
              <a:t> &amp; mitochondria, contributing to cellular dysfunction.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highlight>
                  <a:srgbClr val="FFFF00"/>
                </a:highlight>
                <a:latin typeface="Arial"/>
                <a:ea typeface="Arial"/>
                <a:cs typeface="Arial"/>
                <a:sym typeface="Arial"/>
              </a:rPr>
              <a:t>Key teaching line:</a:t>
            </a:r>
            <a:r>
              <a:rPr lang="en-US" sz="1100">
                <a:solidFill>
                  <a:schemeClr val="dk1"/>
                </a:solidFill>
                <a:highlight>
                  <a:srgbClr val="FFFF00"/>
                </a:highlight>
                <a:latin typeface="Arial"/>
                <a:ea typeface="Arial"/>
                <a:cs typeface="Arial"/>
                <a:sym typeface="Arial"/>
              </a:rPr>
              <a:t> Oxidative stress is an imbalance between ROS production and antioxidant defenses.</a:t>
            </a:r>
            <a:endParaRPr b="1" sz="1100">
              <a:solidFill>
                <a:schemeClr val="dk1"/>
              </a:solidFill>
              <a:latin typeface="Arial"/>
              <a:ea typeface="Arial"/>
              <a:cs typeface="Arial"/>
              <a:sym typeface="Arial"/>
            </a:endParaRPr>
          </a:p>
        </p:txBody>
      </p:sp>
      <p:sp>
        <p:nvSpPr>
          <p:cNvPr id="258" name="Google Shape;258;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8" name="Google Shape;268;p2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Now that we are familiar with oxidative </a:t>
            </a:r>
            <a:r>
              <a:rPr lang="en-US" sz="1100">
                <a:solidFill>
                  <a:schemeClr val="dk1"/>
                </a:solidFill>
                <a:latin typeface="Arial"/>
                <a:ea typeface="Arial"/>
                <a:cs typeface="Arial"/>
                <a:sym typeface="Arial"/>
              </a:rPr>
              <a:t>stress</a:t>
            </a:r>
            <a:r>
              <a:rPr lang="en-US" sz="1100">
                <a:solidFill>
                  <a:schemeClr val="dk1"/>
                </a:solidFill>
                <a:latin typeface="Arial"/>
                <a:ea typeface="Arial"/>
                <a:cs typeface="Arial"/>
                <a:sym typeface="Arial"/>
              </a:rPr>
              <a:t>, how do water soluble vits play a role?</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Vitamin C acts as a </a:t>
            </a:r>
            <a:r>
              <a:rPr b="1" lang="en-US" sz="1100">
                <a:solidFill>
                  <a:schemeClr val="dk1"/>
                </a:solidFill>
                <a:latin typeface="Arial"/>
                <a:ea typeface="Arial"/>
                <a:cs typeface="Arial"/>
                <a:sym typeface="Arial"/>
              </a:rPr>
              <a:t>direct antioxidant</a:t>
            </a:r>
            <a:r>
              <a:rPr lang="en-US" sz="1100">
                <a:solidFill>
                  <a:schemeClr val="dk1"/>
                </a:solidFill>
                <a:latin typeface="Arial"/>
                <a:ea typeface="Arial"/>
                <a:cs typeface="Arial"/>
                <a:sym typeface="Arial"/>
              </a:rPr>
              <a:t>, while several B vitamins support enzymes that maintain redox balance and recycle antioxidants.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B2 and B3</a:t>
            </a:r>
            <a:r>
              <a:rPr lang="en-US" sz="1100">
                <a:solidFill>
                  <a:schemeClr val="dk1"/>
                </a:solidFill>
                <a:latin typeface="Arial"/>
                <a:ea typeface="Arial"/>
                <a:cs typeface="Arial"/>
                <a:sym typeface="Arial"/>
              </a:rPr>
              <a:t> help generate or use cofactors such as </a:t>
            </a:r>
            <a:r>
              <a:rPr b="1" lang="en-US" sz="1100">
                <a:solidFill>
                  <a:schemeClr val="dk1"/>
                </a:solidFill>
                <a:latin typeface="Arial"/>
                <a:ea typeface="Arial"/>
                <a:cs typeface="Arial"/>
                <a:sym typeface="Arial"/>
              </a:rPr>
              <a:t>FAD, NAD⁺ and NADPH</a:t>
            </a:r>
            <a:r>
              <a:rPr lang="en-US" sz="1100">
                <a:solidFill>
                  <a:schemeClr val="dk1"/>
                </a:solidFill>
                <a:latin typeface="Arial"/>
                <a:ea typeface="Arial"/>
                <a:cs typeface="Arial"/>
                <a:sym typeface="Arial"/>
              </a:rPr>
              <a:t>, which are important for detoxification and glutathione recycling.</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B vitamins also support </a:t>
            </a:r>
            <a:r>
              <a:rPr b="1" lang="en-US" sz="1100">
                <a:solidFill>
                  <a:schemeClr val="dk1"/>
                </a:solidFill>
                <a:latin typeface="Arial"/>
                <a:ea typeface="Arial"/>
                <a:cs typeface="Arial"/>
                <a:sym typeface="Arial"/>
              </a:rPr>
              <a:t>methylation, transsulfuration and conjugation pathways</a:t>
            </a:r>
            <a:r>
              <a:rPr lang="en-US" sz="1100">
                <a:solidFill>
                  <a:schemeClr val="dk1"/>
                </a:solidFill>
                <a:latin typeface="Arial"/>
                <a:ea typeface="Arial"/>
                <a:cs typeface="Arial"/>
                <a:sym typeface="Arial"/>
              </a:rPr>
              <a:t> involved in processing compounds for elimination.</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These vitamins do not “detox” the body alone - they work alongside </a:t>
            </a:r>
            <a:r>
              <a:rPr b="1" lang="en-US" sz="1100">
                <a:solidFill>
                  <a:schemeClr val="dk1"/>
                </a:solidFill>
                <a:latin typeface="Arial"/>
                <a:ea typeface="Arial"/>
                <a:cs typeface="Arial"/>
                <a:sym typeface="Arial"/>
              </a:rPr>
              <a:t>amino acids, minerals, liver enzymes, the kidneys, GI tract</a:t>
            </a:r>
            <a:r>
              <a:rPr lang="en-US" sz="1100">
                <a:solidFill>
                  <a:schemeClr val="dk1"/>
                </a:solidFill>
                <a:latin typeface="Arial"/>
                <a:ea typeface="Arial"/>
                <a:cs typeface="Arial"/>
                <a:sym typeface="Arial"/>
              </a:rPr>
              <a:t> &amp; other antioxidant systems.</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Welcome to </a:t>
            </a:r>
            <a:r>
              <a:rPr b="1" lang="en-US" sz="1100">
                <a:solidFill>
                  <a:schemeClr val="dk1"/>
                </a:solidFill>
                <a:latin typeface="Arial"/>
                <a:ea typeface="Arial"/>
                <a:cs typeface="Arial"/>
                <a:sym typeface="Arial"/>
              </a:rPr>
              <a:t>Domain III: Nutrients &amp; Human Health</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We’ll review </a:t>
            </a:r>
            <a:r>
              <a:rPr b="1" lang="en-US" sz="1100">
                <a:solidFill>
                  <a:schemeClr val="dk1"/>
                </a:solidFill>
                <a:latin typeface="Arial"/>
                <a:ea typeface="Arial"/>
                <a:cs typeface="Arial"/>
                <a:sym typeface="Arial"/>
              </a:rPr>
              <a:t>macronutrients and micronutrients</a:t>
            </a:r>
            <a:r>
              <a:rPr lang="en-US" sz="1100">
                <a:solidFill>
                  <a:schemeClr val="dk1"/>
                </a:solidFill>
                <a:latin typeface="Arial"/>
                <a:ea typeface="Arial"/>
                <a:cs typeface="Arial"/>
                <a:sym typeface="Arial"/>
              </a:rPr>
              <a:t>, beginning with </a:t>
            </a:r>
            <a:r>
              <a:rPr b="1" lang="en-US" sz="1100">
                <a:solidFill>
                  <a:schemeClr val="dk1"/>
                </a:solidFill>
                <a:latin typeface="Arial"/>
                <a:ea typeface="Arial"/>
                <a:cs typeface="Arial"/>
                <a:sym typeface="Arial"/>
              </a:rPr>
              <a:t>water- and fat-soluble vitamins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We’ll focus on </a:t>
            </a:r>
            <a:r>
              <a:rPr b="1" lang="en-US" sz="1100">
                <a:solidFill>
                  <a:schemeClr val="dk1"/>
                </a:solidFill>
                <a:latin typeface="Arial"/>
                <a:ea typeface="Arial"/>
                <a:cs typeface="Arial"/>
                <a:sym typeface="Arial"/>
              </a:rPr>
              <a:t>food sources, functions, deficiency and insufficiency</a:t>
            </a:r>
            <a:r>
              <a:rPr lang="en-US" sz="1100">
                <a:solidFill>
                  <a:schemeClr val="dk1"/>
                </a:solidFill>
                <a:latin typeface="Arial"/>
                <a:ea typeface="Arial"/>
                <a:cs typeface="Arial"/>
                <a:sym typeface="Arial"/>
              </a:rPr>
              <a:t>, including common causes, symptoms &amp; treatment.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We’ll also connect nutrient status to </a:t>
            </a:r>
            <a:r>
              <a:rPr b="1" lang="en-US" sz="1100">
                <a:solidFill>
                  <a:schemeClr val="dk1"/>
                </a:solidFill>
                <a:latin typeface="Arial"/>
                <a:ea typeface="Arial"/>
                <a:cs typeface="Arial"/>
                <a:sym typeface="Arial"/>
              </a:rPr>
              <a:t>oxidative stress, detoxification pathways</a:t>
            </a:r>
            <a:r>
              <a:rPr lang="en-US" sz="1100">
                <a:solidFill>
                  <a:schemeClr val="dk1"/>
                </a:solidFill>
                <a:latin typeface="Arial"/>
                <a:ea typeface="Arial"/>
                <a:cs typeface="Arial"/>
                <a:sym typeface="Arial"/>
              </a:rPr>
              <a:t> &amp; overall health.</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Some of these will feel like familiar review coming off of Domain II which is great for review. </a:t>
            </a:r>
            <a:endParaRPr sz="1100">
              <a:solidFill>
                <a:schemeClr val="dk1"/>
              </a:solidFill>
              <a:latin typeface="Arial"/>
              <a:ea typeface="Arial"/>
              <a:cs typeface="Arial"/>
              <a:sym typeface="Arial"/>
            </a:endParaRPr>
          </a:p>
        </p:txBody>
      </p:sp>
      <p:sp>
        <p:nvSpPr>
          <p:cNvPr id="63" name="Google Shape;63;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2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Great reference table for each water soluble vitamins role in </a:t>
            </a:r>
            <a:r>
              <a:rPr lang="en-US"/>
              <a:t>combating</a:t>
            </a:r>
            <a:r>
              <a:rPr lang="en-US"/>
              <a:t> oxidative stress.</a:t>
            </a:r>
            <a:endParaRPr/>
          </a:p>
        </p:txBody>
      </p:sp>
      <p:sp>
        <p:nvSpPr>
          <p:cNvPr id="278" name="Google Shape;278;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2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When antioxidant support is inadequate, ROS are more likely to damage </a:t>
            </a:r>
            <a:r>
              <a:rPr b="1" lang="en-US" sz="1100">
                <a:solidFill>
                  <a:schemeClr val="dk1"/>
                </a:solidFill>
                <a:latin typeface="Arial"/>
                <a:ea typeface="Arial"/>
                <a:cs typeface="Arial"/>
                <a:sym typeface="Arial"/>
              </a:rPr>
              <a:t>mitochondria, membranes, proteins &amp; DNA</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Vitamin C</a:t>
            </a:r>
            <a:r>
              <a:rPr lang="en-US" sz="1100">
                <a:solidFill>
                  <a:schemeClr val="dk1"/>
                </a:solidFill>
                <a:latin typeface="Arial"/>
                <a:ea typeface="Arial"/>
                <a:cs typeface="Arial"/>
                <a:sym typeface="Arial"/>
              </a:rPr>
              <a:t> directly neutralizes ROS, while </a:t>
            </a:r>
            <a:r>
              <a:rPr b="1" lang="en-US" sz="1100">
                <a:solidFill>
                  <a:schemeClr val="dk1"/>
                </a:solidFill>
                <a:latin typeface="Arial"/>
                <a:ea typeface="Arial"/>
                <a:cs typeface="Arial"/>
                <a:sym typeface="Arial"/>
              </a:rPr>
              <a:t>B2 and B3</a:t>
            </a:r>
            <a:r>
              <a:rPr lang="en-US" sz="1100">
                <a:solidFill>
                  <a:schemeClr val="dk1"/>
                </a:solidFill>
                <a:latin typeface="Arial"/>
                <a:ea typeface="Arial"/>
                <a:cs typeface="Arial"/>
                <a:sym typeface="Arial"/>
              </a:rPr>
              <a:t> support antioxidant recycling and cellular redox reactions.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Mitochondrial damage may further increase ROS production, creating a self-perpetuating cycle.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Over time, persistent oxidative stress may contribute to </a:t>
            </a:r>
            <a:r>
              <a:rPr b="1" lang="en-US" sz="1100">
                <a:solidFill>
                  <a:schemeClr val="dk1"/>
                </a:solidFill>
                <a:latin typeface="Arial"/>
                <a:ea typeface="Arial"/>
                <a:cs typeface="Arial"/>
                <a:sym typeface="Arial"/>
              </a:rPr>
              <a:t>inflammation, cellular aging, cardiometabolic dysfunction</a:t>
            </a:r>
            <a:r>
              <a:rPr lang="en-US" sz="1100">
                <a:solidFill>
                  <a:schemeClr val="dk1"/>
                </a:solidFill>
                <a:latin typeface="Arial"/>
                <a:ea typeface="Arial"/>
                <a:cs typeface="Arial"/>
                <a:sym typeface="Arial"/>
              </a:rPr>
              <a:t> &amp; neurodegenerative processes.</a:t>
            </a:r>
            <a:endParaRPr b="1" sz="1100">
              <a:solidFill>
                <a:schemeClr val="dk1"/>
              </a:solidFill>
              <a:latin typeface="Arial"/>
              <a:ea typeface="Arial"/>
              <a:cs typeface="Arial"/>
              <a:sym typeface="Arial"/>
            </a:endParaRPr>
          </a:p>
        </p:txBody>
      </p:sp>
      <p:sp>
        <p:nvSpPr>
          <p:cNvPr id="289" name="Google Shape;289;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9" name="Google Shape;299;p2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Phase II detox depends most heavily on water-soluble vitamin availability.</a:t>
            </a:r>
            <a:endParaRPr sz="1200">
              <a:latin typeface="Calibri"/>
              <a:ea typeface="Calibri"/>
              <a:cs typeface="Calibri"/>
              <a:sym typeface="Calibri"/>
            </a:endParaRPr>
          </a:p>
          <a:p>
            <a:pPr indent="0" lvl="0" marL="0" rtl="0" algn="l">
              <a:spcBef>
                <a:spcPts val="0"/>
              </a:spcBef>
              <a:spcAft>
                <a:spcPts val="0"/>
              </a:spcAft>
              <a:buNone/>
            </a:pPr>
            <a:r>
              <a:t/>
            </a:r>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Phase I uses </a:t>
            </a:r>
            <a:r>
              <a:rPr b="1" lang="en-US" sz="1100">
                <a:solidFill>
                  <a:schemeClr val="dk1"/>
                </a:solidFill>
                <a:latin typeface="Arial"/>
                <a:ea typeface="Arial"/>
                <a:cs typeface="Arial"/>
                <a:sym typeface="Arial"/>
              </a:rPr>
              <a:t>cytochrome P450 enzymes</a:t>
            </a:r>
            <a:r>
              <a:rPr lang="en-US" sz="1100">
                <a:solidFill>
                  <a:schemeClr val="dk1"/>
                </a:solidFill>
                <a:latin typeface="Arial"/>
                <a:ea typeface="Arial"/>
                <a:cs typeface="Arial"/>
                <a:sym typeface="Arial"/>
              </a:rPr>
              <a:t> to transform compounds, sometimes creating reactive intermediates.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B2 and B3</a:t>
            </a:r>
            <a:r>
              <a:rPr lang="en-US" sz="1100">
                <a:solidFill>
                  <a:schemeClr val="dk1"/>
                </a:solidFill>
                <a:latin typeface="Arial"/>
                <a:ea typeface="Arial"/>
                <a:cs typeface="Arial"/>
                <a:sym typeface="Arial"/>
              </a:rPr>
              <a:t> provide FAD/FMN and NADPH-related support for the oxidation-reduction reactions used in Phase I.</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Phase II attaches compounds that make these intermediates easier to eliminate.</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B6</a:t>
            </a:r>
            <a:r>
              <a:rPr lang="en-US" sz="1100">
                <a:solidFill>
                  <a:schemeClr val="dk1"/>
                </a:solidFill>
                <a:latin typeface="Arial"/>
                <a:ea typeface="Arial"/>
                <a:cs typeface="Arial"/>
                <a:sym typeface="Arial"/>
              </a:rPr>
              <a:t> supports amino acid metabolism and transsulfuration, while </a:t>
            </a:r>
            <a:r>
              <a:rPr b="1" lang="en-US" sz="1100">
                <a:solidFill>
                  <a:schemeClr val="dk1"/>
                </a:solidFill>
                <a:latin typeface="Arial"/>
                <a:ea typeface="Arial"/>
                <a:cs typeface="Arial"/>
                <a:sym typeface="Arial"/>
              </a:rPr>
              <a:t>folate and B12</a:t>
            </a:r>
            <a:r>
              <a:rPr lang="en-US" sz="1100">
                <a:solidFill>
                  <a:schemeClr val="dk1"/>
                </a:solidFill>
                <a:latin typeface="Arial"/>
                <a:ea typeface="Arial"/>
                <a:cs typeface="Arial"/>
                <a:sym typeface="Arial"/>
              </a:rPr>
              <a:t> support methylation.</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B5</a:t>
            </a:r>
            <a:r>
              <a:rPr lang="en-US" sz="1100">
                <a:solidFill>
                  <a:schemeClr val="dk1"/>
                </a:solidFill>
                <a:latin typeface="Arial"/>
                <a:ea typeface="Arial"/>
                <a:cs typeface="Arial"/>
                <a:sym typeface="Arial"/>
              </a:rPr>
              <a:t>, through coenzyme A, supports acetylation and other metabolic reactions involved in conjugation.</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Vitamin C</a:t>
            </a:r>
            <a:r>
              <a:rPr lang="en-US" sz="1100">
                <a:solidFill>
                  <a:schemeClr val="dk1"/>
                </a:solidFill>
                <a:latin typeface="Arial"/>
                <a:ea typeface="Arial"/>
                <a:cs typeface="Arial"/>
                <a:sym typeface="Arial"/>
              </a:rPr>
              <a:t> primarily provides antioxidant protection, helping limit oxidative stress generated during detoxification.</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2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3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0" name="Google Shape;330;p3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Now that we’ve worked through water-soluble vitamins and the consequences of insufficiencies and </a:t>
            </a:r>
            <a:r>
              <a:rPr lang="en-US" sz="1100">
                <a:solidFill>
                  <a:schemeClr val="dk1"/>
                </a:solidFill>
                <a:latin typeface="Arial"/>
                <a:ea typeface="Arial"/>
                <a:cs typeface="Arial"/>
                <a:sym typeface="Arial"/>
              </a:rPr>
              <a:t>deficiencies</a:t>
            </a:r>
            <a:r>
              <a:rPr lang="en-US" sz="1100">
                <a:solidFill>
                  <a:schemeClr val="dk1"/>
                </a:solidFill>
                <a:latin typeface="Arial"/>
                <a:ea typeface="Arial"/>
                <a:cs typeface="Arial"/>
                <a:sym typeface="Arial"/>
              </a:rPr>
              <a:t>, let’s explore fat soluble vits. </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Fat-soluble vitamins = A, D, E, K (ADEK)</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Absorbed with fat and bile</a:t>
            </a:r>
            <a:r>
              <a:rPr lang="en-US" sz="1100">
                <a:solidFill>
                  <a:schemeClr val="dk1"/>
                </a:solidFill>
                <a:latin typeface="Arial"/>
                <a:ea typeface="Arial"/>
                <a:cs typeface="Arial"/>
                <a:sym typeface="Arial"/>
              </a:rPr>
              <a:t>, transported via </a:t>
            </a:r>
            <a:r>
              <a:rPr b="1" lang="en-US" sz="1100">
                <a:solidFill>
                  <a:schemeClr val="dk1"/>
                </a:solidFill>
                <a:latin typeface="Arial"/>
                <a:ea typeface="Arial"/>
                <a:cs typeface="Arial"/>
                <a:sym typeface="Arial"/>
              </a:rPr>
              <a:t>chylomicrons (lymph → blood)</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Stored in liver and adipose tissue</a:t>
            </a:r>
            <a:r>
              <a:rPr lang="en-US" sz="1100">
                <a:solidFill>
                  <a:schemeClr val="dk1"/>
                </a:solidFill>
                <a:latin typeface="Arial"/>
                <a:ea typeface="Arial"/>
                <a:cs typeface="Arial"/>
                <a:sym typeface="Arial"/>
              </a:rPr>
              <a:t> → can </a:t>
            </a:r>
            <a:r>
              <a:rPr b="1" lang="en-US" sz="1100">
                <a:solidFill>
                  <a:schemeClr val="dk1"/>
                </a:solidFill>
                <a:latin typeface="Arial"/>
                <a:ea typeface="Arial"/>
                <a:cs typeface="Arial"/>
                <a:sym typeface="Arial"/>
              </a:rPr>
              <a:t>accumulate and cause toxicity</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Function as </a:t>
            </a:r>
            <a:r>
              <a:rPr b="1" lang="en-US" sz="1100">
                <a:solidFill>
                  <a:schemeClr val="dk1"/>
                </a:solidFill>
                <a:latin typeface="Arial"/>
                <a:ea typeface="Arial"/>
                <a:cs typeface="Arial"/>
                <a:sym typeface="Arial"/>
              </a:rPr>
              <a:t>regulatory nutrients</a:t>
            </a:r>
            <a:r>
              <a:rPr lang="en-US" sz="1100">
                <a:solidFill>
                  <a:schemeClr val="dk1"/>
                </a:solidFill>
                <a:latin typeface="Arial"/>
                <a:ea typeface="Arial"/>
                <a:cs typeface="Arial"/>
                <a:sym typeface="Arial"/>
              </a:rPr>
              <a:t> for </a:t>
            </a:r>
            <a:r>
              <a:rPr b="1" lang="en-US" sz="1100">
                <a:solidFill>
                  <a:schemeClr val="dk1"/>
                </a:solidFill>
                <a:latin typeface="Arial"/>
                <a:ea typeface="Arial"/>
                <a:cs typeface="Arial"/>
                <a:sym typeface="Arial"/>
              </a:rPr>
              <a:t>vision, immunity, antioxidant protection, clotting, and calcium balance</a:t>
            </a:r>
            <a:r>
              <a:rPr lang="en-US" sz="1100">
                <a:solidFill>
                  <a:schemeClr val="dk1"/>
                </a:solidFill>
                <a:latin typeface="Arial"/>
                <a:ea typeface="Arial"/>
                <a:cs typeface="Arial"/>
                <a:sym typeface="Arial"/>
              </a:rPr>
              <a: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3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An easy way to remember the four fat-soluble vitamins is </a:t>
            </a:r>
            <a:r>
              <a:rPr b="1" lang="en-US" sz="1100">
                <a:solidFill>
                  <a:schemeClr val="dk1"/>
                </a:solidFill>
                <a:latin typeface="Arial"/>
                <a:ea typeface="Arial"/>
                <a:cs typeface="Arial"/>
                <a:sym typeface="Arial"/>
              </a:rPr>
              <a:t>“DEKA”</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D, E, K &amp; A</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These vitamins support </a:t>
            </a:r>
            <a:r>
              <a:rPr b="1" lang="en-US" sz="1100">
                <a:solidFill>
                  <a:schemeClr val="dk1"/>
                </a:solidFill>
                <a:latin typeface="Arial"/>
                <a:ea typeface="Arial"/>
                <a:cs typeface="Arial"/>
                <a:sym typeface="Arial"/>
              </a:rPr>
              <a:t>bone health, antioxidant protection, blood clotting, vision, immunity</a:t>
            </a:r>
            <a:r>
              <a:rPr lang="en-US" sz="1100">
                <a:solidFill>
                  <a:schemeClr val="dk1"/>
                </a:solidFill>
                <a:latin typeface="Arial"/>
                <a:ea typeface="Arial"/>
                <a:cs typeface="Arial"/>
                <a:sym typeface="Arial"/>
              </a:rPr>
              <a:t> &amp; tissue integrity.</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They require adequate dietary fat, digestion and bile flow for absorption.</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Because they can be stored in the body, deficiencies may develop more slowly, but excessive supplementation can increase toxicity risk, especially with </a:t>
            </a:r>
            <a:r>
              <a:rPr b="1" lang="en-US" sz="1100">
                <a:solidFill>
                  <a:schemeClr val="dk1"/>
                </a:solidFill>
                <a:latin typeface="Arial"/>
                <a:ea typeface="Arial"/>
                <a:cs typeface="Arial"/>
                <a:sym typeface="Arial"/>
              </a:rPr>
              <a:t>vitamins A &amp; D</a:t>
            </a:r>
            <a:r>
              <a:rPr lang="en-US" sz="1100">
                <a:solidFill>
                  <a:schemeClr val="dk1"/>
                </a:solidFill>
                <a:latin typeface="Arial"/>
                <a:ea typeface="Arial"/>
                <a:cs typeface="Arial"/>
                <a:sym typeface="Arial"/>
              </a:rPr>
              <a:t>.</a:t>
            </a:r>
            <a:endParaRPr b="1" sz="1100">
              <a:solidFill>
                <a:schemeClr val="dk1"/>
              </a:solidFill>
              <a:latin typeface="Arial"/>
              <a:ea typeface="Arial"/>
              <a:cs typeface="Arial"/>
              <a:sym typeface="Arial"/>
            </a:endParaRPr>
          </a:p>
        </p:txBody>
      </p:sp>
      <p:sp>
        <p:nvSpPr>
          <p:cNvPr id="341" name="Google Shape;341;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3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Fat absorption can be impacted by many things, therefore making fat soluble vits more subject to deficiency. </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Absorption requires </a:t>
            </a:r>
            <a:r>
              <a:rPr b="1" lang="en-US" sz="1100">
                <a:solidFill>
                  <a:schemeClr val="dk1"/>
                </a:solidFill>
                <a:latin typeface="Arial"/>
                <a:ea typeface="Arial"/>
                <a:cs typeface="Arial"/>
                <a:sym typeface="Arial"/>
              </a:rPr>
              <a:t>pancreatic lipase, bile salts (micelles), and healthy intestinal villi</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Fat-soluble vitamins follow </a:t>
            </a:r>
            <a:r>
              <a:rPr b="1" lang="en-US" sz="1100">
                <a:solidFill>
                  <a:schemeClr val="dk1"/>
                </a:solidFill>
                <a:latin typeface="Arial"/>
                <a:ea typeface="Arial"/>
                <a:cs typeface="Arial"/>
                <a:sym typeface="Arial"/>
              </a:rPr>
              <a:t>fat digestion pathways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Risk factors for deficiency:</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Gallbladder removal</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Celiac or Crohn’s disease</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Pancreatic insufficiency</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Very low-fat diets</a:t>
            </a:r>
            <a:r>
              <a:rPr lang="en-US" sz="1100">
                <a:solidFill>
                  <a:schemeClr val="dk1"/>
                </a:solidFill>
                <a:latin typeface="Arial"/>
                <a:ea typeface="Arial"/>
                <a:cs typeface="Arial"/>
                <a:sym typeface="Arial"/>
              </a:rPr>
              <a:t> (fat-avoidant or restrictive diets, like &lt;20%)</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Fat-blocking medications</a:t>
            </a:r>
            <a:r>
              <a:rPr lang="en-US" sz="1100">
                <a:solidFill>
                  <a:schemeClr val="dk1"/>
                </a:solidFill>
                <a:latin typeface="Arial"/>
                <a:ea typeface="Arial"/>
                <a:cs typeface="Arial"/>
                <a:sym typeface="Arial"/>
              </a:rPr>
              <a:t> like </a:t>
            </a:r>
            <a:r>
              <a:rPr b="1" lang="en-US" sz="1100">
                <a:solidFill>
                  <a:schemeClr val="dk1"/>
                </a:solidFill>
                <a:latin typeface="Arial"/>
                <a:ea typeface="Arial"/>
                <a:cs typeface="Arial"/>
                <a:sym typeface="Arial"/>
              </a:rPr>
              <a:t>Orlistat</a:t>
            </a:r>
            <a:r>
              <a:rPr lang="en-US" sz="1100">
                <a:solidFill>
                  <a:schemeClr val="dk1"/>
                </a:solidFill>
                <a:latin typeface="Arial"/>
                <a:ea typeface="Arial"/>
                <a:cs typeface="Arial"/>
                <a:sym typeface="Arial"/>
              </a:rPr>
              <a:t> and bile acid sequestrants such as </a:t>
            </a:r>
            <a:r>
              <a:rPr b="1" lang="en-US" sz="1100">
                <a:solidFill>
                  <a:schemeClr val="dk1"/>
                </a:solidFill>
                <a:latin typeface="Arial"/>
                <a:ea typeface="Arial"/>
                <a:cs typeface="Arial"/>
                <a:sym typeface="Arial"/>
              </a:rPr>
              <a:t>Cholestyramine</a:t>
            </a:r>
            <a:endParaRPr b="1"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351" name="Google Shape;351;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3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Like I mentioned for the water soluble vits, I want you to easily be able to recall what all the fat soluble vits are, their function, their toxicity risk, and their health impacts both in satisfactory levels and unsatisfactory levels. </a:t>
            </a:r>
            <a:endParaRPr/>
          </a:p>
        </p:txBody>
      </p:sp>
      <p:sp>
        <p:nvSpPr>
          <p:cNvPr id="362" name="Google Shape;362;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3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This table is a quick reference for the major food sources of the </a:t>
            </a:r>
            <a:r>
              <a:rPr b="1" lang="en-US" sz="1100">
                <a:solidFill>
                  <a:schemeClr val="dk1"/>
                </a:solidFill>
                <a:latin typeface="Arial"/>
                <a:ea typeface="Arial"/>
                <a:cs typeface="Arial"/>
                <a:sym typeface="Arial"/>
              </a:rPr>
              <a:t>fat-soluble vitamins</a:t>
            </a:r>
            <a:endParaRPr b="1" sz="1100">
              <a:solidFill>
                <a:schemeClr val="dk1"/>
              </a:solidFill>
              <a:latin typeface="Arial"/>
              <a:ea typeface="Arial"/>
              <a:cs typeface="Arial"/>
              <a:sym typeface="Arial"/>
            </a:endParaRPr>
          </a:p>
          <a:p>
            <a:pPr indent="0" lvl="0" marL="0" rtl="0" algn="l">
              <a:spcBef>
                <a:spcPts val="0"/>
              </a:spcBef>
              <a:spcAft>
                <a:spcPts val="0"/>
              </a:spcAft>
              <a:buNone/>
            </a:pPr>
            <a:r>
              <a:t/>
            </a:r>
            <a:endParaRPr b="1"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Vitamin D</a:t>
            </a:r>
            <a:r>
              <a:rPr lang="en-US" sz="1100">
                <a:solidFill>
                  <a:schemeClr val="dk1"/>
                </a:solidFill>
                <a:latin typeface="Arial"/>
                <a:ea typeface="Arial"/>
                <a:cs typeface="Arial"/>
                <a:sym typeface="Arial"/>
              </a:rPr>
              <a:t> is found primarily in fatty fish, egg yolks &amp; fortified foods; UV-exposed mushrooms provide </a:t>
            </a:r>
            <a:r>
              <a:rPr b="1" lang="en-US" sz="1100">
                <a:solidFill>
                  <a:schemeClr val="dk1"/>
                </a:solidFill>
                <a:latin typeface="Arial"/>
                <a:ea typeface="Arial"/>
                <a:cs typeface="Arial"/>
                <a:sym typeface="Arial"/>
              </a:rPr>
              <a:t>vitamin D2</a:t>
            </a:r>
            <a:r>
              <a:rPr lang="en-US" sz="1100">
                <a:solidFill>
                  <a:schemeClr val="dk1"/>
                </a:solidFill>
                <a:latin typeface="Arial"/>
                <a:ea typeface="Arial"/>
                <a:cs typeface="Arial"/>
                <a:sym typeface="Arial"/>
              </a:rPr>
              <a:t>, while sunlight supports production in the skin.</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Vitamin E</a:t>
            </a:r>
            <a:r>
              <a:rPr lang="en-US" sz="1100">
                <a:solidFill>
                  <a:schemeClr val="dk1"/>
                </a:solidFill>
                <a:latin typeface="Arial"/>
                <a:ea typeface="Arial"/>
                <a:cs typeface="Arial"/>
                <a:sym typeface="Arial"/>
              </a:rPr>
              <a:t> is most abundant in </a:t>
            </a:r>
            <a:r>
              <a:rPr b="1" lang="en-US" sz="1100">
                <a:solidFill>
                  <a:schemeClr val="dk1"/>
                </a:solidFill>
                <a:latin typeface="Arial"/>
                <a:ea typeface="Arial"/>
                <a:cs typeface="Arial"/>
                <a:sym typeface="Arial"/>
              </a:rPr>
              <a:t>nuts, seeds &amp; plant oils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Vitamin K1</a:t>
            </a:r>
            <a:r>
              <a:rPr lang="en-US" sz="1100">
                <a:solidFill>
                  <a:schemeClr val="dk1"/>
                </a:solidFill>
                <a:latin typeface="Arial"/>
                <a:ea typeface="Arial"/>
                <a:cs typeface="Arial"/>
                <a:sym typeface="Arial"/>
              </a:rPr>
              <a:t> comes mainly from leafy greens, while </a:t>
            </a:r>
            <a:r>
              <a:rPr b="1" lang="en-US" sz="1100">
                <a:solidFill>
                  <a:schemeClr val="dk1"/>
                </a:solidFill>
                <a:latin typeface="Arial"/>
                <a:ea typeface="Arial"/>
                <a:cs typeface="Arial"/>
                <a:sym typeface="Arial"/>
              </a:rPr>
              <a:t>vitamin K2</a:t>
            </a:r>
            <a:r>
              <a:rPr lang="en-US" sz="1100">
                <a:solidFill>
                  <a:schemeClr val="dk1"/>
                </a:solidFill>
                <a:latin typeface="Arial"/>
                <a:ea typeface="Arial"/>
                <a:cs typeface="Arial"/>
                <a:sym typeface="Arial"/>
              </a:rPr>
              <a:t> is found in some fermented foods and animal products.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Vitamin A</a:t>
            </a:r>
            <a:r>
              <a:rPr lang="en-US" sz="1100">
                <a:solidFill>
                  <a:schemeClr val="dk1"/>
                </a:solidFill>
                <a:latin typeface="Arial"/>
                <a:ea typeface="Arial"/>
                <a:cs typeface="Arial"/>
                <a:sym typeface="Arial"/>
              </a:rPr>
              <a:t> comes as preformed </a:t>
            </a:r>
            <a:r>
              <a:rPr b="1" lang="en-US" sz="1100">
                <a:solidFill>
                  <a:schemeClr val="dk1"/>
                </a:solidFill>
                <a:latin typeface="Arial"/>
                <a:ea typeface="Arial"/>
                <a:cs typeface="Arial"/>
                <a:sym typeface="Arial"/>
              </a:rPr>
              <a:t>retinol</a:t>
            </a:r>
            <a:r>
              <a:rPr lang="en-US" sz="1100">
                <a:solidFill>
                  <a:schemeClr val="dk1"/>
                </a:solidFill>
                <a:latin typeface="Arial"/>
                <a:ea typeface="Arial"/>
                <a:cs typeface="Arial"/>
                <a:sym typeface="Arial"/>
              </a:rPr>
              <a:t> from animal foods and </a:t>
            </a:r>
            <a:r>
              <a:rPr b="1" lang="en-US" sz="1100">
                <a:solidFill>
                  <a:schemeClr val="dk1"/>
                </a:solidFill>
                <a:latin typeface="Arial"/>
                <a:ea typeface="Arial"/>
                <a:cs typeface="Arial"/>
                <a:sym typeface="Arial"/>
              </a:rPr>
              <a:t>carotenoids</a:t>
            </a:r>
            <a:r>
              <a:rPr lang="en-US" sz="1100">
                <a:solidFill>
                  <a:schemeClr val="dk1"/>
                </a:solidFill>
                <a:latin typeface="Arial"/>
                <a:ea typeface="Arial"/>
                <a:cs typeface="Arial"/>
                <a:sym typeface="Arial"/>
              </a:rPr>
              <a:t> from orange and dark-green produce.</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Carotenoids must be converted into active vitamin A, and conversion efficiency varies among individuals.</a:t>
            </a:r>
            <a:endParaRPr/>
          </a:p>
        </p:txBody>
      </p:sp>
      <p:sp>
        <p:nvSpPr>
          <p:cNvPr id="373" name="Google Shape;373;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8" name="Google Shape;78;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Vitamins are essential nutrients</a:t>
            </a:r>
            <a:r>
              <a:rPr lang="en-US" sz="1100">
                <a:solidFill>
                  <a:schemeClr val="dk1"/>
                </a:solidFill>
                <a:latin typeface="Arial"/>
                <a:ea typeface="Arial"/>
                <a:cs typeface="Arial"/>
                <a:sym typeface="Arial"/>
              </a:rPr>
              <a:t> that act as </a:t>
            </a:r>
            <a:r>
              <a:rPr b="1" lang="en-US" sz="1100">
                <a:solidFill>
                  <a:schemeClr val="dk1"/>
                </a:solidFill>
                <a:latin typeface="Arial"/>
                <a:ea typeface="Arial"/>
                <a:cs typeface="Arial"/>
                <a:sym typeface="Arial"/>
              </a:rPr>
              <a:t>cofactors, antioxidants, and regulators of metabolism and hormones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Water-soluble vitamins (B-complex, C):</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Not stored</a:t>
            </a:r>
            <a:r>
              <a:rPr lang="en-US" sz="1100">
                <a:solidFill>
                  <a:schemeClr val="dk1"/>
                </a:solidFill>
                <a:latin typeface="Arial"/>
                <a:ea typeface="Arial"/>
                <a:cs typeface="Arial"/>
                <a:sym typeface="Arial"/>
              </a:rPr>
              <a:t> → need regular intake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Excreted in urine</a:t>
            </a:r>
            <a:r>
              <a:rPr lang="en-US" sz="1100">
                <a:solidFill>
                  <a:schemeClr val="dk1"/>
                </a:solidFill>
                <a:latin typeface="Arial"/>
                <a:ea typeface="Arial"/>
                <a:cs typeface="Arial"/>
                <a:sym typeface="Arial"/>
              </a:rPr>
              <a:t> → deficiencies can appear quickly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 </a:t>
            </a:r>
            <a:r>
              <a:rPr b="1" lang="en-US" sz="1100">
                <a:solidFill>
                  <a:schemeClr val="dk1"/>
                </a:solidFill>
                <a:latin typeface="Arial"/>
                <a:ea typeface="Arial"/>
                <a:cs typeface="Arial"/>
                <a:sym typeface="Arial"/>
              </a:rPr>
              <a:t>energy metabolism, brain function, and detoxification</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Fat-soluble vitamins (A, D, E, K):</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Absorbed with fat and bile</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Stored in liver and adipose tissue</a:t>
            </a:r>
            <a:r>
              <a:rPr lang="en-US" sz="1100">
                <a:solidFill>
                  <a:schemeClr val="dk1"/>
                </a:solidFill>
                <a:latin typeface="Arial"/>
                <a:ea typeface="Arial"/>
                <a:cs typeface="Arial"/>
                <a:sym typeface="Arial"/>
              </a:rPr>
              <a:t> → higher toxicity risk</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Support </a:t>
            </a:r>
            <a:r>
              <a:rPr b="1" lang="en-US" sz="1100">
                <a:solidFill>
                  <a:schemeClr val="dk1"/>
                </a:solidFill>
                <a:latin typeface="Arial"/>
                <a:ea typeface="Arial"/>
                <a:cs typeface="Arial"/>
                <a:sym typeface="Arial"/>
              </a:rPr>
              <a:t>vision, immunity, antioxidant protection, and calcium balance</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rPr lang="en-US" sz="1100">
                <a:solidFill>
                  <a:schemeClr val="dk1"/>
                </a:solidFill>
                <a:latin typeface="Arial"/>
                <a:ea typeface="Arial"/>
                <a:cs typeface="Arial"/>
                <a:sym typeface="Arial"/>
              </a:rPr>
              <a:t>Quick exam tip:</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Fat-soluble = stored and higher toxicity risk.</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3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This table compares fat-soluble vitamin sources across </a:t>
            </a:r>
            <a:r>
              <a:rPr b="1" lang="en-US" sz="1100">
                <a:solidFill>
                  <a:schemeClr val="dk1"/>
                </a:solidFill>
                <a:latin typeface="Arial"/>
                <a:ea typeface="Arial"/>
                <a:cs typeface="Arial"/>
                <a:sym typeface="Arial"/>
              </a:rPr>
              <a:t>vegan, vegetarian &amp; omnivorous diets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Vegan diets</a:t>
            </a:r>
            <a:r>
              <a:rPr lang="en-US" sz="1100">
                <a:solidFill>
                  <a:schemeClr val="dk1"/>
                </a:solidFill>
                <a:latin typeface="Arial"/>
                <a:ea typeface="Arial"/>
                <a:cs typeface="Arial"/>
                <a:sym typeface="Arial"/>
              </a:rPr>
              <a:t> generally provide vitamins </a:t>
            </a:r>
            <a:r>
              <a:rPr b="1" lang="en-US" sz="1100">
                <a:solidFill>
                  <a:schemeClr val="dk1"/>
                </a:solidFill>
                <a:latin typeface="Arial"/>
                <a:ea typeface="Arial"/>
                <a:cs typeface="Arial"/>
                <a:sym typeface="Arial"/>
              </a:rPr>
              <a:t>E, K &amp; provitamin A carotenoids</a:t>
            </a:r>
            <a:r>
              <a:rPr lang="en-US" sz="1100">
                <a:solidFill>
                  <a:schemeClr val="dk1"/>
                </a:solidFill>
                <a:latin typeface="Arial"/>
                <a:ea typeface="Arial"/>
                <a:cs typeface="Arial"/>
                <a:sym typeface="Arial"/>
              </a:rPr>
              <a:t>, but require greater attention to </a:t>
            </a:r>
            <a:r>
              <a:rPr b="1" lang="en-US" sz="1100">
                <a:solidFill>
                  <a:schemeClr val="dk1"/>
                </a:solidFill>
                <a:latin typeface="Arial"/>
                <a:ea typeface="Arial"/>
                <a:cs typeface="Arial"/>
                <a:sym typeface="Arial"/>
              </a:rPr>
              <a:t>vitamin D</a:t>
            </a:r>
            <a:r>
              <a:rPr lang="en-US" sz="1100">
                <a:solidFill>
                  <a:schemeClr val="dk1"/>
                </a:solidFill>
                <a:latin typeface="Arial"/>
                <a:ea typeface="Arial"/>
                <a:cs typeface="Arial"/>
                <a:sym typeface="Arial"/>
              </a:rPr>
              <a:t> and reliable vitamin A intake.</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Plant foods provide </a:t>
            </a:r>
            <a:r>
              <a:rPr b="1" lang="en-US" sz="1100">
                <a:solidFill>
                  <a:schemeClr val="dk1"/>
                </a:solidFill>
                <a:latin typeface="Arial"/>
                <a:ea typeface="Arial"/>
                <a:cs typeface="Arial"/>
                <a:sym typeface="Arial"/>
              </a:rPr>
              <a:t>carotenoids</a:t>
            </a:r>
            <a:r>
              <a:rPr lang="en-US" sz="1100">
                <a:solidFill>
                  <a:schemeClr val="dk1"/>
                </a:solidFill>
                <a:latin typeface="Arial"/>
                <a:ea typeface="Arial"/>
                <a:cs typeface="Arial"/>
                <a:sym typeface="Arial"/>
              </a:rPr>
              <a:t>, which must be converted into active vitamin A; adequate dietary fat supports their absorption.</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Vegetarians may obtain preformed vitamin A and some vitamin D from </a:t>
            </a:r>
            <a:r>
              <a:rPr b="1" lang="en-US" sz="1100">
                <a:solidFill>
                  <a:schemeClr val="dk1"/>
                </a:solidFill>
                <a:latin typeface="Arial"/>
                <a:ea typeface="Arial"/>
                <a:cs typeface="Arial"/>
                <a:sym typeface="Arial"/>
              </a:rPr>
              <a:t>eggs and dairy</a:t>
            </a:r>
            <a:r>
              <a:rPr lang="en-US" sz="1100">
                <a:solidFill>
                  <a:schemeClr val="dk1"/>
                </a:solidFill>
                <a:latin typeface="Arial"/>
                <a:ea typeface="Arial"/>
                <a:cs typeface="Arial"/>
                <a:sym typeface="Arial"/>
              </a:rPr>
              <a:t>, although vitamin D intake may still be limited.</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Omnivorous diets provide preformed </a:t>
            </a:r>
            <a:r>
              <a:rPr b="1" lang="en-US" sz="1100">
                <a:solidFill>
                  <a:schemeClr val="dk1"/>
                </a:solidFill>
                <a:latin typeface="Arial"/>
                <a:ea typeface="Arial"/>
                <a:cs typeface="Arial"/>
                <a:sym typeface="Arial"/>
              </a:rPr>
              <a:t>retinol</a:t>
            </a:r>
            <a:r>
              <a:rPr lang="en-US" sz="1100">
                <a:solidFill>
                  <a:schemeClr val="dk1"/>
                </a:solidFill>
                <a:latin typeface="Arial"/>
                <a:ea typeface="Arial"/>
                <a:cs typeface="Arial"/>
                <a:sym typeface="Arial"/>
              </a:rPr>
              <a:t> and vitamin D3 from animal foods, but plant foods remain the primary sources of vitamins </a:t>
            </a:r>
            <a:r>
              <a:rPr b="1" lang="en-US" sz="1100">
                <a:solidFill>
                  <a:schemeClr val="dk1"/>
                </a:solidFill>
                <a:latin typeface="Arial"/>
                <a:ea typeface="Arial"/>
                <a:cs typeface="Arial"/>
                <a:sym typeface="Arial"/>
              </a:rPr>
              <a:t>E &amp; K1</a:t>
            </a:r>
            <a:r>
              <a:rPr lang="en-US" sz="1100">
                <a:solidFill>
                  <a:schemeClr val="dk1"/>
                </a:solidFill>
                <a:latin typeface="Arial"/>
                <a:ea typeface="Arial"/>
                <a:cs typeface="Arial"/>
                <a:sym typeface="Arial"/>
              </a:rPr>
              <a:t>.</a:t>
            </a:r>
            <a:endParaRPr/>
          </a:p>
        </p:txBody>
      </p:sp>
      <p:sp>
        <p:nvSpPr>
          <p:cNvPr id="384" name="Google Shape;384;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3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Quick review table for fat soluble vits</a:t>
            </a:r>
            <a:endParaRPr/>
          </a:p>
        </p:txBody>
      </p:sp>
      <p:sp>
        <p:nvSpPr>
          <p:cNvPr id="401" name="Google Shape;401;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3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Quick review table for characteristic differences between water and fat soluble vitamins.</a:t>
            </a:r>
            <a:endParaRPr/>
          </a:p>
        </p:txBody>
      </p:sp>
      <p:sp>
        <p:nvSpPr>
          <p:cNvPr id="411" name="Google Shape;411;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21" name="Google Shape;421;p4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Let’s talk about fat soluble vit deficiencies and insufficiencies and their impact: </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Unlike water-soluble vitamins, fat-soluble vitamins can be stored in the </a:t>
            </a:r>
            <a:r>
              <a:rPr b="1" lang="en-US" sz="1100">
                <a:solidFill>
                  <a:schemeClr val="dk1"/>
                </a:solidFill>
                <a:latin typeface="Arial"/>
                <a:ea typeface="Arial"/>
                <a:cs typeface="Arial"/>
                <a:sym typeface="Arial"/>
              </a:rPr>
              <a:t>liver and adipose tissue</a:t>
            </a:r>
            <a:r>
              <a:rPr lang="en-US" sz="1100">
                <a:solidFill>
                  <a:schemeClr val="dk1"/>
                </a:solidFill>
                <a:latin typeface="Arial"/>
                <a:ea typeface="Arial"/>
                <a:cs typeface="Arial"/>
                <a:sym typeface="Arial"/>
              </a:rPr>
              <a:t>, so deficiency symptoms may take longer to appear.</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Deficiency may result from inadequate intake, but </a:t>
            </a:r>
            <a:r>
              <a:rPr b="1" lang="en-US" sz="1100">
                <a:solidFill>
                  <a:schemeClr val="dk1"/>
                </a:solidFill>
                <a:latin typeface="Arial"/>
                <a:ea typeface="Arial"/>
                <a:cs typeface="Arial"/>
                <a:sym typeface="Arial"/>
              </a:rPr>
              <a:t>fat malabsorption, impaired bile flow, pancreatic insufficiency</a:t>
            </a:r>
            <a:r>
              <a:rPr lang="en-US" sz="1100">
                <a:solidFill>
                  <a:schemeClr val="dk1"/>
                </a:solidFill>
                <a:latin typeface="Arial"/>
                <a:ea typeface="Arial"/>
                <a:cs typeface="Arial"/>
                <a:sym typeface="Arial"/>
              </a:rPr>
              <a:t> &amp; intestinal disease are especially important causes.</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Symptoms reflect the vitamin’s primary function: </a:t>
            </a:r>
            <a:r>
              <a:rPr b="1" lang="en-US" sz="1100">
                <a:solidFill>
                  <a:schemeClr val="dk1"/>
                </a:solidFill>
                <a:latin typeface="Arial"/>
                <a:ea typeface="Arial"/>
                <a:cs typeface="Arial"/>
                <a:sym typeface="Arial"/>
              </a:rPr>
              <a:t>D affects bones and muscles, E affects antioxidant and neurologic protection, K affects clotting, and A affects vision and immunity</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Treatment requires replacing the deficient nutrient while also correcting the underlying cause.</a:t>
            </a:r>
            <a:endParaRPr b="1" sz="1100">
              <a:solidFill>
                <a:schemeClr val="dk1"/>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32" name="Google Shape;432;p4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Deficiency:</a:t>
            </a:r>
            <a:r>
              <a:rPr lang="en-US" sz="1100">
                <a:solidFill>
                  <a:schemeClr val="dk1"/>
                </a:solidFill>
                <a:latin typeface="Arial"/>
                <a:ea typeface="Arial"/>
                <a:cs typeface="Arial"/>
                <a:sym typeface="Arial"/>
              </a:rPr>
              <a:t> develops over time due to </a:t>
            </a:r>
            <a:r>
              <a:rPr b="1" lang="en-US" sz="1100">
                <a:solidFill>
                  <a:schemeClr val="dk1"/>
                </a:solidFill>
                <a:latin typeface="Arial"/>
                <a:ea typeface="Arial"/>
                <a:cs typeface="Arial"/>
                <a:sym typeface="Arial"/>
              </a:rPr>
              <a:t>malabsorption, severe restriction, or liver/pancreatic disease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Leads to clear pathology:</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A → night blindness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D → rickets/osteomalacia</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E → neuropathy</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K → bleeding disorders</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Insufficiency:</a:t>
            </a:r>
            <a:r>
              <a:rPr lang="en-US" sz="1100">
                <a:solidFill>
                  <a:schemeClr val="dk1"/>
                </a:solidFill>
                <a:latin typeface="Arial"/>
                <a:ea typeface="Arial"/>
                <a:cs typeface="Arial"/>
                <a:sym typeface="Arial"/>
              </a:rPr>
              <a:t> more common—</a:t>
            </a:r>
            <a:r>
              <a:rPr b="1" lang="en-US" sz="1100">
                <a:solidFill>
                  <a:schemeClr val="dk1"/>
                </a:solidFill>
                <a:latin typeface="Arial"/>
                <a:ea typeface="Arial"/>
                <a:cs typeface="Arial"/>
                <a:sym typeface="Arial"/>
              </a:rPr>
              <a:t>below optimal, but not severe enough for disease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Symptoms: </a:t>
            </a:r>
            <a:r>
              <a:rPr b="1" lang="en-US" sz="1100">
                <a:solidFill>
                  <a:schemeClr val="dk1"/>
                </a:solidFill>
                <a:latin typeface="Arial"/>
                <a:ea typeface="Arial"/>
                <a:cs typeface="Arial"/>
                <a:sym typeface="Arial"/>
              </a:rPr>
              <a:t>fatigue, frequent illness, muscle weakness, easy bruising, low vitamin D</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Key concept:</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“Insufficiency can exist for years before progressing to true deficiency.”</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4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Deficiency usually comes from </a:t>
            </a:r>
            <a:r>
              <a:rPr b="1" lang="en-US" sz="1100">
                <a:solidFill>
                  <a:schemeClr val="dk1"/>
                </a:solidFill>
                <a:latin typeface="Arial"/>
                <a:ea typeface="Arial"/>
                <a:cs typeface="Arial"/>
                <a:sym typeface="Arial"/>
              </a:rPr>
              <a:t>four main causes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AutoNum type="arabicPeriod"/>
            </a:pPr>
            <a:r>
              <a:rPr b="1" lang="en-US" sz="1100">
                <a:solidFill>
                  <a:schemeClr val="dk1"/>
                </a:solidFill>
                <a:latin typeface="Arial"/>
                <a:ea typeface="Arial"/>
                <a:cs typeface="Arial"/>
                <a:sym typeface="Arial"/>
              </a:rPr>
              <a:t>Fat malabsorption</a:t>
            </a:r>
            <a:r>
              <a:rPr lang="en-US" sz="1100">
                <a:solidFill>
                  <a:schemeClr val="dk1"/>
                </a:solidFill>
                <a:latin typeface="Arial"/>
                <a:ea typeface="Arial"/>
                <a:cs typeface="Arial"/>
                <a:sym typeface="Arial"/>
              </a:rPr>
              <a:t> → celiac, Crohn’s, pancreatic issues, gallbladder removal, bile obstruction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solidFill>
                  <a:schemeClr val="dk1"/>
                </a:solidFill>
                <a:latin typeface="Arial"/>
                <a:ea typeface="Arial"/>
                <a:cs typeface="Arial"/>
                <a:sym typeface="Arial"/>
              </a:rPr>
              <a:t>Very low-fat diets</a:t>
            </a:r>
            <a:r>
              <a:rPr lang="en-US" sz="1100">
                <a:solidFill>
                  <a:schemeClr val="dk1"/>
                </a:solidFill>
                <a:latin typeface="Arial"/>
                <a:ea typeface="Arial"/>
                <a:cs typeface="Arial"/>
                <a:sym typeface="Arial"/>
              </a:rPr>
              <a:t> → reduced absorption even with adequate intake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solidFill>
                  <a:schemeClr val="dk1"/>
                </a:solidFill>
                <a:latin typeface="Arial"/>
                <a:ea typeface="Arial"/>
                <a:cs typeface="Arial"/>
                <a:sym typeface="Arial"/>
              </a:rPr>
              <a:t>Medications</a:t>
            </a:r>
            <a:r>
              <a:rPr lang="en-US" sz="1100">
                <a:solidFill>
                  <a:schemeClr val="dk1"/>
                </a:solidFill>
                <a:latin typeface="Arial"/>
                <a:ea typeface="Arial"/>
                <a:cs typeface="Arial"/>
                <a:sym typeface="Arial"/>
              </a:rPr>
              <a:t> → interfere with fat absorption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solidFill>
                  <a:schemeClr val="dk1"/>
                </a:solidFill>
                <a:latin typeface="Arial"/>
                <a:ea typeface="Arial"/>
                <a:cs typeface="Arial"/>
                <a:sym typeface="Arial"/>
              </a:rPr>
              <a:t>Low sun exposure (Vitamin D)</a:t>
            </a:r>
            <a:r>
              <a:rPr lang="en-US" sz="1100">
                <a:solidFill>
                  <a:schemeClr val="dk1"/>
                </a:solidFill>
                <a:latin typeface="Arial"/>
                <a:ea typeface="Arial"/>
                <a:cs typeface="Arial"/>
                <a:sym typeface="Arial"/>
              </a:rPr>
              <a:t> → indoor lifestyle, darker skin, northern latitude, sunscreen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Remember that most fat soluble vit deficiencies come from impaired fat digestion or absorption</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442" name="Google Shape;442;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4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Vitamin A — Barrier &amp; immunity</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A drives </a:t>
            </a:r>
            <a:r>
              <a:rPr i="1" lang="en-US" sz="1100">
                <a:solidFill>
                  <a:schemeClr val="dk1"/>
                </a:solidFill>
                <a:latin typeface="Arial"/>
                <a:ea typeface="Arial"/>
                <a:cs typeface="Arial"/>
                <a:sym typeface="Arial"/>
              </a:rPr>
              <a:t>epithelial differentiation</a:t>
            </a:r>
            <a:r>
              <a:rPr lang="en-US" sz="1100">
                <a:solidFill>
                  <a:schemeClr val="dk1"/>
                </a:solidFill>
                <a:latin typeface="Arial"/>
                <a:ea typeface="Arial"/>
                <a:cs typeface="Arial"/>
                <a:sym typeface="Arial"/>
              </a:rPr>
              <a:t>. Without it, mucosal linings go thin and keratinized → </a:t>
            </a:r>
            <a:r>
              <a:rPr b="1" lang="en-US" sz="1100">
                <a:solidFill>
                  <a:schemeClr val="dk1"/>
                </a:solidFill>
                <a:latin typeface="Arial"/>
                <a:ea typeface="Arial"/>
                <a:cs typeface="Arial"/>
                <a:sym typeface="Arial"/>
              </a:rPr>
              <a:t>barrier function fails</a:t>
            </a:r>
            <a:r>
              <a:rPr lang="en-US" sz="1100">
                <a:solidFill>
                  <a:schemeClr val="dk1"/>
                </a:solidFill>
                <a:latin typeface="Arial"/>
                <a:ea typeface="Arial"/>
                <a:cs typeface="Arial"/>
                <a:sym typeface="Arial"/>
              </a:rPr>
              <a:t> → pathogens get in more easily.</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Vitamin D — Mineral balance</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D enables </a:t>
            </a:r>
            <a:r>
              <a:rPr i="1" lang="en-US" sz="1100">
                <a:solidFill>
                  <a:schemeClr val="dk1"/>
                </a:solidFill>
                <a:latin typeface="Arial"/>
                <a:ea typeface="Arial"/>
                <a:cs typeface="Arial"/>
                <a:sym typeface="Arial"/>
              </a:rPr>
              <a:t>gut calcium absorption</a:t>
            </a:r>
            <a:r>
              <a:rPr lang="en-US" sz="1100">
                <a:solidFill>
                  <a:schemeClr val="dk1"/>
                </a:solidFill>
                <a:latin typeface="Arial"/>
                <a:ea typeface="Arial"/>
                <a:cs typeface="Arial"/>
                <a:sym typeface="Arial"/>
              </a:rPr>
              <a:t>. When it's low, the body pulls calcium from bone instead (via PTH) → </a:t>
            </a:r>
            <a:r>
              <a:rPr b="1" lang="en-US" sz="1100">
                <a:solidFill>
                  <a:schemeClr val="dk1"/>
                </a:solidFill>
                <a:latin typeface="Arial"/>
                <a:ea typeface="Arial"/>
                <a:cs typeface="Arial"/>
                <a:sym typeface="Arial"/>
              </a:rPr>
              <a:t>bone pays the price</a:t>
            </a:r>
            <a:r>
              <a:rPr lang="en-US" sz="1100">
                <a:solidFill>
                  <a:schemeClr val="dk1"/>
                </a:solidFill>
                <a:latin typeface="Arial"/>
                <a:ea typeface="Arial"/>
                <a:cs typeface="Arial"/>
                <a:sym typeface="Arial"/>
              </a:rPr>
              <a:t>, not the bloodstream. Chronic form: rickets/osteomalacia.</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Vitamin E — Antioxidant protection</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E is the main </a:t>
            </a:r>
            <a:r>
              <a:rPr i="1" lang="en-US" sz="1100">
                <a:solidFill>
                  <a:schemeClr val="dk1"/>
                </a:solidFill>
                <a:latin typeface="Arial"/>
                <a:ea typeface="Arial"/>
                <a:cs typeface="Arial"/>
                <a:sym typeface="Arial"/>
              </a:rPr>
              <a:t>lipid-soluble antioxidant</a:t>
            </a:r>
            <a:r>
              <a:rPr lang="en-US" sz="1100">
                <a:solidFill>
                  <a:schemeClr val="dk1"/>
                </a:solidFill>
                <a:latin typeface="Arial"/>
                <a:ea typeface="Arial"/>
                <a:cs typeface="Arial"/>
                <a:sym typeface="Arial"/>
              </a:rPr>
              <a:t> in membranes. Without it, membrane fats oxidize unchecked → </a:t>
            </a:r>
            <a:r>
              <a:rPr b="1" lang="en-US" sz="1100">
                <a:solidFill>
                  <a:schemeClr val="dk1"/>
                </a:solidFill>
                <a:latin typeface="Arial"/>
                <a:ea typeface="Arial"/>
                <a:cs typeface="Arial"/>
                <a:sym typeface="Arial"/>
              </a:rPr>
              <a:t>membranes destabilize</a:t>
            </a:r>
            <a:r>
              <a:rPr lang="en-US" sz="1100">
                <a:solidFill>
                  <a:schemeClr val="dk1"/>
                </a:solidFill>
                <a:latin typeface="Arial"/>
                <a:ea typeface="Arial"/>
                <a:cs typeface="Arial"/>
                <a:sym typeface="Arial"/>
              </a:rPr>
              <a:t> — hits RBCs (hemolysis) and long nerves (neuropathy) hardest.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Vitamin K — Clotting</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Vitamin K activates clotting factors II, VII, IX, X via </a:t>
            </a:r>
            <a:r>
              <a:rPr i="1" lang="en-US" sz="1100">
                <a:solidFill>
                  <a:schemeClr val="dk1"/>
                </a:solidFill>
                <a:latin typeface="Arial"/>
                <a:ea typeface="Arial"/>
                <a:cs typeface="Arial"/>
                <a:sym typeface="Arial"/>
              </a:rPr>
              <a:t>carboxylation</a:t>
            </a:r>
            <a:r>
              <a:rPr lang="en-US" sz="1100">
                <a:solidFill>
                  <a:schemeClr val="dk1"/>
                </a:solidFill>
                <a:latin typeface="Arial"/>
                <a:ea typeface="Arial"/>
                <a:cs typeface="Arial"/>
                <a:sym typeface="Arial"/>
              </a:rPr>
              <a:t>. Without it, factors are present but </a:t>
            </a:r>
            <a:r>
              <a:rPr b="1" lang="en-US" sz="1100">
                <a:solidFill>
                  <a:schemeClr val="dk1"/>
                </a:solidFill>
                <a:latin typeface="Arial"/>
                <a:ea typeface="Arial"/>
                <a:cs typeface="Arial"/>
                <a:sym typeface="Arial"/>
              </a:rPr>
              <a:t>non-functional</a:t>
            </a:r>
            <a:r>
              <a:rPr lang="en-US" sz="1100">
                <a:solidFill>
                  <a:schemeClr val="dk1"/>
                </a:solidFill>
                <a:latin typeface="Arial"/>
                <a:ea typeface="Arial"/>
                <a:cs typeface="Arial"/>
                <a:sym typeface="Arial"/>
              </a:rPr>
              <a:t> → bleeding despite normal factor levels.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b="1" sz="1100">
              <a:solidFill>
                <a:schemeClr val="dk1"/>
              </a:solidFill>
              <a:latin typeface="Arial"/>
              <a:ea typeface="Arial"/>
              <a:cs typeface="Arial"/>
              <a:sym typeface="Arial"/>
            </a:endParaRPr>
          </a:p>
        </p:txBody>
      </p:sp>
      <p:sp>
        <p:nvSpPr>
          <p:cNvPr id="456" name="Google Shape;456;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p4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Review</a:t>
            </a:r>
            <a:endParaRPr/>
          </a:p>
        </p:txBody>
      </p:sp>
      <p:sp>
        <p:nvSpPr>
          <p:cNvPr id="466" name="Google Shape;466;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6" name="Google Shape;476;p4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Step 1 — Dietary Intervention</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Start with </a:t>
            </a:r>
            <a:r>
              <a:rPr i="1" lang="en-US" sz="1100">
                <a:solidFill>
                  <a:schemeClr val="dk1"/>
                </a:solidFill>
                <a:latin typeface="Arial"/>
                <a:ea typeface="Arial"/>
                <a:cs typeface="Arial"/>
                <a:sym typeface="Arial"/>
              </a:rPr>
              <a:t>food sources</a:t>
            </a:r>
            <a:r>
              <a:rPr lang="en-US" sz="1100">
                <a:solidFill>
                  <a:schemeClr val="dk1"/>
                </a:solidFill>
                <a:latin typeface="Arial"/>
                <a:ea typeface="Arial"/>
                <a:cs typeface="Arial"/>
                <a:sym typeface="Arial"/>
              </a:rPr>
              <a:t> where possible — they're safer, cheaper, and avoid overcorrection.</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A</a:t>
            </a:r>
            <a:r>
              <a:rPr lang="en-US" sz="1100">
                <a:solidFill>
                  <a:schemeClr val="dk1"/>
                </a:solidFill>
                <a:latin typeface="Arial"/>
                <a:ea typeface="Arial"/>
                <a:cs typeface="Arial"/>
                <a:sym typeface="Arial"/>
              </a:rPr>
              <a:t>: liver, carrots, spinach</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D</a:t>
            </a:r>
            <a:r>
              <a:rPr lang="en-US" sz="1100">
                <a:solidFill>
                  <a:schemeClr val="dk1"/>
                </a:solidFill>
                <a:latin typeface="Arial"/>
                <a:ea typeface="Arial"/>
                <a:cs typeface="Arial"/>
                <a:sym typeface="Arial"/>
              </a:rPr>
              <a:t>: fatty fish, fortified dairy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E</a:t>
            </a:r>
            <a:r>
              <a:rPr lang="en-US" sz="1100">
                <a:solidFill>
                  <a:schemeClr val="dk1"/>
                </a:solidFill>
                <a:latin typeface="Arial"/>
                <a:ea typeface="Arial"/>
                <a:cs typeface="Arial"/>
                <a:sym typeface="Arial"/>
              </a:rPr>
              <a:t>: seeds, nuts, vegetable oils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K</a:t>
            </a:r>
            <a:r>
              <a:rPr lang="en-US" sz="1100">
                <a:solidFill>
                  <a:schemeClr val="dk1"/>
                </a:solidFill>
                <a:latin typeface="Arial"/>
                <a:ea typeface="Arial"/>
                <a:cs typeface="Arial"/>
                <a:sym typeface="Arial"/>
              </a:rPr>
              <a:t>: leafy greens, fermented foods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Step 2 — Supplement Strategically</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Match the </a:t>
            </a:r>
            <a:r>
              <a:rPr i="1" lang="en-US" sz="1100">
                <a:solidFill>
                  <a:schemeClr val="dk1"/>
                </a:solidFill>
                <a:latin typeface="Arial"/>
                <a:ea typeface="Arial"/>
                <a:cs typeface="Arial"/>
                <a:sym typeface="Arial"/>
              </a:rPr>
              <a:t>intervention</a:t>
            </a:r>
            <a:r>
              <a:rPr lang="en-US" sz="1100">
                <a:solidFill>
                  <a:schemeClr val="dk1"/>
                </a:solidFill>
                <a:latin typeface="Arial"/>
                <a:ea typeface="Arial"/>
                <a:cs typeface="Arial"/>
                <a:sym typeface="Arial"/>
              </a:rPr>
              <a:t> to the </a:t>
            </a:r>
            <a:r>
              <a:rPr i="1" lang="en-US" sz="1100">
                <a:solidFill>
                  <a:schemeClr val="dk1"/>
                </a:solidFill>
                <a:latin typeface="Arial"/>
                <a:ea typeface="Arial"/>
                <a:cs typeface="Arial"/>
                <a:sym typeface="Arial"/>
              </a:rPr>
              <a:t>scenario</a:t>
            </a:r>
            <a:r>
              <a:rPr lang="en-US" sz="1100">
                <a:solidFill>
                  <a:schemeClr val="dk1"/>
                </a:solidFill>
                <a:latin typeface="Arial"/>
                <a:ea typeface="Arial"/>
                <a:cs typeface="Arial"/>
                <a:sym typeface="Arial"/>
              </a:rPr>
              <a:t>, not a one-size-fits-all dose.</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Low vitamin D → </a:t>
            </a:r>
            <a:r>
              <a:rPr b="1" lang="en-US" sz="1100">
                <a:solidFill>
                  <a:schemeClr val="dk1"/>
                </a:solidFill>
                <a:latin typeface="Arial"/>
                <a:ea typeface="Arial"/>
                <a:cs typeface="Arial"/>
                <a:sym typeface="Arial"/>
              </a:rPr>
              <a:t>D3 supplementation</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Fat malabsorption → </a:t>
            </a:r>
            <a:r>
              <a:rPr b="1" lang="en-US" sz="1100">
                <a:solidFill>
                  <a:schemeClr val="dk1"/>
                </a:solidFill>
                <a:latin typeface="Arial"/>
                <a:ea typeface="Arial"/>
                <a:cs typeface="Arial"/>
                <a:sym typeface="Arial"/>
              </a:rPr>
              <a:t>water-miscible ADEK</a:t>
            </a:r>
            <a:r>
              <a:rPr lang="en-US" sz="1100">
                <a:solidFill>
                  <a:schemeClr val="dk1"/>
                </a:solidFill>
                <a:latin typeface="Arial"/>
                <a:ea typeface="Arial"/>
                <a:cs typeface="Arial"/>
                <a:sym typeface="Arial"/>
              </a:rPr>
              <a:t> (bypasses the need for bile/fat digestion)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Osteoporosis risk → </a:t>
            </a:r>
            <a:r>
              <a:rPr b="1" lang="en-US" sz="1100">
                <a:solidFill>
                  <a:schemeClr val="dk1"/>
                </a:solidFill>
                <a:latin typeface="Arial"/>
                <a:ea typeface="Arial"/>
                <a:cs typeface="Arial"/>
                <a:sym typeface="Arial"/>
              </a:rPr>
              <a:t>vitamin D + K2</a:t>
            </a:r>
            <a:r>
              <a:rPr lang="en-US" sz="1100">
                <a:solidFill>
                  <a:schemeClr val="dk1"/>
                </a:solidFill>
                <a:latin typeface="Arial"/>
                <a:ea typeface="Arial"/>
                <a:cs typeface="Arial"/>
                <a:sym typeface="Arial"/>
              </a:rPr>
              <a:t> (D drives absorption, K2 directs calcium into bone rather than soft tissue)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Step 3 — Address Root Causes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Supplementing without fixing the </a:t>
            </a:r>
            <a:r>
              <a:rPr i="1" lang="en-US" sz="1100">
                <a:solidFill>
                  <a:schemeClr val="dk1"/>
                </a:solidFill>
                <a:latin typeface="Arial"/>
                <a:ea typeface="Arial"/>
                <a:cs typeface="Arial"/>
                <a:sym typeface="Arial"/>
              </a:rPr>
              <a:t>underlying cause</a:t>
            </a:r>
            <a:r>
              <a:rPr lang="en-US" sz="1100">
                <a:solidFill>
                  <a:schemeClr val="dk1"/>
                </a:solidFill>
                <a:latin typeface="Arial"/>
                <a:ea typeface="Arial"/>
                <a:cs typeface="Arial"/>
                <a:sym typeface="Arial"/>
              </a:rPr>
              <a:t> means the deficiency comes back.</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Treat GI disease</a:t>
            </a:r>
            <a:r>
              <a:rPr lang="en-US" sz="1100">
                <a:solidFill>
                  <a:schemeClr val="dk1"/>
                </a:solidFill>
                <a:latin typeface="Arial"/>
                <a:ea typeface="Arial"/>
                <a:cs typeface="Arial"/>
                <a:sym typeface="Arial"/>
              </a:rPr>
              <a:t> — the actual driver of malabsorption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Support bile production</a:t>
            </a:r>
            <a:r>
              <a:rPr lang="en-US" sz="1100">
                <a:solidFill>
                  <a:schemeClr val="dk1"/>
                </a:solidFill>
                <a:latin typeface="Arial"/>
                <a:ea typeface="Arial"/>
                <a:cs typeface="Arial"/>
                <a:sym typeface="Arial"/>
              </a:rPr>
              <a:t> — fat-soluble vitamins need bile to be absorbed</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Evaluate medication interactions</a:t>
            </a:r>
            <a:r>
              <a:rPr lang="en-US" sz="1100">
                <a:solidFill>
                  <a:schemeClr val="dk1"/>
                </a:solidFill>
                <a:latin typeface="Arial"/>
                <a:ea typeface="Arial"/>
                <a:cs typeface="Arial"/>
                <a:sym typeface="Arial"/>
              </a:rPr>
              <a:t> — e.g., orlistat, cholestyramine, chronic laxative use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Introduce balanced dietary fats</a:t>
            </a:r>
            <a:r>
              <a:rPr lang="en-US" sz="1100">
                <a:solidFill>
                  <a:schemeClr val="dk1"/>
                </a:solidFill>
                <a:latin typeface="Arial"/>
                <a:ea typeface="Arial"/>
                <a:cs typeface="Arial"/>
                <a:sym typeface="Arial"/>
              </a:rPr>
              <a:t> — enough fat in the diet for absorption to occur at all</a:t>
            </a:r>
            <a:endParaRPr b="1" sz="1100">
              <a:solidFill>
                <a:schemeClr val="dk1"/>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90" name="Google Shape;490;p4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Fat-soluble vitamins skip </a:t>
            </a:r>
            <a:r>
              <a:rPr b="1" lang="en-US" sz="1100">
                <a:solidFill>
                  <a:schemeClr val="dk1"/>
                </a:solidFill>
                <a:latin typeface="Arial"/>
                <a:ea typeface="Arial"/>
                <a:cs typeface="Arial"/>
                <a:sym typeface="Arial"/>
              </a:rPr>
              <a:t>ATP production</a:t>
            </a:r>
            <a:r>
              <a:rPr lang="en-US" sz="1100">
                <a:solidFill>
                  <a:schemeClr val="dk1"/>
                </a:solidFill>
                <a:latin typeface="Arial"/>
                <a:ea typeface="Arial"/>
                <a:cs typeface="Arial"/>
                <a:sym typeface="Arial"/>
              </a:rPr>
              <a:t>, that's the B-vitamins' job. Instead, think of these as </a:t>
            </a:r>
            <a:r>
              <a:rPr b="1" lang="en-US" sz="1100">
                <a:solidFill>
                  <a:schemeClr val="dk1"/>
                </a:solidFill>
                <a:latin typeface="Arial"/>
                <a:ea typeface="Arial"/>
                <a:cs typeface="Arial"/>
                <a:sym typeface="Arial"/>
              </a:rPr>
              <a:t>structural and regulatory</a:t>
            </a:r>
            <a:r>
              <a:rPr lang="en-US" sz="1100">
                <a:solidFill>
                  <a:schemeClr val="dk1"/>
                </a:solidFill>
                <a:latin typeface="Arial"/>
                <a:ea typeface="Arial"/>
                <a:cs typeface="Arial"/>
                <a:sym typeface="Arial"/>
              </a:rPr>
              <a:t>, not metabolic:</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Membranes</a:t>
            </a:r>
            <a:r>
              <a:rPr lang="en-US" sz="1100">
                <a:solidFill>
                  <a:schemeClr val="dk1"/>
                </a:solidFill>
                <a:latin typeface="Arial"/>
                <a:ea typeface="Arial"/>
                <a:cs typeface="Arial"/>
                <a:sym typeface="Arial"/>
              </a:rPr>
              <a:t> — physical integrity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Genes</a:t>
            </a:r>
            <a:r>
              <a:rPr lang="en-US" sz="1100">
                <a:solidFill>
                  <a:schemeClr val="dk1"/>
                </a:solidFill>
                <a:latin typeface="Arial"/>
                <a:ea typeface="Arial"/>
                <a:cs typeface="Arial"/>
                <a:sym typeface="Arial"/>
              </a:rPr>
              <a:t> — transcription control</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Hormones</a:t>
            </a:r>
            <a:r>
              <a:rPr lang="en-US" sz="1100">
                <a:solidFill>
                  <a:schemeClr val="dk1"/>
                </a:solidFill>
                <a:latin typeface="Arial"/>
                <a:ea typeface="Arial"/>
                <a:cs typeface="Arial"/>
                <a:sym typeface="Arial"/>
              </a:rPr>
              <a:t> — D acts like a steroid hormone, not just a vitamin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Antioxidants</a:t>
            </a:r>
            <a:r>
              <a:rPr lang="en-US" sz="1100">
                <a:solidFill>
                  <a:schemeClr val="dk1"/>
                </a:solidFill>
                <a:latin typeface="Arial"/>
                <a:ea typeface="Arial"/>
                <a:cs typeface="Arial"/>
                <a:sym typeface="Arial"/>
              </a:rPr>
              <a:t> — E protects lipids from oxidation</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sz="1100">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Let’s take a moment to talk about the importance of B vitamins specifically. </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Think of </a:t>
            </a:r>
            <a:r>
              <a:rPr b="1" lang="en-US" sz="1100">
                <a:solidFill>
                  <a:schemeClr val="dk1"/>
                </a:solidFill>
                <a:latin typeface="Arial"/>
                <a:ea typeface="Arial"/>
                <a:cs typeface="Arial"/>
                <a:sym typeface="Arial"/>
              </a:rPr>
              <a:t>macronutrients as the fuel</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B vitamins as the ignition system</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B vitamins serve as essential </a:t>
            </a:r>
            <a:r>
              <a:rPr b="1" lang="en-US" sz="1100">
                <a:solidFill>
                  <a:schemeClr val="dk1"/>
                </a:solidFill>
                <a:latin typeface="Arial"/>
                <a:ea typeface="Arial"/>
                <a:cs typeface="Arial"/>
                <a:sym typeface="Arial"/>
              </a:rPr>
              <a:t>coenzymes and cofactors</a:t>
            </a:r>
            <a:r>
              <a:rPr lang="en-US" sz="1100">
                <a:solidFill>
                  <a:schemeClr val="dk1"/>
                </a:solidFill>
                <a:latin typeface="Arial"/>
                <a:ea typeface="Arial"/>
                <a:cs typeface="Arial"/>
                <a:sym typeface="Arial"/>
              </a:rPr>
              <a:t> in energy metabolism.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They help convert </a:t>
            </a:r>
            <a:r>
              <a:rPr b="1" lang="en-US" sz="1100">
                <a:solidFill>
                  <a:schemeClr val="dk1"/>
                </a:solidFill>
                <a:latin typeface="Arial"/>
                <a:ea typeface="Arial"/>
                <a:cs typeface="Arial"/>
                <a:sym typeface="Arial"/>
              </a:rPr>
              <a:t>carbs, fats &amp; protein into usable ATP</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Without adequate B vitamins, the fuel may be available, but the pathways cannot run efficiently.</a:t>
            </a:r>
            <a:endParaRPr b="1" sz="1300">
              <a:solidFill>
                <a:schemeClr val="dk1"/>
              </a:solidFill>
              <a:latin typeface="Arial"/>
              <a:ea typeface="Arial"/>
              <a:cs typeface="Arial"/>
              <a:sym typeface="Arial"/>
            </a:endParaRPr>
          </a:p>
        </p:txBody>
      </p:sp>
      <p:sp>
        <p:nvSpPr>
          <p:cNvPr id="91" name="Google Shape;91;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4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Let’s talk about the role of fat soluble vits and oxidative stress - </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Remember that detoxification isn't free: </a:t>
            </a:r>
            <a:r>
              <a:rPr b="1" lang="en-US" sz="1100">
                <a:solidFill>
                  <a:schemeClr val="dk1"/>
                </a:solidFill>
                <a:latin typeface="Arial"/>
                <a:ea typeface="Arial"/>
                <a:cs typeface="Arial"/>
                <a:sym typeface="Arial"/>
              </a:rPr>
              <a:t>Phase I</a:t>
            </a:r>
            <a:r>
              <a:rPr lang="en-US" sz="1100">
                <a:solidFill>
                  <a:schemeClr val="dk1"/>
                </a:solidFill>
                <a:latin typeface="Arial"/>
                <a:ea typeface="Arial"/>
                <a:cs typeface="Arial"/>
                <a:sym typeface="Arial"/>
              </a:rPr>
              <a:t> produces </a:t>
            </a:r>
            <a:r>
              <a:rPr b="1" lang="en-US" sz="1100">
                <a:solidFill>
                  <a:schemeClr val="dk1"/>
                </a:solidFill>
                <a:latin typeface="Arial"/>
                <a:ea typeface="Arial"/>
                <a:cs typeface="Arial"/>
                <a:sym typeface="Arial"/>
              </a:rPr>
              <a:t>ROS</a:t>
            </a:r>
            <a:r>
              <a:rPr lang="en-US" sz="1100">
                <a:solidFill>
                  <a:schemeClr val="dk1"/>
                </a:solidFill>
                <a:latin typeface="Arial"/>
                <a:ea typeface="Arial"/>
                <a:cs typeface="Arial"/>
                <a:sym typeface="Arial"/>
              </a:rPr>
              <a:t> as a side effect, and </a:t>
            </a:r>
            <a:r>
              <a:rPr b="1" lang="en-US" sz="1100">
                <a:solidFill>
                  <a:schemeClr val="dk1"/>
                </a:solidFill>
                <a:latin typeface="Arial"/>
                <a:ea typeface="Arial"/>
                <a:cs typeface="Arial"/>
                <a:sym typeface="Arial"/>
              </a:rPr>
              <a:t>lipid membranes</a:t>
            </a:r>
            <a:r>
              <a:rPr lang="en-US" sz="1100">
                <a:solidFill>
                  <a:schemeClr val="dk1"/>
                </a:solidFill>
                <a:latin typeface="Arial"/>
                <a:ea typeface="Arial"/>
                <a:cs typeface="Arial"/>
                <a:sym typeface="Arial"/>
              </a:rPr>
              <a:t> (liver, mitochondria, neurons) take the hit.</a:t>
            </a:r>
            <a:br>
              <a:rPr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Fat-soluble vitamins sit </a:t>
            </a:r>
            <a:r>
              <a:rPr i="1" lang="en-US" sz="1100">
                <a:solidFill>
                  <a:schemeClr val="dk1"/>
                </a:solidFill>
                <a:latin typeface="Arial"/>
                <a:ea typeface="Arial"/>
                <a:cs typeface="Arial"/>
                <a:sym typeface="Arial"/>
              </a:rPr>
              <a:t>in</a:t>
            </a:r>
            <a:r>
              <a:rPr lang="en-US" sz="1100">
                <a:solidFill>
                  <a:schemeClr val="dk1"/>
                </a:solidFill>
                <a:latin typeface="Arial"/>
                <a:ea typeface="Arial"/>
                <a:cs typeface="Arial"/>
                <a:sym typeface="Arial"/>
              </a:rPr>
              <a:t> those membranes and act as first responders: they </a:t>
            </a:r>
            <a:r>
              <a:rPr b="1" lang="en-US" sz="1100">
                <a:solidFill>
                  <a:schemeClr val="dk1"/>
                </a:solidFill>
                <a:latin typeface="Arial"/>
                <a:ea typeface="Arial"/>
                <a:cs typeface="Arial"/>
                <a:sym typeface="Arial"/>
              </a:rPr>
              <a:t>neutralize</a:t>
            </a:r>
            <a:r>
              <a:rPr lang="en-US" sz="1100">
                <a:solidFill>
                  <a:schemeClr val="dk1"/>
                </a:solidFill>
                <a:latin typeface="Arial"/>
                <a:ea typeface="Arial"/>
                <a:cs typeface="Arial"/>
                <a:sym typeface="Arial"/>
              </a:rPr>
              <a:t> free radicals before </a:t>
            </a:r>
            <a:r>
              <a:rPr b="1" lang="en-US" sz="1100">
                <a:solidFill>
                  <a:schemeClr val="dk1"/>
                </a:solidFill>
                <a:latin typeface="Arial"/>
                <a:ea typeface="Arial"/>
                <a:cs typeface="Arial"/>
                <a:sym typeface="Arial"/>
              </a:rPr>
              <a:t>peroxidation</a:t>
            </a:r>
            <a:r>
              <a:rPr lang="en-US" sz="1100">
                <a:solidFill>
                  <a:schemeClr val="dk1"/>
                </a:solidFill>
                <a:latin typeface="Arial"/>
                <a:ea typeface="Arial"/>
                <a:cs typeface="Arial"/>
                <a:sym typeface="Arial"/>
              </a:rPr>
              <a:t> wrecks the membrane.</a:t>
            </a:r>
            <a:endParaRPr sz="1100">
              <a:solidFill>
                <a:schemeClr val="dk1"/>
              </a:solidFill>
              <a:latin typeface="Arial"/>
              <a:ea typeface="Arial"/>
              <a:cs typeface="Arial"/>
              <a:sym typeface="Arial"/>
            </a:endParaRPr>
          </a:p>
        </p:txBody>
      </p:sp>
      <p:sp>
        <p:nvSpPr>
          <p:cNvPr id="500" name="Google Shape;500;p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4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So what’s the role of fat soluble vits &amp; antioxidant defense?</a:t>
            </a:r>
            <a:endParaRPr/>
          </a:p>
          <a:p>
            <a:pPr indent="0" lvl="0" marL="0" rtl="0" algn="l">
              <a:spcBef>
                <a:spcPts val="0"/>
              </a:spcBef>
              <a:spcAft>
                <a:spcPts val="0"/>
              </a:spcAft>
              <a:buNone/>
            </a:pPr>
            <a:r>
              <a:t/>
            </a:r>
            <a:endParaRPr b="1"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Vitamin A</a:t>
            </a:r>
            <a:r>
              <a:rPr lang="en-US" sz="1100">
                <a:solidFill>
                  <a:schemeClr val="dk1"/>
                </a:solidFill>
                <a:latin typeface="Arial"/>
                <a:ea typeface="Arial"/>
                <a:cs typeface="Arial"/>
                <a:sym typeface="Arial"/>
              </a:rPr>
              <a:t> — protects epithelial tissue from oxidative injury</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Vitamin D</a:t>
            </a:r>
            <a:r>
              <a:rPr lang="en-US" sz="1100">
                <a:solidFill>
                  <a:schemeClr val="dk1"/>
                </a:solidFill>
                <a:latin typeface="Arial"/>
                <a:ea typeface="Arial"/>
                <a:cs typeface="Arial"/>
                <a:sym typeface="Arial"/>
              </a:rPr>
              <a:t> — modulates inflammatory/cytokine-driven oxidative signaling</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Vitamin E</a:t>
            </a:r>
            <a:r>
              <a:rPr lang="en-US" sz="1100">
                <a:solidFill>
                  <a:schemeClr val="dk1"/>
                </a:solidFill>
                <a:latin typeface="Arial"/>
                <a:ea typeface="Arial"/>
                <a:cs typeface="Arial"/>
                <a:sym typeface="Arial"/>
              </a:rPr>
              <a:t> — the primary lipid antioxidant; halts membrane peroxidation directly</a:t>
            </a:r>
            <a:endParaRPr sz="1100">
              <a:solidFill>
                <a:schemeClr val="dk1"/>
              </a:solidFill>
              <a:latin typeface="Arial"/>
              <a:ea typeface="Arial"/>
              <a:cs typeface="Arial"/>
              <a:sym typeface="Arial"/>
            </a:endParaRPr>
          </a:p>
          <a:p>
            <a:pPr indent="0" lvl="0" marL="0" rtl="0" algn="l">
              <a:spcBef>
                <a:spcPts val="0"/>
              </a:spcBef>
              <a:spcAft>
                <a:spcPts val="0"/>
              </a:spcAft>
              <a:buNone/>
            </a:pPr>
            <a:r>
              <a:rPr b="1" lang="en-US" sz="1100">
                <a:solidFill>
                  <a:schemeClr val="dk1"/>
                </a:solidFill>
                <a:latin typeface="Arial"/>
                <a:ea typeface="Arial"/>
                <a:cs typeface="Arial"/>
                <a:sym typeface="Arial"/>
              </a:rPr>
              <a:t>Vitamin K</a:t>
            </a:r>
            <a:r>
              <a:rPr lang="en-US" sz="1100">
                <a:solidFill>
                  <a:schemeClr val="dk1"/>
                </a:solidFill>
                <a:latin typeface="Arial"/>
                <a:ea typeface="Arial"/>
                <a:cs typeface="Arial"/>
                <a:sym typeface="Arial"/>
              </a:rPr>
              <a:t> — stabilizes signaling, limits oxidative calcium deposition </a:t>
            </a:r>
            <a:endParaRPr/>
          </a:p>
        </p:txBody>
      </p:sp>
      <p:sp>
        <p:nvSpPr>
          <p:cNvPr id="510" name="Google Shape;510;p4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p5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Now what if those systems fail?</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a:p>
            <a:pPr indent="0" lvl="0" marL="0" rtl="0" algn="l">
              <a:spcBef>
                <a:spcPts val="0"/>
              </a:spcBef>
              <a:spcAft>
                <a:spcPts val="0"/>
              </a:spcAft>
              <a:buNone/>
            </a:pPr>
            <a:r>
              <a:rPr lang="en-US" sz="1100">
                <a:solidFill>
                  <a:schemeClr val="dk1"/>
                </a:solidFill>
                <a:latin typeface="Arial"/>
                <a:ea typeface="Arial"/>
                <a:cs typeface="Arial"/>
                <a:sym typeface="Arial"/>
              </a:rPr>
              <a:t>Antioxidant failure isn't abstract — it </a:t>
            </a:r>
            <a:r>
              <a:rPr b="1" lang="en-US" sz="1100">
                <a:solidFill>
                  <a:schemeClr val="dk1"/>
                </a:solidFill>
                <a:latin typeface="Arial"/>
                <a:ea typeface="Arial"/>
                <a:cs typeface="Arial"/>
                <a:sym typeface="Arial"/>
              </a:rPr>
              <a:t>compounds</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a:p>
            <a:pPr indent="0" lvl="0" marL="0" rtl="0" algn="l">
              <a:spcBef>
                <a:spcPts val="0"/>
              </a:spcBef>
              <a:spcAft>
                <a:spcPts val="0"/>
              </a:spcAft>
              <a:buNone/>
            </a:pPr>
            <a:r>
              <a:rPr lang="en-US" sz="1100">
                <a:solidFill>
                  <a:schemeClr val="dk1"/>
                </a:solidFill>
                <a:latin typeface="Arial"/>
                <a:ea typeface="Arial"/>
                <a:cs typeface="Arial"/>
                <a:sym typeface="Arial"/>
              </a:rPr>
              <a:t>membrane damage → </a:t>
            </a:r>
            <a:r>
              <a:rPr b="1" lang="en-US" sz="1100">
                <a:solidFill>
                  <a:schemeClr val="dk1"/>
                </a:solidFill>
                <a:latin typeface="Arial"/>
                <a:ea typeface="Arial"/>
                <a:cs typeface="Arial"/>
                <a:sym typeface="Arial"/>
              </a:rPr>
              <a:t>faster tissue aging</a:t>
            </a:r>
            <a:r>
              <a:rPr lang="en-US" sz="1100">
                <a:solidFill>
                  <a:schemeClr val="dk1"/>
                </a:solidFill>
                <a:latin typeface="Arial"/>
                <a:ea typeface="Arial"/>
                <a:cs typeface="Arial"/>
                <a:sym typeface="Arial"/>
              </a:rPr>
              <a:t>; mitochondrial dysfunction → </a:t>
            </a:r>
            <a:r>
              <a:rPr b="1" lang="en-US" sz="1100">
                <a:solidFill>
                  <a:schemeClr val="dk1"/>
                </a:solidFill>
                <a:latin typeface="Arial"/>
                <a:ea typeface="Arial"/>
                <a:cs typeface="Arial"/>
                <a:sym typeface="Arial"/>
              </a:rPr>
              <a:t>neuropathy</a:t>
            </a:r>
            <a:r>
              <a:rPr lang="en-US" sz="1100">
                <a:solidFill>
                  <a:schemeClr val="dk1"/>
                </a:solidFill>
                <a:latin typeface="Arial"/>
                <a:ea typeface="Arial"/>
                <a:cs typeface="Arial"/>
                <a:sym typeface="Arial"/>
              </a:rPr>
              <a:t> (neurons are ATP-hungry); chronic inflammation → </a:t>
            </a:r>
            <a:r>
              <a:rPr b="1" lang="en-US" sz="1100">
                <a:solidFill>
                  <a:schemeClr val="dk1"/>
                </a:solidFill>
                <a:latin typeface="Arial"/>
                <a:ea typeface="Arial"/>
                <a:cs typeface="Arial"/>
                <a:sym typeface="Arial"/>
              </a:rPr>
              <a:t>cardiovascular oxidative stress</a:t>
            </a:r>
            <a:r>
              <a:rPr lang="en-US" sz="1100">
                <a:solidFill>
                  <a:schemeClr val="dk1"/>
                </a:solidFill>
                <a:latin typeface="Arial"/>
                <a:ea typeface="Arial"/>
                <a:cs typeface="Arial"/>
                <a:sym typeface="Arial"/>
              </a:rPr>
              <a:t>; immune dysregulation → </a:t>
            </a:r>
            <a:r>
              <a:rPr b="1" lang="en-US" sz="1100">
                <a:solidFill>
                  <a:schemeClr val="dk1"/>
                </a:solidFill>
                <a:latin typeface="Arial"/>
                <a:ea typeface="Arial"/>
                <a:cs typeface="Arial"/>
                <a:sym typeface="Arial"/>
              </a:rPr>
              <a:t>liver vulnerability</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p:txBody>
      </p:sp>
      <p:sp>
        <p:nvSpPr>
          <p:cNvPr id="521" name="Google Shape;521;p5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32" name="Google Shape;532;p5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100"/>
              <a:buNone/>
            </a:pPr>
            <a:r>
              <a:rPr lang="en-US" sz="1100">
                <a:solidFill>
                  <a:schemeClr val="dk1"/>
                </a:solidFill>
                <a:latin typeface="Arial"/>
                <a:ea typeface="Arial"/>
                <a:cs typeface="Arial"/>
                <a:sym typeface="Arial"/>
              </a:rPr>
              <a:t>Fat-soluble vits and detoxification - </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Remember that fat-soluble toxins can't just be peed out… they go through </a:t>
            </a:r>
            <a:r>
              <a:rPr b="1" lang="en-US" sz="1100">
                <a:solidFill>
                  <a:schemeClr val="dk1"/>
                </a:solidFill>
                <a:latin typeface="Arial"/>
                <a:ea typeface="Arial"/>
                <a:cs typeface="Arial"/>
                <a:sym typeface="Arial"/>
              </a:rPr>
              <a:t>three phases</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oxidize</a:t>
            </a:r>
            <a:r>
              <a:rPr lang="en-US" sz="1100">
                <a:solidFill>
                  <a:schemeClr val="dk1"/>
                </a:solidFill>
                <a:latin typeface="Arial"/>
                <a:ea typeface="Arial"/>
                <a:cs typeface="Arial"/>
                <a:sym typeface="Arial"/>
              </a:rPr>
              <a:t> (CYP450), </a:t>
            </a:r>
            <a:r>
              <a:rPr b="1" lang="en-US" sz="1100">
                <a:solidFill>
                  <a:schemeClr val="dk1"/>
                </a:solidFill>
                <a:latin typeface="Arial"/>
                <a:ea typeface="Arial"/>
                <a:cs typeface="Arial"/>
                <a:sym typeface="Arial"/>
              </a:rPr>
              <a:t>conjugate</a:t>
            </a:r>
            <a:r>
              <a:rPr lang="en-US" sz="1100">
                <a:solidFill>
                  <a:schemeClr val="dk1"/>
                </a:solidFill>
                <a:latin typeface="Arial"/>
                <a:ea typeface="Arial"/>
                <a:cs typeface="Arial"/>
                <a:sym typeface="Arial"/>
              </a:rPr>
              <a:t> (glutathione, methylation, sulfation) to become water-soluble, then </a:t>
            </a:r>
            <a:r>
              <a:rPr b="1" lang="en-US" sz="1100">
                <a:solidFill>
                  <a:schemeClr val="dk1"/>
                </a:solidFill>
                <a:latin typeface="Arial"/>
                <a:ea typeface="Arial"/>
                <a:cs typeface="Arial"/>
                <a:sym typeface="Arial"/>
              </a:rPr>
              <a:t>eliminate</a:t>
            </a:r>
            <a:r>
              <a:rPr lang="en-US" sz="1100">
                <a:solidFill>
                  <a:schemeClr val="dk1"/>
                </a:solidFill>
                <a:latin typeface="Arial"/>
                <a:ea typeface="Arial"/>
                <a:cs typeface="Arial"/>
                <a:sym typeface="Arial"/>
              </a:rPr>
              <a:t> via bile/kidneys.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43" name="Google Shape;543;p5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Each fat-soluble vitamin plays its own unique role in liver detox:</a:t>
            </a:r>
            <a:endParaRPr sz="1100">
              <a:solidFill>
                <a:schemeClr val="dk1"/>
              </a:solidFill>
              <a:latin typeface="Arial"/>
              <a:ea typeface="Arial"/>
              <a:cs typeface="Arial"/>
              <a:sym typeface="Arial"/>
            </a:endParaRPr>
          </a:p>
          <a:p>
            <a:pPr indent="0" lvl="0" marL="0" rtl="0" algn="l">
              <a:spcBef>
                <a:spcPts val="0"/>
              </a:spcBef>
              <a:spcAft>
                <a:spcPts val="0"/>
              </a:spcAft>
              <a:buSzPts val="1100"/>
              <a:buNone/>
            </a:pPr>
            <a:r>
              <a:t/>
            </a:r>
            <a:endParaRPr b="1"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Vitamin A</a:t>
            </a:r>
            <a:r>
              <a:rPr lang="en-US" sz="1100">
                <a:solidFill>
                  <a:schemeClr val="dk1"/>
                </a:solidFill>
                <a:latin typeface="Arial"/>
                <a:ea typeface="Arial"/>
                <a:cs typeface="Arial"/>
                <a:sym typeface="Arial"/>
              </a:rPr>
              <a:t> — regulates </a:t>
            </a:r>
            <a:r>
              <a:rPr i="1" lang="en-US" sz="1100">
                <a:solidFill>
                  <a:schemeClr val="dk1"/>
                </a:solidFill>
                <a:latin typeface="Arial"/>
                <a:ea typeface="Arial"/>
                <a:cs typeface="Arial"/>
                <a:sym typeface="Arial"/>
              </a:rPr>
              <a:t>CYP450 transcription</a:t>
            </a:r>
            <a:r>
              <a:rPr lang="en-US" sz="1100">
                <a:solidFill>
                  <a:schemeClr val="dk1"/>
                </a:solidFill>
                <a:latin typeface="Arial"/>
                <a:ea typeface="Arial"/>
                <a:cs typeface="Arial"/>
                <a:sym typeface="Arial"/>
              </a:rPr>
              <a:t> (Phase I)</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Vitamin D</a:t>
            </a:r>
            <a:r>
              <a:rPr lang="en-US" sz="1100">
                <a:solidFill>
                  <a:schemeClr val="dk1"/>
                </a:solidFill>
                <a:latin typeface="Arial"/>
                <a:ea typeface="Arial"/>
                <a:cs typeface="Arial"/>
                <a:sym typeface="Arial"/>
              </a:rPr>
              <a:t> — modulates </a:t>
            </a:r>
            <a:r>
              <a:rPr i="1" lang="en-US" sz="1100">
                <a:solidFill>
                  <a:schemeClr val="dk1"/>
                </a:solidFill>
                <a:latin typeface="Arial"/>
                <a:ea typeface="Arial"/>
                <a:cs typeface="Arial"/>
                <a:sym typeface="Arial"/>
              </a:rPr>
              <a:t>glutathione enzyme activity</a:t>
            </a:r>
            <a:r>
              <a:rPr lang="en-US" sz="1100">
                <a:solidFill>
                  <a:schemeClr val="dk1"/>
                </a:solidFill>
                <a:latin typeface="Arial"/>
                <a:ea typeface="Arial"/>
                <a:cs typeface="Arial"/>
                <a:sym typeface="Arial"/>
              </a:rPr>
              <a:t> (Phase II)</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Vitamin E</a:t>
            </a:r>
            <a:r>
              <a:rPr lang="en-US" sz="1100">
                <a:solidFill>
                  <a:schemeClr val="dk1"/>
                </a:solidFill>
                <a:latin typeface="Arial"/>
                <a:ea typeface="Arial"/>
                <a:cs typeface="Arial"/>
                <a:sym typeface="Arial"/>
              </a:rPr>
              <a:t> — protects </a:t>
            </a:r>
            <a:r>
              <a:rPr i="1" lang="en-US" sz="1100">
                <a:solidFill>
                  <a:schemeClr val="dk1"/>
                </a:solidFill>
                <a:latin typeface="Arial"/>
                <a:ea typeface="Arial"/>
                <a:cs typeface="Arial"/>
                <a:sym typeface="Arial"/>
              </a:rPr>
              <a:t>hepatocyte membranes</a:t>
            </a:r>
            <a:r>
              <a:rPr lang="en-US" sz="1100">
                <a:solidFill>
                  <a:schemeClr val="dk1"/>
                </a:solidFill>
                <a:latin typeface="Arial"/>
                <a:ea typeface="Arial"/>
                <a:cs typeface="Arial"/>
                <a:sym typeface="Arial"/>
              </a:rPr>
              <a:t> during oxidation (Phase I &amp; II)</a:t>
            </a:r>
            <a:endParaRPr sz="1100">
              <a:solidFill>
                <a:schemeClr val="dk1"/>
              </a:solidFill>
              <a:latin typeface="Arial"/>
              <a:ea typeface="Arial"/>
              <a:cs typeface="Arial"/>
              <a:sym typeface="Arial"/>
            </a:endParaRPr>
          </a:p>
          <a:p>
            <a:pPr indent="0" lvl="0" marL="0" rtl="0" algn="l">
              <a:spcBef>
                <a:spcPts val="0"/>
              </a:spcBef>
              <a:spcAft>
                <a:spcPts val="0"/>
              </a:spcAft>
              <a:buNone/>
            </a:pPr>
            <a:r>
              <a:rPr b="1" lang="en-US" sz="1100">
                <a:solidFill>
                  <a:schemeClr val="dk1"/>
                </a:solidFill>
                <a:latin typeface="Arial"/>
                <a:ea typeface="Arial"/>
                <a:cs typeface="Arial"/>
                <a:sym typeface="Arial"/>
              </a:rPr>
              <a:t>Vitamin K</a:t>
            </a:r>
            <a:r>
              <a:rPr lang="en-US" sz="1100">
                <a:solidFill>
                  <a:schemeClr val="dk1"/>
                </a:solidFill>
                <a:latin typeface="Arial"/>
                <a:ea typeface="Arial"/>
                <a:cs typeface="Arial"/>
                <a:sym typeface="Arial"/>
              </a:rPr>
              <a:t> — supports </a:t>
            </a:r>
            <a:r>
              <a:rPr i="1" lang="en-US" sz="1100">
                <a:solidFill>
                  <a:schemeClr val="dk1"/>
                </a:solidFill>
                <a:latin typeface="Arial"/>
                <a:ea typeface="Arial"/>
                <a:cs typeface="Arial"/>
                <a:sym typeface="Arial"/>
              </a:rPr>
              <a:t>bile flow</a:t>
            </a:r>
            <a:r>
              <a:rPr lang="en-US" sz="1100">
                <a:solidFill>
                  <a:schemeClr val="dk1"/>
                </a:solidFill>
                <a:latin typeface="Arial"/>
                <a:ea typeface="Arial"/>
                <a:cs typeface="Arial"/>
                <a:sym typeface="Arial"/>
              </a:rPr>
              <a:t> and clotting during elimination (Phase III)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54" name="Google Shape;554;p5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Deficiency sets off a </a:t>
            </a:r>
            <a:r>
              <a:rPr b="1" lang="en-US" sz="1100">
                <a:solidFill>
                  <a:schemeClr val="dk1"/>
                </a:solidFill>
                <a:latin typeface="Arial"/>
                <a:ea typeface="Arial"/>
                <a:cs typeface="Arial"/>
                <a:sym typeface="Arial"/>
              </a:rPr>
              <a:t>cascade</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b="1" sz="1100">
              <a:solidFill>
                <a:schemeClr val="dk1"/>
              </a:solidFill>
              <a:latin typeface="Arial"/>
              <a:ea typeface="Arial"/>
              <a:cs typeface="Arial"/>
              <a:sym typeface="Arial"/>
            </a:endParaRPr>
          </a:p>
          <a:p>
            <a:pPr indent="0" lvl="0" marL="0" rtl="0" algn="l">
              <a:spcBef>
                <a:spcPts val="0"/>
              </a:spcBef>
              <a:spcAft>
                <a:spcPts val="0"/>
              </a:spcAft>
              <a:buNone/>
            </a:pPr>
            <a:r>
              <a:rPr b="1" lang="en-US" sz="1100">
                <a:solidFill>
                  <a:schemeClr val="dk1"/>
                </a:solidFill>
                <a:latin typeface="Arial"/>
                <a:ea typeface="Arial"/>
                <a:cs typeface="Arial"/>
                <a:sym typeface="Arial"/>
              </a:rPr>
              <a:t>weak membranes</a:t>
            </a: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more oxidative injury</a:t>
            </a: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toxins clear slower</a:t>
            </a: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inflammation cascades</a:t>
            </a:r>
            <a:r>
              <a:rPr lang="en-US" sz="1100">
                <a:solidFill>
                  <a:schemeClr val="dk1"/>
                </a:solidFill>
                <a:latin typeface="Arial"/>
                <a:ea typeface="Arial"/>
                <a:cs typeface="Arial"/>
                <a:sym typeface="Arial"/>
              </a:rPr>
              <a:t>. Each stage makes the next one worse. </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Deficiency c</a:t>
            </a:r>
            <a:r>
              <a:rPr lang="en-US" sz="1100">
                <a:solidFill>
                  <a:schemeClr val="dk1"/>
                </a:solidFill>
                <a:latin typeface="Arial"/>
                <a:ea typeface="Arial"/>
                <a:cs typeface="Arial"/>
                <a:sym typeface="Arial"/>
              </a:rPr>
              <a:t>ontributes to:</a:t>
            </a:r>
            <a:endParaRPr sz="1100">
              <a:solidFill>
                <a:schemeClr val="dk1"/>
              </a:solidFill>
              <a:latin typeface="Arial"/>
              <a:ea typeface="Arial"/>
              <a:cs typeface="Arial"/>
              <a:sym typeface="Arial"/>
            </a:endParaRPr>
          </a:p>
          <a:p>
            <a:pPr indent="-298450" lvl="1" marL="9144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Increased inflammation</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Greater toxin retention in fat tissue</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Slower hormone clearance</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Bone demineralization</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Higher infection risk</a:t>
            </a:r>
            <a:endParaRPr sz="1100">
              <a:solidFill>
                <a:schemeClr val="dk1"/>
              </a:solidFill>
              <a:latin typeface="Arial"/>
              <a:ea typeface="Arial"/>
              <a:cs typeface="Arial"/>
              <a:sym typeface="Arial"/>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5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65" name="Google Shape;565;p5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Subclinical insufficiency</a:t>
            </a:r>
            <a:r>
              <a:rPr lang="en-US" sz="1100">
                <a:solidFill>
                  <a:schemeClr val="dk1"/>
                </a:solidFill>
                <a:latin typeface="Arial"/>
                <a:ea typeface="Arial"/>
                <a:cs typeface="Arial"/>
                <a:sym typeface="Arial"/>
              </a:rPr>
              <a:t> may not show classic disease but still impacts function.</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Common signs: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Chronic fatigue</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Toxin sensitivity / chemical intolerance</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Brain fog</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Skin issues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4" name="Shape 574"/>
        <p:cNvGrpSpPr/>
        <p:nvPr/>
      </p:nvGrpSpPr>
      <p:grpSpPr>
        <a:xfrm>
          <a:off x="0" y="0"/>
          <a:ext cx="0" cy="0"/>
          <a:chOff x="0" y="0"/>
          <a:chExt cx="0" cy="0"/>
        </a:xfrm>
      </p:grpSpPr>
      <p:sp>
        <p:nvSpPr>
          <p:cNvPr id="575" name="Google Shape;575;p5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76" name="Google Shape;576;p5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Look for these health manifestation of fat soluble vitamin deficiencies.</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p5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87" name="Google Shape;587;p5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Match the </a:t>
            </a:r>
            <a:r>
              <a:rPr b="1" lang="en-US" sz="1100">
                <a:solidFill>
                  <a:schemeClr val="dk1"/>
                </a:solidFill>
                <a:latin typeface="Arial"/>
                <a:ea typeface="Arial"/>
                <a:cs typeface="Arial"/>
                <a:sym typeface="Arial"/>
              </a:rPr>
              <a:t>intervention</a:t>
            </a:r>
            <a:r>
              <a:rPr lang="en-US" sz="1100">
                <a:solidFill>
                  <a:schemeClr val="dk1"/>
                </a:solidFill>
                <a:latin typeface="Arial"/>
                <a:ea typeface="Arial"/>
                <a:cs typeface="Arial"/>
                <a:sym typeface="Arial"/>
              </a:rPr>
              <a:t> to the </a:t>
            </a:r>
            <a:r>
              <a:rPr b="1" lang="en-US" sz="1100">
                <a:solidFill>
                  <a:schemeClr val="dk1"/>
                </a:solidFill>
                <a:latin typeface="Arial"/>
                <a:ea typeface="Arial"/>
                <a:cs typeface="Arial"/>
                <a:sym typeface="Arial"/>
              </a:rPr>
              <a:t>scenario</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Low vitamin D</a:t>
            </a: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D3 supplementation</a:t>
            </a:r>
            <a:endParaRPr b="1"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Fat malabsorption</a:t>
            </a: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water-miscible ADEK</a:t>
            </a:r>
            <a:r>
              <a:rPr lang="en-US" sz="1100">
                <a:solidFill>
                  <a:schemeClr val="dk1"/>
                </a:solidFill>
                <a:latin typeface="Arial"/>
                <a:ea typeface="Arial"/>
                <a:cs typeface="Arial"/>
                <a:sym typeface="Arial"/>
              </a:rPr>
              <a:t> (bypasses need for bile/fat digestion)</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High oxidative stress</a:t>
            </a: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vitamin E</a:t>
            </a:r>
            <a:r>
              <a:rPr lang="en-US" sz="1100">
                <a:solidFill>
                  <a:schemeClr val="dk1"/>
                </a:solidFill>
                <a:latin typeface="Arial"/>
                <a:ea typeface="Arial"/>
                <a:cs typeface="Arial"/>
                <a:sym typeface="Arial"/>
              </a:rPr>
              <a:t> (primary lipid antioxidant) </a:t>
            </a:r>
            <a:endParaRPr b="1" sz="1100">
              <a:solidFill>
                <a:schemeClr val="dk1"/>
              </a:solidFill>
              <a:latin typeface="Arial"/>
              <a:ea typeface="Arial"/>
              <a:cs typeface="Arial"/>
              <a:sym typeface="Aria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5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97" name="Google Shape;597;p5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38100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Q1 — Answer: B</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B-vitamins are </a:t>
            </a:r>
            <a:r>
              <a:rPr b="1" lang="en-US" sz="1100">
                <a:solidFill>
                  <a:schemeClr val="dk1"/>
                </a:solidFill>
                <a:latin typeface="Arial"/>
                <a:ea typeface="Arial"/>
                <a:cs typeface="Arial"/>
                <a:sym typeface="Arial"/>
              </a:rPr>
              <a:t>enzyme cofactors</a:t>
            </a:r>
            <a:r>
              <a:rPr lang="en-US" sz="1100">
                <a:solidFill>
                  <a:schemeClr val="dk1"/>
                </a:solidFill>
                <a:latin typeface="Arial"/>
                <a:ea typeface="Arial"/>
                <a:cs typeface="Arial"/>
                <a:sym typeface="Arial"/>
              </a:rPr>
              <a:t> (NAD, FAD, CoA, TPP) for glycolysis, the TCA cycle, and the electron transport chain. No cofactors → </a:t>
            </a:r>
            <a:r>
              <a:rPr b="1" lang="en-US" sz="1100">
                <a:solidFill>
                  <a:schemeClr val="dk1"/>
                </a:solidFill>
                <a:latin typeface="Arial"/>
                <a:ea typeface="Arial"/>
                <a:cs typeface="Arial"/>
                <a:sym typeface="Arial"/>
              </a:rPr>
              <a:t>no ATP conversion</a:t>
            </a:r>
            <a:r>
              <a:rPr lang="en-US" sz="1100">
                <a:solidFill>
                  <a:schemeClr val="dk1"/>
                </a:solidFill>
                <a:latin typeface="Arial"/>
                <a:ea typeface="Arial"/>
                <a:cs typeface="Arial"/>
                <a:sym typeface="Arial"/>
              </a:rPr>
              <a:t>, even with plenty of fuel. Classic </a:t>
            </a:r>
            <a:r>
              <a:rPr i="1" lang="en-US" sz="1100">
                <a:solidFill>
                  <a:schemeClr val="dk1"/>
                </a:solidFill>
                <a:latin typeface="Arial"/>
                <a:ea typeface="Arial"/>
                <a:cs typeface="Arial"/>
                <a:sym typeface="Arial"/>
              </a:rPr>
              <a:t>"spark plug failure."</a:t>
            </a:r>
            <a:endParaRPr i="1" sz="1100">
              <a:solidFill>
                <a:schemeClr val="dk1"/>
              </a:solidFill>
              <a:latin typeface="Arial"/>
              <a:ea typeface="Arial"/>
              <a:cs typeface="Arial"/>
              <a:sym typeface="Arial"/>
            </a:endParaRPr>
          </a:p>
          <a:p>
            <a:pPr indent="0" lvl="0" marL="0" marR="38100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Q2 — Answer: C</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Folate</a:t>
            </a:r>
            <a:r>
              <a:rPr lang="en-US" sz="1100">
                <a:solidFill>
                  <a:schemeClr val="dk1"/>
                </a:solidFill>
                <a:latin typeface="Arial"/>
                <a:ea typeface="Arial"/>
                <a:cs typeface="Arial"/>
                <a:sym typeface="Arial"/>
              </a:rPr>
              <a:t> donates methyl groups; </a:t>
            </a:r>
            <a:r>
              <a:rPr b="1" lang="en-US" sz="1100">
                <a:solidFill>
                  <a:schemeClr val="dk1"/>
                </a:solidFill>
                <a:latin typeface="Arial"/>
                <a:ea typeface="Arial"/>
                <a:cs typeface="Arial"/>
                <a:sym typeface="Arial"/>
              </a:rPr>
              <a:t>B12</a:t>
            </a:r>
            <a:r>
              <a:rPr lang="en-US" sz="1100">
                <a:solidFill>
                  <a:schemeClr val="dk1"/>
                </a:solidFill>
                <a:latin typeface="Arial"/>
                <a:ea typeface="Arial"/>
                <a:cs typeface="Arial"/>
                <a:sym typeface="Arial"/>
              </a:rPr>
              <a:t> recycles folate and transfers methyl groups. Together they drive </a:t>
            </a:r>
            <a:r>
              <a:rPr b="1" lang="en-US" sz="1100">
                <a:solidFill>
                  <a:schemeClr val="dk1"/>
                </a:solidFill>
                <a:latin typeface="Arial"/>
                <a:ea typeface="Arial"/>
                <a:cs typeface="Arial"/>
                <a:sym typeface="Arial"/>
              </a:rPr>
              <a:t>Phase II methylation</a:t>
            </a:r>
            <a:r>
              <a:rPr lang="en-US" sz="1100">
                <a:solidFill>
                  <a:schemeClr val="dk1"/>
                </a:solidFill>
                <a:latin typeface="Arial"/>
                <a:ea typeface="Arial"/>
                <a:cs typeface="Arial"/>
                <a:sym typeface="Arial"/>
              </a:rPr>
              <a:t>. Without them, detox clearance slows and toxin burden builds.</a:t>
            </a:r>
            <a:endParaRPr sz="1100">
              <a:solidFill>
                <a:schemeClr val="dk1"/>
              </a:solidFill>
              <a:latin typeface="Arial"/>
              <a:ea typeface="Arial"/>
              <a:cs typeface="Arial"/>
              <a:sym typeface="Arial"/>
            </a:endParaRPr>
          </a:p>
          <a:p>
            <a:pPr indent="0" lvl="0" marL="0" marR="38100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Q3 — Answer: D</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Vitamin E</a:t>
            </a:r>
            <a:r>
              <a:rPr lang="en-US" sz="1100">
                <a:solidFill>
                  <a:schemeClr val="dk1"/>
                </a:solidFill>
                <a:latin typeface="Arial"/>
                <a:ea typeface="Arial"/>
                <a:cs typeface="Arial"/>
                <a:sym typeface="Arial"/>
              </a:rPr>
              <a:t> is the primary </a:t>
            </a:r>
            <a:r>
              <a:rPr b="1" lang="en-US" sz="1100">
                <a:solidFill>
                  <a:schemeClr val="dk1"/>
                </a:solidFill>
                <a:latin typeface="Arial"/>
                <a:ea typeface="Arial"/>
                <a:cs typeface="Arial"/>
                <a:sym typeface="Arial"/>
              </a:rPr>
              <a:t>lipid-phase antioxidant</a:t>
            </a:r>
            <a:r>
              <a:rPr lang="en-US" sz="1100">
                <a:solidFill>
                  <a:schemeClr val="dk1"/>
                </a:solidFill>
                <a:latin typeface="Arial"/>
                <a:ea typeface="Arial"/>
                <a:cs typeface="Arial"/>
                <a:sym typeface="Arial"/>
              </a:rPr>
              <a:t>: it works </a:t>
            </a:r>
            <a:r>
              <a:rPr i="1" lang="en-US" sz="1100">
                <a:solidFill>
                  <a:schemeClr val="dk1"/>
                </a:solidFill>
                <a:latin typeface="Arial"/>
                <a:ea typeface="Arial"/>
                <a:cs typeface="Arial"/>
                <a:sym typeface="Arial"/>
              </a:rPr>
              <a:t>inside</a:t>
            </a:r>
            <a:r>
              <a:rPr lang="en-US" sz="1100">
                <a:solidFill>
                  <a:schemeClr val="dk1"/>
                </a:solidFill>
                <a:latin typeface="Arial"/>
                <a:ea typeface="Arial"/>
                <a:cs typeface="Arial"/>
                <a:sym typeface="Arial"/>
              </a:rPr>
              <a:t> membranes, neutralizing free radicals to protect hepatocytes and neurons during oxidative detox.</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i="1" lang="en-US" sz="1100">
                <a:solidFill>
                  <a:schemeClr val="dk1"/>
                </a:solidFill>
                <a:latin typeface="Arial"/>
                <a:ea typeface="Arial"/>
                <a:cs typeface="Arial"/>
                <a:sym typeface="Arial"/>
              </a:rPr>
              <a:t>Cofactors fuel energy, methylation clears toxins, and vitamin E guards the membrane - three different jobs, one team.</a:t>
            </a:r>
            <a:endParaRPr i="1" sz="1100">
              <a:solidFill>
                <a:schemeClr val="dk1"/>
              </a:solidFill>
              <a:latin typeface="Arial"/>
              <a:ea typeface="Arial"/>
              <a:cs typeface="Arial"/>
              <a:sym typeface="Arial"/>
            </a:endParaRPr>
          </a:p>
          <a:p>
            <a:pPr indent="0" lvl="0" marL="0" rtl="0" algn="l">
              <a:lnSpc>
                <a:spcPct val="120000"/>
              </a:lnSpc>
              <a:spcBef>
                <a:spcPts val="120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This slide shows the actual biochemical connection of </a:t>
            </a:r>
            <a:r>
              <a:rPr b="1" lang="en-US" sz="1100">
                <a:solidFill>
                  <a:schemeClr val="dk1"/>
                </a:solidFill>
                <a:latin typeface="Arial"/>
                <a:ea typeface="Arial"/>
                <a:cs typeface="Arial"/>
                <a:sym typeface="Arial"/>
              </a:rPr>
              <a:t>B vitamins as the ignition system</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B vitamins are converted into active </a:t>
            </a:r>
            <a:r>
              <a:rPr b="1" lang="en-US" sz="1100">
                <a:solidFill>
                  <a:schemeClr val="dk1"/>
                </a:solidFill>
                <a:latin typeface="Arial"/>
                <a:ea typeface="Arial"/>
                <a:cs typeface="Arial"/>
                <a:sym typeface="Arial"/>
              </a:rPr>
              <a:t>coenzymes or cofactors</a:t>
            </a:r>
            <a:r>
              <a:rPr lang="en-US" sz="1100">
                <a:solidFill>
                  <a:schemeClr val="dk1"/>
                </a:solidFill>
                <a:latin typeface="Arial"/>
                <a:ea typeface="Arial"/>
                <a:cs typeface="Arial"/>
                <a:sym typeface="Arial"/>
              </a:rPr>
              <a:t> that allow key metabolic enzymes to function.</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B1 and B5</a:t>
            </a:r>
            <a:r>
              <a:rPr lang="en-US" sz="1100">
                <a:solidFill>
                  <a:schemeClr val="dk1"/>
                </a:solidFill>
                <a:latin typeface="Arial"/>
                <a:ea typeface="Arial"/>
                <a:cs typeface="Arial"/>
                <a:sym typeface="Arial"/>
              </a:rPr>
              <a:t> help convert pyruvate into acetyl-CoA, while </a:t>
            </a:r>
            <a:r>
              <a:rPr b="1" lang="en-US" sz="1100">
                <a:solidFill>
                  <a:schemeClr val="dk1"/>
                </a:solidFill>
                <a:latin typeface="Arial"/>
                <a:ea typeface="Arial"/>
                <a:cs typeface="Arial"/>
                <a:sym typeface="Arial"/>
              </a:rPr>
              <a:t>B2 and B3</a:t>
            </a:r>
            <a:r>
              <a:rPr lang="en-US" sz="1100">
                <a:solidFill>
                  <a:schemeClr val="dk1"/>
                </a:solidFill>
                <a:latin typeface="Arial"/>
                <a:ea typeface="Arial"/>
                <a:cs typeface="Arial"/>
                <a:sym typeface="Arial"/>
              </a:rPr>
              <a:t> help capture and transfer electrons through </a:t>
            </a:r>
            <a:r>
              <a:rPr b="1" lang="en-US" sz="1100">
                <a:solidFill>
                  <a:schemeClr val="dk1"/>
                </a:solidFill>
                <a:latin typeface="Arial"/>
                <a:ea typeface="Arial"/>
                <a:cs typeface="Arial"/>
                <a:sym typeface="Arial"/>
              </a:rPr>
              <a:t>FADH₂ and NADH</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Those electrons enter the </a:t>
            </a:r>
            <a:r>
              <a:rPr b="1" lang="en-US" sz="1100">
                <a:solidFill>
                  <a:schemeClr val="dk1"/>
                </a:solidFill>
                <a:latin typeface="Arial"/>
                <a:ea typeface="Arial"/>
                <a:cs typeface="Arial"/>
                <a:sym typeface="Arial"/>
              </a:rPr>
              <a:t>ETC</a:t>
            </a:r>
            <a:r>
              <a:rPr lang="en-US" sz="1100">
                <a:solidFill>
                  <a:schemeClr val="dk1"/>
                </a:solidFill>
                <a:latin typeface="Arial"/>
                <a:ea typeface="Arial"/>
                <a:cs typeface="Arial"/>
                <a:sym typeface="Arial"/>
              </a:rPr>
              <a:t>, where their energy is used to produce ATP.</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B6</a:t>
            </a:r>
            <a:r>
              <a:rPr lang="en-US" sz="1100">
                <a:solidFill>
                  <a:schemeClr val="dk1"/>
                </a:solidFill>
                <a:latin typeface="Arial"/>
                <a:ea typeface="Arial"/>
                <a:cs typeface="Arial"/>
                <a:sym typeface="Arial"/>
              </a:rPr>
              <a:t> is especially important when amino acids or glycogen are used for energy.</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Key takeaway:</a:t>
            </a:r>
            <a:r>
              <a:rPr lang="en-US" sz="1100">
                <a:solidFill>
                  <a:schemeClr val="dk1"/>
                </a:solidFill>
                <a:latin typeface="Arial"/>
                <a:ea typeface="Arial"/>
                <a:cs typeface="Arial"/>
                <a:sym typeface="Arial"/>
              </a:rPr>
              <a:t> Without adequate cofactors, energy pathways may slow - even when carbs, fats &amp; protein are available.</a:t>
            </a:r>
            <a:endParaRPr b="1" sz="1100">
              <a:solidFill>
                <a:schemeClr val="dk1"/>
              </a:solidFill>
              <a:latin typeface="Arial"/>
              <a:ea typeface="Arial"/>
              <a:cs typeface="Arial"/>
              <a:sym typeface="Arial"/>
            </a:endParaRPr>
          </a:p>
        </p:txBody>
      </p:sp>
      <p:sp>
        <p:nvSpPr>
          <p:cNvPr id="101" name="Google Shape;101;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5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08" name="Google Shape;608;p5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Q4 — Answer: D</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B12 comes almost exclusively from </a:t>
            </a:r>
            <a:r>
              <a:rPr b="1" lang="en-US" sz="1100">
                <a:solidFill>
                  <a:schemeClr val="dk1"/>
                </a:solidFill>
                <a:latin typeface="Arial"/>
                <a:ea typeface="Arial"/>
                <a:cs typeface="Arial"/>
                <a:sym typeface="Arial"/>
              </a:rPr>
              <a:t>animal products</a:t>
            </a:r>
            <a:r>
              <a:rPr lang="en-US" sz="1100">
                <a:solidFill>
                  <a:schemeClr val="dk1"/>
                </a:solidFill>
                <a:latin typeface="Arial"/>
                <a:ea typeface="Arial"/>
                <a:cs typeface="Arial"/>
                <a:sym typeface="Arial"/>
              </a:rPr>
              <a:t>. A </a:t>
            </a:r>
            <a:r>
              <a:rPr b="1" lang="en-US" sz="1100">
                <a:solidFill>
                  <a:schemeClr val="dk1"/>
                </a:solidFill>
                <a:latin typeface="Arial"/>
                <a:ea typeface="Arial"/>
                <a:cs typeface="Arial"/>
                <a:sym typeface="Arial"/>
              </a:rPr>
              <a:t>vegan diet without fortification</a:t>
            </a:r>
            <a:r>
              <a:rPr lang="en-US" sz="1100">
                <a:solidFill>
                  <a:schemeClr val="dk1"/>
                </a:solidFill>
                <a:latin typeface="Arial"/>
                <a:ea typeface="Arial"/>
                <a:cs typeface="Arial"/>
                <a:sym typeface="Arial"/>
              </a:rPr>
              <a:t> removes every natural source — eggs/dairy (vegetarian) still provide some, so this is the highest-risk pattern.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Q5 — Answer: C</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Crohn's + gallbladder removal</a:t>
            </a:r>
            <a:r>
              <a:rPr lang="en-US" sz="1100">
                <a:solidFill>
                  <a:schemeClr val="dk1"/>
                </a:solidFill>
                <a:latin typeface="Arial"/>
                <a:ea typeface="Arial"/>
                <a:cs typeface="Arial"/>
                <a:sym typeface="Arial"/>
              </a:rPr>
              <a:t> = impaired </a:t>
            </a:r>
            <a:r>
              <a:rPr b="1" lang="en-US" sz="1100">
                <a:solidFill>
                  <a:schemeClr val="dk1"/>
                </a:solidFill>
                <a:latin typeface="Arial"/>
                <a:ea typeface="Arial"/>
                <a:cs typeface="Arial"/>
                <a:sym typeface="Arial"/>
              </a:rPr>
              <a:t>fat absorption</a:t>
            </a:r>
            <a:r>
              <a:rPr lang="en-US" sz="1100">
                <a:solidFill>
                  <a:schemeClr val="dk1"/>
                </a:solidFill>
                <a:latin typeface="Arial"/>
                <a:ea typeface="Arial"/>
                <a:cs typeface="Arial"/>
                <a:sym typeface="Arial"/>
              </a:rPr>
              <a:t> (reduced bile, damaged gut lining). The symptom cluster maps directly to </a:t>
            </a:r>
            <a:r>
              <a:rPr b="1" lang="en-US" sz="1100">
                <a:solidFill>
                  <a:schemeClr val="dk1"/>
                </a:solidFill>
                <a:latin typeface="Arial"/>
                <a:ea typeface="Arial"/>
                <a:cs typeface="Arial"/>
                <a:sym typeface="Arial"/>
              </a:rPr>
              <a:t>A/D/E/K</a:t>
            </a:r>
            <a:r>
              <a:rPr lang="en-US" sz="1100">
                <a:solidFill>
                  <a:schemeClr val="dk1"/>
                </a:solidFill>
                <a:latin typeface="Arial"/>
                <a:ea typeface="Arial"/>
                <a:cs typeface="Arial"/>
                <a:sym typeface="Arial"/>
              </a:rPr>
              <a:t>: bruising (K), neuropathy (E), fatigue (D), infections (A) — the exact pattern from our earlier "Consequences" slide.</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Q6 — Answer: C</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Memory impairment + numbness + megaloblastic anemia</a:t>
            </a:r>
            <a:r>
              <a:rPr lang="en-US" sz="1100">
                <a:solidFill>
                  <a:schemeClr val="dk1"/>
                </a:solidFill>
                <a:latin typeface="Arial"/>
                <a:ea typeface="Arial"/>
                <a:cs typeface="Arial"/>
                <a:sym typeface="Arial"/>
              </a:rPr>
              <a:t> is the classic </a:t>
            </a:r>
            <a:r>
              <a:rPr b="1" lang="en-US" sz="1100">
                <a:solidFill>
                  <a:schemeClr val="dk1"/>
                </a:solidFill>
                <a:latin typeface="Arial"/>
                <a:ea typeface="Arial"/>
                <a:cs typeface="Arial"/>
                <a:sym typeface="Arial"/>
              </a:rPr>
              <a:t>B12</a:t>
            </a:r>
            <a:r>
              <a:rPr lang="en-US" sz="1100">
                <a:solidFill>
                  <a:schemeClr val="dk1"/>
                </a:solidFill>
                <a:latin typeface="Arial"/>
                <a:ea typeface="Arial"/>
                <a:cs typeface="Arial"/>
                <a:sym typeface="Arial"/>
              </a:rPr>
              <a:t> triad — B12 is needed for both </a:t>
            </a:r>
            <a:r>
              <a:rPr b="1" lang="en-US" sz="1100">
                <a:solidFill>
                  <a:schemeClr val="dk1"/>
                </a:solidFill>
                <a:latin typeface="Arial"/>
                <a:ea typeface="Arial"/>
                <a:cs typeface="Arial"/>
                <a:sym typeface="Arial"/>
              </a:rPr>
              <a:t>myelin maintenance</a:t>
            </a:r>
            <a:r>
              <a:rPr lang="en-US" sz="1100">
                <a:solidFill>
                  <a:schemeClr val="dk1"/>
                </a:solidFill>
                <a:latin typeface="Arial"/>
                <a:ea typeface="Arial"/>
                <a:cs typeface="Arial"/>
                <a:sym typeface="Arial"/>
              </a:rPr>
              <a:t> (neuro symptoms) and </a:t>
            </a:r>
            <a:r>
              <a:rPr b="1" lang="en-US" sz="1100">
                <a:solidFill>
                  <a:schemeClr val="dk1"/>
                </a:solidFill>
                <a:latin typeface="Arial"/>
                <a:ea typeface="Arial"/>
                <a:cs typeface="Arial"/>
                <a:sym typeface="Arial"/>
              </a:rPr>
              <a:t>DNA synthesis</a:t>
            </a:r>
            <a:r>
              <a:rPr lang="en-US" sz="1100">
                <a:solidFill>
                  <a:schemeClr val="dk1"/>
                </a:solidFill>
                <a:latin typeface="Arial"/>
                <a:ea typeface="Arial"/>
                <a:cs typeface="Arial"/>
                <a:sym typeface="Arial"/>
              </a:rPr>
              <a:t> in red blood cells (anemia). Folate deficiency causes the anemia but </a:t>
            </a:r>
            <a:r>
              <a:rPr i="1" lang="en-US" sz="1100">
                <a:solidFill>
                  <a:schemeClr val="dk1"/>
                </a:solidFill>
                <a:latin typeface="Arial"/>
                <a:ea typeface="Arial"/>
                <a:cs typeface="Arial"/>
                <a:sym typeface="Arial"/>
              </a:rPr>
              <a:t>not</a:t>
            </a:r>
            <a:r>
              <a:rPr lang="en-US" sz="1100">
                <a:solidFill>
                  <a:schemeClr val="dk1"/>
                </a:solidFill>
                <a:latin typeface="Arial"/>
                <a:ea typeface="Arial"/>
                <a:cs typeface="Arial"/>
                <a:sym typeface="Arial"/>
              </a:rPr>
              <a:t> the neuropathy — that distinction is the key differentiator here.</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6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Alright, now that we’ve covered vitamins, </a:t>
            </a:r>
            <a:r>
              <a:rPr lang="en-US" sz="1100">
                <a:solidFill>
                  <a:schemeClr val="dk1"/>
                </a:solidFill>
                <a:latin typeface="Arial"/>
                <a:ea typeface="Arial"/>
                <a:cs typeface="Arial"/>
                <a:sym typeface="Arial"/>
              </a:rPr>
              <a:t>we're moving into a new domain: </a:t>
            </a:r>
            <a:r>
              <a:rPr b="1" lang="en-US" sz="1100">
                <a:solidFill>
                  <a:schemeClr val="dk1"/>
                </a:solidFill>
                <a:latin typeface="Arial"/>
                <a:ea typeface="Arial"/>
                <a:cs typeface="Arial"/>
                <a:sym typeface="Arial"/>
              </a:rPr>
              <a:t>fiber and minerals</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a:p>
            <a:pPr indent="0" lvl="0" marL="0" rtl="0" algn="l">
              <a:spcBef>
                <a:spcPts val="0"/>
              </a:spcBef>
              <a:spcAft>
                <a:spcPts val="0"/>
              </a:spcAft>
              <a:buNone/>
            </a:pPr>
            <a:r>
              <a:rPr lang="en-US" sz="1100">
                <a:solidFill>
                  <a:schemeClr val="dk1"/>
                </a:solidFill>
                <a:latin typeface="Arial"/>
                <a:ea typeface="Arial"/>
                <a:cs typeface="Arial"/>
                <a:sym typeface="Arial"/>
              </a:rPr>
              <a:t>This section covers five threads: </a:t>
            </a:r>
            <a:r>
              <a:rPr b="1" lang="en-US" sz="1100">
                <a:solidFill>
                  <a:schemeClr val="dk1"/>
                </a:solidFill>
                <a:latin typeface="Arial"/>
                <a:ea typeface="Arial"/>
                <a:cs typeface="Arial"/>
                <a:sym typeface="Arial"/>
              </a:rPr>
              <a:t>food sources</a:t>
            </a:r>
            <a:r>
              <a:rPr lang="en-US" sz="1100">
                <a:solidFill>
                  <a:schemeClr val="dk1"/>
                </a:solidFill>
                <a:latin typeface="Arial"/>
                <a:ea typeface="Arial"/>
                <a:cs typeface="Arial"/>
                <a:sym typeface="Arial"/>
              </a:rPr>
              <a:t> and health impact, </a:t>
            </a:r>
            <a:r>
              <a:rPr b="1" lang="en-US" sz="1100">
                <a:solidFill>
                  <a:schemeClr val="dk1"/>
                </a:solidFill>
                <a:latin typeface="Arial"/>
                <a:ea typeface="Arial"/>
                <a:cs typeface="Arial"/>
                <a:sym typeface="Arial"/>
              </a:rPr>
              <a:t>deficiency vs. insufficiency</a:t>
            </a:r>
            <a:r>
              <a:rPr lang="en-US" sz="1100">
                <a:solidFill>
                  <a:schemeClr val="dk1"/>
                </a:solidFill>
                <a:latin typeface="Arial"/>
                <a:ea typeface="Arial"/>
                <a:cs typeface="Arial"/>
                <a:sym typeface="Arial"/>
              </a:rPr>
              <a:t> (causes, symptoms, treatment), </a:t>
            </a:r>
            <a:r>
              <a:rPr b="1" lang="en-US" sz="1100">
                <a:solidFill>
                  <a:schemeClr val="dk1"/>
                </a:solidFill>
                <a:latin typeface="Arial"/>
                <a:ea typeface="Arial"/>
                <a:cs typeface="Arial"/>
                <a:sym typeface="Arial"/>
              </a:rPr>
              <a:t>oxidative stress and detox</a:t>
            </a:r>
            <a:r>
              <a:rPr lang="en-US" sz="1100">
                <a:solidFill>
                  <a:schemeClr val="dk1"/>
                </a:solidFill>
                <a:latin typeface="Arial"/>
                <a:ea typeface="Arial"/>
                <a:cs typeface="Arial"/>
                <a:sym typeface="Arial"/>
              </a:rPr>
              <a:t> (building on what we just covered), </a:t>
            </a:r>
            <a:r>
              <a:rPr b="1" lang="en-US" sz="1100">
                <a:solidFill>
                  <a:schemeClr val="dk1"/>
                </a:solidFill>
                <a:latin typeface="Arial"/>
                <a:ea typeface="Arial"/>
                <a:cs typeface="Arial"/>
                <a:sym typeface="Arial"/>
              </a:rPr>
              <a:t>soluble vs. insoluble fiber</a:t>
            </a:r>
            <a:r>
              <a:rPr lang="en-US" sz="1100">
                <a:solidFill>
                  <a:schemeClr val="dk1"/>
                </a:solidFill>
                <a:latin typeface="Arial"/>
                <a:ea typeface="Arial"/>
                <a:cs typeface="Arial"/>
                <a:sym typeface="Arial"/>
              </a:rPr>
              <a:t> structure and function, and </a:t>
            </a:r>
            <a:r>
              <a:rPr b="1" lang="en-US" sz="1100">
                <a:solidFill>
                  <a:schemeClr val="dk1"/>
                </a:solidFill>
                <a:latin typeface="Arial"/>
                <a:ea typeface="Arial"/>
                <a:cs typeface="Arial"/>
                <a:sym typeface="Arial"/>
              </a:rPr>
              <a:t>malabsorption's</a:t>
            </a:r>
            <a:r>
              <a:rPr lang="en-US" sz="1100">
                <a:solidFill>
                  <a:schemeClr val="dk1"/>
                </a:solidFill>
                <a:latin typeface="Arial"/>
                <a:ea typeface="Arial"/>
                <a:cs typeface="Arial"/>
                <a:sym typeface="Arial"/>
              </a:rPr>
              <a:t> effect on both macro- and micronutrient status.</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a:p>
        </p:txBody>
      </p:sp>
      <p:sp>
        <p:nvSpPr>
          <p:cNvPr id="618" name="Google Shape;618;p6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p6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32" name="Google Shape;632;p6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Fiber has </a:t>
            </a:r>
            <a:r>
              <a:rPr b="1" lang="en-US" sz="1100">
                <a:solidFill>
                  <a:schemeClr val="dk1"/>
                </a:solidFill>
                <a:latin typeface="Arial"/>
                <a:ea typeface="Arial"/>
                <a:cs typeface="Arial"/>
                <a:sym typeface="Arial"/>
              </a:rPr>
              <a:t>zero calories</a:t>
            </a:r>
            <a:r>
              <a:rPr lang="en-US" sz="1100">
                <a:solidFill>
                  <a:schemeClr val="dk1"/>
                </a:solidFill>
                <a:latin typeface="Arial"/>
                <a:ea typeface="Arial"/>
                <a:cs typeface="Arial"/>
                <a:sym typeface="Arial"/>
              </a:rPr>
              <a:t>, yet it drives four systems: </a:t>
            </a:r>
            <a:r>
              <a:rPr b="1" lang="en-US" sz="1100">
                <a:solidFill>
                  <a:schemeClr val="dk1"/>
                </a:solidFill>
                <a:latin typeface="Arial"/>
                <a:ea typeface="Arial"/>
                <a:cs typeface="Arial"/>
                <a:sym typeface="Arial"/>
              </a:rPr>
              <a:t>detox</a:t>
            </a:r>
            <a:r>
              <a:rPr lang="en-US" sz="1100">
                <a:solidFill>
                  <a:schemeClr val="dk1"/>
                </a:solidFill>
                <a:latin typeface="Arial"/>
                <a:ea typeface="Arial"/>
                <a:cs typeface="Arial"/>
                <a:sym typeface="Arial"/>
              </a:rPr>
              <a:t> (elimination), </a:t>
            </a:r>
            <a:r>
              <a:rPr b="1" lang="en-US" sz="1100">
                <a:solidFill>
                  <a:schemeClr val="dk1"/>
                </a:solidFill>
                <a:latin typeface="Arial"/>
                <a:ea typeface="Arial"/>
                <a:cs typeface="Arial"/>
                <a:sym typeface="Arial"/>
              </a:rPr>
              <a:t>glycemic control</a:t>
            </a:r>
            <a:r>
              <a:rPr lang="en-US" sz="1100">
                <a:solidFill>
                  <a:schemeClr val="dk1"/>
                </a:solidFill>
                <a:latin typeface="Arial"/>
                <a:ea typeface="Arial"/>
                <a:cs typeface="Arial"/>
                <a:sym typeface="Arial"/>
              </a:rPr>
              <a:t> (slows glucose spikes), </a:t>
            </a:r>
            <a:r>
              <a:rPr b="1" lang="en-US" sz="1100">
                <a:solidFill>
                  <a:schemeClr val="dk1"/>
                </a:solidFill>
                <a:latin typeface="Arial"/>
                <a:ea typeface="Arial"/>
                <a:cs typeface="Arial"/>
                <a:sym typeface="Arial"/>
              </a:rPr>
              <a:t>microbiome</a:t>
            </a:r>
            <a:r>
              <a:rPr lang="en-US" sz="1100">
                <a:solidFill>
                  <a:schemeClr val="dk1"/>
                </a:solidFill>
                <a:latin typeface="Arial"/>
                <a:ea typeface="Arial"/>
                <a:cs typeface="Arial"/>
                <a:sym typeface="Arial"/>
              </a:rPr>
              <a:t> (feeds good bacteria), and </a:t>
            </a:r>
            <a:r>
              <a:rPr b="1" lang="en-US" sz="1100">
                <a:solidFill>
                  <a:schemeClr val="dk1"/>
                </a:solidFill>
                <a:latin typeface="Arial"/>
                <a:ea typeface="Arial"/>
                <a:cs typeface="Arial"/>
                <a:sym typeface="Arial"/>
              </a:rPr>
              <a:t>hormone clearance</a:t>
            </a:r>
            <a:r>
              <a:rPr lang="en-US" sz="1100">
                <a:solidFill>
                  <a:schemeClr val="dk1"/>
                </a:solidFill>
                <a:latin typeface="Arial"/>
                <a:ea typeface="Arial"/>
                <a:cs typeface="Arial"/>
                <a:sym typeface="Arial"/>
              </a:rPr>
              <a:t> (binds excess estrogen for elimination).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p6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Fiber is </a:t>
            </a:r>
            <a:r>
              <a:rPr b="1" lang="en-US" sz="1100">
                <a:solidFill>
                  <a:schemeClr val="dk1"/>
                </a:solidFill>
                <a:latin typeface="Arial"/>
                <a:ea typeface="Arial"/>
                <a:cs typeface="Arial"/>
                <a:sym typeface="Arial"/>
              </a:rPr>
              <a:t>non-digestible carbs and lignins</a:t>
            </a:r>
            <a:r>
              <a:rPr lang="en-US" sz="1100">
                <a:solidFill>
                  <a:schemeClr val="dk1"/>
                </a:solidFill>
                <a:latin typeface="Arial"/>
                <a:ea typeface="Arial"/>
                <a:cs typeface="Arial"/>
                <a:sym typeface="Arial"/>
              </a:rPr>
              <a:t>, unlike starch/sugar, it's never absorbed. </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It travels to the </a:t>
            </a:r>
            <a:r>
              <a:rPr b="1" lang="en-US" sz="1100">
                <a:solidFill>
                  <a:schemeClr val="dk1"/>
                </a:solidFill>
                <a:latin typeface="Arial"/>
                <a:ea typeface="Arial"/>
                <a:cs typeface="Arial"/>
                <a:sym typeface="Arial"/>
              </a:rPr>
              <a:t>colon intact</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directly shapes</a:t>
            </a:r>
            <a:r>
              <a:rPr lang="en-US" sz="1100">
                <a:solidFill>
                  <a:schemeClr val="dk1"/>
                </a:solidFill>
                <a:latin typeface="Arial"/>
                <a:ea typeface="Arial"/>
                <a:cs typeface="Arial"/>
                <a:sym typeface="Arial"/>
              </a:rPr>
              <a:t> gut function and the microbiome. </a:t>
            </a:r>
            <a:endParaRPr/>
          </a:p>
        </p:txBody>
      </p:sp>
      <p:sp>
        <p:nvSpPr>
          <p:cNvPr id="642" name="Google Shape;642;p6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p6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Fiber adds </a:t>
            </a:r>
            <a:r>
              <a:rPr b="1" lang="en-US" sz="1100">
                <a:solidFill>
                  <a:schemeClr val="dk1"/>
                </a:solidFill>
                <a:latin typeface="Arial"/>
                <a:ea typeface="Arial"/>
                <a:cs typeface="Arial"/>
                <a:sym typeface="Arial"/>
              </a:rPr>
              <a:t>bulk to stool</a:t>
            </a:r>
            <a:r>
              <a:rPr lang="en-US" sz="1100">
                <a:solidFill>
                  <a:schemeClr val="dk1"/>
                </a:solidFill>
                <a:latin typeface="Arial"/>
                <a:ea typeface="Arial"/>
                <a:cs typeface="Arial"/>
                <a:sym typeface="Arial"/>
              </a:rPr>
              <a:t>, promoting </a:t>
            </a:r>
            <a:r>
              <a:rPr b="1" lang="en-US" sz="1100">
                <a:solidFill>
                  <a:schemeClr val="dk1"/>
                </a:solidFill>
                <a:latin typeface="Arial"/>
                <a:ea typeface="Arial"/>
                <a:cs typeface="Arial"/>
                <a:sym typeface="Arial"/>
              </a:rPr>
              <a:t>peristalsis</a:t>
            </a:r>
            <a:r>
              <a:rPr lang="en-US" sz="1100">
                <a:solidFill>
                  <a:schemeClr val="dk1"/>
                </a:solidFill>
                <a:latin typeface="Arial"/>
                <a:ea typeface="Arial"/>
                <a:cs typeface="Arial"/>
                <a:sym typeface="Arial"/>
              </a:rPr>
              <a:t> and faster transit.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Helps move waste </a:t>
            </a:r>
            <a:r>
              <a:rPr b="1" lang="en-US" sz="1100">
                <a:solidFill>
                  <a:schemeClr val="dk1"/>
                </a:solidFill>
                <a:latin typeface="Arial"/>
                <a:ea typeface="Arial"/>
                <a:cs typeface="Arial"/>
                <a:sym typeface="Arial"/>
              </a:rPr>
              <a:t>efficiently through the GI tract</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Results: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Improved elimination</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Reduced toxin contact with gut lining</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Lower risk of constipation and colon issues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652" name="Google Shape;652;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6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Soluble fiber forms a gel</a:t>
            </a:r>
            <a:r>
              <a:rPr lang="en-US" sz="1100">
                <a:solidFill>
                  <a:schemeClr val="dk1"/>
                </a:solidFill>
                <a:latin typeface="Arial"/>
                <a:ea typeface="Arial"/>
                <a:cs typeface="Arial"/>
                <a:sym typeface="Arial"/>
              </a:rPr>
              <a:t>, slowing digestion and </a:t>
            </a:r>
            <a:r>
              <a:rPr b="1" lang="en-US" sz="1100">
                <a:solidFill>
                  <a:schemeClr val="dk1"/>
                </a:solidFill>
                <a:latin typeface="Arial"/>
                <a:ea typeface="Arial"/>
                <a:cs typeface="Arial"/>
                <a:sym typeface="Arial"/>
              </a:rPr>
              <a:t>carbohydrate absorption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Helps </a:t>
            </a:r>
            <a:r>
              <a:rPr b="1" lang="en-US" sz="1100">
                <a:solidFill>
                  <a:schemeClr val="dk1"/>
                </a:solidFill>
                <a:latin typeface="Arial"/>
                <a:ea typeface="Arial"/>
                <a:cs typeface="Arial"/>
                <a:sym typeface="Arial"/>
              </a:rPr>
              <a:t>reduce post-meal glucose spikes</a:t>
            </a:r>
            <a:r>
              <a:rPr lang="en-US" sz="1100">
                <a:solidFill>
                  <a:schemeClr val="dk1"/>
                </a:solidFill>
                <a:latin typeface="Arial"/>
                <a:ea typeface="Arial"/>
                <a:cs typeface="Arial"/>
                <a:sym typeface="Arial"/>
              </a:rPr>
              <a:t> and improve </a:t>
            </a:r>
            <a:r>
              <a:rPr b="1" lang="en-US" sz="1100">
                <a:solidFill>
                  <a:schemeClr val="dk1"/>
                </a:solidFill>
                <a:latin typeface="Arial"/>
                <a:ea typeface="Arial"/>
                <a:cs typeface="Arial"/>
                <a:sym typeface="Arial"/>
              </a:rPr>
              <a:t>insulin sensitivity</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Results:</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Better blood sugar control</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Lower risk of type 2 diabetes</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Improved satiety and appetite regulation</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662" name="Google Shape;662;p6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72" name="Google Shape;672;p6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Fiber feeds gut bacteria, which ferment it into </a:t>
            </a:r>
            <a:r>
              <a:rPr b="1" lang="en-US" sz="1100">
                <a:solidFill>
                  <a:schemeClr val="dk1"/>
                </a:solidFill>
                <a:latin typeface="Arial"/>
                <a:ea typeface="Arial"/>
                <a:cs typeface="Arial"/>
                <a:sym typeface="Arial"/>
              </a:rPr>
              <a:t>SCFAs</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butyrate</a:t>
            </a:r>
            <a:r>
              <a:rPr lang="en-US" sz="1100">
                <a:solidFill>
                  <a:schemeClr val="dk1"/>
                </a:solidFill>
                <a:latin typeface="Arial"/>
                <a:ea typeface="Arial"/>
                <a:cs typeface="Arial"/>
                <a:sym typeface="Arial"/>
              </a:rPr>
              <a:t> (barrier integrity)</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propionate</a:t>
            </a:r>
            <a:r>
              <a:rPr lang="en-US" sz="1100">
                <a:solidFill>
                  <a:schemeClr val="dk1"/>
                </a:solidFill>
                <a:latin typeface="Arial"/>
                <a:ea typeface="Arial"/>
                <a:cs typeface="Arial"/>
                <a:sym typeface="Arial"/>
              </a:rPr>
              <a:t> (lipid regulation)</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acetate</a:t>
            </a:r>
            <a:r>
              <a:rPr lang="en-US" sz="1100">
                <a:solidFill>
                  <a:schemeClr val="dk1"/>
                </a:solidFill>
                <a:latin typeface="Arial"/>
                <a:ea typeface="Arial"/>
                <a:cs typeface="Arial"/>
                <a:sym typeface="Arial"/>
              </a:rPr>
              <a:t> (immune modulation)</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a:p>
            <a:pPr indent="0" lvl="0" marL="0" rtl="0" algn="l">
              <a:spcBef>
                <a:spcPts val="0"/>
              </a:spcBef>
              <a:spcAft>
                <a:spcPts val="0"/>
              </a:spcAft>
              <a:buNone/>
            </a:pPr>
            <a:r>
              <a:rPr lang="en-US" sz="1100">
                <a:solidFill>
                  <a:schemeClr val="dk1"/>
                </a:solidFill>
                <a:latin typeface="Arial"/>
                <a:ea typeface="Arial"/>
                <a:cs typeface="Arial"/>
                <a:sym typeface="Arial"/>
              </a:rPr>
              <a:t>The result: a </a:t>
            </a:r>
            <a:r>
              <a:rPr b="1" lang="en-US" sz="1100">
                <a:solidFill>
                  <a:schemeClr val="dk1"/>
                </a:solidFill>
                <a:latin typeface="Arial"/>
                <a:ea typeface="Arial"/>
                <a:cs typeface="Arial"/>
                <a:sym typeface="Arial"/>
              </a:rPr>
              <a:t>stronger barrier</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less inflammation</a:t>
            </a:r>
            <a:r>
              <a:rPr lang="en-US" sz="1100">
                <a:solidFill>
                  <a:schemeClr val="dk1"/>
                </a:solidFill>
                <a:latin typeface="Arial"/>
                <a:ea typeface="Arial"/>
                <a:cs typeface="Arial"/>
                <a:sym typeface="Arial"/>
              </a:rPr>
              <a:t>, and better </a:t>
            </a:r>
            <a:r>
              <a:rPr b="1" lang="en-US" sz="1100">
                <a:solidFill>
                  <a:schemeClr val="dk1"/>
                </a:solidFill>
                <a:latin typeface="Arial"/>
                <a:ea typeface="Arial"/>
                <a:cs typeface="Arial"/>
                <a:sym typeface="Arial"/>
              </a:rPr>
              <a:t>immune tolerance</a:t>
            </a:r>
            <a:r>
              <a:rPr lang="en-US" sz="1100">
                <a:solidFill>
                  <a:schemeClr val="dk1"/>
                </a:solidFill>
                <a:latin typeface="Arial"/>
                <a:ea typeface="Arial"/>
                <a:cs typeface="Arial"/>
                <a:sym typeface="Arial"/>
              </a:rPr>
              <a:t>.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p6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82" name="Google Shape;682;p6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Soluble fiber:</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Found in </a:t>
            </a:r>
            <a:r>
              <a:rPr b="1" lang="en-US" sz="1100">
                <a:solidFill>
                  <a:schemeClr val="dk1"/>
                </a:solidFill>
                <a:latin typeface="Arial"/>
                <a:ea typeface="Arial"/>
                <a:cs typeface="Arial"/>
                <a:sym typeface="Arial"/>
              </a:rPr>
              <a:t>oats, beans, apples, chia, flax</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Forms a </a:t>
            </a:r>
            <a:r>
              <a:rPr b="1" lang="en-US" sz="1100">
                <a:solidFill>
                  <a:schemeClr val="dk1"/>
                </a:solidFill>
                <a:latin typeface="Arial"/>
                <a:ea typeface="Arial"/>
                <a:cs typeface="Arial"/>
                <a:sym typeface="Arial"/>
              </a:rPr>
              <a:t>gel</a:t>
            </a:r>
            <a:r>
              <a:rPr lang="en-US" sz="1100">
                <a:solidFill>
                  <a:schemeClr val="dk1"/>
                </a:solidFill>
                <a:latin typeface="Arial"/>
                <a:ea typeface="Arial"/>
                <a:cs typeface="Arial"/>
                <a:sym typeface="Arial"/>
              </a:rPr>
              <a:t> → stabilizes </a:t>
            </a:r>
            <a:r>
              <a:rPr b="1" lang="en-US" sz="1100">
                <a:solidFill>
                  <a:schemeClr val="dk1"/>
                </a:solidFill>
                <a:latin typeface="Arial"/>
                <a:ea typeface="Arial"/>
                <a:cs typeface="Arial"/>
                <a:sym typeface="Arial"/>
              </a:rPr>
              <a:t>blood sugar</a:t>
            </a:r>
            <a:r>
              <a:rPr lang="en-US" sz="1100">
                <a:solidFill>
                  <a:schemeClr val="dk1"/>
                </a:solidFill>
                <a:latin typeface="Arial"/>
                <a:ea typeface="Arial"/>
                <a:cs typeface="Arial"/>
                <a:sym typeface="Arial"/>
              </a:rPr>
              <a:t>, lowers cholesterol, feeds </a:t>
            </a:r>
            <a:r>
              <a:rPr b="1" lang="en-US" sz="1100">
                <a:solidFill>
                  <a:schemeClr val="dk1"/>
                </a:solidFill>
                <a:latin typeface="Arial"/>
                <a:ea typeface="Arial"/>
                <a:cs typeface="Arial"/>
                <a:sym typeface="Arial"/>
              </a:rPr>
              <a:t>gut bacteria</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Insoluble fiber:</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Found in </a:t>
            </a:r>
            <a:r>
              <a:rPr b="1" lang="en-US" sz="1100">
                <a:solidFill>
                  <a:schemeClr val="dk1"/>
                </a:solidFill>
                <a:latin typeface="Arial"/>
                <a:ea typeface="Arial"/>
                <a:cs typeface="Arial"/>
                <a:sym typeface="Arial"/>
              </a:rPr>
              <a:t>vegetable skins, seeds, whole grains</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Adds </a:t>
            </a:r>
            <a:r>
              <a:rPr b="1" lang="en-US" sz="1100">
                <a:solidFill>
                  <a:schemeClr val="dk1"/>
                </a:solidFill>
                <a:latin typeface="Arial"/>
                <a:ea typeface="Arial"/>
                <a:cs typeface="Arial"/>
                <a:sym typeface="Arial"/>
              </a:rPr>
              <a:t>bulk</a:t>
            </a:r>
            <a:r>
              <a:rPr lang="en-US" sz="1100">
                <a:solidFill>
                  <a:schemeClr val="dk1"/>
                </a:solidFill>
                <a:latin typeface="Arial"/>
                <a:ea typeface="Arial"/>
                <a:cs typeface="Arial"/>
                <a:sym typeface="Arial"/>
              </a:rPr>
              <a:t>, improves </a:t>
            </a:r>
            <a:r>
              <a:rPr b="1" lang="en-US" sz="1100">
                <a:solidFill>
                  <a:schemeClr val="dk1"/>
                </a:solidFill>
                <a:latin typeface="Arial"/>
                <a:ea typeface="Arial"/>
                <a:cs typeface="Arial"/>
                <a:sym typeface="Arial"/>
              </a:rPr>
              <a:t>transit</a:t>
            </a:r>
            <a:r>
              <a:rPr lang="en-US" sz="1100">
                <a:solidFill>
                  <a:schemeClr val="dk1"/>
                </a:solidFill>
                <a:latin typeface="Arial"/>
                <a:ea typeface="Arial"/>
                <a:cs typeface="Arial"/>
                <a:sym typeface="Arial"/>
              </a:rPr>
              <a:t>, prevents constipation, supports detox</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Fiber is only found in plant foods</a:t>
            </a:r>
            <a:r>
              <a:rPr lang="en-US" sz="1100">
                <a:solidFill>
                  <a:schemeClr val="dk1"/>
                </a:solidFill>
                <a:latin typeface="Arial"/>
                <a:ea typeface="Arial"/>
                <a:cs typeface="Arial"/>
                <a:sym typeface="Arial"/>
              </a:rPr>
              <a:t>, none in animal products.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p6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93" name="Google Shape;693;p6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6" name="Shape 706"/>
        <p:cNvGrpSpPr/>
        <p:nvPr/>
      </p:nvGrpSpPr>
      <p:grpSpPr>
        <a:xfrm>
          <a:off x="0" y="0"/>
          <a:ext cx="0" cy="0"/>
          <a:chOff x="0" y="0"/>
          <a:chExt cx="0" cy="0"/>
        </a:xfrm>
      </p:grpSpPr>
      <p:sp>
        <p:nvSpPr>
          <p:cNvPr id="707" name="Google Shape;707;p6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Low fiber breaks five things: </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toxins recirculate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estrogen clearance slows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gut permeability rises</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dysbiosis</a:t>
            </a:r>
            <a:r>
              <a:rPr lang="en-US" sz="1100">
                <a:solidFill>
                  <a:schemeClr val="dk1"/>
                </a:solidFill>
                <a:latin typeface="Arial"/>
                <a:ea typeface="Arial"/>
                <a:cs typeface="Arial"/>
                <a:sym typeface="Arial"/>
              </a:rPr>
              <a:t> takes hold, </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eriod"/>
            </a:pPr>
            <a:r>
              <a:rPr lang="en-US" sz="1100">
                <a:solidFill>
                  <a:schemeClr val="dk1"/>
                </a:solidFill>
                <a:latin typeface="Arial"/>
                <a:ea typeface="Arial"/>
                <a:cs typeface="Arial"/>
                <a:sym typeface="Arial"/>
              </a:rPr>
              <a:t>and </a:t>
            </a:r>
            <a:r>
              <a:rPr b="1" lang="en-US" sz="1100">
                <a:solidFill>
                  <a:schemeClr val="dk1"/>
                </a:solidFill>
                <a:latin typeface="Arial"/>
                <a:ea typeface="Arial"/>
                <a:cs typeface="Arial"/>
                <a:sym typeface="Arial"/>
              </a:rPr>
              <a:t>blood sugar destabilizes</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The clinical fallout: </a:t>
            </a:r>
            <a:r>
              <a:rPr b="1" lang="en-US" sz="1100">
                <a:solidFill>
                  <a:schemeClr val="dk1"/>
                </a:solidFill>
                <a:latin typeface="Arial"/>
                <a:ea typeface="Arial"/>
                <a:cs typeface="Arial"/>
                <a:sym typeface="Arial"/>
              </a:rPr>
              <a:t>IBS, hormonal imbalance, metabolic syndrome, and colorectal cancer risk</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rPr lang="en-US" sz="1100">
                <a:solidFill>
                  <a:schemeClr val="dk1"/>
                </a:solidFill>
                <a:latin typeface="Arial"/>
                <a:ea typeface="Arial"/>
                <a:cs typeface="Arial"/>
                <a:sym typeface="Arial"/>
              </a:rPr>
              <a:t>Target is </a:t>
            </a:r>
            <a:r>
              <a:rPr b="1" lang="en-US" sz="1100">
                <a:solidFill>
                  <a:schemeClr val="dk1"/>
                </a:solidFill>
                <a:latin typeface="Arial"/>
                <a:ea typeface="Arial"/>
                <a:cs typeface="Arial"/>
                <a:sym typeface="Arial"/>
              </a:rPr>
              <a:t>25–38g/day</a:t>
            </a:r>
            <a:r>
              <a:rPr lang="en-US" sz="1100">
                <a:solidFill>
                  <a:schemeClr val="dk1"/>
                </a:solidFill>
                <a:latin typeface="Arial"/>
                <a:ea typeface="Arial"/>
                <a:cs typeface="Arial"/>
                <a:sym typeface="Arial"/>
              </a:rPr>
              <a:t>, most adults get </a:t>
            </a:r>
            <a:r>
              <a:rPr b="1" lang="en-US" sz="1100">
                <a:solidFill>
                  <a:schemeClr val="dk1"/>
                </a:solidFill>
                <a:latin typeface="Arial"/>
                <a:ea typeface="Arial"/>
                <a:cs typeface="Arial"/>
                <a:sym typeface="Arial"/>
              </a:rPr>
              <a:t>10–15g</a:t>
            </a:r>
            <a:r>
              <a:rPr lang="en-US" sz="1100">
                <a:solidFill>
                  <a:schemeClr val="dk1"/>
                </a:solidFill>
                <a:latin typeface="Arial"/>
                <a:ea typeface="Arial"/>
                <a:cs typeface="Arial"/>
                <a:sym typeface="Arial"/>
              </a:rPr>
              <a:t>. And in my own practice, with the rise of fad diets like </a:t>
            </a:r>
            <a:r>
              <a:rPr b="1" lang="en-US" sz="1100">
                <a:solidFill>
                  <a:schemeClr val="dk1"/>
                </a:solidFill>
                <a:latin typeface="Arial"/>
                <a:ea typeface="Arial"/>
                <a:cs typeface="Arial"/>
                <a:sym typeface="Arial"/>
              </a:rPr>
              <a:t>carnivore</a:t>
            </a:r>
            <a:r>
              <a:rPr lang="en-US" sz="1100">
                <a:solidFill>
                  <a:schemeClr val="dk1"/>
                </a:solidFill>
                <a:latin typeface="Arial"/>
                <a:ea typeface="Arial"/>
                <a:cs typeface="Arial"/>
                <a:sym typeface="Arial"/>
              </a:rPr>
              <a:t>, I'm increasingly seeing patients come in with intake </a:t>
            </a:r>
            <a:r>
              <a:rPr b="1" lang="en-US" sz="1100">
                <a:solidFill>
                  <a:schemeClr val="dk1"/>
                </a:solidFill>
                <a:latin typeface="Arial"/>
                <a:ea typeface="Arial"/>
                <a:cs typeface="Arial"/>
                <a:sym typeface="Arial"/>
              </a:rPr>
              <a:t>below 5g/day</a:t>
            </a:r>
            <a:r>
              <a:rPr lang="en-US" sz="1100">
                <a:solidFill>
                  <a:schemeClr val="dk1"/>
                </a:solidFill>
                <a:latin typeface="Arial"/>
                <a:ea typeface="Arial"/>
                <a:cs typeface="Arial"/>
                <a:sym typeface="Arial"/>
              </a:rPr>
              <a:t>, even further from target than the national average suggests.</a:t>
            </a:r>
            <a:endParaRPr b="1" sz="1100">
              <a:solidFill>
                <a:schemeClr val="dk1"/>
              </a:solidFill>
              <a:latin typeface="Arial"/>
              <a:ea typeface="Arial"/>
              <a:cs typeface="Arial"/>
              <a:sym typeface="Arial"/>
            </a:endParaRPr>
          </a:p>
        </p:txBody>
      </p:sp>
      <p:sp>
        <p:nvSpPr>
          <p:cNvPr id="708" name="Google Shape;708;p6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Reference table</a:t>
            </a:r>
            <a:endParaRPr/>
          </a:p>
        </p:txBody>
      </p:sp>
      <p:sp>
        <p:nvSpPr>
          <p:cNvPr id="114" name="Google Shape;114;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p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20" name="Google Shape;720;p6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Fiber deficiency rarely causes a </a:t>
            </a:r>
            <a:r>
              <a:rPr b="1" lang="en-US" sz="1100">
                <a:solidFill>
                  <a:schemeClr val="dk1"/>
                </a:solidFill>
                <a:latin typeface="Arial"/>
                <a:ea typeface="Arial"/>
                <a:cs typeface="Arial"/>
                <a:sym typeface="Arial"/>
              </a:rPr>
              <a:t>classic disease</a:t>
            </a:r>
            <a:r>
              <a:rPr lang="en-US" sz="1100">
                <a:solidFill>
                  <a:schemeClr val="dk1"/>
                </a:solidFill>
                <a:latin typeface="Arial"/>
                <a:ea typeface="Arial"/>
                <a:cs typeface="Arial"/>
                <a:sym typeface="Arial"/>
              </a:rPr>
              <a:t>, but leads to </a:t>
            </a:r>
            <a:r>
              <a:rPr b="1" lang="en-US" sz="1100">
                <a:solidFill>
                  <a:schemeClr val="dk1"/>
                </a:solidFill>
                <a:latin typeface="Arial"/>
                <a:ea typeface="Arial"/>
                <a:cs typeface="Arial"/>
                <a:sym typeface="Arial"/>
              </a:rPr>
              <a:t>functional dysfunction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lang="en-US" sz="1100">
                <a:solidFill>
                  <a:schemeClr val="dk1"/>
                </a:solidFill>
                <a:latin typeface="Arial"/>
                <a:ea typeface="Arial"/>
                <a:cs typeface="Arial"/>
                <a:sym typeface="Arial"/>
              </a:rPr>
              <a:t>deficiencies &amp; insufficiencies effect:</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Gut motility</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Blood sugar control</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Lipid metabolism</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Estrogen clearance</a:t>
            </a:r>
            <a:endParaRPr b="1"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Inflammation</a:t>
            </a:r>
            <a:endParaRPr b="1" sz="1100">
              <a:solidFill>
                <a:schemeClr val="dk1"/>
              </a:solidFill>
              <a:latin typeface="Arial"/>
              <a:ea typeface="Arial"/>
              <a:cs typeface="Arial"/>
              <a:sym typeface="Arial"/>
            </a:endParaRPr>
          </a:p>
          <a:p>
            <a:pPr indent="0" lvl="0" marL="0" rtl="0" algn="l">
              <a:lnSpc>
                <a:spcPct val="115000"/>
              </a:lnSpc>
              <a:spcBef>
                <a:spcPts val="1200"/>
              </a:spcBef>
              <a:spcAft>
                <a:spcPts val="0"/>
              </a:spcAft>
              <a:buSzPts val="1100"/>
              <a:buNone/>
            </a:pPr>
            <a:r>
              <a:rPr b="1" lang="en-US" sz="1100">
                <a:solidFill>
                  <a:schemeClr val="dk1"/>
                </a:solidFill>
                <a:latin typeface="Arial"/>
                <a:ea typeface="Arial"/>
                <a:cs typeface="Arial"/>
                <a:sym typeface="Arial"/>
              </a:rPr>
              <a:t>**</a:t>
            </a:r>
            <a:r>
              <a:rPr lang="en-US" sz="1100">
                <a:solidFill>
                  <a:schemeClr val="dk1"/>
                </a:solidFill>
                <a:latin typeface="Arial"/>
                <a:ea typeface="Arial"/>
                <a:cs typeface="Arial"/>
                <a:sym typeface="Arial"/>
              </a:rPr>
              <a:t>Fiber deficiency is a </a:t>
            </a:r>
            <a:r>
              <a:rPr b="1" lang="en-US" sz="1100">
                <a:solidFill>
                  <a:schemeClr val="dk1"/>
                </a:solidFill>
                <a:latin typeface="Arial"/>
                <a:ea typeface="Arial"/>
                <a:cs typeface="Arial"/>
                <a:sym typeface="Arial"/>
              </a:rPr>
              <a:t>silent driver of chronic disease</a:t>
            </a:r>
            <a:r>
              <a:rPr lang="en-US" sz="1100">
                <a:solidFill>
                  <a:schemeClr val="dk1"/>
                </a:solidFill>
                <a:latin typeface="Arial"/>
                <a:ea typeface="Arial"/>
                <a:cs typeface="Arial"/>
                <a:sym typeface="Arial"/>
              </a:rPr>
              <a:t>, impacting metabolic health before overt symptoms appear.</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p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30" name="Google Shape;730;p7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Deficiency (&lt;10 g/day):</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 constipation, diverticulosis, ↑ colon cancer risk, microbiome depletion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Insufficiency (10–15 g/day):</a:t>
            </a:r>
            <a:r>
              <a:rPr lang="en-US" sz="1100">
                <a:solidFill>
                  <a:schemeClr val="dk1"/>
                </a:solidFill>
                <a:latin typeface="Arial"/>
                <a:ea typeface="Arial"/>
                <a:cs typeface="Arial"/>
                <a:sym typeface="Arial"/>
              </a:rPr>
              <a:t> </a:t>
            </a:r>
            <a:r>
              <a:rPr i="1" lang="en-US" sz="1100">
                <a:solidFill>
                  <a:schemeClr val="dk1"/>
                </a:solidFill>
                <a:latin typeface="Arial"/>
                <a:ea typeface="Arial"/>
                <a:cs typeface="Arial"/>
                <a:sym typeface="Arial"/>
              </a:rPr>
              <a:t>(most common)</a:t>
            </a:r>
            <a:br>
              <a:rPr i="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 bloating, blood sugar swings, fatigue, hormone imbalance, weight changes</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41" name="Google Shape;741;p7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Causes of fiber deficiency</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Processed food diet</a:t>
            </a:r>
            <a:r>
              <a:rPr lang="en-US" sz="1100">
                <a:solidFill>
                  <a:schemeClr val="dk1"/>
                </a:solidFill>
                <a:latin typeface="Arial"/>
                <a:ea typeface="Arial"/>
                <a:cs typeface="Arial"/>
                <a:sym typeface="Arial"/>
              </a:rPr>
              <a:t> → refined foods lack fiber</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Low produce intake</a:t>
            </a:r>
            <a:r>
              <a:rPr lang="en-US" sz="1100">
                <a:solidFill>
                  <a:schemeClr val="dk1"/>
                </a:solidFill>
                <a:latin typeface="Arial"/>
                <a:ea typeface="Arial"/>
                <a:cs typeface="Arial"/>
                <a:sym typeface="Arial"/>
              </a:rPr>
              <a:t> → fewer vegetables, fruits, legumes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Low-carb/keto diets</a:t>
            </a:r>
            <a:r>
              <a:rPr lang="en-US" sz="1100">
                <a:solidFill>
                  <a:schemeClr val="dk1"/>
                </a:solidFill>
                <a:latin typeface="Arial"/>
                <a:ea typeface="Arial"/>
                <a:cs typeface="Arial"/>
                <a:sym typeface="Arial"/>
              </a:rPr>
              <a:t> → often remove major fiber sources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GI disorders (IBS, bloating)</a:t>
            </a:r>
            <a:r>
              <a:rPr lang="en-US" sz="1100">
                <a:solidFill>
                  <a:schemeClr val="dk1"/>
                </a:solidFill>
                <a:latin typeface="Arial"/>
                <a:ea typeface="Arial"/>
                <a:cs typeface="Arial"/>
                <a:sym typeface="Arial"/>
              </a:rPr>
              <a:t> → avoidance → worsens gut health</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Modern diets and food avoidance patterns are the main drivers of low fiber intake.</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2" name="Shape 752"/>
        <p:cNvGrpSpPr/>
        <p:nvPr/>
      </p:nvGrpSpPr>
      <p:grpSpPr>
        <a:xfrm>
          <a:off x="0" y="0"/>
          <a:ext cx="0" cy="0"/>
          <a:chOff x="0" y="0"/>
          <a:chExt cx="0" cy="0"/>
        </a:xfrm>
      </p:grpSpPr>
      <p:sp>
        <p:nvSpPr>
          <p:cNvPr id="753" name="Google Shape;753;p7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Mechanism of fiber insufficiency and how it harms health:</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b="1"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Impaired GI Detoxification</a:t>
            </a:r>
            <a:r>
              <a:rPr lang="en-US" sz="1100">
                <a:solidFill>
                  <a:schemeClr val="dk1"/>
                </a:solidFill>
                <a:latin typeface="Arial"/>
                <a:ea typeface="Arial"/>
                <a:cs typeface="Arial"/>
                <a:sym typeface="Arial"/>
              </a:rPr>
              <a:t> — Fiber normally binds </a:t>
            </a:r>
            <a:r>
              <a:rPr b="1" lang="en-US" sz="1100">
                <a:solidFill>
                  <a:schemeClr val="dk1"/>
                </a:solidFill>
                <a:latin typeface="Arial"/>
                <a:ea typeface="Arial"/>
                <a:cs typeface="Arial"/>
                <a:sym typeface="Arial"/>
              </a:rPr>
              <a:t>bile acids, toxins, and excess estrogen</a:t>
            </a:r>
            <a:r>
              <a:rPr lang="en-US" sz="1100">
                <a:solidFill>
                  <a:schemeClr val="dk1"/>
                </a:solidFill>
                <a:latin typeface="Arial"/>
                <a:ea typeface="Arial"/>
                <a:cs typeface="Arial"/>
                <a:sym typeface="Arial"/>
              </a:rPr>
              <a:t>. Without it, these </a:t>
            </a:r>
            <a:r>
              <a:rPr b="1" lang="en-US" sz="1100">
                <a:solidFill>
                  <a:schemeClr val="dk1"/>
                </a:solidFill>
                <a:latin typeface="Arial"/>
                <a:ea typeface="Arial"/>
                <a:cs typeface="Arial"/>
                <a:sym typeface="Arial"/>
              </a:rPr>
              <a:t>recirculate</a:t>
            </a:r>
            <a:r>
              <a:rPr lang="en-US" sz="1100">
                <a:solidFill>
                  <a:schemeClr val="dk1"/>
                </a:solidFill>
                <a:latin typeface="Arial"/>
                <a:ea typeface="Arial"/>
                <a:cs typeface="Arial"/>
                <a:sym typeface="Arial"/>
              </a:rPr>
              <a:t> instead of clearing → toxin buildup and </a:t>
            </a:r>
            <a:r>
              <a:rPr b="1" lang="en-US" sz="1100">
                <a:solidFill>
                  <a:schemeClr val="dk1"/>
                </a:solidFill>
                <a:latin typeface="Arial"/>
                <a:ea typeface="Arial"/>
                <a:cs typeface="Arial"/>
                <a:sym typeface="Arial"/>
              </a:rPr>
              <a:t>hormone imbalance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Microbiome Collapse</a:t>
            </a:r>
            <a:r>
              <a:rPr lang="en-US" sz="1100">
                <a:solidFill>
                  <a:schemeClr val="dk1"/>
                </a:solidFill>
                <a:latin typeface="Arial"/>
                <a:ea typeface="Arial"/>
                <a:cs typeface="Arial"/>
                <a:sym typeface="Arial"/>
              </a:rPr>
              <a:t> — No fermentable fiber means </a:t>
            </a:r>
            <a:r>
              <a:rPr b="1" lang="en-US" sz="1100">
                <a:solidFill>
                  <a:schemeClr val="dk1"/>
                </a:solidFill>
                <a:latin typeface="Arial"/>
                <a:ea typeface="Arial"/>
                <a:cs typeface="Arial"/>
                <a:sym typeface="Arial"/>
              </a:rPr>
              <a:t>less SCFA production</a:t>
            </a:r>
            <a:r>
              <a:rPr lang="en-US" sz="1100">
                <a:solidFill>
                  <a:schemeClr val="dk1"/>
                </a:solidFill>
                <a:latin typeface="Arial"/>
                <a:ea typeface="Arial"/>
                <a:cs typeface="Arial"/>
                <a:sym typeface="Arial"/>
              </a:rPr>
              <a:t>, a </a:t>
            </a:r>
            <a:r>
              <a:rPr b="1" lang="en-US" sz="1100">
                <a:solidFill>
                  <a:schemeClr val="dk1"/>
                </a:solidFill>
                <a:latin typeface="Arial"/>
                <a:ea typeface="Arial"/>
                <a:cs typeface="Arial"/>
                <a:sym typeface="Arial"/>
              </a:rPr>
              <a:t>thinner gut barrier</a:t>
            </a:r>
            <a:r>
              <a:rPr lang="en-US" sz="1100">
                <a:solidFill>
                  <a:schemeClr val="dk1"/>
                </a:solidFill>
                <a:latin typeface="Arial"/>
                <a:ea typeface="Arial"/>
                <a:cs typeface="Arial"/>
                <a:sym typeface="Arial"/>
              </a:rPr>
              <a:t>, and more </a:t>
            </a:r>
            <a:r>
              <a:rPr b="1" lang="en-US" sz="1100">
                <a:solidFill>
                  <a:schemeClr val="dk1"/>
                </a:solidFill>
                <a:latin typeface="Arial"/>
                <a:ea typeface="Arial"/>
                <a:cs typeface="Arial"/>
                <a:sym typeface="Arial"/>
              </a:rPr>
              <a:t>endotoxin absorption</a:t>
            </a: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chronic inflammation, insulin resistance, autoimmune priming</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Glycemic Instability</a:t>
            </a:r>
            <a:r>
              <a:rPr lang="en-US" sz="1100">
                <a:solidFill>
                  <a:schemeClr val="dk1"/>
                </a:solidFill>
                <a:latin typeface="Arial"/>
                <a:ea typeface="Arial"/>
                <a:cs typeface="Arial"/>
                <a:sym typeface="Arial"/>
              </a:rPr>
              <a:t> — Without soluble fiber's gel effect, </a:t>
            </a:r>
            <a:r>
              <a:rPr b="1" lang="en-US" sz="1100">
                <a:solidFill>
                  <a:schemeClr val="dk1"/>
                </a:solidFill>
                <a:latin typeface="Arial"/>
                <a:ea typeface="Arial"/>
                <a:cs typeface="Arial"/>
                <a:sym typeface="Arial"/>
              </a:rPr>
              <a:t>glucose absorbs too fast</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insulin spikes</a:t>
            </a: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energy crashes, cravings, weight gain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Transit Time Slowing</a:t>
            </a:r>
            <a:r>
              <a:rPr lang="en-US" sz="1100">
                <a:solidFill>
                  <a:schemeClr val="dk1"/>
                </a:solidFill>
                <a:latin typeface="Arial"/>
                <a:ea typeface="Arial"/>
                <a:cs typeface="Arial"/>
                <a:sym typeface="Arial"/>
              </a:rPr>
              <a:t> — Low bulk means </a:t>
            </a:r>
            <a:r>
              <a:rPr b="1" lang="en-US" sz="1100">
                <a:solidFill>
                  <a:schemeClr val="dk1"/>
                </a:solidFill>
                <a:latin typeface="Arial"/>
                <a:ea typeface="Arial"/>
                <a:cs typeface="Arial"/>
                <a:sym typeface="Arial"/>
              </a:rPr>
              <a:t>stool sits longer</a:t>
            </a:r>
            <a:r>
              <a:rPr lang="en-US" sz="1100">
                <a:solidFill>
                  <a:schemeClr val="dk1"/>
                </a:solidFill>
                <a:latin typeface="Arial"/>
                <a:ea typeface="Arial"/>
                <a:cs typeface="Arial"/>
                <a:sym typeface="Arial"/>
              </a:rPr>
              <a:t>, so toxins stay in contact with the bowel wall → </a:t>
            </a:r>
            <a:r>
              <a:rPr b="1" lang="en-US" sz="1100">
                <a:solidFill>
                  <a:schemeClr val="dk1"/>
                </a:solidFill>
                <a:latin typeface="Arial"/>
                <a:ea typeface="Arial"/>
                <a:cs typeface="Arial"/>
                <a:sym typeface="Arial"/>
              </a:rPr>
              <a:t>constipation and colonic inflammation</a:t>
            </a:r>
            <a:r>
              <a:rPr lang="en-US" sz="1100">
                <a:solidFill>
                  <a:schemeClr val="dk1"/>
                </a:solidFill>
                <a:latin typeface="Arial"/>
                <a:ea typeface="Arial"/>
                <a:cs typeface="Arial"/>
                <a:sym typeface="Arial"/>
              </a:rPr>
              <a:t>.</a:t>
            </a:r>
            <a:endParaRPr b="1"/>
          </a:p>
        </p:txBody>
      </p:sp>
      <p:sp>
        <p:nvSpPr>
          <p:cNvPr id="754" name="Google Shape;754;p7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p7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Helpful reference table for low fiber health outcomes (review)</a:t>
            </a:r>
            <a:endParaRPr/>
          </a:p>
        </p:txBody>
      </p:sp>
      <p:sp>
        <p:nvSpPr>
          <p:cNvPr id="767" name="Google Shape;767;p7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5" name="Shape 775"/>
        <p:cNvGrpSpPr/>
        <p:nvPr/>
      </p:nvGrpSpPr>
      <p:grpSpPr>
        <a:xfrm>
          <a:off x="0" y="0"/>
          <a:ext cx="0" cy="0"/>
          <a:chOff x="0" y="0"/>
          <a:chExt cx="0" cy="0"/>
        </a:xfrm>
      </p:grpSpPr>
      <p:sp>
        <p:nvSpPr>
          <p:cNvPr id="776" name="Google Shape;776;p7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Review table for symptom cluster patterns for low fiber</a:t>
            </a:r>
            <a:endParaRPr/>
          </a:p>
        </p:txBody>
      </p:sp>
      <p:sp>
        <p:nvSpPr>
          <p:cNvPr id="777" name="Google Shape;777;p7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5" name="Shape 785"/>
        <p:cNvGrpSpPr/>
        <p:nvPr/>
      </p:nvGrpSpPr>
      <p:grpSpPr>
        <a:xfrm>
          <a:off x="0" y="0"/>
          <a:ext cx="0" cy="0"/>
          <a:chOff x="0" y="0"/>
          <a:chExt cx="0" cy="0"/>
        </a:xfrm>
      </p:grpSpPr>
      <p:sp>
        <p:nvSpPr>
          <p:cNvPr id="786" name="Google Shape;786;p7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sz="1100">
                <a:solidFill>
                  <a:schemeClr val="dk1"/>
                </a:solidFill>
                <a:latin typeface="Arial"/>
                <a:ea typeface="Arial"/>
                <a:cs typeface="Arial"/>
                <a:sym typeface="Arial"/>
              </a:rPr>
              <a:t>Treatment Protocol for Fiber: </a:t>
            </a:r>
            <a:endParaRPr b="1" sz="1100">
              <a:solidFill>
                <a:schemeClr val="dk1"/>
              </a:solidFill>
              <a:latin typeface="Arial"/>
              <a:ea typeface="Arial"/>
              <a:cs typeface="Arial"/>
              <a:sym typeface="Arial"/>
            </a:endParaRPr>
          </a:p>
          <a:p>
            <a:pPr indent="0" lvl="0" marL="0" rtl="0" algn="l">
              <a:spcBef>
                <a:spcPts val="0"/>
              </a:spcBef>
              <a:spcAft>
                <a:spcPts val="0"/>
              </a:spcAft>
              <a:buNone/>
            </a:pPr>
            <a:r>
              <a:t/>
            </a:r>
            <a:endParaRPr b="1"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Dietary Intervention (first-line)</a:t>
            </a:r>
            <a:r>
              <a:rPr lang="en-US" sz="1100">
                <a:solidFill>
                  <a:schemeClr val="dk1"/>
                </a:solidFill>
                <a:latin typeface="Arial"/>
                <a:ea typeface="Arial"/>
                <a:cs typeface="Arial"/>
                <a:sym typeface="Arial"/>
              </a:rPr>
              <a:t> — Target </a:t>
            </a:r>
            <a:r>
              <a:rPr b="1" lang="en-US" sz="1100">
                <a:solidFill>
                  <a:schemeClr val="dk1"/>
                </a:solidFill>
                <a:latin typeface="Arial"/>
                <a:ea typeface="Arial"/>
                <a:cs typeface="Arial"/>
                <a:sym typeface="Arial"/>
              </a:rPr>
              <a:t>25–38g/day</a:t>
            </a:r>
            <a:r>
              <a:rPr lang="en-US" sz="1100">
                <a:solidFill>
                  <a:schemeClr val="dk1"/>
                </a:solidFill>
                <a:latin typeface="Arial"/>
                <a:ea typeface="Arial"/>
                <a:cs typeface="Arial"/>
                <a:sym typeface="Arial"/>
              </a:rPr>
              <a:t>: legumes 3–4x weekly, whole grains over refined, fruit with skins on, 1 tbsp flax or chia daily. Build up </a:t>
            </a:r>
            <a:r>
              <a:rPr b="1" lang="en-US" sz="1100">
                <a:solidFill>
                  <a:schemeClr val="dk1"/>
                </a:solidFill>
                <a:latin typeface="Arial"/>
                <a:ea typeface="Arial"/>
                <a:cs typeface="Arial"/>
                <a:sym typeface="Arial"/>
              </a:rPr>
              <a:t>slowly</a:t>
            </a:r>
            <a:r>
              <a:rPr lang="en-US" sz="1100">
                <a:solidFill>
                  <a:schemeClr val="dk1"/>
                </a:solidFill>
                <a:latin typeface="Arial"/>
                <a:ea typeface="Arial"/>
                <a:cs typeface="Arial"/>
                <a:sym typeface="Arial"/>
              </a:rPr>
              <a:t>, with </a:t>
            </a:r>
            <a:r>
              <a:rPr b="1" lang="en-US" sz="1100">
                <a:solidFill>
                  <a:schemeClr val="dk1"/>
                </a:solidFill>
                <a:latin typeface="Arial"/>
                <a:ea typeface="Arial"/>
                <a:cs typeface="Arial"/>
                <a:sym typeface="Arial"/>
              </a:rPr>
              <a:t>plenty of water</a:t>
            </a:r>
            <a:r>
              <a:rPr lang="en-US" sz="1100">
                <a:solidFill>
                  <a:schemeClr val="dk1"/>
                </a:solidFill>
                <a:latin typeface="Arial"/>
                <a:ea typeface="Arial"/>
                <a:cs typeface="Arial"/>
                <a:sym typeface="Arial"/>
              </a:rPr>
              <a:t> — a fast increase without fluid causes bloating and discomfort.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Supplementation</a:t>
            </a:r>
            <a:r>
              <a:rPr lang="en-US" sz="1100">
                <a:solidFill>
                  <a:schemeClr val="dk1"/>
                </a:solidFill>
                <a:latin typeface="Arial"/>
                <a:ea typeface="Arial"/>
                <a:cs typeface="Arial"/>
                <a:sym typeface="Arial"/>
              </a:rPr>
              <a:t> — Only when intake stays insufficient or </a:t>
            </a:r>
            <a:r>
              <a:rPr b="1" lang="en-US" sz="1100">
                <a:solidFill>
                  <a:schemeClr val="dk1"/>
                </a:solidFill>
                <a:latin typeface="Arial"/>
                <a:ea typeface="Arial"/>
                <a:cs typeface="Arial"/>
                <a:sym typeface="Arial"/>
              </a:rPr>
              <a:t>constipation</a:t>
            </a:r>
            <a:r>
              <a:rPr lang="en-US" sz="1100">
                <a:solidFill>
                  <a:schemeClr val="dk1"/>
                </a:solidFill>
                <a:latin typeface="Arial"/>
                <a:ea typeface="Arial"/>
                <a:cs typeface="Arial"/>
                <a:sym typeface="Arial"/>
              </a:rPr>
              <a:t> is present: </a:t>
            </a:r>
            <a:r>
              <a:rPr b="1" lang="en-US" sz="1100">
                <a:solidFill>
                  <a:schemeClr val="dk1"/>
                </a:solidFill>
                <a:latin typeface="Arial"/>
                <a:ea typeface="Arial"/>
                <a:cs typeface="Arial"/>
                <a:sym typeface="Arial"/>
              </a:rPr>
              <a:t>psyllium husk, PHGG, inulin/FOS, ground flaxseed</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Microbiome Support</a:t>
            </a:r>
            <a:r>
              <a:rPr lang="en-US" sz="1100">
                <a:solidFill>
                  <a:schemeClr val="dk1"/>
                </a:solidFill>
                <a:latin typeface="Arial"/>
                <a:ea typeface="Arial"/>
                <a:cs typeface="Arial"/>
                <a:sym typeface="Arial"/>
              </a:rPr>
              <a:t> — Prioritize </a:t>
            </a:r>
            <a:r>
              <a:rPr b="1" lang="en-US" sz="1100">
                <a:solidFill>
                  <a:schemeClr val="dk1"/>
                </a:solidFill>
                <a:latin typeface="Arial"/>
                <a:ea typeface="Arial"/>
                <a:cs typeface="Arial"/>
                <a:sym typeface="Arial"/>
              </a:rPr>
              <a:t>diverse plant fibers</a:t>
            </a:r>
            <a:r>
              <a:rPr lang="en-US" sz="1100">
                <a:solidFill>
                  <a:schemeClr val="dk1"/>
                </a:solidFill>
                <a:latin typeface="Arial"/>
                <a:ea typeface="Arial"/>
                <a:cs typeface="Arial"/>
                <a:sym typeface="Arial"/>
              </a:rPr>
              <a:t>, add </a:t>
            </a:r>
            <a:r>
              <a:rPr b="1" lang="en-US" sz="1100">
                <a:solidFill>
                  <a:schemeClr val="dk1"/>
                </a:solidFill>
                <a:latin typeface="Arial"/>
                <a:ea typeface="Arial"/>
                <a:cs typeface="Arial"/>
                <a:sym typeface="Arial"/>
              </a:rPr>
              <a:t>fermented foods</a:t>
            </a:r>
            <a:r>
              <a:rPr lang="en-US" sz="1100">
                <a:solidFill>
                  <a:schemeClr val="dk1"/>
                </a:solidFill>
                <a:latin typeface="Arial"/>
                <a:ea typeface="Arial"/>
                <a:cs typeface="Arial"/>
                <a:sym typeface="Arial"/>
              </a:rPr>
              <a:t>, and cut </a:t>
            </a:r>
            <a:r>
              <a:rPr b="1" lang="en-US" sz="1100">
                <a:solidFill>
                  <a:schemeClr val="dk1"/>
                </a:solidFill>
                <a:latin typeface="Arial"/>
                <a:ea typeface="Arial"/>
                <a:cs typeface="Arial"/>
                <a:sym typeface="Arial"/>
              </a:rPr>
              <a:t>refined sugars</a:t>
            </a:r>
            <a:r>
              <a:rPr lang="en-US" sz="1100">
                <a:solidFill>
                  <a:schemeClr val="dk1"/>
                </a:solidFill>
                <a:latin typeface="Arial"/>
                <a:ea typeface="Arial"/>
                <a:cs typeface="Arial"/>
                <a:sym typeface="Arial"/>
              </a:rPr>
              <a:t> that feed the wrong bacteria.</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sz="1100">
              <a:solidFill>
                <a:schemeClr val="dk1"/>
              </a:solidFill>
              <a:latin typeface="Arial"/>
              <a:ea typeface="Arial"/>
              <a:cs typeface="Arial"/>
              <a:sym typeface="Arial"/>
            </a:endParaRPr>
          </a:p>
        </p:txBody>
      </p:sp>
      <p:sp>
        <p:nvSpPr>
          <p:cNvPr id="787" name="Google Shape;787;p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p7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Supplement when: </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intake is </a:t>
            </a:r>
            <a:r>
              <a:rPr b="1" lang="en-US" sz="1100">
                <a:solidFill>
                  <a:schemeClr val="dk1"/>
                </a:solidFill>
                <a:latin typeface="Arial"/>
                <a:ea typeface="Arial"/>
                <a:cs typeface="Arial"/>
                <a:sym typeface="Arial"/>
              </a:rPr>
              <a:t>under 20g/day</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constipation/IBS-C</a:t>
            </a:r>
            <a:r>
              <a:rPr lang="en-US" sz="1100">
                <a:solidFill>
                  <a:schemeClr val="dk1"/>
                </a:solidFill>
                <a:latin typeface="Arial"/>
                <a:ea typeface="Arial"/>
                <a:cs typeface="Arial"/>
                <a:sym typeface="Arial"/>
              </a:rPr>
              <a:t> is present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hormone detox</a:t>
            </a:r>
            <a:r>
              <a:rPr lang="en-US" sz="1100">
                <a:solidFill>
                  <a:schemeClr val="dk1"/>
                </a:solidFill>
                <a:latin typeface="Arial"/>
                <a:ea typeface="Arial"/>
                <a:cs typeface="Arial"/>
                <a:sym typeface="Arial"/>
              </a:rPr>
              <a:t> needs support </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or </a:t>
            </a:r>
            <a:r>
              <a:rPr b="1" lang="en-US" sz="1100">
                <a:solidFill>
                  <a:schemeClr val="dk1"/>
                </a:solidFill>
                <a:latin typeface="Arial"/>
                <a:ea typeface="Arial"/>
                <a:cs typeface="Arial"/>
                <a:sym typeface="Arial"/>
              </a:rPr>
              <a:t>cardiometabolic risk</a:t>
            </a:r>
            <a:r>
              <a:rPr lang="en-US" sz="1100">
                <a:solidFill>
                  <a:schemeClr val="dk1"/>
                </a:solidFill>
                <a:latin typeface="Arial"/>
                <a:ea typeface="Arial"/>
                <a:cs typeface="Arial"/>
                <a:sym typeface="Arial"/>
              </a:rPr>
              <a:t> is elevated.</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But supplementation is never a replacement - it should </a:t>
            </a:r>
            <a:r>
              <a:rPr b="1" lang="en-US" sz="1100">
                <a:solidFill>
                  <a:schemeClr val="dk1"/>
                </a:solidFill>
                <a:latin typeface="Arial"/>
                <a:ea typeface="Arial"/>
                <a:cs typeface="Arial"/>
                <a:sym typeface="Arial"/>
              </a:rPr>
              <a:t>complement whole foods</a:t>
            </a:r>
            <a:r>
              <a:rPr lang="en-US" sz="1100">
                <a:solidFill>
                  <a:schemeClr val="dk1"/>
                </a:solidFill>
                <a:latin typeface="Arial"/>
                <a:ea typeface="Arial"/>
                <a:cs typeface="Arial"/>
                <a:sym typeface="Arial"/>
              </a:rPr>
              <a:t>, go up </a:t>
            </a:r>
            <a:r>
              <a:rPr b="1" lang="en-US" sz="1100">
                <a:solidFill>
                  <a:schemeClr val="dk1"/>
                </a:solidFill>
                <a:latin typeface="Arial"/>
                <a:ea typeface="Arial"/>
                <a:cs typeface="Arial"/>
                <a:sym typeface="Arial"/>
              </a:rPr>
              <a:t>gradually</a:t>
            </a:r>
            <a:r>
              <a:rPr lang="en-US" sz="1100">
                <a:solidFill>
                  <a:schemeClr val="dk1"/>
                </a:solidFill>
                <a:latin typeface="Arial"/>
                <a:ea typeface="Arial"/>
                <a:cs typeface="Arial"/>
                <a:sym typeface="Arial"/>
              </a:rPr>
              <a:t>, and always come with </a:t>
            </a:r>
            <a:r>
              <a:rPr b="1" lang="en-US" sz="1100">
                <a:solidFill>
                  <a:schemeClr val="dk1"/>
                </a:solidFill>
                <a:latin typeface="Arial"/>
                <a:ea typeface="Arial"/>
                <a:cs typeface="Arial"/>
                <a:sym typeface="Arial"/>
              </a:rPr>
              <a:t>water</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sz="1100">
              <a:solidFill>
                <a:schemeClr val="dk1"/>
              </a:solidFill>
              <a:latin typeface="Arial"/>
              <a:ea typeface="Arial"/>
              <a:cs typeface="Arial"/>
              <a:sym typeface="Arial"/>
            </a:endParaRPr>
          </a:p>
        </p:txBody>
      </p:sp>
      <p:sp>
        <p:nvSpPr>
          <p:cNvPr id="799" name="Google Shape;799;p7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7" name="Shape 807"/>
        <p:cNvGrpSpPr/>
        <p:nvPr/>
      </p:nvGrpSpPr>
      <p:grpSpPr>
        <a:xfrm>
          <a:off x="0" y="0"/>
          <a:ext cx="0" cy="0"/>
          <a:chOff x="0" y="0"/>
          <a:chExt cx="0" cy="0"/>
        </a:xfrm>
      </p:grpSpPr>
      <p:sp>
        <p:nvSpPr>
          <p:cNvPr id="808" name="Google Shape;808;p7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09" name="Google Shape;809;p7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Psyllium husk:</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Best evidence → </a:t>
            </a:r>
            <a:r>
              <a:rPr b="1" lang="en-US" sz="1100">
                <a:solidFill>
                  <a:schemeClr val="dk1"/>
                </a:solidFill>
                <a:latin typeface="Arial"/>
                <a:ea typeface="Arial"/>
                <a:cs typeface="Arial"/>
                <a:sym typeface="Arial"/>
              </a:rPr>
              <a:t>gel-forming</a:t>
            </a:r>
            <a:r>
              <a:rPr lang="en-US" sz="1100">
                <a:solidFill>
                  <a:schemeClr val="dk1"/>
                </a:solidFill>
                <a:latin typeface="Arial"/>
                <a:ea typeface="Arial"/>
                <a:cs typeface="Arial"/>
                <a:sym typeface="Arial"/>
              </a:rPr>
              <a:t>, supports </a:t>
            </a:r>
            <a:r>
              <a:rPr b="1" lang="en-US" sz="1100">
                <a:solidFill>
                  <a:schemeClr val="dk1"/>
                </a:solidFill>
                <a:latin typeface="Arial"/>
                <a:ea typeface="Arial"/>
                <a:cs typeface="Arial"/>
                <a:sym typeface="Arial"/>
              </a:rPr>
              <a:t>cholesterol, glycemic control, regularity</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Ground flaxseed:</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Soluble + insoluble fiber + omega-3s</a:t>
            </a:r>
            <a:r>
              <a:rPr lang="en-US" sz="1100">
                <a:solidFill>
                  <a:schemeClr val="dk1"/>
                </a:solidFill>
                <a:latin typeface="Arial"/>
                <a:ea typeface="Arial"/>
                <a:cs typeface="Arial"/>
                <a:sym typeface="Arial"/>
              </a:rPr>
              <a:t> → supports </a:t>
            </a:r>
            <a:r>
              <a:rPr b="1" lang="en-US" sz="1100">
                <a:solidFill>
                  <a:schemeClr val="dk1"/>
                </a:solidFill>
                <a:latin typeface="Arial"/>
                <a:ea typeface="Arial"/>
                <a:cs typeface="Arial"/>
                <a:sym typeface="Arial"/>
              </a:rPr>
              <a:t>stool bulk</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Inulin:</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Prebiotic fiber</a:t>
            </a:r>
            <a:r>
              <a:rPr lang="en-US" sz="1100">
                <a:solidFill>
                  <a:schemeClr val="dk1"/>
                </a:solidFill>
                <a:latin typeface="Arial"/>
                <a:ea typeface="Arial"/>
                <a:cs typeface="Arial"/>
                <a:sym typeface="Arial"/>
              </a:rPr>
              <a:t> → feeds </a:t>
            </a:r>
            <a:r>
              <a:rPr b="1" lang="en-US" sz="1100">
                <a:solidFill>
                  <a:schemeClr val="dk1"/>
                </a:solidFill>
                <a:latin typeface="Arial"/>
                <a:ea typeface="Arial"/>
                <a:cs typeface="Arial"/>
                <a:sym typeface="Arial"/>
              </a:rPr>
              <a:t>beneficial gut bacteria</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PHGG (Partially Hydrolyzed Guar Gum):</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Gentle prebiotic</a:t>
            </a:r>
            <a:r>
              <a:rPr lang="en-US" sz="1100">
                <a:solidFill>
                  <a:schemeClr val="dk1"/>
                </a:solidFill>
                <a:latin typeface="Arial"/>
                <a:ea typeface="Arial"/>
                <a:cs typeface="Arial"/>
                <a:sym typeface="Arial"/>
              </a:rPr>
              <a:t>, well tolerated → supports </a:t>
            </a:r>
            <a:r>
              <a:rPr b="1" lang="en-US" sz="1100">
                <a:solidFill>
                  <a:schemeClr val="dk1"/>
                </a:solidFill>
                <a:latin typeface="Arial"/>
                <a:ea typeface="Arial"/>
                <a:cs typeface="Arial"/>
                <a:sym typeface="Arial"/>
              </a:rPr>
              <a:t>microbiome and gut health</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0" name="Shape 820"/>
        <p:cNvGrpSpPr/>
        <p:nvPr/>
      </p:nvGrpSpPr>
      <p:grpSpPr>
        <a:xfrm>
          <a:off x="0" y="0"/>
          <a:ext cx="0" cy="0"/>
          <a:chOff x="0" y="0"/>
          <a:chExt cx="0" cy="0"/>
        </a:xfrm>
      </p:grpSpPr>
      <p:sp>
        <p:nvSpPr>
          <p:cNvPr id="821" name="Google Shape;821;p7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22" name="Google Shape;822;p7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4" name="Google Shape;124;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latin typeface="Arial"/>
                <a:ea typeface="Arial"/>
                <a:cs typeface="Arial"/>
                <a:sym typeface="Arial"/>
              </a:rPr>
              <a:t>I would highlight this whole table because of how important this information is. There is a big emphasis on B vitamins in the exam, spend some time coming back to this table. </a:t>
            </a:r>
            <a:endParaRPr>
              <a:latin typeface="Arial"/>
              <a:ea typeface="Arial"/>
              <a:cs typeface="Arial"/>
              <a:sym typeface="Arial"/>
            </a:endParaRPr>
          </a:p>
          <a:p>
            <a:pPr indent="0" lvl="0" marL="0" rtl="0" algn="l">
              <a:spcBef>
                <a:spcPts val="0"/>
              </a:spcBef>
              <a:spcAft>
                <a:spcPts val="0"/>
              </a:spcAft>
              <a:buSzPts val="1100"/>
              <a:buNone/>
            </a:pPr>
            <a:r>
              <a:t/>
            </a:r>
            <a:endParaRPr b="1"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B1, B2, B3 &amp; B5</a:t>
            </a:r>
            <a:r>
              <a:rPr lang="en-US" sz="1100">
                <a:solidFill>
                  <a:schemeClr val="dk1"/>
                </a:solidFill>
                <a:latin typeface="Arial"/>
                <a:ea typeface="Arial"/>
                <a:cs typeface="Arial"/>
                <a:sym typeface="Arial"/>
              </a:rPr>
              <a:t> are especially important for converting fuel into ATP:</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B1</a:t>
            </a:r>
            <a:r>
              <a:rPr lang="en-US" sz="1100">
                <a:solidFill>
                  <a:schemeClr val="dk1"/>
                </a:solidFill>
                <a:latin typeface="Arial"/>
                <a:ea typeface="Arial"/>
                <a:cs typeface="Arial"/>
                <a:sym typeface="Arial"/>
              </a:rPr>
              <a:t> helps pyruvate enter the TCA cycle</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B2 &amp; B3</a:t>
            </a:r>
            <a:r>
              <a:rPr lang="en-US" sz="1100">
                <a:solidFill>
                  <a:schemeClr val="dk1"/>
                </a:solidFill>
                <a:latin typeface="Arial"/>
                <a:ea typeface="Arial"/>
                <a:cs typeface="Arial"/>
                <a:sym typeface="Arial"/>
              </a:rPr>
              <a:t> carry electrons to support the ETC</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B5</a:t>
            </a:r>
            <a:r>
              <a:rPr lang="en-US" sz="1100">
                <a:solidFill>
                  <a:schemeClr val="dk1"/>
                </a:solidFill>
                <a:latin typeface="Arial"/>
                <a:ea typeface="Arial"/>
                <a:cs typeface="Arial"/>
                <a:sym typeface="Arial"/>
              </a:rPr>
              <a:t> forms CoA, connecting carbs, fats &amp; protein to energy production</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B6</a:t>
            </a:r>
            <a:r>
              <a:rPr lang="en-US" sz="1100">
                <a:solidFill>
                  <a:schemeClr val="dk1"/>
                </a:solidFill>
                <a:latin typeface="Arial"/>
                <a:ea typeface="Arial"/>
                <a:cs typeface="Arial"/>
                <a:sym typeface="Arial"/>
              </a:rPr>
              <a:t> is strongly tied to </a:t>
            </a:r>
            <a:r>
              <a:rPr b="1" lang="en-US" sz="1100">
                <a:solidFill>
                  <a:schemeClr val="dk1"/>
                </a:solidFill>
                <a:latin typeface="Arial"/>
                <a:ea typeface="Arial"/>
                <a:cs typeface="Arial"/>
                <a:sym typeface="Arial"/>
              </a:rPr>
              <a:t>amino acid metabolism, neurotransmitter synthesis</a:t>
            </a:r>
            <a:r>
              <a:rPr lang="en-US" sz="1100">
                <a:solidFill>
                  <a:schemeClr val="dk1"/>
                </a:solidFill>
                <a:latin typeface="Arial"/>
                <a:ea typeface="Arial"/>
                <a:cs typeface="Arial"/>
                <a:sym typeface="Arial"/>
              </a:rPr>
              <a:t> &amp; heme production.</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B7</a:t>
            </a:r>
            <a:r>
              <a:rPr lang="en-US" sz="1100">
                <a:solidFill>
                  <a:schemeClr val="dk1"/>
                </a:solidFill>
                <a:latin typeface="Arial"/>
                <a:ea typeface="Arial"/>
                <a:cs typeface="Arial"/>
                <a:sym typeface="Arial"/>
              </a:rPr>
              <a:t> supports </a:t>
            </a:r>
            <a:r>
              <a:rPr b="1" lang="en-US" sz="1100">
                <a:solidFill>
                  <a:schemeClr val="dk1"/>
                </a:solidFill>
                <a:latin typeface="Arial"/>
                <a:ea typeface="Arial"/>
                <a:cs typeface="Arial"/>
                <a:sym typeface="Arial"/>
              </a:rPr>
              <a:t>carboxylation reactions</a:t>
            </a:r>
            <a:r>
              <a:rPr lang="en-US" sz="1100">
                <a:solidFill>
                  <a:schemeClr val="dk1"/>
                </a:solidFill>
                <a:latin typeface="Arial"/>
                <a:ea typeface="Arial"/>
                <a:cs typeface="Arial"/>
                <a:sym typeface="Arial"/>
              </a:rPr>
              <a:t>, including gluconeogenesis and fatty-acid synthesis.</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B9 &amp; B12</a:t>
            </a:r>
            <a:r>
              <a:rPr lang="en-US" sz="1100">
                <a:solidFill>
                  <a:schemeClr val="dk1"/>
                </a:solidFill>
                <a:latin typeface="Arial"/>
                <a:ea typeface="Arial"/>
                <a:cs typeface="Arial"/>
                <a:sym typeface="Arial"/>
              </a:rPr>
              <a:t> work closely in </a:t>
            </a:r>
            <a:r>
              <a:rPr b="1" lang="en-US" sz="1100">
                <a:solidFill>
                  <a:schemeClr val="dk1"/>
                </a:solidFill>
                <a:latin typeface="Arial"/>
                <a:ea typeface="Arial"/>
                <a:cs typeface="Arial"/>
                <a:sym typeface="Arial"/>
              </a:rPr>
              <a:t>DNA synthesis, methylation</a:t>
            </a:r>
            <a:r>
              <a:rPr lang="en-US" sz="1100">
                <a:solidFill>
                  <a:schemeClr val="dk1"/>
                </a:solidFill>
                <a:latin typeface="Arial"/>
                <a:ea typeface="Arial"/>
                <a:cs typeface="Arial"/>
                <a:sym typeface="Arial"/>
              </a:rPr>
              <a:t> &amp; RBC production—but </a:t>
            </a:r>
            <a:r>
              <a:rPr b="1" lang="en-US" sz="1100">
                <a:solidFill>
                  <a:schemeClr val="dk1"/>
                </a:solidFill>
                <a:latin typeface="Arial"/>
                <a:ea typeface="Arial"/>
                <a:cs typeface="Arial"/>
                <a:sym typeface="Arial"/>
              </a:rPr>
              <a:t>B12 deficiency can also cause neurologic symptoms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A useful distinction: </a:t>
            </a:r>
            <a:r>
              <a:rPr b="1" lang="en-US" sz="1100">
                <a:solidFill>
                  <a:schemeClr val="dk1"/>
                </a:solidFill>
                <a:latin typeface="Arial"/>
                <a:ea typeface="Arial"/>
                <a:cs typeface="Arial"/>
                <a:sym typeface="Arial"/>
              </a:rPr>
              <a:t>Folate deficiency causes megaloblastic anemia without the classic neurologic damage seen with B12 deficiency</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solidFill>
                  <a:schemeClr val="dk1"/>
                </a:solidFill>
                <a:latin typeface="Arial"/>
                <a:ea typeface="Arial"/>
                <a:cs typeface="Arial"/>
                <a:sym typeface="Arial"/>
              </a:rPr>
              <a:t>Vitamin C</a:t>
            </a:r>
            <a:r>
              <a:rPr lang="en-US" sz="1100">
                <a:solidFill>
                  <a:schemeClr val="dk1"/>
                </a:solidFill>
                <a:latin typeface="Arial"/>
                <a:ea typeface="Arial"/>
                <a:cs typeface="Arial"/>
                <a:sym typeface="Arial"/>
              </a:rPr>
              <a:t> is different from the B vitamins. It supports </a:t>
            </a:r>
            <a:r>
              <a:rPr b="1" lang="en-US" sz="1100">
                <a:solidFill>
                  <a:schemeClr val="dk1"/>
                </a:solidFill>
                <a:latin typeface="Arial"/>
                <a:ea typeface="Arial"/>
                <a:cs typeface="Arial"/>
                <a:sym typeface="Arial"/>
              </a:rPr>
              <a:t>collagen synthesis, antioxidant protection</a:t>
            </a:r>
            <a:r>
              <a:rPr lang="en-US" sz="1100">
                <a:solidFill>
                  <a:schemeClr val="dk1"/>
                </a:solidFill>
                <a:latin typeface="Arial"/>
                <a:ea typeface="Arial"/>
                <a:cs typeface="Arial"/>
                <a:sym typeface="Arial"/>
              </a:rPr>
              <a:t> &amp; </a:t>
            </a:r>
            <a:r>
              <a:rPr b="1" lang="en-US" sz="1100">
                <a:solidFill>
                  <a:schemeClr val="dk1"/>
                </a:solidFill>
                <a:latin typeface="Arial"/>
                <a:ea typeface="Arial"/>
                <a:cs typeface="Arial"/>
                <a:sym typeface="Arial"/>
              </a:rPr>
              <a:t>non-heme iron absorption</a:t>
            </a:r>
            <a:r>
              <a:rPr lang="en-US" sz="1100">
                <a:solidFill>
                  <a:schemeClr val="dk1"/>
                </a:solidFill>
                <a:latin typeface="Arial"/>
                <a:ea typeface="Arial"/>
                <a:cs typeface="Arial"/>
                <a:sym typeface="Arial"/>
              </a:rPr>
              <a:t>, indirectly supporting oxygen delivery.</a:t>
            </a:r>
            <a:endParaRPr sz="1100">
              <a:solidFill>
                <a:schemeClr val="dk1"/>
              </a:solidFill>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solidFill>
                  <a:schemeClr val="dk1"/>
                </a:solidFill>
                <a:latin typeface="Arial"/>
                <a:ea typeface="Arial"/>
                <a:cs typeface="Arial"/>
                <a:sym typeface="Arial"/>
              </a:rPr>
              <a:t>High-yield exam associations: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B1:</a:t>
            </a:r>
            <a:r>
              <a:rPr lang="en-US" sz="1100">
                <a:solidFill>
                  <a:schemeClr val="dk1"/>
                </a:solidFill>
                <a:latin typeface="Arial"/>
                <a:ea typeface="Arial"/>
                <a:cs typeface="Arial"/>
                <a:sym typeface="Arial"/>
              </a:rPr>
              <a:t> Alcohol use, confusion, ataxia</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B3:</a:t>
            </a:r>
            <a:r>
              <a:rPr lang="en-US" sz="1100">
                <a:solidFill>
                  <a:schemeClr val="dk1"/>
                </a:solidFill>
                <a:latin typeface="Arial"/>
                <a:ea typeface="Arial"/>
                <a:cs typeface="Arial"/>
                <a:sym typeface="Arial"/>
              </a:rPr>
              <a:t> Pellagra—the three 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B7:</a:t>
            </a:r>
            <a:r>
              <a:rPr lang="en-US" sz="1100">
                <a:solidFill>
                  <a:schemeClr val="dk1"/>
                </a:solidFill>
                <a:latin typeface="Arial"/>
                <a:ea typeface="Arial"/>
                <a:cs typeface="Arial"/>
                <a:sym typeface="Arial"/>
              </a:rPr>
              <a:t> Raw egg whites due to avidin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B9:</a:t>
            </a:r>
            <a:r>
              <a:rPr lang="en-US" sz="1100">
                <a:solidFill>
                  <a:schemeClr val="dk1"/>
                </a:solidFill>
                <a:latin typeface="Arial"/>
                <a:ea typeface="Arial"/>
                <a:cs typeface="Arial"/>
                <a:sym typeface="Arial"/>
              </a:rPr>
              <a:t> Pregnancy and neural-tube development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B12:</a:t>
            </a:r>
            <a:r>
              <a:rPr lang="en-US" sz="1100">
                <a:solidFill>
                  <a:schemeClr val="dk1"/>
                </a:solidFill>
                <a:latin typeface="Arial"/>
                <a:ea typeface="Arial"/>
                <a:cs typeface="Arial"/>
                <a:sym typeface="Arial"/>
              </a:rPr>
              <a:t> Vegan diet or malabsorption + anemia + tingling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Vitamin C:</a:t>
            </a:r>
            <a:r>
              <a:rPr lang="en-US" sz="1100">
                <a:solidFill>
                  <a:schemeClr val="dk1"/>
                </a:solidFill>
                <a:latin typeface="Arial"/>
                <a:ea typeface="Arial"/>
                <a:cs typeface="Arial"/>
                <a:sym typeface="Arial"/>
              </a:rPr>
              <a:t> Bleeding gums and poor wound healing</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latin typeface="Arial"/>
              <a:ea typeface="Arial"/>
              <a:cs typeface="Arial"/>
              <a:sym typeface="Aria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1" name="Shape 831"/>
        <p:cNvGrpSpPr/>
        <p:nvPr/>
      </p:nvGrpSpPr>
      <p:grpSpPr>
        <a:xfrm>
          <a:off x="0" y="0"/>
          <a:ext cx="0" cy="0"/>
          <a:chOff x="0" y="0"/>
          <a:chExt cx="0" cy="0"/>
        </a:xfrm>
      </p:grpSpPr>
      <p:sp>
        <p:nvSpPr>
          <p:cNvPr id="832" name="Google Shape;832;p8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Reference slide</a:t>
            </a:r>
            <a:endParaRPr/>
          </a:p>
        </p:txBody>
      </p:sp>
      <p:sp>
        <p:nvSpPr>
          <p:cNvPr id="833" name="Google Shape;833;p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p8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44" name="Google Shape;844;p8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100"/>
              <a:buNone/>
            </a:pPr>
            <a:r>
              <a:rPr lang="en-US" sz="1100">
                <a:solidFill>
                  <a:schemeClr val="dk1"/>
                </a:solidFill>
                <a:latin typeface="Arial"/>
                <a:ea typeface="Arial"/>
                <a:cs typeface="Arial"/>
                <a:sym typeface="Arial"/>
              </a:rPr>
              <a:t>Let’s talk about fiber and it’s role on detox and </a:t>
            </a:r>
            <a:r>
              <a:rPr lang="en-US" sz="1100">
                <a:solidFill>
                  <a:schemeClr val="dk1"/>
                </a:solidFill>
                <a:latin typeface="Arial"/>
                <a:ea typeface="Arial"/>
                <a:cs typeface="Arial"/>
                <a:sym typeface="Arial"/>
              </a:rPr>
              <a:t>health</a:t>
            </a:r>
            <a:r>
              <a:rPr lang="en-US" sz="1100">
                <a:solidFill>
                  <a:schemeClr val="dk1"/>
                </a:solidFill>
                <a:latin typeface="Arial"/>
                <a:ea typeface="Arial"/>
                <a:cs typeface="Arial"/>
                <a:sym typeface="Arial"/>
              </a:rPr>
              <a:t> status:</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Char char="●"/>
            </a:pPr>
            <a:r>
              <a:rPr lang="en-US" sz="1100">
                <a:solidFill>
                  <a:schemeClr val="dk1"/>
                </a:solidFill>
                <a:latin typeface="Arial"/>
                <a:ea typeface="Arial"/>
                <a:cs typeface="Arial"/>
                <a:sym typeface="Arial"/>
              </a:rPr>
              <a:t>Fiber isn't burned for energy, yet it's a </a:t>
            </a:r>
            <a:r>
              <a:rPr b="1" lang="en-US" sz="1100">
                <a:solidFill>
                  <a:schemeClr val="dk1"/>
                </a:solidFill>
                <a:latin typeface="Arial"/>
                <a:ea typeface="Arial"/>
                <a:cs typeface="Arial"/>
                <a:sym typeface="Arial"/>
              </a:rPr>
              <a:t>major regulator</a:t>
            </a:r>
            <a:r>
              <a:rPr lang="en-US" sz="1100">
                <a:solidFill>
                  <a:schemeClr val="dk1"/>
                </a:solidFill>
                <a:latin typeface="Arial"/>
                <a:ea typeface="Arial"/>
                <a:cs typeface="Arial"/>
                <a:sym typeface="Arial"/>
              </a:rPr>
              <a:t> of oxidative burden and toxin clearance. </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Vitamins act </a:t>
            </a:r>
            <a:r>
              <a:rPr b="1" lang="en-US" sz="1100">
                <a:solidFill>
                  <a:schemeClr val="dk1"/>
                </a:solidFill>
                <a:latin typeface="Arial"/>
                <a:ea typeface="Arial"/>
                <a:cs typeface="Arial"/>
                <a:sym typeface="Arial"/>
              </a:rPr>
              <a:t>directly</a:t>
            </a:r>
            <a:r>
              <a:rPr lang="en-US" sz="1100">
                <a:solidFill>
                  <a:schemeClr val="dk1"/>
                </a:solidFill>
                <a:latin typeface="Arial"/>
                <a:ea typeface="Arial"/>
                <a:cs typeface="Arial"/>
                <a:sym typeface="Arial"/>
              </a:rPr>
              <a:t>: neutralizing ROS or acting as </a:t>
            </a:r>
            <a:r>
              <a:rPr b="1" lang="en-US" sz="1100">
                <a:solidFill>
                  <a:schemeClr val="dk1"/>
                </a:solidFill>
                <a:latin typeface="Arial"/>
                <a:ea typeface="Arial"/>
                <a:cs typeface="Arial"/>
                <a:sym typeface="Arial"/>
              </a:rPr>
              <a:t>enzyme cofactors</a:t>
            </a:r>
            <a:r>
              <a:rPr lang="en-US" sz="1100">
                <a:solidFill>
                  <a:schemeClr val="dk1"/>
                </a:solidFill>
                <a:latin typeface="Arial"/>
                <a:ea typeface="Arial"/>
                <a:cs typeface="Arial"/>
                <a:sym typeface="Arial"/>
              </a:rPr>
              <a:t>. Fiber works </a:t>
            </a:r>
            <a:r>
              <a:rPr b="1" lang="en-US" sz="1100">
                <a:solidFill>
                  <a:schemeClr val="dk1"/>
                </a:solidFill>
                <a:latin typeface="Arial"/>
                <a:ea typeface="Arial"/>
                <a:cs typeface="Arial"/>
                <a:sym typeface="Arial"/>
              </a:rPr>
              <a:t>indirectly</a:t>
            </a:r>
            <a:r>
              <a:rPr lang="en-US" sz="1100">
                <a:solidFill>
                  <a:schemeClr val="dk1"/>
                </a:solidFill>
                <a:latin typeface="Arial"/>
                <a:ea typeface="Arial"/>
                <a:cs typeface="Arial"/>
                <a:sym typeface="Arial"/>
              </a:rPr>
              <a:t>: mechanical elimination, </a:t>
            </a:r>
            <a:r>
              <a:rPr b="1" lang="en-US" sz="1100">
                <a:solidFill>
                  <a:schemeClr val="dk1"/>
                </a:solidFill>
                <a:latin typeface="Arial"/>
                <a:ea typeface="Arial"/>
                <a:cs typeface="Arial"/>
                <a:sym typeface="Arial"/>
              </a:rPr>
              <a:t>microbiome modulation</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inflammation regulation</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bile-toxin binding</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highlight>
                  <a:srgbClr val="FFFF00"/>
                </a:highlight>
                <a:latin typeface="Arial"/>
                <a:ea typeface="Arial"/>
                <a:cs typeface="Arial"/>
                <a:sym typeface="Arial"/>
              </a:rPr>
              <a:t>Vitamins fight oxidative stress head-on; fiber manages it from the outside in.</a:t>
            </a:r>
            <a:endParaRPr sz="1100">
              <a:solidFill>
                <a:schemeClr val="dk1"/>
              </a:solidFill>
              <a:highlight>
                <a:srgbClr val="FFFF00"/>
              </a:highlight>
              <a:latin typeface="Arial"/>
              <a:ea typeface="Arial"/>
              <a:cs typeface="Arial"/>
              <a:sym typeface="Arial"/>
            </a:endParaRPr>
          </a:p>
          <a:p>
            <a:pPr indent="0" lvl="0" marL="0" rtl="0" algn="l">
              <a:spcBef>
                <a:spcPts val="1200"/>
              </a:spcBef>
              <a:spcAft>
                <a:spcPts val="0"/>
              </a:spcAft>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3" name="Shape 853"/>
        <p:cNvGrpSpPr/>
        <p:nvPr/>
      </p:nvGrpSpPr>
      <p:grpSpPr>
        <a:xfrm>
          <a:off x="0" y="0"/>
          <a:ext cx="0" cy="0"/>
          <a:chOff x="0" y="0"/>
          <a:chExt cx="0" cy="0"/>
        </a:xfrm>
      </p:grpSpPr>
      <p:sp>
        <p:nvSpPr>
          <p:cNvPr id="854" name="Google Shape;854;p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55" name="Google Shape;855;p8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Oxidative stress builds from </a:t>
            </a:r>
            <a:r>
              <a:rPr b="1" lang="en-US" sz="1100">
                <a:solidFill>
                  <a:schemeClr val="dk1"/>
                </a:solidFill>
                <a:latin typeface="Arial"/>
                <a:ea typeface="Arial"/>
                <a:cs typeface="Arial"/>
                <a:sym typeface="Arial"/>
              </a:rPr>
              <a:t>ROS, inflammatory metabolites, and gut endotoxins</a:t>
            </a:r>
            <a:r>
              <a:rPr lang="en-US" sz="1100">
                <a:solidFill>
                  <a:schemeClr val="dk1"/>
                </a:solidFill>
                <a:latin typeface="Arial"/>
                <a:ea typeface="Arial"/>
                <a:cs typeface="Arial"/>
                <a:sym typeface="Arial"/>
              </a:rPr>
              <a:t> driven by </a:t>
            </a:r>
            <a:r>
              <a:rPr b="1" lang="en-US" sz="1100">
                <a:solidFill>
                  <a:schemeClr val="dk1"/>
                </a:solidFill>
                <a:latin typeface="Arial"/>
                <a:ea typeface="Arial"/>
                <a:cs typeface="Arial"/>
                <a:sym typeface="Arial"/>
              </a:rPr>
              <a:t>high-glycemic diets, dysbiosis, chronic inflammation, and toxin exposure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SzPts val="1100"/>
              <a:buNone/>
            </a:pPr>
            <a:r>
              <a:rPr lang="en-US" sz="1100">
                <a:solidFill>
                  <a:schemeClr val="dk1"/>
                </a:solidFill>
                <a:latin typeface="Arial"/>
                <a:ea typeface="Arial"/>
                <a:cs typeface="Arial"/>
                <a:sym typeface="Arial"/>
              </a:rPr>
              <a:t>Fiber does </a:t>
            </a:r>
            <a:r>
              <a:rPr b="1" lang="en-US" sz="1100">
                <a:solidFill>
                  <a:schemeClr val="dk1"/>
                </a:solidFill>
                <a:latin typeface="Arial"/>
                <a:ea typeface="Arial"/>
                <a:cs typeface="Arial"/>
                <a:sym typeface="Arial"/>
              </a:rPr>
              <a:t>not</a:t>
            </a:r>
            <a:r>
              <a:rPr lang="en-US" sz="1100">
                <a:solidFill>
                  <a:schemeClr val="dk1"/>
                </a:solidFill>
                <a:latin typeface="Arial"/>
                <a:ea typeface="Arial"/>
                <a:cs typeface="Arial"/>
                <a:sym typeface="Arial"/>
              </a:rPr>
              <a:t> neutralize ROS directly, unlike vitamins </a:t>
            </a:r>
            <a:r>
              <a:rPr lang="en-US" sz="1100">
                <a:solidFill>
                  <a:schemeClr val="dk1"/>
                </a:solidFill>
                <a:latin typeface="Arial"/>
                <a:ea typeface="Arial"/>
                <a:cs typeface="Arial"/>
                <a:sym typeface="Arial"/>
              </a:rPr>
              <a:t>specifically</a:t>
            </a:r>
            <a:r>
              <a:rPr lang="en-US" sz="1100">
                <a:solidFill>
                  <a:schemeClr val="dk1"/>
                </a:solidFill>
                <a:latin typeface="Arial"/>
                <a:ea typeface="Arial"/>
                <a:cs typeface="Arial"/>
                <a:sym typeface="Arial"/>
              </a:rPr>
              <a:t> like vitamin E. </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Instead it works </a:t>
            </a:r>
            <a:r>
              <a:rPr b="1" lang="en-US" sz="1100">
                <a:solidFill>
                  <a:schemeClr val="dk1"/>
                </a:solidFill>
                <a:latin typeface="Arial"/>
                <a:ea typeface="Arial"/>
                <a:cs typeface="Arial"/>
                <a:sym typeface="Arial"/>
              </a:rPr>
              <a:t>upstream</a:t>
            </a:r>
            <a:r>
              <a:rPr lang="en-US" sz="1100">
                <a:solidFill>
                  <a:schemeClr val="dk1"/>
                </a:solidFill>
                <a:latin typeface="Arial"/>
                <a:ea typeface="Arial"/>
                <a:cs typeface="Arial"/>
                <a:sym typeface="Arial"/>
              </a:rPr>
              <a:t>: it </a:t>
            </a:r>
            <a:r>
              <a:rPr b="1" lang="en-US" sz="1100">
                <a:solidFill>
                  <a:schemeClr val="dk1"/>
                </a:solidFill>
                <a:latin typeface="Arial"/>
                <a:ea typeface="Arial"/>
                <a:cs typeface="Arial"/>
                <a:sym typeface="Arial"/>
              </a:rPr>
              <a:t>reduces the sources</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interrupts inflammation</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strengthens the gut barrier</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i="1" lang="en-US" sz="1100">
                <a:solidFill>
                  <a:schemeClr val="dk1"/>
                </a:solidFill>
                <a:latin typeface="Arial"/>
                <a:ea typeface="Arial"/>
                <a:cs typeface="Arial"/>
                <a:sym typeface="Arial"/>
              </a:rPr>
              <a:t>Fiber doesn't fight the fire, it cuts off the fuel supply.</a:t>
            </a:r>
            <a:endParaRPr i="1" sz="1100">
              <a:solidFill>
                <a:schemeClr val="dk1"/>
              </a:solidFill>
              <a:latin typeface="Arial"/>
              <a:ea typeface="Arial"/>
              <a:cs typeface="Arial"/>
              <a:sym typeface="Arial"/>
            </a:endParaRPr>
          </a:p>
          <a:p>
            <a:pPr indent="0" lvl="0" marL="0" rtl="0" algn="l">
              <a:spcBef>
                <a:spcPts val="1200"/>
              </a:spcBef>
              <a:spcAft>
                <a:spcPts val="0"/>
              </a:spcAft>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4" name="Shape 864"/>
        <p:cNvGrpSpPr/>
        <p:nvPr/>
      </p:nvGrpSpPr>
      <p:grpSpPr>
        <a:xfrm>
          <a:off x="0" y="0"/>
          <a:ext cx="0" cy="0"/>
          <a:chOff x="0" y="0"/>
          <a:chExt cx="0" cy="0"/>
        </a:xfrm>
      </p:grpSpPr>
      <p:sp>
        <p:nvSpPr>
          <p:cNvPr id="865" name="Google Shape;865;p8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Microbiome-Mediated Antioxidant Production</a:t>
            </a:r>
            <a:r>
              <a:rPr lang="en-US" sz="1100">
                <a:solidFill>
                  <a:schemeClr val="dk1"/>
                </a:solidFill>
                <a:latin typeface="Arial"/>
                <a:ea typeface="Arial"/>
                <a:cs typeface="Arial"/>
                <a:sym typeface="Arial"/>
              </a:rPr>
              <a:t> — Fermentable fiber → </a:t>
            </a:r>
            <a:r>
              <a:rPr b="1" lang="en-US" sz="1100">
                <a:solidFill>
                  <a:schemeClr val="dk1"/>
                </a:solidFill>
                <a:latin typeface="Arial"/>
                <a:ea typeface="Arial"/>
                <a:cs typeface="Arial"/>
                <a:sym typeface="Arial"/>
              </a:rPr>
              <a:t>SCFA synthesis</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298450" lvl="1" marL="914400" rtl="0" algn="l">
              <a:spcBef>
                <a:spcPts val="0"/>
              </a:spcBef>
              <a:spcAft>
                <a:spcPts val="0"/>
              </a:spcAft>
              <a:buClr>
                <a:schemeClr val="dk1"/>
              </a:buClr>
              <a:buSzPts val="1100"/>
              <a:buFont typeface="Arial"/>
              <a:buAutoNum type="alphaLcPeriod"/>
            </a:pPr>
            <a:r>
              <a:rPr b="1" lang="en-US" sz="1100">
                <a:solidFill>
                  <a:schemeClr val="dk1"/>
                </a:solidFill>
                <a:latin typeface="Arial"/>
                <a:ea typeface="Arial"/>
                <a:cs typeface="Arial"/>
                <a:sym typeface="Arial"/>
              </a:rPr>
              <a:t>butyrate</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298450" lvl="1" marL="914400" rtl="0" algn="l">
              <a:spcBef>
                <a:spcPts val="0"/>
              </a:spcBef>
              <a:spcAft>
                <a:spcPts val="0"/>
              </a:spcAft>
              <a:buClr>
                <a:schemeClr val="dk1"/>
              </a:buClr>
              <a:buSzPts val="1100"/>
              <a:buFont typeface="Arial"/>
              <a:buAutoNum type="alphaLcPeriod"/>
            </a:pPr>
            <a:r>
              <a:rPr b="1" lang="en-US" sz="1100">
                <a:solidFill>
                  <a:schemeClr val="dk1"/>
                </a:solidFill>
                <a:latin typeface="Arial"/>
                <a:ea typeface="Arial"/>
                <a:cs typeface="Arial"/>
                <a:sym typeface="Arial"/>
              </a:rPr>
              <a:t>propionate</a:t>
            </a:r>
            <a:endParaRPr sz="1100">
              <a:solidFill>
                <a:schemeClr val="dk1"/>
              </a:solidFill>
              <a:latin typeface="Arial"/>
              <a:ea typeface="Arial"/>
              <a:cs typeface="Arial"/>
              <a:sym typeface="Arial"/>
            </a:endParaRPr>
          </a:p>
          <a:p>
            <a:pPr indent="-298450" lvl="1" marL="914400" rtl="0" algn="l">
              <a:spcBef>
                <a:spcPts val="0"/>
              </a:spcBef>
              <a:spcAft>
                <a:spcPts val="0"/>
              </a:spcAft>
              <a:buClr>
                <a:schemeClr val="dk1"/>
              </a:buClr>
              <a:buSzPts val="1100"/>
              <a:buFont typeface="Arial"/>
              <a:buAutoNum type="alphaLcPeriod"/>
            </a:pPr>
            <a:r>
              <a:rPr b="1" lang="en-US" sz="1100">
                <a:solidFill>
                  <a:schemeClr val="dk1"/>
                </a:solidFill>
                <a:latin typeface="Arial"/>
                <a:ea typeface="Arial"/>
                <a:cs typeface="Arial"/>
                <a:sym typeface="Arial"/>
              </a:rPr>
              <a:t>acetate</a:t>
            </a:r>
            <a:endParaRPr sz="1100">
              <a:solidFill>
                <a:schemeClr val="dk1"/>
              </a:solidFill>
              <a:latin typeface="Arial"/>
              <a:ea typeface="Arial"/>
              <a:cs typeface="Arial"/>
              <a:sym typeface="Arial"/>
            </a:endParaRPr>
          </a:p>
          <a:p>
            <a:pPr indent="-298450" lvl="1" marL="914400" rtl="0" algn="l">
              <a:spcBef>
                <a:spcPts val="0"/>
              </a:spcBef>
              <a:spcAft>
                <a:spcPts val="0"/>
              </a:spcAft>
              <a:buClr>
                <a:schemeClr val="dk1"/>
              </a:buClr>
              <a:buSzPts val="1100"/>
              <a:buFont typeface="Arial"/>
              <a:buAutoNum type="alphaLcPeriod"/>
            </a:pPr>
            <a:r>
              <a:rPr lang="en-US" sz="1100">
                <a:solidFill>
                  <a:schemeClr val="dk1"/>
                </a:solidFill>
                <a:latin typeface="Arial"/>
                <a:ea typeface="Arial"/>
                <a:cs typeface="Arial"/>
                <a:sym typeface="Arial"/>
              </a:rPr>
              <a:t>SCFAs </a:t>
            </a:r>
            <a:r>
              <a:rPr b="1" lang="en-US" sz="1100">
                <a:solidFill>
                  <a:schemeClr val="dk1"/>
                </a:solidFill>
                <a:latin typeface="Arial"/>
                <a:ea typeface="Arial"/>
                <a:cs typeface="Arial"/>
                <a:sym typeface="Arial"/>
              </a:rPr>
              <a:t>lower inflammatory cytokines</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boost antioxidant enzymes</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stabilize mitochondria</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Reduction of Glucose-Driven Oxidation</a:t>
            </a:r>
            <a:r>
              <a:rPr lang="en-US" sz="1100">
                <a:solidFill>
                  <a:schemeClr val="dk1"/>
                </a:solidFill>
                <a:latin typeface="Arial"/>
                <a:ea typeface="Arial"/>
                <a:cs typeface="Arial"/>
                <a:sym typeface="Arial"/>
              </a:rPr>
              <a:t> — Soluble fiber </a:t>
            </a:r>
            <a:r>
              <a:rPr b="1" lang="en-US" sz="1100">
                <a:solidFill>
                  <a:schemeClr val="dk1"/>
                </a:solidFill>
                <a:latin typeface="Arial"/>
                <a:ea typeface="Arial"/>
                <a:cs typeface="Arial"/>
                <a:sym typeface="Arial"/>
              </a:rPr>
              <a:t>slows carb absorption</a:t>
            </a: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lower glucose peaks</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less mitochondrial electron leakage</a:t>
            </a: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fewer free radicals</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less cellular damage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Gut Barrier Protection</a:t>
            </a:r>
            <a:r>
              <a:rPr lang="en-US" sz="1100">
                <a:solidFill>
                  <a:schemeClr val="dk1"/>
                </a:solidFill>
                <a:latin typeface="Arial"/>
                <a:ea typeface="Arial"/>
                <a:cs typeface="Arial"/>
                <a:sym typeface="Arial"/>
              </a:rPr>
              <a:t> — Insoluble fiber maintains </a:t>
            </a:r>
            <a:r>
              <a:rPr b="1" lang="en-US" sz="1100">
                <a:solidFill>
                  <a:schemeClr val="dk1"/>
                </a:solidFill>
                <a:latin typeface="Arial"/>
                <a:ea typeface="Arial"/>
                <a:cs typeface="Arial"/>
                <a:sym typeface="Arial"/>
              </a:rPr>
              <a:t>motility</a:t>
            </a: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prevents endotoxin buildup</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reduces permeability</a:t>
            </a:r>
            <a:r>
              <a:rPr lang="en-US" sz="1100">
                <a:solidFill>
                  <a:schemeClr val="dk1"/>
                </a:solidFill>
                <a:latin typeface="Arial"/>
                <a:ea typeface="Arial"/>
                <a:cs typeface="Arial"/>
                <a:sym typeface="Arial"/>
              </a:rPr>
              <a:t> ("leaky gut") → </a:t>
            </a:r>
            <a:r>
              <a:rPr b="1" lang="en-US" sz="1100">
                <a:solidFill>
                  <a:schemeClr val="dk1"/>
                </a:solidFill>
                <a:latin typeface="Arial"/>
                <a:ea typeface="Arial"/>
                <a:cs typeface="Arial"/>
                <a:sym typeface="Arial"/>
              </a:rPr>
              <a:t>lower systemic LPS exposure</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less immune-driven oxidative stress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spcBef>
                <a:spcPts val="0"/>
              </a:spcBef>
              <a:spcAft>
                <a:spcPts val="0"/>
              </a:spcAft>
              <a:buNone/>
            </a:pPr>
            <a:r>
              <a:t/>
            </a:r>
            <a:endParaRPr b="1" sz="1100">
              <a:solidFill>
                <a:schemeClr val="dk1"/>
              </a:solidFill>
              <a:latin typeface="Arial"/>
              <a:ea typeface="Arial"/>
              <a:cs typeface="Arial"/>
              <a:sym typeface="Arial"/>
            </a:endParaRPr>
          </a:p>
        </p:txBody>
      </p:sp>
      <p:sp>
        <p:nvSpPr>
          <p:cNvPr id="866" name="Google Shape;866;p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6" name="Shape 876"/>
        <p:cNvGrpSpPr/>
        <p:nvPr/>
      </p:nvGrpSpPr>
      <p:grpSpPr>
        <a:xfrm>
          <a:off x="0" y="0"/>
          <a:ext cx="0" cy="0"/>
          <a:chOff x="0" y="0"/>
          <a:chExt cx="0" cy="0"/>
        </a:xfrm>
      </p:grpSpPr>
      <p:sp>
        <p:nvSpPr>
          <p:cNvPr id="877" name="Google Shape;877;p8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Review/table summary of previous page</a:t>
            </a:r>
            <a:endParaRPr/>
          </a:p>
        </p:txBody>
      </p:sp>
      <p:sp>
        <p:nvSpPr>
          <p:cNvPr id="878" name="Google Shape;878;p8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 name="Shape 886"/>
        <p:cNvGrpSpPr/>
        <p:nvPr/>
      </p:nvGrpSpPr>
      <p:grpSpPr>
        <a:xfrm>
          <a:off x="0" y="0"/>
          <a:ext cx="0" cy="0"/>
          <a:chOff x="0" y="0"/>
          <a:chExt cx="0" cy="0"/>
        </a:xfrm>
      </p:grpSpPr>
      <p:sp>
        <p:nvSpPr>
          <p:cNvPr id="887" name="Google Shape;887;p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88" name="Google Shape;888;p8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Liver detox runs on </a:t>
            </a:r>
            <a:r>
              <a:rPr b="1" lang="en-US" sz="1100">
                <a:solidFill>
                  <a:schemeClr val="dk1"/>
                </a:solidFill>
                <a:latin typeface="Arial"/>
                <a:ea typeface="Arial"/>
                <a:cs typeface="Arial"/>
                <a:sym typeface="Arial"/>
              </a:rPr>
              <a:t>vitamins and minerals</a:t>
            </a:r>
            <a:r>
              <a:rPr lang="en-US" sz="1100">
                <a:solidFill>
                  <a:schemeClr val="dk1"/>
                </a:solidFill>
                <a:latin typeface="Arial"/>
                <a:ea typeface="Arial"/>
                <a:cs typeface="Arial"/>
                <a:sym typeface="Arial"/>
              </a:rPr>
              <a:t> through three phases: </a:t>
            </a:r>
            <a:r>
              <a:rPr b="1" lang="en-US" sz="1100">
                <a:solidFill>
                  <a:schemeClr val="dk1"/>
                </a:solidFill>
                <a:latin typeface="Arial"/>
                <a:ea typeface="Arial"/>
                <a:cs typeface="Arial"/>
                <a:sym typeface="Arial"/>
              </a:rPr>
              <a:t>oxidize (Phase I), conjugate (Phase II), eliminate (Phase III)</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SzPts val="1100"/>
              <a:buNone/>
            </a:pPr>
            <a:r>
              <a:rPr lang="en-US" sz="1100">
                <a:solidFill>
                  <a:schemeClr val="dk1"/>
                </a:solidFill>
                <a:latin typeface="Arial"/>
                <a:ea typeface="Arial"/>
                <a:cs typeface="Arial"/>
                <a:sym typeface="Arial"/>
              </a:rPr>
              <a:t>Fiber works differently. It's not enzymatic, it acts at the </a:t>
            </a:r>
            <a:r>
              <a:rPr b="1" lang="en-US" sz="1100">
                <a:solidFill>
                  <a:schemeClr val="dk1"/>
                </a:solidFill>
                <a:latin typeface="Arial"/>
                <a:ea typeface="Arial"/>
                <a:cs typeface="Arial"/>
                <a:sym typeface="Arial"/>
              </a:rPr>
              <a:t>gut level</a:t>
            </a:r>
            <a:r>
              <a:rPr lang="en-US" sz="1100">
                <a:solidFill>
                  <a:schemeClr val="dk1"/>
                </a:solidFill>
                <a:latin typeface="Arial"/>
                <a:ea typeface="Arial"/>
                <a:cs typeface="Arial"/>
                <a:sym typeface="Arial"/>
              </a:rPr>
              <a:t>, ensuring toxins actually </a:t>
            </a:r>
            <a:r>
              <a:rPr b="1" lang="en-US" sz="1100">
                <a:solidFill>
                  <a:schemeClr val="dk1"/>
                </a:solidFill>
                <a:latin typeface="Arial"/>
                <a:ea typeface="Arial"/>
                <a:cs typeface="Arial"/>
                <a:sym typeface="Arial"/>
              </a:rPr>
              <a:t>exit the body</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Without it, even perfectly conjugated toxins can </a:t>
            </a:r>
            <a:r>
              <a:rPr b="1" lang="en-US" sz="1100">
                <a:solidFill>
                  <a:schemeClr val="dk1"/>
                </a:solidFill>
                <a:latin typeface="Arial"/>
                <a:ea typeface="Arial"/>
                <a:cs typeface="Arial"/>
                <a:sym typeface="Arial"/>
              </a:rPr>
              <a:t>recirculate</a:t>
            </a:r>
            <a:r>
              <a:rPr lang="en-US" sz="1100">
                <a:solidFill>
                  <a:schemeClr val="dk1"/>
                </a:solidFill>
                <a:latin typeface="Arial"/>
                <a:ea typeface="Arial"/>
                <a:cs typeface="Arial"/>
                <a:sym typeface="Arial"/>
              </a:rPr>
              <a:t>, this is the step most people overlook.</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7" name="Shape 897"/>
        <p:cNvGrpSpPr/>
        <p:nvPr/>
      </p:nvGrpSpPr>
      <p:grpSpPr>
        <a:xfrm>
          <a:off x="0" y="0"/>
          <a:ext cx="0" cy="0"/>
          <a:chOff x="0" y="0"/>
          <a:chExt cx="0" cy="0"/>
        </a:xfrm>
      </p:grpSpPr>
      <p:sp>
        <p:nvSpPr>
          <p:cNvPr id="898" name="Google Shape;898;p8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298450" lvl="0" marL="457200" rtl="0" algn="l">
              <a:lnSpc>
                <a:spcPct val="115000"/>
              </a:lnSpc>
              <a:spcBef>
                <a:spcPts val="120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Bile Acid Binding</a:t>
            </a:r>
            <a:r>
              <a:rPr lang="en-US" sz="1100">
                <a:solidFill>
                  <a:schemeClr val="dk1"/>
                </a:solidFill>
                <a:latin typeface="Arial"/>
                <a:ea typeface="Arial"/>
                <a:cs typeface="Arial"/>
                <a:sym typeface="Arial"/>
              </a:rPr>
              <a:t> — </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AutoNum type="alphaLcPeriod"/>
            </a:pPr>
            <a:r>
              <a:rPr lang="en-US" sz="1100">
                <a:solidFill>
                  <a:schemeClr val="dk1"/>
                </a:solidFill>
                <a:latin typeface="Arial"/>
                <a:ea typeface="Arial"/>
                <a:cs typeface="Arial"/>
                <a:sym typeface="Arial"/>
              </a:rPr>
              <a:t>Fiber traps </a:t>
            </a:r>
            <a:r>
              <a:rPr b="1" lang="en-US" sz="1100">
                <a:solidFill>
                  <a:schemeClr val="dk1"/>
                </a:solidFill>
                <a:latin typeface="Arial"/>
                <a:ea typeface="Arial"/>
                <a:cs typeface="Arial"/>
                <a:sym typeface="Arial"/>
              </a:rPr>
              <a:t>conjugated toxins, cholesterol, and estrogen byproducts</a:t>
            </a:r>
            <a:r>
              <a:rPr lang="en-US" sz="1100">
                <a:solidFill>
                  <a:schemeClr val="dk1"/>
                </a:solidFill>
                <a:latin typeface="Arial"/>
                <a:ea typeface="Arial"/>
                <a:cs typeface="Arial"/>
                <a:sym typeface="Arial"/>
              </a:rPr>
              <a:t>, preventing their </a:t>
            </a:r>
            <a:r>
              <a:rPr b="1" lang="en-US" sz="1100">
                <a:solidFill>
                  <a:schemeClr val="dk1"/>
                </a:solidFill>
                <a:latin typeface="Arial"/>
                <a:ea typeface="Arial"/>
                <a:cs typeface="Arial"/>
                <a:sym typeface="Arial"/>
              </a:rPr>
              <a:t>reabsorption</a:t>
            </a:r>
            <a:r>
              <a:rPr lang="en-US" sz="1100">
                <a:solidFill>
                  <a:schemeClr val="dk1"/>
                </a:solidFill>
                <a:latin typeface="Arial"/>
                <a:ea typeface="Arial"/>
                <a:cs typeface="Arial"/>
                <a:sym typeface="Arial"/>
              </a:rPr>
              <a:t> via enterohepatic circulation → </a:t>
            </a:r>
            <a:r>
              <a:rPr b="1" lang="en-US" sz="1100">
                <a:solidFill>
                  <a:schemeClr val="dk1"/>
                </a:solidFill>
                <a:latin typeface="Arial"/>
                <a:ea typeface="Arial"/>
                <a:cs typeface="Arial"/>
                <a:sym typeface="Arial"/>
              </a:rPr>
              <a:t>better toxin removal, hormone balance, and less lipid oxidation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Physical Elimination</a:t>
            </a:r>
            <a:r>
              <a:rPr lang="en-US" sz="1100">
                <a:solidFill>
                  <a:schemeClr val="dk1"/>
                </a:solidFill>
                <a:latin typeface="Arial"/>
                <a:ea typeface="Arial"/>
                <a:cs typeface="Arial"/>
                <a:sym typeface="Arial"/>
              </a:rPr>
              <a:t> — More </a:t>
            </a:r>
            <a:r>
              <a:rPr b="1" lang="en-US" sz="1100">
                <a:solidFill>
                  <a:schemeClr val="dk1"/>
                </a:solidFill>
                <a:latin typeface="Arial"/>
                <a:ea typeface="Arial"/>
                <a:cs typeface="Arial"/>
                <a:sym typeface="Arial"/>
              </a:rPr>
              <a:t>stool bulk and motility</a:t>
            </a:r>
            <a:r>
              <a:rPr lang="en-US" sz="1100">
                <a:solidFill>
                  <a:schemeClr val="dk1"/>
                </a:solidFill>
                <a:latin typeface="Arial"/>
                <a:ea typeface="Arial"/>
                <a:cs typeface="Arial"/>
                <a:sym typeface="Arial"/>
              </a:rPr>
              <a:t> shortens </a:t>
            </a:r>
            <a:r>
              <a:rPr b="1" lang="en-US" sz="1100">
                <a:solidFill>
                  <a:schemeClr val="dk1"/>
                </a:solidFill>
                <a:latin typeface="Arial"/>
                <a:ea typeface="Arial"/>
                <a:cs typeface="Arial"/>
                <a:sym typeface="Arial"/>
              </a:rPr>
              <a:t>toxin contact time</a:t>
            </a:r>
            <a:r>
              <a:rPr lang="en-US" sz="1100">
                <a:solidFill>
                  <a:schemeClr val="dk1"/>
                </a:solidFill>
                <a:latin typeface="Arial"/>
                <a:ea typeface="Arial"/>
                <a:cs typeface="Arial"/>
                <a:sym typeface="Arial"/>
              </a:rPr>
              <a:t> and prevents recycling → </a:t>
            </a:r>
            <a:r>
              <a:rPr b="1" lang="en-US" sz="1100">
                <a:solidFill>
                  <a:schemeClr val="dk1"/>
                </a:solidFill>
                <a:latin typeface="Arial"/>
                <a:ea typeface="Arial"/>
                <a:cs typeface="Arial"/>
                <a:sym typeface="Arial"/>
              </a:rPr>
              <a:t>lower carcinogen exposure</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better bowel health</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Microbiome Detoxification</a:t>
            </a:r>
            <a:r>
              <a:rPr lang="en-US" sz="1100">
                <a:solidFill>
                  <a:schemeClr val="dk1"/>
                </a:solidFill>
                <a:latin typeface="Arial"/>
                <a:ea typeface="Arial"/>
                <a:cs typeface="Arial"/>
                <a:sym typeface="Arial"/>
              </a:rPr>
              <a:t> — Specific gut strains </a:t>
            </a:r>
            <a:r>
              <a:rPr b="1" lang="en-US" sz="1100">
                <a:solidFill>
                  <a:schemeClr val="dk1"/>
                </a:solidFill>
                <a:latin typeface="Arial"/>
                <a:ea typeface="Arial"/>
                <a:cs typeface="Arial"/>
                <a:sym typeface="Arial"/>
              </a:rPr>
              <a:t>metabolize environmental chemicals </a:t>
            </a:r>
            <a:r>
              <a:rPr lang="en-US" sz="1100">
                <a:solidFill>
                  <a:schemeClr val="dk1"/>
                </a:solidFill>
                <a:latin typeface="Arial"/>
                <a:ea typeface="Arial"/>
                <a:cs typeface="Arial"/>
                <a:sym typeface="Arial"/>
              </a:rPr>
              <a:t>(</a:t>
            </a:r>
            <a:r>
              <a:rPr b="1" lang="en-US" sz="1100">
                <a:solidFill>
                  <a:schemeClr val="dk1"/>
                </a:solidFill>
                <a:latin typeface="Arial"/>
                <a:ea typeface="Arial"/>
                <a:cs typeface="Arial"/>
                <a:sym typeface="Arial"/>
              </a:rPr>
              <a:t>pesticides, heavy metals, plastic compounds)</a:t>
            </a:r>
            <a:r>
              <a:rPr lang="en-US" sz="1100">
                <a:solidFill>
                  <a:schemeClr val="dk1"/>
                </a:solidFill>
                <a:latin typeface="Arial"/>
                <a:ea typeface="Arial"/>
                <a:cs typeface="Arial"/>
                <a:sym typeface="Arial"/>
              </a:rPr>
              <a:t>. Fermentation from fiber </a:t>
            </a:r>
            <a:r>
              <a:rPr b="1" lang="en-US" sz="1100">
                <a:solidFill>
                  <a:schemeClr val="dk1"/>
                </a:solidFill>
                <a:latin typeface="Arial"/>
                <a:ea typeface="Arial"/>
                <a:cs typeface="Arial"/>
                <a:sym typeface="Arial"/>
              </a:rPr>
              <a:t>feeds and supports</a:t>
            </a:r>
            <a:r>
              <a:rPr lang="en-US" sz="1100">
                <a:solidFill>
                  <a:schemeClr val="dk1"/>
                </a:solidFill>
                <a:latin typeface="Arial"/>
                <a:ea typeface="Arial"/>
                <a:cs typeface="Arial"/>
                <a:sym typeface="Arial"/>
              </a:rPr>
              <a:t> these microbes.</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b="1" sz="1100">
              <a:solidFill>
                <a:schemeClr val="dk1"/>
              </a:solidFill>
              <a:latin typeface="Arial"/>
              <a:ea typeface="Arial"/>
              <a:cs typeface="Arial"/>
              <a:sym typeface="Arial"/>
            </a:endParaRPr>
          </a:p>
        </p:txBody>
      </p:sp>
      <p:sp>
        <p:nvSpPr>
          <p:cNvPr id="899" name="Google Shape;899;p8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9" name="Shape 909"/>
        <p:cNvGrpSpPr/>
        <p:nvPr/>
      </p:nvGrpSpPr>
      <p:grpSpPr>
        <a:xfrm>
          <a:off x="0" y="0"/>
          <a:ext cx="0" cy="0"/>
          <a:chOff x="0" y="0"/>
          <a:chExt cx="0" cy="0"/>
        </a:xfrm>
      </p:grpSpPr>
      <p:sp>
        <p:nvSpPr>
          <p:cNvPr id="910" name="Google Shape;910;p8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Summary table review of concepts from last slide</a:t>
            </a:r>
            <a:endParaRPr/>
          </a:p>
        </p:txBody>
      </p:sp>
      <p:sp>
        <p:nvSpPr>
          <p:cNvPr id="911" name="Google Shape;911;p8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p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22" name="Google Shape;922;p8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100">
                <a:solidFill>
                  <a:schemeClr val="dk1"/>
                </a:solidFill>
                <a:latin typeface="Arial"/>
                <a:ea typeface="Arial"/>
                <a:cs typeface="Arial"/>
                <a:sym typeface="Arial"/>
              </a:rPr>
              <a:t>Minerals are </a:t>
            </a:r>
            <a:r>
              <a:rPr b="1" lang="en-US" sz="1100">
                <a:solidFill>
                  <a:schemeClr val="dk1"/>
                </a:solidFill>
                <a:latin typeface="Arial"/>
                <a:ea typeface="Arial"/>
                <a:cs typeface="Arial"/>
                <a:sym typeface="Arial"/>
              </a:rPr>
              <a:t>inorganic</a:t>
            </a:r>
            <a:r>
              <a:rPr lang="en-US" sz="1100">
                <a:solidFill>
                  <a:schemeClr val="dk1"/>
                </a:solidFill>
                <a:latin typeface="Arial"/>
                <a:ea typeface="Arial"/>
                <a:cs typeface="Arial"/>
                <a:sym typeface="Arial"/>
              </a:rPr>
              <a:t> (no calories, like fiber) but they're what make metabolism actually </a:t>
            </a:r>
            <a:r>
              <a:rPr i="1" lang="en-US" sz="1100">
                <a:solidFill>
                  <a:schemeClr val="dk1"/>
                </a:solidFill>
                <a:latin typeface="Arial"/>
                <a:ea typeface="Arial"/>
                <a:cs typeface="Arial"/>
                <a:sym typeface="Arial"/>
              </a:rPr>
              <a:t>work</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activating enzymes, </a:t>
            </a:r>
            <a:endParaRPr b="1"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stabilizing ATP, </a:t>
            </a:r>
            <a:endParaRPr b="1"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controlling nerve/muscle function, </a:t>
            </a:r>
            <a:endParaRPr b="1"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carrying oxygen, </a:t>
            </a:r>
            <a:endParaRPr b="1"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driving antioxidant defense, </a:t>
            </a:r>
            <a:endParaRPr b="1" sz="11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and building bone</a:t>
            </a:r>
            <a:r>
              <a:rPr lang="en-US" sz="1100">
                <a:solidFill>
                  <a:schemeClr val="dk1"/>
                </a:solidFill>
                <a:latin typeface="Arial"/>
                <a:ea typeface="Arial"/>
                <a:cs typeface="Arial"/>
                <a:sym typeface="Arial"/>
              </a:rPr>
              <a:t>.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0" name="Shape 930"/>
        <p:cNvGrpSpPr/>
        <p:nvPr/>
      </p:nvGrpSpPr>
      <p:grpSpPr>
        <a:xfrm>
          <a:off x="0" y="0"/>
          <a:ext cx="0" cy="0"/>
          <a:chOff x="0" y="0"/>
          <a:chExt cx="0" cy="0"/>
        </a:xfrm>
      </p:grpSpPr>
      <p:sp>
        <p:nvSpPr>
          <p:cNvPr id="931" name="Google Shape;931;p9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Core functions of minerals: </a:t>
            </a:r>
            <a:br>
              <a:rPr lang="en-US" sz="1100">
                <a:solidFill>
                  <a:schemeClr val="dk1"/>
                </a:solidFill>
                <a:latin typeface="Arial"/>
                <a:ea typeface="Arial"/>
                <a:cs typeface="Arial"/>
                <a:sym typeface="Arial"/>
              </a:rPr>
            </a:b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Enzyme Activation</a:t>
            </a:r>
            <a:r>
              <a:rPr lang="en-US" sz="1100">
                <a:solidFill>
                  <a:schemeClr val="dk1"/>
                </a:solidFill>
                <a:latin typeface="Arial"/>
                <a:ea typeface="Arial"/>
                <a:cs typeface="Arial"/>
                <a:sym typeface="Arial"/>
              </a:rPr>
              <a:t> — Over 300 metabolic enzymes need mineral cofactors: </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AutoNum type="alphaLcPeriod"/>
            </a:pPr>
            <a:r>
              <a:rPr b="1" lang="en-US" sz="1100">
                <a:solidFill>
                  <a:schemeClr val="dk1"/>
                </a:solidFill>
                <a:latin typeface="Arial"/>
                <a:ea typeface="Arial"/>
                <a:cs typeface="Arial"/>
                <a:sym typeface="Arial"/>
              </a:rPr>
              <a:t>magnesium</a:t>
            </a:r>
            <a:r>
              <a:rPr lang="en-US" sz="1100">
                <a:solidFill>
                  <a:schemeClr val="dk1"/>
                </a:solidFill>
                <a:latin typeface="Arial"/>
                <a:ea typeface="Arial"/>
                <a:cs typeface="Arial"/>
                <a:sym typeface="Arial"/>
              </a:rPr>
              <a:t> (ATP reactions), </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AutoNum type="alphaLcPeriod"/>
            </a:pPr>
            <a:r>
              <a:rPr b="1" lang="en-US" sz="1100">
                <a:solidFill>
                  <a:schemeClr val="dk1"/>
                </a:solidFill>
                <a:latin typeface="Arial"/>
                <a:ea typeface="Arial"/>
                <a:cs typeface="Arial"/>
                <a:sym typeface="Arial"/>
              </a:rPr>
              <a:t>zinc</a:t>
            </a:r>
            <a:r>
              <a:rPr lang="en-US" sz="1100">
                <a:solidFill>
                  <a:schemeClr val="dk1"/>
                </a:solidFill>
                <a:latin typeface="Arial"/>
                <a:ea typeface="Arial"/>
                <a:cs typeface="Arial"/>
                <a:sym typeface="Arial"/>
              </a:rPr>
              <a:t> (immunity, wound healing), </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AutoNum type="alphaLcPeriod"/>
            </a:pPr>
            <a:r>
              <a:rPr b="1" lang="en-US" sz="1100">
                <a:solidFill>
                  <a:schemeClr val="dk1"/>
                </a:solidFill>
                <a:latin typeface="Arial"/>
                <a:ea typeface="Arial"/>
                <a:cs typeface="Arial"/>
                <a:sym typeface="Arial"/>
              </a:rPr>
              <a:t>selenium</a:t>
            </a:r>
            <a:r>
              <a:rPr lang="en-US" sz="1100">
                <a:solidFill>
                  <a:schemeClr val="dk1"/>
                </a:solidFill>
                <a:latin typeface="Arial"/>
                <a:ea typeface="Arial"/>
                <a:cs typeface="Arial"/>
                <a:sym typeface="Arial"/>
              </a:rPr>
              <a:t> (antioxidant enzymes). </a:t>
            </a:r>
            <a:endParaRPr sz="1100">
              <a:solidFill>
                <a:schemeClr val="dk1"/>
              </a:solidFill>
              <a:latin typeface="Arial"/>
              <a:ea typeface="Arial"/>
              <a:cs typeface="Arial"/>
              <a:sym typeface="Arial"/>
            </a:endParaRPr>
          </a:p>
          <a:p>
            <a:pPr indent="-298450" lvl="2" marL="1371600" rtl="0" algn="l">
              <a:lnSpc>
                <a:spcPct val="115000"/>
              </a:lnSpc>
              <a:spcBef>
                <a:spcPts val="0"/>
              </a:spcBef>
              <a:spcAft>
                <a:spcPts val="0"/>
              </a:spcAft>
              <a:buClr>
                <a:schemeClr val="dk1"/>
              </a:buClr>
              <a:buSzPts val="1100"/>
              <a:buFont typeface="Arial"/>
              <a:buAutoNum type="romanLcPeriod"/>
            </a:pPr>
            <a:r>
              <a:rPr lang="en-US" sz="1100">
                <a:solidFill>
                  <a:schemeClr val="dk1"/>
                </a:solidFill>
                <a:latin typeface="Arial"/>
                <a:ea typeface="Arial"/>
                <a:cs typeface="Arial"/>
                <a:sym typeface="Arial"/>
              </a:rPr>
              <a:t>Without them: enzymes stay </a:t>
            </a:r>
            <a:r>
              <a:rPr b="1" lang="en-US" sz="1100">
                <a:solidFill>
                  <a:schemeClr val="dk1"/>
                </a:solidFill>
                <a:latin typeface="Arial"/>
                <a:ea typeface="Arial"/>
                <a:cs typeface="Arial"/>
                <a:sym typeface="Arial"/>
              </a:rPr>
              <a:t>inactive</a:t>
            </a:r>
            <a:r>
              <a:rPr lang="en-US" sz="1100">
                <a:solidFill>
                  <a:schemeClr val="dk1"/>
                </a:solidFill>
                <a:latin typeface="Arial"/>
                <a:ea typeface="Arial"/>
                <a:cs typeface="Arial"/>
                <a:sym typeface="Arial"/>
              </a:rPr>
              <a:t>, metabolism </a:t>
            </a:r>
            <a:r>
              <a:rPr b="1" lang="en-US" sz="1100">
                <a:solidFill>
                  <a:schemeClr val="dk1"/>
                </a:solidFill>
                <a:latin typeface="Arial"/>
                <a:ea typeface="Arial"/>
                <a:cs typeface="Arial"/>
                <a:sym typeface="Arial"/>
              </a:rPr>
              <a:t>slows</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detox/antioxidant systems collapse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Electrolyte Balance &amp; Nerve Signaling</a:t>
            </a:r>
            <a:r>
              <a:rPr lang="en-US" sz="1100">
                <a:solidFill>
                  <a:schemeClr val="dk1"/>
                </a:solidFill>
                <a:latin typeface="Arial"/>
                <a:ea typeface="Arial"/>
                <a:cs typeface="Arial"/>
                <a:sym typeface="Arial"/>
              </a:rPr>
              <a:t> — Minerals drive </a:t>
            </a:r>
            <a:r>
              <a:rPr b="1" lang="en-US" sz="1100">
                <a:solidFill>
                  <a:schemeClr val="dk1"/>
                </a:solidFill>
                <a:latin typeface="Arial"/>
                <a:ea typeface="Arial"/>
                <a:cs typeface="Arial"/>
                <a:sym typeface="Arial"/>
              </a:rPr>
              <a:t>nerve impulses, muscle contraction, and cardiac rhythm</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AutoNum type="alphaLcPeriod"/>
            </a:pPr>
            <a:r>
              <a:rPr b="1" lang="en-US" sz="1100">
                <a:solidFill>
                  <a:schemeClr val="dk1"/>
                </a:solidFill>
                <a:latin typeface="Arial"/>
                <a:ea typeface="Arial"/>
                <a:cs typeface="Arial"/>
                <a:sym typeface="Arial"/>
              </a:rPr>
              <a:t>sodium/potassium</a:t>
            </a:r>
            <a:r>
              <a:rPr lang="en-US" sz="1100">
                <a:solidFill>
                  <a:schemeClr val="dk1"/>
                </a:solidFill>
                <a:latin typeface="Arial"/>
                <a:ea typeface="Arial"/>
                <a:cs typeface="Arial"/>
                <a:sym typeface="Arial"/>
              </a:rPr>
              <a:t> control nerve firing, </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AutoNum type="alphaLcPeriod"/>
            </a:pPr>
            <a:r>
              <a:rPr b="1" lang="en-US" sz="1100">
                <a:solidFill>
                  <a:schemeClr val="dk1"/>
                </a:solidFill>
                <a:latin typeface="Arial"/>
                <a:ea typeface="Arial"/>
                <a:cs typeface="Arial"/>
                <a:sym typeface="Arial"/>
              </a:rPr>
              <a:t>calcium</a:t>
            </a:r>
            <a:r>
              <a:rPr lang="en-US" sz="1100">
                <a:solidFill>
                  <a:schemeClr val="dk1"/>
                </a:solidFill>
                <a:latin typeface="Arial"/>
                <a:ea typeface="Arial"/>
                <a:cs typeface="Arial"/>
                <a:sym typeface="Arial"/>
              </a:rPr>
              <a:t> triggers contraction, </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AutoNum type="alphaLcPeriod"/>
            </a:pPr>
            <a:r>
              <a:rPr b="1" lang="en-US" sz="1100">
                <a:solidFill>
                  <a:schemeClr val="dk1"/>
                </a:solidFill>
                <a:latin typeface="Arial"/>
                <a:ea typeface="Arial"/>
                <a:cs typeface="Arial"/>
                <a:sym typeface="Arial"/>
              </a:rPr>
              <a:t>magnesium</a:t>
            </a:r>
            <a:r>
              <a:rPr lang="en-US" sz="1100">
                <a:solidFill>
                  <a:schemeClr val="dk1"/>
                </a:solidFill>
                <a:latin typeface="Arial"/>
                <a:ea typeface="Arial"/>
                <a:cs typeface="Arial"/>
                <a:sym typeface="Arial"/>
              </a:rPr>
              <a:t> governs relaxation.</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Oxygen Transport</a:t>
            </a:r>
            <a:r>
              <a:rPr lang="en-US" sz="1100">
                <a:solidFill>
                  <a:schemeClr val="dk1"/>
                </a:solidFill>
                <a:latin typeface="Arial"/>
                <a:ea typeface="Arial"/>
                <a:cs typeface="Arial"/>
                <a:sym typeface="Arial"/>
              </a:rPr>
              <a:t> — </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AutoNum type="alphaLcPeriod"/>
            </a:pPr>
            <a:r>
              <a:rPr b="1" lang="en-US" sz="1100">
                <a:solidFill>
                  <a:schemeClr val="dk1"/>
                </a:solidFill>
                <a:latin typeface="Arial"/>
                <a:ea typeface="Arial"/>
                <a:cs typeface="Arial"/>
                <a:sym typeface="Arial"/>
              </a:rPr>
              <a:t>Iron</a:t>
            </a:r>
            <a:r>
              <a:rPr lang="en-US" sz="1100">
                <a:solidFill>
                  <a:schemeClr val="dk1"/>
                </a:solidFill>
                <a:latin typeface="Arial"/>
                <a:ea typeface="Arial"/>
                <a:cs typeface="Arial"/>
                <a:sym typeface="Arial"/>
              </a:rPr>
              <a:t> powers </a:t>
            </a:r>
            <a:r>
              <a:rPr b="1" lang="en-US" sz="1100">
                <a:solidFill>
                  <a:schemeClr val="dk1"/>
                </a:solidFill>
                <a:latin typeface="Arial"/>
                <a:ea typeface="Arial"/>
                <a:cs typeface="Arial"/>
                <a:sym typeface="Arial"/>
              </a:rPr>
              <a:t>hemoglobin</a:t>
            </a:r>
            <a:r>
              <a:rPr lang="en-US" sz="1100">
                <a:solidFill>
                  <a:schemeClr val="dk1"/>
                </a:solidFill>
                <a:latin typeface="Arial"/>
                <a:ea typeface="Arial"/>
                <a:cs typeface="Arial"/>
                <a:sym typeface="Arial"/>
              </a:rPr>
              <a:t> (oxygen transport) </a:t>
            </a:r>
            <a:endParaRPr sz="1100">
              <a:solidFill>
                <a:schemeClr val="dk1"/>
              </a:solidFill>
              <a:latin typeface="Arial"/>
              <a:ea typeface="Arial"/>
              <a:cs typeface="Arial"/>
              <a:sym typeface="Arial"/>
            </a:endParaRPr>
          </a:p>
          <a:p>
            <a:pPr indent="-298450" lvl="1" marL="914400" rtl="0" algn="l">
              <a:lnSpc>
                <a:spcPct val="115000"/>
              </a:lnSpc>
              <a:spcBef>
                <a:spcPts val="0"/>
              </a:spcBef>
              <a:spcAft>
                <a:spcPts val="0"/>
              </a:spcAft>
              <a:buClr>
                <a:schemeClr val="dk1"/>
              </a:buClr>
              <a:buSzPts val="1100"/>
              <a:buFont typeface="Arial"/>
              <a:buAutoNum type="alphaLcPeriod"/>
            </a:pPr>
            <a:r>
              <a:rPr lang="en-US" sz="1100">
                <a:solidFill>
                  <a:schemeClr val="dk1"/>
                </a:solidFill>
                <a:latin typeface="Arial"/>
                <a:ea typeface="Arial"/>
                <a:cs typeface="Arial"/>
                <a:sym typeface="Arial"/>
              </a:rPr>
              <a:t>and </a:t>
            </a:r>
            <a:r>
              <a:rPr b="1" lang="en-US" sz="1100">
                <a:solidFill>
                  <a:schemeClr val="dk1"/>
                </a:solidFill>
                <a:latin typeface="Arial"/>
                <a:ea typeface="Arial"/>
                <a:cs typeface="Arial"/>
                <a:sym typeface="Arial"/>
              </a:rPr>
              <a:t>cytochrome oxidase</a:t>
            </a:r>
            <a:r>
              <a:rPr lang="en-US" sz="1100">
                <a:solidFill>
                  <a:schemeClr val="dk1"/>
                </a:solidFill>
                <a:latin typeface="Arial"/>
                <a:ea typeface="Arial"/>
                <a:cs typeface="Arial"/>
                <a:sym typeface="Arial"/>
              </a:rPr>
              <a:t> (cellular respiration). </a:t>
            </a:r>
            <a:endParaRPr sz="1100">
              <a:solidFill>
                <a:schemeClr val="dk1"/>
              </a:solidFill>
              <a:latin typeface="Arial"/>
              <a:ea typeface="Arial"/>
              <a:cs typeface="Arial"/>
              <a:sym typeface="Arial"/>
            </a:endParaRPr>
          </a:p>
          <a:p>
            <a:pPr indent="-298450" lvl="2" marL="1371600" rtl="0" algn="l">
              <a:lnSpc>
                <a:spcPct val="115000"/>
              </a:lnSpc>
              <a:spcBef>
                <a:spcPts val="0"/>
              </a:spcBef>
              <a:spcAft>
                <a:spcPts val="0"/>
              </a:spcAft>
              <a:buClr>
                <a:schemeClr val="dk1"/>
              </a:buClr>
              <a:buSzPts val="1100"/>
              <a:buFont typeface="Arial"/>
              <a:buAutoNum type="romanLcPeriod"/>
            </a:pPr>
            <a:r>
              <a:rPr lang="en-US" sz="1100">
                <a:solidFill>
                  <a:schemeClr val="dk1"/>
                </a:solidFill>
                <a:latin typeface="Arial"/>
                <a:ea typeface="Arial"/>
                <a:cs typeface="Arial"/>
                <a:sym typeface="Arial"/>
              </a:rPr>
              <a:t>Deficiency </a:t>
            </a:r>
            <a:r>
              <a:rPr b="1" lang="en-US" sz="1100">
                <a:solidFill>
                  <a:schemeClr val="dk1"/>
                </a:solidFill>
                <a:latin typeface="Arial"/>
                <a:ea typeface="Arial"/>
                <a:cs typeface="Arial"/>
                <a:sym typeface="Arial"/>
              </a:rPr>
              <a:t>reduces oxygen delivery</a:t>
            </a:r>
            <a:r>
              <a:rPr lang="en-US" sz="1100">
                <a:solidFill>
                  <a:schemeClr val="dk1"/>
                </a:solidFill>
                <a:latin typeface="Arial"/>
                <a:ea typeface="Arial"/>
                <a:cs typeface="Arial"/>
                <a:sym typeface="Arial"/>
              </a:rPr>
              <a:t> and </a:t>
            </a:r>
            <a:r>
              <a:rPr b="1" lang="en-US" sz="1100">
                <a:solidFill>
                  <a:schemeClr val="dk1"/>
                </a:solidFill>
                <a:latin typeface="Arial"/>
                <a:ea typeface="Arial"/>
                <a:cs typeface="Arial"/>
                <a:sym typeface="Arial"/>
              </a:rPr>
              <a:t>limits ATP production</a:t>
            </a:r>
            <a:r>
              <a:rPr lang="en-US" sz="1100">
                <a:solidFill>
                  <a:schemeClr val="dk1"/>
                </a:solidFill>
                <a:latin typeface="Arial"/>
                <a:ea typeface="Arial"/>
                <a:cs typeface="Arial"/>
                <a:sym typeface="Arial"/>
              </a:rPr>
              <a:t> = fatigue and dizziness show up fast.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
        <p:nvSpPr>
          <p:cNvPr id="932" name="Google Shape;932;p9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5" name="Google Shape;135;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US"/>
              <a:t>Helpful reference table</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2" name="Shape 942"/>
        <p:cNvGrpSpPr/>
        <p:nvPr/>
      </p:nvGrpSpPr>
      <p:grpSpPr>
        <a:xfrm>
          <a:off x="0" y="0"/>
          <a:ext cx="0" cy="0"/>
          <a:chOff x="0" y="0"/>
          <a:chExt cx="0" cy="0"/>
        </a:xfrm>
      </p:grpSpPr>
      <p:sp>
        <p:nvSpPr>
          <p:cNvPr id="943" name="Google Shape;943;p9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4. Redox &amp; Antioxidant System Support</a:t>
            </a:r>
            <a:r>
              <a:rPr lang="en-US" sz="1100">
                <a:solidFill>
                  <a:schemeClr val="dk1"/>
                </a:solidFill>
                <a:latin typeface="Arial"/>
                <a:ea typeface="Arial"/>
                <a:cs typeface="Arial"/>
                <a:sym typeface="Arial"/>
              </a:rPr>
              <a:t> — Minerals power the body's own antioxidant enzymes: </a:t>
            </a:r>
            <a:endParaRPr sz="1100">
              <a:solidFill>
                <a:schemeClr val="dk1"/>
              </a:solidFill>
              <a:latin typeface="Arial"/>
              <a:ea typeface="Arial"/>
              <a:cs typeface="Arial"/>
              <a:sym typeface="Arial"/>
            </a:endParaRPr>
          </a:p>
          <a:p>
            <a:pPr indent="45720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selenium</a:t>
            </a:r>
            <a:r>
              <a:rPr lang="en-US" sz="1100">
                <a:solidFill>
                  <a:schemeClr val="dk1"/>
                </a:solidFill>
                <a:latin typeface="Arial"/>
                <a:ea typeface="Arial"/>
                <a:cs typeface="Arial"/>
                <a:sym typeface="Arial"/>
              </a:rPr>
              <a:t> → glutathione peroxidase, </a:t>
            </a:r>
            <a:endParaRPr sz="1100">
              <a:solidFill>
                <a:schemeClr val="dk1"/>
              </a:solidFill>
              <a:latin typeface="Arial"/>
              <a:ea typeface="Arial"/>
              <a:cs typeface="Arial"/>
              <a:sym typeface="Arial"/>
            </a:endParaRPr>
          </a:p>
          <a:p>
            <a:pPr indent="457200" lvl="0" marL="0" rtl="0" algn="l">
              <a:lnSpc>
                <a:spcPct val="115000"/>
              </a:lnSpc>
              <a:spcBef>
                <a:spcPts val="1200"/>
              </a:spcBef>
              <a:spcAft>
                <a:spcPts val="0"/>
              </a:spcAft>
              <a:buNone/>
            </a:pPr>
            <a:r>
              <a:rPr b="1" lang="en-US" sz="1100">
                <a:solidFill>
                  <a:schemeClr val="dk1"/>
                </a:solidFill>
                <a:highlight>
                  <a:srgbClr val="FFFF00"/>
                </a:highlight>
                <a:latin typeface="Arial"/>
                <a:ea typeface="Arial"/>
                <a:cs typeface="Arial"/>
                <a:sym typeface="Arial"/>
              </a:rPr>
              <a:t>zinc</a:t>
            </a:r>
            <a:r>
              <a:rPr lang="en-US" sz="1100">
                <a:solidFill>
                  <a:schemeClr val="dk1"/>
                </a:solidFill>
                <a:highlight>
                  <a:srgbClr val="FFFF00"/>
                </a:highlight>
                <a:latin typeface="Arial"/>
                <a:ea typeface="Arial"/>
                <a:cs typeface="Arial"/>
                <a:sym typeface="Arial"/>
              </a:rPr>
              <a:t> → superoxide dismutase (SOD), </a:t>
            </a:r>
            <a:endParaRPr sz="1100">
              <a:solidFill>
                <a:schemeClr val="dk1"/>
              </a:solidFill>
              <a:highlight>
                <a:srgbClr val="FFFF00"/>
              </a:highlight>
              <a:latin typeface="Arial"/>
              <a:ea typeface="Arial"/>
              <a:cs typeface="Arial"/>
              <a:sym typeface="Arial"/>
            </a:endParaRPr>
          </a:p>
          <a:p>
            <a:pPr indent="45720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copper</a:t>
            </a:r>
            <a:r>
              <a:rPr lang="en-US" sz="1100">
                <a:solidFill>
                  <a:schemeClr val="dk1"/>
                </a:solidFill>
                <a:latin typeface="Arial"/>
                <a:ea typeface="Arial"/>
                <a:cs typeface="Arial"/>
                <a:sym typeface="Arial"/>
              </a:rPr>
              <a:t> → electron transfer reactions. </a:t>
            </a:r>
            <a:endParaRPr sz="1100">
              <a:solidFill>
                <a:schemeClr val="dk1"/>
              </a:solidFill>
              <a:latin typeface="Arial"/>
              <a:ea typeface="Arial"/>
              <a:cs typeface="Arial"/>
              <a:sym typeface="Arial"/>
            </a:endParaRPr>
          </a:p>
          <a:p>
            <a:pPr indent="45720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Deficiency → </a:t>
            </a:r>
            <a:r>
              <a:rPr b="1" lang="en-US" sz="1100">
                <a:solidFill>
                  <a:schemeClr val="dk1"/>
                </a:solidFill>
                <a:latin typeface="Arial"/>
                <a:ea typeface="Arial"/>
                <a:cs typeface="Arial"/>
                <a:sym typeface="Arial"/>
              </a:rPr>
              <a:t>more oxidative tissue damage</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accelerated aging and inflammation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5. Structural Support</a:t>
            </a:r>
            <a:r>
              <a:rPr lang="en-US" sz="1100">
                <a:solidFill>
                  <a:schemeClr val="dk1"/>
                </a:solidFill>
                <a:latin typeface="Arial"/>
                <a:ea typeface="Arial"/>
                <a:cs typeface="Arial"/>
                <a:sym typeface="Arial"/>
              </a:rPr>
              <a:t> — </a:t>
            </a:r>
            <a:r>
              <a:rPr b="1" lang="en-US" sz="1100">
                <a:solidFill>
                  <a:schemeClr val="dk1"/>
                </a:solidFill>
                <a:latin typeface="Arial"/>
                <a:ea typeface="Arial"/>
                <a:cs typeface="Arial"/>
                <a:sym typeface="Arial"/>
              </a:rPr>
              <a:t>Calcium and phosphorus</a:t>
            </a:r>
            <a:r>
              <a:rPr lang="en-US" sz="1100">
                <a:solidFill>
                  <a:schemeClr val="dk1"/>
                </a:solidFill>
                <a:latin typeface="Arial"/>
                <a:ea typeface="Arial"/>
                <a:cs typeface="Arial"/>
                <a:sym typeface="Arial"/>
              </a:rPr>
              <a:t> form the </a:t>
            </a:r>
            <a:r>
              <a:rPr b="1" lang="en-US" sz="1100">
                <a:solidFill>
                  <a:schemeClr val="dk1"/>
                </a:solidFill>
                <a:latin typeface="Arial"/>
                <a:ea typeface="Arial"/>
                <a:cs typeface="Arial"/>
                <a:sym typeface="Arial"/>
              </a:rPr>
              <a:t>crystal lattice</a:t>
            </a:r>
            <a:r>
              <a:rPr lang="en-US" sz="1100">
                <a:solidFill>
                  <a:schemeClr val="dk1"/>
                </a:solidFill>
                <a:latin typeface="Arial"/>
                <a:ea typeface="Arial"/>
                <a:cs typeface="Arial"/>
                <a:sym typeface="Arial"/>
              </a:rPr>
              <a:t> of bone and teeth. </a:t>
            </a:r>
            <a:endParaRPr sz="1100">
              <a:solidFill>
                <a:schemeClr val="dk1"/>
              </a:solidFill>
              <a:latin typeface="Arial"/>
              <a:ea typeface="Arial"/>
              <a:cs typeface="Arial"/>
              <a:sym typeface="Arial"/>
            </a:endParaRPr>
          </a:p>
          <a:p>
            <a:pPr indent="45720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Deficiency → </a:t>
            </a:r>
            <a:r>
              <a:rPr b="1" lang="en-US" sz="1100">
                <a:solidFill>
                  <a:schemeClr val="dk1"/>
                </a:solidFill>
                <a:latin typeface="Arial"/>
                <a:ea typeface="Arial"/>
                <a:cs typeface="Arial"/>
                <a:sym typeface="Arial"/>
              </a:rPr>
              <a:t>osteoporosis, fracture risk, dental erosion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b="1" sz="1100">
              <a:solidFill>
                <a:schemeClr val="dk1"/>
              </a:solidFill>
              <a:latin typeface="Arial"/>
              <a:ea typeface="Arial"/>
              <a:cs typeface="Arial"/>
              <a:sym typeface="Arial"/>
            </a:endParaRPr>
          </a:p>
        </p:txBody>
      </p:sp>
      <p:sp>
        <p:nvSpPr>
          <p:cNvPr id="944" name="Google Shape;944;p9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9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Great cheat sheet for mineral food sources</a:t>
            </a:r>
            <a:endParaRPr/>
          </a:p>
        </p:txBody>
      </p:sp>
      <p:sp>
        <p:nvSpPr>
          <p:cNvPr id="955" name="Google Shape;955;p9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3" name="Shape 963"/>
        <p:cNvGrpSpPr/>
        <p:nvPr/>
      </p:nvGrpSpPr>
      <p:grpSpPr>
        <a:xfrm>
          <a:off x="0" y="0"/>
          <a:ext cx="0" cy="0"/>
          <a:chOff x="0" y="0"/>
          <a:chExt cx="0" cy="0"/>
        </a:xfrm>
      </p:grpSpPr>
      <p:sp>
        <p:nvSpPr>
          <p:cNvPr id="964" name="Google Shape;964;p9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US">
                <a:solidFill>
                  <a:schemeClr val="dk1"/>
                </a:solidFill>
              </a:rPr>
              <a:t>Great cheat sheet for mineral food sources (continued)</a:t>
            </a:r>
            <a:endParaRPr>
              <a:solidFill>
                <a:schemeClr val="dk1"/>
              </a:solidFill>
            </a:endParaRPr>
          </a:p>
          <a:p>
            <a:pPr indent="0" lvl="0" marL="0" rtl="0" algn="l">
              <a:spcBef>
                <a:spcPts val="0"/>
              </a:spcBef>
              <a:spcAft>
                <a:spcPts val="0"/>
              </a:spcAft>
              <a:buNone/>
            </a:pPr>
            <a:r>
              <a:t/>
            </a:r>
            <a:endParaRPr/>
          </a:p>
        </p:txBody>
      </p:sp>
      <p:sp>
        <p:nvSpPr>
          <p:cNvPr id="965" name="Google Shape;965;p9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3" name="Shape 973"/>
        <p:cNvGrpSpPr/>
        <p:nvPr/>
      </p:nvGrpSpPr>
      <p:grpSpPr>
        <a:xfrm>
          <a:off x="0" y="0"/>
          <a:ext cx="0" cy="0"/>
          <a:chOff x="0" y="0"/>
          <a:chExt cx="0" cy="0"/>
        </a:xfrm>
      </p:grpSpPr>
      <p:sp>
        <p:nvSpPr>
          <p:cNvPr id="974" name="Google Shape;974;p9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75" name="Google Shape;975;p9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Mineral deficiency vs insufficiency:</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Char char="●"/>
            </a:pPr>
            <a:r>
              <a:rPr b="1" lang="en-US" sz="1100">
                <a:solidFill>
                  <a:schemeClr val="dk1"/>
                </a:solidFill>
                <a:latin typeface="Arial"/>
                <a:ea typeface="Arial"/>
                <a:cs typeface="Arial"/>
                <a:sym typeface="Arial"/>
              </a:rPr>
              <a:t>Deficiency: </a:t>
            </a:r>
            <a:r>
              <a:rPr lang="en-US" sz="1100">
                <a:solidFill>
                  <a:schemeClr val="dk1"/>
                </a:solidFill>
                <a:latin typeface="Arial"/>
                <a:ea typeface="Arial"/>
                <a:cs typeface="Arial"/>
                <a:sym typeface="Arial"/>
              </a:rPr>
              <a:t> Below functional threshold → </a:t>
            </a:r>
            <a:r>
              <a:rPr b="1" lang="en-US" sz="1100">
                <a:solidFill>
                  <a:schemeClr val="dk1"/>
                </a:solidFill>
                <a:latin typeface="Arial"/>
                <a:ea typeface="Arial"/>
                <a:cs typeface="Arial"/>
                <a:sym typeface="Arial"/>
              </a:rPr>
              <a:t>clear disease</a:t>
            </a:r>
            <a:r>
              <a:rPr lang="en-US" sz="1100">
                <a:solidFill>
                  <a:schemeClr val="dk1"/>
                </a:solidFill>
                <a:latin typeface="Arial"/>
                <a:ea typeface="Arial"/>
                <a:cs typeface="Arial"/>
                <a:sym typeface="Arial"/>
              </a:rPr>
              <a:t> (e.g., anemia, goiter, hypocalcemia)</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b="1" lang="en-US" sz="1100">
                <a:solidFill>
                  <a:schemeClr val="dk1"/>
                </a:solidFill>
                <a:latin typeface="Arial"/>
                <a:ea typeface="Arial"/>
                <a:cs typeface="Arial"/>
                <a:sym typeface="Arial"/>
              </a:rPr>
              <a:t>Insufficiency:</a:t>
            </a:r>
            <a:r>
              <a:rPr lang="en-US" sz="1100">
                <a:solidFill>
                  <a:schemeClr val="dk1"/>
                </a:solidFill>
                <a:latin typeface="Arial"/>
                <a:ea typeface="Arial"/>
                <a:cs typeface="Arial"/>
                <a:sym typeface="Arial"/>
              </a:rPr>
              <a:t> </a:t>
            </a:r>
            <a:r>
              <a:rPr i="1" lang="en-US" sz="1100">
                <a:solidFill>
                  <a:schemeClr val="dk1"/>
                </a:solidFill>
                <a:latin typeface="Arial"/>
                <a:ea typeface="Arial"/>
                <a:cs typeface="Arial"/>
                <a:sym typeface="Arial"/>
              </a:rPr>
              <a:t>(more common)</a:t>
            </a:r>
            <a:br>
              <a:rPr i="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Below optimal → </a:t>
            </a:r>
            <a:r>
              <a:rPr b="1" lang="en-US" sz="1100">
                <a:solidFill>
                  <a:schemeClr val="dk1"/>
                </a:solidFill>
                <a:latin typeface="Arial"/>
                <a:ea typeface="Arial"/>
                <a:cs typeface="Arial"/>
                <a:sym typeface="Arial"/>
              </a:rPr>
              <a:t>subtle, chronic symptoms</a:t>
            </a:r>
            <a:br>
              <a:rPr b="1" lang="en-US" sz="1100">
                <a:solidFill>
                  <a:schemeClr val="dk1"/>
                </a:solidFill>
                <a:latin typeface="Arial"/>
                <a:ea typeface="Arial"/>
                <a:cs typeface="Arial"/>
                <a:sym typeface="Arial"/>
              </a:rPr>
            </a:br>
            <a:r>
              <a:rPr lang="en-US" sz="1100">
                <a:solidFill>
                  <a:schemeClr val="dk1"/>
                </a:solidFill>
                <a:latin typeface="Arial"/>
                <a:ea typeface="Arial"/>
                <a:cs typeface="Arial"/>
                <a:sym typeface="Arial"/>
              </a:rPr>
              <a:t> → fatigue, cramps, anxiety, infections, brain fog</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Mineral issues often present as </a:t>
            </a:r>
            <a:r>
              <a:rPr b="1" lang="en-US" sz="1100">
                <a:solidFill>
                  <a:schemeClr val="dk1"/>
                </a:solidFill>
                <a:latin typeface="Arial"/>
                <a:ea typeface="Arial"/>
                <a:cs typeface="Arial"/>
                <a:sym typeface="Arial"/>
              </a:rPr>
              <a:t>gradual, multi-system dysfunction</a:t>
            </a:r>
            <a:r>
              <a:rPr lang="en-US" sz="1100">
                <a:solidFill>
                  <a:schemeClr val="dk1"/>
                </a:solidFill>
                <a:latin typeface="Arial"/>
                <a:ea typeface="Arial"/>
                <a:cs typeface="Arial"/>
                <a:sym typeface="Arial"/>
              </a:rPr>
              <a:t>, not acute disease.</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4" name="Shape 984"/>
        <p:cNvGrpSpPr/>
        <p:nvPr/>
      </p:nvGrpSpPr>
      <p:grpSpPr>
        <a:xfrm>
          <a:off x="0" y="0"/>
          <a:ext cx="0" cy="0"/>
          <a:chOff x="0" y="0"/>
          <a:chExt cx="0" cy="0"/>
        </a:xfrm>
      </p:grpSpPr>
      <p:sp>
        <p:nvSpPr>
          <p:cNvPr id="985" name="Google Shape;985;p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86" name="Google Shape;986;p9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Five main causes:</a:t>
            </a:r>
            <a:endParaRPr b="1"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AutoNum type="arabicPeriod"/>
            </a:pPr>
            <a:r>
              <a:rPr b="1" lang="en-US" sz="1100">
                <a:solidFill>
                  <a:schemeClr val="dk1"/>
                </a:solidFill>
                <a:latin typeface="Arial"/>
                <a:ea typeface="Arial"/>
                <a:cs typeface="Arial"/>
                <a:sym typeface="Arial"/>
              </a:rPr>
              <a:t>Poor intake</a:t>
            </a:r>
            <a:r>
              <a:rPr lang="en-US" sz="1100">
                <a:solidFill>
                  <a:schemeClr val="dk1"/>
                </a:solidFill>
                <a:latin typeface="Arial"/>
                <a:ea typeface="Arial"/>
                <a:cs typeface="Arial"/>
                <a:sym typeface="Arial"/>
              </a:rPr>
              <a:t> → processed diets low in Mg, K, Zn; high sodium</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solidFill>
                  <a:schemeClr val="dk1"/>
                </a:solidFill>
                <a:latin typeface="Arial"/>
                <a:ea typeface="Arial"/>
                <a:cs typeface="Arial"/>
                <a:sym typeface="Arial"/>
              </a:rPr>
              <a:t>Soil depletion</a:t>
            </a:r>
            <a:r>
              <a:rPr lang="en-US" sz="1100">
                <a:solidFill>
                  <a:schemeClr val="dk1"/>
                </a:solidFill>
                <a:latin typeface="Arial"/>
                <a:ea typeface="Arial"/>
                <a:cs typeface="Arial"/>
                <a:sym typeface="Arial"/>
              </a:rPr>
              <a:t> → reduced Mg, Zn, Se in foods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solidFill>
                  <a:schemeClr val="dk1"/>
                </a:solidFill>
                <a:latin typeface="Arial"/>
                <a:ea typeface="Arial"/>
                <a:cs typeface="Arial"/>
                <a:sym typeface="Arial"/>
              </a:rPr>
              <a:t>Malabsorption</a:t>
            </a:r>
            <a:r>
              <a:rPr lang="en-US" sz="1100">
                <a:solidFill>
                  <a:schemeClr val="dk1"/>
                </a:solidFill>
                <a:latin typeface="Arial"/>
                <a:ea typeface="Arial"/>
                <a:cs typeface="Arial"/>
                <a:sym typeface="Arial"/>
              </a:rPr>
              <a:t> → celiac, bariatric surgery, GI issues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solidFill>
                  <a:schemeClr val="dk1"/>
                </a:solidFill>
                <a:latin typeface="Arial"/>
                <a:ea typeface="Arial"/>
                <a:cs typeface="Arial"/>
                <a:sym typeface="Arial"/>
              </a:rPr>
              <a:t>Increased demand</a:t>
            </a:r>
            <a:r>
              <a:rPr lang="en-US" sz="1100">
                <a:solidFill>
                  <a:schemeClr val="dk1"/>
                </a:solidFill>
                <a:latin typeface="Arial"/>
                <a:ea typeface="Arial"/>
                <a:cs typeface="Arial"/>
                <a:sym typeface="Arial"/>
              </a:rPr>
              <a:t> → pregnancy, exercise, chronic stress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AutoNum type="arabicPeriod"/>
            </a:pPr>
            <a:r>
              <a:rPr b="1" lang="en-US" sz="1100">
                <a:solidFill>
                  <a:schemeClr val="dk1"/>
                </a:solidFill>
                <a:latin typeface="Arial"/>
                <a:ea typeface="Arial"/>
                <a:cs typeface="Arial"/>
                <a:sym typeface="Arial"/>
              </a:rPr>
              <a:t>Medications</a:t>
            </a:r>
            <a:r>
              <a:rPr lang="en-US" sz="1100">
                <a:solidFill>
                  <a:schemeClr val="dk1"/>
                </a:solidFill>
                <a:latin typeface="Arial"/>
                <a:ea typeface="Arial"/>
                <a:cs typeface="Arial"/>
                <a:sym typeface="Arial"/>
              </a:rPr>
              <a:t> → deplete key minerals</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Char char="●"/>
            </a:pPr>
            <a:r>
              <a:rPr lang="en-US" sz="1100">
                <a:solidFill>
                  <a:schemeClr val="dk1"/>
                </a:solidFill>
                <a:latin typeface="Arial"/>
                <a:ea typeface="Arial"/>
                <a:cs typeface="Arial"/>
                <a:sym typeface="Arial"/>
              </a:rPr>
              <a:t>Mineral issues often present as </a:t>
            </a:r>
            <a:r>
              <a:rPr b="1" lang="en-US" sz="1100">
                <a:solidFill>
                  <a:schemeClr val="dk1"/>
                </a:solidFill>
                <a:latin typeface="Arial"/>
                <a:ea typeface="Arial"/>
                <a:cs typeface="Arial"/>
                <a:sym typeface="Arial"/>
              </a:rPr>
              <a:t>gradual, multi-system dysfunction</a:t>
            </a:r>
            <a:r>
              <a:rPr lang="en-US" sz="1100">
                <a:solidFill>
                  <a:schemeClr val="dk1"/>
                </a:solidFill>
                <a:latin typeface="Arial"/>
                <a:ea typeface="Arial"/>
                <a:cs typeface="Arial"/>
                <a:sym typeface="Arial"/>
              </a:rPr>
              <a:t>, not acute disease.</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9" name="Shape 999"/>
        <p:cNvGrpSpPr/>
        <p:nvPr/>
      </p:nvGrpSpPr>
      <p:grpSpPr>
        <a:xfrm>
          <a:off x="0" y="0"/>
          <a:ext cx="0" cy="0"/>
          <a:chOff x="0" y="0"/>
          <a:chExt cx="0" cy="0"/>
        </a:xfrm>
      </p:grpSpPr>
      <p:sp>
        <p:nvSpPr>
          <p:cNvPr id="1000" name="Google Shape;1000;p9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Immune Weakness</a:t>
            </a:r>
            <a:r>
              <a:rPr lang="en-US" sz="1100">
                <a:solidFill>
                  <a:schemeClr val="dk1"/>
                </a:solidFill>
                <a:latin typeface="Arial"/>
                <a:ea typeface="Arial"/>
                <a:cs typeface="Arial"/>
                <a:sym typeface="Arial"/>
              </a:rPr>
              <a:t> — Zinc deficiency impairs T-cell and NK cell activity → </a:t>
            </a:r>
            <a:r>
              <a:rPr b="1" lang="en-US" sz="1100">
                <a:solidFill>
                  <a:schemeClr val="dk1"/>
                </a:solidFill>
                <a:latin typeface="Arial"/>
                <a:ea typeface="Arial"/>
                <a:cs typeface="Arial"/>
                <a:sym typeface="Arial"/>
              </a:rPr>
              <a:t>frequent infections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Oxygen Delivery Failure</a:t>
            </a:r>
            <a:r>
              <a:rPr lang="en-US" sz="1100">
                <a:solidFill>
                  <a:schemeClr val="dk1"/>
                </a:solidFill>
                <a:latin typeface="Arial"/>
                <a:ea typeface="Arial"/>
                <a:cs typeface="Arial"/>
                <a:sym typeface="Arial"/>
              </a:rPr>
              <a:t> — Iron deficiency lowers hemoglobin → </a:t>
            </a:r>
            <a:r>
              <a:rPr b="1" lang="en-US" sz="1100">
                <a:solidFill>
                  <a:schemeClr val="dk1"/>
                </a:solidFill>
                <a:latin typeface="Arial"/>
                <a:ea typeface="Arial"/>
                <a:cs typeface="Arial"/>
                <a:sym typeface="Arial"/>
              </a:rPr>
              <a:t>hypoxia, anemia, fatigue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Electrical Disturbance</a:t>
            </a:r>
            <a:r>
              <a:rPr lang="en-US" sz="1100">
                <a:solidFill>
                  <a:schemeClr val="dk1"/>
                </a:solidFill>
                <a:latin typeface="Arial"/>
                <a:ea typeface="Arial"/>
                <a:cs typeface="Arial"/>
                <a:sym typeface="Arial"/>
              </a:rPr>
              <a:t> — Electrolyte deficiency disrupts membrane potential → </a:t>
            </a:r>
            <a:r>
              <a:rPr b="1" lang="en-US" sz="1100">
                <a:solidFill>
                  <a:schemeClr val="dk1"/>
                </a:solidFill>
                <a:latin typeface="Arial"/>
                <a:ea typeface="Arial"/>
                <a:cs typeface="Arial"/>
                <a:sym typeface="Arial"/>
              </a:rPr>
              <a:t>cramps, palpitations, arrhythmias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Antioxidant Collapse</a:t>
            </a:r>
            <a:r>
              <a:rPr lang="en-US" sz="1100">
                <a:solidFill>
                  <a:schemeClr val="dk1"/>
                </a:solidFill>
                <a:latin typeface="Arial"/>
                <a:ea typeface="Arial"/>
                <a:cs typeface="Arial"/>
                <a:sym typeface="Arial"/>
              </a:rPr>
              <a:t> — Selenium/zinc deficiency impairs glutathione and SOD → </a:t>
            </a:r>
            <a:r>
              <a:rPr b="1" lang="en-US" sz="1100">
                <a:solidFill>
                  <a:schemeClr val="dk1"/>
                </a:solidFill>
                <a:latin typeface="Arial"/>
                <a:ea typeface="Arial"/>
                <a:cs typeface="Arial"/>
                <a:sym typeface="Arial"/>
              </a:rPr>
              <a:t>oxidative stress</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Structural Instability</a:t>
            </a:r>
            <a:r>
              <a:rPr lang="en-US" sz="1100">
                <a:solidFill>
                  <a:schemeClr val="dk1"/>
                </a:solidFill>
                <a:latin typeface="Arial"/>
                <a:ea typeface="Arial"/>
                <a:cs typeface="Arial"/>
                <a:sym typeface="Arial"/>
              </a:rPr>
              <a:t> — Calcium deficiency → </a:t>
            </a:r>
            <a:r>
              <a:rPr b="1" lang="en-US" sz="1100">
                <a:solidFill>
                  <a:schemeClr val="dk1"/>
                </a:solidFill>
                <a:latin typeface="Arial"/>
                <a:ea typeface="Arial"/>
                <a:cs typeface="Arial"/>
                <a:sym typeface="Arial"/>
              </a:rPr>
              <a:t>bone demineralization, fracture risk</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ATP Failure</a:t>
            </a:r>
            <a:r>
              <a:rPr lang="en-US" sz="1100">
                <a:solidFill>
                  <a:schemeClr val="dk1"/>
                </a:solidFill>
                <a:latin typeface="Arial"/>
                <a:ea typeface="Arial"/>
                <a:cs typeface="Arial"/>
                <a:sym typeface="Arial"/>
              </a:rPr>
              <a:t> — Mineral deficiency impairs enzyme activation → </a:t>
            </a:r>
            <a:r>
              <a:rPr b="1" lang="en-US" sz="1100">
                <a:solidFill>
                  <a:schemeClr val="dk1"/>
                </a:solidFill>
                <a:latin typeface="Arial"/>
                <a:ea typeface="Arial"/>
                <a:cs typeface="Arial"/>
                <a:sym typeface="Arial"/>
              </a:rPr>
              <a:t>low ATP, mitochondrial dysfunction, fatigue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b="1" sz="1100">
              <a:solidFill>
                <a:schemeClr val="dk1"/>
              </a:solidFill>
              <a:latin typeface="Arial"/>
              <a:ea typeface="Arial"/>
              <a:cs typeface="Arial"/>
              <a:sym typeface="Arial"/>
            </a:endParaRPr>
          </a:p>
        </p:txBody>
      </p:sp>
      <p:sp>
        <p:nvSpPr>
          <p:cNvPr id="1001" name="Google Shape;1001;p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9" name="Shape 1009"/>
        <p:cNvGrpSpPr/>
        <p:nvPr/>
      </p:nvGrpSpPr>
      <p:grpSpPr>
        <a:xfrm>
          <a:off x="0" y="0"/>
          <a:ext cx="0" cy="0"/>
          <a:chOff x="0" y="0"/>
          <a:chExt cx="0" cy="0"/>
        </a:xfrm>
      </p:grpSpPr>
      <p:sp>
        <p:nvSpPr>
          <p:cNvPr id="1010" name="Google Shape;1010;p9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1" name="Google Shape;1011;p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9" name="Shape 1019"/>
        <p:cNvGrpSpPr/>
        <p:nvPr/>
      </p:nvGrpSpPr>
      <p:grpSpPr>
        <a:xfrm>
          <a:off x="0" y="0"/>
          <a:ext cx="0" cy="0"/>
          <a:chOff x="0" y="0"/>
          <a:chExt cx="0" cy="0"/>
        </a:xfrm>
      </p:grpSpPr>
      <p:sp>
        <p:nvSpPr>
          <p:cNvPr id="1020" name="Google Shape;1020;p9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1" name="Google Shape;1021;p9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p9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2" name="Google Shape;1032;p9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9" name="Shape 1039"/>
        <p:cNvGrpSpPr/>
        <p:nvPr/>
      </p:nvGrpSpPr>
      <p:grpSpPr>
        <a:xfrm>
          <a:off x="0" y="0"/>
          <a:ext cx="0" cy="0"/>
          <a:chOff x="0" y="0"/>
          <a:chExt cx="0" cy="0"/>
        </a:xfrm>
      </p:grpSpPr>
      <p:sp>
        <p:nvSpPr>
          <p:cNvPr id="1040" name="Google Shape;1040;p10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1" name="Google Shape;1041;p10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5" name="Google Shape;145;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Here is another way of looking at the connections. We wanted to give you lots of options because sometimes seeing information presented in a different way can make it click.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8" name="Shape 1048"/>
        <p:cNvGrpSpPr/>
        <p:nvPr/>
      </p:nvGrpSpPr>
      <p:grpSpPr>
        <a:xfrm>
          <a:off x="0" y="0"/>
          <a:ext cx="0" cy="0"/>
          <a:chOff x="0" y="0"/>
          <a:chExt cx="0" cy="0"/>
        </a:xfrm>
      </p:grpSpPr>
      <p:sp>
        <p:nvSpPr>
          <p:cNvPr id="1049" name="Google Shape;1049;p10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Food-first approach</a:t>
            </a:r>
            <a:r>
              <a:rPr lang="en-US" sz="1100">
                <a:solidFill>
                  <a:schemeClr val="dk1"/>
                </a:solidFill>
                <a:latin typeface="Arial"/>
                <a:ea typeface="Arial"/>
                <a:cs typeface="Arial"/>
                <a:sym typeface="Arial"/>
              </a:rPr>
              <a:t> — match the food to the deficiency: </a:t>
            </a:r>
            <a:endParaRPr sz="1100">
              <a:solidFill>
                <a:schemeClr val="dk1"/>
              </a:solidFill>
              <a:latin typeface="Arial"/>
              <a:ea typeface="Arial"/>
              <a:cs typeface="Arial"/>
              <a:sym typeface="Arial"/>
            </a:endParaRPr>
          </a:p>
          <a:p>
            <a:pPr indent="45720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low magnesium</a:t>
            </a:r>
            <a:r>
              <a:rPr lang="en-US" sz="1100">
                <a:solidFill>
                  <a:schemeClr val="dk1"/>
                </a:solidFill>
                <a:latin typeface="Arial"/>
                <a:ea typeface="Arial"/>
                <a:cs typeface="Arial"/>
                <a:sym typeface="Arial"/>
              </a:rPr>
              <a:t> → greens, seeds; </a:t>
            </a:r>
            <a:endParaRPr sz="1100">
              <a:solidFill>
                <a:schemeClr val="dk1"/>
              </a:solidFill>
              <a:latin typeface="Arial"/>
              <a:ea typeface="Arial"/>
              <a:cs typeface="Arial"/>
              <a:sym typeface="Arial"/>
            </a:endParaRPr>
          </a:p>
          <a:p>
            <a:pPr indent="45720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iron deficiency</a:t>
            </a:r>
            <a:r>
              <a:rPr lang="en-US" sz="1100">
                <a:solidFill>
                  <a:schemeClr val="dk1"/>
                </a:solidFill>
                <a:latin typeface="Arial"/>
                <a:ea typeface="Arial"/>
                <a:cs typeface="Arial"/>
                <a:sym typeface="Arial"/>
              </a:rPr>
              <a:t> → red meat + vitamin C (</a:t>
            </a:r>
            <a:r>
              <a:rPr b="1" lang="en-US" sz="1100">
                <a:solidFill>
                  <a:schemeClr val="dk1"/>
                </a:solidFill>
                <a:latin typeface="Arial"/>
                <a:ea typeface="Arial"/>
                <a:cs typeface="Arial"/>
                <a:sym typeface="Arial"/>
              </a:rPr>
              <a:t>C boosts iron absorption</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457200" lvl="0" marL="0" rtl="0" algn="l">
              <a:lnSpc>
                <a:spcPct val="115000"/>
              </a:lnSpc>
              <a:spcBef>
                <a:spcPts val="1200"/>
              </a:spcBef>
              <a:spcAft>
                <a:spcPts val="0"/>
              </a:spcAft>
              <a:buNone/>
            </a:pPr>
            <a:r>
              <a:rPr b="1" lang="en-US" sz="1100">
                <a:solidFill>
                  <a:schemeClr val="dk1"/>
                </a:solidFill>
                <a:latin typeface="Arial"/>
                <a:ea typeface="Arial"/>
                <a:cs typeface="Arial"/>
                <a:sym typeface="Arial"/>
              </a:rPr>
              <a:t>zinc</a:t>
            </a:r>
            <a:r>
              <a:rPr lang="en-US" sz="1100">
                <a:solidFill>
                  <a:schemeClr val="dk1"/>
                </a:solidFill>
                <a:latin typeface="Arial"/>
                <a:ea typeface="Arial"/>
                <a:cs typeface="Arial"/>
                <a:sym typeface="Arial"/>
              </a:rPr>
              <a:t> → shellfish, seeds; </a:t>
            </a:r>
            <a:r>
              <a:rPr b="1" lang="en-US" sz="1100">
                <a:solidFill>
                  <a:schemeClr val="dk1"/>
                </a:solidFill>
                <a:latin typeface="Arial"/>
                <a:ea typeface="Arial"/>
                <a:cs typeface="Arial"/>
                <a:sym typeface="Arial"/>
              </a:rPr>
              <a:t>calcium</a:t>
            </a:r>
            <a:r>
              <a:rPr lang="en-US" sz="1100">
                <a:solidFill>
                  <a:schemeClr val="dk1"/>
                </a:solidFill>
                <a:latin typeface="Arial"/>
                <a:ea typeface="Arial"/>
                <a:cs typeface="Arial"/>
                <a:sym typeface="Arial"/>
              </a:rPr>
              <a:t> → sardines, dairy; </a:t>
            </a:r>
            <a:endParaRPr sz="1100">
              <a:solidFill>
                <a:schemeClr val="dk1"/>
              </a:solidFill>
              <a:latin typeface="Arial"/>
              <a:ea typeface="Arial"/>
              <a:cs typeface="Arial"/>
              <a:sym typeface="Arial"/>
            </a:endParaRPr>
          </a:p>
          <a:p>
            <a:pPr indent="45720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iodine</a:t>
            </a:r>
            <a:r>
              <a:rPr lang="en-US" sz="1100">
                <a:solidFill>
                  <a:schemeClr val="dk1"/>
                </a:solidFill>
                <a:latin typeface="Arial"/>
                <a:ea typeface="Arial"/>
                <a:cs typeface="Arial"/>
                <a:sym typeface="Arial"/>
              </a:rPr>
              <a:t> → seaweed, iodized salt.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US" sz="1100">
                <a:solidFill>
                  <a:schemeClr val="dk1"/>
                </a:solidFill>
                <a:latin typeface="Arial"/>
                <a:ea typeface="Arial"/>
                <a:cs typeface="Arial"/>
                <a:sym typeface="Arial"/>
              </a:rPr>
              <a:t>Supplement when:</a:t>
            </a:r>
            <a:r>
              <a:rPr lang="en-US" sz="1100">
                <a:solidFill>
                  <a:schemeClr val="dk1"/>
                </a:solidFill>
                <a:latin typeface="Arial"/>
                <a:ea typeface="Arial"/>
                <a:cs typeface="Arial"/>
                <a:sym typeface="Arial"/>
              </a:rPr>
              <a:t> intake is </a:t>
            </a:r>
            <a:r>
              <a:rPr b="1" lang="en-US" sz="1100">
                <a:solidFill>
                  <a:schemeClr val="dk1"/>
                </a:solidFill>
                <a:latin typeface="Arial"/>
                <a:ea typeface="Arial"/>
                <a:cs typeface="Arial"/>
                <a:sym typeface="Arial"/>
              </a:rPr>
              <a:t>inadequate</a:t>
            </a:r>
            <a:r>
              <a:rPr lang="en-US" sz="1100">
                <a:solidFill>
                  <a:schemeClr val="dk1"/>
                </a:solidFill>
                <a:latin typeface="Arial"/>
                <a:ea typeface="Arial"/>
                <a:cs typeface="Arial"/>
                <a:sym typeface="Arial"/>
              </a:rPr>
              <a:t>, symptoms </a:t>
            </a:r>
            <a:r>
              <a:rPr b="1" lang="en-US" sz="1100">
                <a:solidFill>
                  <a:schemeClr val="dk1"/>
                </a:solidFill>
                <a:latin typeface="Arial"/>
                <a:ea typeface="Arial"/>
                <a:cs typeface="Arial"/>
                <a:sym typeface="Arial"/>
              </a:rPr>
              <a:t>persist</a:t>
            </a:r>
            <a:r>
              <a:rPr lang="en-US" sz="1100">
                <a:solidFill>
                  <a:schemeClr val="dk1"/>
                </a:solidFill>
                <a:latin typeface="Arial"/>
                <a:ea typeface="Arial"/>
                <a:cs typeface="Arial"/>
                <a:sym typeface="Arial"/>
              </a:rPr>
              <a:t>, labs confirm </a:t>
            </a:r>
            <a:r>
              <a:rPr b="1" lang="en-US" sz="1100">
                <a:solidFill>
                  <a:schemeClr val="dk1"/>
                </a:solidFill>
                <a:latin typeface="Arial"/>
                <a:ea typeface="Arial"/>
                <a:cs typeface="Arial"/>
                <a:sym typeface="Arial"/>
              </a:rPr>
              <a:t>deficiency</a:t>
            </a:r>
            <a:r>
              <a:rPr lang="en-US" sz="1100">
                <a:solidFill>
                  <a:schemeClr val="dk1"/>
                </a:solidFill>
                <a:latin typeface="Arial"/>
                <a:ea typeface="Arial"/>
                <a:cs typeface="Arial"/>
                <a:sym typeface="Arial"/>
              </a:rPr>
              <a:t>, or </a:t>
            </a:r>
            <a:r>
              <a:rPr b="1" lang="en-US" sz="1100">
                <a:solidFill>
                  <a:schemeClr val="dk1"/>
                </a:solidFill>
                <a:latin typeface="Arial"/>
                <a:ea typeface="Arial"/>
                <a:cs typeface="Arial"/>
                <a:sym typeface="Arial"/>
              </a:rPr>
              <a:t>GI absorption</a:t>
            </a:r>
            <a:r>
              <a:rPr lang="en-US" sz="1100">
                <a:solidFill>
                  <a:schemeClr val="dk1"/>
                </a:solidFill>
                <a:latin typeface="Arial"/>
                <a:ea typeface="Arial"/>
                <a:cs typeface="Arial"/>
                <a:sym typeface="Arial"/>
              </a:rPr>
              <a:t> is impaired.</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b="1" sz="1100">
              <a:solidFill>
                <a:schemeClr val="dk1"/>
              </a:solidFill>
              <a:latin typeface="Arial"/>
              <a:ea typeface="Arial"/>
              <a:cs typeface="Arial"/>
              <a:sym typeface="Arial"/>
            </a:endParaRPr>
          </a:p>
        </p:txBody>
      </p:sp>
      <p:sp>
        <p:nvSpPr>
          <p:cNvPr id="1050" name="Google Shape;1050;p10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9" name="Shape 1059"/>
        <p:cNvGrpSpPr/>
        <p:nvPr/>
      </p:nvGrpSpPr>
      <p:grpSpPr>
        <a:xfrm>
          <a:off x="0" y="0"/>
          <a:ext cx="0" cy="0"/>
          <a:chOff x="0" y="0"/>
          <a:chExt cx="0" cy="0"/>
        </a:xfrm>
      </p:grpSpPr>
      <p:sp>
        <p:nvSpPr>
          <p:cNvPr id="1060" name="Google Shape;1060;p10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Save this slide - preferred forms of supplementation are crucial not only for the exam but also in daily practice. </a:t>
            </a:r>
            <a:endParaRPr/>
          </a:p>
        </p:txBody>
      </p:sp>
      <p:sp>
        <p:nvSpPr>
          <p:cNvPr id="1061" name="Google Shape;1061;p1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0" name="Shape 1070"/>
        <p:cNvGrpSpPr/>
        <p:nvPr/>
      </p:nvGrpSpPr>
      <p:grpSpPr>
        <a:xfrm>
          <a:off x="0" y="0"/>
          <a:ext cx="0" cy="0"/>
          <a:chOff x="0" y="0"/>
          <a:chExt cx="0" cy="0"/>
        </a:xfrm>
      </p:grpSpPr>
      <p:sp>
        <p:nvSpPr>
          <p:cNvPr id="1071" name="Google Shape;1071;p1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72" name="Google Shape;1072;p10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Feeling </a:t>
            </a:r>
            <a:r>
              <a:rPr lang="en-US"/>
              <a:t>overwhelmed</a:t>
            </a:r>
            <a:r>
              <a:rPr lang="en-US"/>
              <a:t> by memorizing typical ranges? Go to the highlights and focus on the best practices!</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1" name="Shape 1081"/>
        <p:cNvGrpSpPr/>
        <p:nvPr/>
      </p:nvGrpSpPr>
      <p:grpSpPr>
        <a:xfrm>
          <a:off x="0" y="0"/>
          <a:ext cx="0" cy="0"/>
          <a:chOff x="0" y="0"/>
          <a:chExt cx="0" cy="0"/>
        </a:xfrm>
      </p:grpSpPr>
      <p:sp>
        <p:nvSpPr>
          <p:cNvPr id="1082" name="Google Shape;1082;p1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83" name="Google Shape;1083;p10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Remember</a:t>
            </a:r>
            <a:r>
              <a:rPr lang="en-US" sz="1100">
                <a:solidFill>
                  <a:schemeClr val="dk1"/>
                </a:solidFill>
                <a:latin typeface="Arial"/>
                <a:ea typeface="Arial"/>
                <a:cs typeface="Arial"/>
                <a:sym typeface="Arial"/>
              </a:rPr>
              <a:t> that minerals are </a:t>
            </a:r>
            <a:r>
              <a:rPr b="1" lang="en-US" sz="1100">
                <a:solidFill>
                  <a:schemeClr val="dk1"/>
                </a:solidFill>
                <a:latin typeface="Arial"/>
                <a:ea typeface="Arial"/>
                <a:cs typeface="Arial"/>
                <a:sym typeface="Arial"/>
              </a:rPr>
              <a:t>cofactors</a:t>
            </a:r>
            <a:r>
              <a:rPr lang="en-US" sz="1100">
                <a:solidFill>
                  <a:schemeClr val="dk1"/>
                </a:solidFill>
                <a:latin typeface="Arial"/>
                <a:ea typeface="Arial"/>
                <a:cs typeface="Arial"/>
                <a:sym typeface="Arial"/>
              </a:rPr>
              <a:t>. They don't donate electrons or regulate genes like vitamins do; they </a:t>
            </a:r>
            <a:r>
              <a:rPr b="1" lang="en-US" sz="1100">
                <a:solidFill>
                  <a:schemeClr val="dk1"/>
                </a:solidFill>
                <a:latin typeface="Arial"/>
                <a:ea typeface="Arial"/>
                <a:cs typeface="Arial"/>
                <a:sym typeface="Arial"/>
              </a:rPr>
              <a:t>activate and stabilize</a:t>
            </a:r>
            <a:r>
              <a:rPr lang="en-US" sz="1100">
                <a:solidFill>
                  <a:schemeClr val="dk1"/>
                </a:solidFill>
                <a:latin typeface="Arial"/>
                <a:ea typeface="Arial"/>
                <a:cs typeface="Arial"/>
                <a:sym typeface="Arial"/>
              </a:rPr>
              <a:t> the antioxidant enzymes that carry out that work.</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SzPts val="1100"/>
              <a:buNone/>
            </a:pPr>
            <a:r>
              <a:rPr lang="en-US" sz="1100">
                <a:solidFill>
                  <a:schemeClr val="dk1"/>
                </a:solidFill>
                <a:latin typeface="Arial"/>
                <a:ea typeface="Arial"/>
                <a:cs typeface="Arial"/>
                <a:sym typeface="Arial"/>
              </a:rPr>
              <a:t>They govern five systems: </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redox balance, </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mitochondrial stability, </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detox phase coordination, </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immune resilience, </a:t>
            </a:r>
            <a:endParaRPr b="1"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AutoNum type="arabicPeriod"/>
            </a:pPr>
            <a:r>
              <a:rPr b="1" lang="en-US" sz="1100">
                <a:solidFill>
                  <a:schemeClr val="dk1"/>
                </a:solidFill>
                <a:latin typeface="Arial"/>
                <a:ea typeface="Arial"/>
                <a:cs typeface="Arial"/>
                <a:sym typeface="Arial"/>
              </a:rPr>
              <a:t>and hormone clearance</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SzPts val="1100"/>
              <a:buNone/>
            </a:pPr>
            <a:r>
              <a:t/>
            </a:r>
            <a:endParaRPr b="1" sz="1100">
              <a:solidFill>
                <a:schemeClr val="dk1"/>
              </a:solidFill>
              <a:latin typeface="Arial"/>
              <a:ea typeface="Arial"/>
              <a:cs typeface="Arial"/>
              <a:sym typeface="Arial"/>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0" name="Shape 1090"/>
        <p:cNvGrpSpPr/>
        <p:nvPr/>
      </p:nvGrpSpPr>
      <p:grpSpPr>
        <a:xfrm>
          <a:off x="0" y="0"/>
          <a:ext cx="0" cy="0"/>
          <a:chOff x="0" y="0"/>
          <a:chExt cx="0" cy="0"/>
        </a:xfrm>
      </p:grpSpPr>
      <p:sp>
        <p:nvSpPr>
          <p:cNvPr id="1091" name="Google Shape;1091;p10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Oxidative stress builds when </a:t>
            </a:r>
            <a:r>
              <a:rPr b="1" lang="en-US" sz="1100">
                <a:solidFill>
                  <a:schemeClr val="dk1"/>
                </a:solidFill>
                <a:latin typeface="Arial"/>
                <a:ea typeface="Arial"/>
                <a:cs typeface="Arial"/>
                <a:sym typeface="Arial"/>
              </a:rPr>
              <a:t>ROS outpaces antioxidant capacity</a:t>
            </a:r>
            <a:r>
              <a:rPr lang="en-US" sz="1100">
                <a:solidFill>
                  <a:schemeClr val="dk1"/>
                </a:solidFill>
                <a:latin typeface="Arial"/>
                <a:ea typeface="Arial"/>
                <a:cs typeface="Arial"/>
                <a:sym typeface="Arial"/>
              </a:rPr>
              <a:t>, </a:t>
            </a:r>
            <a:r>
              <a:rPr b="1" lang="en-US" sz="1100">
                <a:solidFill>
                  <a:schemeClr val="dk1"/>
                </a:solidFill>
                <a:latin typeface="Arial"/>
                <a:ea typeface="Arial"/>
                <a:cs typeface="Arial"/>
                <a:sym typeface="Arial"/>
              </a:rPr>
              <a:t>mitochondrial leakage</a:t>
            </a:r>
            <a:r>
              <a:rPr lang="en-US" sz="1100">
                <a:solidFill>
                  <a:schemeClr val="dk1"/>
                </a:solidFill>
                <a:latin typeface="Arial"/>
                <a:ea typeface="Arial"/>
                <a:cs typeface="Arial"/>
                <a:sym typeface="Arial"/>
              </a:rPr>
              <a:t> rises, or </a:t>
            </a:r>
            <a:r>
              <a:rPr b="1" lang="en-US" sz="1100">
                <a:solidFill>
                  <a:schemeClr val="dk1"/>
                </a:solidFill>
                <a:latin typeface="Arial"/>
                <a:ea typeface="Arial"/>
                <a:cs typeface="Arial"/>
                <a:sym typeface="Arial"/>
              </a:rPr>
              <a:t>toxins trigger inflammation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Without minerals, the defense system has no cofactors: </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Char char="-"/>
            </a:pPr>
            <a:r>
              <a:rPr b="1" lang="en-US" sz="1100">
                <a:solidFill>
                  <a:schemeClr val="dk1"/>
                </a:solidFill>
                <a:latin typeface="Arial"/>
                <a:ea typeface="Arial"/>
                <a:cs typeface="Arial"/>
                <a:sym typeface="Arial"/>
              </a:rPr>
              <a:t>antioxidant enzymes fail</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free radicals build up</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and the damage lands on </a:t>
            </a:r>
            <a:r>
              <a:rPr b="1" lang="en-US" sz="1100">
                <a:solidFill>
                  <a:schemeClr val="dk1"/>
                </a:solidFill>
                <a:latin typeface="Arial"/>
                <a:ea typeface="Arial"/>
                <a:cs typeface="Arial"/>
                <a:sym typeface="Arial"/>
              </a:rPr>
              <a:t>membranes, mitochondria, and DNA</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b="1" sz="1100">
              <a:solidFill>
                <a:schemeClr val="dk1"/>
              </a:solidFill>
              <a:latin typeface="Arial"/>
              <a:ea typeface="Arial"/>
              <a:cs typeface="Arial"/>
              <a:sym typeface="Arial"/>
            </a:endParaRPr>
          </a:p>
        </p:txBody>
      </p:sp>
      <p:sp>
        <p:nvSpPr>
          <p:cNvPr id="1092" name="Google Shape;1092;p10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9" name="Shape 1099"/>
        <p:cNvGrpSpPr/>
        <p:nvPr/>
      </p:nvGrpSpPr>
      <p:grpSpPr>
        <a:xfrm>
          <a:off x="0" y="0"/>
          <a:ext cx="0" cy="0"/>
          <a:chOff x="0" y="0"/>
          <a:chExt cx="0" cy="0"/>
        </a:xfrm>
      </p:grpSpPr>
      <p:sp>
        <p:nvSpPr>
          <p:cNvPr id="1100" name="Google Shape;1100;p10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Helpful reference table.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Get familiar with SOD.</a:t>
            </a:r>
            <a:endParaRPr/>
          </a:p>
        </p:txBody>
      </p:sp>
      <p:sp>
        <p:nvSpPr>
          <p:cNvPr id="1101" name="Google Shape;1101;p10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9" name="Shape 1109"/>
        <p:cNvGrpSpPr/>
        <p:nvPr/>
      </p:nvGrpSpPr>
      <p:grpSpPr>
        <a:xfrm>
          <a:off x="0" y="0"/>
          <a:ext cx="0" cy="0"/>
          <a:chOff x="0" y="0"/>
          <a:chExt cx="0" cy="0"/>
        </a:xfrm>
      </p:grpSpPr>
      <p:sp>
        <p:nvSpPr>
          <p:cNvPr id="1110" name="Google Shape;1110;p10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When these mineral-dependent enzymes fail, unchecked oxidative damage shows up clinically: </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Char char="-"/>
            </a:pPr>
            <a:r>
              <a:rPr b="1" lang="en-US" sz="1100">
                <a:solidFill>
                  <a:schemeClr val="dk1"/>
                </a:solidFill>
                <a:latin typeface="Arial"/>
                <a:ea typeface="Arial"/>
                <a:cs typeface="Arial"/>
                <a:sym typeface="Arial"/>
              </a:rPr>
              <a:t>faster cellular aging</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chronic inflammation</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neurodegenerative risk</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and </a:t>
            </a:r>
            <a:r>
              <a:rPr b="1" lang="en-US" sz="1100">
                <a:solidFill>
                  <a:schemeClr val="dk1"/>
                </a:solidFill>
                <a:latin typeface="Arial"/>
                <a:ea typeface="Arial"/>
                <a:cs typeface="Arial"/>
                <a:sym typeface="Arial"/>
              </a:rPr>
              <a:t>cardiovascular oxidative injury</a:t>
            </a:r>
            <a:r>
              <a:rPr lang="en-US" sz="1100">
                <a:solidFill>
                  <a:schemeClr val="dk1"/>
                </a:solidFill>
                <a:latin typeface="Arial"/>
                <a:ea typeface="Arial"/>
                <a:cs typeface="Arial"/>
                <a:sym typeface="Arial"/>
              </a:rPr>
              <a:t>. </a:t>
            </a:r>
            <a:endParaRPr/>
          </a:p>
        </p:txBody>
      </p:sp>
      <p:sp>
        <p:nvSpPr>
          <p:cNvPr id="1111" name="Google Shape;1111;p1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8" name="Shape 1118"/>
        <p:cNvGrpSpPr/>
        <p:nvPr/>
      </p:nvGrpSpPr>
      <p:grpSpPr>
        <a:xfrm>
          <a:off x="0" y="0"/>
          <a:ext cx="0" cy="0"/>
          <a:chOff x="0" y="0"/>
          <a:chExt cx="0" cy="0"/>
        </a:xfrm>
      </p:grpSpPr>
      <p:sp>
        <p:nvSpPr>
          <p:cNvPr id="1119" name="Google Shape;1119;p10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20" name="Google Shape;1120;p10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100"/>
              <a:buNone/>
            </a:pPr>
            <a:r>
              <a:rPr lang="en-US" sz="1100">
                <a:solidFill>
                  <a:schemeClr val="dk1"/>
                </a:solidFill>
                <a:latin typeface="Arial"/>
                <a:ea typeface="Arial"/>
                <a:cs typeface="Arial"/>
                <a:sym typeface="Arial"/>
              </a:rPr>
              <a:t>Same three-phase process as before: </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Char char="-"/>
            </a:pPr>
            <a:r>
              <a:rPr b="1" lang="en-US" sz="1100">
                <a:solidFill>
                  <a:schemeClr val="dk1"/>
                </a:solidFill>
                <a:latin typeface="Arial"/>
                <a:ea typeface="Arial"/>
                <a:cs typeface="Arial"/>
                <a:sym typeface="Arial"/>
              </a:rPr>
              <a:t>oxidize</a:t>
            </a:r>
            <a:r>
              <a:rPr lang="en-US" sz="1100">
                <a:solidFill>
                  <a:schemeClr val="dk1"/>
                </a:solidFill>
                <a:latin typeface="Arial"/>
                <a:ea typeface="Arial"/>
                <a:cs typeface="Arial"/>
                <a:sym typeface="Arial"/>
              </a:rPr>
              <a:t> (CYP450), </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conjugate</a:t>
            </a:r>
            <a:r>
              <a:rPr lang="en-US" sz="1100">
                <a:solidFill>
                  <a:schemeClr val="dk1"/>
                </a:solidFill>
                <a:latin typeface="Arial"/>
                <a:ea typeface="Arial"/>
                <a:cs typeface="Arial"/>
                <a:sym typeface="Arial"/>
              </a:rPr>
              <a:t> (glutathione, sulfation, methylation), </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eliminate</a:t>
            </a:r>
            <a:r>
              <a:rPr lang="en-US" sz="1100">
                <a:solidFill>
                  <a:schemeClr val="dk1"/>
                </a:solidFill>
                <a:latin typeface="Arial"/>
                <a:ea typeface="Arial"/>
                <a:cs typeface="Arial"/>
                <a:sym typeface="Arial"/>
              </a:rPr>
              <a:t> (bile/kidneys).</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This time the focus is </a:t>
            </a:r>
            <a:r>
              <a:rPr b="1" lang="en-US" sz="1100">
                <a:solidFill>
                  <a:schemeClr val="dk1"/>
                </a:solidFill>
                <a:latin typeface="Arial"/>
                <a:ea typeface="Arial"/>
                <a:cs typeface="Arial"/>
                <a:sym typeface="Arial"/>
              </a:rPr>
              <a:t>minerals</a:t>
            </a:r>
            <a:r>
              <a:rPr lang="en-US" sz="1100">
                <a:solidFill>
                  <a:schemeClr val="dk1"/>
                </a:solidFill>
                <a:latin typeface="Arial"/>
                <a:ea typeface="Arial"/>
                <a:cs typeface="Arial"/>
                <a:sym typeface="Arial"/>
              </a:rPr>
              <a:t>: next slide breaks down exactly which minerals power each phase.</a:t>
            </a:r>
            <a:endParaRPr sz="1100">
              <a:solidFill>
                <a:schemeClr val="dk1"/>
              </a:solidFill>
              <a:latin typeface="Arial"/>
              <a:ea typeface="Arial"/>
              <a:cs typeface="Arial"/>
              <a:sym typeface="Arial"/>
            </a:endParaRPr>
          </a:p>
          <a:p>
            <a:pPr indent="0" lvl="0" marL="0" rtl="0" algn="l">
              <a:spcBef>
                <a:spcPts val="1200"/>
              </a:spcBef>
              <a:spcAft>
                <a:spcPts val="0"/>
              </a:spcAft>
              <a:buNone/>
            </a:pPr>
            <a:r>
              <a:t/>
            </a:r>
            <a:endParaRPr sz="1100">
              <a:solidFill>
                <a:schemeClr val="dk1"/>
              </a:solidFill>
              <a:latin typeface="Arial"/>
              <a:ea typeface="Arial"/>
              <a:cs typeface="Arial"/>
              <a:sym typeface="Arial"/>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7" name="Shape 1127"/>
        <p:cNvGrpSpPr/>
        <p:nvPr/>
      </p:nvGrpSpPr>
      <p:grpSpPr>
        <a:xfrm>
          <a:off x="0" y="0"/>
          <a:ext cx="0" cy="0"/>
          <a:chOff x="0" y="0"/>
          <a:chExt cx="0" cy="0"/>
        </a:xfrm>
      </p:grpSpPr>
      <p:sp>
        <p:nvSpPr>
          <p:cNvPr id="1128" name="Google Shape;1128;p10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9" name="Google Shape;1129;p10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6" name="Shape 1136"/>
        <p:cNvGrpSpPr/>
        <p:nvPr/>
      </p:nvGrpSpPr>
      <p:grpSpPr>
        <a:xfrm>
          <a:off x="0" y="0"/>
          <a:ext cx="0" cy="0"/>
          <a:chOff x="0" y="0"/>
          <a:chExt cx="0" cy="0"/>
        </a:xfrm>
      </p:grpSpPr>
      <p:sp>
        <p:nvSpPr>
          <p:cNvPr id="1137" name="Google Shape;1137;p1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Without mineral cofactors, </a:t>
            </a:r>
            <a:r>
              <a:rPr b="1" lang="en-US" sz="1100">
                <a:solidFill>
                  <a:schemeClr val="dk1"/>
                </a:solidFill>
                <a:latin typeface="Arial"/>
                <a:ea typeface="Arial"/>
                <a:cs typeface="Arial"/>
                <a:sym typeface="Arial"/>
              </a:rPr>
              <a:t>reactive toxins go unneutralized</a:t>
            </a:r>
            <a:r>
              <a:rPr lang="en-US" sz="1100">
                <a:solidFill>
                  <a:schemeClr val="dk1"/>
                </a:solidFill>
                <a:latin typeface="Arial"/>
                <a:ea typeface="Arial"/>
                <a:cs typeface="Arial"/>
                <a:sym typeface="Arial"/>
              </a:rPr>
              <a:t> → </a:t>
            </a:r>
            <a:endParaRPr sz="1100">
              <a:solidFill>
                <a:schemeClr val="dk1"/>
              </a:solidFill>
              <a:latin typeface="Arial"/>
              <a:ea typeface="Arial"/>
              <a:cs typeface="Arial"/>
              <a:sym typeface="Arial"/>
            </a:endParaRPr>
          </a:p>
          <a:p>
            <a:pPr indent="-298450" lvl="0" marL="457200" rtl="0" algn="l">
              <a:lnSpc>
                <a:spcPct val="115000"/>
              </a:lnSpc>
              <a:spcBef>
                <a:spcPts val="1200"/>
              </a:spcBef>
              <a:spcAft>
                <a:spcPts val="0"/>
              </a:spcAft>
              <a:buClr>
                <a:schemeClr val="dk1"/>
              </a:buClr>
              <a:buSzPts val="1100"/>
              <a:buFont typeface="Arial"/>
              <a:buChar char="-"/>
            </a:pPr>
            <a:r>
              <a:rPr b="1" lang="en-US" sz="1100">
                <a:solidFill>
                  <a:schemeClr val="dk1"/>
                </a:solidFill>
                <a:latin typeface="Arial"/>
                <a:ea typeface="Arial"/>
                <a:cs typeface="Arial"/>
                <a:sym typeface="Arial"/>
              </a:rPr>
              <a:t>prolonged oxidative injury</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b="1" lang="en-US" sz="1100">
                <a:solidFill>
                  <a:schemeClr val="dk1"/>
                </a:solidFill>
                <a:latin typeface="Arial"/>
                <a:ea typeface="Arial"/>
                <a:cs typeface="Arial"/>
                <a:sym typeface="Arial"/>
              </a:rPr>
              <a:t>poor clearance</a:t>
            </a:r>
            <a:r>
              <a:rPr lang="en-US" sz="1100">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298450" lvl="0" marL="457200" rtl="0" algn="l">
              <a:lnSpc>
                <a:spcPct val="115000"/>
              </a:lnSpc>
              <a:spcBef>
                <a:spcPts val="0"/>
              </a:spcBef>
              <a:spcAft>
                <a:spcPts val="0"/>
              </a:spcAft>
              <a:buClr>
                <a:schemeClr val="dk1"/>
              </a:buClr>
              <a:buSzPts val="1100"/>
              <a:buFont typeface="Arial"/>
              <a:buChar char="-"/>
            </a:pPr>
            <a:r>
              <a:rPr lang="en-US" sz="1100">
                <a:solidFill>
                  <a:schemeClr val="dk1"/>
                </a:solidFill>
                <a:latin typeface="Arial"/>
                <a:ea typeface="Arial"/>
                <a:cs typeface="Arial"/>
                <a:sym typeface="Arial"/>
              </a:rPr>
              <a:t>and </a:t>
            </a:r>
            <a:r>
              <a:rPr b="1" lang="en-US" sz="1100">
                <a:solidFill>
                  <a:schemeClr val="dk1"/>
                </a:solidFill>
                <a:latin typeface="Arial"/>
                <a:ea typeface="Arial"/>
                <a:cs typeface="Arial"/>
                <a:sym typeface="Arial"/>
              </a:rPr>
              <a:t>tissue inflammation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rPr lang="en-US" sz="1100">
                <a:solidFill>
                  <a:schemeClr val="dk1"/>
                </a:solidFill>
                <a:latin typeface="Arial"/>
                <a:ea typeface="Arial"/>
                <a:cs typeface="Arial"/>
                <a:sym typeface="Arial"/>
              </a:rPr>
              <a:t>Clinically, this often looks vague and hard to pin down: </a:t>
            </a:r>
            <a:r>
              <a:rPr b="1" lang="en-US" sz="1100">
                <a:solidFill>
                  <a:schemeClr val="dk1"/>
                </a:solidFill>
                <a:latin typeface="Arial"/>
                <a:ea typeface="Arial"/>
                <a:cs typeface="Arial"/>
                <a:sym typeface="Arial"/>
              </a:rPr>
              <a:t>chemical sensitivity, fatigue, brain fog, chronic pain</a:t>
            </a:r>
            <a:r>
              <a:rPr lang="en-US" sz="1100">
                <a:solidFill>
                  <a:schemeClr val="dk1"/>
                </a:solidFill>
                <a:latin typeface="Arial"/>
                <a:ea typeface="Arial"/>
                <a:cs typeface="Arial"/>
                <a:sym typeface="Arial"/>
              </a:rPr>
              <a:t>.</a:t>
            </a:r>
            <a:endParaRPr sz="11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lang="en-US" sz="1100">
                <a:solidFill>
                  <a:schemeClr val="dk1"/>
                </a:solidFill>
                <a:latin typeface="Arial"/>
                <a:ea typeface="Arial"/>
                <a:cs typeface="Arial"/>
                <a:sym typeface="Arial"/>
              </a:rPr>
              <a:t>Symptoms that get dismissed until the mineral deficiency is identified.</a:t>
            </a:r>
            <a:endParaRPr sz="1100">
              <a:solidFill>
                <a:schemeClr val="dk1"/>
              </a:solidFill>
              <a:latin typeface="Arial"/>
              <a:ea typeface="Arial"/>
              <a:cs typeface="Arial"/>
              <a:sym typeface="Arial"/>
            </a:endParaRPr>
          </a:p>
          <a:p>
            <a:pPr indent="0" lvl="0" marL="0" rtl="0" algn="l">
              <a:lnSpc>
                <a:spcPct val="115000"/>
              </a:lnSpc>
              <a:spcBef>
                <a:spcPts val="1200"/>
              </a:spcBef>
              <a:spcAft>
                <a:spcPts val="1200"/>
              </a:spcAft>
              <a:buNone/>
            </a:pPr>
            <a:r>
              <a:t/>
            </a:r>
            <a:endParaRPr b="1" sz="1100">
              <a:solidFill>
                <a:schemeClr val="dk1"/>
              </a:solidFill>
              <a:latin typeface="Arial"/>
              <a:ea typeface="Arial"/>
              <a:cs typeface="Arial"/>
              <a:sym typeface="Arial"/>
            </a:endParaRPr>
          </a:p>
        </p:txBody>
      </p:sp>
      <p:sp>
        <p:nvSpPr>
          <p:cNvPr id="1138" name="Google Shape;1138;p1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tx">
  <p:cSld name="TITLE_AND_BODY">
    <p:spTree>
      <p:nvGrpSpPr>
        <p:cNvPr id="9" name="Shape 9"/>
        <p:cNvGrpSpPr/>
        <p:nvPr/>
      </p:nvGrpSpPr>
      <p:grpSpPr>
        <a:xfrm>
          <a:off x="0" y="0"/>
          <a:ext cx="0" cy="0"/>
          <a:chOff x="0" y="0"/>
          <a:chExt cx="0" cy="0"/>
        </a:xfrm>
      </p:grpSpPr>
      <p:sp>
        <p:nvSpPr>
          <p:cNvPr id="10" name="Google Shape;10;p126"/>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27"/>
          <p:cNvSpPr txBox="1"/>
          <p:nvPr>
            <p:ph type="title"/>
          </p:nvPr>
        </p:nvSpPr>
        <p:spPr>
          <a:xfrm>
            <a:off x="685800" y="2130425"/>
            <a:ext cx="7772400" cy="1470025"/>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13" name="Google Shape;13;p127"/>
          <p:cNvSpPr txBox="1"/>
          <p:nvPr>
            <p:ph idx="1" type="body"/>
          </p:nvPr>
        </p:nvSpPr>
        <p:spPr>
          <a:xfrm>
            <a:off x="1371600" y="3886200"/>
            <a:ext cx="6400800" cy="1752600"/>
          </a:xfrm>
          <a:prstGeom prst="rect">
            <a:avLst/>
          </a:prstGeom>
          <a:noFill/>
          <a:ln>
            <a:noFill/>
          </a:ln>
        </p:spPr>
        <p:txBody>
          <a:bodyPr anchorCtr="0" anchor="t" bIns="45700" lIns="45700" spcFirstLastPara="1" rIns="45700" wrap="square" tIns="45700">
            <a:normAutofit/>
          </a:bodyPr>
          <a:lstStyle>
            <a:lvl1pPr indent="-228600" lvl="0" marL="457200" algn="ctr">
              <a:lnSpc>
                <a:spcPct val="100000"/>
              </a:lnSpc>
              <a:spcBef>
                <a:spcPts val="700"/>
              </a:spcBef>
              <a:spcAft>
                <a:spcPts val="0"/>
              </a:spcAft>
              <a:buClr>
                <a:srgbClr val="888888"/>
              </a:buClr>
              <a:buSzPts val="3200"/>
              <a:buFont typeface="Calibri"/>
              <a:buNone/>
              <a:defRPr>
                <a:solidFill>
                  <a:srgbClr val="888888"/>
                </a:solidFill>
              </a:defRPr>
            </a:lvl1pPr>
            <a:lvl2pPr indent="-228600" lvl="1" marL="914400" algn="ctr">
              <a:lnSpc>
                <a:spcPct val="100000"/>
              </a:lnSpc>
              <a:spcBef>
                <a:spcPts val="700"/>
              </a:spcBef>
              <a:spcAft>
                <a:spcPts val="0"/>
              </a:spcAft>
              <a:buClr>
                <a:srgbClr val="888888"/>
              </a:buClr>
              <a:buSzPts val="3200"/>
              <a:buFont typeface="Calibri"/>
              <a:buNone/>
              <a:defRPr>
                <a:solidFill>
                  <a:srgbClr val="888888"/>
                </a:solidFill>
              </a:defRPr>
            </a:lvl2pPr>
            <a:lvl3pPr indent="-228600" lvl="2" marL="1371600" algn="ctr">
              <a:lnSpc>
                <a:spcPct val="100000"/>
              </a:lnSpc>
              <a:spcBef>
                <a:spcPts val="700"/>
              </a:spcBef>
              <a:spcAft>
                <a:spcPts val="0"/>
              </a:spcAft>
              <a:buClr>
                <a:srgbClr val="888888"/>
              </a:buClr>
              <a:buSzPts val="3200"/>
              <a:buFont typeface="Calibri"/>
              <a:buNone/>
              <a:defRPr>
                <a:solidFill>
                  <a:srgbClr val="888888"/>
                </a:solidFill>
              </a:defRPr>
            </a:lvl3pPr>
            <a:lvl4pPr indent="-228600" lvl="3" marL="1828800" algn="ctr">
              <a:lnSpc>
                <a:spcPct val="100000"/>
              </a:lnSpc>
              <a:spcBef>
                <a:spcPts val="700"/>
              </a:spcBef>
              <a:spcAft>
                <a:spcPts val="0"/>
              </a:spcAft>
              <a:buClr>
                <a:srgbClr val="888888"/>
              </a:buClr>
              <a:buSzPts val="3200"/>
              <a:buFont typeface="Calibri"/>
              <a:buNone/>
              <a:defRPr>
                <a:solidFill>
                  <a:srgbClr val="888888"/>
                </a:solidFill>
              </a:defRPr>
            </a:lvl4pPr>
            <a:lvl5pPr indent="-228600" lvl="4" marL="2286000" algn="ctr">
              <a:lnSpc>
                <a:spcPct val="100000"/>
              </a:lnSpc>
              <a:spcBef>
                <a:spcPts val="700"/>
              </a:spcBef>
              <a:spcAft>
                <a:spcPts val="0"/>
              </a:spcAft>
              <a:buClr>
                <a:srgbClr val="888888"/>
              </a:buClr>
              <a:buSzPts val="3200"/>
              <a:buFont typeface="Calibri"/>
              <a:buNone/>
              <a:defRPr>
                <a:solidFill>
                  <a:srgbClr val="888888"/>
                </a:solidFill>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14" name="Google Shape;14;p127"/>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5" name="Shape 15"/>
        <p:cNvGrpSpPr/>
        <p:nvPr/>
      </p:nvGrpSpPr>
      <p:grpSpPr>
        <a:xfrm>
          <a:off x="0" y="0"/>
          <a:ext cx="0" cy="0"/>
          <a:chOff x="0" y="0"/>
          <a:chExt cx="0" cy="0"/>
        </a:xfrm>
      </p:grpSpPr>
      <p:sp>
        <p:nvSpPr>
          <p:cNvPr id="16" name="Google Shape;16;p128"/>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17" name="Google Shape;17;p128"/>
          <p:cNvSpPr txBox="1"/>
          <p:nvPr>
            <p:ph idx="1" type="body"/>
          </p:nvPr>
        </p:nvSpPr>
        <p:spPr>
          <a:xfrm>
            <a:off x="457200" y="1600200"/>
            <a:ext cx="8229600" cy="4525963"/>
          </a:xfrm>
          <a:prstGeom prst="rect">
            <a:avLst/>
          </a:prstGeom>
          <a:noFill/>
          <a:ln>
            <a:noFill/>
          </a:ln>
        </p:spPr>
        <p:txBody>
          <a:bodyPr anchorCtr="0" anchor="t"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18" name="Google Shape;18;p128"/>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19" name="Shape 19"/>
        <p:cNvGrpSpPr/>
        <p:nvPr/>
      </p:nvGrpSpPr>
      <p:grpSpPr>
        <a:xfrm>
          <a:off x="0" y="0"/>
          <a:ext cx="0" cy="0"/>
          <a:chOff x="0" y="0"/>
          <a:chExt cx="0" cy="0"/>
        </a:xfrm>
      </p:grpSpPr>
      <p:sp>
        <p:nvSpPr>
          <p:cNvPr id="20" name="Google Shape;20;p129"/>
          <p:cNvSpPr txBox="1"/>
          <p:nvPr>
            <p:ph type="title"/>
          </p:nvPr>
        </p:nvSpPr>
        <p:spPr>
          <a:xfrm>
            <a:off x="722312" y="4406900"/>
            <a:ext cx="7772401" cy="1362075"/>
          </a:xfrm>
          <a:prstGeom prst="rect">
            <a:avLst/>
          </a:prstGeom>
          <a:noFill/>
          <a:ln>
            <a:noFill/>
          </a:ln>
        </p:spPr>
        <p:txBody>
          <a:bodyPr anchorCtr="0" anchor="t" bIns="45700" lIns="45700" spcFirstLastPara="1" rIns="45700" wrap="square" tIns="45700">
            <a:normAutofit/>
          </a:bodyPr>
          <a:lstStyle>
            <a:lvl1pPr lvl="0" algn="l">
              <a:lnSpc>
                <a:spcPct val="100000"/>
              </a:lnSpc>
              <a:spcBef>
                <a:spcPts val="0"/>
              </a:spcBef>
              <a:spcAft>
                <a:spcPts val="0"/>
              </a:spcAft>
              <a:buClr>
                <a:srgbClr val="000000"/>
              </a:buClr>
              <a:buSzPts val="4000"/>
              <a:buFont typeface="Calibri"/>
              <a:buNone/>
              <a:defRPr b="1" sz="4000" cap="none"/>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21" name="Google Shape;21;p129"/>
          <p:cNvSpPr txBox="1"/>
          <p:nvPr>
            <p:ph idx="1" type="body"/>
          </p:nvPr>
        </p:nvSpPr>
        <p:spPr>
          <a:xfrm>
            <a:off x="722312" y="2906713"/>
            <a:ext cx="7772401" cy="1500202"/>
          </a:xfrm>
          <a:prstGeom prst="rect">
            <a:avLst/>
          </a:prstGeom>
          <a:noFill/>
          <a:ln>
            <a:noFill/>
          </a:ln>
        </p:spPr>
        <p:txBody>
          <a:bodyPr anchorCtr="0" anchor="b" bIns="45700" lIns="45700" spcFirstLastPara="1" rIns="45700" wrap="square" tIns="45700">
            <a:normAutofit/>
          </a:bodyPr>
          <a:lstStyle>
            <a:lvl1pPr indent="-228600" lvl="0" marL="457200" algn="l">
              <a:lnSpc>
                <a:spcPct val="100000"/>
              </a:lnSpc>
              <a:spcBef>
                <a:spcPts val="400"/>
              </a:spcBef>
              <a:spcAft>
                <a:spcPts val="0"/>
              </a:spcAft>
              <a:buClr>
                <a:srgbClr val="888888"/>
              </a:buClr>
              <a:buSzPts val="2000"/>
              <a:buFont typeface="Calibri"/>
              <a:buNone/>
              <a:defRPr sz="2000">
                <a:solidFill>
                  <a:srgbClr val="888888"/>
                </a:solidFill>
              </a:defRPr>
            </a:lvl1pPr>
            <a:lvl2pPr indent="-228600" lvl="1" marL="914400" algn="l">
              <a:lnSpc>
                <a:spcPct val="100000"/>
              </a:lnSpc>
              <a:spcBef>
                <a:spcPts val="400"/>
              </a:spcBef>
              <a:spcAft>
                <a:spcPts val="0"/>
              </a:spcAft>
              <a:buClr>
                <a:srgbClr val="888888"/>
              </a:buClr>
              <a:buSzPts val="2000"/>
              <a:buFont typeface="Calibri"/>
              <a:buNone/>
              <a:defRPr sz="2000">
                <a:solidFill>
                  <a:srgbClr val="888888"/>
                </a:solidFill>
              </a:defRPr>
            </a:lvl2pPr>
            <a:lvl3pPr indent="-228600" lvl="2" marL="1371600" algn="l">
              <a:lnSpc>
                <a:spcPct val="100000"/>
              </a:lnSpc>
              <a:spcBef>
                <a:spcPts val="400"/>
              </a:spcBef>
              <a:spcAft>
                <a:spcPts val="0"/>
              </a:spcAft>
              <a:buClr>
                <a:srgbClr val="888888"/>
              </a:buClr>
              <a:buSzPts val="2000"/>
              <a:buFont typeface="Calibri"/>
              <a:buNone/>
              <a:defRPr sz="2000">
                <a:solidFill>
                  <a:srgbClr val="888888"/>
                </a:solidFill>
              </a:defRPr>
            </a:lvl3pPr>
            <a:lvl4pPr indent="-228600" lvl="3" marL="1828800" algn="l">
              <a:lnSpc>
                <a:spcPct val="100000"/>
              </a:lnSpc>
              <a:spcBef>
                <a:spcPts val="400"/>
              </a:spcBef>
              <a:spcAft>
                <a:spcPts val="0"/>
              </a:spcAft>
              <a:buClr>
                <a:srgbClr val="888888"/>
              </a:buClr>
              <a:buSzPts val="2000"/>
              <a:buFont typeface="Calibri"/>
              <a:buNone/>
              <a:defRPr sz="2000">
                <a:solidFill>
                  <a:srgbClr val="888888"/>
                </a:solidFill>
              </a:defRPr>
            </a:lvl4pPr>
            <a:lvl5pPr indent="-228600" lvl="4" marL="2286000" algn="l">
              <a:lnSpc>
                <a:spcPct val="100000"/>
              </a:lnSpc>
              <a:spcBef>
                <a:spcPts val="400"/>
              </a:spcBef>
              <a:spcAft>
                <a:spcPts val="0"/>
              </a:spcAft>
              <a:buClr>
                <a:srgbClr val="888888"/>
              </a:buClr>
              <a:buSzPts val="2000"/>
              <a:buFont typeface="Calibri"/>
              <a:buNone/>
              <a:defRPr sz="2000">
                <a:solidFill>
                  <a:srgbClr val="888888"/>
                </a:solidFill>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22" name="Google Shape;22;p129"/>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3" name="Shape 23"/>
        <p:cNvGrpSpPr/>
        <p:nvPr/>
      </p:nvGrpSpPr>
      <p:grpSpPr>
        <a:xfrm>
          <a:off x="0" y="0"/>
          <a:ext cx="0" cy="0"/>
          <a:chOff x="0" y="0"/>
          <a:chExt cx="0" cy="0"/>
        </a:xfrm>
      </p:grpSpPr>
      <p:sp>
        <p:nvSpPr>
          <p:cNvPr id="24" name="Google Shape;24;p130"/>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25" name="Google Shape;25;p130"/>
          <p:cNvSpPr txBox="1"/>
          <p:nvPr>
            <p:ph idx="1" type="body"/>
          </p:nvPr>
        </p:nvSpPr>
        <p:spPr>
          <a:xfrm>
            <a:off x="457200" y="1600200"/>
            <a:ext cx="4038600" cy="4525963"/>
          </a:xfrm>
          <a:prstGeom prst="rect">
            <a:avLst/>
          </a:prstGeom>
          <a:noFill/>
          <a:ln>
            <a:noFill/>
          </a:ln>
        </p:spPr>
        <p:txBody>
          <a:bodyPr anchorCtr="0" anchor="t" bIns="45700" lIns="45700" spcFirstLastPara="1" rIns="45700" wrap="square" tIns="45700">
            <a:normAutofit/>
          </a:bodyPr>
          <a:lstStyle>
            <a:lvl1pPr indent="-406400" lvl="0" marL="457200" algn="l">
              <a:lnSpc>
                <a:spcPct val="100000"/>
              </a:lnSpc>
              <a:spcBef>
                <a:spcPts val="600"/>
              </a:spcBef>
              <a:spcAft>
                <a:spcPts val="0"/>
              </a:spcAft>
              <a:buClr>
                <a:srgbClr val="000000"/>
              </a:buClr>
              <a:buSzPts val="2800"/>
              <a:buChar char="•"/>
              <a:defRPr sz="2800"/>
            </a:lvl1pPr>
            <a:lvl2pPr indent="-406400" lvl="1" marL="914400" algn="l">
              <a:lnSpc>
                <a:spcPct val="100000"/>
              </a:lnSpc>
              <a:spcBef>
                <a:spcPts val="600"/>
              </a:spcBef>
              <a:spcAft>
                <a:spcPts val="0"/>
              </a:spcAft>
              <a:buClr>
                <a:srgbClr val="000000"/>
              </a:buClr>
              <a:buSzPts val="2800"/>
              <a:buChar char="–"/>
              <a:defRPr sz="2800"/>
            </a:lvl2pPr>
            <a:lvl3pPr indent="-406400" lvl="2" marL="1371600" algn="l">
              <a:lnSpc>
                <a:spcPct val="100000"/>
              </a:lnSpc>
              <a:spcBef>
                <a:spcPts val="600"/>
              </a:spcBef>
              <a:spcAft>
                <a:spcPts val="0"/>
              </a:spcAft>
              <a:buClr>
                <a:srgbClr val="000000"/>
              </a:buClr>
              <a:buSzPts val="2800"/>
              <a:buChar char="•"/>
              <a:defRPr sz="2800"/>
            </a:lvl3pPr>
            <a:lvl4pPr indent="-406400" lvl="3" marL="1828800" algn="l">
              <a:lnSpc>
                <a:spcPct val="100000"/>
              </a:lnSpc>
              <a:spcBef>
                <a:spcPts val="600"/>
              </a:spcBef>
              <a:spcAft>
                <a:spcPts val="0"/>
              </a:spcAft>
              <a:buClr>
                <a:srgbClr val="000000"/>
              </a:buClr>
              <a:buSzPts val="2800"/>
              <a:buChar char="–"/>
              <a:defRPr sz="2800"/>
            </a:lvl4pPr>
            <a:lvl5pPr indent="-406400" lvl="4" marL="2286000" algn="l">
              <a:lnSpc>
                <a:spcPct val="100000"/>
              </a:lnSpc>
              <a:spcBef>
                <a:spcPts val="600"/>
              </a:spcBef>
              <a:spcAft>
                <a:spcPts val="0"/>
              </a:spcAft>
              <a:buClr>
                <a:srgbClr val="000000"/>
              </a:buClr>
              <a:buSzPts val="2800"/>
              <a:buChar char="»"/>
              <a:defRPr sz="2800"/>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26" name="Google Shape;26;p130"/>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7" name="Shape 27"/>
        <p:cNvGrpSpPr/>
        <p:nvPr/>
      </p:nvGrpSpPr>
      <p:grpSpPr>
        <a:xfrm>
          <a:off x="0" y="0"/>
          <a:ext cx="0" cy="0"/>
          <a:chOff x="0" y="0"/>
          <a:chExt cx="0" cy="0"/>
        </a:xfrm>
      </p:grpSpPr>
      <p:sp>
        <p:nvSpPr>
          <p:cNvPr id="28" name="Google Shape;28;p131"/>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29" name="Google Shape;29;p131"/>
          <p:cNvSpPr txBox="1"/>
          <p:nvPr>
            <p:ph idx="1" type="body"/>
          </p:nvPr>
        </p:nvSpPr>
        <p:spPr>
          <a:xfrm>
            <a:off x="457200" y="1535112"/>
            <a:ext cx="4040188" cy="639763"/>
          </a:xfrm>
          <a:prstGeom prst="rect">
            <a:avLst/>
          </a:prstGeom>
          <a:noFill/>
          <a:ln>
            <a:noFill/>
          </a:ln>
        </p:spPr>
        <p:txBody>
          <a:bodyPr anchorCtr="0" anchor="b" bIns="45700" lIns="45700" spcFirstLastPara="1" rIns="45700" wrap="square" tIns="45700">
            <a:normAutofit/>
          </a:bodyPr>
          <a:lstStyle>
            <a:lvl1pPr indent="-228600" lvl="0" marL="457200" algn="l">
              <a:lnSpc>
                <a:spcPct val="100000"/>
              </a:lnSpc>
              <a:spcBef>
                <a:spcPts val="500"/>
              </a:spcBef>
              <a:spcAft>
                <a:spcPts val="0"/>
              </a:spcAft>
              <a:buClr>
                <a:srgbClr val="000000"/>
              </a:buClr>
              <a:buSzPts val="2400"/>
              <a:buFont typeface="Calibri"/>
              <a:buNone/>
              <a:defRPr b="1" sz="2400"/>
            </a:lvl1pPr>
            <a:lvl2pPr indent="-228600" lvl="1" marL="914400" algn="l">
              <a:lnSpc>
                <a:spcPct val="100000"/>
              </a:lnSpc>
              <a:spcBef>
                <a:spcPts val="500"/>
              </a:spcBef>
              <a:spcAft>
                <a:spcPts val="0"/>
              </a:spcAft>
              <a:buClr>
                <a:srgbClr val="000000"/>
              </a:buClr>
              <a:buSzPts val="2400"/>
              <a:buFont typeface="Calibri"/>
              <a:buNone/>
              <a:defRPr b="1" sz="2400"/>
            </a:lvl2pPr>
            <a:lvl3pPr indent="-228600" lvl="2" marL="1371600" algn="l">
              <a:lnSpc>
                <a:spcPct val="100000"/>
              </a:lnSpc>
              <a:spcBef>
                <a:spcPts val="500"/>
              </a:spcBef>
              <a:spcAft>
                <a:spcPts val="0"/>
              </a:spcAft>
              <a:buClr>
                <a:srgbClr val="000000"/>
              </a:buClr>
              <a:buSzPts val="2400"/>
              <a:buFont typeface="Calibri"/>
              <a:buNone/>
              <a:defRPr b="1" sz="2400"/>
            </a:lvl3pPr>
            <a:lvl4pPr indent="-228600" lvl="3" marL="1828800" algn="l">
              <a:lnSpc>
                <a:spcPct val="100000"/>
              </a:lnSpc>
              <a:spcBef>
                <a:spcPts val="500"/>
              </a:spcBef>
              <a:spcAft>
                <a:spcPts val="0"/>
              </a:spcAft>
              <a:buClr>
                <a:srgbClr val="000000"/>
              </a:buClr>
              <a:buSzPts val="2400"/>
              <a:buFont typeface="Calibri"/>
              <a:buNone/>
              <a:defRPr b="1" sz="2400"/>
            </a:lvl4pPr>
            <a:lvl5pPr indent="-228600" lvl="4" marL="2286000" algn="l">
              <a:lnSpc>
                <a:spcPct val="100000"/>
              </a:lnSpc>
              <a:spcBef>
                <a:spcPts val="500"/>
              </a:spcBef>
              <a:spcAft>
                <a:spcPts val="0"/>
              </a:spcAft>
              <a:buClr>
                <a:srgbClr val="000000"/>
              </a:buClr>
              <a:buSzPts val="2400"/>
              <a:buFont typeface="Calibri"/>
              <a:buNone/>
              <a:defRPr b="1" sz="2400"/>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0" name="Google Shape;30;p131"/>
          <p:cNvSpPr txBox="1"/>
          <p:nvPr>
            <p:ph idx="2" type="body"/>
          </p:nvPr>
        </p:nvSpPr>
        <p:spPr>
          <a:xfrm>
            <a:off x="4645025" y="1535111"/>
            <a:ext cx="4041775" cy="639778"/>
          </a:xfrm>
          <a:prstGeom prst="rect">
            <a:avLst/>
          </a:prstGeom>
          <a:noFill/>
          <a:ln>
            <a:noFill/>
          </a:ln>
        </p:spPr>
        <p:txBody>
          <a:bodyPr anchorCtr="0" anchor="b"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1" name="Google Shape;31;p131"/>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2" name="Shape 32"/>
        <p:cNvGrpSpPr/>
        <p:nvPr/>
      </p:nvGrpSpPr>
      <p:grpSpPr>
        <a:xfrm>
          <a:off x="0" y="0"/>
          <a:ext cx="0" cy="0"/>
          <a:chOff x="0" y="0"/>
          <a:chExt cx="0" cy="0"/>
        </a:xfrm>
      </p:grpSpPr>
      <p:sp>
        <p:nvSpPr>
          <p:cNvPr id="33" name="Google Shape;33;p132"/>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34" name="Google Shape;34;p132"/>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35" name="Shape 35"/>
        <p:cNvGrpSpPr/>
        <p:nvPr/>
      </p:nvGrpSpPr>
      <p:grpSpPr>
        <a:xfrm>
          <a:off x="0" y="0"/>
          <a:ext cx="0" cy="0"/>
          <a:chOff x="0" y="0"/>
          <a:chExt cx="0" cy="0"/>
        </a:xfrm>
      </p:grpSpPr>
      <p:sp>
        <p:nvSpPr>
          <p:cNvPr id="36" name="Google Shape;36;p133"/>
          <p:cNvSpPr txBox="1"/>
          <p:nvPr>
            <p:ph type="title"/>
          </p:nvPr>
        </p:nvSpPr>
        <p:spPr>
          <a:xfrm>
            <a:off x="457200" y="273050"/>
            <a:ext cx="3008316" cy="1162050"/>
          </a:xfrm>
          <a:prstGeom prst="rect">
            <a:avLst/>
          </a:prstGeom>
          <a:noFill/>
          <a:ln>
            <a:noFill/>
          </a:ln>
        </p:spPr>
        <p:txBody>
          <a:bodyPr anchorCtr="0" anchor="b" bIns="45700" lIns="45700" spcFirstLastPara="1" rIns="45700" wrap="square" tIns="45700">
            <a:normAutofit/>
          </a:bodyPr>
          <a:lstStyle>
            <a:lvl1pPr lvl="0" algn="l">
              <a:lnSpc>
                <a:spcPct val="100000"/>
              </a:lnSpc>
              <a:spcBef>
                <a:spcPts val="0"/>
              </a:spcBef>
              <a:spcAft>
                <a:spcPts val="0"/>
              </a:spcAft>
              <a:buClr>
                <a:srgbClr val="000000"/>
              </a:buClr>
              <a:buSzPts val="2000"/>
              <a:buFont typeface="Calibri"/>
              <a:buNone/>
              <a:defRPr b="1" sz="20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37" name="Google Shape;37;p133"/>
          <p:cNvSpPr txBox="1"/>
          <p:nvPr>
            <p:ph idx="1" type="body"/>
          </p:nvPr>
        </p:nvSpPr>
        <p:spPr>
          <a:xfrm>
            <a:off x="3575050" y="273050"/>
            <a:ext cx="5111750" cy="5853113"/>
          </a:xfrm>
          <a:prstGeom prst="rect">
            <a:avLst/>
          </a:prstGeom>
          <a:noFill/>
          <a:ln>
            <a:noFill/>
          </a:ln>
        </p:spPr>
        <p:txBody>
          <a:bodyPr anchorCtr="0" anchor="t"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8" name="Google Shape;38;p133"/>
          <p:cNvSpPr txBox="1"/>
          <p:nvPr>
            <p:ph idx="2" type="body"/>
          </p:nvPr>
        </p:nvSpPr>
        <p:spPr>
          <a:xfrm>
            <a:off x="457198" y="1435100"/>
            <a:ext cx="3008317" cy="4691063"/>
          </a:xfrm>
          <a:prstGeom prst="rect">
            <a:avLst/>
          </a:prstGeom>
          <a:noFill/>
          <a:ln>
            <a:noFill/>
          </a:ln>
        </p:spPr>
        <p:txBody>
          <a:bodyPr anchorCtr="0" anchor="t" bIns="45700" lIns="45700" spcFirstLastPara="1" rIns="45700" wrap="square" tIns="45700">
            <a:normAutofit/>
          </a:bodyPr>
          <a:lstStyle>
            <a:lvl1pPr indent="-342900" lvl="0" marL="457200" algn="l">
              <a:lnSpc>
                <a:spcPct val="100000"/>
              </a:lnSpc>
              <a:spcBef>
                <a:spcPts val="700"/>
              </a:spcBef>
              <a:spcAft>
                <a:spcPts val="0"/>
              </a:spcAft>
              <a:buClr>
                <a:srgbClr val="000000"/>
              </a:buClr>
              <a:buSzPts val="1800"/>
              <a:buChar char="•"/>
              <a:defRPr/>
            </a:lvl1pPr>
            <a:lvl2pPr indent="-342900" lvl="1" marL="914400" algn="l">
              <a:lnSpc>
                <a:spcPct val="100000"/>
              </a:lnSpc>
              <a:spcBef>
                <a:spcPts val="700"/>
              </a:spcBef>
              <a:spcAft>
                <a:spcPts val="0"/>
              </a:spcAft>
              <a:buClr>
                <a:srgbClr val="000000"/>
              </a:buClr>
              <a:buSzPts val="1800"/>
              <a:buChar char="–"/>
              <a:defRPr/>
            </a:lvl2pPr>
            <a:lvl3pPr indent="-342900" lvl="2" marL="1371600" algn="l">
              <a:lnSpc>
                <a:spcPct val="100000"/>
              </a:lnSpc>
              <a:spcBef>
                <a:spcPts val="700"/>
              </a:spcBef>
              <a:spcAft>
                <a:spcPts val="0"/>
              </a:spcAft>
              <a:buClr>
                <a:srgbClr val="000000"/>
              </a:buClr>
              <a:buSzPts val="1800"/>
              <a:buChar char="•"/>
              <a:defRPr/>
            </a:lvl3pPr>
            <a:lvl4pPr indent="-342900" lvl="3" marL="1828800" algn="l">
              <a:lnSpc>
                <a:spcPct val="100000"/>
              </a:lnSpc>
              <a:spcBef>
                <a:spcPts val="700"/>
              </a:spcBef>
              <a:spcAft>
                <a:spcPts val="0"/>
              </a:spcAft>
              <a:buClr>
                <a:srgbClr val="000000"/>
              </a:buClr>
              <a:buSzPts val="1800"/>
              <a:buChar char="–"/>
              <a:defRPr/>
            </a:lvl4pPr>
            <a:lvl5pPr indent="-342900" lvl="4" marL="2286000" algn="l">
              <a:lnSpc>
                <a:spcPct val="100000"/>
              </a:lnSpc>
              <a:spcBef>
                <a:spcPts val="700"/>
              </a:spcBef>
              <a:spcAft>
                <a:spcPts val="0"/>
              </a:spcAft>
              <a:buClr>
                <a:srgbClr val="000000"/>
              </a:buClr>
              <a:buSzPts val="1800"/>
              <a:buChar char="»"/>
              <a:defRPr/>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39" name="Google Shape;39;p133"/>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40" name="Shape 40"/>
        <p:cNvGrpSpPr/>
        <p:nvPr/>
      </p:nvGrpSpPr>
      <p:grpSpPr>
        <a:xfrm>
          <a:off x="0" y="0"/>
          <a:ext cx="0" cy="0"/>
          <a:chOff x="0" y="0"/>
          <a:chExt cx="0" cy="0"/>
        </a:xfrm>
      </p:grpSpPr>
      <p:sp>
        <p:nvSpPr>
          <p:cNvPr id="41" name="Google Shape;41;p134"/>
          <p:cNvSpPr txBox="1"/>
          <p:nvPr>
            <p:ph type="title"/>
          </p:nvPr>
        </p:nvSpPr>
        <p:spPr>
          <a:xfrm>
            <a:off x="1792288" y="4800600"/>
            <a:ext cx="5486404" cy="566738"/>
          </a:xfrm>
          <a:prstGeom prst="rect">
            <a:avLst/>
          </a:prstGeom>
          <a:noFill/>
          <a:ln>
            <a:noFill/>
          </a:ln>
        </p:spPr>
        <p:txBody>
          <a:bodyPr anchorCtr="0" anchor="b" bIns="45700" lIns="45700" spcFirstLastPara="1" rIns="45700" wrap="square" tIns="45700">
            <a:normAutofit/>
          </a:bodyPr>
          <a:lstStyle>
            <a:lvl1pPr lvl="0" algn="l">
              <a:lnSpc>
                <a:spcPct val="100000"/>
              </a:lnSpc>
              <a:spcBef>
                <a:spcPts val="0"/>
              </a:spcBef>
              <a:spcAft>
                <a:spcPts val="0"/>
              </a:spcAft>
              <a:buClr>
                <a:srgbClr val="000000"/>
              </a:buClr>
              <a:buSzPts val="2000"/>
              <a:buFont typeface="Calibri"/>
              <a:buNone/>
              <a:defRPr b="1" sz="2000"/>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p:txBody>
      </p:sp>
      <p:sp>
        <p:nvSpPr>
          <p:cNvPr id="42" name="Google Shape;42;p134"/>
          <p:cNvSpPr/>
          <p:nvPr>
            <p:ph idx="2" type="pic"/>
          </p:nvPr>
        </p:nvSpPr>
        <p:spPr>
          <a:xfrm>
            <a:off x="1792288" y="612775"/>
            <a:ext cx="5486404" cy="4114800"/>
          </a:xfrm>
          <a:prstGeom prst="rect">
            <a:avLst/>
          </a:prstGeom>
          <a:noFill/>
          <a:ln>
            <a:noFill/>
          </a:ln>
        </p:spPr>
      </p:sp>
      <p:sp>
        <p:nvSpPr>
          <p:cNvPr id="43" name="Google Shape;43;p134"/>
          <p:cNvSpPr txBox="1"/>
          <p:nvPr>
            <p:ph idx="1" type="body"/>
          </p:nvPr>
        </p:nvSpPr>
        <p:spPr>
          <a:xfrm>
            <a:off x="1792288" y="5367337"/>
            <a:ext cx="5486404" cy="804877"/>
          </a:xfrm>
          <a:prstGeom prst="rect">
            <a:avLst/>
          </a:prstGeom>
          <a:noFill/>
          <a:ln>
            <a:noFill/>
          </a:ln>
        </p:spPr>
        <p:txBody>
          <a:bodyPr anchorCtr="0" anchor="t" bIns="45700" lIns="45700" spcFirstLastPara="1" rIns="45700" wrap="square" tIns="45700">
            <a:normAutofit/>
          </a:bodyPr>
          <a:lstStyle>
            <a:lvl1pPr indent="-228600" lvl="0" marL="457200" algn="l">
              <a:lnSpc>
                <a:spcPct val="100000"/>
              </a:lnSpc>
              <a:spcBef>
                <a:spcPts val="300"/>
              </a:spcBef>
              <a:spcAft>
                <a:spcPts val="0"/>
              </a:spcAft>
              <a:buClr>
                <a:srgbClr val="000000"/>
              </a:buClr>
              <a:buSzPts val="1400"/>
              <a:buFont typeface="Calibri"/>
              <a:buNone/>
              <a:defRPr sz="1400"/>
            </a:lvl1pPr>
            <a:lvl2pPr indent="-228600" lvl="1" marL="914400" algn="l">
              <a:lnSpc>
                <a:spcPct val="100000"/>
              </a:lnSpc>
              <a:spcBef>
                <a:spcPts val="300"/>
              </a:spcBef>
              <a:spcAft>
                <a:spcPts val="0"/>
              </a:spcAft>
              <a:buClr>
                <a:srgbClr val="000000"/>
              </a:buClr>
              <a:buSzPts val="1400"/>
              <a:buFont typeface="Calibri"/>
              <a:buNone/>
              <a:defRPr sz="1400"/>
            </a:lvl2pPr>
            <a:lvl3pPr indent="-228600" lvl="2" marL="1371600" algn="l">
              <a:lnSpc>
                <a:spcPct val="100000"/>
              </a:lnSpc>
              <a:spcBef>
                <a:spcPts val="300"/>
              </a:spcBef>
              <a:spcAft>
                <a:spcPts val="0"/>
              </a:spcAft>
              <a:buClr>
                <a:srgbClr val="000000"/>
              </a:buClr>
              <a:buSzPts val="1400"/>
              <a:buFont typeface="Calibri"/>
              <a:buNone/>
              <a:defRPr sz="1400"/>
            </a:lvl3pPr>
            <a:lvl4pPr indent="-228600" lvl="3" marL="1828800" algn="l">
              <a:lnSpc>
                <a:spcPct val="100000"/>
              </a:lnSpc>
              <a:spcBef>
                <a:spcPts val="300"/>
              </a:spcBef>
              <a:spcAft>
                <a:spcPts val="0"/>
              </a:spcAft>
              <a:buClr>
                <a:srgbClr val="000000"/>
              </a:buClr>
              <a:buSzPts val="1400"/>
              <a:buFont typeface="Calibri"/>
              <a:buNone/>
              <a:defRPr sz="1400"/>
            </a:lvl4pPr>
            <a:lvl5pPr indent="-228600" lvl="4" marL="2286000" algn="l">
              <a:lnSpc>
                <a:spcPct val="100000"/>
              </a:lnSpc>
              <a:spcBef>
                <a:spcPts val="300"/>
              </a:spcBef>
              <a:spcAft>
                <a:spcPts val="0"/>
              </a:spcAft>
              <a:buClr>
                <a:srgbClr val="000000"/>
              </a:buClr>
              <a:buSzPts val="1400"/>
              <a:buFont typeface="Calibri"/>
              <a:buNone/>
              <a:defRPr sz="1400"/>
            </a:lvl5pPr>
            <a:lvl6pPr indent="-342900" lvl="5" marL="2743200" algn="l">
              <a:lnSpc>
                <a:spcPct val="100000"/>
              </a:lnSpc>
              <a:spcBef>
                <a:spcPts val="700"/>
              </a:spcBef>
              <a:spcAft>
                <a:spcPts val="0"/>
              </a:spcAft>
              <a:buClr>
                <a:srgbClr val="000000"/>
              </a:buClr>
              <a:buSzPts val="1800"/>
              <a:buChar char="•"/>
              <a:defRPr/>
            </a:lvl6pPr>
            <a:lvl7pPr indent="-342900" lvl="6" marL="3200400" algn="l">
              <a:lnSpc>
                <a:spcPct val="100000"/>
              </a:lnSpc>
              <a:spcBef>
                <a:spcPts val="700"/>
              </a:spcBef>
              <a:spcAft>
                <a:spcPts val="0"/>
              </a:spcAft>
              <a:buClr>
                <a:srgbClr val="000000"/>
              </a:buClr>
              <a:buSzPts val="1800"/>
              <a:buChar char="•"/>
              <a:defRPr/>
            </a:lvl7pPr>
            <a:lvl8pPr indent="-342900" lvl="7" marL="3657600" algn="l">
              <a:lnSpc>
                <a:spcPct val="100000"/>
              </a:lnSpc>
              <a:spcBef>
                <a:spcPts val="700"/>
              </a:spcBef>
              <a:spcAft>
                <a:spcPts val="0"/>
              </a:spcAft>
              <a:buClr>
                <a:srgbClr val="000000"/>
              </a:buClr>
              <a:buSzPts val="1800"/>
              <a:buChar char="•"/>
              <a:defRPr/>
            </a:lvl8pPr>
            <a:lvl9pPr indent="-342900" lvl="8" marL="4114800" algn="l">
              <a:lnSpc>
                <a:spcPct val="100000"/>
              </a:lnSpc>
              <a:spcBef>
                <a:spcPts val="700"/>
              </a:spcBef>
              <a:spcAft>
                <a:spcPts val="0"/>
              </a:spcAft>
              <a:buClr>
                <a:srgbClr val="000000"/>
              </a:buClr>
              <a:buSzPts val="1800"/>
              <a:buChar char="•"/>
              <a:defRPr/>
            </a:lvl9pPr>
          </a:lstStyle>
          <a:p/>
        </p:txBody>
      </p:sp>
      <p:sp>
        <p:nvSpPr>
          <p:cNvPr id="44" name="Google Shape;44;p134"/>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888888"/>
              </a:buClr>
              <a:buSzPts val="1200"/>
              <a:buFont typeface="Calibri"/>
              <a:buNone/>
              <a:defRPr sz="1200">
                <a:solidFill>
                  <a:srgbClr val="888888"/>
                </a:solidFill>
              </a:defRPr>
            </a:lvl1pPr>
            <a:lvl2pPr indent="0" lvl="1" marL="0" algn="r">
              <a:lnSpc>
                <a:spcPct val="100000"/>
              </a:lnSpc>
              <a:spcBef>
                <a:spcPts val="0"/>
              </a:spcBef>
              <a:spcAft>
                <a:spcPts val="0"/>
              </a:spcAft>
              <a:buClr>
                <a:srgbClr val="888888"/>
              </a:buClr>
              <a:buSzPts val="1200"/>
              <a:buFont typeface="Calibri"/>
              <a:buNone/>
              <a:defRPr sz="1200">
                <a:solidFill>
                  <a:srgbClr val="888888"/>
                </a:solidFill>
              </a:defRPr>
            </a:lvl2pPr>
            <a:lvl3pPr indent="0" lvl="2" marL="0" algn="r">
              <a:lnSpc>
                <a:spcPct val="100000"/>
              </a:lnSpc>
              <a:spcBef>
                <a:spcPts val="0"/>
              </a:spcBef>
              <a:spcAft>
                <a:spcPts val="0"/>
              </a:spcAft>
              <a:buClr>
                <a:srgbClr val="888888"/>
              </a:buClr>
              <a:buSzPts val="1200"/>
              <a:buFont typeface="Calibri"/>
              <a:buNone/>
              <a:defRPr sz="1200">
                <a:solidFill>
                  <a:srgbClr val="888888"/>
                </a:solidFill>
              </a:defRPr>
            </a:lvl3pPr>
            <a:lvl4pPr indent="0" lvl="3" marL="0" algn="r">
              <a:lnSpc>
                <a:spcPct val="100000"/>
              </a:lnSpc>
              <a:spcBef>
                <a:spcPts val="0"/>
              </a:spcBef>
              <a:spcAft>
                <a:spcPts val="0"/>
              </a:spcAft>
              <a:buClr>
                <a:srgbClr val="888888"/>
              </a:buClr>
              <a:buSzPts val="1200"/>
              <a:buFont typeface="Calibri"/>
              <a:buNone/>
              <a:defRPr sz="1200">
                <a:solidFill>
                  <a:srgbClr val="888888"/>
                </a:solidFill>
              </a:defRPr>
            </a:lvl4pPr>
            <a:lvl5pPr indent="0" lvl="4" marL="0" algn="r">
              <a:lnSpc>
                <a:spcPct val="100000"/>
              </a:lnSpc>
              <a:spcBef>
                <a:spcPts val="0"/>
              </a:spcBef>
              <a:spcAft>
                <a:spcPts val="0"/>
              </a:spcAft>
              <a:buClr>
                <a:srgbClr val="888888"/>
              </a:buClr>
              <a:buSzPts val="1200"/>
              <a:buFont typeface="Calibri"/>
              <a:buNone/>
              <a:defRPr sz="1200">
                <a:solidFill>
                  <a:srgbClr val="888888"/>
                </a:solidFill>
              </a:defRPr>
            </a:lvl5pPr>
            <a:lvl6pPr indent="0" lvl="5" marL="0" algn="r">
              <a:lnSpc>
                <a:spcPct val="100000"/>
              </a:lnSpc>
              <a:spcBef>
                <a:spcPts val="0"/>
              </a:spcBef>
              <a:spcAft>
                <a:spcPts val="0"/>
              </a:spcAft>
              <a:buClr>
                <a:srgbClr val="888888"/>
              </a:buClr>
              <a:buSzPts val="1200"/>
              <a:buFont typeface="Calibri"/>
              <a:buNone/>
              <a:defRPr sz="1200">
                <a:solidFill>
                  <a:srgbClr val="888888"/>
                </a:solidFill>
              </a:defRPr>
            </a:lvl6pPr>
            <a:lvl7pPr indent="0" lvl="6" marL="0" algn="r">
              <a:lnSpc>
                <a:spcPct val="100000"/>
              </a:lnSpc>
              <a:spcBef>
                <a:spcPts val="0"/>
              </a:spcBef>
              <a:spcAft>
                <a:spcPts val="0"/>
              </a:spcAft>
              <a:buClr>
                <a:srgbClr val="888888"/>
              </a:buClr>
              <a:buSzPts val="1200"/>
              <a:buFont typeface="Calibri"/>
              <a:buNone/>
              <a:defRPr sz="1200">
                <a:solidFill>
                  <a:srgbClr val="888888"/>
                </a:solidFill>
              </a:defRPr>
            </a:lvl7pPr>
            <a:lvl8pPr indent="0" lvl="7" marL="0" algn="r">
              <a:lnSpc>
                <a:spcPct val="100000"/>
              </a:lnSpc>
              <a:spcBef>
                <a:spcPts val="0"/>
              </a:spcBef>
              <a:spcAft>
                <a:spcPts val="0"/>
              </a:spcAft>
              <a:buClr>
                <a:srgbClr val="888888"/>
              </a:buClr>
              <a:buSzPts val="1200"/>
              <a:buFont typeface="Calibri"/>
              <a:buNone/>
              <a:defRPr sz="1200">
                <a:solidFill>
                  <a:srgbClr val="888888"/>
                </a:solidFill>
              </a:defRPr>
            </a:lvl8pPr>
            <a:lvl9pPr indent="0" lvl="8" marL="0" algn="r">
              <a:lnSpc>
                <a:spcPct val="100000"/>
              </a:lnSpc>
              <a:spcBef>
                <a:spcPts val="0"/>
              </a:spcBef>
              <a:spcAft>
                <a:spcPts val="0"/>
              </a:spcAft>
              <a:buClr>
                <a:srgbClr val="888888"/>
              </a:buClr>
              <a:buSzPts val="1200"/>
              <a:buFont typeface="Calibri"/>
              <a:buNone/>
              <a:defRPr sz="12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25"/>
          <p:cNvSpPr txBox="1"/>
          <p:nvPr>
            <p:ph type="title"/>
          </p:nvPr>
        </p:nvSpPr>
        <p:spPr>
          <a:xfrm>
            <a:off x="457200" y="274638"/>
            <a:ext cx="8229600" cy="1143001"/>
          </a:xfrm>
          <a:prstGeom prst="rect">
            <a:avLst/>
          </a:prstGeom>
          <a:noFill/>
          <a:ln>
            <a:noFill/>
          </a:ln>
        </p:spPr>
        <p:txBody>
          <a:bodyPr anchorCtr="0" anchor="ctr" bIns="45700" lIns="45700" spcFirstLastPara="1" rIns="45700" wrap="square" tIns="45700">
            <a:normAutofit/>
          </a:bodyPr>
          <a:lstStyle>
            <a:lvl1pPr lvl="0"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2pPr>
            <a:lvl3pPr lvl="2"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3pPr>
            <a:lvl4pPr lvl="3"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4pPr>
            <a:lvl5pPr lvl="4"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5pPr>
            <a:lvl6pPr lvl="5"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6pPr>
            <a:lvl7pPr lvl="6"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7pPr>
            <a:lvl8pPr lvl="7"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8pPr>
            <a:lvl9pPr lvl="8" marR="0" rtl="0" algn="ctr">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9pPr>
          </a:lstStyle>
          <a:p/>
        </p:txBody>
      </p:sp>
      <p:sp>
        <p:nvSpPr>
          <p:cNvPr id="7" name="Google Shape;7;p125"/>
          <p:cNvSpPr txBox="1"/>
          <p:nvPr>
            <p:ph idx="1" type="body"/>
          </p:nvPr>
        </p:nvSpPr>
        <p:spPr>
          <a:xfrm>
            <a:off x="10207625" y="3657600"/>
            <a:ext cx="7162800" cy="6629400"/>
          </a:xfrm>
          <a:prstGeom prst="rect">
            <a:avLst/>
          </a:prstGeom>
          <a:noFill/>
          <a:ln>
            <a:noFill/>
          </a:ln>
        </p:spPr>
        <p:txBody>
          <a:bodyPr anchorCtr="0" anchor="t" bIns="45700" lIns="45700" spcFirstLastPara="1" rIns="45700" wrap="square" tIns="45700">
            <a:normAutofit/>
          </a:bodyPr>
          <a:lstStyle>
            <a:lvl1pPr indent="-431800" lvl="0" marL="457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1pPr>
            <a:lvl2pPr indent="-431800" lvl="1" marL="914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2pPr>
            <a:lvl3pPr indent="-431800" lvl="2" marL="1371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3pPr>
            <a:lvl4pPr indent="-431800" lvl="3" marL="1828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4pPr>
            <a:lvl5pPr indent="-431800" lvl="4" marL="22860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5pPr>
            <a:lvl6pPr indent="-431800" lvl="5" marL="27432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6pPr>
            <a:lvl7pPr indent="-431800" lvl="6" marL="32004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7pPr>
            <a:lvl8pPr indent="-431800" lvl="7" marL="36576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8pPr>
            <a:lvl9pPr indent="-431800" lvl="8" marL="4114800" marR="0" rtl="0" algn="l">
              <a:lnSpc>
                <a:spcPct val="100000"/>
              </a:lnSpc>
              <a:spcBef>
                <a:spcPts val="700"/>
              </a:spcBef>
              <a:spcAft>
                <a:spcPts val="0"/>
              </a:spcAft>
              <a:buClr>
                <a:srgbClr val="000000"/>
              </a:buClr>
              <a:buSzPts val="3200"/>
              <a:buFont typeface="Arial"/>
              <a:buChar char="•"/>
              <a:defRPr b="0" i="0" sz="3200" u="none" cap="none" strike="noStrike">
                <a:solidFill>
                  <a:srgbClr val="000000"/>
                </a:solidFill>
                <a:latin typeface="Calibri"/>
                <a:ea typeface="Calibri"/>
                <a:cs typeface="Calibri"/>
                <a:sym typeface="Calibri"/>
              </a:defRPr>
            </a:lvl9pPr>
          </a:lstStyle>
          <a:p/>
        </p:txBody>
      </p:sp>
      <p:sp>
        <p:nvSpPr>
          <p:cNvPr id="8" name="Google Shape;8;p125"/>
          <p:cNvSpPr txBox="1"/>
          <p:nvPr>
            <p:ph idx="12" type="sldNum"/>
          </p:nvPr>
        </p:nvSpPr>
        <p:spPr>
          <a:xfrm>
            <a:off x="8428181" y="6414762"/>
            <a:ext cx="258620" cy="248302"/>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4.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 Id="rId3" Type="http://schemas.openxmlformats.org/officeDocument/2006/relationships/image" Target="../media/image4.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 Id="rId3" Type="http://schemas.openxmlformats.org/officeDocument/2006/relationships/image" Target="../media/image4.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 Id="rId3" Type="http://schemas.openxmlformats.org/officeDocument/2006/relationships/image" Target="../media/image4.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 Id="rId3" Type="http://schemas.openxmlformats.org/officeDocument/2006/relationships/image" Target="../media/image4.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 Id="rId3" Type="http://schemas.openxmlformats.org/officeDocument/2006/relationships/image" Target="../media/image4.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 Id="rId3" Type="http://schemas.openxmlformats.org/officeDocument/2006/relationships/image" Target="../media/image4.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 Id="rId3" Type="http://schemas.openxmlformats.org/officeDocument/2006/relationships/image" Target="../media/image4.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 Id="rId3" Type="http://schemas.openxmlformats.org/officeDocument/2006/relationships/image" Target="../media/image4.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 Id="rId3" Type="http://schemas.openxmlformats.org/officeDocument/2006/relationships/image" Target="../media/image4.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 Id="rId3" Type="http://schemas.openxmlformats.org/officeDocument/2006/relationships/image" Target="../media/image8.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 Id="rId3" Type="http://schemas.openxmlformats.org/officeDocument/2006/relationships/image" Target="../media/image8.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8.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hyperlink" Target="https://www.youtube.com/watch?v=sf9ztQd39wo" TargetMode="External"/><Relationship Id="rId5" Type="http://schemas.openxmlformats.org/officeDocument/2006/relationships/hyperlink" Target="https://www.youtube.com/watch?v=OGN3vEuQdZ4"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image" Target="../media/image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 Id="rId3" Type="http://schemas.openxmlformats.org/officeDocument/2006/relationships/image" Target="../media/image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 Id="rId3" Type="http://schemas.openxmlformats.org/officeDocument/2006/relationships/image" Target="../media/image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 Id="rId3" Type="http://schemas.openxmlformats.org/officeDocument/2006/relationships/image" Target="../media/image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8.pn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 Id="rId3" Type="http://schemas.openxmlformats.org/officeDocument/2006/relationships/image" Target="../media/image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8.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 Id="rId3" Type="http://schemas.openxmlformats.org/officeDocument/2006/relationships/image" Target="../media/image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 Id="rId3" Type="http://schemas.openxmlformats.org/officeDocument/2006/relationships/image" Target="../media/image7.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 Id="rId3" Type="http://schemas.openxmlformats.org/officeDocument/2006/relationships/image" Target="../media/image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 Id="rId3" Type="http://schemas.openxmlformats.org/officeDocument/2006/relationships/image" Target="../media/image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 Id="rId3" Type="http://schemas.openxmlformats.org/officeDocument/2006/relationships/image" Target="../media/image4.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 Id="rId3" Type="http://schemas.openxmlformats.org/officeDocument/2006/relationships/image" Target="../media/image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image" Target="../media/image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 Id="rId3" Type="http://schemas.openxmlformats.org/officeDocument/2006/relationships/image" Target="../media/image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 Id="rId3" Type="http://schemas.openxmlformats.org/officeDocument/2006/relationships/image" Target="../media/image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 Id="rId3" Type="http://schemas.openxmlformats.org/officeDocument/2006/relationships/image" Target="../media/image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 Id="rId3" Type="http://schemas.openxmlformats.org/officeDocument/2006/relationships/image" Target="../media/image4.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 Id="rId3" Type="http://schemas.openxmlformats.org/officeDocument/2006/relationships/image" Target="../media/image4.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 Id="rId3" Type="http://schemas.openxmlformats.org/officeDocument/2006/relationships/image" Target="../media/image4.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 Id="rId3" Type="http://schemas.openxmlformats.org/officeDocument/2006/relationships/image" Target="../media/image4.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 Id="rId3" Type="http://schemas.openxmlformats.org/officeDocument/2006/relationships/image" Target="../media/image4.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 Id="rId3" Type="http://schemas.openxmlformats.org/officeDocument/2006/relationships/image" Target="../media/image4.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 Id="rId3" Type="http://schemas.openxmlformats.org/officeDocument/2006/relationships/image" Target="../media/image4.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 Id="rId3" Type="http://schemas.openxmlformats.org/officeDocument/2006/relationships/image" Target="../media/image4.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 Id="rId3" Type="http://schemas.openxmlformats.org/officeDocument/2006/relationships/image" Target="../media/image4.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 Id="rId3" Type="http://schemas.openxmlformats.org/officeDocument/2006/relationships/image" Target="../media/image4.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 Id="rId3" Type="http://schemas.openxmlformats.org/officeDocument/2006/relationships/image" Target="../media/image4.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 Id="rId3" Type="http://schemas.openxmlformats.org/officeDocument/2006/relationships/image" Target="../media/image4.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 Id="rId3" Type="http://schemas.openxmlformats.org/officeDocument/2006/relationships/image" Target="../media/image4.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 Id="rId3" Type="http://schemas.openxmlformats.org/officeDocument/2006/relationships/image" Target="../media/image4.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 Id="rId3" Type="http://schemas.openxmlformats.org/officeDocument/2006/relationships/image" Target="../media/image4.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 Id="rId3" Type="http://schemas.openxmlformats.org/officeDocument/2006/relationships/image" Target="../media/image4.png"/><Relationship Id="rId4" Type="http://schemas.openxmlformats.org/officeDocument/2006/relationships/hyperlink" Target="https://www.youtube.com/watch?v=34FTvJZCrt4&amp;t=239s" TargetMode="Externa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 Id="rId3" Type="http://schemas.openxmlformats.org/officeDocument/2006/relationships/image" Target="../media/image4.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 Id="rId3" Type="http://schemas.openxmlformats.org/officeDocument/2006/relationships/image" Target="../media/image4.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 Id="rId3" Type="http://schemas.openxmlformats.org/officeDocument/2006/relationships/image" Target="../media/image4.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 Id="rId3" Type="http://schemas.openxmlformats.org/officeDocument/2006/relationships/image" Target="../media/image4.png"/><Relationship Id="rId4" Type="http://schemas.openxmlformats.org/officeDocument/2006/relationships/hyperlink" Target="https://www.youtube.com/watch?v=PXqudmtJ-_E" TargetMode="Externa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 Id="rId3" Type="http://schemas.openxmlformats.org/officeDocument/2006/relationships/image" Target="../media/image4.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 Id="rId3" Type="http://schemas.openxmlformats.org/officeDocument/2006/relationships/image" Target="../media/image4.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 Id="rId3" Type="http://schemas.openxmlformats.org/officeDocument/2006/relationships/image" Target="../media/image4.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 Id="rId3" Type="http://schemas.openxmlformats.org/officeDocument/2006/relationships/image" Target="../media/image4.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 Id="rId3" Type="http://schemas.openxmlformats.org/officeDocument/2006/relationships/image" Target="../media/image4.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 Id="rId3" Type="http://schemas.openxmlformats.org/officeDocument/2006/relationships/image" Target="../media/image4.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 Id="rId3" Type="http://schemas.openxmlformats.org/officeDocument/2006/relationships/image" Target="../media/image4.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 Id="rId3" Type="http://schemas.openxmlformats.org/officeDocument/2006/relationships/image" Target="../media/image4.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 Id="rId3" Type="http://schemas.openxmlformats.org/officeDocument/2006/relationships/image" Target="../media/image4.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 Id="rId3" Type="http://schemas.openxmlformats.org/officeDocument/2006/relationships/image" Target="../media/image4.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 Id="rId3" Type="http://schemas.openxmlformats.org/officeDocument/2006/relationships/image" Target="../media/image4.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 Id="rId3" Type="http://schemas.openxmlformats.org/officeDocument/2006/relationships/image" Target="../media/image4.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 Id="rId3" Type="http://schemas.openxmlformats.org/officeDocument/2006/relationships/image" Target="../media/image4.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 Id="rId3" Type="http://schemas.openxmlformats.org/officeDocument/2006/relationships/image" Target="../media/image4.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BFB"/>
        </a:solidFill>
      </p:bgPr>
    </p:bg>
    <p:spTree>
      <p:nvGrpSpPr>
        <p:cNvPr id="48" name="Shape 48"/>
        <p:cNvGrpSpPr/>
        <p:nvPr/>
      </p:nvGrpSpPr>
      <p:grpSpPr>
        <a:xfrm>
          <a:off x="0" y="0"/>
          <a:ext cx="0" cy="0"/>
          <a:chOff x="0" y="0"/>
          <a:chExt cx="0" cy="0"/>
        </a:xfrm>
      </p:grpSpPr>
      <p:sp>
        <p:nvSpPr>
          <p:cNvPr id="49" name="Google Shape;49;p1"/>
          <p:cNvSpPr/>
          <p:nvPr/>
        </p:nvSpPr>
        <p:spPr>
          <a:xfrm>
            <a:off x="-1543050" y="-558221"/>
            <a:ext cx="3086100" cy="11299906"/>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0" name="Google Shape;50;p1"/>
          <p:cNvSpPr/>
          <p:nvPr/>
        </p:nvSpPr>
        <p:spPr>
          <a:xfrm>
            <a:off x="1227773" y="4163619"/>
            <a:ext cx="110239" cy="2819010"/>
          </a:xfrm>
          <a:prstGeom prst="rect">
            <a:avLst/>
          </a:prstGeom>
          <a:solidFill>
            <a:srgbClr val="FFFFFF"/>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1" name="Google Shape;51;p1"/>
          <p:cNvSpPr/>
          <p:nvPr/>
        </p:nvSpPr>
        <p:spPr>
          <a:xfrm>
            <a:off x="-2777871" y="-207073"/>
            <a:ext cx="3806574" cy="208323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2" name="Google Shape;52;p1"/>
          <p:cNvSpPr/>
          <p:nvPr/>
        </p:nvSpPr>
        <p:spPr>
          <a:xfrm>
            <a:off x="1543050" y="-1"/>
            <a:ext cx="3515334" cy="3194719"/>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3" name="Google Shape;53;p1"/>
          <p:cNvSpPr txBox="1"/>
          <p:nvPr/>
        </p:nvSpPr>
        <p:spPr>
          <a:xfrm>
            <a:off x="1848442" y="8986256"/>
            <a:ext cx="14601579" cy="607557"/>
          </a:xfrm>
          <a:prstGeom prst="rect">
            <a:avLst/>
          </a:prstGeom>
          <a:noFill/>
          <a:ln>
            <a:noFill/>
          </a:ln>
        </p:spPr>
        <p:txBody>
          <a:bodyPr anchorCtr="0" anchor="t" bIns="0" lIns="0" spcFirstLastPara="1" rIns="0" wrap="square" tIns="0">
            <a:spAutoFit/>
          </a:bodyPr>
          <a:lstStyle/>
          <a:p>
            <a:pPr indent="0" lvl="0" marL="0" marR="0" rtl="0" algn="l">
              <a:lnSpc>
                <a:spcPct val="95833"/>
              </a:lnSpc>
              <a:spcBef>
                <a:spcPts val="0"/>
              </a:spcBef>
              <a:spcAft>
                <a:spcPts val="0"/>
              </a:spcAft>
              <a:buClr>
                <a:srgbClr val="0433FF"/>
              </a:buClr>
              <a:buSzPts val="4800"/>
              <a:buFont typeface="Arial"/>
              <a:buNone/>
            </a:pPr>
            <a:r>
              <a:rPr b="1" i="0" lang="en-US" sz="4800" u="none" cap="none" strike="noStrike">
                <a:solidFill>
                  <a:srgbClr val="0433FF"/>
                </a:solidFill>
                <a:latin typeface="Arial"/>
                <a:ea typeface="Arial"/>
                <a:cs typeface="Arial"/>
                <a:sym typeface="Arial"/>
              </a:rPr>
              <a:t>CNS EXAM PREP COURSE</a:t>
            </a:r>
            <a:endParaRPr/>
          </a:p>
        </p:txBody>
      </p:sp>
      <p:sp>
        <p:nvSpPr>
          <p:cNvPr id="54" name="Google Shape;54;p1"/>
          <p:cNvSpPr txBox="1"/>
          <p:nvPr/>
        </p:nvSpPr>
        <p:spPr>
          <a:xfrm>
            <a:off x="17258517" y="9210674"/>
            <a:ext cx="153963" cy="34289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000000"/>
              </a:buClr>
              <a:buSzPts val="2000"/>
              <a:buFont typeface="Arial"/>
              <a:buNone/>
            </a:pPr>
            <a:r>
              <a:rPr b="0" i="0" lang="en-US" sz="2000" u="none" cap="none" strike="noStrike">
                <a:solidFill>
                  <a:srgbClr val="000000"/>
                </a:solidFill>
                <a:latin typeface="Arial"/>
                <a:ea typeface="Arial"/>
                <a:cs typeface="Arial"/>
                <a:sym typeface="Arial"/>
              </a:rPr>
              <a:t>1</a:t>
            </a:r>
            <a:endParaRPr/>
          </a:p>
        </p:txBody>
      </p:sp>
      <p:sp>
        <p:nvSpPr>
          <p:cNvPr id="55" name="Google Shape;55;p1"/>
          <p:cNvSpPr/>
          <p:nvPr/>
        </p:nvSpPr>
        <p:spPr>
          <a:xfrm>
            <a:off x="14240805" y="-207074"/>
            <a:ext cx="3086115" cy="11299906"/>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 name="Google Shape;56;p1"/>
          <p:cNvSpPr txBox="1"/>
          <p:nvPr/>
        </p:nvSpPr>
        <p:spPr>
          <a:xfrm>
            <a:off x="1848443" y="3792182"/>
            <a:ext cx="9853147" cy="2422379"/>
          </a:xfrm>
          <a:prstGeom prst="rect">
            <a:avLst/>
          </a:prstGeom>
          <a:noFill/>
          <a:ln>
            <a:noFill/>
          </a:ln>
        </p:spPr>
        <p:txBody>
          <a:bodyPr anchorCtr="0" anchor="t" bIns="0" lIns="0" spcFirstLastPara="1" rIns="0" wrap="square" tIns="0">
            <a:spAutoFit/>
          </a:bodyPr>
          <a:lstStyle/>
          <a:p>
            <a:pPr indent="0" lvl="0" marL="0" marR="0" rtl="0" algn="l">
              <a:lnSpc>
                <a:spcPct val="123076"/>
              </a:lnSpc>
              <a:spcBef>
                <a:spcPts val="0"/>
              </a:spcBef>
              <a:spcAft>
                <a:spcPts val="0"/>
              </a:spcAft>
              <a:buClr>
                <a:srgbClr val="1C5739"/>
              </a:buClr>
              <a:buSzPts val="7800"/>
              <a:buFont typeface="Poppins SemiBold"/>
              <a:buNone/>
            </a:pPr>
            <a:r>
              <a:rPr b="0" i="0" lang="en-US" sz="7800" u="none" cap="none" strike="noStrike">
                <a:solidFill>
                  <a:srgbClr val="1C5739"/>
                </a:solidFill>
                <a:latin typeface="Poppins SemiBold"/>
                <a:ea typeface="Poppins SemiBold"/>
                <a:cs typeface="Poppins SemiBold"/>
                <a:sym typeface="Poppins SemiBold"/>
              </a:rPr>
              <a:t>Domain III: Nutrients &amp; Human Health</a:t>
            </a:r>
            <a:endParaRPr/>
          </a:p>
        </p:txBody>
      </p:sp>
      <p:grpSp>
        <p:nvGrpSpPr>
          <p:cNvPr id="57" name="Google Shape;57;p1"/>
          <p:cNvGrpSpPr/>
          <p:nvPr/>
        </p:nvGrpSpPr>
        <p:grpSpPr>
          <a:xfrm>
            <a:off x="11608617" y="-86295"/>
            <a:ext cx="6670084" cy="10975066"/>
            <a:chOff x="-2" y="-1"/>
            <a:chExt cx="6670083" cy="10975065"/>
          </a:xfrm>
        </p:grpSpPr>
        <p:pic>
          <p:nvPicPr>
            <p:cNvPr descr="student-849828_1280.jpg" id="58" name="Google Shape;58;p1"/>
            <p:cNvPicPr preferRelativeResize="0"/>
            <p:nvPr/>
          </p:nvPicPr>
          <p:blipFill rotWithShape="1">
            <a:blip r:embed="rId5">
              <a:alphaModFix/>
            </a:blip>
            <a:srcRect b="0" l="28766" r="28766" t="0"/>
            <a:stretch/>
          </p:blipFill>
          <p:spPr>
            <a:xfrm>
              <a:off x="-2" y="-1"/>
              <a:ext cx="6670083" cy="10467080"/>
            </a:xfrm>
            <a:prstGeom prst="rect">
              <a:avLst/>
            </a:prstGeom>
            <a:noFill/>
            <a:ln>
              <a:noFill/>
            </a:ln>
          </p:spPr>
        </p:pic>
        <p:sp>
          <p:nvSpPr>
            <p:cNvPr id="59" name="Google Shape;59;p1"/>
            <p:cNvSpPr txBox="1"/>
            <p:nvPr/>
          </p:nvSpPr>
          <p:spPr>
            <a:xfrm>
              <a:off x="-2" y="10543263"/>
              <a:ext cx="6670080" cy="431801"/>
            </a:xfrm>
            <a:prstGeom prst="rect">
              <a:avLst/>
            </a:prstGeom>
            <a:noFill/>
            <a:ln>
              <a:noFill/>
            </a:ln>
          </p:spPr>
          <p:txBody>
            <a:bodyPr anchorCtr="0" anchor="t" bIns="76200" lIns="76200" spcFirstLastPara="1" rIns="76200" wrap="square" tIns="76200">
              <a:spAutoFit/>
            </a:bodyPr>
            <a:lstStyle/>
            <a:p>
              <a:pPr indent="0" lvl="0" marL="0" marR="0" rtl="0" algn="l">
                <a:lnSpc>
                  <a:spcPct val="100000"/>
                </a:lnSpc>
                <a:spcBef>
                  <a:spcPts val="0"/>
                </a:spcBef>
                <a:spcAft>
                  <a:spcPts val="0"/>
                </a:spcAft>
                <a:buClr>
                  <a:srgbClr val="000000"/>
                </a:buClr>
                <a:buSzPts val="1800"/>
                <a:buFont typeface="Helvetica Neue"/>
                <a:buNone/>
              </a:pPr>
              <a:r>
                <a:rPr b="0" i="0" lang="en-US" sz="1800" u="none" cap="none" strike="noStrike">
                  <a:solidFill>
                    <a:srgbClr val="000000"/>
                  </a:solidFill>
                  <a:latin typeface="Helvetica Neue"/>
                  <a:ea typeface="Helvetica Neue"/>
                  <a:cs typeface="Helvetica Neue"/>
                  <a:sym typeface="Helvetica Neue"/>
                </a:rPr>
                <a:t>Caption</a:t>
              </a:r>
              <a:endParaRPr/>
            </a:p>
          </p:txBody>
        </p:sp>
      </p:grpSp>
      <p:sp>
        <p:nvSpPr>
          <p:cNvPr id="60" name="Google Shape;60;p1"/>
          <p:cNvSpPr txBox="1"/>
          <p:nvPr>
            <p:ph idx="4294967295" type="sldNum"/>
          </p:nvPr>
        </p:nvSpPr>
        <p:spPr>
          <a:xfrm>
            <a:off x="8505421" y="6414761"/>
            <a:ext cx="181378"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1"/>
          <p:cNvSpPr/>
          <p:nvPr/>
        </p:nvSpPr>
        <p:spPr>
          <a:xfrm rot="10800000">
            <a:off x="0" y="-393072"/>
            <a:ext cx="18288000"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9" name="Google Shape;159;p1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0" name="Google Shape;160;p11"/>
          <p:cNvSpPr txBox="1"/>
          <p:nvPr/>
        </p:nvSpPr>
        <p:spPr>
          <a:xfrm>
            <a:off x="953749" y="474002"/>
            <a:ext cx="17634124"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Food Sources &amp; Functions of Water Soluble Vitamins</a:t>
            </a:r>
            <a:endParaRPr/>
          </a:p>
        </p:txBody>
      </p:sp>
      <p:sp>
        <p:nvSpPr>
          <p:cNvPr id="161" name="Google Shape;161;p11"/>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62" name="Google Shape;162;p1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163" name="Google Shape;163;p11"/>
          <p:cNvGraphicFramePr/>
          <p:nvPr/>
        </p:nvGraphicFramePr>
        <p:xfrm>
          <a:off x="579231" y="3509962"/>
          <a:ext cx="3000000" cy="3000000"/>
        </p:xfrm>
        <a:graphic>
          <a:graphicData uri="http://schemas.openxmlformats.org/drawingml/2006/table">
            <a:tbl>
              <a:tblPr bandRow="1">
                <a:noFill/>
                <a:tableStyleId>{0E30B8B5-0A17-4FE9-90C6-0DF0C035C8B7}</a:tableStyleId>
              </a:tblPr>
              <a:tblGrid>
                <a:gridCol w="2414925"/>
                <a:gridCol w="5827150"/>
                <a:gridCol w="5594600"/>
                <a:gridCol w="3292850"/>
              </a:tblGrid>
              <a:tr h="901700">
                <a:tc>
                  <a:txBody>
                    <a:bodyPr/>
                    <a:lstStyle/>
                    <a:p>
                      <a:pPr indent="0" lvl="0" marL="0" marR="0" rtl="0" algn="ctr">
                        <a:lnSpc>
                          <a:spcPct val="100000"/>
                        </a:lnSpc>
                        <a:spcBef>
                          <a:spcPts val="0"/>
                        </a:spcBef>
                        <a:spcAft>
                          <a:spcPts val="0"/>
                        </a:spcAft>
                        <a:buClr>
                          <a:schemeClr val="dk1"/>
                        </a:buClr>
                        <a:buSzPts val="2800"/>
                        <a:buFont typeface="Times"/>
                        <a:buNone/>
                      </a:pPr>
                      <a:r>
                        <a:rPr b="1" lang="en-US" sz="2400" u="none" cap="none" strike="noStrike"/>
                        <a:t>Vitamin</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400" u="none" cap="none" strike="noStrike">
                          <a:highlight>
                            <a:srgbClr val="FFFF00"/>
                          </a:highlight>
                        </a:rPr>
                        <a:t>Top Food Sources</a:t>
                      </a:r>
                      <a:endParaRPr sz="2400">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400" u="none" cap="none" strike="noStrike">
                          <a:highlight>
                            <a:srgbClr val="FFFF00"/>
                          </a:highlight>
                        </a:rPr>
                        <a:t>Key Function</a:t>
                      </a:r>
                      <a:endParaRPr sz="2400">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400" u="none" cap="none" strike="noStrike">
                          <a:highlight>
                            <a:srgbClr val="FFFF00"/>
                          </a:highlight>
                        </a:rPr>
                        <a:t>High-Yield Clinical Tie-In</a:t>
                      </a:r>
                      <a:endParaRPr sz="2400">
                        <a:highlight>
                          <a:srgbClr val="FFFF00"/>
                        </a:highlight>
                      </a:endParaRPr>
                    </a:p>
                  </a:txBody>
                  <a:tcPr marT="12700" marB="12700" marR="12700" marL="12700" anchor="ctr"/>
                </a:tc>
              </a:tr>
              <a:tr h="7747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Vitamin C</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Citrus, strawberries, bell peppers, broccoli, kiwi, tomatoes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Collagen synthesis, antioxidant defense, iron absorption</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Wound healing, immune support</a:t>
                      </a:r>
                      <a:endParaRPr sz="2400"/>
                    </a:p>
                  </a:txBody>
                  <a:tcPr marT="12700" marB="12700" marR="12700" marL="12700" anchor="ctr"/>
                </a:tc>
              </a:tr>
              <a:tr h="7747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B1 – Thiamine</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Pork, sunflower seeds, whole grains, legumes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Pyruvate → Acetyl-CoA conversion</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Alcohol-related deficiency</a:t>
                      </a:r>
                      <a:endParaRPr sz="2400"/>
                    </a:p>
                  </a:txBody>
                  <a:tcPr marT="12700" marB="12700" marR="12700" marL="12700" anchor="ctr"/>
                </a:tc>
              </a:tr>
              <a:tr h="4064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B2 – Riboflavin</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Eggs, dairy, liver, spinach, almonds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FAD/FMN for ETC</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Skin/mouth lesions</a:t>
                      </a:r>
                      <a:endParaRPr sz="2400"/>
                    </a:p>
                  </a:txBody>
                  <a:tcPr marT="12700" marB="12700" marR="12700" marL="12700" anchor="ctr"/>
                </a:tc>
              </a:tr>
              <a:tr h="4148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B3 – Niacin</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Poultry, tuna, salmon, peanuts, whole grains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NAD/NADP electron transport</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Pellagra prevention</a:t>
                      </a:r>
                      <a:endParaRPr sz="2400"/>
                    </a:p>
                  </a:txBody>
                  <a:tcPr marT="12700" marB="12700" marR="12700" marL="12700" anchor="ctr"/>
                </a:tc>
              </a:tr>
              <a:tr h="7747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B5 – Pantothenic Acid</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Mushrooms, avocado, chicken, eggs, whole grains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Coenzyme A synthesis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Energy metabolism</a:t>
                      </a:r>
                      <a:endParaRPr sz="2400"/>
                    </a:p>
                  </a:txBody>
                  <a:tcPr marT="12700" marB="12700" marR="12700" marL="12700" anchor="ctr"/>
                </a:tc>
              </a:tr>
              <a:tr h="4148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B6 – Pyridoxine</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Chickpeas, bananas, poultry, potatoes, salmon</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Amino acid metabolism, neurotransmitters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Neuropathy &amp; anemia</a:t>
                      </a:r>
                      <a:endParaRPr sz="2400"/>
                    </a:p>
                  </a:txBody>
                  <a:tcPr marT="12700" marB="12700" marR="12700" marL="12700" anchor="ctr"/>
                </a:tc>
              </a:tr>
              <a:tr h="4064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B7 – Biotin</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Eggs, nuts, seeds, sweet potato</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Fatty acid synthesis, gluconeogenesis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Hair/skin health</a:t>
                      </a:r>
                      <a:endParaRPr sz="2400"/>
                    </a:p>
                  </a:txBody>
                  <a:tcPr marT="12700" marB="12700" marR="12700" marL="12700" anchor="ctr"/>
                </a:tc>
              </a:tr>
              <a:tr h="7747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B9 – Folate</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Leafy greens, lentils, asparagus, citrus, fortified grains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DNA synthesis, pregnancy support</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Neural tube defect prevention</a:t>
                      </a:r>
                      <a:endParaRPr sz="2400"/>
                    </a:p>
                  </a:txBody>
                  <a:tcPr marT="12700" marB="12700" marR="12700" marL="12700" anchor="ctr"/>
                </a:tc>
              </a:tr>
              <a:tr h="4148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B12 – Cobalamin</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Animal foods only:</a:t>
                      </a:r>
                      <a:r>
                        <a:rPr lang="en-US" sz="2400" u="none" cap="none" strike="noStrike"/>
                        <a:t> Meat, fish, eggs, dairy</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Myelin formation, RBC production</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Vegan deficiency risk</a:t>
                      </a:r>
                      <a:endParaRPr sz="2400"/>
                    </a:p>
                  </a:txBody>
                  <a:tcPr marT="12700" marB="12700" marR="12700" marL="12700" anchor="ctr"/>
                </a:tc>
              </a:tr>
            </a:tbl>
          </a:graphicData>
        </a:graphic>
      </p:graphicFrame>
      <p:sp>
        <p:nvSpPr>
          <p:cNvPr id="164" name="Google Shape;164;p11"/>
          <p:cNvSpPr/>
          <p:nvPr/>
        </p:nvSpPr>
        <p:spPr>
          <a:xfrm>
            <a:off x="16807724" y="14083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65" name="Google Shape;165;p1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8" name="Shape 1148"/>
        <p:cNvGrpSpPr/>
        <p:nvPr/>
      </p:nvGrpSpPr>
      <p:grpSpPr>
        <a:xfrm>
          <a:off x="0" y="0"/>
          <a:ext cx="0" cy="0"/>
          <a:chOff x="0" y="0"/>
          <a:chExt cx="0" cy="0"/>
        </a:xfrm>
      </p:grpSpPr>
      <p:sp>
        <p:nvSpPr>
          <p:cNvPr id="1149" name="Google Shape;1149;p11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50" name="Google Shape;1150;p111"/>
          <p:cNvSpPr txBox="1"/>
          <p:nvPr/>
        </p:nvSpPr>
        <p:spPr>
          <a:xfrm>
            <a:off x="1350023" y="966858"/>
            <a:ext cx="16812962" cy="11523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Health Status Impact</a:t>
            </a:r>
            <a:endParaRPr/>
          </a:p>
        </p:txBody>
      </p:sp>
      <p:sp>
        <p:nvSpPr>
          <p:cNvPr id="1151" name="Google Shape;1151;p11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52" name="Google Shape;1152;p111"/>
          <p:cNvGraphicFramePr/>
          <p:nvPr/>
        </p:nvGraphicFramePr>
        <p:xfrm>
          <a:off x="2583537" y="3928393"/>
          <a:ext cx="3000000" cy="3000000"/>
        </p:xfrm>
        <a:graphic>
          <a:graphicData uri="http://schemas.openxmlformats.org/drawingml/2006/table">
            <a:tbl>
              <a:tblPr bandRow="1">
                <a:noFill/>
                <a:tableStyleId>{0E30B8B5-0A17-4FE9-90C6-0DF0C035C8B7}</a:tableStyleId>
              </a:tblPr>
              <a:tblGrid>
                <a:gridCol w="7150125"/>
                <a:gridCol w="5245200"/>
              </a:tblGrid>
              <a:tr h="89660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Mechanism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Health Impact</a:t>
                      </a:r>
                      <a:endParaRPr/>
                    </a:p>
                  </a:txBody>
                  <a:tcPr marT="12700" marB="12700" marR="12700" marL="12700" anchor="ctr"/>
                </a:tc>
              </a:tr>
              <a:tr h="13897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Reduced antioxidant enzyme activity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Accelerated cellular aging</a:t>
                      </a:r>
                      <a:endParaRPr/>
                    </a:p>
                  </a:txBody>
                  <a:tcPr marT="12700" marB="12700" marR="12700" marL="12700" anchor="ctr"/>
                </a:tc>
              </a:tr>
              <a:tr h="13897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Mitochondrial instability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Chronic fatigue syndromes</a:t>
                      </a:r>
                      <a:endParaRPr/>
                    </a:p>
                  </a:txBody>
                  <a:tcPr marT="12700" marB="12700" marR="12700" marL="12700" anchor="ctr"/>
                </a:tc>
              </a:tr>
              <a:tr h="89660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Impaired toxic clearance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Chemical sensitivities</a:t>
                      </a:r>
                      <a:endParaRPr/>
                    </a:p>
                  </a:txBody>
                  <a:tcPr marT="12700" marB="12700" marR="12700" marL="12700" anchor="ctr"/>
                </a:tc>
              </a:tr>
              <a:tr h="89660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Elevated inflammatory cytokines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Autoimmune disease risk</a:t>
                      </a:r>
                      <a:endParaRPr/>
                    </a:p>
                  </a:txBody>
                  <a:tcPr marT="12700" marB="12700" marR="12700" marL="12700" anchor="ctr"/>
                </a:tc>
              </a:tr>
            </a:tbl>
          </a:graphicData>
        </a:graphic>
      </p:graphicFrame>
      <p:sp>
        <p:nvSpPr>
          <p:cNvPr id="1153" name="Google Shape;1153;p11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154" name="Google Shape;1154;p111"/>
          <p:cNvSpPr/>
          <p:nvPr/>
        </p:nvSpPr>
        <p:spPr>
          <a:xfrm>
            <a:off x="16683962" y="13134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sp>
        <p:nvSpPr>
          <p:cNvPr id="1159" name="Google Shape;1159;p11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60" name="Google Shape;1160;p112"/>
          <p:cNvSpPr txBox="1"/>
          <p:nvPr/>
        </p:nvSpPr>
        <p:spPr>
          <a:xfrm>
            <a:off x="1251347" y="966858"/>
            <a:ext cx="16812962" cy="11523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Clinical Pattern Recognition</a:t>
            </a:r>
            <a:endParaRPr/>
          </a:p>
        </p:txBody>
      </p:sp>
      <p:sp>
        <p:nvSpPr>
          <p:cNvPr id="1161" name="Google Shape;1161;p11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62" name="Google Shape;1162;p112"/>
          <p:cNvGraphicFramePr/>
          <p:nvPr/>
        </p:nvGraphicFramePr>
        <p:xfrm>
          <a:off x="2898892" y="3472815"/>
          <a:ext cx="3000000" cy="3000000"/>
        </p:xfrm>
        <a:graphic>
          <a:graphicData uri="http://schemas.openxmlformats.org/drawingml/2006/table">
            <a:tbl>
              <a:tblPr bandRow="1">
                <a:noFill/>
                <a:tableStyleId>{0E30B8B5-0A17-4FE9-90C6-0DF0C035C8B7}</a:tableStyleId>
              </a:tblPr>
              <a:tblGrid>
                <a:gridCol w="7379575"/>
                <a:gridCol w="5681300"/>
              </a:tblGrid>
              <a:tr h="86320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Symptom Cluster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Likely Mineral Issues</a:t>
                      </a:r>
                      <a:endParaRPr/>
                    </a:p>
                  </a:txBody>
                  <a:tcPr marT="12700" marB="12700" marR="12700" marL="12700" anchor="ctr"/>
                </a:tc>
              </a:tr>
              <a:tr h="86320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Fatigue, muscle pain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Magnesium</a:t>
                      </a:r>
                      <a:endParaRPr/>
                    </a:p>
                  </a:txBody>
                  <a:tcPr marT="12700" marB="12700" marR="12700" marL="12700" anchor="ctr"/>
                </a:tc>
              </a:tr>
              <a:tr h="86320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Chemical sensitivity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Zinc + Selenium</a:t>
                      </a:r>
                      <a:endParaRPr/>
                    </a:p>
                  </a:txBody>
                  <a:tcPr marT="12700" marB="12700" marR="12700" marL="12700" anchor="ctr"/>
                </a:tc>
              </a:tr>
              <a:tr h="86320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Immune weakness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Zinc</a:t>
                      </a:r>
                      <a:endParaRPr/>
                    </a:p>
                  </a:txBody>
                  <a:tcPr marT="12700" marB="12700" marR="12700" marL="12700" anchor="ctr"/>
                </a:tc>
              </a:tr>
              <a:tr h="13379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Neurocognitive decline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Copper/Zinc imbalance</a:t>
                      </a:r>
                      <a:endParaRPr/>
                    </a:p>
                  </a:txBody>
                  <a:tcPr marT="12700" marB="12700" marR="12700" marL="12700" anchor="ctr"/>
                </a:tc>
              </a:tr>
              <a:tr h="13379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Cardiovascular oxidative stress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Magnesium + Selenium</a:t>
                      </a:r>
                      <a:endParaRPr/>
                    </a:p>
                  </a:txBody>
                  <a:tcPr marT="12700" marB="12700" marR="12700" marL="12700" anchor="ctr"/>
                </a:tc>
              </a:tr>
            </a:tbl>
          </a:graphicData>
        </a:graphic>
      </p:graphicFrame>
      <p:sp>
        <p:nvSpPr>
          <p:cNvPr id="1163" name="Google Shape;1163;p112"/>
          <p:cNvSpPr/>
          <p:nvPr/>
        </p:nvSpPr>
        <p:spPr>
          <a:xfrm>
            <a:off x="16683962" y="13134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7" name="Shape 1167"/>
        <p:cNvGrpSpPr/>
        <p:nvPr/>
      </p:nvGrpSpPr>
      <p:grpSpPr>
        <a:xfrm>
          <a:off x="0" y="0"/>
          <a:ext cx="0" cy="0"/>
          <a:chOff x="0" y="0"/>
          <a:chExt cx="0" cy="0"/>
        </a:xfrm>
      </p:grpSpPr>
      <p:sp>
        <p:nvSpPr>
          <p:cNvPr id="1168" name="Google Shape;1168;p11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69" name="Google Shape;1169;p113"/>
          <p:cNvSpPr txBox="1"/>
          <p:nvPr/>
        </p:nvSpPr>
        <p:spPr>
          <a:xfrm>
            <a:off x="1475098" y="612090"/>
            <a:ext cx="16812900" cy="2031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33FF"/>
              </a:buClr>
              <a:buSzPts val="6300"/>
              <a:buFont typeface="Poppins"/>
              <a:buNone/>
            </a:pPr>
            <a:r>
              <a:rPr b="1" i="0" lang="en-US" sz="6900" u="none" cap="none" strike="noStrike">
                <a:solidFill>
                  <a:srgbClr val="0433FF"/>
                </a:solidFill>
                <a:latin typeface="Poppins"/>
                <a:ea typeface="Poppins"/>
                <a:cs typeface="Poppins"/>
                <a:sym typeface="Poppins"/>
              </a:rPr>
              <a:t>Malabsorption </a:t>
            </a:r>
            <a:r>
              <a:rPr b="1" lang="en-US" sz="6900">
                <a:solidFill>
                  <a:srgbClr val="0433FF"/>
                </a:solidFill>
                <a:latin typeface="Poppins"/>
                <a:ea typeface="Poppins"/>
                <a:cs typeface="Poppins"/>
                <a:sym typeface="Poppins"/>
              </a:rPr>
              <a:t>&amp; </a:t>
            </a:r>
            <a:r>
              <a:rPr b="1" i="0" lang="en-US" sz="6900" u="none" cap="none" strike="noStrike">
                <a:solidFill>
                  <a:srgbClr val="0433FF"/>
                </a:solidFill>
                <a:latin typeface="Poppins"/>
                <a:ea typeface="Poppins"/>
                <a:cs typeface="Poppins"/>
                <a:sym typeface="Poppins"/>
              </a:rPr>
              <a:t>Effects</a:t>
            </a:r>
            <a:r>
              <a:rPr b="1" lang="en-US" sz="6900">
                <a:solidFill>
                  <a:srgbClr val="0433FF"/>
                </a:solidFill>
                <a:latin typeface="Poppins"/>
                <a:ea typeface="Poppins"/>
                <a:cs typeface="Poppins"/>
                <a:sym typeface="Poppins"/>
              </a:rPr>
              <a:t>:</a:t>
            </a:r>
            <a:endParaRPr b="1" sz="6900">
              <a:solidFill>
                <a:srgbClr val="0433FF"/>
              </a:solidFill>
              <a:latin typeface="Poppins"/>
              <a:ea typeface="Poppins"/>
              <a:cs typeface="Poppins"/>
              <a:sym typeface="Poppins"/>
            </a:endParaRPr>
          </a:p>
          <a:p>
            <a:pPr indent="0" lvl="0" marL="0" marR="0" rtl="0" algn="l">
              <a:lnSpc>
                <a:spcPct val="100000"/>
              </a:lnSpc>
              <a:spcBef>
                <a:spcPts val="0"/>
              </a:spcBef>
              <a:spcAft>
                <a:spcPts val="0"/>
              </a:spcAft>
              <a:buClr>
                <a:srgbClr val="0433FF"/>
              </a:buClr>
              <a:buSzPts val="6300"/>
              <a:buFont typeface="Poppins"/>
              <a:buNone/>
            </a:pPr>
            <a:r>
              <a:rPr b="0" i="0" lang="en-US" sz="6300" u="none" cap="none" strike="noStrike">
                <a:solidFill>
                  <a:srgbClr val="0433FF"/>
                </a:solidFill>
                <a:latin typeface="Poppins"/>
                <a:ea typeface="Poppins"/>
                <a:cs typeface="Poppins"/>
                <a:sym typeface="Poppins"/>
              </a:rPr>
              <a:t>Fiber </a:t>
            </a:r>
            <a:r>
              <a:rPr b="0" i="0" lang="en-US" sz="6100" u="none" cap="none" strike="noStrike">
                <a:solidFill>
                  <a:srgbClr val="0433FF"/>
                </a:solidFill>
                <a:latin typeface="Poppins"/>
                <a:ea typeface="Poppins"/>
                <a:cs typeface="Poppins"/>
                <a:sym typeface="Poppins"/>
              </a:rPr>
              <a:t>and Mineral Status</a:t>
            </a:r>
            <a:endParaRPr/>
          </a:p>
        </p:txBody>
      </p:sp>
      <p:sp>
        <p:nvSpPr>
          <p:cNvPr id="1170" name="Google Shape;1170;p11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71" name="Google Shape;1171;p113"/>
          <p:cNvSpPr txBox="1"/>
          <p:nvPr/>
        </p:nvSpPr>
        <p:spPr>
          <a:xfrm>
            <a:off x="990958" y="3851325"/>
            <a:ext cx="16010400" cy="51657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lang="en-US" sz="3200">
                <a:solidFill>
                  <a:schemeClr val="dk1"/>
                </a:solidFill>
                <a:latin typeface="Calibri"/>
                <a:ea typeface="Calibri"/>
                <a:cs typeface="Calibri"/>
                <a:sym typeface="Calibri"/>
              </a:rPr>
              <a:t>Malabsorption is any GI condition that impairs digestion or nutrient absorption.</a:t>
            </a:r>
            <a:endParaRPr sz="32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3200">
                <a:solidFill>
                  <a:schemeClr val="dk1"/>
                </a:solidFill>
                <a:latin typeface="Calibri"/>
                <a:ea typeface="Calibri"/>
                <a:cs typeface="Calibri"/>
                <a:sym typeface="Calibri"/>
              </a:rPr>
              <a:t>It's often discussed in the context of fat-soluble vitamins or macronutrients, but it impacts just as deeply:</a:t>
            </a:r>
            <a:endParaRPr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Font typeface="Calibri"/>
              <a:buChar char="●"/>
            </a:pPr>
            <a:r>
              <a:rPr b="1" lang="en-US" sz="3200">
                <a:solidFill>
                  <a:schemeClr val="dk1"/>
                </a:solidFill>
                <a:latin typeface="Calibri"/>
                <a:ea typeface="Calibri"/>
                <a:cs typeface="Calibri"/>
                <a:sym typeface="Calibri"/>
              </a:rPr>
              <a:t>Fiber utilization &amp; microbiome function</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b="1" lang="en-US" sz="3200">
                <a:solidFill>
                  <a:schemeClr val="dk1"/>
                </a:solidFill>
                <a:latin typeface="Calibri"/>
                <a:ea typeface="Calibri"/>
                <a:cs typeface="Calibri"/>
                <a:sym typeface="Calibri"/>
              </a:rPr>
              <a:t>Mineral absorption &amp; enzymatic stability</a:t>
            </a:r>
            <a:endParaRPr b="1" sz="32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t/>
            </a:r>
            <a:endParaRPr b="1" sz="3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b="1" lang="en-US" sz="3200">
                <a:solidFill>
                  <a:schemeClr val="dk1"/>
                </a:solidFill>
                <a:latin typeface="Calibri"/>
                <a:ea typeface="Calibri"/>
                <a:cs typeface="Calibri"/>
                <a:sym typeface="Calibri"/>
              </a:rPr>
              <a:t>The result isn't a single deficiency… it's a cascade</a:t>
            </a:r>
            <a:r>
              <a:rPr lang="en-US" sz="3200">
                <a:solidFill>
                  <a:schemeClr val="dk1"/>
                </a:solidFill>
                <a:latin typeface="Calibri"/>
                <a:ea typeface="Calibri"/>
                <a:cs typeface="Calibri"/>
                <a:sym typeface="Calibri"/>
              </a:rPr>
              <a:t> of metabolic and detoxification disruptions across multiple systems.</a:t>
            </a:r>
            <a:endParaRPr sz="3200">
              <a:latin typeface="Calibri"/>
              <a:ea typeface="Calibri"/>
              <a:cs typeface="Calibri"/>
              <a:sym typeface="Calibri"/>
            </a:endParaRPr>
          </a:p>
        </p:txBody>
      </p:sp>
      <p:sp>
        <p:nvSpPr>
          <p:cNvPr id="1172" name="Google Shape;1172;p11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6" name="Shape 1176"/>
        <p:cNvGrpSpPr/>
        <p:nvPr/>
      </p:nvGrpSpPr>
      <p:grpSpPr>
        <a:xfrm>
          <a:off x="0" y="0"/>
          <a:ext cx="0" cy="0"/>
          <a:chOff x="0" y="0"/>
          <a:chExt cx="0" cy="0"/>
        </a:xfrm>
      </p:grpSpPr>
      <p:sp>
        <p:nvSpPr>
          <p:cNvPr id="1177" name="Google Shape;1177;p11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78" name="Google Shape;1178;p114"/>
          <p:cNvSpPr txBox="1"/>
          <p:nvPr/>
        </p:nvSpPr>
        <p:spPr>
          <a:xfrm>
            <a:off x="1256419" y="1093235"/>
            <a:ext cx="16812960" cy="1108568"/>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Malabsorption Mechanisms</a:t>
            </a:r>
            <a:endParaRPr/>
          </a:p>
        </p:txBody>
      </p:sp>
      <p:sp>
        <p:nvSpPr>
          <p:cNvPr id="1179" name="Google Shape;1179;p11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0" name="Google Shape;1180;p114"/>
          <p:cNvSpPr txBox="1"/>
          <p:nvPr/>
        </p:nvSpPr>
        <p:spPr>
          <a:xfrm>
            <a:off x="3863190" y="3397424"/>
            <a:ext cx="10561500" cy="523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Malabsorption occurs due to </a:t>
            </a:r>
            <a:r>
              <a:rPr b="1" i="0" lang="en-US" sz="2800" u="none" cap="none" strike="noStrike">
                <a:solidFill>
                  <a:srgbClr val="000000"/>
                </a:solidFill>
                <a:latin typeface="Calibri"/>
                <a:ea typeface="Calibri"/>
                <a:cs typeface="Calibri"/>
                <a:sym typeface="Calibri"/>
              </a:rPr>
              <a:t>four primary dysfunction patterns:</a:t>
            </a:r>
            <a:endParaRPr sz="2800">
              <a:latin typeface="Calibri"/>
              <a:ea typeface="Calibri"/>
              <a:cs typeface="Calibri"/>
              <a:sym typeface="Calibri"/>
            </a:endParaRPr>
          </a:p>
        </p:txBody>
      </p:sp>
      <p:sp>
        <p:nvSpPr>
          <p:cNvPr id="1181" name="Google Shape;1181;p114"/>
          <p:cNvSpPr txBox="1"/>
          <p:nvPr/>
        </p:nvSpPr>
        <p:spPr>
          <a:xfrm>
            <a:off x="1256426" y="4563825"/>
            <a:ext cx="7142400" cy="4950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2800">
                <a:solidFill>
                  <a:schemeClr val="dk1"/>
                </a:solidFill>
                <a:latin typeface="Calibri"/>
                <a:ea typeface="Calibri"/>
                <a:cs typeface="Calibri"/>
                <a:sym typeface="Calibri"/>
              </a:rPr>
              <a:t>1. Reduced Digestive Secretions</a:t>
            </a:r>
            <a:endParaRPr b="1" sz="2800">
              <a:solidFill>
                <a:schemeClr val="dk1"/>
              </a:solidFill>
              <a:latin typeface="Calibri"/>
              <a:ea typeface="Calibri"/>
              <a:cs typeface="Calibri"/>
              <a:sym typeface="Calibri"/>
            </a:endParaRPr>
          </a:p>
          <a:p>
            <a:pPr indent="-406400" lvl="0" marL="457200" rtl="0" algn="l">
              <a:lnSpc>
                <a:spcPct val="115000"/>
              </a:lnSpc>
              <a:spcBef>
                <a:spcPts val="12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Low stomach acid (hypochlorhydria)</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Pancreatic enzyme insufficiency</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Reduced bile release</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2800">
                <a:solidFill>
                  <a:schemeClr val="dk1"/>
                </a:solidFill>
                <a:latin typeface="Calibri"/>
                <a:ea typeface="Calibri"/>
                <a:cs typeface="Calibri"/>
                <a:sym typeface="Calibri"/>
              </a:rPr>
              <a:t>2. Damaged Intestinal Lining</a:t>
            </a:r>
            <a:endParaRPr b="1" sz="2800">
              <a:solidFill>
                <a:schemeClr val="dk1"/>
              </a:solidFill>
              <a:latin typeface="Calibri"/>
              <a:ea typeface="Calibri"/>
              <a:cs typeface="Calibri"/>
              <a:sym typeface="Calibri"/>
            </a:endParaRPr>
          </a:p>
          <a:p>
            <a:pPr indent="-406400" lvl="0" marL="457200" rtl="0" algn="l">
              <a:lnSpc>
                <a:spcPct val="115000"/>
              </a:lnSpc>
              <a:spcBef>
                <a:spcPts val="12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Celiac disease</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Crohn's disease</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IBS with permeability</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Post-chemotherapy damage</a:t>
            </a:r>
            <a:endParaRPr b="1" sz="2800">
              <a:latin typeface="Calibri"/>
              <a:ea typeface="Calibri"/>
              <a:cs typeface="Calibri"/>
              <a:sym typeface="Calibri"/>
            </a:endParaRPr>
          </a:p>
        </p:txBody>
      </p:sp>
      <p:sp>
        <p:nvSpPr>
          <p:cNvPr id="1182" name="Google Shape;1182;p114"/>
          <p:cNvSpPr txBox="1"/>
          <p:nvPr/>
        </p:nvSpPr>
        <p:spPr>
          <a:xfrm>
            <a:off x="9817998" y="4563825"/>
            <a:ext cx="7640400" cy="34632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2800">
                <a:solidFill>
                  <a:schemeClr val="dk1"/>
                </a:solidFill>
                <a:latin typeface="Calibri"/>
                <a:ea typeface="Calibri"/>
                <a:cs typeface="Calibri"/>
                <a:sym typeface="Calibri"/>
              </a:rPr>
              <a:t>3. Accelerated Transit</a:t>
            </a:r>
            <a:endParaRPr b="1" sz="2800">
              <a:solidFill>
                <a:schemeClr val="dk1"/>
              </a:solidFill>
              <a:latin typeface="Calibri"/>
              <a:ea typeface="Calibri"/>
              <a:cs typeface="Calibri"/>
              <a:sym typeface="Calibri"/>
            </a:endParaRPr>
          </a:p>
          <a:p>
            <a:pPr indent="-406400" lvl="0" marL="457200" rtl="0" algn="l">
              <a:lnSpc>
                <a:spcPct val="115000"/>
              </a:lnSpc>
              <a:spcBef>
                <a:spcPts val="12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Chronic diarrhea</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Post-resection bowel syndromes</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2800">
                <a:solidFill>
                  <a:schemeClr val="dk1"/>
                </a:solidFill>
                <a:latin typeface="Calibri"/>
                <a:ea typeface="Calibri"/>
                <a:cs typeface="Calibri"/>
                <a:sym typeface="Calibri"/>
              </a:rPr>
              <a:t>4. Microbial Dysbiosis</a:t>
            </a:r>
            <a:endParaRPr b="1" sz="2800">
              <a:solidFill>
                <a:schemeClr val="dk1"/>
              </a:solidFill>
              <a:latin typeface="Calibri"/>
              <a:ea typeface="Calibri"/>
              <a:cs typeface="Calibri"/>
              <a:sym typeface="Calibri"/>
            </a:endParaRPr>
          </a:p>
          <a:p>
            <a:pPr indent="-406400" lvl="0" marL="457200" rtl="0" algn="l">
              <a:lnSpc>
                <a:spcPct val="115000"/>
              </a:lnSpc>
              <a:spcBef>
                <a:spcPts val="12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Reduced fiber fermentation</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Altered mineral binding</a:t>
            </a:r>
            <a:endParaRPr b="1" sz="2800">
              <a:latin typeface="Calibri"/>
              <a:ea typeface="Calibri"/>
              <a:cs typeface="Calibri"/>
              <a:sym typeface="Calibri"/>
            </a:endParaRPr>
          </a:p>
        </p:txBody>
      </p:sp>
      <p:sp>
        <p:nvSpPr>
          <p:cNvPr id="1183" name="Google Shape;1183;p11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7" name="Shape 1187"/>
        <p:cNvGrpSpPr/>
        <p:nvPr/>
      </p:nvGrpSpPr>
      <p:grpSpPr>
        <a:xfrm>
          <a:off x="0" y="0"/>
          <a:ext cx="0" cy="0"/>
          <a:chOff x="0" y="0"/>
          <a:chExt cx="0" cy="0"/>
        </a:xfrm>
      </p:grpSpPr>
      <p:sp>
        <p:nvSpPr>
          <p:cNvPr id="1188" name="Google Shape;1188;p11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89" name="Google Shape;1189;p115"/>
          <p:cNvSpPr txBox="1"/>
          <p:nvPr/>
        </p:nvSpPr>
        <p:spPr>
          <a:xfrm>
            <a:off x="1690075" y="434850"/>
            <a:ext cx="14147700" cy="2216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300"/>
              <a:buFont typeface="Poppins"/>
              <a:buNone/>
            </a:pPr>
            <a:r>
              <a:rPr b="0" i="0" lang="en-US" sz="7200" u="none" cap="none" strike="noStrike">
                <a:solidFill>
                  <a:srgbClr val="FFFFFF"/>
                </a:solidFill>
                <a:latin typeface="Poppins"/>
                <a:ea typeface="Poppins"/>
                <a:cs typeface="Poppins"/>
                <a:sym typeface="Poppins"/>
              </a:rPr>
              <a:t>Effects of Malabsorption on Fiber Status</a:t>
            </a:r>
            <a:endParaRPr sz="7200"/>
          </a:p>
        </p:txBody>
      </p:sp>
      <p:sp>
        <p:nvSpPr>
          <p:cNvPr id="1190" name="Google Shape;1190;p115"/>
          <p:cNvSpPr/>
          <p:nvPr/>
        </p:nvSpPr>
        <p:spPr>
          <a:xfrm>
            <a:off x="-2676029" y="122750"/>
            <a:ext cx="3256200" cy="32562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1" name="Google Shape;1191;p115"/>
          <p:cNvSpPr txBox="1"/>
          <p:nvPr/>
        </p:nvSpPr>
        <p:spPr>
          <a:xfrm>
            <a:off x="1291838" y="3618625"/>
            <a:ext cx="15847200" cy="6126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i="0" lang="en-US" sz="3200" u="none" cap="none" strike="noStrike">
                <a:solidFill>
                  <a:srgbClr val="000000"/>
                </a:solidFill>
                <a:latin typeface="Calibri"/>
                <a:ea typeface="Calibri"/>
                <a:cs typeface="Calibri"/>
                <a:sym typeface="Calibri"/>
              </a:rPr>
              <a:t>Fiber is not absorbed into the bloodstream</a:t>
            </a:r>
            <a:r>
              <a:rPr lang="en-US" sz="3200">
                <a:latin typeface="Calibri"/>
                <a:ea typeface="Calibri"/>
                <a:cs typeface="Calibri"/>
                <a:sym typeface="Calibri"/>
              </a:rPr>
              <a:t>.</a:t>
            </a:r>
            <a:r>
              <a:rPr i="0" lang="en-US" sz="3200" u="none" cap="none" strike="noStrike">
                <a:solidFill>
                  <a:srgbClr val="000000"/>
                </a:solidFill>
                <a:latin typeface="Calibri"/>
                <a:ea typeface="Calibri"/>
                <a:cs typeface="Calibri"/>
                <a:sym typeface="Calibri"/>
              </a:rPr>
              <a:t> </a:t>
            </a:r>
            <a:endParaRPr sz="32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Times"/>
              <a:buNone/>
            </a:pPr>
            <a:r>
              <a:rPr b="1" lang="en-US" sz="3200">
                <a:latin typeface="Calibri"/>
                <a:ea typeface="Calibri"/>
                <a:cs typeface="Calibri"/>
                <a:sym typeface="Calibri"/>
              </a:rPr>
              <a:t>I</a:t>
            </a:r>
            <a:r>
              <a:rPr b="1" i="0" lang="en-US" sz="3200" u="none" cap="none" strike="noStrike">
                <a:solidFill>
                  <a:srgbClr val="000000"/>
                </a:solidFill>
                <a:latin typeface="Calibri"/>
                <a:ea typeface="Calibri"/>
                <a:cs typeface="Calibri"/>
                <a:sym typeface="Calibri"/>
              </a:rPr>
              <a:t>nstead, it requires:</a:t>
            </a:r>
            <a:endParaRPr b="1"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3200" u="none" cap="none" strike="noStrike">
                <a:solidFill>
                  <a:srgbClr val="000000"/>
                </a:solidFill>
                <a:latin typeface="Calibri"/>
                <a:ea typeface="Calibri"/>
                <a:cs typeface="Calibri"/>
                <a:sym typeface="Calibri"/>
              </a:rPr>
              <a:t>• Fermentation by gut microbiota</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Adequate transit time</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Healthy mucosal lining</a:t>
            </a:r>
            <a:endParaRPr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i="0" sz="3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b="1" i="0" lang="en-US" sz="3200" u="none" cap="none" strike="noStrike">
                <a:solidFill>
                  <a:srgbClr val="000000"/>
                </a:solidFill>
                <a:latin typeface="Calibri"/>
                <a:ea typeface="Calibri"/>
                <a:cs typeface="Calibri"/>
                <a:sym typeface="Calibri"/>
              </a:rPr>
              <a:t>With malabsorption:</a:t>
            </a:r>
            <a:endParaRPr b="1"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3200" u="none" cap="none" strike="noStrike">
                <a:solidFill>
                  <a:srgbClr val="000000"/>
                </a:solidFill>
                <a:latin typeface="Calibri"/>
                <a:ea typeface="Calibri"/>
                <a:cs typeface="Calibri"/>
                <a:sym typeface="Calibri"/>
              </a:rPr>
              <a:t>➡ Dysbiosis impairs fiber fermentation</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Reduced SCFA production</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Altered stool bulk</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Increased intestinal permeability</a:t>
            </a:r>
            <a:endParaRPr sz="3200">
              <a:latin typeface="Calibri"/>
              <a:ea typeface="Calibri"/>
              <a:cs typeface="Calibri"/>
              <a:sym typeface="Calibri"/>
            </a:endParaRPr>
          </a:p>
        </p:txBody>
      </p:sp>
      <p:sp>
        <p:nvSpPr>
          <p:cNvPr id="1192" name="Google Shape;1192;p11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6" name="Shape 1196"/>
        <p:cNvGrpSpPr/>
        <p:nvPr/>
      </p:nvGrpSpPr>
      <p:grpSpPr>
        <a:xfrm>
          <a:off x="0" y="0"/>
          <a:ext cx="0" cy="0"/>
          <a:chOff x="0" y="0"/>
          <a:chExt cx="0" cy="0"/>
        </a:xfrm>
      </p:grpSpPr>
      <p:sp>
        <p:nvSpPr>
          <p:cNvPr id="1197" name="Google Shape;1197;p11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8" name="Google Shape;1198;p117"/>
          <p:cNvSpPr txBox="1"/>
          <p:nvPr/>
        </p:nvSpPr>
        <p:spPr>
          <a:xfrm>
            <a:off x="1076266" y="410805"/>
            <a:ext cx="16812900" cy="2093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300"/>
              <a:buFont typeface="Poppins"/>
              <a:buNone/>
            </a:pPr>
            <a:r>
              <a:rPr b="0" i="0" lang="en-US" sz="6800" u="none" cap="none" strike="noStrike">
                <a:solidFill>
                  <a:srgbClr val="FFFFFF"/>
                </a:solidFill>
                <a:latin typeface="Poppins"/>
                <a:ea typeface="Poppins"/>
                <a:cs typeface="Poppins"/>
                <a:sym typeface="Poppins"/>
              </a:rPr>
              <a:t>Effects of Malabsorption </a:t>
            </a:r>
            <a:endParaRPr b="0" i="0" sz="6800" u="none" cap="none" strike="noStrike">
              <a:solidFill>
                <a:srgbClr val="FFFFFF"/>
              </a:solidFill>
              <a:latin typeface="Poppins"/>
              <a:ea typeface="Poppins"/>
              <a:cs typeface="Poppins"/>
              <a:sym typeface="Poppins"/>
            </a:endParaRPr>
          </a:p>
          <a:p>
            <a:pPr indent="0" lvl="0" marL="0" marR="0" rtl="0" algn="l">
              <a:lnSpc>
                <a:spcPct val="100000"/>
              </a:lnSpc>
              <a:spcBef>
                <a:spcPts val="0"/>
              </a:spcBef>
              <a:spcAft>
                <a:spcPts val="0"/>
              </a:spcAft>
              <a:buClr>
                <a:srgbClr val="FFFFFF"/>
              </a:buClr>
              <a:buSzPts val="6300"/>
              <a:buFont typeface="Poppins"/>
              <a:buNone/>
            </a:pPr>
            <a:r>
              <a:rPr b="0" i="0" lang="en-US" sz="6800" u="none" cap="none" strike="noStrike">
                <a:solidFill>
                  <a:srgbClr val="FFFFFF"/>
                </a:solidFill>
                <a:latin typeface="Poppins"/>
                <a:ea typeface="Poppins"/>
                <a:cs typeface="Poppins"/>
                <a:sym typeface="Poppins"/>
              </a:rPr>
              <a:t>on Mineral Status</a:t>
            </a:r>
            <a:endParaRPr sz="6800"/>
          </a:p>
        </p:txBody>
      </p:sp>
      <p:sp>
        <p:nvSpPr>
          <p:cNvPr id="1199" name="Google Shape;1199;p11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00" name="Google Shape;1200;p117"/>
          <p:cNvSpPr txBox="1"/>
          <p:nvPr/>
        </p:nvSpPr>
        <p:spPr>
          <a:xfrm>
            <a:off x="1421668" y="4029452"/>
            <a:ext cx="9868500" cy="5479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i="0" lang="en-US" sz="3200" u="none" cap="none" strike="noStrike">
                <a:solidFill>
                  <a:srgbClr val="000000"/>
                </a:solidFill>
                <a:latin typeface="Calibri"/>
                <a:ea typeface="Calibri"/>
                <a:cs typeface="Calibri"/>
                <a:sym typeface="Calibri"/>
              </a:rPr>
              <a:t>Mineral absorption depends on:</a:t>
            </a:r>
            <a:endParaRPr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3200" u="none" cap="none" strike="noStrike">
                <a:solidFill>
                  <a:srgbClr val="000000"/>
                </a:solidFill>
                <a:latin typeface="Calibri"/>
                <a:ea typeface="Calibri"/>
                <a:cs typeface="Calibri"/>
                <a:sym typeface="Calibri"/>
              </a:rPr>
              <a:t>• </a:t>
            </a:r>
            <a:r>
              <a:rPr b="1" i="0" lang="en-US" sz="3200" u="none" cap="none" strike="noStrike">
                <a:solidFill>
                  <a:srgbClr val="000000"/>
                </a:solidFill>
                <a:latin typeface="Calibri"/>
                <a:ea typeface="Calibri"/>
                <a:cs typeface="Calibri"/>
                <a:sym typeface="Calibri"/>
              </a:rPr>
              <a:t>Adequate stomach acid</a:t>
            </a:r>
            <a:r>
              <a:rPr i="0" lang="en-US" sz="3200" u="none" cap="none" strike="noStrike">
                <a:solidFill>
                  <a:srgbClr val="000000"/>
                </a:solidFill>
                <a:latin typeface="Calibri"/>
                <a:ea typeface="Calibri"/>
                <a:cs typeface="Calibri"/>
                <a:sym typeface="Calibri"/>
              </a:rPr>
              <a:t> (liberation from food)</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a:t>
            </a:r>
            <a:r>
              <a:rPr b="1" i="0" lang="en-US" sz="3200" u="none" cap="none" strike="noStrike">
                <a:solidFill>
                  <a:srgbClr val="000000"/>
                </a:solidFill>
                <a:latin typeface="Calibri"/>
                <a:ea typeface="Calibri"/>
                <a:cs typeface="Calibri"/>
                <a:sym typeface="Calibri"/>
              </a:rPr>
              <a:t>Healthy intestinal villi</a:t>
            </a:r>
            <a:br>
              <a:rPr b="1"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Specific transport proteins</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Microbiome metabolism (zinc, magnesium)</a:t>
            </a:r>
            <a:endParaRPr sz="32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3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3200" u="none" cap="none" strike="noStrike">
                <a:solidFill>
                  <a:srgbClr val="000000"/>
                </a:solidFill>
                <a:latin typeface="Calibri"/>
                <a:ea typeface="Calibri"/>
                <a:cs typeface="Calibri"/>
                <a:sym typeface="Calibri"/>
              </a:rPr>
              <a:t>Malabsorption disrupts all of these steps:</a:t>
            </a:r>
            <a:endParaRPr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3200" u="none" cap="none" strike="noStrike">
                <a:solidFill>
                  <a:srgbClr val="000000"/>
                </a:solidFill>
                <a:latin typeface="Calibri"/>
                <a:ea typeface="Calibri"/>
                <a:cs typeface="Calibri"/>
                <a:sym typeface="Calibri"/>
              </a:rPr>
              <a:t>➡ Minerals remain bound in food matrix</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Contact with absorptive sites decreases</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Transport enzyme activity declines</a:t>
            </a:r>
            <a:endParaRPr sz="3200">
              <a:latin typeface="Calibri"/>
              <a:ea typeface="Calibri"/>
              <a:cs typeface="Calibri"/>
              <a:sym typeface="Calibri"/>
            </a:endParaRPr>
          </a:p>
        </p:txBody>
      </p:sp>
      <p:sp>
        <p:nvSpPr>
          <p:cNvPr id="1201" name="Google Shape;1201;p117"/>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5" name="Shape 1205"/>
        <p:cNvGrpSpPr/>
        <p:nvPr/>
      </p:nvGrpSpPr>
      <p:grpSpPr>
        <a:xfrm>
          <a:off x="0" y="0"/>
          <a:ext cx="0" cy="0"/>
          <a:chOff x="0" y="0"/>
          <a:chExt cx="0" cy="0"/>
        </a:xfrm>
      </p:grpSpPr>
      <p:sp>
        <p:nvSpPr>
          <p:cNvPr id="1206" name="Google Shape;1206;p11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07" name="Google Shape;1207;p119"/>
          <p:cNvSpPr txBox="1"/>
          <p:nvPr/>
        </p:nvSpPr>
        <p:spPr>
          <a:xfrm>
            <a:off x="1227917" y="1073758"/>
            <a:ext cx="16812900" cy="1108200"/>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1" lang="en-US" sz="7200">
                <a:solidFill>
                  <a:srgbClr val="FFFFFF"/>
                </a:solidFill>
                <a:latin typeface="Poppins"/>
                <a:ea typeface="Poppins"/>
                <a:cs typeface="Poppins"/>
                <a:sym typeface="Poppins"/>
              </a:rPr>
              <a:t>Malabsorption: </a:t>
            </a:r>
            <a:r>
              <a:rPr b="0" i="0" lang="en-US" sz="7200" u="none" cap="none" strike="noStrike">
                <a:solidFill>
                  <a:srgbClr val="FFFFFF"/>
                </a:solidFill>
                <a:latin typeface="Poppins"/>
                <a:ea typeface="Poppins"/>
                <a:cs typeface="Poppins"/>
                <a:sym typeface="Poppins"/>
              </a:rPr>
              <a:t>Clinical Intervention</a:t>
            </a:r>
            <a:endParaRPr sz="7200"/>
          </a:p>
        </p:txBody>
      </p:sp>
      <p:sp>
        <p:nvSpPr>
          <p:cNvPr id="1208" name="Google Shape;1208;p11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09" name="Google Shape;1209;p119"/>
          <p:cNvSpPr txBox="1"/>
          <p:nvPr/>
        </p:nvSpPr>
        <p:spPr>
          <a:xfrm>
            <a:off x="457299" y="3704400"/>
            <a:ext cx="4949100" cy="22473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STEP 1 — PRACTITIONER APPROACH</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Address malabsorption first:</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 Restore stomach acid (as tolerated)</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Improve bile flow</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Microbiome restoration</a:t>
            </a:r>
            <a:endParaRPr sz="2400">
              <a:latin typeface="Calibri"/>
              <a:ea typeface="Calibri"/>
              <a:cs typeface="Calibri"/>
              <a:sym typeface="Calibri"/>
            </a:endParaRPr>
          </a:p>
        </p:txBody>
      </p:sp>
      <p:sp>
        <p:nvSpPr>
          <p:cNvPr id="1210" name="Google Shape;1210;p119"/>
          <p:cNvSpPr txBox="1"/>
          <p:nvPr/>
        </p:nvSpPr>
        <p:spPr>
          <a:xfrm>
            <a:off x="5858069" y="3704403"/>
            <a:ext cx="6872100" cy="461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STEP 2 — TARGETED NUTRIENT REPLETION</a:t>
            </a:r>
            <a:endParaRPr sz="2400">
              <a:latin typeface="Calibri"/>
              <a:ea typeface="Calibri"/>
              <a:cs typeface="Calibri"/>
              <a:sym typeface="Calibri"/>
            </a:endParaRPr>
          </a:p>
        </p:txBody>
      </p:sp>
      <p:graphicFrame>
        <p:nvGraphicFramePr>
          <p:cNvPr id="1211" name="Google Shape;1211;p119"/>
          <p:cNvGraphicFramePr/>
          <p:nvPr/>
        </p:nvGraphicFramePr>
        <p:xfrm>
          <a:off x="5688825" y="4302370"/>
          <a:ext cx="3000000" cy="3000000"/>
        </p:xfrm>
        <a:graphic>
          <a:graphicData uri="http://schemas.openxmlformats.org/drawingml/2006/table">
            <a:tbl>
              <a:tblPr bandRow="1">
                <a:noFill/>
                <a:tableStyleId>{0E30B8B5-0A17-4FE9-90C6-0DF0C035C8B7}</a:tableStyleId>
              </a:tblPr>
              <a:tblGrid>
                <a:gridCol w="1834225"/>
                <a:gridCol w="4780450"/>
              </a:tblGrid>
              <a:tr h="36725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Nutrient</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Treatment Strategy</a:t>
                      </a:r>
                      <a:endParaRPr sz="2400"/>
                    </a:p>
                  </a:txBody>
                  <a:tcPr marT="12700" marB="12700" marR="12700" marL="12700" anchor="ctr"/>
                </a:tc>
              </a:tr>
              <a:tr h="569225">
                <a:tc>
                  <a:txBody>
                    <a:bodyPr/>
                    <a:lstStyle/>
                    <a:p>
                      <a:pPr indent="0" lvl="0" marL="0" marR="0" rtl="0" algn="l">
                        <a:lnSpc>
                          <a:spcPct val="100000"/>
                        </a:lnSpc>
                        <a:spcBef>
                          <a:spcPts val="0"/>
                        </a:spcBef>
                        <a:spcAft>
                          <a:spcPts val="0"/>
                        </a:spcAft>
                        <a:buClr>
                          <a:schemeClr val="dk1"/>
                        </a:buClr>
                        <a:buSzPts val="2400"/>
                        <a:buFont typeface="Times"/>
                        <a:buNone/>
                      </a:pPr>
                      <a:r>
                        <a:rPr b="1" lang="en-US" sz="2400" u="none" cap="none" strike="noStrike"/>
                        <a:t>Fiber</a:t>
                      </a:r>
                      <a:endParaRPr sz="24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t>Low-FODMAP PHGG or partially hydrolyzed guar gum</a:t>
                      </a:r>
                      <a:endParaRPr sz="2400"/>
                    </a:p>
                  </a:txBody>
                  <a:tcPr marT="12700" marB="12700" marR="12700" marL="12700" anchor="ctr"/>
                </a:tc>
              </a:tr>
              <a:tr h="367250">
                <a:tc>
                  <a:txBody>
                    <a:bodyPr/>
                    <a:lstStyle/>
                    <a:p>
                      <a:pPr indent="0" lvl="0" marL="0" marR="0" rtl="0" algn="l">
                        <a:lnSpc>
                          <a:spcPct val="100000"/>
                        </a:lnSpc>
                        <a:spcBef>
                          <a:spcPts val="0"/>
                        </a:spcBef>
                        <a:spcAft>
                          <a:spcPts val="0"/>
                        </a:spcAft>
                        <a:buClr>
                          <a:schemeClr val="dk1"/>
                        </a:buClr>
                        <a:buSzPts val="2400"/>
                        <a:buFont typeface="Times"/>
                        <a:buNone/>
                      </a:pPr>
                      <a:r>
                        <a:rPr b="1" lang="en-US" sz="2400" u="none" cap="none" strike="noStrike"/>
                        <a:t>Iron</a:t>
                      </a:r>
                      <a:endParaRPr sz="24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t>Gentle bisglycinate + Vitamin C</a:t>
                      </a:r>
                      <a:endParaRPr sz="2400"/>
                    </a:p>
                  </a:txBody>
                  <a:tcPr marT="12700" marB="12700" marR="12700" marL="12700" anchor="ctr"/>
                </a:tc>
              </a:tr>
              <a:tr h="569225">
                <a:tc>
                  <a:txBody>
                    <a:bodyPr/>
                    <a:lstStyle/>
                    <a:p>
                      <a:pPr indent="0" lvl="0" marL="0" marR="0" rtl="0" algn="l">
                        <a:lnSpc>
                          <a:spcPct val="100000"/>
                        </a:lnSpc>
                        <a:spcBef>
                          <a:spcPts val="0"/>
                        </a:spcBef>
                        <a:spcAft>
                          <a:spcPts val="0"/>
                        </a:spcAft>
                        <a:buClr>
                          <a:schemeClr val="dk1"/>
                        </a:buClr>
                        <a:buSzPts val="2400"/>
                        <a:buFont typeface="Times"/>
                        <a:buNone/>
                      </a:pPr>
                      <a:r>
                        <a:rPr b="1" lang="en-US" sz="2400" u="none" cap="none" strike="noStrike"/>
                        <a:t>Magnesium</a:t>
                      </a:r>
                      <a:endParaRPr sz="24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t>Glycinate/bisglycinate</a:t>
                      </a:r>
                      <a:endParaRPr sz="2400"/>
                    </a:p>
                  </a:txBody>
                  <a:tcPr marT="12700" marB="12700" marR="12700" marL="12700" anchor="ctr"/>
                </a:tc>
              </a:tr>
              <a:tr h="367250">
                <a:tc>
                  <a:txBody>
                    <a:bodyPr/>
                    <a:lstStyle/>
                    <a:p>
                      <a:pPr indent="0" lvl="0" marL="0" marR="0" rtl="0" algn="l">
                        <a:lnSpc>
                          <a:spcPct val="100000"/>
                        </a:lnSpc>
                        <a:spcBef>
                          <a:spcPts val="0"/>
                        </a:spcBef>
                        <a:spcAft>
                          <a:spcPts val="0"/>
                        </a:spcAft>
                        <a:buClr>
                          <a:schemeClr val="dk1"/>
                        </a:buClr>
                        <a:buSzPts val="2400"/>
                        <a:buFont typeface="Times"/>
                        <a:buNone/>
                      </a:pPr>
                      <a:r>
                        <a:rPr b="1" lang="en-US" sz="2400" u="none" cap="none" strike="noStrike"/>
                        <a:t>Zinc</a:t>
                      </a:r>
                      <a:endParaRPr sz="24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t>Picolinate</a:t>
                      </a:r>
                      <a:endParaRPr sz="2400"/>
                    </a:p>
                  </a:txBody>
                  <a:tcPr marT="12700" marB="12700" marR="12700" marL="12700" anchor="ctr"/>
                </a:tc>
              </a:tr>
              <a:tr h="367250">
                <a:tc>
                  <a:txBody>
                    <a:bodyPr/>
                    <a:lstStyle/>
                    <a:p>
                      <a:pPr indent="0" lvl="0" marL="0" marR="0" rtl="0" algn="l">
                        <a:lnSpc>
                          <a:spcPct val="100000"/>
                        </a:lnSpc>
                        <a:spcBef>
                          <a:spcPts val="0"/>
                        </a:spcBef>
                        <a:spcAft>
                          <a:spcPts val="0"/>
                        </a:spcAft>
                        <a:buClr>
                          <a:schemeClr val="dk1"/>
                        </a:buClr>
                        <a:buSzPts val="2400"/>
                        <a:buFont typeface="Times"/>
                        <a:buNone/>
                      </a:pPr>
                      <a:r>
                        <a:rPr b="1" lang="en-US" sz="2400" u="none" cap="none" strike="noStrike"/>
                        <a:t>Selenium</a:t>
                      </a:r>
                      <a:endParaRPr sz="24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400" u="none" cap="none" strike="noStrike"/>
                        <a:t>Methionine</a:t>
                      </a:r>
                      <a:endParaRPr sz="2400"/>
                    </a:p>
                  </a:txBody>
                  <a:tcPr marT="12700" marB="12700" marR="12700" marL="12700" anchor="ctr"/>
                </a:tc>
              </a:tr>
            </a:tbl>
          </a:graphicData>
        </a:graphic>
      </p:graphicFrame>
      <p:sp>
        <p:nvSpPr>
          <p:cNvPr id="1212" name="Google Shape;1212;p119"/>
          <p:cNvSpPr txBox="1"/>
          <p:nvPr/>
        </p:nvSpPr>
        <p:spPr>
          <a:xfrm>
            <a:off x="12730176" y="3704400"/>
            <a:ext cx="4949100" cy="2986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300"/>
              <a:buFont typeface="Times"/>
              <a:buNone/>
            </a:pPr>
            <a:r>
              <a:rPr b="1" i="0" lang="en-US" sz="2400" u="none" cap="none" strike="noStrike">
                <a:solidFill>
                  <a:srgbClr val="000000"/>
                </a:solidFill>
                <a:latin typeface="Calibri"/>
                <a:ea typeface="Calibri"/>
                <a:cs typeface="Calibri"/>
                <a:sym typeface="Calibri"/>
              </a:rPr>
              <a:t>STEP 3 — THERAPEUTIC DIET</a:t>
            </a:r>
            <a:endParaRPr sz="24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300"/>
              <a:buFont typeface="Times"/>
              <a:buNone/>
            </a:pPr>
            <a:r>
              <a:t/>
            </a:r>
            <a:endParaRPr b="1"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300"/>
              <a:buFont typeface="Times"/>
              <a:buNone/>
            </a:pPr>
            <a:r>
              <a:rPr i="0" lang="en-US" sz="2400" u="none" cap="none" strike="noStrike">
                <a:solidFill>
                  <a:srgbClr val="000000"/>
                </a:solidFill>
                <a:latin typeface="Calibri"/>
                <a:ea typeface="Calibri"/>
                <a:cs typeface="Calibri"/>
                <a:sym typeface="Calibri"/>
              </a:rPr>
              <a:t>Support digestion with:</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300"/>
              <a:buFont typeface="Times"/>
              <a:buNone/>
            </a:pPr>
            <a:r>
              <a:rPr i="0" lang="en-US" sz="2400" u="none" cap="none" strike="noStrike">
                <a:solidFill>
                  <a:srgbClr val="000000"/>
                </a:solidFill>
                <a:latin typeface="Calibri"/>
                <a:ea typeface="Calibri"/>
                <a:cs typeface="Calibri"/>
                <a:sym typeface="Calibri"/>
              </a:rPr>
              <a:t>• Well-cooked vegetables</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Prebiotic fibers gradually introduced</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Mineral-rich broths</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Avoid mucosal irritants</a:t>
            </a:r>
            <a:endParaRPr sz="2400">
              <a:latin typeface="Calibri"/>
              <a:ea typeface="Calibri"/>
              <a:cs typeface="Calibri"/>
              <a:sym typeface="Calibri"/>
            </a:endParaRPr>
          </a:p>
        </p:txBody>
      </p:sp>
      <p:sp>
        <p:nvSpPr>
          <p:cNvPr id="1213" name="Google Shape;1213;p119"/>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7" name="Shape 1217"/>
        <p:cNvGrpSpPr/>
        <p:nvPr/>
      </p:nvGrpSpPr>
      <p:grpSpPr>
        <a:xfrm>
          <a:off x="0" y="0"/>
          <a:ext cx="0" cy="0"/>
          <a:chOff x="0" y="0"/>
          <a:chExt cx="0" cy="0"/>
        </a:xfrm>
      </p:grpSpPr>
      <p:sp>
        <p:nvSpPr>
          <p:cNvPr id="1218" name="Google Shape;1218;p12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19" name="Google Shape;1219;p121"/>
          <p:cNvSpPr txBox="1"/>
          <p:nvPr/>
        </p:nvSpPr>
        <p:spPr>
          <a:xfrm>
            <a:off x="1227917" y="1073758"/>
            <a:ext cx="16812962" cy="1108568"/>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Sample Quiz Questions</a:t>
            </a:r>
            <a:endParaRPr/>
          </a:p>
        </p:txBody>
      </p:sp>
      <p:sp>
        <p:nvSpPr>
          <p:cNvPr id="1220" name="Google Shape;1220;p12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21" name="Google Shape;1221;p121"/>
          <p:cNvSpPr txBox="1"/>
          <p:nvPr/>
        </p:nvSpPr>
        <p:spPr>
          <a:xfrm>
            <a:off x="1396395" y="3390874"/>
            <a:ext cx="14241900" cy="75423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2300" u="none" cap="none" strike="noStrike">
                <a:solidFill>
                  <a:srgbClr val="000000"/>
                </a:solidFill>
                <a:latin typeface="Calibri"/>
                <a:ea typeface="Calibri"/>
                <a:cs typeface="Calibri"/>
                <a:sym typeface="Calibri"/>
              </a:rPr>
              <a:t>1. Which food provides the highest natural dietary source of selenium commonly tested on exams?</a:t>
            </a:r>
            <a:endParaRPr b="1" sz="1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b="1" i="0" lang="en-US" sz="2300" u="none" cap="none" strike="noStrike">
                <a:solidFill>
                  <a:srgbClr val="000000"/>
                </a:solidFill>
                <a:latin typeface="Calibri"/>
                <a:ea typeface="Calibri"/>
                <a:cs typeface="Calibri"/>
                <a:sym typeface="Calibri"/>
              </a:rPr>
              <a:t>A.</a:t>
            </a:r>
            <a:r>
              <a:rPr i="0" lang="en-US" sz="2300" u="none" cap="none" strike="noStrike">
                <a:solidFill>
                  <a:srgbClr val="000000"/>
                </a:solidFill>
                <a:latin typeface="Calibri"/>
                <a:ea typeface="Calibri"/>
                <a:cs typeface="Calibri"/>
                <a:sym typeface="Calibri"/>
              </a:rPr>
              <a:t> Lentils</a:t>
            </a:r>
            <a:br>
              <a:rPr i="0" lang="en-US" sz="2300" u="none" cap="none" strike="noStrike">
                <a:solidFill>
                  <a:srgbClr val="000000"/>
                </a:solidFill>
                <a:latin typeface="Calibri"/>
                <a:ea typeface="Calibri"/>
                <a:cs typeface="Calibri"/>
                <a:sym typeface="Calibri"/>
              </a:rPr>
            </a:br>
            <a:r>
              <a:rPr b="1" i="0" lang="en-US" sz="2300" u="none" cap="none" strike="noStrike">
                <a:solidFill>
                  <a:srgbClr val="000000"/>
                </a:solidFill>
                <a:latin typeface="Calibri"/>
                <a:ea typeface="Calibri"/>
                <a:cs typeface="Calibri"/>
                <a:sym typeface="Calibri"/>
              </a:rPr>
              <a:t>B.</a:t>
            </a:r>
            <a:r>
              <a:rPr i="0" lang="en-US" sz="2300" u="none" cap="none" strike="noStrike">
                <a:solidFill>
                  <a:srgbClr val="000000"/>
                </a:solidFill>
                <a:latin typeface="Calibri"/>
                <a:ea typeface="Calibri"/>
                <a:cs typeface="Calibri"/>
                <a:sym typeface="Calibri"/>
              </a:rPr>
              <a:t> Brazil nuts</a:t>
            </a:r>
            <a:br>
              <a:rPr i="0" lang="en-US" sz="2300" u="none" cap="none" strike="noStrike">
                <a:solidFill>
                  <a:srgbClr val="000000"/>
                </a:solidFill>
                <a:latin typeface="Calibri"/>
                <a:ea typeface="Calibri"/>
                <a:cs typeface="Calibri"/>
                <a:sym typeface="Calibri"/>
              </a:rPr>
            </a:br>
            <a:r>
              <a:rPr b="1" i="0" lang="en-US" sz="2300" u="none" cap="none" strike="noStrike">
                <a:solidFill>
                  <a:srgbClr val="000000"/>
                </a:solidFill>
                <a:latin typeface="Calibri"/>
                <a:ea typeface="Calibri"/>
                <a:cs typeface="Calibri"/>
                <a:sym typeface="Calibri"/>
              </a:rPr>
              <a:t>C.</a:t>
            </a:r>
            <a:r>
              <a:rPr i="0" lang="en-US" sz="2300" u="none" cap="none" strike="noStrike">
                <a:solidFill>
                  <a:srgbClr val="000000"/>
                </a:solidFill>
                <a:latin typeface="Calibri"/>
                <a:ea typeface="Calibri"/>
                <a:cs typeface="Calibri"/>
                <a:sym typeface="Calibri"/>
              </a:rPr>
              <a:t> Mushrooms</a:t>
            </a:r>
            <a:br>
              <a:rPr i="0" lang="en-US" sz="2300" u="none" cap="none" strike="noStrike">
                <a:solidFill>
                  <a:srgbClr val="000000"/>
                </a:solidFill>
                <a:latin typeface="Calibri"/>
                <a:ea typeface="Calibri"/>
                <a:cs typeface="Calibri"/>
                <a:sym typeface="Calibri"/>
              </a:rPr>
            </a:br>
            <a:r>
              <a:rPr b="1" i="0" lang="en-US" sz="2300" u="none" cap="none" strike="noStrike">
                <a:solidFill>
                  <a:srgbClr val="000000"/>
                </a:solidFill>
                <a:latin typeface="Calibri"/>
                <a:ea typeface="Calibri"/>
                <a:cs typeface="Calibri"/>
                <a:sym typeface="Calibri"/>
              </a:rPr>
              <a:t>D.</a:t>
            </a:r>
            <a:r>
              <a:rPr i="0" lang="en-US" sz="2300" u="none" cap="none" strike="noStrike">
                <a:solidFill>
                  <a:srgbClr val="000000"/>
                </a:solidFill>
                <a:latin typeface="Calibri"/>
                <a:ea typeface="Calibri"/>
                <a:cs typeface="Calibri"/>
                <a:sym typeface="Calibri"/>
              </a:rPr>
              <a:t> Spinach</a:t>
            </a:r>
            <a:endParaRPr i="0" sz="23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b="1" i="0" lang="en-US" sz="2300" u="none" cap="none" strike="noStrike">
                <a:solidFill>
                  <a:srgbClr val="000000"/>
                </a:solidFill>
                <a:latin typeface="Calibri"/>
                <a:ea typeface="Calibri"/>
                <a:cs typeface="Calibri"/>
                <a:sym typeface="Calibri"/>
              </a:rPr>
              <a:t>2. Which statement best describes fiber’s primary role in detoxification?</a:t>
            </a:r>
            <a:endParaRPr b="1" sz="1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b="1" i="0" lang="en-US" sz="2300" u="none" cap="none" strike="noStrike">
                <a:solidFill>
                  <a:srgbClr val="000000"/>
                </a:solidFill>
                <a:latin typeface="Calibri"/>
                <a:ea typeface="Calibri"/>
                <a:cs typeface="Calibri"/>
                <a:sym typeface="Calibri"/>
              </a:rPr>
              <a:t>A.</a:t>
            </a:r>
            <a:r>
              <a:rPr i="0" lang="en-US" sz="2300" u="none" cap="none" strike="noStrike">
                <a:solidFill>
                  <a:srgbClr val="000000"/>
                </a:solidFill>
                <a:latin typeface="Calibri"/>
                <a:ea typeface="Calibri"/>
                <a:cs typeface="Calibri"/>
                <a:sym typeface="Calibri"/>
              </a:rPr>
              <a:t> It activates liver cytochrome P450 enzymes</a:t>
            </a:r>
            <a:br>
              <a:rPr i="0" lang="en-US" sz="2300" u="none" cap="none" strike="noStrike">
                <a:solidFill>
                  <a:srgbClr val="000000"/>
                </a:solidFill>
                <a:latin typeface="Calibri"/>
                <a:ea typeface="Calibri"/>
                <a:cs typeface="Calibri"/>
                <a:sym typeface="Calibri"/>
              </a:rPr>
            </a:br>
            <a:r>
              <a:rPr b="1" i="0" lang="en-US" sz="2300" u="none" cap="none" strike="noStrike">
                <a:solidFill>
                  <a:srgbClr val="000000"/>
                </a:solidFill>
                <a:latin typeface="Calibri"/>
                <a:ea typeface="Calibri"/>
                <a:cs typeface="Calibri"/>
                <a:sym typeface="Calibri"/>
              </a:rPr>
              <a:t>B.</a:t>
            </a:r>
            <a:r>
              <a:rPr i="0" lang="en-US" sz="2300" u="none" cap="none" strike="noStrike">
                <a:solidFill>
                  <a:srgbClr val="000000"/>
                </a:solidFill>
                <a:latin typeface="Calibri"/>
                <a:ea typeface="Calibri"/>
                <a:cs typeface="Calibri"/>
                <a:sym typeface="Calibri"/>
              </a:rPr>
              <a:t> It binds bile acids and toxins to enhance fecal elimination</a:t>
            </a:r>
            <a:br>
              <a:rPr i="0" lang="en-US" sz="2300" u="none" cap="none" strike="noStrike">
                <a:solidFill>
                  <a:srgbClr val="000000"/>
                </a:solidFill>
                <a:latin typeface="Calibri"/>
                <a:ea typeface="Calibri"/>
                <a:cs typeface="Calibri"/>
                <a:sym typeface="Calibri"/>
              </a:rPr>
            </a:br>
            <a:r>
              <a:rPr b="1" i="0" lang="en-US" sz="2300" u="none" cap="none" strike="noStrike">
                <a:solidFill>
                  <a:srgbClr val="000000"/>
                </a:solidFill>
                <a:latin typeface="Calibri"/>
                <a:ea typeface="Calibri"/>
                <a:cs typeface="Calibri"/>
                <a:sym typeface="Calibri"/>
              </a:rPr>
              <a:t>C.</a:t>
            </a:r>
            <a:r>
              <a:rPr i="0" lang="en-US" sz="2300" u="none" cap="none" strike="noStrike">
                <a:solidFill>
                  <a:srgbClr val="000000"/>
                </a:solidFill>
                <a:latin typeface="Calibri"/>
                <a:ea typeface="Calibri"/>
                <a:cs typeface="Calibri"/>
                <a:sym typeface="Calibri"/>
              </a:rPr>
              <a:t> It donates electrons to neutralize free radicals directly</a:t>
            </a:r>
            <a:br>
              <a:rPr i="0" lang="en-US" sz="2300" u="none" cap="none" strike="noStrike">
                <a:solidFill>
                  <a:srgbClr val="000000"/>
                </a:solidFill>
                <a:latin typeface="Calibri"/>
                <a:ea typeface="Calibri"/>
                <a:cs typeface="Calibri"/>
                <a:sym typeface="Calibri"/>
              </a:rPr>
            </a:br>
            <a:r>
              <a:rPr b="1" i="0" lang="en-US" sz="2300" u="none" cap="none" strike="noStrike">
                <a:solidFill>
                  <a:srgbClr val="000000"/>
                </a:solidFill>
                <a:latin typeface="Calibri"/>
                <a:ea typeface="Calibri"/>
                <a:cs typeface="Calibri"/>
                <a:sym typeface="Calibri"/>
              </a:rPr>
              <a:t>D.</a:t>
            </a:r>
            <a:r>
              <a:rPr i="0" lang="en-US" sz="2300" u="none" cap="none" strike="noStrike">
                <a:solidFill>
                  <a:srgbClr val="000000"/>
                </a:solidFill>
                <a:latin typeface="Calibri"/>
                <a:ea typeface="Calibri"/>
                <a:cs typeface="Calibri"/>
                <a:sym typeface="Calibri"/>
              </a:rPr>
              <a:t> It supports methylation reactions</a:t>
            </a:r>
            <a:endParaRPr i="0" sz="23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b="1" lang="en-US" sz="2300">
                <a:latin typeface="Calibri"/>
                <a:ea typeface="Calibri"/>
                <a:cs typeface="Calibri"/>
                <a:sym typeface="Calibri"/>
              </a:rPr>
              <a:t>3. </a:t>
            </a:r>
            <a:r>
              <a:rPr b="1" i="0" lang="en-US" sz="2300" u="none" cap="none" strike="noStrike">
                <a:solidFill>
                  <a:srgbClr val="000000"/>
                </a:solidFill>
                <a:latin typeface="Calibri"/>
                <a:ea typeface="Calibri"/>
                <a:cs typeface="Calibri"/>
                <a:sym typeface="Calibri"/>
              </a:rPr>
              <a:t>A patient reports bloating, erratic stools, PMS symptoms, and blood sugar crashes. Their intake averages 12 g fiber/day. Which process best explains these symptoms?</a:t>
            </a:r>
            <a:endParaRPr b="1" sz="1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b="1" i="0" lang="en-US" sz="2300" u="none" cap="none" strike="noStrike">
                <a:solidFill>
                  <a:srgbClr val="000000"/>
                </a:solidFill>
                <a:latin typeface="Calibri"/>
                <a:ea typeface="Calibri"/>
                <a:cs typeface="Calibri"/>
                <a:sym typeface="Calibri"/>
              </a:rPr>
              <a:t>A.</a:t>
            </a:r>
            <a:r>
              <a:rPr i="0" lang="en-US" sz="2300" u="none" cap="none" strike="noStrike">
                <a:solidFill>
                  <a:srgbClr val="000000"/>
                </a:solidFill>
                <a:latin typeface="Calibri"/>
                <a:ea typeface="Calibri"/>
                <a:cs typeface="Calibri"/>
                <a:sym typeface="Calibri"/>
              </a:rPr>
              <a:t> Reduced methylation capacity</a:t>
            </a:r>
            <a:br>
              <a:rPr i="0" lang="en-US" sz="2300" u="none" cap="none" strike="noStrike">
                <a:solidFill>
                  <a:srgbClr val="000000"/>
                </a:solidFill>
                <a:latin typeface="Calibri"/>
                <a:ea typeface="Calibri"/>
                <a:cs typeface="Calibri"/>
                <a:sym typeface="Calibri"/>
              </a:rPr>
            </a:br>
            <a:r>
              <a:rPr b="1" i="0" lang="en-US" sz="2300" u="none" cap="none" strike="noStrike">
                <a:solidFill>
                  <a:srgbClr val="000000"/>
                </a:solidFill>
                <a:latin typeface="Calibri"/>
                <a:ea typeface="Calibri"/>
                <a:cs typeface="Calibri"/>
                <a:sym typeface="Calibri"/>
              </a:rPr>
              <a:t>B.</a:t>
            </a:r>
            <a:r>
              <a:rPr i="0" lang="en-US" sz="2300" u="none" cap="none" strike="noStrike">
                <a:solidFill>
                  <a:srgbClr val="000000"/>
                </a:solidFill>
                <a:latin typeface="Calibri"/>
                <a:ea typeface="Calibri"/>
                <a:cs typeface="Calibri"/>
                <a:sym typeface="Calibri"/>
              </a:rPr>
              <a:t> Impaired ATP production</a:t>
            </a:r>
            <a:br>
              <a:rPr i="0" lang="en-US" sz="2300" u="none" cap="none" strike="noStrike">
                <a:solidFill>
                  <a:srgbClr val="000000"/>
                </a:solidFill>
                <a:latin typeface="Calibri"/>
                <a:ea typeface="Calibri"/>
                <a:cs typeface="Calibri"/>
                <a:sym typeface="Calibri"/>
              </a:rPr>
            </a:br>
            <a:r>
              <a:rPr b="1" i="0" lang="en-US" sz="2300" u="none" cap="none" strike="noStrike">
                <a:solidFill>
                  <a:srgbClr val="000000"/>
                </a:solidFill>
                <a:latin typeface="Calibri"/>
                <a:ea typeface="Calibri"/>
                <a:cs typeface="Calibri"/>
                <a:sym typeface="Calibri"/>
              </a:rPr>
              <a:t>C.</a:t>
            </a:r>
            <a:r>
              <a:rPr i="0" lang="en-US" sz="2300" u="none" cap="none" strike="noStrike">
                <a:solidFill>
                  <a:srgbClr val="000000"/>
                </a:solidFill>
                <a:latin typeface="Calibri"/>
                <a:ea typeface="Calibri"/>
                <a:cs typeface="Calibri"/>
                <a:sym typeface="Calibri"/>
              </a:rPr>
              <a:t> Reduced SCFA production and bile toxin binding</a:t>
            </a:r>
            <a:br>
              <a:rPr i="0" lang="en-US" sz="2300" u="none" cap="none" strike="noStrike">
                <a:solidFill>
                  <a:srgbClr val="000000"/>
                </a:solidFill>
                <a:latin typeface="Calibri"/>
                <a:ea typeface="Calibri"/>
                <a:cs typeface="Calibri"/>
                <a:sym typeface="Calibri"/>
              </a:rPr>
            </a:br>
            <a:r>
              <a:rPr b="1" i="0" lang="en-US" sz="2300" u="none" cap="none" strike="noStrike">
                <a:solidFill>
                  <a:srgbClr val="000000"/>
                </a:solidFill>
                <a:latin typeface="Calibri"/>
                <a:ea typeface="Calibri"/>
                <a:cs typeface="Calibri"/>
                <a:sym typeface="Calibri"/>
              </a:rPr>
              <a:t>D.</a:t>
            </a:r>
            <a:r>
              <a:rPr i="0" lang="en-US" sz="2300" u="none" cap="none" strike="noStrike">
                <a:solidFill>
                  <a:srgbClr val="000000"/>
                </a:solidFill>
                <a:latin typeface="Calibri"/>
                <a:ea typeface="Calibri"/>
                <a:cs typeface="Calibri"/>
                <a:sym typeface="Calibri"/>
              </a:rPr>
              <a:t> Excess Phase I detox activity</a:t>
            </a:r>
            <a:endParaRPr sz="1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t/>
            </a:r>
            <a:endParaRPr i="0" sz="23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t/>
            </a:r>
            <a:endParaRPr i="0" sz="2300" u="none" cap="none" strike="noStrike">
              <a:solidFill>
                <a:srgbClr val="000000"/>
              </a:solidFill>
              <a:latin typeface="Calibri"/>
              <a:ea typeface="Calibri"/>
              <a:cs typeface="Calibri"/>
              <a:sym typeface="Calibri"/>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5" name="Shape 1225"/>
        <p:cNvGrpSpPr/>
        <p:nvPr/>
      </p:nvGrpSpPr>
      <p:grpSpPr>
        <a:xfrm>
          <a:off x="0" y="0"/>
          <a:ext cx="0" cy="0"/>
          <a:chOff x="0" y="0"/>
          <a:chExt cx="0" cy="0"/>
        </a:xfrm>
      </p:grpSpPr>
      <p:sp>
        <p:nvSpPr>
          <p:cNvPr id="1226" name="Google Shape;1226;p12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27" name="Google Shape;1227;p122"/>
          <p:cNvSpPr txBox="1"/>
          <p:nvPr/>
        </p:nvSpPr>
        <p:spPr>
          <a:xfrm>
            <a:off x="1227917" y="1073758"/>
            <a:ext cx="16812962" cy="1108568"/>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Sample Quiz Questions</a:t>
            </a:r>
            <a:endParaRPr/>
          </a:p>
        </p:txBody>
      </p:sp>
      <p:sp>
        <p:nvSpPr>
          <p:cNvPr id="1228" name="Google Shape;1228;p12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29" name="Google Shape;1229;p122"/>
          <p:cNvSpPr txBox="1"/>
          <p:nvPr/>
        </p:nvSpPr>
        <p:spPr>
          <a:xfrm>
            <a:off x="653701" y="3256075"/>
            <a:ext cx="15282300" cy="75423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700"/>
              <a:buFont typeface="Times"/>
              <a:buNone/>
            </a:pPr>
            <a:r>
              <a:rPr b="1" i="0" lang="en-US" sz="1800" u="none" cap="none" strike="noStrike">
                <a:solidFill>
                  <a:srgbClr val="000000"/>
                </a:solidFill>
                <a:latin typeface="Calibri"/>
                <a:ea typeface="Calibri"/>
                <a:cs typeface="Calibri"/>
                <a:sym typeface="Calibri"/>
              </a:rPr>
              <a:t>4. Which mineral is most affected by hypochlorhydria or villous atrophy, making it highly vulnerable to deficiency?</a:t>
            </a:r>
            <a:endParaRPr b="1" sz="1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700"/>
              <a:buFont typeface="Times"/>
              <a:buNone/>
            </a:pPr>
            <a:r>
              <a:rPr b="1" i="0" lang="en-US" sz="1800" u="none" cap="none" strike="noStrike">
                <a:solidFill>
                  <a:srgbClr val="000000"/>
                </a:solidFill>
                <a:latin typeface="Calibri"/>
                <a:ea typeface="Calibri"/>
                <a:cs typeface="Calibri"/>
                <a:sym typeface="Calibri"/>
              </a:rPr>
              <a:t>A.</a:t>
            </a:r>
            <a:r>
              <a:rPr i="0" lang="en-US" sz="1800" u="none" cap="none" strike="noStrike">
                <a:solidFill>
                  <a:srgbClr val="000000"/>
                </a:solidFill>
                <a:latin typeface="Calibri"/>
                <a:ea typeface="Calibri"/>
                <a:cs typeface="Calibri"/>
                <a:sym typeface="Calibri"/>
              </a:rPr>
              <a:t> Potassium</a:t>
            </a:r>
            <a:br>
              <a:rPr i="0" lang="en-US" sz="1800" u="none" cap="none" strike="noStrike">
                <a:solidFill>
                  <a:srgbClr val="000000"/>
                </a:solidFill>
                <a:latin typeface="Calibri"/>
                <a:ea typeface="Calibri"/>
                <a:cs typeface="Calibri"/>
                <a:sym typeface="Calibri"/>
              </a:rPr>
            </a:br>
            <a:r>
              <a:rPr b="1" i="0" lang="en-US" sz="1800" u="none" cap="none" strike="noStrike">
                <a:solidFill>
                  <a:srgbClr val="000000"/>
                </a:solidFill>
                <a:latin typeface="Calibri"/>
                <a:ea typeface="Calibri"/>
                <a:cs typeface="Calibri"/>
                <a:sym typeface="Calibri"/>
              </a:rPr>
              <a:t>B.</a:t>
            </a:r>
            <a:r>
              <a:rPr i="0" lang="en-US" sz="1800" u="none" cap="none" strike="noStrike">
                <a:solidFill>
                  <a:srgbClr val="000000"/>
                </a:solidFill>
                <a:latin typeface="Calibri"/>
                <a:ea typeface="Calibri"/>
                <a:cs typeface="Calibri"/>
                <a:sym typeface="Calibri"/>
              </a:rPr>
              <a:t> Iron</a:t>
            </a:r>
            <a:br>
              <a:rPr i="0" lang="en-US" sz="1800" u="none" cap="none" strike="noStrike">
                <a:solidFill>
                  <a:srgbClr val="000000"/>
                </a:solidFill>
                <a:latin typeface="Calibri"/>
                <a:ea typeface="Calibri"/>
                <a:cs typeface="Calibri"/>
                <a:sym typeface="Calibri"/>
              </a:rPr>
            </a:br>
            <a:r>
              <a:rPr b="1" i="0" lang="en-US" sz="1800" u="none" cap="none" strike="noStrike">
                <a:solidFill>
                  <a:srgbClr val="000000"/>
                </a:solidFill>
                <a:latin typeface="Calibri"/>
                <a:ea typeface="Calibri"/>
                <a:cs typeface="Calibri"/>
                <a:sym typeface="Calibri"/>
              </a:rPr>
              <a:t>C.</a:t>
            </a:r>
            <a:r>
              <a:rPr i="0" lang="en-US" sz="1800" u="none" cap="none" strike="noStrike">
                <a:solidFill>
                  <a:srgbClr val="000000"/>
                </a:solidFill>
                <a:latin typeface="Calibri"/>
                <a:ea typeface="Calibri"/>
                <a:cs typeface="Calibri"/>
                <a:sym typeface="Calibri"/>
              </a:rPr>
              <a:t> Zinc</a:t>
            </a:r>
            <a:br>
              <a:rPr i="0" lang="en-US" sz="1800" u="none" cap="none" strike="noStrike">
                <a:solidFill>
                  <a:srgbClr val="000000"/>
                </a:solidFill>
                <a:latin typeface="Calibri"/>
                <a:ea typeface="Calibri"/>
                <a:cs typeface="Calibri"/>
                <a:sym typeface="Calibri"/>
              </a:rPr>
            </a:br>
            <a:r>
              <a:rPr b="1" i="0" lang="en-US" sz="1800" u="none" cap="none" strike="noStrike">
                <a:solidFill>
                  <a:srgbClr val="000000"/>
                </a:solidFill>
                <a:latin typeface="Calibri"/>
                <a:ea typeface="Calibri"/>
                <a:cs typeface="Calibri"/>
                <a:sym typeface="Calibri"/>
              </a:rPr>
              <a:t>D.</a:t>
            </a:r>
            <a:r>
              <a:rPr i="0" lang="en-US" sz="1800" u="none" cap="none" strike="noStrike">
                <a:solidFill>
                  <a:srgbClr val="000000"/>
                </a:solidFill>
                <a:latin typeface="Calibri"/>
                <a:ea typeface="Calibri"/>
                <a:cs typeface="Calibri"/>
                <a:sym typeface="Calibri"/>
              </a:rPr>
              <a:t> Copper</a:t>
            </a:r>
            <a:endParaRPr sz="1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700"/>
              <a:buFont typeface="Times"/>
              <a:buNone/>
            </a:pPr>
            <a:r>
              <a:rPr b="1" i="0" lang="en-US" sz="1800" u="none" cap="none" strike="noStrike">
                <a:solidFill>
                  <a:srgbClr val="000000"/>
                </a:solidFill>
                <a:latin typeface="Calibri"/>
                <a:ea typeface="Calibri"/>
                <a:cs typeface="Calibri"/>
                <a:sym typeface="Calibri"/>
              </a:rPr>
              <a:t>5. A patient presents with:</a:t>
            </a:r>
            <a:endParaRPr b="1" sz="1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700"/>
              <a:buFont typeface="Times"/>
              <a:buNone/>
            </a:pPr>
            <a:r>
              <a:rPr i="0" lang="en-US" sz="1800" u="none" cap="none" strike="noStrike">
                <a:solidFill>
                  <a:srgbClr val="000000"/>
                </a:solidFill>
                <a:latin typeface="Calibri"/>
                <a:ea typeface="Calibri"/>
                <a:cs typeface="Calibri"/>
                <a:sym typeface="Calibri"/>
              </a:rPr>
              <a:t>• Muscle cramps</a:t>
            </a:r>
            <a:br>
              <a:rPr i="0" lang="en-US" sz="1800" u="none" cap="none" strike="noStrike">
                <a:solidFill>
                  <a:srgbClr val="000000"/>
                </a:solidFill>
                <a:latin typeface="Calibri"/>
                <a:ea typeface="Calibri"/>
                <a:cs typeface="Calibri"/>
                <a:sym typeface="Calibri"/>
              </a:rPr>
            </a:br>
            <a:r>
              <a:rPr i="0" lang="en-US" sz="1800" u="none" cap="none" strike="noStrike">
                <a:solidFill>
                  <a:srgbClr val="000000"/>
                </a:solidFill>
                <a:latin typeface="Calibri"/>
                <a:ea typeface="Calibri"/>
                <a:cs typeface="Calibri"/>
                <a:sym typeface="Calibri"/>
              </a:rPr>
              <a:t>• Palpitations</a:t>
            </a:r>
            <a:br>
              <a:rPr i="0" lang="en-US" sz="1800" u="none" cap="none" strike="noStrike">
                <a:solidFill>
                  <a:srgbClr val="000000"/>
                </a:solidFill>
                <a:latin typeface="Calibri"/>
                <a:ea typeface="Calibri"/>
                <a:cs typeface="Calibri"/>
                <a:sym typeface="Calibri"/>
              </a:rPr>
            </a:br>
            <a:r>
              <a:rPr i="0" lang="en-US" sz="1800" u="none" cap="none" strike="noStrike">
                <a:solidFill>
                  <a:srgbClr val="000000"/>
                </a:solidFill>
                <a:latin typeface="Calibri"/>
                <a:ea typeface="Calibri"/>
                <a:cs typeface="Calibri"/>
                <a:sym typeface="Calibri"/>
              </a:rPr>
              <a:t>• Anxiety</a:t>
            </a:r>
            <a:br>
              <a:rPr i="0" lang="en-US" sz="1800" u="none" cap="none" strike="noStrike">
                <a:solidFill>
                  <a:srgbClr val="000000"/>
                </a:solidFill>
                <a:latin typeface="Calibri"/>
                <a:ea typeface="Calibri"/>
                <a:cs typeface="Calibri"/>
                <a:sym typeface="Calibri"/>
              </a:rPr>
            </a:br>
            <a:r>
              <a:rPr i="0" lang="en-US" sz="1800" u="none" cap="none" strike="noStrike">
                <a:solidFill>
                  <a:srgbClr val="000000"/>
                </a:solidFill>
                <a:latin typeface="Calibri"/>
                <a:ea typeface="Calibri"/>
                <a:cs typeface="Calibri"/>
                <a:sym typeface="Calibri"/>
              </a:rPr>
              <a:t>• Insomnia</a:t>
            </a:r>
            <a:endParaRPr sz="1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700"/>
              <a:buFont typeface="Times"/>
              <a:buNone/>
            </a:pPr>
            <a:r>
              <a:rPr b="1" i="0" lang="en-US" sz="1800" u="none" cap="none" strike="noStrike">
                <a:solidFill>
                  <a:srgbClr val="000000"/>
                </a:solidFill>
                <a:latin typeface="Calibri"/>
                <a:ea typeface="Calibri"/>
                <a:cs typeface="Calibri"/>
                <a:sym typeface="Calibri"/>
              </a:rPr>
              <a:t>Which deficiency is most likely?</a:t>
            </a:r>
            <a:endParaRPr b="1" sz="1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700"/>
              <a:buFont typeface="Times"/>
              <a:buNone/>
            </a:pPr>
            <a:r>
              <a:rPr b="1" i="0" lang="en-US" sz="1800" u="none" cap="none" strike="noStrike">
                <a:solidFill>
                  <a:srgbClr val="000000"/>
                </a:solidFill>
                <a:latin typeface="Calibri"/>
                <a:ea typeface="Calibri"/>
                <a:cs typeface="Calibri"/>
                <a:sym typeface="Calibri"/>
              </a:rPr>
              <a:t>A.</a:t>
            </a:r>
            <a:r>
              <a:rPr i="0" lang="en-US" sz="1800" u="none" cap="none" strike="noStrike">
                <a:solidFill>
                  <a:srgbClr val="000000"/>
                </a:solidFill>
                <a:latin typeface="Calibri"/>
                <a:ea typeface="Calibri"/>
                <a:cs typeface="Calibri"/>
                <a:sym typeface="Calibri"/>
              </a:rPr>
              <a:t> Iron</a:t>
            </a:r>
            <a:br>
              <a:rPr i="0" lang="en-US" sz="1800" u="none" cap="none" strike="noStrike">
                <a:solidFill>
                  <a:srgbClr val="000000"/>
                </a:solidFill>
                <a:latin typeface="Calibri"/>
                <a:ea typeface="Calibri"/>
                <a:cs typeface="Calibri"/>
                <a:sym typeface="Calibri"/>
              </a:rPr>
            </a:br>
            <a:r>
              <a:rPr b="1" i="0" lang="en-US" sz="1800" u="none" cap="none" strike="noStrike">
                <a:solidFill>
                  <a:srgbClr val="000000"/>
                </a:solidFill>
                <a:latin typeface="Calibri"/>
                <a:ea typeface="Calibri"/>
                <a:cs typeface="Calibri"/>
                <a:sym typeface="Calibri"/>
              </a:rPr>
              <a:t>B.</a:t>
            </a:r>
            <a:r>
              <a:rPr i="0" lang="en-US" sz="1800" u="none" cap="none" strike="noStrike">
                <a:solidFill>
                  <a:srgbClr val="000000"/>
                </a:solidFill>
                <a:latin typeface="Calibri"/>
                <a:ea typeface="Calibri"/>
                <a:cs typeface="Calibri"/>
                <a:sym typeface="Calibri"/>
              </a:rPr>
              <a:t> Zinc</a:t>
            </a:r>
            <a:br>
              <a:rPr i="0" lang="en-US" sz="1800" u="none" cap="none" strike="noStrike">
                <a:solidFill>
                  <a:srgbClr val="000000"/>
                </a:solidFill>
                <a:latin typeface="Calibri"/>
                <a:ea typeface="Calibri"/>
                <a:cs typeface="Calibri"/>
                <a:sym typeface="Calibri"/>
              </a:rPr>
            </a:br>
            <a:r>
              <a:rPr b="1" i="0" lang="en-US" sz="1800" u="none" cap="none" strike="noStrike">
                <a:solidFill>
                  <a:srgbClr val="000000"/>
                </a:solidFill>
                <a:latin typeface="Calibri"/>
                <a:ea typeface="Calibri"/>
                <a:cs typeface="Calibri"/>
                <a:sym typeface="Calibri"/>
              </a:rPr>
              <a:t>C.</a:t>
            </a:r>
            <a:r>
              <a:rPr i="0" lang="en-US" sz="1800" u="none" cap="none" strike="noStrike">
                <a:solidFill>
                  <a:srgbClr val="000000"/>
                </a:solidFill>
                <a:latin typeface="Calibri"/>
                <a:ea typeface="Calibri"/>
                <a:cs typeface="Calibri"/>
                <a:sym typeface="Calibri"/>
              </a:rPr>
              <a:t> Magnesium</a:t>
            </a:r>
            <a:br>
              <a:rPr i="0" lang="en-US" sz="1800" u="none" cap="none" strike="noStrike">
                <a:solidFill>
                  <a:srgbClr val="000000"/>
                </a:solidFill>
                <a:latin typeface="Calibri"/>
                <a:ea typeface="Calibri"/>
                <a:cs typeface="Calibri"/>
                <a:sym typeface="Calibri"/>
              </a:rPr>
            </a:br>
            <a:r>
              <a:rPr b="1" i="0" lang="en-US" sz="1800" u="none" cap="none" strike="noStrike">
                <a:solidFill>
                  <a:srgbClr val="000000"/>
                </a:solidFill>
                <a:latin typeface="Calibri"/>
                <a:ea typeface="Calibri"/>
                <a:cs typeface="Calibri"/>
                <a:sym typeface="Calibri"/>
              </a:rPr>
              <a:t>D.</a:t>
            </a:r>
            <a:r>
              <a:rPr i="0" lang="en-US" sz="1800" u="none" cap="none" strike="noStrike">
                <a:solidFill>
                  <a:srgbClr val="000000"/>
                </a:solidFill>
                <a:latin typeface="Calibri"/>
                <a:ea typeface="Calibri"/>
                <a:cs typeface="Calibri"/>
                <a:sym typeface="Calibri"/>
              </a:rPr>
              <a:t> Calcium</a:t>
            </a:r>
            <a:endParaRPr sz="1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700"/>
              <a:buFont typeface="Times"/>
              <a:buNone/>
            </a:pPr>
            <a:r>
              <a:rPr b="1" i="0" lang="en-US" sz="1800" u="none" cap="none" strike="noStrike">
                <a:solidFill>
                  <a:srgbClr val="000000"/>
                </a:solidFill>
                <a:latin typeface="Calibri"/>
                <a:ea typeface="Calibri"/>
                <a:cs typeface="Calibri"/>
                <a:sym typeface="Calibri"/>
              </a:rPr>
              <a:t>6. Which consequence is most likely in a patient with chronic dysbiosis and intestinal permeability?</a:t>
            </a:r>
            <a:endParaRPr b="1" sz="1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700"/>
              <a:buFont typeface="Times"/>
              <a:buNone/>
            </a:pPr>
            <a:r>
              <a:rPr b="1" i="0" lang="en-US" sz="1800" u="none" cap="none" strike="noStrike">
                <a:solidFill>
                  <a:srgbClr val="000000"/>
                </a:solidFill>
                <a:latin typeface="Calibri"/>
                <a:ea typeface="Calibri"/>
                <a:cs typeface="Calibri"/>
                <a:sym typeface="Calibri"/>
              </a:rPr>
              <a:t>A.</a:t>
            </a:r>
            <a:r>
              <a:rPr i="0" lang="en-US" sz="1800" u="none" cap="none" strike="noStrike">
                <a:solidFill>
                  <a:srgbClr val="000000"/>
                </a:solidFill>
                <a:latin typeface="Calibri"/>
                <a:ea typeface="Calibri"/>
                <a:cs typeface="Calibri"/>
                <a:sym typeface="Calibri"/>
              </a:rPr>
              <a:t> Increased fiber fermentation efficiency</a:t>
            </a:r>
            <a:br>
              <a:rPr i="0" lang="en-US" sz="1800" u="none" cap="none" strike="noStrike">
                <a:solidFill>
                  <a:srgbClr val="000000"/>
                </a:solidFill>
                <a:latin typeface="Calibri"/>
                <a:ea typeface="Calibri"/>
                <a:cs typeface="Calibri"/>
                <a:sym typeface="Calibri"/>
              </a:rPr>
            </a:br>
            <a:r>
              <a:rPr b="1" i="0" lang="en-US" sz="1800" u="none" cap="none" strike="noStrike">
                <a:solidFill>
                  <a:srgbClr val="000000"/>
                </a:solidFill>
                <a:latin typeface="Calibri"/>
                <a:ea typeface="Calibri"/>
                <a:cs typeface="Calibri"/>
                <a:sym typeface="Calibri"/>
              </a:rPr>
              <a:t>B.</a:t>
            </a:r>
            <a:r>
              <a:rPr i="0" lang="en-US" sz="1800" u="none" cap="none" strike="noStrike">
                <a:solidFill>
                  <a:srgbClr val="000000"/>
                </a:solidFill>
                <a:latin typeface="Calibri"/>
                <a:ea typeface="Calibri"/>
                <a:cs typeface="Calibri"/>
                <a:sym typeface="Calibri"/>
              </a:rPr>
              <a:t> Reduced SCFA production and impaired gut barrier integrity</a:t>
            </a:r>
            <a:br>
              <a:rPr i="0" lang="en-US" sz="1800" u="none" cap="none" strike="noStrike">
                <a:solidFill>
                  <a:srgbClr val="000000"/>
                </a:solidFill>
                <a:latin typeface="Calibri"/>
                <a:ea typeface="Calibri"/>
                <a:cs typeface="Calibri"/>
                <a:sym typeface="Calibri"/>
              </a:rPr>
            </a:br>
            <a:r>
              <a:rPr b="1" i="0" lang="en-US" sz="1800" u="none" cap="none" strike="noStrike">
                <a:solidFill>
                  <a:srgbClr val="000000"/>
                </a:solidFill>
                <a:latin typeface="Calibri"/>
                <a:ea typeface="Calibri"/>
                <a:cs typeface="Calibri"/>
                <a:sym typeface="Calibri"/>
              </a:rPr>
              <a:t>C.</a:t>
            </a:r>
            <a:r>
              <a:rPr i="0" lang="en-US" sz="1800" u="none" cap="none" strike="noStrike">
                <a:solidFill>
                  <a:srgbClr val="000000"/>
                </a:solidFill>
                <a:latin typeface="Calibri"/>
                <a:ea typeface="Calibri"/>
                <a:cs typeface="Calibri"/>
                <a:sym typeface="Calibri"/>
              </a:rPr>
              <a:t> Enhanced bile acid elimination</a:t>
            </a:r>
            <a:br>
              <a:rPr i="0" lang="en-US" sz="1800" u="none" cap="none" strike="noStrike">
                <a:solidFill>
                  <a:srgbClr val="000000"/>
                </a:solidFill>
                <a:latin typeface="Calibri"/>
                <a:ea typeface="Calibri"/>
                <a:cs typeface="Calibri"/>
                <a:sym typeface="Calibri"/>
              </a:rPr>
            </a:br>
            <a:r>
              <a:rPr b="1" i="0" lang="en-US" sz="1800" u="none" cap="none" strike="noStrike">
                <a:solidFill>
                  <a:srgbClr val="000000"/>
                </a:solidFill>
                <a:latin typeface="Calibri"/>
                <a:ea typeface="Calibri"/>
                <a:cs typeface="Calibri"/>
                <a:sym typeface="Calibri"/>
              </a:rPr>
              <a:t>D.</a:t>
            </a:r>
            <a:r>
              <a:rPr i="0" lang="en-US" sz="1800" u="none" cap="none" strike="noStrike">
                <a:solidFill>
                  <a:srgbClr val="000000"/>
                </a:solidFill>
                <a:latin typeface="Calibri"/>
                <a:ea typeface="Calibri"/>
                <a:cs typeface="Calibri"/>
                <a:sym typeface="Calibri"/>
              </a:rPr>
              <a:t> Accelerated glucose absorption</a:t>
            </a:r>
            <a:endParaRPr sz="1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700"/>
              <a:buFont typeface="Times"/>
              <a:buNone/>
            </a:pPr>
            <a:r>
              <a:t/>
            </a:r>
            <a:endParaRPr i="0" sz="17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700"/>
              <a:buFont typeface="Times"/>
              <a:buNone/>
            </a:pPr>
            <a:r>
              <a:t/>
            </a:r>
            <a:endParaRPr i="0" sz="1700" u="none" cap="none" strike="noStrike">
              <a:solidFill>
                <a:srgbClr val="000000"/>
              </a:solidFill>
              <a:latin typeface="Calibri"/>
              <a:ea typeface="Calibri"/>
              <a:cs typeface="Calibri"/>
              <a:sym typeface="Calibri"/>
            </a:endParaRPr>
          </a:p>
        </p:txBody>
      </p:sp>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3" name="Shape 1233"/>
        <p:cNvGrpSpPr/>
        <p:nvPr/>
      </p:nvGrpSpPr>
      <p:grpSpPr>
        <a:xfrm>
          <a:off x="0" y="0"/>
          <a:ext cx="0" cy="0"/>
          <a:chOff x="0" y="0"/>
          <a:chExt cx="0" cy="0"/>
        </a:xfrm>
      </p:grpSpPr>
      <p:sp>
        <p:nvSpPr>
          <p:cNvPr id="1234" name="Google Shape;1234;p123"/>
          <p:cNvSpPr/>
          <p:nvPr/>
        </p:nvSpPr>
        <p:spPr>
          <a:xfrm rot="10800000">
            <a:off x="-2" y="-465684"/>
            <a:ext cx="18288004"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35" name="Google Shape;1235;p12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36" name="Google Shape;1236;p123"/>
          <p:cNvSpPr txBox="1"/>
          <p:nvPr/>
        </p:nvSpPr>
        <p:spPr>
          <a:xfrm>
            <a:off x="1227917" y="1073758"/>
            <a:ext cx="16812962" cy="1108568"/>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References</a:t>
            </a:r>
            <a:endParaRPr/>
          </a:p>
        </p:txBody>
      </p:sp>
      <p:sp>
        <p:nvSpPr>
          <p:cNvPr id="1237" name="Google Shape;1237;p12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38" name="Google Shape;1238;p123"/>
          <p:cNvSpPr txBox="1"/>
          <p:nvPr/>
        </p:nvSpPr>
        <p:spPr>
          <a:xfrm>
            <a:off x="772922" y="3335659"/>
            <a:ext cx="12258579" cy="55778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Mahan LK, Raymond JL. </a:t>
            </a:r>
            <a:r>
              <a:rPr b="0" i="1" lang="en-US" sz="1200" u="none" cap="none" strike="noStrike">
                <a:solidFill>
                  <a:srgbClr val="000000"/>
                </a:solidFill>
                <a:latin typeface="Times"/>
                <a:ea typeface="Times"/>
                <a:cs typeface="Times"/>
                <a:sym typeface="Times"/>
              </a:rPr>
              <a:t>Krause’s Food &amp; the Nutrition Care Process.</a:t>
            </a:r>
            <a:r>
              <a:rPr b="0" i="0" lang="en-US" sz="1200" u="none" cap="none" strike="noStrike">
                <a:solidFill>
                  <a:srgbClr val="000000"/>
                </a:solidFill>
                <a:latin typeface="Times"/>
                <a:ea typeface="Times"/>
                <a:cs typeface="Times"/>
                <a:sym typeface="Times"/>
              </a:rPr>
              <a:t> Elsevier.</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Gropper SS, Smith JL. </a:t>
            </a:r>
            <a:r>
              <a:rPr b="0" i="1" lang="en-US" sz="1200" u="none" cap="none" strike="noStrike">
                <a:solidFill>
                  <a:srgbClr val="000000"/>
                </a:solidFill>
                <a:latin typeface="Times"/>
                <a:ea typeface="Times"/>
                <a:cs typeface="Times"/>
                <a:sym typeface="Times"/>
              </a:rPr>
              <a:t>Advanced Nutrition and Human Metabolism.</a:t>
            </a:r>
            <a:r>
              <a:rPr b="0" i="0" lang="en-US" sz="1200" u="none" cap="none" strike="noStrike">
                <a:solidFill>
                  <a:srgbClr val="000000"/>
                </a:solidFill>
                <a:latin typeface="Times"/>
                <a:ea typeface="Times"/>
                <a:cs typeface="Times"/>
                <a:sym typeface="Times"/>
              </a:rPr>
              <a:t> Cengage Learning.</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Ross AC, Caballero B, Cousins RJ, Tucker KL, Ziegler TR. </a:t>
            </a:r>
            <a:r>
              <a:rPr b="0" i="1" lang="en-US" sz="1200" u="none" cap="none" strike="noStrike">
                <a:solidFill>
                  <a:srgbClr val="000000"/>
                </a:solidFill>
                <a:latin typeface="Times"/>
                <a:ea typeface="Times"/>
                <a:cs typeface="Times"/>
                <a:sym typeface="Times"/>
              </a:rPr>
              <a:t>Modern Nutrition in Health and Disease.</a:t>
            </a:r>
            <a:r>
              <a:rPr b="0" i="0" lang="en-US" sz="1200" u="none" cap="none" strike="noStrike">
                <a:solidFill>
                  <a:srgbClr val="000000"/>
                </a:solidFill>
                <a:latin typeface="Times"/>
                <a:ea typeface="Times"/>
                <a:cs typeface="Times"/>
                <a:sym typeface="Times"/>
              </a:rPr>
              <a:t> Wolters Kluwer.</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Wardlaw GM, Smith AM. </a:t>
            </a:r>
            <a:r>
              <a:rPr b="0" i="1" lang="en-US" sz="1200" u="none" cap="none" strike="noStrike">
                <a:solidFill>
                  <a:srgbClr val="000000"/>
                </a:solidFill>
                <a:latin typeface="Times"/>
                <a:ea typeface="Times"/>
                <a:cs typeface="Times"/>
                <a:sym typeface="Times"/>
              </a:rPr>
              <a:t>Contemporary Nutrition.</a:t>
            </a:r>
            <a:r>
              <a:rPr b="0" i="0" lang="en-US" sz="1200" u="none" cap="none" strike="noStrike">
                <a:solidFill>
                  <a:srgbClr val="000000"/>
                </a:solidFill>
                <a:latin typeface="Times"/>
                <a:ea typeface="Times"/>
                <a:cs typeface="Times"/>
                <a:sym typeface="Times"/>
              </a:rPr>
              <a:t> McGraw-Hill.</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Halliwell B, Gutteridge JMC. </a:t>
            </a:r>
            <a:r>
              <a:rPr b="0" i="1" lang="en-US" sz="1200" u="none" cap="none" strike="noStrike">
                <a:solidFill>
                  <a:srgbClr val="000000"/>
                </a:solidFill>
                <a:latin typeface="Times"/>
                <a:ea typeface="Times"/>
                <a:cs typeface="Times"/>
                <a:sym typeface="Times"/>
              </a:rPr>
              <a:t>Free Radicals in Biology and Medicine.</a:t>
            </a:r>
            <a:r>
              <a:rPr b="0" i="0" lang="en-US" sz="1200" u="none" cap="none" strike="noStrike">
                <a:solidFill>
                  <a:srgbClr val="000000"/>
                </a:solidFill>
                <a:latin typeface="Times"/>
                <a:ea typeface="Times"/>
                <a:cs typeface="Times"/>
                <a:sym typeface="Times"/>
              </a:rPr>
              <a:t> Oxford University Press.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Ames BN. DNA damage and oxidative stress. </a:t>
            </a:r>
            <a:r>
              <a:rPr b="0" i="1" lang="en-US" sz="1200" u="none" cap="none" strike="noStrike">
                <a:solidFill>
                  <a:srgbClr val="000000"/>
                </a:solidFill>
                <a:latin typeface="Times"/>
                <a:ea typeface="Times"/>
                <a:cs typeface="Times"/>
                <a:sym typeface="Times"/>
              </a:rPr>
              <a:t>Proceedings of the National Academy of Sciences.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Valko M et al. Metals, toxicity and oxidative stress. </a:t>
            </a:r>
            <a:r>
              <a:rPr b="0" i="1" lang="en-US" sz="1200" u="none" cap="none" strike="noStrike">
                <a:solidFill>
                  <a:srgbClr val="000000"/>
                </a:solidFill>
                <a:latin typeface="Times"/>
                <a:ea typeface="Times"/>
                <a:cs typeface="Times"/>
                <a:sym typeface="Times"/>
              </a:rPr>
              <a:t>Current Medicinal Chemistry.</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Hodgson E. </a:t>
            </a:r>
            <a:r>
              <a:rPr b="0" i="1" lang="en-US" sz="1200" u="none" cap="none" strike="noStrike">
                <a:solidFill>
                  <a:srgbClr val="000000"/>
                </a:solidFill>
                <a:latin typeface="Times"/>
                <a:ea typeface="Times"/>
                <a:cs typeface="Times"/>
                <a:sym typeface="Times"/>
              </a:rPr>
              <a:t>A Textbook of Modern Toxicology.</a:t>
            </a:r>
            <a:r>
              <a:rPr b="0" i="0" lang="en-US" sz="1200" u="none" cap="none" strike="noStrike">
                <a:solidFill>
                  <a:srgbClr val="000000"/>
                </a:solidFill>
                <a:latin typeface="Times"/>
                <a:ea typeface="Times"/>
                <a:cs typeface="Times"/>
                <a:sym typeface="Times"/>
              </a:rPr>
              <a:t> Wiley.</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Liska DJ. The detoxification enzyme systems. </a:t>
            </a:r>
            <a:r>
              <a:rPr b="0" i="1" lang="en-US" sz="1200" u="none" cap="none" strike="noStrike">
                <a:solidFill>
                  <a:srgbClr val="000000"/>
                </a:solidFill>
                <a:latin typeface="Times"/>
                <a:ea typeface="Times"/>
                <a:cs typeface="Times"/>
                <a:sym typeface="Times"/>
              </a:rPr>
              <a:t>Alternative Medicine Review.</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Schmidt LE et al. Role of glutathione in detoxification. </a:t>
            </a:r>
            <a:r>
              <a:rPr b="0" i="1" lang="en-US" sz="1200" u="none" cap="none" strike="noStrike">
                <a:solidFill>
                  <a:srgbClr val="000000"/>
                </a:solidFill>
                <a:latin typeface="Times"/>
                <a:ea typeface="Times"/>
                <a:cs typeface="Times"/>
                <a:sym typeface="Times"/>
              </a:rPr>
              <a:t>Clinical Toxicology.</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Slavin JL. Fiber and prebiotics: mechanisms and health benefits. </a:t>
            </a:r>
            <a:r>
              <a:rPr b="0" i="1" lang="en-US" sz="1200" u="none" cap="none" strike="noStrike">
                <a:solidFill>
                  <a:srgbClr val="000000"/>
                </a:solidFill>
                <a:latin typeface="Times"/>
                <a:ea typeface="Times"/>
                <a:cs typeface="Times"/>
                <a:sym typeface="Times"/>
              </a:rPr>
              <a:t>Nutrients.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Anderson JW et al. Health benefits of dietary fiber. </a:t>
            </a:r>
            <a:r>
              <a:rPr b="0" i="1" lang="en-US" sz="1200" u="none" cap="none" strike="noStrike">
                <a:solidFill>
                  <a:srgbClr val="000000"/>
                </a:solidFill>
                <a:latin typeface="Times"/>
                <a:ea typeface="Times"/>
                <a:cs typeface="Times"/>
                <a:sym typeface="Times"/>
              </a:rPr>
              <a:t>Nutrition Reviews.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O’Keefe SJ. Role of fiber in gut barrier integrity. </a:t>
            </a:r>
            <a:r>
              <a:rPr b="0" i="1" lang="en-US" sz="1200" u="none" cap="none" strike="noStrike">
                <a:solidFill>
                  <a:srgbClr val="000000"/>
                </a:solidFill>
                <a:latin typeface="Times"/>
                <a:ea typeface="Times"/>
                <a:cs typeface="Times"/>
                <a:sym typeface="Times"/>
              </a:rPr>
              <a:t>Gastroenterology.</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National Institutes of Health, Office of Dietary Supplements. </a:t>
            </a:r>
            <a:r>
              <a:rPr b="0" i="1" lang="en-US" sz="1200" u="none" cap="none" strike="noStrike">
                <a:solidFill>
                  <a:srgbClr val="000000"/>
                </a:solidFill>
                <a:latin typeface="Times"/>
                <a:ea typeface="Times"/>
                <a:cs typeface="Times"/>
                <a:sym typeface="Times"/>
              </a:rPr>
              <a:t>Vitamin and Mineral Fact Sheets.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Academy of Nutrition and Dietetics. </a:t>
            </a:r>
            <a:r>
              <a:rPr b="0" i="1" lang="en-US" sz="1200" u="none" cap="none" strike="noStrike">
                <a:solidFill>
                  <a:srgbClr val="000000"/>
                </a:solidFill>
                <a:latin typeface="Times"/>
                <a:ea typeface="Times"/>
                <a:cs typeface="Times"/>
                <a:sym typeface="Times"/>
              </a:rPr>
              <a:t>Nutrition Care Process and Evidence Library.</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U.S. National Library of Medicine. </a:t>
            </a:r>
            <a:r>
              <a:rPr b="0" i="1" lang="en-US" sz="1200" u="none" cap="none" strike="noStrike">
                <a:solidFill>
                  <a:srgbClr val="000000"/>
                </a:solidFill>
                <a:latin typeface="Times"/>
                <a:ea typeface="Times"/>
                <a:cs typeface="Times"/>
                <a:sym typeface="Times"/>
              </a:rPr>
              <a:t>MedlinePlus Nutrient Deficiency Reviews.</a:t>
            </a:r>
            <a:endParaRPr/>
          </a:p>
          <a:p>
            <a:pPr indent="0" lvl="0" marL="0" marR="0" rtl="0" algn="l">
              <a:lnSpc>
                <a:spcPct val="100000"/>
              </a:lnSpc>
              <a:spcBef>
                <a:spcPts val="0"/>
              </a:spcBef>
              <a:spcAft>
                <a:spcPts val="0"/>
              </a:spcAft>
              <a:buClr>
                <a:srgbClr val="000000"/>
              </a:buClr>
              <a:buSzPts val="1200"/>
              <a:buFont typeface="Times"/>
              <a:buNone/>
            </a:pPr>
            <a:r>
              <a:t/>
            </a:r>
            <a:endParaRPr b="0" i="1" sz="1200" u="none" cap="none" strike="noStrike">
              <a:solidFill>
                <a:srgbClr val="000000"/>
              </a:solidFill>
              <a:latin typeface="Times"/>
              <a:ea typeface="Times"/>
              <a:cs typeface="Times"/>
              <a:sym typeface="Time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1" name="Google Shape;171;p12"/>
          <p:cNvSpPr txBox="1"/>
          <p:nvPr/>
        </p:nvSpPr>
        <p:spPr>
          <a:xfrm>
            <a:off x="886324" y="242402"/>
            <a:ext cx="17634000" cy="26013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lang="en-US" sz="7800">
                <a:solidFill>
                  <a:srgbClr val="FFFFFF"/>
                </a:solidFill>
                <a:latin typeface="Poppins"/>
                <a:ea typeface="Poppins"/>
                <a:cs typeface="Poppins"/>
                <a:sym typeface="Poppins"/>
              </a:rPr>
              <a:t>Water-Soluble Vitamin Sources by Dietary Pattern</a:t>
            </a:r>
            <a:endParaRPr/>
          </a:p>
        </p:txBody>
      </p:sp>
      <p:sp>
        <p:nvSpPr>
          <p:cNvPr id="172" name="Google Shape;172;p1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73" name="Google Shape;173;p1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174" name="Google Shape;174;p12"/>
          <p:cNvGraphicFramePr/>
          <p:nvPr/>
        </p:nvGraphicFramePr>
        <p:xfrm>
          <a:off x="545149" y="4747077"/>
          <a:ext cx="3000000" cy="3000000"/>
        </p:xfrm>
        <a:graphic>
          <a:graphicData uri="http://schemas.openxmlformats.org/drawingml/2006/table">
            <a:tbl>
              <a:tblPr bandRow="1">
                <a:noFill/>
                <a:tableStyleId>{0E30B8B5-0A17-4FE9-90C6-0DF0C035C8B7}</a:tableStyleId>
              </a:tblPr>
              <a:tblGrid>
                <a:gridCol w="1596100"/>
                <a:gridCol w="3710175"/>
              </a:tblGrid>
              <a:tr h="5886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Nutrient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Best Foods</a:t>
                      </a:r>
                      <a:endParaRPr/>
                    </a:p>
                  </a:txBody>
                  <a:tcPr marT="12700" marB="12700" marR="12700" marL="12700" anchor="ctr"/>
                </a:tc>
              </a:tr>
              <a:tr h="9123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Salmon, beef, eggs, milk</a:t>
                      </a:r>
                      <a:endParaRPr/>
                    </a:p>
                  </a:txBody>
                  <a:tcPr marT="12700" marB="12700" marR="12700" marL="12700" anchor="ctr"/>
                </a:tc>
              </a:tr>
              <a:tr h="5886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B6</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Poultry, bananas</a:t>
                      </a:r>
                      <a:endParaRPr/>
                    </a:p>
                  </a:txBody>
                  <a:tcPr marT="12700" marB="12700" marR="12700" marL="12700" anchor="ctr"/>
                </a:tc>
              </a:tr>
              <a:tr h="5886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Niacin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Tuna, chicken</a:t>
                      </a:r>
                      <a:endParaRPr/>
                    </a:p>
                  </a:txBody>
                  <a:tcPr marT="12700" marB="12700" marR="12700" marL="12700" anchor="ctr"/>
                </a:tc>
              </a:tr>
              <a:tr h="5886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B1</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Pork, whole grains</a:t>
                      </a:r>
                      <a:endParaRPr/>
                    </a:p>
                  </a:txBody>
                  <a:tcPr marT="12700" marB="12700" marR="12700" marL="12700" anchor="ctr"/>
                </a:tc>
              </a:tr>
              <a:tr h="9123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Vitamin 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Citrus, peppers</a:t>
                      </a:r>
                      <a:endParaRPr/>
                    </a:p>
                  </a:txBody>
                  <a:tcPr marT="12700" marB="12700" marR="12700" marL="12700" anchor="ctr"/>
                </a:tc>
              </a:tr>
            </a:tbl>
          </a:graphicData>
        </a:graphic>
      </p:graphicFrame>
      <p:graphicFrame>
        <p:nvGraphicFramePr>
          <p:cNvPr id="175" name="Google Shape;175;p12"/>
          <p:cNvGraphicFramePr/>
          <p:nvPr/>
        </p:nvGraphicFramePr>
        <p:xfrm>
          <a:off x="6333566" y="4747063"/>
          <a:ext cx="3000000" cy="3000000"/>
        </p:xfrm>
        <a:graphic>
          <a:graphicData uri="http://schemas.openxmlformats.org/drawingml/2006/table">
            <a:tbl>
              <a:tblPr bandRow="1">
                <a:noFill/>
                <a:tableStyleId>{0E30B8B5-0A17-4FE9-90C6-0DF0C035C8B7}</a:tableStyleId>
              </a:tblPr>
              <a:tblGrid>
                <a:gridCol w="1642725"/>
                <a:gridCol w="3682450"/>
              </a:tblGrid>
              <a:tr h="528775">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Nutrient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Best Foods</a:t>
                      </a:r>
                      <a:endParaRPr/>
                    </a:p>
                  </a:txBody>
                  <a:tcPr marT="12700" marB="12700" marR="12700" marL="12700" anchor="ctr"/>
                </a:tc>
              </a:tr>
              <a:tr h="5287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B6</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Chickpeas, potatoes</a:t>
                      </a:r>
                      <a:endParaRPr/>
                    </a:p>
                  </a:txBody>
                  <a:tcPr marT="12700" marB="12700" marR="12700" marL="12700" anchor="ctr"/>
                </a:tc>
              </a:tr>
              <a:tr h="5287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Folate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Spinach, lentils</a:t>
                      </a:r>
                      <a:endParaRPr/>
                    </a:p>
                  </a:txBody>
                  <a:tcPr marT="12700" marB="12700" marR="12700" marL="12700" anchor="ctr"/>
                </a:tc>
              </a:tr>
              <a:tr h="5287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B1</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Oats, legumes</a:t>
                      </a:r>
                      <a:endParaRPr/>
                    </a:p>
                  </a:txBody>
                  <a:tcPr marT="12700" marB="12700" marR="12700" marL="12700" anchor="ctr"/>
                </a:tc>
              </a:tr>
              <a:tr h="52877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Niacin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Peanuts, mushrooms</a:t>
                      </a:r>
                      <a:endParaRPr/>
                    </a:p>
                  </a:txBody>
                  <a:tcPr marT="12700" marB="12700" marR="12700" marL="12700" anchor="ctr"/>
                </a:tc>
              </a:tr>
              <a:tr h="8196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Vitamin 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Strawberries, kiwis</a:t>
                      </a:r>
                      <a:endParaRPr/>
                    </a:p>
                  </a:txBody>
                  <a:tcPr marT="12700" marB="12700" marR="12700" marL="12700" anchor="ctr"/>
                </a:tc>
              </a:tr>
              <a:tr h="8196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 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Eggs and dairy required</a:t>
                      </a:r>
                      <a:endParaRPr/>
                    </a:p>
                  </a:txBody>
                  <a:tcPr marT="12700" marB="12700" marR="12700" marL="12700" anchor="ctr"/>
                </a:tc>
              </a:tr>
            </a:tbl>
          </a:graphicData>
        </a:graphic>
      </p:graphicFrame>
      <p:graphicFrame>
        <p:nvGraphicFramePr>
          <p:cNvPr id="176" name="Google Shape;176;p12"/>
          <p:cNvGraphicFramePr/>
          <p:nvPr/>
        </p:nvGraphicFramePr>
        <p:xfrm>
          <a:off x="12851476" y="4080223"/>
          <a:ext cx="3000000" cy="3000000"/>
        </p:xfrm>
        <a:graphic>
          <a:graphicData uri="http://schemas.openxmlformats.org/drawingml/2006/table">
            <a:tbl>
              <a:tblPr bandRow="1">
                <a:noFill/>
                <a:tableStyleId>{0E30B8B5-0A17-4FE9-90C6-0DF0C035C8B7}</a:tableStyleId>
              </a:tblPr>
              <a:tblGrid>
                <a:gridCol w="1545600"/>
                <a:gridCol w="3583600"/>
              </a:tblGrid>
              <a:tr h="4799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Nutrient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Best Vegan Sources</a:t>
                      </a:r>
                      <a:endParaRPr/>
                    </a:p>
                  </a:txBody>
                  <a:tcPr marT="12700" marB="12700" marR="12700" marL="12700" anchor="ctr"/>
                </a:tc>
              </a:tr>
              <a:tr h="4799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Folate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Spinach, lentils</a:t>
                      </a:r>
                      <a:endParaRPr/>
                    </a:p>
                  </a:txBody>
                  <a:tcPr marT="12700" marB="12700" marR="12700" marL="12700" anchor="ctr"/>
                </a:tc>
              </a:tr>
              <a:tr h="4799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B6</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Bananas, chickpeas</a:t>
                      </a:r>
                      <a:endParaRPr/>
                    </a:p>
                  </a:txBody>
                  <a:tcPr marT="12700" marB="12700" marR="12700" marL="12700" anchor="ctr"/>
                </a:tc>
              </a:tr>
              <a:tr h="4799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Niacin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Peanuts</a:t>
                      </a:r>
                      <a:endParaRPr/>
                    </a:p>
                  </a:txBody>
                  <a:tcPr marT="12700" marB="12700" marR="12700" marL="12700" anchor="ctr"/>
                </a:tc>
              </a:tr>
              <a:tr h="4799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B1</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Whole grains</a:t>
                      </a:r>
                      <a:endParaRPr/>
                    </a:p>
                  </a:txBody>
                  <a:tcPr marT="12700" marB="12700" marR="12700" marL="12700" anchor="ctr"/>
                </a:tc>
              </a:tr>
              <a:tr h="479900">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B7</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Sweet potatoes, seeds</a:t>
                      </a:r>
                      <a:endParaRPr/>
                    </a:p>
                  </a:txBody>
                  <a:tcPr marT="12700" marB="12700" marR="12700" marL="12700" anchor="ctr"/>
                </a:tc>
              </a:tr>
              <a:tr h="743825">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Vitamin 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Citrus, peppers</a:t>
                      </a:r>
                      <a:endParaRPr/>
                    </a:p>
                  </a:txBody>
                  <a:tcPr marT="12700" marB="12700" marR="12700" marL="12700" anchor="ctr"/>
                </a:tc>
              </a:tr>
              <a:tr h="887800">
                <a:tc>
                  <a:txBody>
                    <a:bodyPr/>
                    <a:lstStyle/>
                    <a:p>
                      <a:pPr indent="0" lvl="0" marL="0" marR="0" rtl="0" algn="ctr">
                        <a:lnSpc>
                          <a:spcPct val="100000"/>
                        </a:lnSpc>
                        <a:spcBef>
                          <a:spcPts val="0"/>
                        </a:spcBef>
                        <a:spcAft>
                          <a:spcPts val="0"/>
                        </a:spcAft>
                        <a:buClr>
                          <a:schemeClr val="dk1"/>
                        </a:buClr>
                        <a:buSzPts val="2400"/>
                        <a:buFont typeface="Times"/>
                        <a:buNone/>
                      </a:pPr>
                      <a:r>
                        <a:rPr b="1" lang="en-US" sz="2400" u="none" cap="none" strike="noStrike"/>
                        <a:t>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400" u="none" cap="none" strike="noStrike"/>
                        <a:t>❗ </a:t>
                      </a:r>
                      <a:r>
                        <a:rPr b="1" lang="en-US" sz="2400" u="none" cap="none" strike="noStrike"/>
                        <a:t>Fortified foods only</a:t>
                      </a:r>
                      <a:endParaRPr/>
                    </a:p>
                  </a:txBody>
                  <a:tcPr marT="12700" marB="12700" marR="12700" marL="12700" anchor="ctr"/>
                </a:tc>
              </a:tr>
            </a:tbl>
          </a:graphicData>
        </a:graphic>
      </p:graphicFrame>
      <p:sp>
        <p:nvSpPr>
          <p:cNvPr id="177" name="Google Shape;177;p12"/>
          <p:cNvSpPr txBox="1"/>
          <p:nvPr/>
        </p:nvSpPr>
        <p:spPr>
          <a:xfrm>
            <a:off x="1837790" y="3654988"/>
            <a:ext cx="2721000" cy="5232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 </a:t>
            </a:r>
            <a:r>
              <a:rPr b="1" i="0" lang="en-US" sz="2800" u="none" cap="none" strike="noStrike">
                <a:solidFill>
                  <a:srgbClr val="000000"/>
                </a:solidFill>
                <a:latin typeface="Calibri"/>
                <a:ea typeface="Calibri"/>
                <a:cs typeface="Calibri"/>
                <a:sym typeface="Calibri"/>
              </a:rPr>
              <a:t>Omnivore</a:t>
            </a:r>
            <a:endParaRPr>
              <a:latin typeface="Calibri"/>
              <a:ea typeface="Calibri"/>
              <a:cs typeface="Calibri"/>
              <a:sym typeface="Calibri"/>
            </a:endParaRPr>
          </a:p>
        </p:txBody>
      </p:sp>
      <p:sp>
        <p:nvSpPr>
          <p:cNvPr id="178" name="Google Shape;178;p12"/>
          <p:cNvSpPr txBox="1"/>
          <p:nvPr/>
        </p:nvSpPr>
        <p:spPr>
          <a:xfrm>
            <a:off x="7443664" y="3654988"/>
            <a:ext cx="3105000" cy="523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i="0" lang="en-US" sz="2800" u="none" cap="none" strike="noStrike">
                <a:solidFill>
                  <a:srgbClr val="000000"/>
                </a:solidFill>
                <a:highlight>
                  <a:srgbClr val="FFFF00"/>
                </a:highlight>
                <a:latin typeface="Calibri"/>
                <a:ea typeface="Calibri"/>
                <a:cs typeface="Calibri"/>
                <a:sym typeface="Calibri"/>
              </a:rPr>
              <a:t>✅</a:t>
            </a:r>
            <a:r>
              <a:rPr b="1" i="0" lang="en-US" sz="2800" u="none" cap="none" strike="noStrike">
                <a:solidFill>
                  <a:srgbClr val="000000"/>
                </a:solidFill>
                <a:highlight>
                  <a:srgbClr val="FFFF00"/>
                </a:highlight>
                <a:latin typeface="Calibri"/>
                <a:ea typeface="Calibri"/>
                <a:cs typeface="Calibri"/>
                <a:sym typeface="Calibri"/>
              </a:rPr>
              <a:t> Vegetarian</a:t>
            </a:r>
            <a:endParaRPr>
              <a:highlight>
                <a:srgbClr val="FFFF00"/>
              </a:highlight>
              <a:latin typeface="Calibri"/>
              <a:ea typeface="Calibri"/>
              <a:cs typeface="Calibri"/>
              <a:sym typeface="Calibri"/>
            </a:endParaRPr>
          </a:p>
        </p:txBody>
      </p:sp>
      <p:sp>
        <p:nvSpPr>
          <p:cNvPr id="179" name="Google Shape;179;p12"/>
          <p:cNvSpPr txBox="1"/>
          <p:nvPr/>
        </p:nvSpPr>
        <p:spPr>
          <a:xfrm>
            <a:off x="14977070" y="3321557"/>
            <a:ext cx="1658700" cy="523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i="0" lang="en-US" sz="2800" u="none" cap="none" strike="noStrike">
                <a:solidFill>
                  <a:srgbClr val="000000"/>
                </a:solidFill>
                <a:highlight>
                  <a:srgbClr val="FFFF00"/>
                </a:highlight>
                <a:latin typeface="Calibri"/>
                <a:ea typeface="Calibri"/>
                <a:cs typeface="Calibri"/>
                <a:sym typeface="Calibri"/>
              </a:rPr>
              <a:t>⚠️ </a:t>
            </a:r>
            <a:r>
              <a:rPr b="1" i="0" lang="en-US" sz="2800" u="none" cap="none" strike="noStrike">
                <a:solidFill>
                  <a:srgbClr val="000000"/>
                </a:solidFill>
                <a:highlight>
                  <a:srgbClr val="FFFF00"/>
                </a:highlight>
                <a:latin typeface="Calibri"/>
                <a:ea typeface="Calibri"/>
                <a:cs typeface="Calibri"/>
                <a:sym typeface="Calibri"/>
              </a:rPr>
              <a:t>Vegan</a:t>
            </a:r>
            <a:endParaRPr>
              <a:highlight>
                <a:srgbClr val="FFFF00"/>
              </a:highlight>
              <a:latin typeface="Calibri"/>
              <a:ea typeface="Calibri"/>
              <a:cs typeface="Calibri"/>
              <a:sym typeface="Calibri"/>
            </a:endParaRPr>
          </a:p>
        </p:txBody>
      </p:sp>
      <p:sp>
        <p:nvSpPr>
          <p:cNvPr id="180" name="Google Shape;180;p12"/>
          <p:cNvSpPr txBox="1"/>
          <p:nvPr/>
        </p:nvSpPr>
        <p:spPr>
          <a:xfrm>
            <a:off x="13490282" y="8723651"/>
            <a:ext cx="4632300" cy="1323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000"/>
              <a:buFont typeface="Times"/>
              <a:buNone/>
            </a:pPr>
            <a:r>
              <a:rPr i="0" lang="en-US" sz="2000" u="none" cap="none" strike="noStrike">
                <a:solidFill>
                  <a:srgbClr val="000000"/>
                </a:solidFill>
                <a:highlight>
                  <a:srgbClr val="FFFF00"/>
                </a:highlight>
                <a:latin typeface="Calibri"/>
                <a:ea typeface="Calibri"/>
                <a:cs typeface="Calibri"/>
                <a:sym typeface="Calibri"/>
              </a:rPr>
              <a:t>❗ </a:t>
            </a:r>
            <a:r>
              <a:rPr b="1" i="0" lang="en-US" sz="2000" u="none" cap="none" strike="noStrike">
                <a:solidFill>
                  <a:srgbClr val="000000"/>
                </a:solidFill>
                <a:highlight>
                  <a:srgbClr val="FFFF00"/>
                </a:highlight>
                <a:latin typeface="Calibri"/>
                <a:ea typeface="Calibri"/>
                <a:cs typeface="Calibri"/>
                <a:sym typeface="Calibri"/>
              </a:rPr>
              <a:t>B12 — must supplement</a:t>
            </a:r>
            <a:endParaRPr>
              <a:highlight>
                <a:srgbClr val="FFFF00"/>
              </a:highlight>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000" u="none" cap="none" strike="noStrike">
                <a:solidFill>
                  <a:srgbClr val="000000"/>
                </a:solidFill>
                <a:latin typeface="Calibri"/>
                <a:ea typeface="Calibri"/>
                <a:cs typeface="Calibri"/>
                <a:sym typeface="Calibri"/>
              </a:rPr>
              <a:t>Folate &amp; B6 are adequate if plant-rich</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000" u="none" cap="none" strike="noStrike">
                <a:solidFill>
                  <a:srgbClr val="000000"/>
                </a:solidFill>
                <a:latin typeface="Calibri"/>
                <a:ea typeface="Calibri"/>
                <a:cs typeface="Calibri"/>
                <a:sym typeface="Calibri"/>
              </a:rPr>
              <a:t>Vitamin C is usually sufficient</a:t>
            </a:r>
            <a:endParaRPr>
              <a:latin typeface="Calibri"/>
              <a:ea typeface="Calibri"/>
              <a:cs typeface="Calibri"/>
              <a:sym typeface="Calibri"/>
            </a:endParaRPr>
          </a:p>
        </p:txBody>
      </p:sp>
      <p:sp>
        <p:nvSpPr>
          <p:cNvPr id="181" name="Google Shape;181;p1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2" name="Shape 1242"/>
        <p:cNvGrpSpPr/>
        <p:nvPr/>
      </p:nvGrpSpPr>
      <p:grpSpPr>
        <a:xfrm>
          <a:off x="0" y="0"/>
          <a:ext cx="0" cy="0"/>
          <a:chOff x="0" y="0"/>
          <a:chExt cx="0" cy="0"/>
        </a:xfrm>
      </p:grpSpPr>
      <p:sp>
        <p:nvSpPr>
          <p:cNvPr id="1243" name="Google Shape;1243;p124"/>
          <p:cNvSpPr/>
          <p:nvPr/>
        </p:nvSpPr>
        <p:spPr>
          <a:xfrm rot="10800000">
            <a:off x="-2" y="-465684"/>
            <a:ext cx="18288004"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44" name="Google Shape;1244;p12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45" name="Google Shape;1245;p124"/>
          <p:cNvSpPr txBox="1"/>
          <p:nvPr/>
        </p:nvSpPr>
        <p:spPr>
          <a:xfrm>
            <a:off x="1227917" y="1073758"/>
            <a:ext cx="16812962" cy="1108568"/>
          </a:xfrm>
          <a:prstGeom prst="rect">
            <a:avLst/>
          </a:prstGeom>
          <a:noFill/>
          <a:ln>
            <a:noFill/>
          </a:ln>
        </p:spPr>
        <p:txBody>
          <a:bodyPr anchorCtr="0" anchor="t" bIns="0" lIns="0" spcFirstLastPara="1" rIns="0" wrap="square" tIns="0">
            <a:spAutoFit/>
          </a:bodyPr>
          <a:lstStyle/>
          <a:p>
            <a:pPr indent="0" lvl="0" marL="0" marR="0" rtl="0" algn="l">
              <a:lnSpc>
                <a:spcPct val="144444"/>
              </a:lnSpc>
              <a:spcBef>
                <a:spcPts val="0"/>
              </a:spcBef>
              <a:spcAft>
                <a:spcPts val="0"/>
              </a:spcAft>
              <a:buClr>
                <a:srgbClr val="FFFFFF"/>
              </a:buClr>
              <a:buSzPts val="6300"/>
              <a:buFont typeface="Poppins"/>
              <a:buNone/>
            </a:pPr>
            <a:r>
              <a:rPr b="0" i="0" lang="en-US" sz="6300" u="none" cap="none" strike="noStrike">
                <a:solidFill>
                  <a:srgbClr val="FFFFFF"/>
                </a:solidFill>
                <a:latin typeface="Poppins"/>
                <a:ea typeface="Poppins"/>
                <a:cs typeface="Poppins"/>
                <a:sym typeface="Poppins"/>
              </a:rPr>
              <a:t>References</a:t>
            </a:r>
            <a:endParaRPr/>
          </a:p>
        </p:txBody>
      </p:sp>
      <p:sp>
        <p:nvSpPr>
          <p:cNvPr id="1246" name="Google Shape;1246;p124"/>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47" name="Google Shape;1247;p124"/>
          <p:cNvSpPr txBox="1"/>
          <p:nvPr/>
        </p:nvSpPr>
        <p:spPr>
          <a:xfrm>
            <a:off x="879754" y="3590561"/>
            <a:ext cx="12258582" cy="3749037"/>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Gibson GR, Roberfroid MB. Dietary modulation of the human colonic microbiota: introducing prebiotics. </a:t>
            </a:r>
            <a:r>
              <a:rPr b="0" i="1" lang="en-US" sz="1200" u="none" cap="none" strike="noStrike">
                <a:solidFill>
                  <a:srgbClr val="000000"/>
                </a:solidFill>
                <a:latin typeface="Times"/>
                <a:ea typeface="Times"/>
                <a:cs typeface="Times"/>
                <a:sym typeface="Times"/>
              </a:rPr>
              <a:t>Journal of Nutrition.</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Topping DL, Clifton PM. Short-chain fatty acids and human colonic function. </a:t>
            </a:r>
            <a:r>
              <a:rPr b="0" i="1" lang="en-US" sz="1200" u="none" cap="none" strike="noStrike">
                <a:solidFill>
                  <a:srgbClr val="000000"/>
                </a:solidFill>
                <a:latin typeface="Times"/>
                <a:ea typeface="Times"/>
                <a:cs typeface="Times"/>
                <a:sym typeface="Times"/>
              </a:rPr>
              <a:t>Physiological Reviews.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Institute of Medicine (IOM). </a:t>
            </a:r>
            <a:r>
              <a:rPr b="0" i="1" lang="en-US" sz="1200" u="none" cap="none" strike="noStrike">
                <a:solidFill>
                  <a:srgbClr val="000000"/>
                </a:solidFill>
                <a:latin typeface="Times"/>
                <a:ea typeface="Times"/>
                <a:cs typeface="Times"/>
                <a:sym typeface="Times"/>
              </a:rPr>
              <a:t>Dietary Reference Intakes for Minerals.</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World Health Organization. </a:t>
            </a:r>
            <a:r>
              <a:rPr b="0" i="1" lang="en-US" sz="1200" u="none" cap="none" strike="noStrike">
                <a:solidFill>
                  <a:srgbClr val="000000"/>
                </a:solidFill>
                <a:latin typeface="Times"/>
                <a:ea typeface="Times"/>
                <a:cs typeface="Times"/>
                <a:sym typeface="Times"/>
              </a:rPr>
              <a:t>Trace Elements in Human Nutrition and Health.</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Prasad AS. Zinc in human health. </a:t>
            </a:r>
            <a:r>
              <a:rPr b="0" i="1" lang="en-US" sz="1200" u="none" cap="none" strike="noStrike">
                <a:solidFill>
                  <a:srgbClr val="000000"/>
                </a:solidFill>
                <a:latin typeface="Times"/>
                <a:ea typeface="Times"/>
                <a:cs typeface="Times"/>
                <a:sym typeface="Times"/>
              </a:rPr>
              <a:t>Molecular Medicine.</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Rayman MP. The importance of selenium to human health. </a:t>
            </a:r>
            <a:r>
              <a:rPr b="0" i="1" lang="en-US" sz="1200" u="none" cap="none" strike="noStrike">
                <a:solidFill>
                  <a:srgbClr val="000000"/>
                </a:solidFill>
                <a:latin typeface="Times"/>
                <a:ea typeface="Times"/>
                <a:cs typeface="Times"/>
                <a:sym typeface="Times"/>
              </a:rPr>
              <a:t>The Lancet.</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Elin RJ. Magnesium: the fifth electrolyte. </a:t>
            </a:r>
            <a:r>
              <a:rPr b="0" i="1" lang="en-US" sz="1200" u="none" cap="none" strike="noStrike">
                <a:solidFill>
                  <a:srgbClr val="000000"/>
                </a:solidFill>
                <a:latin typeface="Times"/>
                <a:ea typeface="Times"/>
                <a:cs typeface="Times"/>
                <a:sym typeface="Times"/>
              </a:rPr>
              <a:t>Archives of Internal Medicine.</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Ferri FF. </a:t>
            </a:r>
            <a:r>
              <a:rPr b="0" i="1" lang="en-US" sz="1200" u="none" cap="none" strike="noStrike">
                <a:solidFill>
                  <a:srgbClr val="000000"/>
                </a:solidFill>
                <a:latin typeface="Times"/>
                <a:ea typeface="Times"/>
                <a:cs typeface="Times"/>
                <a:sym typeface="Times"/>
              </a:rPr>
              <a:t>Ferri’s Clinical Advisor.</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Kelly CP et al. Celiac disease. </a:t>
            </a:r>
            <a:r>
              <a:rPr b="0" i="1" lang="en-US" sz="1200" u="none" cap="none" strike="noStrike">
                <a:solidFill>
                  <a:srgbClr val="000000"/>
                </a:solidFill>
                <a:latin typeface="Times"/>
                <a:ea typeface="Times"/>
                <a:cs typeface="Times"/>
                <a:sym typeface="Times"/>
              </a:rPr>
              <a:t>New England Journal of Medicine.</a:t>
            </a:r>
            <a:endParaRPr/>
          </a:p>
          <a:p>
            <a:pPr indent="0" lvl="0" marL="0" marR="0" rtl="0" algn="l">
              <a:lnSpc>
                <a:spcPct val="100000"/>
              </a:lnSpc>
              <a:spcBef>
                <a:spcPts val="1200"/>
              </a:spcBef>
              <a:spcAft>
                <a:spcPts val="0"/>
              </a:spcAft>
              <a:buClr>
                <a:srgbClr val="000000"/>
              </a:buClr>
              <a:buSzPts val="1200"/>
              <a:buFont typeface="Times"/>
              <a:buNone/>
            </a:pPr>
            <a:r>
              <a:rPr b="0" i="0" lang="en-US" sz="1200" u="none" cap="none" strike="noStrike">
                <a:solidFill>
                  <a:srgbClr val="000000"/>
                </a:solidFill>
                <a:latin typeface="Times"/>
                <a:ea typeface="Times"/>
                <a:cs typeface="Times"/>
                <a:sym typeface="Times"/>
              </a:rPr>
              <a:t>Camilleri M. Leaky gut and dysbiosis. </a:t>
            </a:r>
            <a:r>
              <a:rPr b="0" i="1" lang="en-US" sz="1200" u="none" cap="none" strike="noStrike">
                <a:solidFill>
                  <a:srgbClr val="000000"/>
                </a:solidFill>
                <a:latin typeface="Times"/>
                <a:ea typeface="Times"/>
                <a:cs typeface="Times"/>
                <a:sym typeface="Times"/>
              </a:rPr>
              <a:t>Nature Reviews Gastroenterology.</a:t>
            </a:r>
            <a:endParaRPr/>
          </a:p>
          <a:p>
            <a:pPr indent="0" lvl="0" marL="0" marR="0" rtl="0" algn="l">
              <a:lnSpc>
                <a:spcPct val="100000"/>
              </a:lnSpc>
              <a:spcBef>
                <a:spcPts val="1200"/>
              </a:spcBef>
              <a:spcAft>
                <a:spcPts val="0"/>
              </a:spcAft>
              <a:buClr>
                <a:srgbClr val="000000"/>
              </a:buClr>
              <a:buSzPts val="1200"/>
              <a:buFont typeface="Times"/>
              <a:buNone/>
            </a:pPr>
            <a:r>
              <a:t/>
            </a:r>
            <a:endParaRPr b="0" i="1" sz="1200" u="none" cap="none" strike="noStrike">
              <a:solidFill>
                <a:srgbClr val="000000"/>
              </a:solidFill>
              <a:latin typeface="Times"/>
              <a:ea typeface="Times"/>
              <a:cs typeface="Times"/>
              <a:sym typeface="Time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1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7" name="Google Shape;187;p13"/>
          <p:cNvSpPr txBox="1"/>
          <p:nvPr/>
        </p:nvSpPr>
        <p:spPr>
          <a:xfrm>
            <a:off x="-29512" y="604050"/>
            <a:ext cx="18714300" cy="1878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33FF"/>
              </a:buClr>
              <a:buSzPts val="5100"/>
              <a:buFont typeface="Poppins"/>
              <a:buNone/>
            </a:pPr>
            <a:r>
              <a:rPr b="1" i="0" lang="en-US" sz="6100" u="none" cap="none" strike="noStrike">
                <a:solidFill>
                  <a:srgbClr val="0433FF"/>
                </a:solidFill>
                <a:latin typeface="Poppins"/>
                <a:ea typeface="Poppins"/>
                <a:cs typeface="Poppins"/>
                <a:sym typeface="Poppins"/>
              </a:rPr>
              <a:t>Water-Soluble Vitamin Deficiency </a:t>
            </a:r>
            <a:r>
              <a:rPr b="1" lang="en-US" sz="6100">
                <a:solidFill>
                  <a:srgbClr val="0433FF"/>
                </a:solidFill>
                <a:latin typeface="Poppins"/>
                <a:ea typeface="Poppins"/>
                <a:cs typeface="Poppins"/>
                <a:sym typeface="Poppins"/>
              </a:rPr>
              <a:t>&amp; </a:t>
            </a:r>
            <a:r>
              <a:rPr b="1" i="0" lang="en-US" sz="6100" u="none" cap="none" strike="noStrike">
                <a:solidFill>
                  <a:srgbClr val="0433FF"/>
                </a:solidFill>
                <a:latin typeface="Poppins"/>
                <a:ea typeface="Poppins"/>
                <a:cs typeface="Poppins"/>
                <a:sym typeface="Poppins"/>
              </a:rPr>
              <a:t>Insufficiency: </a:t>
            </a:r>
            <a:r>
              <a:rPr b="0" i="0" lang="en-US" sz="6100" u="none" cap="none" strike="noStrike">
                <a:solidFill>
                  <a:srgbClr val="0433FF"/>
                </a:solidFill>
                <a:latin typeface="Poppins"/>
                <a:ea typeface="Poppins"/>
                <a:cs typeface="Poppins"/>
                <a:sym typeface="Poppins"/>
              </a:rPr>
              <a:t>Causes, Symptoms, </a:t>
            </a:r>
            <a:r>
              <a:rPr lang="en-US" sz="6100">
                <a:solidFill>
                  <a:srgbClr val="0433FF"/>
                </a:solidFill>
                <a:latin typeface="Poppins"/>
                <a:ea typeface="Poppins"/>
                <a:cs typeface="Poppins"/>
                <a:sym typeface="Poppins"/>
              </a:rPr>
              <a:t>&amp;</a:t>
            </a:r>
            <a:r>
              <a:rPr b="0" i="0" lang="en-US" sz="6100" u="none" cap="none" strike="noStrike">
                <a:solidFill>
                  <a:srgbClr val="0433FF"/>
                </a:solidFill>
                <a:latin typeface="Poppins"/>
                <a:ea typeface="Poppins"/>
                <a:cs typeface="Poppins"/>
                <a:sym typeface="Poppins"/>
              </a:rPr>
              <a:t> Treatment</a:t>
            </a:r>
            <a:endParaRPr sz="6100"/>
          </a:p>
        </p:txBody>
      </p:sp>
      <p:sp>
        <p:nvSpPr>
          <p:cNvPr id="188" name="Google Shape;188;p1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9" name="Google Shape;189;p1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190" name="Google Shape;190;p13"/>
          <p:cNvSpPr txBox="1"/>
          <p:nvPr/>
        </p:nvSpPr>
        <p:spPr>
          <a:xfrm>
            <a:off x="1005506" y="3587475"/>
            <a:ext cx="8232300" cy="53175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2800">
                <a:solidFill>
                  <a:schemeClr val="dk1"/>
                </a:solidFill>
                <a:latin typeface="Calibri"/>
                <a:ea typeface="Calibri"/>
                <a:cs typeface="Calibri"/>
                <a:sym typeface="Calibri"/>
              </a:rPr>
              <a:t>Water-soluble vitamin deficiencies often affect tissues with high energy demands or rapid cell turnover.</a:t>
            </a:r>
            <a:endParaRPr b="1" sz="2800">
              <a:solidFill>
                <a:schemeClr val="dk1"/>
              </a:solidFill>
              <a:latin typeface="Calibri"/>
              <a:ea typeface="Calibri"/>
              <a:cs typeface="Calibri"/>
              <a:sym typeface="Calibri"/>
            </a:endParaRPr>
          </a:p>
          <a:p>
            <a:pPr indent="0" lvl="0" marL="0" rtl="0" algn="l">
              <a:lnSpc>
                <a:spcPct val="115000"/>
              </a:lnSpc>
              <a:spcBef>
                <a:spcPts val="1400"/>
              </a:spcBef>
              <a:spcAft>
                <a:spcPts val="0"/>
              </a:spcAft>
              <a:buClr>
                <a:schemeClr val="dk1"/>
              </a:buClr>
              <a:buSzPts val="1100"/>
              <a:buFont typeface="Arial"/>
              <a:buNone/>
            </a:pPr>
            <a:r>
              <a:rPr b="1" lang="en-US" sz="2800">
                <a:solidFill>
                  <a:schemeClr val="dk1"/>
                </a:solidFill>
                <a:latin typeface="Calibri"/>
                <a:ea typeface="Calibri"/>
                <a:cs typeface="Calibri"/>
                <a:sym typeface="Calibri"/>
              </a:rPr>
              <a:t>Common Causes</a:t>
            </a:r>
            <a:endParaRPr b="1" sz="2800">
              <a:solidFill>
                <a:schemeClr val="dk1"/>
              </a:solidFill>
              <a:latin typeface="Calibri"/>
              <a:ea typeface="Calibri"/>
              <a:cs typeface="Calibri"/>
              <a:sym typeface="Calibri"/>
            </a:endParaRPr>
          </a:p>
          <a:p>
            <a:pPr indent="-406400" lvl="0" marL="457200" rtl="0" algn="l">
              <a:lnSpc>
                <a:spcPct val="115000"/>
              </a:lnSpc>
              <a:spcBef>
                <a:spcPts val="12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Low intake or restrictive dietary patterns</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Malabsorption or altered GI function</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Alcohol use</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Medication–nutrient interactions</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Increased needs during growth, pregnancy, illness or recovery</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Increased losses or impaired utilization</a:t>
            </a:r>
            <a:endParaRPr b="1" i="1" sz="2800">
              <a:solidFill>
                <a:srgbClr val="FF2600"/>
              </a:solidFill>
              <a:latin typeface="Calibri"/>
              <a:ea typeface="Calibri"/>
              <a:cs typeface="Calibri"/>
              <a:sym typeface="Calibri"/>
            </a:endParaRPr>
          </a:p>
        </p:txBody>
      </p:sp>
      <p:sp>
        <p:nvSpPr>
          <p:cNvPr id="191" name="Google Shape;191;p13"/>
          <p:cNvSpPr txBox="1"/>
          <p:nvPr/>
        </p:nvSpPr>
        <p:spPr>
          <a:xfrm>
            <a:off x="9408125" y="3725025"/>
            <a:ext cx="8534400" cy="5042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b="1" lang="en-US" sz="2800">
                <a:solidFill>
                  <a:schemeClr val="dk1"/>
                </a:solidFill>
                <a:latin typeface="Calibri"/>
                <a:ea typeface="Calibri"/>
                <a:cs typeface="Calibri"/>
                <a:sym typeface="Calibri"/>
              </a:rPr>
              <a:t>Common Patterns</a:t>
            </a:r>
            <a:endParaRPr b="1"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2800">
                <a:solidFill>
                  <a:schemeClr val="dk1"/>
                </a:solidFill>
                <a:latin typeface="Calibri"/>
                <a:ea typeface="Calibri"/>
                <a:cs typeface="Calibri"/>
                <a:sym typeface="Calibri"/>
              </a:rPr>
              <a:t>Deficiency may affect:</a:t>
            </a:r>
            <a:endParaRPr sz="2800">
              <a:solidFill>
                <a:schemeClr val="dk1"/>
              </a:solidFill>
              <a:latin typeface="Calibri"/>
              <a:ea typeface="Calibri"/>
              <a:cs typeface="Calibri"/>
              <a:sym typeface="Calibri"/>
            </a:endParaRPr>
          </a:p>
          <a:p>
            <a:pPr indent="-406400" lvl="0" marL="457200" rtl="0" algn="l">
              <a:lnSpc>
                <a:spcPct val="115000"/>
              </a:lnSpc>
              <a:spcBef>
                <a:spcPts val="1200"/>
              </a:spcBef>
              <a:spcAft>
                <a:spcPts val="0"/>
              </a:spcAft>
              <a:buClr>
                <a:schemeClr val="dk1"/>
              </a:buClr>
              <a:buSzPts val="2800"/>
              <a:buChar char="●"/>
            </a:pPr>
            <a:r>
              <a:rPr b="1" lang="en-US" sz="2800">
                <a:solidFill>
                  <a:schemeClr val="dk1"/>
                </a:solidFill>
                <a:latin typeface="Calibri"/>
                <a:ea typeface="Calibri"/>
                <a:cs typeface="Calibri"/>
                <a:sym typeface="Calibri"/>
              </a:rPr>
              <a:t>Energy metabolism</a:t>
            </a:r>
            <a:r>
              <a:rPr lang="en-US" sz="2800">
                <a:solidFill>
                  <a:schemeClr val="dk1"/>
                </a:solidFill>
                <a:latin typeface="Calibri"/>
                <a:ea typeface="Calibri"/>
                <a:cs typeface="Calibri"/>
                <a:sym typeface="Calibri"/>
              </a:rPr>
              <a:t> → fatigue &amp; weakness</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Nervous system</a:t>
            </a:r>
            <a:r>
              <a:rPr lang="en-US" sz="2800">
                <a:solidFill>
                  <a:schemeClr val="dk1"/>
                </a:solidFill>
                <a:latin typeface="Calibri"/>
                <a:ea typeface="Calibri"/>
                <a:cs typeface="Calibri"/>
                <a:sym typeface="Calibri"/>
              </a:rPr>
              <a:t> → mood, cognition or neuropathy</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RBC production</a:t>
            </a:r>
            <a:r>
              <a:rPr lang="en-US" sz="2800">
                <a:solidFill>
                  <a:schemeClr val="dk1"/>
                </a:solidFill>
                <a:latin typeface="Calibri"/>
                <a:ea typeface="Calibri"/>
                <a:cs typeface="Calibri"/>
                <a:sym typeface="Calibri"/>
              </a:rPr>
              <a:t> → anemia</a:t>
            </a:r>
            <a:endParaRPr sz="2800">
              <a:solidFill>
                <a:schemeClr val="dk1"/>
              </a:solidFill>
              <a:latin typeface="Calibri"/>
              <a:ea typeface="Calibri"/>
              <a:cs typeface="Calibri"/>
              <a:sym typeface="Calibri"/>
            </a:endParaRPr>
          </a:p>
          <a:p>
            <a:pPr indent="-406400" lvl="0" marL="457200" rtl="0" algn="l">
              <a:lnSpc>
                <a:spcPct val="115000"/>
              </a:lnSpc>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Skin &amp; connective tissue</a:t>
            </a:r>
            <a:r>
              <a:rPr lang="en-US" sz="2800">
                <a:solidFill>
                  <a:schemeClr val="dk1"/>
                </a:solidFill>
                <a:latin typeface="Calibri"/>
                <a:ea typeface="Calibri"/>
                <a:cs typeface="Calibri"/>
                <a:sym typeface="Calibri"/>
              </a:rPr>
              <a:t> → dermatitis or poor wound healing</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800">
                <a:solidFill>
                  <a:schemeClr val="dk1"/>
                </a:solidFill>
                <a:highlight>
                  <a:srgbClr val="FFFF00"/>
                </a:highlight>
                <a:latin typeface="Calibri"/>
                <a:ea typeface="Calibri"/>
                <a:cs typeface="Calibri"/>
                <a:sym typeface="Calibri"/>
              </a:rPr>
              <a:t>Key concept:</a:t>
            </a:r>
            <a:r>
              <a:rPr lang="en-US" sz="2800">
                <a:solidFill>
                  <a:schemeClr val="dk1"/>
                </a:solidFill>
                <a:highlight>
                  <a:srgbClr val="FFFF00"/>
                </a:highlight>
                <a:latin typeface="Calibri"/>
                <a:ea typeface="Calibri"/>
                <a:cs typeface="Calibri"/>
                <a:sym typeface="Calibri"/>
              </a:rPr>
              <a:t> Symptoms depend on the specific vitamin, severity and duration of the deficiency.</a:t>
            </a:r>
            <a:endParaRPr sz="2800">
              <a:highlight>
                <a:srgbClr val="FFFF00"/>
              </a:highlight>
            </a:endParaRPr>
          </a:p>
        </p:txBody>
      </p:sp>
      <p:sp>
        <p:nvSpPr>
          <p:cNvPr id="192" name="Google Shape;192;p1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98" name="Google Shape;198;p14"/>
          <p:cNvSpPr txBox="1"/>
          <p:nvPr/>
        </p:nvSpPr>
        <p:spPr>
          <a:xfrm>
            <a:off x="1083125" y="384675"/>
            <a:ext cx="17058300" cy="2524500"/>
          </a:xfrm>
          <a:prstGeom prst="rect">
            <a:avLst/>
          </a:prstGeom>
          <a:noFill/>
          <a:ln>
            <a:noFill/>
          </a:ln>
        </p:spPr>
        <p:txBody>
          <a:bodyPr anchorCtr="0" anchor="t" bIns="0" lIns="0" spcFirstLastPara="1" rIns="0" wrap="square" tIns="0">
            <a:spAutoFit/>
          </a:bodyPr>
          <a:lstStyle/>
          <a:p>
            <a:pPr indent="0" lvl="0" marL="0" marR="0" rtl="0" algn="l">
              <a:lnSpc>
                <a:spcPct val="124657"/>
              </a:lnSpc>
              <a:spcBef>
                <a:spcPts val="0"/>
              </a:spcBef>
              <a:spcAft>
                <a:spcPts val="0"/>
              </a:spcAft>
              <a:buClr>
                <a:srgbClr val="FFFFFF"/>
              </a:buClr>
              <a:buSzPts val="7300"/>
              <a:buFont typeface="Poppins"/>
              <a:buNone/>
            </a:pPr>
            <a:r>
              <a:rPr b="0" i="0" lang="en-US" sz="7300" u="none" cap="none" strike="noStrike">
                <a:solidFill>
                  <a:srgbClr val="FFFFFF"/>
                </a:solidFill>
                <a:latin typeface="Poppins"/>
                <a:ea typeface="Poppins"/>
                <a:cs typeface="Poppins"/>
                <a:sym typeface="Poppins"/>
              </a:rPr>
              <a:t>Water-Soluble Vitamins Deficiency vs: Insufficiency</a:t>
            </a:r>
            <a:endParaRPr/>
          </a:p>
        </p:txBody>
      </p:sp>
      <p:sp>
        <p:nvSpPr>
          <p:cNvPr id="199" name="Google Shape;199;p1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00" name="Google Shape;200;p14"/>
          <p:cNvSpPr txBox="1"/>
          <p:nvPr>
            <p:ph idx="4294967295" type="sldNum"/>
          </p:nvPr>
        </p:nvSpPr>
        <p:spPr>
          <a:xfrm>
            <a:off x="8428180" y="6414761"/>
            <a:ext cx="258600" cy="9234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2700">
                <a:solidFill>
                  <a:srgbClr val="888888"/>
                </a:solidFill>
              </a:rPr>
              <a:t>‹#›</a:t>
            </a:fld>
            <a:endParaRPr sz="2700"/>
          </a:p>
        </p:txBody>
      </p:sp>
      <p:sp>
        <p:nvSpPr>
          <p:cNvPr id="201" name="Google Shape;201;p14"/>
          <p:cNvSpPr txBox="1"/>
          <p:nvPr/>
        </p:nvSpPr>
        <p:spPr>
          <a:xfrm>
            <a:off x="1601091" y="3605634"/>
            <a:ext cx="6436800" cy="5956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1" lang="en-US" sz="2700" u="none" cap="none" strike="noStrike">
                <a:solidFill>
                  <a:srgbClr val="000000"/>
                </a:solidFill>
                <a:latin typeface="Calibri"/>
                <a:ea typeface="Calibri"/>
                <a:cs typeface="Calibri"/>
                <a:sym typeface="Calibri"/>
              </a:rPr>
              <a:t>Deficiency</a:t>
            </a:r>
            <a:endParaRPr sz="27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700" u="none" cap="none" strike="noStrike">
                <a:solidFill>
                  <a:srgbClr val="000000"/>
                </a:solidFill>
                <a:latin typeface="Calibri"/>
                <a:ea typeface="Calibri"/>
                <a:cs typeface="Calibri"/>
                <a:sym typeface="Calibri"/>
              </a:rPr>
              <a:t>Clinical disease develops when nutrient levels fall </a:t>
            </a:r>
            <a:r>
              <a:rPr b="1" i="0" lang="en-US" sz="2700" u="none" cap="none" strike="noStrike">
                <a:solidFill>
                  <a:srgbClr val="000000"/>
                </a:solidFill>
                <a:latin typeface="Calibri"/>
                <a:ea typeface="Calibri"/>
                <a:cs typeface="Calibri"/>
                <a:sym typeface="Calibri"/>
              </a:rPr>
              <a:t>below the threshold required for basic physiologic function</a:t>
            </a:r>
            <a:r>
              <a:rPr i="0" lang="en-US" sz="2700" u="none" cap="none" strike="noStrike">
                <a:solidFill>
                  <a:srgbClr val="000000"/>
                </a:solidFill>
                <a:latin typeface="Calibri"/>
                <a:ea typeface="Calibri"/>
                <a:cs typeface="Calibri"/>
                <a:sym typeface="Calibri"/>
              </a:rPr>
              <a:t>, producing classic pathology:</a:t>
            </a:r>
            <a:endParaRPr sz="27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1" lang="en-US" sz="2700" u="none" cap="none" strike="noStrike">
                <a:solidFill>
                  <a:srgbClr val="000000"/>
                </a:solidFill>
                <a:latin typeface="Calibri"/>
                <a:ea typeface="Calibri"/>
                <a:cs typeface="Calibri"/>
                <a:sym typeface="Calibri"/>
              </a:rPr>
              <a:t>Examples:</a:t>
            </a:r>
            <a:br>
              <a:rPr i="1" lang="en-US" sz="2700" u="none" cap="none" strike="noStrike">
                <a:solidFill>
                  <a:srgbClr val="000000"/>
                </a:solidFill>
                <a:latin typeface="Calibri"/>
                <a:ea typeface="Calibri"/>
                <a:cs typeface="Calibri"/>
                <a:sym typeface="Calibri"/>
              </a:rPr>
            </a:br>
            <a:r>
              <a:rPr i="0" lang="en-US" sz="2700" u="none" cap="none" strike="noStrike">
                <a:solidFill>
                  <a:srgbClr val="000000"/>
                </a:solidFill>
                <a:latin typeface="Calibri"/>
                <a:ea typeface="Calibri"/>
                <a:cs typeface="Calibri"/>
                <a:sym typeface="Calibri"/>
              </a:rPr>
              <a:t>• Scurvy (vitamin C deficiency)</a:t>
            </a:r>
            <a:br>
              <a:rPr i="0" lang="en-US" sz="2700" u="none" cap="none" strike="noStrike">
                <a:solidFill>
                  <a:srgbClr val="000000"/>
                </a:solidFill>
                <a:latin typeface="Calibri"/>
                <a:ea typeface="Calibri"/>
                <a:cs typeface="Calibri"/>
                <a:sym typeface="Calibri"/>
              </a:rPr>
            </a:br>
            <a:r>
              <a:rPr i="0" lang="en-US" sz="2700" u="none" cap="none" strike="noStrike">
                <a:solidFill>
                  <a:srgbClr val="000000"/>
                </a:solidFill>
                <a:latin typeface="Calibri"/>
                <a:ea typeface="Calibri"/>
                <a:cs typeface="Calibri"/>
                <a:sym typeface="Calibri"/>
              </a:rPr>
              <a:t>• Pellagra (niacin deficiency)</a:t>
            </a:r>
            <a:br>
              <a:rPr i="0" lang="en-US" sz="2700" u="none" cap="none" strike="noStrike">
                <a:solidFill>
                  <a:srgbClr val="000000"/>
                </a:solidFill>
                <a:latin typeface="Calibri"/>
                <a:ea typeface="Calibri"/>
                <a:cs typeface="Calibri"/>
                <a:sym typeface="Calibri"/>
              </a:rPr>
            </a:br>
            <a:r>
              <a:rPr i="0" lang="en-US" sz="2700" u="none" cap="none" strike="noStrike">
                <a:solidFill>
                  <a:srgbClr val="000000"/>
                </a:solidFill>
                <a:latin typeface="Calibri"/>
                <a:ea typeface="Calibri"/>
                <a:cs typeface="Calibri"/>
                <a:sym typeface="Calibri"/>
              </a:rPr>
              <a:t>• Wernicke-Korsakoff syndrome (thiamine deficiency)</a:t>
            </a:r>
            <a:endParaRPr sz="27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700" u="none" cap="none" strike="noStrike">
                <a:solidFill>
                  <a:srgbClr val="000000"/>
                </a:solidFill>
                <a:latin typeface="Calibri"/>
                <a:ea typeface="Calibri"/>
                <a:cs typeface="Calibri"/>
                <a:sym typeface="Calibri"/>
              </a:rPr>
              <a:t>These conditions are most often diagnosed by obvious symptoms or laboratory abnormalities.</a:t>
            </a:r>
            <a:endParaRPr sz="2700">
              <a:latin typeface="Calibri"/>
              <a:ea typeface="Calibri"/>
              <a:cs typeface="Calibri"/>
              <a:sym typeface="Calibri"/>
            </a:endParaRPr>
          </a:p>
        </p:txBody>
      </p:sp>
      <p:sp>
        <p:nvSpPr>
          <p:cNvPr id="202" name="Google Shape;202;p14"/>
          <p:cNvSpPr txBox="1"/>
          <p:nvPr/>
        </p:nvSpPr>
        <p:spPr>
          <a:xfrm>
            <a:off x="10309242" y="3627694"/>
            <a:ext cx="7209600" cy="6110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1" lang="en-US" sz="2700" u="none" cap="none" strike="noStrike">
                <a:solidFill>
                  <a:srgbClr val="000000"/>
                </a:solidFill>
                <a:latin typeface="Calibri"/>
                <a:ea typeface="Calibri"/>
                <a:cs typeface="Calibri"/>
                <a:sym typeface="Calibri"/>
              </a:rPr>
              <a:t>Insufficiency</a:t>
            </a:r>
            <a:endParaRPr sz="27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700" u="none" cap="none" strike="noStrike">
                <a:solidFill>
                  <a:srgbClr val="000000"/>
                </a:solidFill>
                <a:latin typeface="Calibri"/>
                <a:ea typeface="Calibri"/>
                <a:cs typeface="Calibri"/>
                <a:sym typeface="Calibri"/>
              </a:rPr>
              <a:t>Less severe but more common — represents nutrient levels that are:</a:t>
            </a:r>
            <a:endParaRPr sz="27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700" u="none" cap="none" strike="noStrike">
                <a:solidFill>
                  <a:srgbClr val="000000"/>
                </a:solidFill>
                <a:latin typeface="Calibri"/>
                <a:ea typeface="Calibri"/>
                <a:cs typeface="Calibri"/>
                <a:sym typeface="Calibri"/>
              </a:rPr>
              <a:t>• Below optimal </a:t>
            </a:r>
            <a:r>
              <a:rPr lang="en-US" sz="2700">
                <a:latin typeface="Calibri"/>
                <a:ea typeface="Calibri"/>
                <a:cs typeface="Calibri"/>
                <a:sym typeface="Calibri"/>
              </a:rPr>
              <a:t>physiological</a:t>
            </a:r>
            <a:r>
              <a:rPr i="0" lang="en-US" sz="2700" u="none" cap="none" strike="noStrike">
                <a:solidFill>
                  <a:srgbClr val="000000"/>
                </a:solidFill>
                <a:latin typeface="Calibri"/>
                <a:ea typeface="Calibri"/>
                <a:cs typeface="Calibri"/>
                <a:sym typeface="Calibri"/>
              </a:rPr>
              <a:t> requirements</a:t>
            </a:r>
            <a:br>
              <a:rPr i="0" lang="en-US" sz="2700" u="none" cap="none" strike="noStrike">
                <a:solidFill>
                  <a:srgbClr val="000000"/>
                </a:solidFill>
                <a:latin typeface="Calibri"/>
                <a:ea typeface="Calibri"/>
                <a:cs typeface="Calibri"/>
                <a:sym typeface="Calibri"/>
              </a:rPr>
            </a:br>
            <a:r>
              <a:rPr i="0" lang="en-US" sz="2700" u="none" cap="none" strike="noStrike">
                <a:solidFill>
                  <a:srgbClr val="000000"/>
                </a:solidFill>
                <a:latin typeface="Calibri"/>
                <a:ea typeface="Calibri"/>
                <a:cs typeface="Calibri"/>
                <a:sym typeface="Calibri"/>
              </a:rPr>
              <a:t>• </a:t>
            </a:r>
            <a:r>
              <a:rPr b="1" i="0" lang="en-US" sz="2700" u="none" cap="none" strike="noStrike">
                <a:solidFill>
                  <a:srgbClr val="000000"/>
                </a:solidFill>
                <a:latin typeface="Calibri"/>
                <a:ea typeface="Calibri"/>
                <a:cs typeface="Calibri"/>
                <a:sym typeface="Calibri"/>
              </a:rPr>
              <a:t>Not low enough to cause diagnosable disease</a:t>
            </a:r>
            <a:endParaRPr sz="27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700" u="none" cap="none" strike="noStrike">
                <a:solidFill>
                  <a:srgbClr val="000000"/>
                </a:solidFill>
                <a:latin typeface="Calibri"/>
                <a:ea typeface="Calibri"/>
                <a:cs typeface="Calibri"/>
                <a:sym typeface="Calibri"/>
              </a:rPr>
              <a:t>However, insufficiency still produces functional impairment:</a:t>
            </a:r>
            <a:endParaRPr sz="27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700" u="none" cap="none" strike="noStrike">
                <a:solidFill>
                  <a:srgbClr val="000000"/>
                </a:solidFill>
                <a:latin typeface="Calibri"/>
                <a:ea typeface="Calibri"/>
                <a:cs typeface="Calibri"/>
                <a:sym typeface="Calibri"/>
              </a:rPr>
              <a:t>• Fatigue</a:t>
            </a:r>
            <a:br>
              <a:rPr i="0" lang="en-US" sz="2700" u="none" cap="none" strike="noStrike">
                <a:solidFill>
                  <a:srgbClr val="000000"/>
                </a:solidFill>
                <a:latin typeface="Calibri"/>
                <a:ea typeface="Calibri"/>
                <a:cs typeface="Calibri"/>
                <a:sym typeface="Calibri"/>
              </a:rPr>
            </a:br>
            <a:r>
              <a:rPr i="0" lang="en-US" sz="2700" u="none" cap="none" strike="noStrike">
                <a:solidFill>
                  <a:srgbClr val="000000"/>
                </a:solidFill>
                <a:latin typeface="Calibri"/>
                <a:ea typeface="Calibri"/>
                <a:cs typeface="Calibri"/>
                <a:sym typeface="Calibri"/>
              </a:rPr>
              <a:t>• Reduced stress tolerance</a:t>
            </a:r>
            <a:br>
              <a:rPr i="0" lang="en-US" sz="2700" u="none" cap="none" strike="noStrike">
                <a:solidFill>
                  <a:srgbClr val="000000"/>
                </a:solidFill>
                <a:latin typeface="Calibri"/>
                <a:ea typeface="Calibri"/>
                <a:cs typeface="Calibri"/>
                <a:sym typeface="Calibri"/>
              </a:rPr>
            </a:br>
            <a:r>
              <a:rPr i="0" lang="en-US" sz="2700" u="none" cap="none" strike="noStrike">
                <a:solidFill>
                  <a:srgbClr val="000000"/>
                </a:solidFill>
                <a:latin typeface="Calibri"/>
                <a:ea typeface="Calibri"/>
                <a:cs typeface="Calibri"/>
                <a:sym typeface="Calibri"/>
              </a:rPr>
              <a:t>• Brain fog and low mood</a:t>
            </a:r>
            <a:br>
              <a:rPr i="0" lang="en-US" sz="2700" u="none" cap="none" strike="noStrike">
                <a:solidFill>
                  <a:srgbClr val="000000"/>
                </a:solidFill>
                <a:latin typeface="Calibri"/>
                <a:ea typeface="Calibri"/>
                <a:cs typeface="Calibri"/>
                <a:sym typeface="Calibri"/>
              </a:rPr>
            </a:br>
            <a:r>
              <a:rPr i="0" lang="en-US" sz="2700" u="none" cap="none" strike="noStrike">
                <a:solidFill>
                  <a:srgbClr val="000000"/>
                </a:solidFill>
                <a:latin typeface="Calibri"/>
                <a:ea typeface="Calibri"/>
                <a:cs typeface="Calibri"/>
                <a:sym typeface="Calibri"/>
              </a:rPr>
              <a:t>• Frequent infections</a:t>
            </a:r>
            <a:br>
              <a:rPr i="0" lang="en-US" sz="2700" u="none" cap="none" strike="noStrike">
                <a:solidFill>
                  <a:srgbClr val="000000"/>
                </a:solidFill>
                <a:latin typeface="Calibri"/>
                <a:ea typeface="Calibri"/>
                <a:cs typeface="Calibri"/>
                <a:sym typeface="Calibri"/>
              </a:rPr>
            </a:br>
            <a:r>
              <a:rPr i="0" lang="en-US" sz="2700" u="none" cap="none" strike="noStrike">
                <a:solidFill>
                  <a:srgbClr val="000000"/>
                </a:solidFill>
                <a:latin typeface="Calibri"/>
                <a:ea typeface="Calibri"/>
                <a:cs typeface="Calibri"/>
                <a:sym typeface="Calibri"/>
              </a:rPr>
              <a:t>• Poor wound healing</a:t>
            </a:r>
            <a:br>
              <a:rPr i="0" lang="en-US" sz="2700" u="none" cap="none" strike="noStrike">
                <a:solidFill>
                  <a:srgbClr val="000000"/>
                </a:solidFill>
                <a:latin typeface="Calibri"/>
                <a:ea typeface="Calibri"/>
                <a:cs typeface="Calibri"/>
                <a:sym typeface="Calibri"/>
              </a:rPr>
            </a:br>
            <a:r>
              <a:rPr i="0" lang="en-US" sz="2700" u="none" cap="none" strike="noStrike">
                <a:solidFill>
                  <a:srgbClr val="000000"/>
                </a:solidFill>
                <a:latin typeface="Calibri"/>
                <a:ea typeface="Calibri"/>
                <a:cs typeface="Calibri"/>
                <a:sym typeface="Calibri"/>
              </a:rPr>
              <a:t>• Exercise intolerance</a:t>
            </a:r>
            <a:endParaRPr sz="2700">
              <a:latin typeface="Calibri"/>
              <a:ea typeface="Calibri"/>
              <a:cs typeface="Calibri"/>
              <a:sym typeface="Calibri"/>
            </a:endParaRPr>
          </a:p>
        </p:txBody>
      </p:sp>
      <p:sp>
        <p:nvSpPr>
          <p:cNvPr id="203" name="Google Shape;203;p1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204" name="Google Shape;204;p14"/>
          <p:cNvSpPr/>
          <p:nvPr/>
        </p:nvSpPr>
        <p:spPr>
          <a:xfrm>
            <a:off x="16807724" y="14083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10" name="Google Shape;210;p15"/>
          <p:cNvSpPr txBox="1"/>
          <p:nvPr/>
        </p:nvSpPr>
        <p:spPr>
          <a:xfrm>
            <a:off x="1083118" y="384685"/>
            <a:ext cx="17634124" cy="2293476"/>
          </a:xfrm>
          <a:prstGeom prst="rect">
            <a:avLst/>
          </a:prstGeom>
          <a:noFill/>
          <a:ln>
            <a:noFill/>
          </a:ln>
        </p:spPr>
        <p:txBody>
          <a:bodyPr anchorCtr="0" anchor="t" bIns="0" lIns="0" spcFirstLastPara="1" rIns="0" wrap="square" tIns="0">
            <a:spAutoFit/>
          </a:bodyPr>
          <a:lstStyle/>
          <a:p>
            <a:pPr indent="0" lvl="0" marL="0" marR="0" rtl="0" algn="l">
              <a:lnSpc>
                <a:spcPct val="124657"/>
              </a:lnSpc>
              <a:spcBef>
                <a:spcPts val="0"/>
              </a:spcBef>
              <a:spcAft>
                <a:spcPts val="0"/>
              </a:spcAft>
              <a:buClr>
                <a:srgbClr val="FFFFFF"/>
              </a:buClr>
              <a:buSzPts val="7300"/>
              <a:buFont typeface="Poppins"/>
              <a:buNone/>
            </a:pPr>
            <a:r>
              <a:rPr b="0" i="0" lang="en-US" sz="7300" u="none" cap="none" strike="noStrike">
                <a:solidFill>
                  <a:srgbClr val="FFFFFF"/>
                </a:solidFill>
                <a:latin typeface="Poppins"/>
                <a:ea typeface="Poppins"/>
                <a:cs typeface="Poppins"/>
                <a:sym typeface="Poppins"/>
              </a:rPr>
              <a:t>Causes of Water-Soluble Vitamin Deficiency</a:t>
            </a:r>
            <a:endParaRPr/>
          </a:p>
        </p:txBody>
      </p:sp>
      <p:sp>
        <p:nvSpPr>
          <p:cNvPr id="211" name="Google Shape;211;p1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12" name="Google Shape;212;p15"/>
          <p:cNvSpPr txBox="1"/>
          <p:nvPr>
            <p:ph idx="4294967295" type="sldNum"/>
          </p:nvPr>
        </p:nvSpPr>
        <p:spPr>
          <a:xfrm>
            <a:off x="8428180" y="6414761"/>
            <a:ext cx="258600" cy="8310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2400">
                <a:solidFill>
                  <a:srgbClr val="888888"/>
                </a:solidFill>
              </a:rPr>
              <a:t>‹#›</a:t>
            </a:fld>
            <a:endParaRPr sz="2400"/>
          </a:p>
        </p:txBody>
      </p:sp>
      <p:sp>
        <p:nvSpPr>
          <p:cNvPr id="213" name="Google Shape;213;p15"/>
          <p:cNvSpPr txBox="1"/>
          <p:nvPr/>
        </p:nvSpPr>
        <p:spPr>
          <a:xfrm>
            <a:off x="895187" y="3557732"/>
            <a:ext cx="6070200" cy="6582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300"/>
              <a:buFont typeface="Times"/>
              <a:buNone/>
            </a:pPr>
            <a:r>
              <a:rPr b="1" i="0" lang="en-US" sz="2400" u="none" cap="none" strike="noStrike">
                <a:solidFill>
                  <a:srgbClr val="000000"/>
                </a:solidFill>
                <a:latin typeface="Calibri"/>
                <a:ea typeface="Calibri"/>
                <a:cs typeface="Calibri"/>
                <a:sym typeface="Calibri"/>
              </a:rPr>
              <a:t>1. Inadequate Intake</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i="0" lang="en-US" sz="2400" u="none" cap="none" strike="noStrike">
                <a:solidFill>
                  <a:srgbClr val="000000"/>
                </a:solidFill>
                <a:latin typeface="Calibri"/>
                <a:ea typeface="Calibri"/>
                <a:cs typeface="Calibri"/>
                <a:sym typeface="Calibri"/>
              </a:rPr>
              <a:t>Modern ultra-processed diets frequently lack whole foods required for B-vitamin intake.</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b="1" i="0" lang="en-US" sz="2400" u="none" cap="none" strike="noStrike">
                <a:solidFill>
                  <a:srgbClr val="000000"/>
                </a:solidFill>
                <a:latin typeface="Calibri"/>
                <a:ea typeface="Calibri"/>
                <a:cs typeface="Calibri"/>
                <a:sym typeface="Calibri"/>
              </a:rPr>
              <a:t>High-risk diets include:</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i="0" lang="en-US" sz="2400" u="none" cap="none" strike="noStrike">
                <a:solidFill>
                  <a:srgbClr val="000000"/>
                </a:solidFill>
                <a:latin typeface="Calibri"/>
                <a:ea typeface="Calibri"/>
                <a:cs typeface="Calibri"/>
                <a:sym typeface="Calibri"/>
              </a:rPr>
              <a:t>• Vegan / restrictive diets → </a:t>
            </a:r>
            <a:r>
              <a:rPr b="1" i="0" lang="en-US" sz="2400" u="none" cap="none" strike="noStrike">
                <a:solidFill>
                  <a:srgbClr val="000000"/>
                </a:solidFill>
                <a:latin typeface="Calibri"/>
                <a:ea typeface="Calibri"/>
                <a:cs typeface="Calibri"/>
                <a:sym typeface="Calibri"/>
              </a:rPr>
              <a:t>B12 risk</a:t>
            </a:r>
            <a:br>
              <a:rPr b="1"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Low produce intake → </a:t>
            </a:r>
            <a:r>
              <a:rPr b="1" i="0" lang="en-US" sz="2400" u="none" cap="none" strike="noStrike">
                <a:solidFill>
                  <a:srgbClr val="000000"/>
                </a:solidFill>
                <a:latin typeface="Calibri"/>
                <a:ea typeface="Calibri"/>
                <a:cs typeface="Calibri"/>
                <a:sym typeface="Calibri"/>
              </a:rPr>
              <a:t>vitamin C &amp; folate risk</a:t>
            </a:r>
            <a:br>
              <a:rPr b="1"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Heavily refined grains → </a:t>
            </a:r>
            <a:r>
              <a:rPr b="1" i="0" lang="en-US" sz="2400" u="none" cap="none" strike="noStrike">
                <a:solidFill>
                  <a:srgbClr val="000000"/>
                </a:solidFill>
                <a:latin typeface="Calibri"/>
                <a:ea typeface="Calibri"/>
                <a:cs typeface="Calibri"/>
                <a:sym typeface="Calibri"/>
              </a:rPr>
              <a:t>B1, B2, B3 deficiency risk</a:t>
            </a:r>
            <a:endParaRPr sz="2400">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1900"/>
              <a:buFont typeface="Times"/>
              <a:buNone/>
            </a:pPr>
            <a:r>
              <a:rPr b="1" i="0" lang="en-US" sz="2400" u="none" cap="none" strike="noStrike">
                <a:solidFill>
                  <a:srgbClr val="000000"/>
                </a:solidFill>
                <a:latin typeface="Calibri"/>
                <a:ea typeface="Calibri"/>
                <a:cs typeface="Calibri"/>
                <a:sym typeface="Calibri"/>
              </a:rPr>
              <a:t>2. Malabsorption</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i="0" lang="en-US" sz="2400" u="none" cap="none" strike="noStrike">
                <a:solidFill>
                  <a:srgbClr val="000000"/>
                </a:solidFill>
                <a:latin typeface="Calibri"/>
                <a:ea typeface="Calibri"/>
                <a:cs typeface="Calibri"/>
                <a:sym typeface="Calibri"/>
              </a:rPr>
              <a:t>Absorption abnormalities dramatically increase deficiency risk, especially:</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i="0" lang="en-US" sz="2400" u="none" cap="none" strike="noStrike">
                <a:solidFill>
                  <a:srgbClr val="000000"/>
                </a:solidFill>
                <a:latin typeface="Calibri"/>
                <a:ea typeface="Calibri"/>
                <a:cs typeface="Calibri"/>
                <a:sym typeface="Calibri"/>
              </a:rPr>
              <a:t>• Celiac disease</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Crohn’s disease</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Gastric bypass or bariatric surgery</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Hypochlorhydria (low stomach acid)</a:t>
            </a:r>
            <a:endParaRPr sz="2400">
              <a:latin typeface="Calibri"/>
              <a:ea typeface="Calibri"/>
              <a:cs typeface="Calibri"/>
              <a:sym typeface="Calibri"/>
            </a:endParaRPr>
          </a:p>
        </p:txBody>
      </p:sp>
      <p:sp>
        <p:nvSpPr>
          <p:cNvPr id="214" name="Google Shape;214;p15"/>
          <p:cNvSpPr txBox="1"/>
          <p:nvPr/>
        </p:nvSpPr>
        <p:spPr>
          <a:xfrm>
            <a:off x="7310730" y="3557715"/>
            <a:ext cx="5178900" cy="6485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000"/>
              <a:buFont typeface="Times"/>
              <a:buNone/>
            </a:pPr>
            <a:r>
              <a:rPr b="1" i="0" lang="en-US" sz="2400" u="none" cap="none" strike="noStrike">
                <a:solidFill>
                  <a:srgbClr val="000000"/>
                </a:solidFill>
                <a:latin typeface="Calibri"/>
                <a:ea typeface="Calibri"/>
                <a:cs typeface="Calibri"/>
                <a:sym typeface="Calibri"/>
              </a:rPr>
              <a:t>3. Alcohol Use</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Alcohol disrupts the absorption of:</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 Thiamine (B1)</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Folate (B9)</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Pyridoxine (B6)</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t/>
            </a:r>
            <a:endParaRPr i="0" sz="2400" u="none" cap="none" strike="noStrike">
              <a:solidFill>
                <a:srgbClr val="000000"/>
              </a:solidFill>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000"/>
              <a:buFont typeface="Times"/>
              <a:buNone/>
            </a:pPr>
            <a:r>
              <a:rPr b="1" i="0" lang="en-US" sz="2400" u="none" cap="none" strike="noStrike">
                <a:solidFill>
                  <a:srgbClr val="000000"/>
                </a:solidFill>
                <a:latin typeface="Calibri"/>
                <a:ea typeface="Calibri"/>
                <a:cs typeface="Calibri"/>
                <a:sym typeface="Calibri"/>
              </a:rPr>
              <a:t>4. Medication-Nutrient Depletion</a:t>
            </a:r>
            <a:endParaRPr sz="2400">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000"/>
              <a:buFont typeface="Times"/>
              <a:buNone/>
            </a:pPr>
            <a:r>
              <a:t/>
            </a:r>
            <a:endParaRPr b="1"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t/>
            </a:r>
            <a:endParaRPr b="1"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t/>
            </a:r>
            <a:endParaRPr b="1"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t/>
            </a:r>
            <a:endParaRPr b="1"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t/>
            </a:r>
            <a:endParaRPr b="1"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t/>
            </a:r>
            <a:endParaRPr b="1" i="0" sz="2400" u="none" cap="none" strike="noStrike">
              <a:solidFill>
                <a:srgbClr val="000000"/>
              </a:solidFill>
              <a:latin typeface="Calibri"/>
              <a:ea typeface="Calibri"/>
              <a:cs typeface="Calibri"/>
              <a:sym typeface="Calibri"/>
            </a:endParaRPr>
          </a:p>
        </p:txBody>
      </p:sp>
      <p:graphicFrame>
        <p:nvGraphicFramePr>
          <p:cNvPr id="215" name="Google Shape;215;p15"/>
          <p:cNvGraphicFramePr/>
          <p:nvPr/>
        </p:nvGraphicFramePr>
        <p:xfrm>
          <a:off x="7532478" y="6821954"/>
          <a:ext cx="3000000" cy="3000000"/>
        </p:xfrm>
        <a:graphic>
          <a:graphicData uri="http://schemas.openxmlformats.org/drawingml/2006/table">
            <a:tbl>
              <a:tblPr bandRow="1">
                <a:noFill/>
                <a:tableStyleId>{0E30B8B5-0A17-4FE9-90C6-0DF0C035C8B7}</a:tableStyleId>
              </a:tblPr>
              <a:tblGrid>
                <a:gridCol w="2545200"/>
                <a:gridCol w="2067650"/>
              </a:tblGrid>
              <a:tr h="382125">
                <a:tc>
                  <a:txBody>
                    <a:bodyPr/>
                    <a:lstStyle/>
                    <a:p>
                      <a:pPr indent="0" lvl="0" marL="0" marR="0" rtl="0" algn="ctr">
                        <a:lnSpc>
                          <a:spcPct val="100000"/>
                        </a:lnSpc>
                        <a:spcBef>
                          <a:spcPts val="0"/>
                        </a:spcBef>
                        <a:spcAft>
                          <a:spcPts val="0"/>
                        </a:spcAft>
                        <a:buClr>
                          <a:schemeClr val="dk1"/>
                        </a:buClr>
                        <a:buSzPts val="1900"/>
                        <a:buFont typeface="Times"/>
                        <a:buNone/>
                      </a:pPr>
                      <a:r>
                        <a:rPr b="1" lang="en-US" sz="2400" u="none" cap="none" strike="noStrike"/>
                        <a:t>Drug</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b="1" lang="en-US" sz="2400" u="none" cap="none" strike="noStrike"/>
                        <a:t>Depleted Vitamin</a:t>
                      </a:r>
                      <a:endParaRPr sz="2400"/>
                    </a:p>
                  </a:txBody>
                  <a:tcPr marT="12700" marB="12700" marR="12700" marL="12700" anchor="ctr"/>
                </a:tc>
              </a:tr>
              <a:tr h="382125">
                <a:tc>
                  <a:txBody>
                    <a:bodyPr/>
                    <a:lstStyle/>
                    <a:p>
                      <a:pPr indent="0" lvl="0" marL="0" marR="0" rtl="0" algn="ctr">
                        <a:lnSpc>
                          <a:spcPct val="100000"/>
                        </a:lnSpc>
                        <a:spcBef>
                          <a:spcPts val="0"/>
                        </a:spcBef>
                        <a:spcAft>
                          <a:spcPts val="0"/>
                        </a:spcAft>
                        <a:buClr>
                          <a:schemeClr val="dk1"/>
                        </a:buClr>
                        <a:buSzPts val="1900"/>
                        <a:buFont typeface="Times"/>
                        <a:buNone/>
                      </a:pPr>
                      <a:r>
                        <a:rPr lang="en-US" sz="2400" u="none" cap="none" strike="noStrike"/>
                        <a:t>Metformin</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b="1" lang="en-US" sz="2400" u="none" cap="none" strike="noStrike"/>
                        <a:t>B12</a:t>
                      </a:r>
                      <a:endParaRPr sz="2400"/>
                    </a:p>
                  </a:txBody>
                  <a:tcPr marT="12700" marB="12700" marR="12700" marL="12700" anchor="ctr"/>
                </a:tc>
              </a:tr>
              <a:tr h="382125">
                <a:tc>
                  <a:txBody>
                    <a:bodyPr/>
                    <a:lstStyle/>
                    <a:p>
                      <a:pPr indent="0" lvl="0" marL="0" marR="0" rtl="0" algn="ctr">
                        <a:lnSpc>
                          <a:spcPct val="100000"/>
                        </a:lnSpc>
                        <a:spcBef>
                          <a:spcPts val="0"/>
                        </a:spcBef>
                        <a:spcAft>
                          <a:spcPts val="0"/>
                        </a:spcAft>
                        <a:buClr>
                          <a:schemeClr val="dk1"/>
                        </a:buClr>
                        <a:buSzPts val="1900"/>
                        <a:buFont typeface="Times"/>
                        <a:buNone/>
                      </a:pPr>
                      <a:r>
                        <a:rPr lang="en-US" sz="2400" u="none" cap="none" strike="noStrike"/>
                        <a:t>Proton pump inhibitors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b="1" lang="en-US" sz="2400" u="none" cap="none" strike="noStrike"/>
                        <a:t>B12</a:t>
                      </a:r>
                      <a:endParaRPr sz="2400"/>
                    </a:p>
                  </a:txBody>
                  <a:tcPr marT="12700" marB="12700" marR="12700" marL="12700" anchor="ctr"/>
                </a:tc>
              </a:tr>
              <a:tr h="382125">
                <a:tc>
                  <a:txBody>
                    <a:bodyPr/>
                    <a:lstStyle/>
                    <a:p>
                      <a:pPr indent="0" lvl="0" marL="0" marR="0" rtl="0" algn="ctr">
                        <a:lnSpc>
                          <a:spcPct val="100000"/>
                        </a:lnSpc>
                        <a:spcBef>
                          <a:spcPts val="0"/>
                        </a:spcBef>
                        <a:spcAft>
                          <a:spcPts val="0"/>
                        </a:spcAft>
                        <a:buClr>
                          <a:schemeClr val="dk1"/>
                        </a:buClr>
                        <a:buSzPts val="1900"/>
                        <a:buFont typeface="Times"/>
                        <a:buNone/>
                      </a:pPr>
                      <a:r>
                        <a:rPr lang="en-US" sz="2400" u="none" cap="none" strike="noStrike"/>
                        <a:t>Oral contraceptives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b="1" lang="en-US" sz="2400" u="none" cap="none" strike="noStrike"/>
                        <a:t>B6, folate</a:t>
                      </a:r>
                      <a:endParaRPr sz="2400"/>
                    </a:p>
                  </a:txBody>
                  <a:tcPr marT="12700" marB="12700" marR="12700" marL="12700" anchor="ctr"/>
                </a:tc>
              </a:tr>
              <a:tr h="382125">
                <a:tc>
                  <a:txBody>
                    <a:bodyPr/>
                    <a:lstStyle/>
                    <a:p>
                      <a:pPr indent="0" lvl="0" marL="0" marR="0" rtl="0" algn="ctr">
                        <a:lnSpc>
                          <a:spcPct val="100000"/>
                        </a:lnSpc>
                        <a:spcBef>
                          <a:spcPts val="0"/>
                        </a:spcBef>
                        <a:spcAft>
                          <a:spcPts val="0"/>
                        </a:spcAft>
                        <a:buClr>
                          <a:schemeClr val="dk1"/>
                        </a:buClr>
                        <a:buSzPts val="1900"/>
                        <a:buFont typeface="Times"/>
                        <a:buNone/>
                      </a:pPr>
                      <a:r>
                        <a:rPr lang="en-US" sz="2400" u="none" cap="none" strike="noStrike"/>
                        <a:t>Isoniazid</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b="1" lang="en-US" sz="2400" u="none" cap="none" strike="noStrike"/>
                        <a:t>B6</a:t>
                      </a:r>
                      <a:endParaRPr sz="2400"/>
                    </a:p>
                  </a:txBody>
                  <a:tcPr marT="12700" marB="12700" marR="12700" marL="12700" anchor="ctr"/>
                </a:tc>
              </a:tr>
              <a:tr h="382125">
                <a:tc>
                  <a:txBody>
                    <a:bodyPr/>
                    <a:lstStyle/>
                    <a:p>
                      <a:pPr indent="0" lvl="0" marL="0" marR="0" rtl="0" algn="ctr">
                        <a:lnSpc>
                          <a:spcPct val="100000"/>
                        </a:lnSpc>
                        <a:spcBef>
                          <a:spcPts val="0"/>
                        </a:spcBef>
                        <a:spcAft>
                          <a:spcPts val="0"/>
                        </a:spcAft>
                        <a:buClr>
                          <a:schemeClr val="dk1"/>
                        </a:buClr>
                        <a:buSzPts val="1900"/>
                        <a:buFont typeface="Times"/>
                        <a:buNone/>
                      </a:pPr>
                      <a:r>
                        <a:rPr lang="en-US" sz="2400" u="none" cap="none" strike="noStrike"/>
                        <a:t>Diuretics</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b="1" lang="en-US" sz="2400" u="none" cap="none" strike="noStrike"/>
                        <a:t>Thiamine</a:t>
                      </a:r>
                      <a:endParaRPr sz="2400"/>
                    </a:p>
                  </a:txBody>
                  <a:tcPr marT="12700" marB="12700" marR="12700" marL="12700" anchor="ctr"/>
                </a:tc>
              </a:tr>
            </a:tbl>
          </a:graphicData>
        </a:graphic>
      </p:graphicFrame>
      <p:sp>
        <p:nvSpPr>
          <p:cNvPr id="216" name="Google Shape;216;p15"/>
          <p:cNvSpPr txBox="1"/>
          <p:nvPr/>
        </p:nvSpPr>
        <p:spPr>
          <a:xfrm>
            <a:off x="12678331" y="3557716"/>
            <a:ext cx="5178900" cy="2986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000"/>
              <a:buFont typeface="Times"/>
              <a:buNone/>
            </a:pPr>
            <a:r>
              <a:rPr b="1" i="0" lang="en-US" sz="2400" u="none" cap="none" strike="noStrike">
                <a:solidFill>
                  <a:srgbClr val="000000"/>
                </a:solidFill>
                <a:latin typeface="Calibri"/>
                <a:ea typeface="Calibri"/>
                <a:cs typeface="Calibri"/>
                <a:sym typeface="Calibri"/>
              </a:rPr>
              <a:t>5. Increased Physiologic Demand</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Needs rise during:</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 Pregnancy → </a:t>
            </a:r>
            <a:r>
              <a:rPr b="1" i="0" lang="en-US" sz="2400" u="none" cap="none" strike="noStrike">
                <a:solidFill>
                  <a:srgbClr val="000000"/>
                </a:solidFill>
                <a:latin typeface="Calibri"/>
                <a:ea typeface="Calibri"/>
                <a:cs typeface="Calibri"/>
                <a:sym typeface="Calibri"/>
              </a:rPr>
              <a:t>folate required for neural tube closure</a:t>
            </a:r>
            <a:br>
              <a:rPr b="1"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Chronic stress</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Recovery from illness</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Athletic training</a:t>
            </a:r>
            <a:endParaRPr sz="2400">
              <a:latin typeface="Calibri"/>
              <a:ea typeface="Calibri"/>
              <a:cs typeface="Calibri"/>
              <a:sym typeface="Calibri"/>
            </a:endParaRPr>
          </a:p>
        </p:txBody>
      </p:sp>
      <p:sp>
        <p:nvSpPr>
          <p:cNvPr id="217" name="Google Shape;217;p1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1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23" name="Google Shape;223;p16"/>
          <p:cNvSpPr txBox="1"/>
          <p:nvPr/>
        </p:nvSpPr>
        <p:spPr>
          <a:xfrm>
            <a:off x="720739" y="490068"/>
            <a:ext cx="17634000" cy="2432100"/>
          </a:xfrm>
          <a:prstGeom prst="rect">
            <a:avLst/>
          </a:prstGeom>
          <a:noFill/>
          <a:ln>
            <a:noFill/>
          </a:ln>
        </p:spPr>
        <p:txBody>
          <a:bodyPr anchorCtr="0" anchor="t" bIns="0" lIns="0" spcFirstLastPara="1" rIns="0" wrap="square" tIns="0">
            <a:spAutoFit/>
          </a:bodyPr>
          <a:lstStyle/>
          <a:p>
            <a:pPr indent="0" lvl="0" marL="0" marR="0" rtl="0" algn="l">
              <a:lnSpc>
                <a:spcPct val="135820"/>
              </a:lnSpc>
              <a:spcBef>
                <a:spcPts val="0"/>
              </a:spcBef>
              <a:spcAft>
                <a:spcPts val="0"/>
              </a:spcAft>
              <a:buClr>
                <a:srgbClr val="FFFFFF"/>
              </a:buClr>
              <a:buSzPts val="6700"/>
              <a:buFont typeface="Poppins"/>
              <a:buNone/>
            </a:pPr>
            <a:r>
              <a:rPr b="1" i="0" lang="en-US" sz="6700" u="none" cap="none" strike="noStrike">
                <a:solidFill>
                  <a:srgbClr val="FFFFFF"/>
                </a:solidFill>
                <a:latin typeface="Poppins"/>
                <a:ea typeface="Poppins"/>
                <a:cs typeface="Poppins"/>
                <a:sym typeface="Poppins"/>
              </a:rPr>
              <a:t>Mechanisms: </a:t>
            </a:r>
            <a:r>
              <a:rPr b="0" i="0" lang="en-US" sz="6700" u="none" cap="none" strike="noStrike">
                <a:solidFill>
                  <a:srgbClr val="FFFFFF"/>
                </a:solidFill>
                <a:latin typeface="Poppins"/>
                <a:ea typeface="Poppins"/>
                <a:cs typeface="Poppins"/>
                <a:sym typeface="Poppins"/>
              </a:rPr>
              <a:t>How Water-Soluble Vitamin Deficiency Causes Symptoms</a:t>
            </a:r>
            <a:endParaRPr/>
          </a:p>
        </p:txBody>
      </p:sp>
      <p:sp>
        <p:nvSpPr>
          <p:cNvPr id="224" name="Google Shape;224;p1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25" name="Google Shape;225;p16"/>
          <p:cNvSpPr txBox="1"/>
          <p:nvPr>
            <p:ph idx="4294967295" type="sldNum"/>
          </p:nvPr>
        </p:nvSpPr>
        <p:spPr>
          <a:xfrm>
            <a:off x="8389630" y="5931911"/>
            <a:ext cx="258600" cy="2769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226" name="Google Shape;226;p16"/>
          <p:cNvSpPr txBox="1"/>
          <p:nvPr/>
        </p:nvSpPr>
        <p:spPr>
          <a:xfrm>
            <a:off x="277947" y="3429048"/>
            <a:ext cx="4128300" cy="4771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400" u="none" cap="none" strike="noStrike">
                <a:solidFill>
                  <a:srgbClr val="000000"/>
                </a:solidFill>
                <a:latin typeface="Calibri"/>
                <a:ea typeface="Calibri"/>
                <a:cs typeface="Calibri"/>
                <a:sym typeface="Calibri"/>
              </a:rPr>
              <a:t>ATP FAILURE</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B-vitamins serve as cofactors for all energy pathways.</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Deficiency →</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blocked glucose oxidation</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stagnant ETC electron flow</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diminished ATP</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Symptoms:</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 Fatigue</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Exercise intolerance</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Muscle weakness</a:t>
            </a:r>
            <a:endParaRPr sz="2400">
              <a:latin typeface="Calibri"/>
              <a:ea typeface="Calibri"/>
              <a:cs typeface="Calibri"/>
              <a:sym typeface="Calibri"/>
            </a:endParaRPr>
          </a:p>
        </p:txBody>
      </p:sp>
      <p:sp>
        <p:nvSpPr>
          <p:cNvPr id="227" name="Google Shape;227;p16"/>
          <p:cNvSpPr txBox="1"/>
          <p:nvPr/>
        </p:nvSpPr>
        <p:spPr>
          <a:xfrm>
            <a:off x="4543202" y="3429050"/>
            <a:ext cx="4490400" cy="6033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000"/>
              <a:buFont typeface="Times"/>
              <a:buNone/>
            </a:pPr>
            <a:r>
              <a:rPr b="1" i="0" lang="en-US" sz="2400" u="none" cap="none" strike="noStrike">
                <a:solidFill>
                  <a:srgbClr val="000000"/>
                </a:solidFill>
                <a:latin typeface="Calibri"/>
                <a:ea typeface="Calibri"/>
                <a:cs typeface="Calibri"/>
                <a:sym typeface="Calibri"/>
              </a:rPr>
              <a:t>NEUROTRANSMITTER DECLINE</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Vitamin B6, B12, thiamine, and folate regulate synthesis of:</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 Dopamine</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Serotonin</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GABA</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Deficiency →</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decreased neurotransmitter production</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impaired myelin maintenance</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Symptoms:</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 Depression</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Brain fog</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Neuropathy</a:t>
            </a:r>
            <a:endParaRPr sz="2400">
              <a:latin typeface="Calibri"/>
              <a:ea typeface="Calibri"/>
              <a:cs typeface="Calibri"/>
              <a:sym typeface="Calibri"/>
            </a:endParaRPr>
          </a:p>
        </p:txBody>
      </p:sp>
      <p:sp>
        <p:nvSpPr>
          <p:cNvPr id="228" name="Google Shape;228;p16"/>
          <p:cNvSpPr txBox="1"/>
          <p:nvPr/>
        </p:nvSpPr>
        <p:spPr>
          <a:xfrm>
            <a:off x="9533392" y="3406392"/>
            <a:ext cx="3961200" cy="4402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000"/>
              <a:buFont typeface="Times"/>
              <a:buNone/>
            </a:pPr>
            <a:r>
              <a:rPr b="1" i="0" lang="en-US" sz="2400" u="none" cap="none" strike="noStrike">
                <a:solidFill>
                  <a:srgbClr val="000000"/>
                </a:solidFill>
                <a:latin typeface="Calibri"/>
                <a:ea typeface="Calibri"/>
                <a:cs typeface="Calibri"/>
                <a:sym typeface="Calibri"/>
              </a:rPr>
              <a:t>IMPAIRED ERYTHROPOIESIS</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Folate and B12 regulate DNA synthesis of red blood cells.</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Deficiency →</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anemia</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reduced oxygen delivery</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Symptoms:</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 Fatigue</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Pallor</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Dizziness</a:t>
            </a:r>
            <a:endParaRPr sz="2400">
              <a:latin typeface="Calibri"/>
              <a:ea typeface="Calibri"/>
              <a:cs typeface="Calibri"/>
              <a:sym typeface="Calibri"/>
            </a:endParaRPr>
          </a:p>
        </p:txBody>
      </p:sp>
      <p:sp>
        <p:nvSpPr>
          <p:cNvPr id="229" name="Google Shape;229;p16"/>
          <p:cNvSpPr txBox="1"/>
          <p:nvPr/>
        </p:nvSpPr>
        <p:spPr>
          <a:xfrm>
            <a:off x="13793875" y="3429050"/>
            <a:ext cx="4128300" cy="4771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000"/>
              <a:buFont typeface="Times"/>
              <a:buNone/>
            </a:pPr>
            <a:r>
              <a:rPr b="1" i="0" lang="en-US" sz="2400" u="none" cap="none" strike="noStrike">
                <a:solidFill>
                  <a:srgbClr val="000000"/>
                </a:solidFill>
                <a:latin typeface="Calibri"/>
                <a:ea typeface="Calibri"/>
                <a:cs typeface="Calibri"/>
                <a:sym typeface="Calibri"/>
              </a:rPr>
              <a:t>CONNECTIVE TISSUE FRAGILITY (Vitamin C)</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Vitamin C enables collagen cross-linking.</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Deficiency →</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capillary fragility</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defective tissue healing</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Symptoms:</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2400" u="none" cap="none" strike="noStrike">
                <a:solidFill>
                  <a:srgbClr val="000000"/>
                </a:solidFill>
                <a:latin typeface="Calibri"/>
                <a:ea typeface="Calibri"/>
                <a:cs typeface="Calibri"/>
                <a:sym typeface="Calibri"/>
              </a:rPr>
              <a:t>• Bleeding gums</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Slow wound healing</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Joint pain</a:t>
            </a:r>
            <a:endParaRPr sz="2400">
              <a:latin typeface="Calibri"/>
              <a:ea typeface="Calibri"/>
              <a:cs typeface="Calibri"/>
              <a:sym typeface="Calibri"/>
            </a:endParaRPr>
          </a:p>
        </p:txBody>
      </p:sp>
      <p:sp>
        <p:nvSpPr>
          <p:cNvPr id="230" name="Google Shape;230;p1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1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6" name="Google Shape;236;p18"/>
          <p:cNvSpPr txBox="1"/>
          <p:nvPr/>
        </p:nvSpPr>
        <p:spPr>
          <a:xfrm>
            <a:off x="879280" y="1260123"/>
            <a:ext cx="17634124" cy="1120251"/>
          </a:xfrm>
          <a:prstGeom prst="rect">
            <a:avLst/>
          </a:prstGeom>
          <a:noFill/>
          <a:ln>
            <a:noFill/>
          </a:ln>
        </p:spPr>
        <p:txBody>
          <a:bodyPr anchorCtr="0" anchor="t" bIns="0" lIns="0" spcFirstLastPara="1" rIns="0" wrap="square" tIns="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Individual Deficiency Examples</a:t>
            </a:r>
            <a:endParaRPr/>
          </a:p>
        </p:txBody>
      </p:sp>
      <p:sp>
        <p:nvSpPr>
          <p:cNvPr id="237" name="Google Shape;237;p1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38" name="Google Shape;238;p18"/>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239" name="Google Shape;239;p18"/>
          <p:cNvSpPr txBox="1"/>
          <p:nvPr/>
        </p:nvSpPr>
        <p:spPr>
          <a:xfrm>
            <a:off x="628799" y="3738924"/>
            <a:ext cx="4128300" cy="5141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Vitamin B1 – Thiamine</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Mechanism:</a:t>
            </a:r>
            <a:r>
              <a:rPr i="0" lang="en-US" sz="2800" u="none" cap="none" strike="noStrike">
                <a:solidFill>
                  <a:srgbClr val="000000"/>
                </a:solidFill>
                <a:latin typeface="Calibri"/>
                <a:ea typeface="Calibri"/>
                <a:cs typeface="Calibri"/>
                <a:sym typeface="Calibri"/>
              </a:rPr>
              <a:t> Blocks acetyl-CoA formation → disrupts TCA cycle</a:t>
            </a:r>
            <a:br>
              <a:rPr i="0" lang="en-US" sz="2800" u="none" cap="none" strike="noStrike">
                <a:solidFill>
                  <a:srgbClr val="000000"/>
                </a:solidFill>
                <a:latin typeface="Calibri"/>
                <a:ea typeface="Calibri"/>
                <a:cs typeface="Calibri"/>
                <a:sym typeface="Calibri"/>
              </a:rPr>
            </a:br>
            <a:r>
              <a:rPr b="1" i="0" lang="en-US" sz="2800" u="none" cap="none" strike="noStrike">
                <a:solidFill>
                  <a:srgbClr val="000000"/>
                </a:solidFill>
                <a:latin typeface="Calibri"/>
                <a:ea typeface="Calibri"/>
                <a:cs typeface="Calibri"/>
                <a:sym typeface="Calibri"/>
              </a:rPr>
              <a:t>Symptoms:</a:t>
            </a:r>
            <a:br>
              <a:rPr b="1"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Neuropathy</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Cardiomyopathy</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Confusion, memory loss</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Treatment:</a:t>
            </a:r>
            <a:br>
              <a:rPr b="1"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High-dose oral or IV thiamine</a:t>
            </a:r>
            <a:endParaRPr>
              <a:latin typeface="Calibri"/>
              <a:ea typeface="Calibri"/>
              <a:cs typeface="Calibri"/>
              <a:sym typeface="Calibri"/>
            </a:endParaRPr>
          </a:p>
        </p:txBody>
      </p:sp>
      <p:sp>
        <p:nvSpPr>
          <p:cNvPr id="240" name="Google Shape;240;p18"/>
          <p:cNvSpPr txBox="1"/>
          <p:nvPr/>
        </p:nvSpPr>
        <p:spPr>
          <a:xfrm>
            <a:off x="4956073" y="3738924"/>
            <a:ext cx="3709500" cy="5141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Vitamin B3 – Niacin</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Mechanism:</a:t>
            </a:r>
            <a:r>
              <a:rPr i="0" lang="en-US" sz="2800" u="none" cap="none" strike="noStrike">
                <a:solidFill>
                  <a:srgbClr val="000000"/>
                </a:solidFill>
                <a:latin typeface="Calibri"/>
                <a:ea typeface="Calibri"/>
                <a:cs typeface="Calibri"/>
                <a:sym typeface="Calibri"/>
              </a:rPr>
              <a:t> Eliminates NAD/NADP → halts redox metabolism</a:t>
            </a:r>
            <a:br>
              <a:rPr i="0" lang="en-US" sz="2800" u="none" cap="none" strike="noStrike">
                <a:solidFill>
                  <a:srgbClr val="000000"/>
                </a:solidFill>
                <a:latin typeface="Calibri"/>
                <a:ea typeface="Calibri"/>
                <a:cs typeface="Calibri"/>
                <a:sym typeface="Calibri"/>
              </a:rPr>
            </a:br>
            <a:r>
              <a:rPr b="1" i="0" lang="en-US" sz="2800" u="none" cap="none" strike="noStrike">
                <a:solidFill>
                  <a:srgbClr val="000000"/>
                </a:solidFill>
                <a:latin typeface="Calibri"/>
                <a:ea typeface="Calibri"/>
                <a:cs typeface="Calibri"/>
                <a:sym typeface="Calibri"/>
              </a:rPr>
              <a:t>Symptoms:</a:t>
            </a:r>
            <a:r>
              <a:rPr i="0" lang="en-US" sz="2800" u="none" cap="none" strike="noStrike">
                <a:solidFill>
                  <a:srgbClr val="000000"/>
                </a:solidFill>
                <a:latin typeface="Calibri"/>
                <a:ea typeface="Calibri"/>
                <a:cs typeface="Calibri"/>
                <a:sym typeface="Calibri"/>
              </a:rPr>
              <a:t> 3 D’s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Dermatitis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Diarrhea</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Dementia</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Treatment:</a:t>
            </a:r>
            <a:br>
              <a:rPr b="1"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Dietary replacement or supplementation</a:t>
            </a:r>
            <a:endParaRPr>
              <a:latin typeface="Calibri"/>
              <a:ea typeface="Calibri"/>
              <a:cs typeface="Calibri"/>
              <a:sym typeface="Calibri"/>
            </a:endParaRPr>
          </a:p>
        </p:txBody>
      </p:sp>
      <p:sp>
        <p:nvSpPr>
          <p:cNvPr id="241" name="Google Shape;241;p18"/>
          <p:cNvSpPr txBox="1"/>
          <p:nvPr/>
        </p:nvSpPr>
        <p:spPr>
          <a:xfrm>
            <a:off x="9202639" y="3689222"/>
            <a:ext cx="3961200" cy="5725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Vitamin B12</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Mechanism:</a:t>
            </a:r>
            <a:r>
              <a:rPr i="0" lang="en-US" sz="2800" u="none" cap="none" strike="noStrike">
                <a:solidFill>
                  <a:srgbClr val="000000"/>
                </a:solidFill>
                <a:latin typeface="Calibri"/>
                <a:ea typeface="Calibri"/>
                <a:cs typeface="Calibri"/>
                <a:sym typeface="Calibri"/>
              </a:rPr>
              <a:t> Impairs methylation and myelin maintenance</a:t>
            </a:r>
            <a:br>
              <a:rPr i="0" lang="en-US" sz="2800" u="none" cap="none" strike="noStrike">
                <a:solidFill>
                  <a:srgbClr val="000000"/>
                </a:solidFill>
                <a:latin typeface="Calibri"/>
                <a:ea typeface="Calibri"/>
                <a:cs typeface="Calibri"/>
                <a:sym typeface="Calibri"/>
              </a:rPr>
            </a:br>
            <a:r>
              <a:rPr b="1" i="0" lang="en-US" sz="2800" u="none" cap="none" strike="noStrike">
                <a:solidFill>
                  <a:srgbClr val="000000"/>
                </a:solidFill>
                <a:latin typeface="Calibri"/>
                <a:ea typeface="Calibri"/>
                <a:cs typeface="Calibri"/>
                <a:sym typeface="Calibri"/>
              </a:rPr>
              <a:t>Symptoms:</a:t>
            </a:r>
            <a:br>
              <a:rPr b="1"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Dementia-like symptoms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Neuropathy</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Megaloblastic anemia</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Treatment</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 Oral or IM B12 supplementation, lifelong in malabsorption cases</a:t>
            </a:r>
            <a:endParaRPr>
              <a:latin typeface="Calibri"/>
              <a:ea typeface="Calibri"/>
              <a:cs typeface="Calibri"/>
              <a:sym typeface="Calibri"/>
            </a:endParaRPr>
          </a:p>
        </p:txBody>
      </p:sp>
      <p:sp>
        <p:nvSpPr>
          <p:cNvPr id="242" name="Google Shape;242;p18"/>
          <p:cNvSpPr txBox="1"/>
          <p:nvPr/>
        </p:nvSpPr>
        <p:spPr>
          <a:xfrm>
            <a:off x="13679693" y="3689215"/>
            <a:ext cx="3961200" cy="4710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Vitamin C</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Mechanism:</a:t>
            </a:r>
            <a:r>
              <a:rPr i="0" lang="en-US" sz="2800" u="none" cap="none" strike="noStrike">
                <a:solidFill>
                  <a:srgbClr val="000000"/>
                </a:solidFill>
                <a:latin typeface="Calibri"/>
                <a:ea typeface="Calibri"/>
                <a:cs typeface="Calibri"/>
                <a:sym typeface="Calibri"/>
              </a:rPr>
              <a:t> Failed collagen synthesis</a:t>
            </a:r>
            <a:br>
              <a:rPr i="0" lang="en-US" sz="2800" u="none" cap="none" strike="noStrike">
                <a:solidFill>
                  <a:srgbClr val="000000"/>
                </a:solidFill>
                <a:latin typeface="Calibri"/>
                <a:ea typeface="Calibri"/>
                <a:cs typeface="Calibri"/>
                <a:sym typeface="Calibri"/>
              </a:rPr>
            </a:br>
            <a:r>
              <a:rPr b="1" i="0" lang="en-US" sz="2800" u="none" cap="none" strike="noStrike">
                <a:solidFill>
                  <a:srgbClr val="000000"/>
                </a:solidFill>
                <a:latin typeface="Calibri"/>
                <a:ea typeface="Calibri"/>
                <a:cs typeface="Calibri"/>
                <a:sym typeface="Calibri"/>
              </a:rPr>
              <a:t>Symptoms:</a:t>
            </a:r>
            <a:br>
              <a:rPr b="1"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Scurvy</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Gingival hemorrhage</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Poor immune resilience</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Treatment:</a:t>
            </a:r>
            <a:br>
              <a:rPr b="1"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Oral vitamin C + dietary fruits</a:t>
            </a:r>
            <a:endParaRPr>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1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48" name="Google Shape;248;p19"/>
          <p:cNvSpPr txBox="1"/>
          <p:nvPr/>
        </p:nvSpPr>
        <p:spPr>
          <a:xfrm>
            <a:off x="856631" y="339095"/>
            <a:ext cx="17634124" cy="2275951"/>
          </a:xfrm>
          <a:prstGeom prst="rect">
            <a:avLst/>
          </a:prstGeom>
          <a:noFill/>
          <a:ln>
            <a:noFill/>
          </a:ln>
        </p:spPr>
        <p:txBody>
          <a:bodyPr anchorCtr="0" anchor="t" bIns="0" lIns="0" spcFirstLastPara="1" rIns="0" wrap="square" tIns="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Water-Soluble Vitamin Treatment Principles</a:t>
            </a:r>
            <a:endParaRPr/>
          </a:p>
        </p:txBody>
      </p:sp>
      <p:sp>
        <p:nvSpPr>
          <p:cNvPr id="249" name="Google Shape;249;p1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0" name="Google Shape;250;p19"/>
          <p:cNvSpPr txBox="1"/>
          <p:nvPr>
            <p:ph idx="4294967295" type="sldNum"/>
          </p:nvPr>
        </p:nvSpPr>
        <p:spPr>
          <a:xfrm>
            <a:off x="8428180" y="6414761"/>
            <a:ext cx="258600" cy="9852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2900">
                <a:solidFill>
                  <a:srgbClr val="888888"/>
                </a:solidFill>
              </a:rPr>
              <a:t>‹#›</a:t>
            </a:fld>
            <a:endParaRPr sz="2900"/>
          </a:p>
        </p:txBody>
      </p:sp>
      <p:sp>
        <p:nvSpPr>
          <p:cNvPr id="251" name="Google Shape;251;p19"/>
          <p:cNvSpPr txBox="1"/>
          <p:nvPr/>
        </p:nvSpPr>
        <p:spPr>
          <a:xfrm>
            <a:off x="1280217" y="3854713"/>
            <a:ext cx="4459800" cy="3971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900" u="none" cap="none" strike="noStrike">
                <a:solidFill>
                  <a:srgbClr val="000000"/>
                </a:solidFill>
                <a:latin typeface="Calibri"/>
                <a:ea typeface="Calibri"/>
                <a:cs typeface="Calibri"/>
                <a:sym typeface="Calibri"/>
              </a:rPr>
              <a:t>Step 1: Dietary Therapy</a:t>
            </a:r>
            <a:endParaRPr sz="29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900" u="none" cap="none" strike="noStrike">
                <a:solidFill>
                  <a:srgbClr val="000000"/>
                </a:solidFill>
                <a:latin typeface="Calibri"/>
                <a:ea typeface="Calibri"/>
                <a:cs typeface="Calibri"/>
                <a:sym typeface="Calibri"/>
              </a:rPr>
              <a:t>Emphasize:</a:t>
            </a:r>
            <a:endParaRPr sz="29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900" u="none" cap="none" strike="noStrike">
                <a:solidFill>
                  <a:srgbClr val="000000"/>
                </a:solidFill>
                <a:latin typeface="Calibri"/>
                <a:ea typeface="Calibri"/>
                <a:cs typeface="Calibri"/>
                <a:sym typeface="Calibri"/>
              </a:rPr>
              <a:t>• Whole grains → B1, B2, B3</a:t>
            </a:r>
            <a:br>
              <a:rPr i="0" lang="en-US" sz="2900" u="none" cap="none" strike="noStrike">
                <a:solidFill>
                  <a:srgbClr val="000000"/>
                </a:solidFill>
                <a:latin typeface="Calibri"/>
                <a:ea typeface="Calibri"/>
                <a:cs typeface="Calibri"/>
                <a:sym typeface="Calibri"/>
              </a:rPr>
            </a:br>
            <a:r>
              <a:rPr i="0" lang="en-US" sz="2900" u="none" cap="none" strike="noStrike">
                <a:solidFill>
                  <a:srgbClr val="000000"/>
                </a:solidFill>
                <a:latin typeface="Calibri"/>
                <a:ea typeface="Calibri"/>
                <a:cs typeface="Calibri"/>
                <a:sym typeface="Calibri"/>
              </a:rPr>
              <a:t>• Legumes &amp; leafy greens → folate</a:t>
            </a:r>
            <a:br>
              <a:rPr i="0" lang="en-US" sz="2900" u="none" cap="none" strike="noStrike">
                <a:solidFill>
                  <a:srgbClr val="000000"/>
                </a:solidFill>
                <a:latin typeface="Calibri"/>
                <a:ea typeface="Calibri"/>
                <a:cs typeface="Calibri"/>
                <a:sym typeface="Calibri"/>
              </a:rPr>
            </a:br>
            <a:r>
              <a:rPr i="0" lang="en-US" sz="2900" u="none" cap="none" strike="noStrike">
                <a:solidFill>
                  <a:srgbClr val="000000"/>
                </a:solidFill>
                <a:latin typeface="Calibri"/>
                <a:ea typeface="Calibri"/>
                <a:cs typeface="Calibri"/>
                <a:sym typeface="Calibri"/>
              </a:rPr>
              <a:t>• Citrus &amp; berries → vitamin C</a:t>
            </a:r>
            <a:br>
              <a:rPr i="0" lang="en-US" sz="2900" u="none" cap="none" strike="noStrike">
                <a:solidFill>
                  <a:srgbClr val="000000"/>
                </a:solidFill>
                <a:latin typeface="Calibri"/>
                <a:ea typeface="Calibri"/>
                <a:cs typeface="Calibri"/>
                <a:sym typeface="Calibri"/>
              </a:rPr>
            </a:br>
            <a:r>
              <a:rPr i="0" lang="en-US" sz="2900" u="none" cap="none" strike="noStrike">
                <a:solidFill>
                  <a:srgbClr val="000000"/>
                </a:solidFill>
                <a:latin typeface="Calibri"/>
                <a:ea typeface="Calibri"/>
                <a:cs typeface="Calibri"/>
                <a:sym typeface="Calibri"/>
              </a:rPr>
              <a:t>• Animal foods → B12</a:t>
            </a:r>
            <a:endParaRPr sz="2900">
              <a:latin typeface="Calibri"/>
              <a:ea typeface="Calibri"/>
              <a:cs typeface="Calibri"/>
              <a:sym typeface="Calibri"/>
            </a:endParaRPr>
          </a:p>
        </p:txBody>
      </p:sp>
      <p:sp>
        <p:nvSpPr>
          <p:cNvPr id="252" name="Google Shape;252;p19"/>
          <p:cNvSpPr txBox="1"/>
          <p:nvPr/>
        </p:nvSpPr>
        <p:spPr>
          <a:xfrm>
            <a:off x="6657423" y="3927311"/>
            <a:ext cx="5456100" cy="538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900" u="none" cap="none" strike="noStrike">
                <a:solidFill>
                  <a:srgbClr val="000000"/>
                </a:solidFill>
                <a:latin typeface="Calibri"/>
                <a:ea typeface="Calibri"/>
                <a:cs typeface="Calibri"/>
                <a:sym typeface="Calibri"/>
              </a:rPr>
              <a:t>Step 2: Supplement Strategically</a:t>
            </a:r>
            <a:endParaRPr sz="2900">
              <a:latin typeface="Calibri"/>
              <a:ea typeface="Calibri"/>
              <a:cs typeface="Calibri"/>
              <a:sym typeface="Calibri"/>
            </a:endParaRPr>
          </a:p>
        </p:txBody>
      </p:sp>
      <p:sp>
        <p:nvSpPr>
          <p:cNvPr id="253" name="Google Shape;253;p19"/>
          <p:cNvSpPr txBox="1"/>
          <p:nvPr/>
        </p:nvSpPr>
        <p:spPr>
          <a:xfrm>
            <a:off x="12842301" y="3925650"/>
            <a:ext cx="4797000" cy="2478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900"/>
              <a:buFont typeface="Times"/>
              <a:buNone/>
            </a:pPr>
            <a:r>
              <a:rPr b="1" i="0" lang="en-US" sz="2900" u="none" cap="none" strike="noStrike">
                <a:solidFill>
                  <a:srgbClr val="000000"/>
                </a:solidFill>
                <a:latin typeface="Calibri"/>
                <a:ea typeface="Calibri"/>
                <a:cs typeface="Calibri"/>
                <a:sym typeface="Calibri"/>
              </a:rPr>
              <a:t>Step 3: Address Root Causes</a:t>
            </a:r>
            <a:endParaRPr sz="29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900"/>
              <a:buFont typeface="Times"/>
              <a:buNone/>
            </a:pPr>
            <a:r>
              <a:rPr i="0" lang="en-US" sz="2900" u="none" cap="none" strike="noStrike">
                <a:solidFill>
                  <a:srgbClr val="000000"/>
                </a:solidFill>
                <a:latin typeface="Calibri"/>
                <a:ea typeface="Calibri"/>
                <a:cs typeface="Calibri"/>
                <a:sym typeface="Calibri"/>
              </a:rPr>
              <a:t>• Treat GI disorders</a:t>
            </a:r>
            <a:br>
              <a:rPr i="0" lang="en-US" sz="2900" u="none" cap="none" strike="noStrike">
                <a:solidFill>
                  <a:srgbClr val="000000"/>
                </a:solidFill>
                <a:latin typeface="Calibri"/>
                <a:ea typeface="Calibri"/>
                <a:cs typeface="Calibri"/>
                <a:sym typeface="Calibri"/>
              </a:rPr>
            </a:br>
            <a:r>
              <a:rPr i="0" lang="en-US" sz="2900" u="none" cap="none" strike="noStrike">
                <a:solidFill>
                  <a:srgbClr val="000000"/>
                </a:solidFill>
                <a:latin typeface="Calibri"/>
                <a:ea typeface="Calibri"/>
                <a:cs typeface="Calibri"/>
                <a:sym typeface="Calibri"/>
              </a:rPr>
              <a:t>• Review medications</a:t>
            </a:r>
            <a:br>
              <a:rPr i="0" lang="en-US" sz="2900" u="none" cap="none" strike="noStrike">
                <a:solidFill>
                  <a:srgbClr val="000000"/>
                </a:solidFill>
                <a:latin typeface="Calibri"/>
                <a:ea typeface="Calibri"/>
                <a:cs typeface="Calibri"/>
                <a:sym typeface="Calibri"/>
              </a:rPr>
            </a:br>
            <a:r>
              <a:rPr i="0" lang="en-US" sz="2900" u="none" cap="none" strike="noStrike">
                <a:solidFill>
                  <a:srgbClr val="000000"/>
                </a:solidFill>
                <a:latin typeface="Calibri"/>
                <a:ea typeface="Calibri"/>
                <a:cs typeface="Calibri"/>
                <a:sym typeface="Calibri"/>
              </a:rPr>
              <a:t>• Support alcohol cessation</a:t>
            </a:r>
            <a:br>
              <a:rPr i="0" lang="en-US" sz="2900" u="none" cap="none" strike="noStrike">
                <a:solidFill>
                  <a:srgbClr val="000000"/>
                </a:solidFill>
                <a:latin typeface="Calibri"/>
                <a:ea typeface="Calibri"/>
                <a:cs typeface="Calibri"/>
                <a:sym typeface="Calibri"/>
              </a:rPr>
            </a:br>
            <a:r>
              <a:rPr i="0" lang="en-US" sz="2900" u="none" cap="none" strike="noStrike">
                <a:solidFill>
                  <a:srgbClr val="000000"/>
                </a:solidFill>
                <a:latin typeface="Calibri"/>
                <a:ea typeface="Calibri"/>
                <a:cs typeface="Calibri"/>
                <a:sym typeface="Calibri"/>
              </a:rPr>
              <a:t>• Manage stress load</a:t>
            </a:r>
            <a:endParaRPr sz="2900">
              <a:latin typeface="Calibri"/>
              <a:ea typeface="Calibri"/>
              <a:cs typeface="Calibri"/>
              <a:sym typeface="Calibri"/>
            </a:endParaRPr>
          </a:p>
        </p:txBody>
      </p:sp>
      <p:graphicFrame>
        <p:nvGraphicFramePr>
          <p:cNvPr id="254" name="Google Shape;254;p19"/>
          <p:cNvGraphicFramePr/>
          <p:nvPr/>
        </p:nvGraphicFramePr>
        <p:xfrm>
          <a:off x="6745516" y="4791259"/>
          <a:ext cx="3000000" cy="3000000"/>
        </p:xfrm>
        <a:graphic>
          <a:graphicData uri="http://schemas.openxmlformats.org/drawingml/2006/table">
            <a:tbl>
              <a:tblPr bandRow="1">
                <a:noFill/>
                <a:tableStyleId>{0E30B8B5-0A17-4FE9-90C6-0DF0C035C8B7}</a:tableStyleId>
              </a:tblPr>
              <a:tblGrid>
                <a:gridCol w="2163925"/>
                <a:gridCol w="2633025"/>
              </a:tblGrid>
              <a:tr h="421400">
                <a:tc>
                  <a:txBody>
                    <a:bodyPr/>
                    <a:lstStyle/>
                    <a:p>
                      <a:pPr indent="0" lvl="0" marL="0" marR="0" rtl="0" algn="ctr">
                        <a:lnSpc>
                          <a:spcPct val="100000"/>
                        </a:lnSpc>
                        <a:spcBef>
                          <a:spcPts val="0"/>
                        </a:spcBef>
                        <a:spcAft>
                          <a:spcPts val="0"/>
                        </a:spcAft>
                        <a:buClr>
                          <a:schemeClr val="dk1"/>
                        </a:buClr>
                        <a:buSzPts val="2800"/>
                        <a:buFont typeface="Times"/>
                        <a:buNone/>
                      </a:pPr>
                      <a:r>
                        <a:rPr b="1" lang="en-US" sz="2900" u="none" cap="none" strike="noStrike"/>
                        <a:t>Scenario</a:t>
                      </a:r>
                      <a:endParaRPr sz="29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900" u="none" cap="none" strike="noStrike"/>
                        <a:t>Supplement Choice</a:t>
                      </a:r>
                      <a:endParaRPr sz="2900"/>
                    </a:p>
                  </a:txBody>
                  <a:tcPr marT="12700" marB="12700" marR="12700" marL="12700" anchor="ctr"/>
                </a:tc>
              </a:tr>
              <a:tr h="421400">
                <a:tc>
                  <a:txBody>
                    <a:bodyPr/>
                    <a:lstStyle/>
                    <a:p>
                      <a:pPr indent="0" lvl="0" marL="0" marR="0" rtl="0" algn="l">
                        <a:lnSpc>
                          <a:spcPct val="100000"/>
                        </a:lnSpc>
                        <a:spcBef>
                          <a:spcPts val="0"/>
                        </a:spcBef>
                        <a:spcAft>
                          <a:spcPts val="0"/>
                        </a:spcAft>
                        <a:buClr>
                          <a:schemeClr val="dk1"/>
                        </a:buClr>
                        <a:buSzPts val="2800"/>
                        <a:buFont typeface="Times"/>
                        <a:buNone/>
                      </a:pPr>
                      <a:r>
                        <a:rPr lang="en-US" sz="2900" u="none" cap="none" strike="noStrike"/>
                        <a:t>General fatigue</a:t>
                      </a:r>
                      <a:endParaRPr sz="29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900" u="none" cap="none" strike="noStrike"/>
                        <a:t>B-complex</a:t>
                      </a:r>
                      <a:endParaRPr sz="2900"/>
                    </a:p>
                  </a:txBody>
                  <a:tcPr marT="12700" marB="12700" marR="12700" marL="12700" anchor="ctr"/>
                </a:tc>
              </a:tr>
              <a:tr h="421400">
                <a:tc>
                  <a:txBody>
                    <a:bodyPr/>
                    <a:lstStyle/>
                    <a:p>
                      <a:pPr indent="0" lvl="0" marL="0" marR="0" rtl="0" algn="l">
                        <a:lnSpc>
                          <a:spcPct val="100000"/>
                        </a:lnSpc>
                        <a:spcBef>
                          <a:spcPts val="0"/>
                        </a:spcBef>
                        <a:spcAft>
                          <a:spcPts val="0"/>
                        </a:spcAft>
                        <a:buClr>
                          <a:schemeClr val="dk1"/>
                        </a:buClr>
                        <a:buSzPts val="2800"/>
                        <a:buFont typeface="Times"/>
                        <a:buNone/>
                      </a:pPr>
                      <a:r>
                        <a:rPr lang="en-US" sz="2900" u="none" cap="none" strike="noStrike"/>
                        <a:t>Vegan diet</a:t>
                      </a:r>
                      <a:endParaRPr sz="29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900" u="none" cap="none" strike="noStrike"/>
                        <a:t>High-dose </a:t>
                      </a:r>
                      <a:r>
                        <a:rPr b="1" lang="en-US" sz="2900" u="none" cap="none" strike="noStrike"/>
                        <a:t>oral B12</a:t>
                      </a:r>
                      <a:endParaRPr sz="2900"/>
                    </a:p>
                  </a:txBody>
                  <a:tcPr marT="12700" marB="12700" marR="12700" marL="12700" anchor="ctr"/>
                </a:tc>
              </a:tr>
              <a:tr h="653175">
                <a:tc>
                  <a:txBody>
                    <a:bodyPr/>
                    <a:lstStyle/>
                    <a:p>
                      <a:pPr indent="0" lvl="0" marL="0" marR="0" rtl="0" algn="l">
                        <a:lnSpc>
                          <a:spcPct val="100000"/>
                        </a:lnSpc>
                        <a:spcBef>
                          <a:spcPts val="0"/>
                        </a:spcBef>
                        <a:spcAft>
                          <a:spcPts val="0"/>
                        </a:spcAft>
                        <a:buClr>
                          <a:schemeClr val="dk1"/>
                        </a:buClr>
                        <a:buSzPts val="2800"/>
                        <a:buFont typeface="Times"/>
                        <a:buNone/>
                      </a:pPr>
                      <a:r>
                        <a:rPr lang="en-US" sz="2900" u="none" cap="none" strike="noStrike"/>
                        <a:t>Alcohol use disorder</a:t>
                      </a:r>
                      <a:endParaRPr sz="29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b="1" lang="en-US" sz="2900" u="none" cap="none" strike="noStrike"/>
                        <a:t>Thiamine therapy</a:t>
                      </a:r>
                      <a:endParaRPr sz="2900"/>
                    </a:p>
                  </a:txBody>
                  <a:tcPr marT="12700" marB="12700" marR="12700" marL="12700" anchor="ctr"/>
                </a:tc>
              </a:tr>
              <a:tr h="421400">
                <a:tc>
                  <a:txBody>
                    <a:bodyPr/>
                    <a:lstStyle/>
                    <a:p>
                      <a:pPr indent="0" lvl="0" marL="0" marR="0" rtl="0" algn="l">
                        <a:lnSpc>
                          <a:spcPct val="100000"/>
                        </a:lnSpc>
                        <a:spcBef>
                          <a:spcPts val="0"/>
                        </a:spcBef>
                        <a:spcAft>
                          <a:spcPts val="0"/>
                        </a:spcAft>
                        <a:buClr>
                          <a:schemeClr val="dk1"/>
                        </a:buClr>
                        <a:buSzPts val="2800"/>
                        <a:buFont typeface="Times"/>
                        <a:buNone/>
                      </a:pPr>
                      <a:r>
                        <a:rPr lang="en-US" sz="2900" u="none" cap="none" strike="noStrike"/>
                        <a:t>Pregnancy</a:t>
                      </a:r>
                      <a:endParaRPr sz="29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900" u="none" cap="none" strike="noStrike"/>
                        <a:t>Prenatal + folate</a:t>
                      </a:r>
                      <a:endParaRPr sz="2900"/>
                    </a:p>
                  </a:txBody>
                  <a:tcPr marT="12700" marB="12700" marR="12700" marL="12700" anchor="ctr"/>
                </a:tc>
              </a:tr>
              <a:tr h="653175">
                <a:tc>
                  <a:txBody>
                    <a:bodyPr/>
                    <a:lstStyle/>
                    <a:p>
                      <a:pPr indent="0" lvl="0" marL="0" marR="0" rtl="0" algn="l">
                        <a:lnSpc>
                          <a:spcPct val="100000"/>
                        </a:lnSpc>
                        <a:spcBef>
                          <a:spcPts val="0"/>
                        </a:spcBef>
                        <a:spcAft>
                          <a:spcPts val="0"/>
                        </a:spcAft>
                        <a:buClr>
                          <a:schemeClr val="dk1"/>
                        </a:buClr>
                        <a:buSzPts val="2800"/>
                        <a:buFont typeface="Times"/>
                        <a:buNone/>
                      </a:pPr>
                      <a:r>
                        <a:rPr lang="en-US" sz="2900" u="none" cap="none" strike="noStrike"/>
                        <a:t>Neuropathy</a:t>
                      </a:r>
                      <a:endParaRPr sz="29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800"/>
                        <a:buFont typeface="Times"/>
                        <a:buNone/>
                      </a:pPr>
                      <a:r>
                        <a:rPr lang="en-US" sz="2900" u="none" cap="none" strike="noStrike"/>
                        <a:t>B6, B12 supplementation</a:t>
                      </a:r>
                      <a:endParaRPr sz="2900"/>
                    </a:p>
                  </a:txBody>
                  <a:tcPr marT="12700" marB="12700" marR="12700" marL="12700" anchor="ctr"/>
                </a:tc>
              </a:tr>
            </a:tbl>
          </a:graphicData>
        </a:graphic>
      </p:graphicFrame>
      <p:sp>
        <p:nvSpPr>
          <p:cNvPr id="255" name="Google Shape;255;p19"/>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1" name="Google Shape;261;p21"/>
          <p:cNvSpPr txBox="1"/>
          <p:nvPr/>
        </p:nvSpPr>
        <p:spPr>
          <a:xfrm>
            <a:off x="1238419" y="1073938"/>
            <a:ext cx="17634000" cy="1108200"/>
          </a:xfrm>
          <a:prstGeom prst="rect">
            <a:avLst/>
          </a:prstGeom>
          <a:noFill/>
          <a:ln>
            <a:noFill/>
          </a:ln>
        </p:spPr>
        <p:txBody>
          <a:bodyPr anchorCtr="0" anchor="t" bIns="0" lIns="0" spcFirstLastPara="1" rIns="0" wrap="square" tIns="0">
            <a:spAutoFit/>
          </a:bodyPr>
          <a:lstStyle/>
          <a:p>
            <a:pPr indent="0" lvl="0" marL="0" marR="0" rtl="0" algn="l">
              <a:lnSpc>
                <a:spcPct val="151666"/>
              </a:lnSpc>
              <a:spcBef>
                <a:spcPts val="0"/>
              </a:spcBef>
              <a:spcAft>
                <a:spcPts val="0"/>
              </a:spcAft>
              <a:buClr>
                <a:srgbClr val="FFFFFF"/>
              </a:buClr>
              <a:buSzPts val="6000"/>
              <a:buFont typeface="Poppins"/>
              <a:buNone/>
            </a:pPr>
            <a:r>
              <a:rPr b="1" lang="en-US" sz="7200">
                <a:solidFill>
                  <a:srgbClr val="FFFFFF"/>
                </a:solidFill>
                <a:latin typeface="Poppins"/>
                <a:ea typeface="Poppins"/>
                <a:cs typeface="Poppins"/>
                <a:sym typeface="Poppins"/>
              </a:rPr>
              <a:t>Oxidative Stress:</a:t>
            </a:r>
            <a:r>
              <a:rPr lang="en-US" sz="7200">
                <a:solidFill>
                  <a:srgbClr val="FFFFFF"/>
                </a:solidFill>
                <a:latin typeface="Poppins"/>
                <a:ea typeface="Poppins"/>
                <a:cs typeface="Poppins"/>
                <a:sym typeface="Poppins"/>
              </a:rPr>
              <a:t> What is it?</a:t>
            </a:r>
            <a:endParaRPr sz="7200"/>
          </a:p>
        </p:txBody>
      </p:sp>
      <p:sp>
        <p:nvSpPr>
          <p:cNvPr id="262" name="Google Shape;262;p2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63" name="Google Shape;263;p2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264" name="Google Shape;264;p21"/>
          <p:cNvSpPr txBox="1"/>
          <p:nvPr/>
        </p:nvSpPr>
        <p:spPr>
          <a:xfrm>
            <a:off x="913798" y="3256087"/>
            <a:ext cx="15287400" cy="69594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2400">
                <a:solidFill>
                  <a:schemeClr val="dk1"/>
                </a:solidFill>
                <a:latin typeface="Calibri"/>
                <a:ea typeface="Calibri"/>
                <a:cs typeface="Calibri"/>
                <a:sym typeface="Calibri"/>
              </a:rPr>
              <a:t>Oxidative stress occurs when reactive oxygen species (ROS) exceed the body’s antioxidant capacity.</a:t>
            </a:r>
            <a:endParaRPr b="1" sz="24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400">
                <a:solidFill>
                  <a:schemeClr val="dk1"/>
                </a:solidFill>
                <a:latin typeface="Calibri"/>
                <a:ea typeface="Calibri"/>
                <a:cs typeface="Calibri"/>
                <a:sym typeface="Calibri"/>
              </a:rPr>
              <a:t>Where ROS Come From</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Normal energy metabolism, including ETC electron leakage</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Immune activation &amp; inflammation</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UV radiation</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Smoking &amp; air pollution</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Environmental toxins</a:t>
            </a:r>
            <a:endParaRPr sz="24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400">
                <a:solidFill>
                  <a:schemeClr val="dk1"/>
                </a:solidFill>
                <a:latin typeface="Calibri"/>
                <a:ea typeface="Calibri"/>
                <a:cs typeface="Calibri"/>
                <a:sym typeface="Calibri"/>
              </a:rPr>
              <a:t>Potential Cellular Damage</a:t>
            </a:r>
            <a:endParaRPr b="1"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lang="en-US" sz="2400">
                <a:solidFill>
                  <a:schemeClr val="dk1"/>
                </a:solidFill>
                <a:latin typeface="Calibri"/>
                <a:ea typeface="Calibri"/>
                <a:cs typeface="Calibri"/>
                <a:sym typeface="Calibri"/>
              </a:rPr>
              <a:t>Excess ROS may damage:</a:t>
            </a:r>
            <a:endParaRPr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DNA</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Proteins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Cell membranes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Mitochondria</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400">
                <a:solidFill>
                  <a:schemeClr val="dk1"/>
                </a:solidFill>
                <a:latin typeface="Calibri"/>
                <a:ea typeface="Calibri"/>
                <a:cs typeface="Calibri"/>
                <a:sym typeface="Calibri"/>
              </a:rPr>
              <a:t>Key concept:</a:t>
            </a:r>
            <a:r>
              <a:rPr lang="en-US" sz="2400">
                <a:solidFill>
                  <a:schemeClr val="dk1"/>
                </a:solidFill>
                <a:latin typeface="Calibri"/>
                <a:ea typeface="Calibri"/>
                <a:cs typeface="Calibri"/>
                <a:sym typeface="Calibri"/>
              </a:rPr>
              <a:t> ROS are normal signaling molecules, but excessive or poorly controlled ROS can cause oxidative damage.</a:t>
            </a:r>
            <a:endParaRPr b="1" sz="2400">
              <a:latin typeface="Calibri"/>
              <a:ea typeface="Calibri"/>
              <a:cs typeface="Calibri"/>
              <a:sym typeface="Calibri"/>
            </a:endParaRPr>
          </a:p>
        </p:txBody>
      </p:sp>
      <p:sp>
        <p:nvSpPr>
          <p:cNvPr id="265" name="Google Shape;265;p2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id="270" name="Google Shape;270;p2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71" name="Google Shape;271;p20"/>
          <p:cNvSpPr txBox="1"/>
          <p:nvPr/>
        </p:nvSpPr>
        <p:spPr>
          <a:xfrm>
            <a:off x="653816" y="596790"/>
            <a:ext cx="17634000" cy="206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33FF"/>
              </a:buClr>
              <a:buSzPts val="5300"/>
              <a:buFont typeface="Poppins"/>
              <a:buNone/>
            </a:pPr>
            <a:r>
              <a:rPr b="0" i="0" lang="en-US" sz="6700" u="none" cap="none" strike="noStrike">
                <a:solidFill>
                  <a:srgbClr val="0433FF"/>
                </a:solidFill>
                <a:latin typeface="Poppins"/>
                <a:ea typeface="Poppins"/>
                <a:cs typeface="Poppins"/>
                <a:sym typeface="Poppins"/>
              </a:rPr>
              <a:t>Water-Soluble Vitamins’ Role in Oxidative Stress </a:t>
            </a:r>
            <a:r>
              <a:rPr lang="en-US" sz="6700">
                <a:solidFill>
                  <a:srgbClr val="0433FF"/>
                </a:solidFill>
                <a:latin typeface="Poppins"/>
                <a:ea typeface="Poppins"/>
                <a:cs typeface="Poppins"/>
                <a:sym typeface="Poppins"/>
              </a:rPr>
              <a:t>&amp;</a:t>
            </a:r>
            <a:r>
              <a:rPr b="0" i="0" lang="en-US" sz="6700" u="none" cap="none" strike="noStrike">
                <a:solidFill>
                  <a:srgbClr val="0433FF"/>
                </a:solidFill>
                <a:latin typeface="Poppins"/>
                <a:ea typeface="Poppins"/>
                <a:cs typeface="Poppins"/>
                <a:sym typeface="Poppins"/>
              </a:rPr>
              <a:t> Detoxification Pathways</a:t>
            </a:r>
            <a:endParaRPr sz="6700"/>
          </a:p>
        </p:txBody>
      </p:sp>
      <p:sp>
        <p:nvSpPr>
          <p:cNvPr id="272" name="Google Shape;272;p2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73" name="Google Shape;273;p2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274" name="Google Shape;274;p20"/>
          <p:cNvSpPr txBox="1"/>
          <p:nvPr/>
        </p:nvSpPr>
        <p:spPr>
          <a:xfrm>
            <a:off x="653699" y="3256075"/>
            <a:ext cx="16895400" cy="6805500"/>
          </a:xfrm>
          <a:prstGeom prst="rect">
            <a:avLst/>
          </a:prstGeom>
          <a:noFill/>
          <a:ln>
            <a:noFill/>
          </a:ln>
        </p:spPr>
        <p:txBody>
          <a:bodyPr anchorCtr="0" anchor="t" bIns="45700" lIns="45700" spcFirstLastPara="1" rIns="45700" wrap="square" tIns="45700">
            <a:spAutoFit/>
          </a:bodyPr>
          <a:lstStyle/>
          <a:p>
            <a:pPr indent="0" lvl="0" marL="0" rtl="0" algn="ctr">
              <a:lnSpc>
                <a:spcPct val="115000"/>
              </a:lnSpc>
              <a:spcBef>
                <a:spcPts val="1200"/>
              </a:spcBef>
              <a:spcAft>
                <a:spcPts val="0"/>
              </a:spcAft>
              <a:buClr>
                <a:schemeClr val="dk1"/>
              </a:buClr>
              <a:buSzPts val="1100"/>
              <a:buFont typeface="Arial"/>
              <a:buNone/>
            </a:pPr>
            <a:r>
              <a:rPr lang="en-US" sz="2400">
                <a:solidFill>
                  <a:schemeClr val="dk1"/>
                </a:solidFill>
                <a:latin typeface="Calibri"/>
                <a:ea typeface="Calibri"/>
                <a:cs typeface="Calibri"/>
                <a:sym typeface="Calibri"/>
              </a:rPr>
              <a:t>B vitamins and vitamin C help maintain cellular redox balance and support the metabolism and elimination of potentially harmful compounds.</a:t>
            </a:r>
            <a:endParaRPr sz="2400">
              <a:solidFill>
                <a:schemeClr val="dk1"/>
              </a:solidFill>
              <a:latin typeface="Calibri"/>
              <a:ea typeface="Calibri"/>
              <a:cs typeface="Calibri"/>
              <a:sym typeface="Calibri"/>
            </a:endParaRPr>
          </a:p>
          <a:p>
            <a:pPr indent="0" lvl="0" marL="0" rtl="0" algn="l">
              <a:lnSpc>
                <a:spcPct val="115000"/>
              </a:lnSpc>
              <a:spcBef>
                <a:spcPts val="1400"/>
              </a:spcBef>
              <a:spcAft>
                <a:spcPts val="0"/>
              </a:spcAft>
              <a:buClr>
                <a:schemeClr val="dk1"/>
              </a:buClr>
              <a:buSzPts val="1100"/>
              <a:buFont typeface="Arial"/>
              <a:buNone/>
            </a:pPr>
            <a:r>
              <a:rPr b="1" lang="en-US" sz="2400">
                <a:solidFill>
                  <a:schemeClr val="dk1"/>
                </a:solidFill>
                <a:latin typeface="Calibri"/>
                <a:ea typeface="Calibri"/>
                <a:cs typeface="Calibri"/>
                <a:sym typeface="Calibri"/>
              </a:rPr>
              <a:t>Antioxidant Defense</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Char char="●"/>
            </a:pPr>
            <a:r>
              <a:rPr b="1" lang="en-US" sz="2400">
                <a:solidFill>
                  <a:schemeClr val="dk1"/>
                </a:solidFill>
                <a:latin typeface="Calibri"/>
                <a:ea typeface="Calibri"/>
                <a:cs typeface="Calibri"/>
                <a:sym typeface="Calibri"/>
              </a:rPr>
              <a:t>Vitamin C</a:t>
            </a:r>
            <a:r>
              <a:rPr lang="en-US" sz="2400">
                <a:solidFill>
                  <a:schemeClr val="dk1"/>
                </a:solidFill>
                <a:latin typeface="Calibri"/>
                <a:ea typeface="Calibri"/>
                <a:cs typeface="Calibri"/>
                <a:sym typeface="Calibri"/>
              </a:rPr>
              <a:t> directly neutralizes reactive oxygen species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latin typeface="Calibri"/>
                <a:ea typeface="Calibri"/>
                <a:cs typeface="Calibri"/>
                <a:sym typeface="Calibri"/>
              </a:rPr>
              <a:t>Helps regenerate other antioxidants, including </a:t>
            </a:r>
            <a:r>
              <a:rPr b="1" lang="en-US" sz="2400">
                <a:solidFill>
                  <a:schemeClr val="dk1"/>
                </a:solidFill>
                <a:latin typeface="Calibri"/>
                <a:ea typeface="Calibri"/>
                <a:cs typeface="Calibri"/>
                <a:sym typeface="Calibri"/>
              </a:rPr>
              <a:t>vitamin E</a:t>
            </a:r>
            <a:endParaRPr b="1"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B2 &amp; B3</a:t>
            </a:r>
            <a:r>
              <a:rPr lang="en-US" sz="2400">
                <a:solidFill>
                  <a:schemeClr val="dk1"/>
                </a:solidFill>
                <a:latin typeface="Calibri"/>
                <a:ea typeface="Calibri"/>
                <a:cs typeface="Calibri"/>
                <a:sym typeface="Calibri"/>
              </a:rPr>
              <a:t> support glutathione recycling and cellular redox reactions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latin typeface="Calibri"/>
                <a:ea typeface="Calibri"/>
                <a:cs typeface="Calibri"/>
                <a:sym typeface="Calibri"/>
              </a:rPr>
              <a:t>Adequate status helps protect </a:t>
            </a:r>
            <a:r>
              <a:rPr b="1" lang="en-US" sz="2400">
                <a:solidFill>
                  <a:schemeClr val="dk1"/>
                </a:solidFill>
                <a:latin typeface="Calibri"/>
                <a:ea typeface="Calibri"/>
                <a:cs typeface="Calibri"/>
                <a:sym typeface="Calibri"/>
              </a:rPr>
              <a:t>mitochondria, lipids, proteins &amp; DNA</a:t>
            </a:r>
            <a:endParaRPr b="1" sz="2400">
              <a:solidFill>
                <a:schemeClr val="dk1"/>
              </a:solidFill>
              <a:latin typeface="Calibri"/>
              <a:ea typeface="Calibri"/>
              <a:cs typeface="Calibri"/>
              <a:sym typeface="Calibri"/>
            </a:endParaRPr>
          </a:p>
          <a:p>
            <a:pPr indent="0" lvl="0" marL="0" rtl="0" algn="l">
              <a:lnSpc>
                <a:spcPct val="115000"/>
              </a:lnSpc>
              <a:spcBef>
                <a:spcPts val="1400"/>
              </a:spcBef>
              <a:spcAft>
                <a:spcPts val="0"/>
              </a:spcAft>
              <a:buClr>
                <a:schemeClr val="dk1"/>
              </a:buClr>
              <a:buSzPts val="1100"/>
              <a:buFont typeface="Arial"/>
              <a:buNone/>
            </a:pPr>
            <a:r>
              <a:rPr b="1" lang="en-US" sz="2400">
                <a:solidFill>
                  <a:schemeClr val="dk1"/>
                </a:solidFill>
                <a:latin typeface="Calibri"/>
                <a:ea typeface="Calibri"/>
                <a:cs typeface="Calibri"/>
                <a:sym typeface="Calibri"/>
              </a:rPr>
              <a:t>Detoxification Support</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Char char="●"/>
            </a:pPr>
            <a:r>
              <a:rPr b="1" lang="en-US" sz="2400">
                <a:solidFill>
                  <a:schemeClr val="dk1"/>
                </a:solidFill>
                <a:latin typeface="Calibri"/>
                <a:ea typeface="Calibri"/>
                <a:cs typeface="Calibri"/>
                <a:sym typeface="Calibri"/>
              </a:rPr>
              <a:t>B2 &amp; B3</a:t>
            </a:r>
            <a:r>
              <a:rPr lang="en-US" sz="2400">
                <a:solidFill>
                  <a:schemeClr val="dk1"/>
                </a:solidFill>
                <a:latin typeface="Calibri"/>
                <a:ea typeface="Calibri"/>
                <a:cs typeface="Calibri"/>
                <a:sym typeface="Calibri"/>
              </a:rPr>
              <a:t> support Phase I oxidation-reduction reactions</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B6, folate &amp; B12</a:t>
            </a:r>
            <a:r>
              <a:rPr lang="en-US" sz="2400">
                <a:solidFill>
                  <a:schemeClr val="dk1"/>
                </a:solidFill>
                <a:latin typeface="Calibri"/>
                <a:ea typeface="Calibri"/>
                <a:cs typeface="Calibri"/>
                <a:sym typeface="Calibri"/>
              </a:rPr>
              <a:t> support one-carbon and amino acid metabolism</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B5</a:t>
            </a:r>
            <a:r>
              <a:rPr lang="en-US" sz="2400">
                <a:solidFill>
                  <a:schemeClr val="dk1"/>
                </a:solidFill>
                <a:latin typeface="Calibri"/>
                <a:ea typeface="Calibri"/>
                <a:cs typeface="Calibri"/>
                <a:sym typeface="Calibri"/>
              </a:rPr>
              <a:t> supports CoA-dependent metabolism</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latin typeface="Calibri"/>
                <a:ea typeface="Calibri"/>
                <a:cs typeface="Calibri"/>
                <a:sym typeface="Calibri"/>
              </a:rPr>
              <a:t>B-vitamin pathways contribute to </a:t>
            </a:r>
            <a:r>
              <a:rPr b="1" lang="en-US" sz="2400">
                <a:solidFill>
                  <a:schemeClr val="dk1"/>
                </a:solidFill>
                <a:latin typeface="Calibri"/>
                <a:ea typeface="Calibri"/>
                <a:cs typeface="Calibri"/>
                <a:sym typeface="Calibri"/>
              </a:rPr>
              <a:t>methylation, transsulfuration &amp; conjugation</a:t>
            </a:r>
            <a:endParaRPr b="1" sz="24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b="1" lang="en-US" sz="2400">
                <a:solidFill>
                  <a:schemeClr val="dk1"/>
                </a:solidFill>
                <a:highlight>
                  <a:srgbClr val="FFFF00"/>
                </a:highlight>
                <a:latin typeface="Calibri"/>
                <a:ea typeface="Calibri"/>
                <a:cs typeface="Calibri"/>
                <a:sym typeface="Calibri"/>
              </a:rPr>
              <a:t>Key concept:</a:t>
            </a:r>
            <a:r>
              <a:rPr lang="en-US" sz="2400">
                <a:solidFill>
                  <a:schemeClr val="dk1"/>
                </a:solidFill>
                <a:highlight>
                  <a:srgbClr val="FFFF00"/>
                </a:highlight>
                <a:latin typeface="Calibri"/>
                <a:ea typeface="Calibri"/>
                <a:cs typeface="Calibri"/>
                <a:sym typeface="Calibri"/>
              </a:rPr>
              <a:t> </a:t>
            </a:r>
            <a:r>
              <a:rPr lang="en-US" sz="2400">
                <a:solidFill>
                  <a:schemeClr val="dk1"/>
                </a:solidFill>
                <a:latin typeface="Calibri"/>
                <a:ea typeface="Calibri"/>
                <a:cs typeface="Calibri"/>
                <a:sym typeface="Calibri"/>
              </a:rPr>
              <a:t>Water-soluble vitamins provide antioxidant activity and essential cofactors—but detoxification also depends on amino acids, minerals, enzymes &amp; adequate elimination.</a:t>
            </a:r>
            <a:endParaRPr sz="2400">
              <a:latin typeface="Calibri"/>
              <a:ea typeface="Calibri"/>
              <a:cs typeface="Calibri"/>
              <a:sym typeface="Calibri"/>
            </a:endParaRPr>
          </a:p>
        </p:txBody>
      </p:sp>
      <p:sp>
        <p:nvSpPr>
          <p:cNvPr id="275" name="Google Shape;275;p20"/>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BFB"/>
        </a:solidFill>
      </p:bgPr>
    </p:bg>
    <p:spTree>
      <p:nvGrpSpPr>
        <p:cNvPr id="64" name="Shape 64"/>
        <p:cNvGrpSpPr/>
        <p:nvPr/>
      </p:nvGrpSpPr>
      <p:grpSpPr>
        <a:xfrm>
          <a:off x="0" y="0"/>
          <a:ext cx="0" cy="0"/>
          <a:chOff x="0" y="0"/>
          <a:chExt cx="0" cy="0"/>
        </a:xfrm>
      </p:grpSpPr>
      <p:grpSp>
        <p:nvGrpSpPr>
          <p:cNvPr id="65" name="Google Shape;65;p2"/>
          <p:cNvGrpSpPr/>
          <p:nvPr/>
        </p:nvGrpSpPr>
        <p:grpSpPr>
          <a:xfrm>
            <a:off x="1999668" y="1603521"/>
            <a:ext cx="1493832" cy="6325019"/>
            <a:chOff x="-2" y="-1"/>
            <a:chExt cx="1493830" cy="6325018"/>
          </a:xfrm>
        </p:grpSpPr>
        <p:sp>
          <p:nvSpPr>
            <p:cNvPr id="66" name="Google Shape;66;p2"/>
            <p:cNvSpPr/>
            <p:nvPr/>
          </p:nvSpPr>
          <p:spPr>
            <a:xfrm>
              <a:off x="1" y="-1"/>
              <a:ext cx="1493827" cy="6325018"/>
            </a:xfrm>
            <a:custGeom>
              <a:rect b="b" l="l" r="r" t="t"/>
              <a:pathLst>
                <a:path extrusionOk="0" h="21600" w="21600">
                  <a:moveTo>
                    <a:pt x="10800" y="0"/>
                  </a:moveTo>
                  <a:cubicBezTo>
                    <a:pt x="13664" y="0"/>
                    <a:pt x="16411" y="269"/>
                    <a:pt x="18437" y="747"/>
                  </a:cubicBezTo>
                  <a:cubicBezTo>
                    <a:pt x="20462" y="1225"/>
                    <a:pt x="21600" y="1874"/>
                    <a:pt x="21600" y="2551"/>
                  </a:cubicBezTo>
                  <a:lnTo>
                    <a:pt x="21600" y="19049"/>
                  </a:lnTo>
                  <a:cubicBezTo>
                    <a:pt x="21600" y="19726"/>
                    <a:pt x="20462" y="20375"/>
                    <a:pt x="18437" y="20853"/>
                  </a:cubicBezTo>
                  <a:cubicBezTo>
                    <a:pt x="16411" y="21331"/>
                    <a:pt x="13664" y="21600"/>
                    <a:pt x="10800" y="21600"/>
                  </a:cubicBezTo>
                  <a:cubicBezTo>
                    <a:pt x="7936" y="21600"/>
                    <a:pt x="5189" y="21331"/>
                    <a:pt x="3163" y="20853"/>
                  </a:cubicBezTo>
                  <a:cubicBezTo>
                    <a:pt x="1138" y="20375"/>
                    <a:pt x="0" y="19726"/>
                    <a:pt x="0" y="19049"/>
                  </a:cubicBezTo>
                  <a:lnTo>
                    <a:pt x="0" y="2551"/>
                  </a:lnTo>
                  <a:cubicBezTo>
                    <a:pt x="0" y="1874"/>
                    <a:pt x="1138" y="1225"/>
                    <a:pt x="3163" y="747"/>
                  </a:cubicBezTo>
                  <a:cubicBezTo>
                    <a:pt x="5189" y="269"/>
                    <a:pt x="7936" y="0"/>
                    <a:pt x="10800" y="0"/>
                  </a:cubicBezTo>
                  <a:close/>
                </a:path>
              </a:pathLst>
            </a:cu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 name="Google Shape;67;p2"/>
            <p:cNvSpPr txBox="1"/>
            <p:nvPr/>
          </p:nvSpPr>
          <p:spPr>
            <a:xfrm>
              <a:off x="-2" y="1037285"/>
              <a:ext cx="1493828" cy="4250428"/>
            </a:xfrm>
            <a:prstGeom prst="rect">
              <a:avLst/>
            </a:prstGeom>
            <a:noFill/>
            <a:ln>
              <a:noFill/>
            </a:ln>
          </p:spPr>
          <p:txBody>
            <a:bodyPr anchorCtr="0" anchor="ctr" bIns="0" lIns="0" spcFirstLastPara="1" rIns="0" wrap="square" tIns="0">
              <a:spAutoFit/>
            </a:bodyPr>
            <a:lstStyle/>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D</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O</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M</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A</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I</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N</a:t>
              </a:r>
              <a:endParaRPr/>
            </a:p>
            <a:p>
              <a:pPr indent="0" lvl="0" marL="0" marR="0" rtl="0" algn="ctr">
                <a:lnSpc>
                  <a:spcPct val="133333"/>
                </a:lnSpc>
                <a:spcBef>
                  <a:spcPts val="0"/>
                </a:spcBef>
                <a:spcAft>
                  <a:spcPts val="0"/>
                </a:spcAft>
                <a:buClr>
                  <a:srgbClr val="000000"/>
                </a:buClr>
                <a:buSzPts val="3600"/>
                <a:buFont typeface="Arial"/>
                <a:buNone/>
              </a:pPr>
              <a:r>
                <a:rPr b="1" i="0" lang="en-US" sz="3600" u="none" cap="none" strike="noStrike">
                  <a:solidFill>
                    <a:srgbClr val="000000"/>
                  </a:solidFill>
                  <a:latin typeface="Arial"/>
                  <a:ea typeface="Arial"/>
                  <a:cs typeface="Arial"/>
                  <a:sym typeface="Arial"/>
                </a:rPr>
                <a:t>III</a:t>
              </a:r>
              <a:endParaRPr/>
            </a:p>
          </p:txBody>
        </p:sp>
      </p:grpSp>
      <p:sp>
        <p:nvSpPr>
          <p:cNvPr id="68" name="Google Shape;68;p2"/>
          <p:cNvSpPr/>
          <p:nvPr/>
        </p:nvSpPr>
        <p:spPr>
          <a:xfrm>
            <a:off x="-1543050" y="-558221"/>
            <a:ext cx="3086100" cy="11299906"/>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9" name="Google Shape;69;p2"/>
          <p:cNvSpPr txBox="1"/>
          <p:nvPr/>
        </p:nvSpPr>
        <p:spPr>
          <a:xfrm>
            <a:off x="3686411" y="2805383"/>
            <a:ext cx="7880795" cy="598526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33FF"/>
              </a:buClr>
              <a:buSzPts val="2800"/>
              <a:buFont typeface="Arial"/>
              <a:buNone/>
            </a:pPr>
            <a:r>
              <a:rPr b="1" i="0" lang="en-US" sz="2800" u="none" cap="none" strike="noStrike">
                <a:solidFill>
                  <a:srgbClr val="0433FF"/>
                </a:solidFill>
                <a:latin typeface="Arial"/>
                <a:ea typeface="Arial"/>
                <a:cs typeface="Arial"/>
                <a:sym typeface="Arial"/>
              </a:rPr>
              <a:t>Nutrients &amp; Human Health - Macronutrients &amp; Micronutrients (Water &amp; Fat Soluble Vitamins)</a:t>
            </a:r>
            <a:endParaRPr/>
          </a:p>
          <a:p>
            <a:pPr indent="-250657" lvl="0" marL="250657" marR="0" rtl="0" algn="l">
              <a:lnSpc>
                <a:spcPct val="100000"/>
              </a:lnSpc>
              <a:spcBef>
                <a:spcPts val="1600"/>
              </a:spcBef>
              <a:spcAft>
                <a:spcPts val="0"/>
              </a:spcAft>
              <a:buClr>
                <a:srgbClr val="0433FF"/>
              </a:buClr>
              <a:buSzPts val="2800"/>
              <a:buFont typeface="Arial"/>
              <a:buChar char="•"/>
            </a:pPr>
            <a:r>
              <a:rPr b="0" i="0" lang="en-US" sz="2800" u="none" cap="none" strike="noStrike">
                <a:solidFill>
                  <a:srgbClr val="0433FF"/>
                </a:solidFill>
                <a:latin typeface="Arial"/>
                <a:ea typeface="Arial"/>
                <a:cs typeface="Arial"/>
                <a:sym typeface="Arial"/>
              </a:rPr>
              <a:t>Macronutrient and micronutrient food sources and impact on health</a:t>
            </a:r>
            <a:endParaRPr/>
          </a:p>
          <a:p>
            <a:pPr indent="-250657" lvl="0" marL="250657" marR="0" rtl="0" algn="l">
              <a:lnSpc>
                <a:spcPct val="100000"/>
              </a:lnSpc>
              <a:spcBef>
                <a:spcPts val="1600"/>
              </a:spcBef>
              <a:spcAft>
                <a:spcPts val="0"/>
              </a:spcAft>
              <a:buClr>
                <a:srgbClr val="0433FF"/>
              </a:buClr>
              <a:buSzPts val="2800"/>
              <a:buFont typeface="Arial"/>
              <a:buChar char="•"/>
            </a:pPr>
            <a:r>
              <a:rPr b="0" i="0" lang="en-US" sz="2800" u="none" cap="none" strike="noStrike">
                <a:solidFill>
                  <a:srgbClr val="0433FF"/>
                </a:solidFill>
                <a:latin typeface="Arial"/>
                <a:ea typeface="Arial"/>
                <a:cs typeface="Arial"/>
                <a:sym typeface="Arial"/>
              </a:rPr>
              <a:t>Nutrient deficiency and insufficiency: causes, symptoms, and treatment</a:t>
            </a:r>
            <a:endParaRPr/>
          </a:p>
          <a:p>
            <a:pPr indent="-250657" lvl="0" marL="250657" marR="0" rtl="0" algn="l">
              <a:lnSpc>
                <a:spcPct val="100000"/>
              </a:lnSpc>
              <a:spcBef>
                <a:spcPts val="1600"/>
              </a:spcBef>
              <a:spcAft>
                <a:spcPts val="0"/>
              </a:spcAft>
              <a:buClr>
                <a:srgbClr val="0433FF"/>
              </a:buClr>
              <a:buSzPts val="2800"/>
              <a:buFont typeface="Arial"/>
              <a:buChar char="•"/>
            </a:pPr>
            <a:r>
              <a:rPr b="0" i="0" lang="en-US" sz="2800" u="none" cap="none" strike="noStrike">
                <a:solidFill>
                  <a:srgbClr val="0433FF"/>
                </a:solidFill>
                <a:latin typeface="Arial"/>
                <a:ea typeface="Arial"/>
                <a:cs typeface="Arial"/>
                <a:sym typeface="Arial"/>
              </a:rPr>
              <a:t>Role of oxidative stress and detoxification pathways on health status</a:t>
            </a:r>
            <a:endParaRPr/>
          </a:p>
          <a:p>
            <a:pPr indent="0" lvl="0" marL="143232" marR="0" rtl="0" algn="l">
              <a:lnSpc>
                <a:spcPct val="100000"/>
              </a:lnSpc>
              <a:spcBef>
                <a:spcPts val="1600"/>
              </a:spcBef>
              <a:spcAft>
                <a:spcPts val="0"/>
              </a:spcAft>
              <a:buClr>
                <a:srgbClr val="000000"/>
              </a:buClr>
              <a:buSzPts val="2800"/>
              <a:buFont typeface="Times"/>
              <a:buNone/>
            </a:pPr>
            <a:r>
              <a:t/>
            </a:r>
            <a:endParaRPr b="0" i="0" sz="2800" u="none" cap="none" strike="noStrike">
              <a:solidFill>
                <a:srgbClr val="0433FF"/>
              </a:solidFill>
              <a:latin typeface="Arial"/>
              <a:ea typeface="Arial"/>
              <a:cs typeface="Arial"/>
              <a:sym typeface="Arial"/>
            </a:endParaRPr>
          </a:p>
          <a:p>
            <a:pPr indent="0" lvl="0" marL="0" marR="0" rtl="0" algn="l">
              <a:lnSpc>
                <a:spcPct val="100000"/>
              </a:lnSpc>
              <a:spcBef>
                <a:spcPts val="1600"/>
              </a:spcBef>
              <a:spcAft>
                <a:spcPts val="0"/>
              </a:spcAft>
              <a:buClr>
                <a:srgbClr val="0433FF"/>
              </a:buClr>
              <a:buSzPts val="2800"/>
              <a:buFont typeface="Arial"/>
              <a:buNone/>
            </a:pPr>
            <a:r>
              <a:t/>
            </a:r>
            <a:endParaRPr b="0" i="0" sz="2800" u="none" cap="none" strike="noStrike">
              <a:solidFill>
                <a:srgbClr val="0433FF"/>
              </a:solidFill>
              <a:latin typeface="Arial"/>
              <a:ea typeface="Arial"/>
              <a:cs typeface="Arial"/>
              <a:sym typeface="Arial"/>
            </a:endParaRPr>
          </a:p>
          <a:p>
            <a:pPr indent="0" lvl="0" marL="0" marR="0" rtl="0" algn="l">
              <a:lnSpc>
                <a:spcPct val="100000"/>
              </a:lnSpc>
              <a:spcBef>
                <a:spcPts val="1500"/>
              </a:spcBef>
              <a:spcAft>
                <a:spcPts val="0"/>
              </a:spcAft>
              <a:buClr>
                <a:srgbClr val="0433FF"/>
              </a:buClr>
              <a:buSzPts val="2200"/>
              <a:buFont typeface="Arial"/>
              <a:buNone/>
            </a:pPr>
            <a:r>
              <a:rPr b="1" i="0" lang="en-US" sz="2200" u="none" cap="none" strike="noStrike">
                <a:solidFill>
                  <a:srgbClr val="0433FF"/>
                </a:solidFill>
                <a:latin typeface="Arial"/>
                <a:ea typeface="Arial"/>
                <a:cs typeface="Arial"/>
                <a:sym typeface="Arial"/>
              </a:rPr>
              <a:t>**Headings on slides highlighted in blue represent a new topic within the domain</a:t>
            </a:r>
            <a:endParaRPr/>
          </a:p>
        </p:txBody>
      </p:sp>
      <p:sp>
        <p:nvSpPr>
          <p:cNvPr id="70" name="Google Shape;70;p2"/>
          <p:cNvSpPr txBox="1"/>
          <p:nvPr/>
        </p:nvSpPr>
        <p:spPr>
          <a:xfrm>
            <a:off x="17258512" y="9210674"/>
            <a:ext cx="153964" cy="34289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231F20"/>
              </a:buClr>
              <a:buSzPts val="2000"/>
              <a:buFont typeface="Arial"/>
              <a:buNone/>
            </a:pPr>
            <a:r>
              <a:rPr b="0" i="0" lang="en-US" sz="2000" u="none" cap="none" strike="noStrike">
                <a:solidFill>
                  <a:srgbClr val="231F20"/>
                </a:solidFill>
                <a:latin typeface="Arial"/>
                <a:ea typeface="Arial"/>
                <a:cs typeface="Arial"/>
                <a:sym typeface="Arial"/>
              </a:rPr>
              <a:t>2</a:t>
            </a:r>
            <a:endParaRPr/>
          </a:p>
        </p:txBody>
      </p:sp>
      <p:sp>
        <p:nvSpPr>
          <p:cNvPr id="71" name="Google Shape;71;p2"/>
          <p:cNvSpPr txBox="1"/>
          <p:nvPr>
            <p:ph idx="4294967295" type="sldNum"/>
          </p:nvPr>
        </p:nvSpPr>
        <p:spPr>
          <a:xfrm>
            <a:off x="8505421" y="6414761"/>
            <a:ext cx="181378"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pSp>
        <p:nvGrpSpPr>
          <p:cNvPr id="72" name="Google Shape;72;p2"/>
          <p:cNvGrpSpPr/>
          <p:nvPr/>
        </p:nvGrpSpPr>
        <p:grpSpPr>
          <a:xfrm>
            <a:off x="12489857" y="-130125"/>
            <a:ext cx="5794974" cy="10956732"/>
            <a:chOff x="-2" y="-1"/>
            <a:chExt cx="5794973" cy="10956731"/>
          </a:xfrm>
        </p:grpSpPr>
        <p:pic>
          <p:nvPicPr>
            <p:cNvPr descr="pexels-janetrangdoan-1128678.jpg" id="73" name="Google Shape;73;p2"/>
            <p:cNvPicPr preferRelativeResize="0"/>
            <p:nvPr/>
          </p:nvPicPr>
          <p:blipFill rotWithShape="1">
            <a:blip r:embed="rId3">
              <a:alphaModFix/>
            </a:blip>
            <a:srcRect b="0" l="31575" r="31575" t="0"/>
            <a:stretch/>
          </p:blipFill>
          <p:spPr>
            <a:xfrm>
              <a:off x="-1" y="-1"/>
              <a:ext cx="5794971" cy="10486486"/>
            </a:xfrm>
            <a:prstGeom prst="rect">
              <a:avLst/>
            </a:prstGeom>
            <a:noFill/>
            <a:ln>
              <a:noFill/>
            </a:ln>
          </p:spPr>
        </p:pic>
        <p:sp>
          <p:nvSpPr>
            <p:cNvPr id="74" name="Google Shape;74;p2"/>
            <p:cNvSpPr txBox="1"/>
            <p:nvPr/>
          </p:nvSpPr>
          <p:spPr>
            <a:xfrm>
              <a:off x="-2" y="10562682"/>
              <a:ext cx="5794973" cy="394048"/>
            </a:xfrm>
            <a:prstGeom prst="rect">
              <a:avLst/>
            </a:prstGeom>
            <a:noFill/>
            <a:ln>
              <a:noFill/>
            </a:ln>
          </p:spPr>
          <p:txBody>
            <a:bodyPr anchorCtr="0" anchor="t" bIns="76200" lIns="76200" spcFirstLastPara="1" rIns="76200" wrap="square" tIns="76200">
              <a:spAutoFit/>
            </a:bodyPr>
            <a:lstStyle/>
            <a:p>
              <a:pPr indent="0" lvl="0" marL="0" marR="0" rtl="0" algn="l">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Caption</a:t>
              </a:r>
              <a:endParaRPr/>
            </a:p>
          </p:txBody>
        </p:sp>
      </p:grpSp>
      <p:sp>
        <p:nvSpPr>
          <p:cNvPr id="75" name="Google Shape;75;p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23"/>
          <p:cNvSpPr/>
          <p:nvPr/>
        </p:nvSpPr>
        <p:spPr>
          <a:xfrm rot="10800000">
            <a:off x="-3" y="-257180"/>
            <a:ext cx="18288004"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81" name="Google Shape;281;p2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82" name="Google Shape;282;p23"/>
          <p:cNvSpPr txBox="1"/>
          <p:nvPr/>
        </p:nvSpPr>
        <p:spPr>
          <a:xfrm>
            <a:off x="1090384" y="311696"/>
            <a:ext cx="17634000" cy="2462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000"/>
              <a:buFont typeface="Poppins"/>
              <a:buNone/>
            </a:pPr>
            <a:r>
              <a:rPr b="0" i="0" lang="en-US" sz="8000" u="none" cap="none" strike="noStrike">
                <a:solidFill>
                  <a:srgbClr val="FFFFFF"/>
                </a:solidFill>
                <a:latin typeface="Poppins"/>
                <a:ea typeface="Poppins"/>
                <a:cs typeface="Poppins"/>
                <a:sym typeface="Poppins"/>
              </a:rPr>
              <a:t>Water-Soluble Vitamins in </a:t>
            </a:r>
            <a:endParaRPr sz="8000"/>
          </a:p>
          <a:p>
            <a:pPr indent="0" lvl="0" marL="0" marR="0" rtl="0" algn="l">
              <a:lnSpc>
                <a:spcPct val="100000"/>
              </a:lnSpc>
              <a:spcBef>
                <a:spcPts val="0"/>
              </a:spcBef>
              <a:spcAft>
                <a:spcPts val="0"/>
              </a:spcAft>
              <a:buClr>
                <a:srgbClr val="FFFFFF"/>
              </a:buClr>
              <a:buSzPts val="6000"/>
              <a:buFont typeface="Poppins"/>
              <a:buNone/>
            </a:pPr>
            <a:r>
              <a:rPr b="0" i="0" lang="en-US" sz="8000" u="none" cap="none" strike="noStrike">
                <a:solidFill>
                  <a:srgbClr val="FFFFFF"/>
                </a:solidFill>
                <a:latin typeface="Poppins"/>
                <a:ea typeface="Poppins"/>
                <a:cs typeface="Poppins"/>
                <a:sym typeface="Poppins"/>
              </a:rPr>
              <a:t>Antioxidant Defense</a:t>
            </a:r>
            <a:endParaRPr sz="8000"/>
          </a:p>
        </p:txBody>
      </p:sp>
      <p:sp>
        <p:nvSpPr>
          <p:cNvPr id="283" name="Google Shape;283;p23"/>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84" name="Google Shape;284;p2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285" name="Google Shape;285;p23"/>
          <p:cNvGraphicFramePr/>
          <p:nvPr/>
        </p:nvGraphicFramePr>
        <p:xfrm>
          <a:off x="1611854" y="3523581"/>
          <a:ext cx="3000000" cy="3000000"/>
        </p:xfrm>
        <a:graphic>
          <a:graphicData uri="http://schemas.openxmlformats.org/drawingml/2006/table">
            <a:tbl>
              <a:tblPr bandRow="1">
                <a:noFill/>
                <a:tableStyleId>{0E30B8B5-0A17-4FE9-90C6-0DF0C035C8B7}</a:tableStyleId>
              </a:tblPr>
              <a:tblGrid>
                <a:gridCol w="2555325"/>
                <a:gridCol w="4428025"/>
                <a:gridCol w="8790325"/>
              </a:tblGrid>
              <a:tr h="7766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Vitamin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Antioxidant Role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Biological Function in ROS Reduction</a:t>
                      </a:r>
                      <a:endParaRPr/>
                    </a:p>
                  </a:txBody>
                  <a:tcPr marT="12700" marB="12700" marR="12700" marL="12700" anchor="ctr"/>
                </a:tc>
              </a:tr>
              <a:tr h="120380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Vitamin 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Primary aqueous antioxidant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Directly quenches free radicals and regenerates vitamin E</a:t>
                      </a:r>
                      <a:endParaRPr/>
                    </a:p>
                  </a:txBody>
                  <a:tcPr marT="12700" marB="12700" marR="12700" marL="12700" anchor="ctr"/>
                </a:tc>
              </a:tr>
              <a:tr h="120380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B2 (Riboflavin)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Glutathione regeneration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Forms FAD needed for glutathione reductase enzyme</a:t>
                      </a:r>
                      <a:endParaRPr/>
                    </a:p>
                  </a:txBody>
                  <a:tcPr marT="12700" marB="12700" marR="12700" marL="12700" anchor="ctr"/>
                </a:tc>
              </a:tr>
              <a:tr h="7766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B3 (Niacin)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NADPH generation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Supplies electrons for antioxidant enzymes</a:t>
                      </a:r>
                      <a:endParaRPr/>
                    </a:p>
                  </a:txBody>
                  <a:tcPr marT="12700" marB="12700" marR="12700" marL="12700" anchor="ctr"/>
                </a:tc>
              </a:tr>
              <a:tr h="7766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B6</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Amino acid metabolism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Produces cysteine for glutathione synthesis</a:t>
                      </a:r>
                      <a:endParaRPr/>
                    </a:p>
                  </a:txBody>
                  <a:tcPr marT="12700" marB="12700" marR="12700" marL="12700" anchor="ctr"/>
                </a:tc>
              </a:tr>
              <a:tr h="93360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Folate (B9)</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DNA protection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Prevents oxidative DNA damage during cell replication</a:t>
                      </a:r>
                      <a:endParaRPr/>
                    </a:p>
                  </a:txBody>
                  <a:tcPr marT="12700" marB="12700" marR="12700" marL="12700" anchor="ctr"/>
                </a:tc>
              </a:tr>
              <a:tr h="7766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Myelin protection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Preserves neuronal antioxidant defense</a:t>
                      </a:r>
                      <a:endParaRPr/>
                    </a:p>
                  </a:txBody>
                  <a:tcPr marT="12700" marB="12700" marR="12700" marL="12700" anchor="ctr"/>
                </a:tc>
              </a:tr>
            </a:tbl>
          </a:graphicData>
        </a:graphic>
      </p:graphicFrame>
      <p:sp>
        <p:nvSpPr>
          <p:cNvPr id="286" name="Google Shape;286;p23"/>
          <p:cNvSpPr/>
          <p:nvPr/>
        </p:nvSpPr>
        <p:spPr>
          <a:xfrm>
            <a:off x="16807724" y="14083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2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92" name="Google Shape;292;p24"/>
          <p:cNvSpPr txBox="1"/>
          <p:nvPr/>
        </p:nvSpPr>
        <p:spPr>
          <a:xfrm>
            <a:off x="1260709" y="596783"/>
            <a:ext cx="17634000" cy="206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000"/>
              <a:buFont typeface="Poppins"/>
              <a:buNone/>
            </a:pPr>
            <a:r>
              <a:rPr lang="en-US" sz="6700">
                <a:solidFill>
                  <a:srgbClr val="FFFFFF"/>
                </a:solidFill>
                <a:latin typeface="Poppins"/>
                <a:ea typeface="Poppins"/>
                <a:cs typeface="Poppins"/>
                <a:sym typeface="Poppins"/>
              </a:rPr>
              <a:t>When Antioxidant Support Is Compromised</a:t>
            </a:r>
            <a:endParaRPr sz="2100"/>
          </a:p>
        </p:txBody>
      </p:sp>
      <p:sp>
        <p:nvSpPr>
          <p:cNvPr id="293" name="Google Shape;293;p2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94" name="Google Shape;294;p24"/>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295" name="Google Shape;295;p24"/>
          <p:cNvSpPr txBox="1"/>
          <p:nvPr/>
        </p:nvSpPr>
        <p:spPr>
          <a:xfrm>
            <a:off x="653708" y="3256075"/>
            <a:ext cx="16827300" cy="6534600"/>
          </a:xfrm>
          <a:prstGeom prst="rect">
            <a:avLst/>
          </a:prstGeom>
          <a:noFill/>
          <a:ln>
            <a:noFill/>
          </a:ln>
        </p:spPr>
        <p:txBody>
          <a:bodyPr anchorCtr="0" anchor="t" bIns="45700" lIns="45700" spcFirstLastPara="1" rIns="45700" wrap="square" tIns="45700">
            <a:spAutoFit/>
          </a:bodyPr>
          <a:lstStyle/>
          <a:p>
            <a:pPr indent="0" lvl="0" marL="0" rtl="0" algn="ctr">
              <a:lnSpc>
                <a:spcPct val="115000"/>
              </a:lnSpc>
              <a:spcBef>
                <a:spcPts val="1200"/>
              </a:spcBef>
              <a:spcAft>
                <a:spcPts val="0"/>
              </a:spcAft>
              <a:buClr>
                <a:schemeClr val="dk1"/>
              </a:buClr>
              <a:buSzPts val="1100"/>
              <a:buFont typeface="Arial"/>
              <a:buNone/>
            </a:pPr>
            <a:r>
              <a:rPr b="1" lang="en-US" sz="2400">
                <a:solidFill>
                  <a:schemeClr val="dk1"/>
                </a:solidFill>
                <a:latin typeface="Calibri"/>
                <a:ea typeface="Calibri"/>
                <a:cs typeface="Calibri"/>
                <a:sym typeface="Calibri"/>
              </a:rPr>
              <a:t>Inadequate vitamin C and B-vitamin status may weaken antioxidant defenses and impair cellular redox balance.</a:t>
            </a:r>
            <a:endParaRPr b="1" sz="2400">
              <a:solidFill>
                <a:schemeClr val="dk1"/>
              </a:solidFill>
              <a:latin typeface="Calibri"/>
              <a:ea typeface="Calibri"/>
              <a:cs typeface="Calibri"/>
              <a:sym typeface="Calibri"/>
            </a:endParaRPr>
          </a:p>
          <a:p>
            <a:pPr indent="0" lvl="0" marL="0" rtl="0" algn="l">
              <a:lnSpc>
                <a:spcPct val="115000"/>
              </a:lnSpc>
              <a:spcBef>
                <a:spcPts val="1400"/>
              </a:spcBef>
              <a:spcAft>
                <a:spcPts val="0"/>
              </a:spcAft>
              <a:buClr>
                <a:schemeClr val="dk1"/>
              </a:buClr>
              <a:buSzPts val="1100"/>
              <a:buFont typeface="Arial"/>
              <a:buNone/>
            </a:pPr>
            <a:r>
              <a:rPr b="1" lang="en-US" sz="2400">
                <a:solidFill>
                  <a:schemeClr val="dk1"/>
                </a:solidFill>
                <a:latin typeface="Calibri"/>
                <a:ea typeface="Calibri"/>
                <a:cs typeface="Calibri"/>
                <a:sym typeface="Calibri"/>
              </a:rPr>
              <a:t>Potential Effects</a:t>
            </a:r>
            <a:endParaRPr b="1"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Char char="●"/>
            </a:pPr>
            <a:r>
              <a:rPr lang="en-US" sz="2400">
                <a:solidFill>
                  <a:schemeClr val="dk1"/>
                </a:solidFill>
                <a:latin typeface="Calibri"/>
                <a:ea typeface="Calibri"/>
                <a:cs typeface="Calibri"/>
                <a:sym typeface="Calibri"/>
              </a:rPr>
              <a:t>Increased oxidative damage to </a:t>
            </a:r>
            <a:r>
              <a:rPr b="1" lang="en-US" sz="2400">
                <a:solidFill>
                  <a:schemeClr val="dk1"/>
                </a:solidFill>
                <a:latin typeface="Calibri"/>
                <a:ea typeface="Calibri"/>
                <a:cs typeface="Calibri"/>
                <a:sym typeface="Calibri"/>
              </a:rPr>
              <a:t>DNA, proteins &amp; cell membranes</a:t>
            </a:r>
            <a:endParaRPr b="1"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latin typeface="Calibri"/>
                <a:ea typeface="Calibri"/>
                <a:cs typeface="Calibri"/>
                <a:sym typeface="Calibri"/>
              </a:rPr>
              <a:t>Impaired </a:t>
            </a:r>
            <a:r>
              <a:rPr b="1" lang="en-US" sz="2400">
                <a:solidFill>
                  <a:schemeClr val="dk1"/>
                </a:solidFill>
                <a:latin typeface="Calibri"/>
                <a:ea typeface="Calibri"/>
                <a:cs typeface="Calibri"/>
                <a:sym typeface="Calibri"/>
              </a:rPr>
              <a:t>mitochondrial function and ATP production</a:t>
            </a:r>
            <a:endParaRPr b="1"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latin typeface="Calibri"/>
                <a:ea typeface="Calibri"/>
                <a:cs typeface="Calibri"/>
                <a:sym typeface="Calibri"/>
              </a:rPr>
              <a:t>Greater activation of </a:t>
            </a:r>
            <a:r>
              <a:rPr b="1" lang="en-US" sz="2400">
                <a:solidFill>
                  <a:schemeClr val="dk1"/>
                </a:solidFill>
                <a:latin typeface="Calibri"/>
                <a:ea typeface="Calibri"/>
                <a:cs typeface="Calibri"/>
                <a:sym typeface="Calibri"/>
              </a:rPr>
              <a:t>inflammatory pathways</a:t>
            </a:r>
            <a:endParaRPr b="1"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latin typeface="Calibri"/>
                <a:ea typeface="Calibri"/>
                <a:cs typeface="Calibri"/>
                <a:sym typeface="Calibri"/>
              </a:rPr>
              <a:t>Reduced capacity to </a:t>
            </a:r>
            <a:r>
              <a:rPr b="1" lang="en-US" sz="2400">
                <a:solidFill>
                  <a:schemeClr val="dk1"/>
                </a:solidFill>
                <a:latin typeface="Calibri"/>
                <a:ea typeface="Calibri"/>
                <a:cs typeface="Calibri"/>
                <a:sym typeface="Calibri"/>
              </a:rPr>
              <a:t>regenerate antioxidants</a:t>
            </a:r>
            <a:endParaRPr b="1"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Progressive cellular and tissue damage</a:t>
            </a:r>
            <a:endParaRPr sz="2400">
              <a:solidFill>
                <a:schemeClr val="dk1"/>
              </a:solidFill>
              <a:latin typeface="Calibri"/>
              <a:ea typeface="Calibri"/>
              <a:cs typeface="Calibri"/>
              <a:sym typeface="Calibri"/>
            </a:endParaRPr>
          </a:p>
          <a:p>
            <a:pPr indent="0" lvl="0" marL="0" rtl="0" algn="l">
              <a:lnSpc>
                <a:spcPct val="115000"/>
              </a:lnSpc>
              <a:spcBef>
                <a:spcPts val="1400"/>
              </a:spcBef>
              <a:spcAft>
                <a:spcPts val="0"/>
              </a:spcAft>
              <a:buClr>
                <a:schemeClr val="dk1"/>
              </a:buClr>
              <a:buSzPts val="1100"/>
              <a:buFont typeface="Arial"/>
              <a:buNone/>
            </a:pPr>
            <a:r>
              <a:rPr b="1" lang="en-US" sz="2400">
                <a:solidFill>
                  <a:schemeClr val="dk1"/>
                </a:solidFill>
                <a:latin typeface="Calibri"/>
                <a:ea typeface="Calibri"/>
                <a:cs typeface="Calibri"/>
                <a:sym typeface="Calibri"/>
              </a:rPr>
              <a:t>Long-Term Health Associations</a:t>
            </a:r>
            <a:endParaRPr b="1" sz="24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400">
                <a:solidFill>
                  <a:schemeClr val="dk1"/>
                </a:solidFill>
                <a:latin typeface="Calibri"/>
                <a:ea typeface="Calibri"/>
                <a:cs typeface="Calibri"/>
                <a:sym typeface="Calibri"/>
              </a:rPr>
              <a:t>Persistent oxidative stress is associated with:</a:t>
            </a:r>
            <a:endParaRPr sz="2400">
              <a:solidFill>
                <a:schemeClr val="dk1"/>
              </a:solidFill>
              <a:latin typeface="Calibri"/>
              <a:ea typeface="Calibri"/>
              <a:cs typeface="Calibri"/>
              <a:sym typeface="Calibri"/>
            </a:endParaRPr>
          </a:p>
          <a:p>
            <a:pPr indent="-381000" lvl="0" marL="457200" rtl="0" algn="l">
              <a:lnSpc>
                <a:spcPct val="115000"/>
              </a:lnSpc>
              <a:spcBef>
                <a:spcPts val="120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Cardiometabolic dysfunction</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Cognitive decline &amp; neurodegenerative disease</a:t>
            </a:r>
            <a:endParaRPr sz="2400">
              <a:solidFill>
                <a:schemeClr val="dk1"/>
              </a:solidFill>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Accelerated cellular aging</a:t>
            </a:r>
            <a:endParaRPr sz="24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b="1" lang="en-US" sz="2400">
                <a:solidFill>
                  <a:schemeClr val="dk1"/>
                </a:solidFill>
                <a:latin typeface="Calibri"/>
                <a:ea typeface="Calibri"/>
                <a:cs typeface="Calibri"/>
                <a:sym typeface="Calibri"/>
              </a:rPr>
              <a:t>Key concept:</a:t>
            </a:r>
            <a:r>
              <a:rPr lang="en-US" sz="2400">
                <a:solidFill>
                  <a:schemeClr val="dk1"/>
                </a:solidFill>
                <a:latin typeface="Calibri"/>
                <a:ea typeface="Calibri"/>
                <a:cs typeface="Calibri"/>
                <a:sym typeface="Calibri"/>
              </a:rPr>
              <a:t> Vitamin insufficiency may increase vulnerability to oxidative damage, but oxidative-stress-related disease is multifactorial.</a:t>
            </a:r>
            <a:endParaRPr sz="2400">
              <a:latin typeface="Calibri"/>
              <a:ea typeface="Calibri"/>
              <a:cs typeface="Calibri"/>
              <a:sym typeface="Calibri"/>
            </a:endParaRPr>
          </a:p>
        </p:txBody>
      </p:sp>
      <p:sp>
        <p:nvSpPr>
          <p:cNvPr id="296" name="Google Shape;296;p2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25"/>
          <p:cNvSpPr/>
          <p:nvPr/>
        </p:nvSpPr>
        <p:spPr>
          <a:xfrm>
            <a:off x="-385915" y="-250100"/>
            <a:ext cx="19048200"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02" name="Google Shape;302;p25"/>
          <p:cNvSpPr txBox="1"/>
          <p:nvPr/>
        </p:nvSpPr>
        <p:spPr>
          <a:xfrm>
            <a:off x="1039921" y="346683"/>
            <a:ext cx="17634000" cy="206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000"/>
              <a:buFont typeface="Poppins"/>
              <a:buNone/>
            </a:pPr>
            <a:r>
              <a:rPr b="0" i="0" lang="en-US" sz="6700" u="none" cap="none" strike="noStrike">
                <a:solidFill>
                  <a:srgbClr val="FFFFFF"/>
                </a:solidFill>
                <a:latin typeface="Poppins"/>
                <a:ea typeface="Poppins"/>
                <a:cs typeface="Poppins"/>
                <a:sym typeface="Poppins"/>
              </a:rPr>
              <a:t>Water-Soluble Vitamins in Phase I &amp; </a:t>
            </a:r>
            <a:endParaRPr sz="2100"/>
          </a:p>
          <a:p>
            <a:pPr indent="0" lvl="0" marL="0" marR="0" rtl="0" algn="l">
              <a:lnSpc>
                <a:spcPct val="100000"/>
              </a:lnSpc>
              <a:spcBef>
                <a:spcPts val="0"/>
              </a:spcBef>
              <a:spcAft>
                <a:spcPts val="0"/>
              </a:spcAft>
              <a:buClr>
                <a:srgbClr val="FFFFFF"/>
              </a:buClr>
              <a:buSzPts val="6000"/>
              <a:buFont typeface="Poppins"/>
              <a:buNone/>
            </a:pPr>
            <a:r>
              <a:rPr b="0" i="0" lang="en-US" sz="6700" u="none" cap="none" strike="noStrike">
                <a:solidFill>
                  <a:srgbClr val="FFFFFF"/>
                </a:solidFill>
                <a:latin typeface="Poppins"/>
                <a:ea typeface="Poppins"/>
                <a:cs typeface="Poppins"/>
                <a:sym typeface="Poppins"/>
              </a:rPr>
              <a:t>Phase II Detox</a:t>
            </a:r>
            <a:endParaRPr sz="2100"/>
          </a:p>
        </p:txBody>
      </p:sp>
      <p:sp>
        <p:nvSpPr>
          <p:cNvPr id="303" name="Google Shape;303;p2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04" name="Google Shape;304;p25"/>
          <p:cNvSpPr txBox="1"/>
          <p:nvPr>
            <p:ph idx="4294967295" type="sldNum"/>
          </p:nvPr>
        </p:nvSpPr>
        <p:spPr>
          <a:xfrm>
            <a:off x="8570268" y="6164661"/>
            <a:ext cx="258600" cy="2769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305" name="Google Shape;305;p25"/>
          <p:cNvGraphicFramePr/>
          <p:nvPr/>
        </p:nvGraphicFramePr>
        <p:xfrm>
          <a:off x="963573" y="2492160"/>
          <a:ext cx="3000000" cy="3000000"/>
        </p:xfrm>
        <a:graphic>
          <a:graphicData uri="http://schemas.openxmlformats.org/drawingml/2006/table">
            <a:tbl>
              <a:tblPr bandRow="1">
                <a:noFill/>
                <a:tableStyleId>{0E30B8B5-0A17-4FE9-90C6-0DF0C035C8B7}</a:tableStyleId>
              </a:tblPr>
              <a:tblGrid>
                <a:gridCol w="3190450"/>
                <a:gridCol w="2588125"/>
                <a:gridCol w="10582300"/>
              </a:tblGrid>
              <a:tr h="10114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Vitamin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Detox Phase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Specific Pathway Role</a:t>
                      </a:r>
                      <a:endParaRPr/>
                    </a:p>
                  </a:txBody>
                  <a:tcPr marT="12700" marB="12700" marR="12700" marL="12700" anchor="ctr"/>
                </a:tc>
              </a:tr>
              <a:tr h="10114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B2 (Riboflavin)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Phase 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a:t>Provides FAD/FMN for P450-associated redox reactions</a:t>
                      </a:r>
                      <a:endParaRPr/>
                    </a:p>
                  </a:txBody>
                  <a:tcPr marT="12700" marB="12700" marR="12700" marL="12700" anchor="ctr"/>
                </a:tc>
              </a:tr>
              <a:tr h="10114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B3 (Niacin)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Phase I &amp; II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Provides NAD/NADP for oxidation/reduction reactions</a:t>
                      </a:r>
                      <a:endParaRPr/>
                    </a:p>
                  </a:txBody>
                  <a:tcPr marT="12700" marB="12700" marR="12700" marL="12700" anchor="ctr"/>
                </a:tc>
              </a:tr>
              <a:tr h="6525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B6</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Phase II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Amino acid conjugation</a:t>
                      </a:r>
                      <a:endParaRPr/>
                    </a:p>
                  </a:txBody>
                  <a:tcPr marT="12700" marB="12700" marR="12700" marL="12700" anchor="ctr"/>
                </a:tc>
              </a:tr>
              <a:tr h="6525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Folate (B9)</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Phase II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Methylation pathway</a:t>
                      </a:r>
                      <a:endParaRPr/>
                    </a:p>
                  </a:txBody>
                  <a:tcPr marT="12700" marB="12700" marR="12700" marL="12700" anchor="ctr"/>
                </a:tc>
              </a:tr>
              <a:tr h="6525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Phase II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Recycles folate for methylation</a:t>
                      </a:r>
                      <a:endParaRPr/>
                    </a:p>
                  </a:txBody>
                  <a:tcPr marT="12700" marB="12700" marR="12700" marL="12700" anchor="ctr"/>
                </a:tc>
              </a:tr>
              <a:tr h="6525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B5</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Phase II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CoA-dependent conjugation: Supports acetyl-CoA-dependent acetylation</a:t>
                      </a:r>
                      <a:endParaRPr/>
                    </a:p>
                  </a:txBody>
                  <a:tcPr marT="12700" marB="12700" marR="12700" marL="12700" anchor="ctr"/>
                </a:tc>
              </a:tr>
              <a:tr h="10114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Vitamin 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Phase I &amp; III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a:t>Antioxidant</a:t>
                      </a:r>
                      <a:r>
                        <a:rPr lang="en-US" sz="2800"/>
                        <a:t> support: Helps protect against reactive intermediates generated during detoxification </a:t>
                      </a:r>
                      <a:endParaRPr/>
                    </a:p>
                  </a:txBody>
                  <a:tcPr marT="12700" marB="12700" marR="12700" marL="12700" anchor="ctr"/>
                </a:tc>
              </a:tr>
            </a:tbl>
          </a:graphicData>
        </a:graphic>
      </p:graphicFrame>
      <p:sp>
        <p:nvSpPr>
          <p:cNvPr id="306" name="Google Shape;306;p25"/>
          <p:cNvSpPr/>
          <p:nvPr/>
        </p:nvSpPr>
        <p:spPr>
          <a:xfrm>
            <a:off x="16983862" y="6871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07" name="Google Shape;307;p2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08" name="Google Shape;308;p25"/>
          <p:cNvSpPr txBox="1"/>
          <p:nvPr/>
        </p:nvSpPr>
        <p:spPr>
          <a:xfrm>
            <a:off x="1084663" y="9231225"/>
            <a:ext cx="16118700" cy="978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200"/>
              </a:spcBef>
              <a:spcAft>
                <a:spcPts val="1200"/>
              </a:spcAft>
              <a:buNone/>
            </a:pPr>
            <a:r>
              <a:rPr lang="en-US" sz="2400">
                <a:solidFill>
                  <a:schemeClr val="dk1"/>
                </a:solidFill>
                <a:highlight>
                  <a:srgbClr val="FFFF00"/>
                </a:highlight>
                <a:latin typeface="Calibri"/>
                <a:ea typeface="Calibri"/>
                <a:cs typeface="Calibri"/>
                <a:sym typeface="Calibri"/>
              </a:rPr>
              <a:t>Water-soluble vitamin deficiency may impair detoxification, allowing reactive intermediates to accumulate and increase oxidative stress and cellular damage.</a:t>
            </a:r>
            <a:endParaRPr sz="2400">
              <a:solidFill>
                <a:schemeClr val="dk1"/>
              </a:solidFill>
              <a:highlight>
                <a:srgbClr val="FFFF00"/>
              </a:highlight>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2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14" name="Google Shape;314;p28"/>
          <p:cNvSpPr txBox="1"/>
          <p:nvPr/>
        </p:nvSpPr>
        <p:spPr>
          <a:xfrm>
            <a:off x="726932" y="973259"/>
            <a:ext cx="17634124" cy="1099806"/>
          </a:xfrm>
          <a:prstGeom prst="rect">
            <a:avLst/>
          </a:prstGeom>
          <a:noFill/>
          <a:ln>
            <a:noFill/>
          </a:ln>
        </p:spPr>
        <p:txBody>
          <a:bodyPr anchorCtr="0" anchor="t" bIns="0" lIns="0" spcFirstLastPara="1" rIns="0" wrap="square" tIns="0">
            <a:spAutoFit/>
          </a:bodyPr>
          <a:lstStyle/>
          <a:p>
            <a:pPr indent="0" lvl="0" marL="0" marR="0" rtl="0" algn="l">
              <a:lnSpc>
                <a:spcPct val="151666"/>
              </a:lnSpc>
              <a:spcBef>
                <a:spcPts val="0"/>
              </a:spcBef>
              <a:spcAft>
                <a:spcPts val="0"/>
              </a:spcAft>
              <a:buClr>
                <a:srgbClr val="FFFFFF"/>
              </a:buClr>
              <a:buSzPts val="6000"/>
              <a:buFont typeface="Poppins"/>
              <a:buNone/>
            </a:pPr>
            <a:r>
              <a:rPr b="0" i="0" lang="en-US" sz="6000" u="none" cap="none" strike="noStrike">
                <a:solidFill>
                  <a:srgbClr val="FFFFFF"/>
                </a:solidFill>
                <a:latin typeface="Poppins"/>
                <a:ea typeface="Poppins"/>
                <a:cs typeface="Poppins"/>
                <a:sym typeface="Poppins"/>
              </a:rPr>
              <a:t>Health Consequences of Detox Impairment</a:t>
            </a:r>
            <a:endParaRPr/>
          </a:p>
        </p:txBody>
      </p:sp>
      <p:sp>
        <p:nvSpPr>
          <p:cNvPr id="315" name="Google Shape;315;p2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16" name="Google Shape;316;p28"/>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317" name="Google Shape;317;p28"/>
          <p:cNvGraphicFramePr/>
          <p:nvPr/>
        </p:nvGraphicFramePr>
        <p:xfrm>
          <a:off x="2455297" y="3340310"/>
          <a:ext cx="3000000" cy="3000000"/>
        </p:xfrm>
        <a:graphic>
          <a:graphicData uri="http://schemas.openxmlformats.org/drawingml/2006/table">
            <a:tbl>
              <a:tblPr bandRow="1">
                <a:noFill/>
                <a:tableStyleId>{0E30B8B5-0A17-4FE9-90C6-0DF0C035C8B7}</a:tableStyleId>
              </a:tblPr>
              <a:tblGrid>
                <a:gridCol w="3583400"/>
                <a:gridCol w="9794000"/>
              </a:tblGrid>
              <a:tr h="1486100">
                <a:tc>
                  <a:txBody>
                    <a:bodyPr/>
                    <a:lstStyle/>
                    <a:p>
                      <a:pPr indent="0" lvl="0" marL="0" marR="0" rtl="0" algn="ctr">
                        <a:lnSpc>
                          <a:spcPct val="100000"/>
                        </a:lnSpc>
                        <a:spcBef>
                          <a:spcPts val="0"/>
                        </a:spcBef>
                        <a:spcAft>
                          <a:spcPts val="0"/>
                        </a:spcAft>
                        <a:buClr>
                          <a:schemeClr val="dk1"/>
                        </a:buClr>
                        <a:buSzPts val="2800"/>
                        <a:buFont typeface="Times"/>
                        <a:buNone/>
                      </a:pPr>
                      <a:r>
                        <a:rPr b="1" lang="en-US" sz="3300" u="none" cap="none" strike="noStrike"/>
                        <a:t>System</a:t>
                      </a:r>
                      <a:endParaRPr sz="33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3300" u="none" cap="none" strike="noStrike"/>
                        <a:t>Detoxicant Impairment Manifestation</a:t>
                      </a:r>
                      <a:endParaRPr sz="3300"/>
                    </a:p>
                  </a:txBody>
                  <a:tcPr marT="12700" marB="12700" marR="12700" marL="12700" anchor="ctr"/>
                </a:tc>
              </a:tr>
              <a:tr h="958775">
                <a:tc>
                  <a:txBody>
                    <a:bodyPr/>
                    <a:lstStyle/>
                    <a:p>
                      <a:pPr indent="0" lvl="0" marL="0" marR="0" rtl="0" algn="ctr">
                        <a:lnSpc>
                          <a:spcPct val="100000"/>
                        </a:lnSpc>
                        <a:spcBef>
                          <a:spcPts val="0"/>
                        </a:spcBef>
                        <a:spcAft>
                          <a:spcPts val="0"/>
                        </a:spcAft>
                        <a:buClr>
                          <a:schemeClr val="dk1"/>
                        </a:buClr>
                        <a:buSzPts val="2800"/>
                        <a:buFont typeface="Times"/>
                        <a:buNone/>
                      </a:pPr>
                      <a:r>
                        <a:rPr b="1" lang="en-US" sz="3300" u="none" cap="none" strike="noStrike"/>
                        <a:t>Neurologic</a:t>
                      </a:r>
                      <a:endParaRPr sz="33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300" u="none" cap="none" strike="noStrike"/>
                        <a:t>Brain fog, anxiety, irritability</a:t>
                      </a:r>
                      <a:endParaRPr sz="3300"/>
                    </a:p>
                  </a:txBody>
                  <a:tcPr marT="12700" marB="12700" marR="12700" marL="12700" anchor="ctr"/>
                </a:tc>
              </a:tr>
              <a:tr h="1486100">
                <a:tc>
                  <a:txBody>
                    <a:bodyPr/>
                    <a:lstStyle/>
                    <a:p>
                      <a:pPr indent="0" lvl="0" marL="0" marR="0" rtl="0" algn="ctr">
                        <a:lnSpc>
                          <a:spcPct val="100000"/>
                        </a:lnSpc>
                        <a:spcBef>
                          <a:spcPts val="0"/>
                        </a:spcBef>
                        <a:spcAft>
                          <a:spcPts val="0"/>
                        </a:spcAft>
                        <a:buClr>
                          <a:schemeClr val="dk1"/>
                        </a:buClr>
                        <a:buSzPts val="2800"/>
                        <a:buFont typeface="Times"/>
                        <a:buNone/>
                      </a:pPr>
                      <a:r>
                        <a:rPr b="1" lang="en-US" sz="3300" u="none" cap="none" strike="noStrike"/>
                        <a:t>Dermatologic</a:t>
                      </a:r>
                      <a:endParaRPr sz="33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300" u="none" cap="none" strike="noStrike"/>
                        <a:t>Rashes, acne</a:t>
                      </a:r>
                      <a:endParaRPr sz="3300"/>
                    </a:p>
                  </a:txBody>
                  <a:tcPr marT="12700" marB="12700" marR="12700" marL="12700" anchor="ctr"/>
                </a:tc>
              </a:tr>
              <a:tr h="958775">
                <a:tc>
                  <a:txBody>
                    <a:bodyPr/>
                    <a:lstStyle/>
                    <a:p>
                      <a:pPr indent="0" lvl="0" marL="0" marR="0" rtl="0" algn="ctr">
                        <a:lnSpc>
                          <a:spcPct val="100000"/>
                        </a:lnSpc>
                        <a:spcBef>
                          <a:spcPts val="0"/>
                        </a:spcBef>
                        <a:spcAft>
                          <a:spcPts val="0"/>
                        </a:spcAft>
                        <a:buClr>
                          <a:schemeClr val="dk1"/>
                        </a:buClr>
                        <a:buSzPts val="2800"/>
                        <a:buFont typeface="Times"/>
                        <a:buNone/>
                      </a:pPr>
                      <a:r>
                        <a:rPr b="1" lang="en-US" sz="3300" u="none" cap="none" strike="noStrike"/>
                        <a:t>GI</a:t>
                      </a:r>
                      <a:endParaRPr sz="33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300" u="none" cap="none" strike="noStrike"/>
                        <a:t>Chemical sensitivities, bloating</a:t>
                      </a:r>
                      <a:endParaRPr sz="3300"/>
                    </a:p>
                  </a:txBody>
                  <a:tcPr marT="12700" marB="12700" marR="12700" marL="12700" anchor="ctr"/>
                </a:tc>
              </a:tr>
              <a:tr h="958775">
                <a:tc>
                  <a:txBody>
                    <a:bodyPr/>
                    <a:lstStyle/>
                    <a:p>
                      <a:pPr indent="0" lvl="0" marL="0" marR="0" rtl="0" algn="ctr">
                        <a:lnSpc>
                          <a:spcPct val="100000"/>
                        </a:lnSpc>
                        <a:spcBef>
                          <a:spcPts val="0"/>
                        </a:spcBef>
                        <a:spcAft>
                          <a:spcPts val="0"/>
                        </a:spcAft>
                        <a:buClr>
                          <a:schemeClr val="dk1"/>
                        </a:buClr>
                        <a:buSzPts val="2800"/>
                        <a:buFont typeface="Times"/>
                        <a:buNone/>
                      </a:pPr>
                      <a:r>
                        <a:rPr b="1" lang="en-US" sz="3300" u="none" cap="none" strike="noStrike"/>
                        <a:t>Immune</a:t>
                      </a:r>
                      <a:endParaRPr sz="33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300" u="none" cap="none" strike="noStrike"/>
                        <a:t>Chronic inflammation</a:t>
                      </a:r>
                      <a:endParaRPr sz="3300"/>
                    </a:p>
                  </a:txBody>
                  <a:tcPr marT="12700" marB="12700" marR="12700" marL="12700" anchor="ctr"/>
                </a:tc>
              </a:tr>
              <a:tr h="958775">
                <a:tc>
                  <a:txBody>
                    <a:bodyPr/>
                    <a:lstStyle/>
                    <a:p>
                      <a:pPr indent="0" lvl="0" marL="0" marR="0" rtl="0" algn="ctr">
                        <a:lnSpc>
                          <a:spcPct val="100000"/>
                        </a:lnSpc>
                        <a:spcBef>
                          <a:spcPts val="0"/>
                        </a:spcBef>
                        <a:spcAft>
                          <a:spcPts val="0"/>
                        </a:spcAft>
                        <a:buClr>
                          <a:schemeClr val="dk1"/>
                        </a:buClr>
                        <a:buSzPts val="2800"/>
                        <a:buFont typeface="Times"/>
                        <a:buNone/>
                      </a:pPr>
                      <a:r>
                        <a:rPr b="1" lang="en-US" sz="3300" u="none" cap="none" strike="noStrike"/>
                        <a:t>Hormonal</a:t>
                      </a:r>
                      <a:endParaRPr sz="33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300" u="none" cap="none" strike="noStrike"/>
                        <a:t>Estrogen dominance symptoms</a:t>
                      </a:r>
                      <a:endParaRPr sz="3300"/>
                    </a:p>
                  </a:txBody>
                  <a:tcPr marT="12700" marB="12700" marR="12700" marL="12700" anchor="ct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30"/>
          <p:cNvSpPr/>
          <p:nvPr/>
        </p:nvSpPr>
        <p:spPr>
          <a:xfrm rot="10800000">
            <a:off x="-3" y="-257180"/>
            <a:ext cx="18288004"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23" name="Google Shape;323;p3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24" name="Google Shape;324;p30"/>
          <p:cNvSpPr txBox="1"/>
          <p:nvPr/>
        </p:nvSpPr>
        <p:spPr>
          <a:xfrm>
            <a:off x="1181337" y="488603"/>
            <a:ext cx="17634000" cy="2447400"/>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Targeted Water-Soluble Vitamin Supplementation for Detox</a:t>
            </a:r>
            <a:endParaRPr/>
          </a:p>
        </p:txBody>
      </p:sp>
      <p:sp>
        <p:nvSpPr>
          <p:cNvPr id="325" name="Google Shape;325;p30"/>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26" name="Google Shape;326;p3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327" name="Google Shape;327;p30"/>
          <p:cNvGraphicFramePr/>
          <p:nvPr/>
        </p:nvGraphicFramePr>
        <p:xfrm>
          <a:off x="2027515" y="3625851"/>
          <a:ext cx="3000000" cy="3000000"/>
        </p:xfrm>
        <a:graphic>
          <a:graphicData uri="http://schemas.openxmlformats.org/drawingml/2006/table">
            <a:tbl>
              <a:tblPr bandRow="1">
                <a:noFill/>
                <a:tableStyleId>{0E30B8B5-0A17-4FE9-90C6-0DF0C035C8B7}</a:tableStyleId>
              </a:tblPr>
              <a:tblGrid>
                <a:gridCol w="5623050"/>
                <a:gridCol w="8609925"/>
              </a:tblGrid>
              <a:tr h="1006000">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t>Scenario</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t>Approach</a:t>
                      </a:r>
                      <a:endParaRPr sz="3000"/>
                    </a:p>
                  </a:txBody>
                  <a:tcPr marT="12700" marB="12700" marR="12700" marL="12700" anchor="ctr"/>
                </a:tc>
              </a:tr>
              <a:tr h="1006000">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Oxidative stress</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Vitamin C, riboflavin, niacin</a:t>
                      </a:r>
                      <a:endParaRPr sz="3000"/>
                    </a:p>
                  </a:txBody>
                  <a:tcPr marT="12700" marB="12700" marR="12700" marL="12700" anchor="ctr"/>
                </a:tc>
              </a:tr>
              <a:tr h="1559300">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Chemical sensitivities</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B-complex + methylated folate/B12</a:t>
                      </a:r>
                      <a:endParaRPr sz="3000"/>
                    </a:p>
                  </a:txBody>
                  <a:tcPr marT="12700" marB="12700" marR="12700" marL="12700" anchor="ctr"/>
                </a:tc>
              </a:tr>
              <a:tr h="1559300">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Detox pathway support</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B6 + B9 + B12 blend</a:t>
                      </a:r>
                      <a:endParaRPr sz="3000"/>
                    </a:p>
                  </a:txBody>
                  <a:tcPr marT="12700" marB="12700" marR="12700" marL="12700" anchor="ctr"/>
                </a:tc>
              </a:tr>
              <a:tr h="1006000">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Stress resilience</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Vitamin C + B-complex</a:t>
                      </a:r>
                      <a:endParaRPr sz="3000"/>
                    </a:p>
                  </a:txBody>
                  <a:tcPr marT="12700" marB="12700" marR="12700" marL="12700" anchor="ct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3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33" name="Google Shape;333;p31"/>
          <p:cNvSpPr txBox="1"/>
          <p:nvPr/>
        </p:nvSpPr>
        <p:spPr>
          <a:xfrm>
            <a:off x="929937" y="1074005"/>
            <a:ext cx="17634124"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Fat Soluble Vitamins</a:t>
            </a:r>
            <a:endParaRPr/>
          </a:p>
        </p:txBody>
      </p:sp>
      <p:sp>
        <p:nvSpPr>
          <p:cNvPr id="334" name="Google Shape;334;p3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35" name="Google Shape;335;p3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336" name="Google Shape;336;p31"/>
          <p:cNvSpPr txBox="1"/>
          <p:nvPr/>
        </p:nvSpPr>
        <p:spPr>
          <a:xfrm>
            <a:off x="1435511" y="3713207"/>
            <a:ext cx="15121200" cy="6033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i="0" lang="en-US" sz="3400" u="none" cap="none" strike="noStrike">
                <a:solidFill>
                  <a:srgbClr val="000000"/>
                </a:solidFill>
                <a:latin typeface="Calibri"/>
                <a:ea typeface="Calibri"/>
                <a:cs typeface="Calibri"/>
                <a:sym typeface="Calibri"/>
              </a:rPr>
              <a:t>Fat-soluble vitamins include:</a:t>
            </a:r>
            <a:endParaRPr sz="3400">
              <a:latin typeface="Calibri"/>
              <a:ea typeface="Calibri"/>
              <a:cs typeface="Calibri"/>
              <a:sym typeface="Calibri"/>
            </a:endParaRPr>
          </a:p>
          <a:p>
            <a:pPr indent="-318834" lvl="0" marL="280734" marR="0" rtl="0" algn="l">
              <a:lnSpc>
                <a:spcPct val="100000"/>
              </a:lnSpc>
              <a:spcBef>
                <a:spcPts val="1200"/>
              </a:spcBef>
              <a:spcAft>
                <a:spcPts val="0"/>
              </a:spcAft>
              <a:buClr>
                <a:srgbClr val="000000"/>
              </a:buClr>
              <a:buSzPts val="3400"/>
              <a:buFont typeface="Calibri"/>
              <a:buChar char="•"/>
            </a:pPr>
            <a:r>
              <a:rPr b="1" i="0" lang="en-US" sz="3400" u="none" cap="none" strike="noStrike">
                <a:solidFill>
                  <a:srgbClr val="000000"/>
                </a:solidFill>
                <a:latin typeface="Calibri"/>
                <a:ea typeface="Calibri"/>
                <a:cs typeface="Calibri"/>
                <a:sym typeface="Calibri"/>
              </a:rPr>
              <a:t>Vitamins A, D, E, and K (A D E K)</a:t>
            </a:r>
            <a:endParaRPr sz="3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t/>
            </a:r>
            <a:endParaRPr b="1" i="0" sz="3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t/>
            </a:r>
            <a:endParaRPr b="1" i="0" sz="3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3400" u="none" cap="none" strike="noStrike">
                <a:solidFill>
                  <a:srgbClr val="000000"/>
                </a:solidFill>
                <a:latin typeface="Calibri"/>
                <a:ea typeface="Calibri"/>
                <a:cs typeface="Calibri"/>
                <a:sym typeface="Calibri"/>
              </a:rPr>
              <a:t>These nutrients:</a:t>
            </a:r>
            <a:endParaRPr sz="34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400"/>
              <a:buFont typeface="Times"/>
              <a:buChar char="•"/>
            </a:pPr>
            <a:r>
              <a:rPr i="0" lang="en-US" sz="3400" u="none" cap="none" strike="noStrike">
                <a:solidFill>
                  <a:srgbClr val="000000"/>
                </a:solidFill>
                <a:latin typeface="Calibri"/>
                <a:ea typeface="Calibri"/>
                <a:cs typeface="Calibri"/>
                <a:sym typeface="Calibri"/>
              </a:rPr>
              <a:t>Absorbed with </a:t>
            </a:r>
            <a:r>
              <a:rPr b="1" i="0" lang="en-US" sz="3400" u="none" cap="none" strike="noStrike">
                <a:solidFill>
                  <a:srgbClr val="000000"/>
                </a:solidFill>
                <a:latin typeface="Calibri"/>
                <a:ea typeface="Calibri"/>
                <a:cs typeface="Calibri"/>
                <a:sym typeface="Calibri"/>
              </a:rPr>
              <a:t>dietary fat and bile</a:t>
            </a:r>
            <a:endParaRPr sz="34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400"/>
              <a:buFont typeface="Times"/>
              <a:buChar char="•"/>
            </a:pPr>
            <a:r>
              <a:rPr i="0" lang="en-US" sz="3400" u="none" cap="none" strike="noStrike">
                <a:solidFill>
                  <a:srgbClr val="000000"/>
                </a:solidFill>
                <a:latin typeface="Calibri"/>
                <a:ea typeface="Calibri"/>
                <a:cs typeface="Calibri"/>
                <a:sym typeface="Calibri"/>
              </a:rPr>
              <a:t>Travel in </a:t>
            </a:r>
            <a:r>
              <a:rPr b="1" i="0" lang="en-US" sz="3400" u="none" cap="none" strike="noStrike">
                <a:solidFill>
                  <a:srgbClr val="000000"/>
                </a:solidFill>
                <a:latin typeface="Calibri"/>
                <a:ea typeface="Calibri"/>
                <a:cs typeface="Calibri"/>
                <a:sym typeface="Calibri"/>
              </a:rPr>
              <a:t>chylomicrons via the lymphatic system</a:t>
            </a:r>
            <a:endParaRPr sz="34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400"/>
              <a:buFont typeface="Times"/>
              <a:buChar char="•"/>
            </a:pPr>
            <a:r>
              <a:rPr i="0" lang="en-US" sz="3400" u="none" cap="none" strike="noStrike">
                <a:solidFill>
                  <a:srgbClr val="000000"/>
                </a:solidFill>
                <a:latin typeface="Calibri"/>
                <a:ea typeface="Calibri"/>
                <a:cs typeface="Calibri"/>
                <a:sym typeface="Calibri"/>
              </a:rPr>
              <a:t>Are stored in the </a:t>
            </a:r>
            <a:r>
              <a:rPr b="1" i="0" lang="en-US" sz="3400" u="none" cap="none" strike="noStrike">
                <a:solidFill>
                  <a:srgbClr val="000000"/>
                </a:solidFill>
                <a:latin typeface="Calibri"/>
                <a:ea typeface="Calibri"/>
                <a:cs typeface="Calibri"/>
                <a:sym typeface="Calibri"/>
              </a:rPr>
              <a:t>liver and adipose tissue</a:t>
            </a:r>
            <a:endParaRPr sz="34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400"/>
              <a:buFont typeface="Times"/>
              <a:buChar char="•"/>
            </a:pPr>
            <a:r>
              <a:rPr i="0" lang="en-US" sz="3400" u="none" cap="none" strike="noStrike">
                <a:solidFill>
                  <a:srgbClr val="000000"/>
                </a:solidFill>
                <a:latin typeface="Calibri"/>
                <a:ea typeface="Calibri"/>
                <a:cs typeface="Calibri"/>
                <a:sym typeface="Calibri"/>
              </a:rPr>
              <a:t>Can accumulate → </a:t>
            </a:r>
            <a:r>
              <a:rPr b="1" i="0" lang="en-US" sz="3400" u="none" cap="none" strike="noStrike">
                <a:solidFill>
                  <a:srgbClr val="000000"/>
                </a:solidFill>
                <a:latin typeface="Calibri"/>
                <a:ea typeface="Calibri"/>
                <a:cs typeface="Calibri"/>
                <a:sym typeface="Calibri"/>
              </a:rPr>
              <a:t>potential toxicity</a:t>
            </a:r>
            <a:endParaRPr sz="3400">
              <a:latin typeface="Calibri"/>
              <a:ea typeface="Calibri"/>
              <a:cs typeface="Calibri"/>
              <a:sym typeface="Calibri"/>
            </a:endParaRPr>
          </a:p>
        </p:txBody>
      </p:sp>
      <p:sp>
        <p:nvSpPr>
          <p:cNvPr id="337" name="Google Shape;337;p31"/>
          <p:cNvSpPr/>
          <p:nvPr/>
        </p:nvSpPr>
        <p:spPr>
          <a:xfrm>
            <a:off x="16983862" y="6871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38" name="Google Shape;338;p3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3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44" name="Google Shape;344;p32"/>
          <p:cNvSpPr txBox="1"/>
          <p:nvPr/>
        </p:nvSpPr>
        <p:spPr>
          <a:xfrm>
            <a:off x="1083118" y="384685"/>
            <a:ext cx="17634000" cy="26013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1" lang="en-US" sz="7800">
                <a:solidFill>
                  <a:srgbClr val="FFFFFF"/>
                </a:solidFill>
                <a:latin typeface="Poppins"/>
                <a:ea typeface="Poppins"/>
                <a:cs typeface="Poppins"/>
                <a:sym typeface="Poppins"/>
              </a:rPr>
              <a:t>Fat-Soluble Vitamins: </a:t>
            </a:r>
            <a:r>
              <a:rPr lang="en-US" sz="7800">
                <a:solidFill>
                  <a:srgbClr val="FFFFFF"/>
                </a:solidFill>
                <a:latin typeface="Poppins"/>
                <a:ea typeface="Poppins"/>
                <a:cs typeface="Poppins"/>
                <a:sym typeface="Poppins"/>
              </a:rPr>
              <a:t>Structure, Protection &amp; Regulation</a:t>
            </a:r>
            <a:endParaRPr/>
          </a:p>
        </p:txBody>
      </p:sp>
      <p:sp>
        <p:nvSpPr>
          <p:cNvPr id="345" name="Google Shape;345;p3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46" name="Google Shape;346;p3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347" name="Google Shape;347;p32"/>
          <p:cNvSpPr txBox="1"/>
          <p:nvPr/>
        </p:nvSpPr>
        <p:spPr>
          <a:xfrm>
            <a:off x="653700" y="3466100"/>
            <a:ext cx="16793400" cy="62985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b="1" lang="en-US" sz="3200">
                <a:solidFill>
                  <a:schemeClr val="dk1"/>
                </a:solidFill>
                <a:latin typeface="Calibri"/>
                <a:ea typeface="Calibri"/>
                <a:cs typeface="Calibri"/>
                <a:sym typeface="Calibri"/>
              </a:rPr>
              <a:t>Fat-soluble vitamins (‘DEKA’) support specialized functions in cellular structure, protection and signaling.</a:t>
            </a:r>
            <a:endParaRPr b="1" sz="3200">
              <a:solidFill>
                <a:schemeClr val="dk1"/>
              </a:solidFill>
              <a:latin typeface="Calibri"/>
              <a:ea typeface="Calibri"/>
              <a:cs typeface="Calibri"/>
              <a:sym typeface="Calibri"/>
            </a:endParaRPr>
          </a:p>
          <a:p>
            <a:pPr indent="0" lvl="0" marL="457200" rtl="0" algn="l">
              <a:lnSpc>
                <a:spcPct val="115000"/>
              </a:lnSpc>
              <a:spcBef>
                <a:spcPts val="1200"/>
              </a:spcBef>
              <a:spcAft>
                <a:spcPts val="0"/>
              </a:spcAft>
              <a:buNone/>
            </a:pPr>
            <a:r>
              <a:t/>
            </a:r>
            <a:endParaRPr b="1"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Char char="●"/>
            </a:pPr>
            <a:r>
              <a:rPr b="1" lang="en-US" sz="3200">
                <a:solidFill>
                  <a:schemeClr val="dk1"/>
                </a:solidFill>
                <a:highlight>
                  <a:srgbClr val="FFFF00"/>
                </a:highlight>
                <a:latin typeface="Calibri"/>
                <a:ea typeface="Calibri"/>
                <a:cs typeface="Calibri"/>
                <a:sym typeface="Calibri"/>
              </a:rPr>
              <a:t>Vitamin D: Calcium balance, bone health &amp; gene regulation</a:t>
            </a:r>
            <a:endParaRPr b="1" sz="3200">
              <a:solidFill>
                <a:schemeClr val="dk1"/>
              </a:solidFill>
              <a:highlight>
                <a:srgbClr val="FFFF00"/>
              </a:highlight>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highlight>
                  <a:srgbClr val="FFFF00"/>
                </a:highlight>
                <a:latin typeface="Calibri"/>
                <a:ea typeface="Calibri"/>
                <a:cs typeface="Calibri"/>
                <a:sym typeface="Calibri"/>
              </a:rPr>
              <a:t>Vitamin E: Antioxidant protection of cell membranes</a:t>
            </a:r>
            <a:endParaRPr b="1" sz="3200">
              <a:solidFill>
                <a:schemeClr val="dk1"/>
              </a:solidFill>
              <a:highlight>
                <a:srgbClr val="FFFF00"/>
              </a:highlight>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highlight>
                  <a:srgbClr val="FFFF00"/>
                </a:highlight>
                <a:latin typeface="Calibri"/>
                <a:ea typeface="Calibri"/>
                <a:cs typeface="Calibri"/>
                <a:sym typeface="Calibri"/>
              </a:rPr>
              <a:t>Vitamin K: Blood coagulation &amp; bone protein activation</a:t>
            </a:r>
            <a:endParaRPr b="1" sz="3200">
              <a:solidFill>
                <a:schemeClr val="dk1"/>
              </a:solidFill>
              <a:highlight>
                <a:srgbClr val="FFFF00"/>
              </a:highlight>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highlight>
                  <a:srgbClr val="FFFF00"/>
                </a:highlight>
                <a:latin typeface="Calibri"/>
                <a:ea typeface="Calibri"/>
                <a:cs typeface="Calibri"/>
                <a:sym typeface="Calibri"/>
              </a:rPr>
              <a:t>Vitamin A: Vision, immune function &amp; epithelial integrity</a:t>
            </a:r>
            <a:endParaRPr b="1" sz="3200">
              <a:solidFill>
                <a:schemeClr val="dk1"/>
              </a:solidFill>
              <a:highlight>
                <a:srgbClr val="FFFF00"/>
              </a:highlight>
              <a:latin typeface="Calibri"/>
              <a:ea typeface="Calibri"/>
              <a:cs typeface="Calibri"/>
              <a:sym typeface="Calibri"/>
            </a:endParaRPr>
          </a:p>
          <a:p>
            <a:pPr indent="0" lvl="0" marL="0" rtl="0" algn="l">
              <a:lnSpc>
                <a:spcPct val="115000"/>
              </a:lnSpc>
              <a:spcBef>
                <a:spcPts val="1200"/>
              </a:spcBef>
              <a:spcAft>
                <a:spcPts val="0"/>
              </a:spcAft>
              <a:buNone/>
            </a:pPr>
            <a:r>
              <a:t/>
            </a:r>
            <a:endParaRPr b="1" sz="3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3200">
                <a:solidFill>
                  <a:schemeClr val="dk1"/>
                </a:solidFill>
                <a:latin typeface="Calibri"/>
                <a:ea typeface="Calibri"/>
                <a:cs typeface="Calibri"/>
                <a:sym typeface="Calibri"/>
              </a:rPr>
              <a:t>Key concept:</a:t>
            </a:r>
            <a:r>
              <a:rPr lang="en-US" sz="3200">
                <a:solidFill>
                  <a:schemeClr val="dk1"/>
                </a:solidFill>
                <a:latin typeface="Calibri"/>
                <a:ea typeface="Calibri"/>
                <a:cs typeface="Calibri"/>
                <a:sym typeface="Calibri"/>
              </a:rPr>
              <a:t> Fat-soluble vitamins are absorbed with dietary fat and stored in the liver and adipose tissue.</a:t>
            </a:r>
            <a:endParaRPr sz="3200">
              <a:solidFill>
                <a:srgbClr val="FF2600"/>
              </a:solidFill>
              <a:latin typeface="Calibri"/>
              <a:ea typeface="Calibri"/>
              <a:cs typeface="Calibri"/>
              <a:sym typeface="Calibri"/>
            </a:endParaRPr>
          </a:p>
        </p:txBody>
      </p:sp>
      <p:sp>
        <p:nvSpPr>
          <p:cNvPr id="348" name="Google Shape;348;p3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3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4" name="Google Shape;354;p33"/>
          <p:cNvSpPr txBox="1"/>
          <p:nvPr/>
        </p:nvSpPr>
        <p:spPr>
          <a:xfrm>
            <a:off x="1083125" y="384675"/>
            <a:ext cx="16466100" cy="26013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Fat Digestion &amp; Fat-Soluble Vitamin Absorption</a:t>
            </a:r>
            <a:endParaRPr/>
          </a:p>
        </p:txBody>
      </p:sp>
      <p:sp>
        <p:nvSpPr>
          <p:cNvPr id="355" name="Google Shape;355;p3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56" name="Google Shape;356;p3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357" name="Google Shape;357;p33"/>
          <p:cNvSpPr txBox="1"/>
          <p:nvPr/>
        </p:nvSpPr>
        <p:spPr>
          <a:xfrm>
            <a:off x="953675" y="3324413"/>
            <a:ext cx="16725000" cy="64290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None/>
            </a:pPr>
            <a:r>
              <a:rPr b="1" lang="en-US" sz="2500">
                <a:solidFill>
                  <a:schemeClr val="dk1"/>
                </a:solidFill>
                <a:latin typeface="Calibri"/>
                <a:ea typeface="Calibri"/>
                <a:cs typeface="Calibri"/>
                <a:sym typeface="Calibri"/>
              </a:rPr>
              <a:t>Successful Absorption Requires</a:t>
            </a:r>
            <a:endParaRPr b="1"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AutoNum type="arabicPeriod"/>
            </a:pPr>
            <a:r>
              <a:rPr b="1" lang="en-US" sz="2500">
                <a:solidFill>
                  <a:schemeClr val="dk1"/>
                </a:solidFill>
                <a:latin typeface="Calibri"/>
                <a:ea typeface="Calibri"/>
                <a:cs typeface="Calibri"/>
                <a:sym typeface="Calibri"/>
              </a:rPr>
              <a:t>Pancreatic enzymes</a:t>
            </a:r>
            <a:r>
              <a:rPr lang="en-US" sz="2500">
                <a:solidFill>
                  <a:schemeClr val="dk1"/>
                </a:solidFill>
                <a:latin typeface="Calibri"/>
                <a:ea typeface="Calibri"/>
                <a:cs typeface="Calibri"/>
                <a:sym typeface="Calibri"/>
              </a:rPr>
              <a:t> to digest dietary fat</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AutoNum type="arabicPeriod"/>
            </a:pPr>
            <a:r>
              <a:rPr b="1" lang="en-US" sz="2500">
                <a:solidFill>
                  <a:schemeClr val="dk1"/>
                </a:solidFill>
                <a:latin typeface="Calibri"/>
                <a:ea typeface="Calibri"/>
                <a:cs typeface="Calibri"/>
                <a:sym typeface="Calibri"/>
              </a:rPr>
              <a:t>Bile acids</a:t>
            </a:r>
            <a:r>
              <a:rPr lang="en-US" sz="2500">
                <a:solidFill>
                  <a:schemeClr val="dk1"/>
                </a:solidFill>
                <a:latin typeface="Calibri"/>
                <a:ea typeface="Calibri"/>
                <a:cs typeface="Calibri"/>
                <a:sym typeface="Calibri"/>
              </a:rPr>
              <a:t> to form micelles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AutoNum type="arabicPeriod"/>
            </a:pPr>
            <a:r>
              <a:rPr b="1" lang="en-US" sz="2500">
                <a:solidFill>
                  <a:schemeClr val="dk1"/>
                </a:solidFill>
                <a:latin typeface="Calibri"/>
                <a:ea typeface="Calibri"/>
                <a:cs typeface="Calibri"/>
                <a:sym typeface="Calibri"/>
              </a:rPr>
              <a:t>Healthy intestinal mucosa</a:t>
            </a:r>
            <a:r>
              <a:rPr lang="en-US" sz="2500">
                <a:solidFill>
                  <a:schemeClr val="dk1"/>
                </a:solidFill>
                <a:latin typeface="Calibri"/>
                <a:ea typeface="Calibri"/>
                <a:cs typeface="Calibri"/>
                <a:sym typeface="Calibri"/>
              </a:rPr>
              <a:t> for absorption</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AutoNum type="arabicPeriod"/>
            </a:pPr>
            <a:r>
              <a:rPr b="1" lang="en-US" sz="2500">
                <a:solidFill>
                  <a:schemeClr val="dk1"/>
                </a:solidFill>
                <a:latin typeface="Calibri"/>
                <a:ea typeface="Calibri"/>
                <a:cs typeface="Calibri"/>
                <a:sym typeface="Calibri"/>
              </a:rPr>
              <a:t>Chylomicron formation</a:t>
            </a:r>
            <a:r>
              <a:rPr lang="en-US" sz="2500">
                <a:solidFill>
                  <a:schemeClr val="dk1"/>
                </a:solidFill>
                <a:latin typeface="Calibri"/>
                <a:ea typeface="Calibri"/>
                <a:cs typeface="Calibri"/>
                <a:sym typeface="Calibri"/>
              </a:rPr>
              <a:t> for transport through the lymphatic system</a:t>
            </a:r>
            <a:endParaRPr sz="2500">
              <a:solidFill>
                <a:schemeClr val="dk1"/>
              </a:solidFill>
              <a:latin typeface="Calibri"/>
              <a:ea typeface="Calibri"/>
              <a:cs typeface="Calibri"/>
              <a:sym typeface="Calibri"/>
            </a:endParaRPr>
          </a:p>
          <a:p>
            <a:pPr indent="0" lvl="0" marL="0" rtl="0" algn="l">
              <a:lnSpc>
                <a:spcPct val="115000"/>
              </a:lnSpc>
              <a:spcBef>
                <a:spcPts val="1400"/>
              </a:spcBef>
              <a:spcAft>
                <a:spcPts val="0"/>
              </a:spcAft>
              <a:buNone/>
            </a:pPr>
            <a:r>
              <a:rPr b="1" lang="en-US" sz="2500">
                <a:solidFill>
                  <a:schemeClr val="dk1"/>
                </a:solidFill>
                <a:latin typeface="Calibri"/>
                <a:ea typeface="Calibri"/>
                <a:cs typeface="Calibri"/>
                <a:sym typeface="Calibri"/>
              </a:rPr>
              <a:t>Risk Factors for Poor Absorption</a:t>
            </a:r>
            <a:endParaRPr b="1" sz="2500">
              <a:solidFill>
                <a:schemeClr val="dk1"/>
              </a:solidFill>
              <a:latin typeface="Calibri"/>
              <a:ea typeface="Calibri"/>
              <a:cs typeface="Calibri"/>
              <a:sym typeface="Calibri"/>
            </a:endParaRPr>
          </a:p>
          <a:p>
            <a:pPr indent="-387350" lvl="0" marL="457200" rtl="0" algn="l">
              <a:lnSpc>
                <a:spcPct val="115000"/>
              </a:lnSpc>
              <a:spcBef>
                <a:spcPts val="120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Pancreatic insufficiency</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Celiac disease, Crohn’s disease or intestinal damage</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Impaired bile production or flow</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Liver or biliary disease</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Some fat-blocking medications</a:t>
            </a:r>
            <a:endParaRPr sz="2500">
              <a:solidFill>
                <a:schemeClr val="dk1"/>
              </a:solidFill>
              <a:latin typeface="Calibri"/>
              <a:ea typeface="Calibri"/>
              <a:cs typeface="Calibri"/>
              <a:sym typeface="Calibri"/>
            </a:endParaRPr>
          </a:p>
          <a:p>
            <a:pPr indent="-387350" lvl="0" marL="457200" rtl="0" algn="l">
              <a:lnSpc>
                <a:spcPct val="115000"/>
              </a:lnSpc>
              <a:spcBef>
                <a:spcPts val="0"/>
              </a:spcBef>
              <a:spcAft>
                <a:spcPts val="0"/>
              </a:spcAft>
              <a:buClr>
                <a:schemeClr val="dk1"/>
              </a:buClr>
              <a:buSzPts val="2500"/>
              <a:buFont typeface="Calibri"/>
              <a:buChar char="●"/>
            </a:pPr>
            <a:r>
              <a:rPr lang="en-US" sz="2500">
                <a:solidFill>
                  <a:schemeClr val="dk1"/>
                </a:solidFill>
                <a:latin typeface="Calibri"/>
                <a:ea typeface="Calibri"/>
                <a:cs typeface="Calibri"/>
                <a:sym typeface="Calibri"/>
              </a:rPr>
              <a:t>Very-low-fat diets</a:t>
            </a:r>
            <a:endParaRPr sz="25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500">
                <a:solidFill>
                  <a:schemeClr val="dk1"/>
                </a:solidFill>
                <a:latin typeface="Calibri"/>
                <a:ea typeface="Calibri"/>
                <a:cs typeface="Calibri"/>
                <a:sym typeface="Calibri"/>
              </a:rPr>
              <a:t>Key concept:</a:t>
            </a:r>
            <a:r>
              <a:rPr lang="en-US" sz="2500">
                <a:solidFill>
                  <a:schemeClr val="dk1"/>
                </a:solidFill>
                <a:latin typeface="Calibri"/>
                <a:ea typeface="Calibri"/>
                <a:cs typeface="Calibri"/>
                <a:sym typeface="Calibri"/>
              </a:rPr>
              <a:t> Problems with fat digestion or absorption can increase the risk of deficiencies in all four fat-soluble vitamins.</a:t>
            </a:r>
            <a:endParaRPr sz="2500">
              <a:latin typeface="Calibri"/>
              <a:ea typeface="Calibri"/>
              <a:cs typeface="Calibri"/>
              <a:sym typeface="Calibri"/>
            </a:endParaRPr>
          </a:p>
        </p:txBody>
      </p:sp>
      <p:sp>
        <p:nvSpPr>
          <p:cNvPr id="358" name="Google Shape;358;p33"/>
          <p:cNvSpPr/>
          <p:nvPr/>
        </p:nvSpPr>
        <p:spPr>
          <a:xfrm>
            <a:off x="16983862" y="6871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59" name="Google Shape;359;p3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3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5" name="Google Shape;365;p35"/>
          <p:cNvSpPr txBox="1"/>
          <p:nvPr/>
        </p:nvSpPr>
        <p:spPr>
          <a:xfrm>
            <a:off x="1083118" y="384685"/>
            <a:ext cx="17634124"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Fat-Soluble Vitamins &amp; </a:t>
            </a:r>
            <a:endParaRPr/>
          </a:p>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Health Impact</a:t>
            </a:r>
            <a:endParaRPr/>
          </a:p>
        </p:txBody>
      </p:sp>
      <p:sp>
        <p:nvSpPr>
          <p:cNvPr id="366" name="Google Shape;366;p3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67" name="Google Shape;367;p35"/>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368" name="Google Shape;368;p35"/>
          <p:cNvGraphicFramePr/>
          <p:nvPr/>
        </p:nvGraphicFramePr>
        <p:xfrm>
          <a:off x="996840" y="3216085"/>
          <a:ext cx="3000000" cy="3000000"/>
        </p:xfrm>
        <a:graphic>
          <a:graphicData uri="http://schemas.openxmlformats.org/drawingml/2006/table">
            <a:tbl>
              <a:tblPr bandRow="1">
                <a:noFill/>
                <a:tableStyleId>{0E30B8B5-0A17-4FE9-90C6-0DF0C035C8B7}</a:tableStyleId>
              </a:tblPr>
              <a:tblGrid>
                <a:gridCol w="1891500"/>
                <a:gridCol w="3739375"/>
                <a:gridCol w="3915000"/>
                <a:gridCol w="4422500"/>
                <a:gridCol w="2708225"/>
              </a:tblGrid>
              <a:tr h="1329125">
                <a:tc>
                  <a:txBody>
                    <a:bodyPr/>
                    <a:lstStyle/>
                    <a:p>
                      <a:pPr indent="0" lvl="0" marL="0" marR="0" rtl="0" algn="ctr">
                        <a:lnSpc>
                          <a:spcPct val="100000"/>
                        </a:lnSpc>
                        <a:spcBef>
                          <a:spcPts val="0"/>
                        </a:spcBef>
                        <a:spcAft>
                          <a:spcPts val="0"/>
                        </a:spcAft>
                        <a:buClr>
                          <a:schemeClr val="dk1"/>
                        </a:buClr>
                        <a:buSzPts val="2700"/>
                        <a:buFont typeface="Times"/>
                        <a:buNone/>
                      </a:pPr>
                      <a:r>
                        <a:rPr b="1" lang="en-US" sz="2700" u="none" cap="none" strike="noStrike">
                          <a:highlight>
                            <a:srgbClr val="FFFF00"/>
                          </a:highlight>
                        </a:rPr>
                        <a:t>Vitamin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b="1" lang="en-US" sz="2700" u="none" cap="none" strike="noStrike">
                          <a:highlight>
                            <a:srgbClr val="FFFF00"/>
                          </a:highlight>
                        </a:rPr>
                        <a:t>Primary Functions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b="1" lang="en-US" sz="2700" u="none" cap="none" strike="noStrike">
                          <a:highlight>
                            <a:srgbClr val="FFFF00"/>
                          </a:highlight>
                        </a:rPr>
                        <a:t>Health Impact (Adequacy)</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b="1" lang="en-US" sz="2700" u="none" cap="none" strike="noStrike">
                          <a:highlight>
                            <a:srgbClr val="FFFF00"/>
                          </a:highlight>
                        </a:rPr>
                        <a:t>Health Impact (Deficiency)</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b="1" lang="en-US" sz="2700" u="none" cap="none" strike="noStrike">
                          <a:highlight>
                            <a:srgbClr val="FFFF00"/>
                          </a:highlight>
                        </a:rPr>
                        <a:t>Toxicity Risk</a:t>
                      </a:r>
                      <a:endParaRPr>
                        <a:highlight>
                          <a:srgbClr val="FFFF00"/>
                        </a:highlight>
                      </a:endParaRPr>
                    </a:p>
                  </a:txBody>
                  <a:tcPr marT="12700" marB="12700" marR="12700" marL="12700" anchor="ctr"/>
                </a:tc>
              </a:tr>
              <a:tr h="1329125">
                <a:tc>
                  <a:txBody>
                    <a:bodyPr/>
                    <a:lstStyle/>
                    <a:p>
                      <a:pPr indent="0" lvl="0" marL="0" marR="0" rtl="0" algn="ctr">
                        <a:lnSpc>
                          <a:spcPct val="100000"/>
                        </a:lnSpc>
                        <a:spcBef>
                          <a:spcPts val="0"/>
                        </a:spcBef>
                        <a:spcAft>
                          <a:spcPts val="0"/>
                        </a:spcAft>
                        <a:buClr>
                          <a:schemeClr val="dk1"/>
                        </a:buClr>
                        <a:buSzPts val="2700"/>
                        <a:buFont typeface="Times"/>
                        <a:buNone/>
                      </a:pPr>
                      <a:r>
                        <a:rPr b="1" lang="en-US" sz="2700" u="none" cap="none" strike="noStrike"/>
                        <a:t>Vitamin 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lang="en-US" sz="2700" u="none" cap="none" strike="noStrike"/>
                        <a:t>Vision (rhodopsin), immune defense, epithelial integrity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lang="en-US" sz="2700" u="none" cap="none" strike="noStrike"/>
                        <a:t>Normal night vision, strong mucosal immunity, healthy skin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lang="en-US" sz="2700" u="none" cap="none" strike="noStrike"/>
                        <a:t>Night blindness, xerophthalmia, increased infections, dry skin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lang="en-US" sz="2700" u="none" cap="none" strike="noStrike"/>
                        <a:t>Liver damage, headaches, teratogenic</a:t>
                      </a:r>
                      <a:endParaRPr/>
                    </a:p>
                  </a:txBody>
                  <a:tcPr marT="12700" marB="12700" marR="12700" marL="12700" anchor="ctr"/>
                </a:tc>
              </a:tr>
              <a:tr h="1329125">
                <a:tc>
                  <a:txBody>
                    <a:bodyPr/>
                    <a:lstStyle/>
                    <a:p>
                      <a:pPr indent="0" lvl="0" marL="0" marR="0" rtl="0" algn="ctr">
                        <a:lnSpc>
                          <a:spcPct val="100000"/>
                        </a:lnSpc>
                        <a:spcBef>
                          <a:spcPts val="0"/>
                        </a:spcBef>
                        <a:spcAft>
                          <a:spcPts val="0"/>
                        </a:spcAft>
                        <a:buClr>
                          <a:schemeClr val="dk1"/>
                        </a:buClr>
                        <a:buSzPts val="2700"/>
                        <a:buFont typeface="Times"/>
                        <a:buNone/>
                      </a:pPr>
                      <a:r>
                        <a:rPr b="1" lang="en-US" sz="2700" u="none" cap="none" strike="noStrike"/>
                        <a:t>Vitamin 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lang="en-US" sz="2700" u="none" cap="none" strike="noStrike"/>
                        <a:t>Calcium absorption, immune modulation, hormone function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lang="en-US" sz="2700" u="none" cap="none" strike="noStrike"/>
                        <a:t>Strong bones, fewer fractures, lower inflammation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lang="en-US" sz="2700" u="none" cap="none" strike="noStrike"/>
                        <a:t>Rickets (children), osteomalacia (adults), autoimmune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lang="en-US" sz="2700" u="none" cap="none" strike="noStrike"/>
                        <a:t>Hypercalcemia, kidney stones</a:t>
                      </a:r>
                      <a:endParaRPr/>
                    </a:p>
                  </a:txBody>
                  <a:tcPr marT="12700" marB="12700" marR="12700" marL="12700" anchor="ctr"/>
                </a:tc>
              </a:tr>
              <a:tr h="1329125">
                <a:tc>
                  <a:txBody>
                    <a:bodyPr/>
                    <a:lstStyle/>
                    <a:p>
                      <a:pPr indent="0" lvl="0" marL="0" marR="0" rtl="0" algn="ctr">
                        <a:lnSpc>
                          <a:spcPct val="100000"/>
                        </a:lnSpc>
                        <a:spcBef>
                          <a:spcPts val="0"/>
                        </a:spcBef>
                        <a:spcAft>
                          <a:spcPts val="0"/>
                        </a:spcAft>
                        <a:buClr>
                          <a:schemeClr val="dk1"/>
                        </a:buClr>
                        <a:buSzPts val="2700"/>
                        <a:buFont typeface="Times"/>
                        <a:buNone/>
                      </a:pPr>
                      <a:r>
                        <a:rPr b="1" lang="en-US" sz="2700" u="none" cap="none" strike="noStrike"/>
                        <a:t>Vitamin 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lang="en-US" sz="2700" u="none" cap="none" strike="noStrike"/>
                        <a:t>Antioxidant protection of membranes &amp; RBCs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lang="en-US" sz="2700" u="none" cap="none" strike="noStrike"/>
                        <a:t>Neural protection, cardiovascular stability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lang="en-US" sz="2700" u="none" cap="none" strike="noStrike"/>
                        <a:t>Neuropathy, hemolytic anemia, muscle weakness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lang="en-US" sz="2700" u="none" cap="none" strike="noStrike"/>
                        <a:t>Increased bleeding</a:t>
                      </a:r>
                      <a:endParaRPr/>
                    </a:p>
                  </a:txBody>
                  <a:tcPr marT="12700" marB="12700" marR="12700" marL="12700" anchor="ctr"/>
                </a:tc>
              </a:tr>
              <a:tr h="1329125">
                <a:tc>
                  <a:txBody>
                    <a:bodyPr/>
                    <a:lstStyle/>
                    <a:p>
                      <a:pPr indent="0" lvl="0" marL="0" marR="0" rtl="0" algn="ctr">
                        <a:lnSpc>
                          <a:spcPct val="100000"/>
                        </a:lnSpc>
                        <a:spcBef>
                          <a:spcPts val="0"/>
                        </a:spcBef>
                        <a:spcAft>
                          <a:spcPts val="0"/>
                        </a:spcAft>
                        <a:buClr>
                          <a:schemeClr val="dk1"/>
                        </a:buClr>
                        <a:buSzPts val="2700"/>
                        <a:buFont typeface="Times"/>
                        <a:buNone/>
                      </a:pPr>
                      <a:r>
                        <a:rPr b="1" lang="en-US" sz="2700" u="none" cap="none" strike="noStrike"/>
                        <a:t>Vitamin 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lang="en-US" sz="2700" u="none" cap="none" strike="noStrike"/>
                        <a:t>Coagulation factor synthesis, calcium direction to bone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lang="en-US" sz="2700" u="none" cap="none" strike="noStrike"/>
                        <a:t>Normal clotting, reduced arterial calcification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lang="en-US" sz="2700" u="none" cap="none" strike="noStrike"/>
                        <a:t>Bleeding, bruising, osteoporosis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700"/>
                        <a:buFont typeface="Times"/>
                        <a:buNone/>
                      </a:pPr>
                      <a:r>
                        <a:rPr lang="en-US" sz="2700" u="none" cap="none" strike="noStrike"/>
                        <a:t>Interference with anticoagulants</a:t>
                      </a:r>
                      <a:endParaRPr/>
                    </a:p>
                  </a:txBody>
                  <a:tcPr marT="12700" marB="12700" marR="12700" marL="12700" anchor="ctr"/>
                </a:tc>
              </a:tr>
            </a:tbl>
          </a:graphicData>
        </a:graphic>
      </p:graphicFrame>
      <p:sp>
        <p:nvSpPr>
          <p:cNvPr id="369" name="Google Shape;369;p35"/>
          <p:cNvSpPr/>
          <p:nvPr/>
        </p:nvSpPr>
        <p:spPr>
          <a:xfrm>
            <a:off x="16983862" y="6871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70" name="Google Shape;370;p3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3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6" name="Google Shape;376;p36"/>
          <p:cNvSpPr txBox="1"/>
          <p:nvPr/>
        </p:nvSpPr>
        <p:spPr>
          <a:xfrm>
            <a:off x="1083118" y="384685"/>
            <a:ext cx="17634124"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Food Sources &amp; Functions of </a:t>
            </a:r>
            <a:endParaRPr/>
          </a:p>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Fat-Soluble Vitamins</a:t>
            </a:r>
            <a:endParaRPr/>
          </a:p>
        </p:txBody>
      </p:sp>
      <p:sp>
        <p:nvSpPr>
          <p:cNvPr id="377" name="Google Shape;377;p3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78" name="Google Shape;378;p36"/>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379" name="Google Shape;379;p36"/>
          <p:cNvGraphicFramePr/>
          <p:nvPr/>
        </p:nvGraphicFramePr>
        <p:xfrm>
          <a:off x="851336" y="3385544"/>
          <a:ext cx="3000000" cy="3000000"/>
        </p:xfrm>
        <a:graphic>
          <a:graphicData uri="http://schemas.openxmlformats.org/drawingml/2006/table">
            <a:tbl>
              <a:tblPr bandRow="1">
                <a:noFill/>
                <a:tableStyleId>{0E30B8B5-0A17-4FE9-90C6-0DF0C035C8B7}</a:tableStyleId>
              </a:tblPr>
              <a:tblGrid>
                <a:gridCol w="3490600"/>
                <a:gridCol w="3723950"/>
                <a:gridCol w="4130600"/>
                <a:gridCol w="3236900"/>
                <a:gridCol w="2283875"/>
              </a:tblGrid>
              <a:tr h="8261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highlight>
                            <a:srgbClr val="FFFF00"/>
                          </a:highlight>
                        </a:rPr>
                        <a:t>Vitamin</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highlight>
                            <a:srgbClr val="FFFF00"/>
                          </a:highlight>
                        </a:rPr>
                        <a:t>Best Animal Sources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highlight>
                            <a:srgbClr val="FFFF00"/>
                          </a:highlight>
                        </a:rPr>
                        <a:t>Best Plant Sources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highlight>
                            <a:srgbClr val="FFFF00"/>
                          </a:highlight>
                        </a:rPr>
                        <a:t>Fortified / Other Sources</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highlight>
                            <a:srgbClr val="FFFF00"/>
                          </a:highlight>
                        </a:rPr>
                        <a:t>Exam Cue</a:t>
                      </a:r>
                      <a:endParaRPr>
                        <a:highlight>
                          <a:srgbClr val="FFFF00"/>
                        </a:highlight>
                      </a:endParaRPr>
                    </a:p>
                  </a:txBody>
                  <a:tcPr marT="12700" marB="12700" marR="12700" marL="12700" anchor="ctr"/>
                </a:tc>
              </a:tr>
              <a:tr h="152842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 </a:t>
                      </a:r>
                      <a:r>
                        <a:rPr b="1" lang="en-US" sz="2800" u="none" cap="none" strike="noStrike"/>
                        <a:t>Vitamin A (Retinol/Carotenoids)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Liver, eggs, whole dairy, butter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Carrots, sweet potatoes, spinach, kale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Fortified dairy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“Orange veggies + liver”</a:t>
                      </a:r>
                      <a:endParaRPr/>
                    </a:p>
                  </a:txBody>
                  <a:tcPr marT="12700" marB="12700" marR="12700" marL="12700" anchor="ctr"/>
                </a:tc>
              </a:tr>
              <a:tr h="128057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 </a:t>
                      </a:r>
                      <a:r>
                        <a:rPr b="1" lang="en-US" sz="2800" u="none" cap="none" strike="noStrike"/>
                        <a:t>Vitamin 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Salmon, sardines, cod liver oil, egg yolks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Mushrooms (UV-exposed)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Fortified dairy, plant milks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“Fatty fish + sun”</a:t>
                      </a:r>
                      <a:endParaRPr/>
                    </a:p>
                  </a:txBody>
                  <a:tcPr marT="12700" marB="12700" marR="12700" marL="12700" anchor="ctr"/>
                </a:tc>
              </a:tr>
              <a:tr h="128057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 </a:t>
                      </a:r>
                      <a:r>
                        <a:rPr b="1" lang="en-US" sz="2800" u="none" cap="none" strike="noStrike"/>
                        <a:t>Vitamin 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Egg yolk, butter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Almonds, sunflower seeds, hazelnuts, spinach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Plant oils (sunflower, wheat germ)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“Seeds &amp; oils”</a:t>
                      </a:r>
                      <a:endParaRPr/>
                    </a:p>
                  </a:txBody>
                  <a:tcPr marT="12700" marB="12700" marR="12700" marL="12700" anchor="ctr"/>
                </a:tc>
              </a:tr>
              <a:tr h="128057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 </a:t>
                      </a:r>
                      <a:r>
                        <a:rPr b="1" lang="en-US" sz="2800" u="none" cap="none" strike="noStrike"/>
                        <a:t>Vitamin 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Egg yolk, dairy, liver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Kale, collards, spinach, broccoli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Fermented foods (natto, sauerkraut)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“Leafy greens”</a:t>
                      </a:r>
                      <a:endParaRPr/>
                    </a:p>
                  </a:txBody>
                  <a:tcPr marT="12700" marB="12700" marR="12700" marL="12700" anchor="ctr"/>
                </a:tc>
              </a:tr>
            </a:tbl>
          </a:graphicData>
        </a:graphic>
      </p:graphicFrame>
      <p:sp>
        <p:nvSpPr>
          <p:cNvPr id="380" name="Google Shape;380;p36"/>
          <p:cNvSpPr/>
          <p:nvPr/>
        </p:nvSpPr>
        <p:spPr>
          <a:xfrm>
            <a:off x="16983862" y="6871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81" name="Google Shape;381;p3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 name="Google Shape;81;p3"/>
          <p:cNvSpPr txBox="1"/>
          <p:nvPr/>
        </p:nvSpPr>
        <p:spPr>
          <a:xfrm>
            <a:off x="1176073" y="398560"/>
            <a:ext cx="16812900" cy="24012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0433FF"/>
              </a:buClr>
              <a:buSzPts val="7800"/>
              <a:buFont typeface="Poppins"/>
              <a:buNone/>
            </a:pPr>
            <a:r>
              <a:rPr b="1" i="0" lang="en-US" sz="7200" u="none" cap="none" strike="noStrike">
                <a:solidFill>
                  <a:srgbClr val="0433FF"/>
                </a:solidFill>
                <a:latin typeface="Poppins"/>
                <a:ea typeface="Poppins"/>
                <a:cs typeface="Poppins"/>
                <a:sym typeface="Poppins"/>
              </a:rPr>
              <a:t>Water &amp; Fat-Soluble Vitamins</a:t>
            </a:r>
            <a:r>
              <a:rPr b="1" lang="en-US" sz="7200">
                <a:solidFill>
                  <a:srgbClr val="0433FF"/>
                </a:solidFill>
                <a:latin typeface="Poppins"/>
                <a:ea typeface="Poppins"/>
                <a:cs typeface="Poppins"/>
                <a:sym typeface="Poppins"/>
              </a:rPr>
              <a:t>:</a:t>
            </a:r>
            <a:endParaRPr b="1" i="0" sz="7200" u="none" cap="none" strike="noStrike">
              <a:solidFill>
                <a:srgbClr val="231F20"/>
              </a:solidFill>
              <a:latin typeface="Poppins"/>
              <a:ea typeface="Poppins"/>
              <a:cs typeface="Poppins"/>
              <a:sym typeface="Poppins"/>
            </a:endParaRPr>
          </a:p>
          <a:p>
            <a:pPr indent="0" lvl="0" marL="0" marR="0" rtl="0" algn="l">
              <a:lnSpc>
                <a:spcPct val="156896"/>
              </a:lnSpc>
              <a:spcBef>
                <a:spcPts val="0"/>
              </a:spcBef>
              <a:spcAft>
                <a:spcPts val="0"/>
              </a:spcAft>
              <a:buClr>
                <a:srgbClr val="0433FF"/>
              </a:buClr>
              <a:buSzPts val="5800"/>
              <a:buFont typeface="Poppins"/>
              <a:buNone/>
            </a:pPr>
            <a:r>
              <a:rPr i="0" lang="en-US" sz="7200" u="none" cap="none" strike="noStrike">
                <a:solidFill>
                  <a:srgbClr val="0433FF"/>
                </a:solidFill>
                <a:latin typeface="Poppins"/>
                <a:ea typeface="Poppins"/>
                <a:cs typeface="Poppins"/>
                <a:sym typeface="Poppins"/>
              </a:rPr>
              <a:t>Food Sources and Impact on Health</a:t>
            </a:r>
            <a:endParaRPr sz="7200">
              <a:latin typeface="Poppins"/>
              <a:ea typeface="Poppins"/>
              <a:cs typeface="Poppins"/>
              <a:sym typeface="Poppins"/>
            </a:endParaRPr>
          </a:p>
        </p:txBody>
      </p:sp>
      <p:sp>
        <p:nvSpPr>
          <p:cNvPr id="82" name="Google Shape;82;p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3" name="Google Shape;83;p3"/>
          <p:cNvSpPr txBox="1"/>
          <p:nvPr/>
        </p:nvSpPr>
        <p:spPr>
          <a:xfrm>
            <a:off x="1381489" y="4931561"/>
            <a:ext cx="7305300" cy="4894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Water-Soluble Vitamins</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b="1" i="0" lang="en-US" sz="2800" u="none" cap="none" strike="noStrike">
                <a:solidFill>
                  <a:srgbClr val="000000"/>
                </a:solidFill>
                <a:latin typeface="Calibri"/>
                <a:ea typeface="Calibri"/>
                <a:cs typeface="Calibri"/>
                <a:sym typeface="Calibri"/>
              </a:rPr>
              <a:t>B-Complex &amp; Vitamin C</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Times"/>
              <a:buChar char="•"/>
            </a:pPr>
            <a:r>
              <a:rPr i="0" lang="en-US" sz="2800" u="none" cap="none" strike="noStrike">
                <a:solidFill>
                  <a:srgbClr val="000000"/>
                </a:solidFill>
                <a:latin typeface="Calibri"/>
                <a:ea typeface="Calibri"/>
                <a:cs typeface="Calibri"/>
                <a:sym typeface="Calibri"/>
              </a:rPr>
              <a:t>Not stored significantly → must be consumed </a:t>
            </a:r>
            <a:r>
              <a:rPr b="1" i="0" lang="en-US" sz="2800" u="none" cap="none" strike="noStrike">
                <a:solidFill>
                  <a:srgbClr val="000000"/>
                </a:solidFill>
                <a:latin typeface="Calibri"/>
                <a:ea typeface="Calibri"/>
                <a:cs typeface="Calibri"/>
                <a:sym typeface="Calibri"/>
              </a:rPr>
              <a:t>daily</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Excess is excreted in urine</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b="1" i="0" lang="en-US" sz="2800" u="none" cap="none" strike="noStrike">
                <a:solidFill>
                  <a:srgbClr val="000000"/>
                </a:solidFill>
                <a:latin typeface="Calibri"/>
                <a:ea typeface="Calibri"/>
                <a:cs typeface="Calibri"/>
                <a:sym typeface="Calibri"/>
              </a:rPr>
              <a:t>Deficiency symptoms appear quickly</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Times"/>
              <a:buChar char="•"/>
            </a:pPr>
            <a:r>
              <a:rPr i="0" lang="en-US" sz="2800" u="none" cap="none" strike="noStrike">
                <a:solidFill>
                  <a:srgbClr val="000000"/>
                </a:solidFill>
                <a:latin typeface="Calibri"/>
                <a:ea typeface="Calibri"/>
                <a:cs typeface="Calibri"/>
                <a:sym typeface="Calibri"/>
              </a:rPr>
              <a:t>Key roles → </a:t>
            </a:r>
            <a:r>
              <a:rPr b="1" i="0" lang="en-US" sz="2800" u="none" cap="none" strike="noStrike">
                <a:solidFill>
                  <a:srgbClr val="000000"/>
                </a:solidFill>
                <a:latin typeface="Calibri"/>
                <a:ea typeface="Calibri"/>
                <a:cs typeface="Calibri"/>
                <a:sym typeface="Calibri"/>
              </a:rPr>
              <a:t>energy metabolism, brain function, detoxification, Phase II</a:t>
            </a:r>
            <a:endParaRPr b="1" i="0" sz="2800" u="none" cap="none" strike="noStrike">
              <a:solidFill>
                <a:srgbClr val="000000"/>
              </a:solidFill>
              <a:latin typeface="Calibri"/>
              <a:ea typeface="Calibri"/>
              <a:cs typeface="Calibri"/>
              <a:sym typeface="Calibri"/>
            </a:endParaRPr>
          </a:p>
          <a:p>
            <a:pPr indent="-317500" lvl="0" marL="457200" marR="0" rtl="0" algn="l">
              <a:lnSpc>
                <a:spcPct val="100000"/>
              </a:lnSpc>
              <a:spcBef>
                <a:spcPts val="1200"/>
              </a:spcBef>
              <a:spcAft>
                <a:spcPts val="0"/>
              </a:spcAft>
              <a:buSzPts val="2800"/>
              <a:buFont typeface="Calibri"/>
              <a:buChar char="•"/>
            </a:pPr>
            <a:r>
              <a:rPr lang="en-US" sz="2800" u="sng">
                <a:solidFill>
                  <a:schemeClr val="hlink"/>
                </a:solidFill>
                <a:latin typeface="Calibri"/>
                <a:ea typeface="Calibri"/>
                <a:cs typeface="Calibri"/>
                <a:sym typeface="Calibri"/>
                <a:hlinkClick r:id="rId4"/>
              </a:rPr>
              <a:t>Video resource here!</a:t>
            </a:r>
            <a:endParaRPr sz="2800">
              <a:latin typeface="Calibri"/>
              <a:ea typeface="Calibri"/>
              <a:cs typeface="Calibri"/>
              <a:sym typeface="Calibri"/>
            </a:endParaRPr>
          </a:p>
        </p:txBody>
      </p:sp>
      <p:sp>
        <p:nvSpPr>
          <p:cNvPr id="84" name="Google Shape;84;p3"/>
          <p:cNvSpPr txBox="1"/>
          <p:nvPr>
            <p:ph idx="4294967295" type="sldNum"/>
          </p:nvPr>
        </p:nvSpPr>
        <p:spPr>
          <a:xfrm>
            <a:off x="8505421" y="6414761"/>
            <a:ext cx="181378"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85" name="Google Shape;85;p3"/>
          <p:cNvSpPr txBox="1"/>
          <p:nvPr/>
        </p:nvSpPr>
        <p:spPr>
          <a:xfrm>
            <a:off x="9800352" y="5164111"/>
            <a:ext cx="7305300" cy="4309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Fat-Soluble Vitamins</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b="1" i="0" lang="en-US" sz="2800" u="none" cap="none" strike="noStrike">
                <a:solidFill>
                  <a:srgbClr val="000000"/>
                </a:solidFill>
                <a:latin typeface="Calibri"/>
                <a:ea typeface="Calibri"/>
                <a:cs typeface="Calibri"/>
                <a:sym typeface="Calibri"/>
              </a:rPr>
              <a:t>Vitamins A, D, E, K</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Absorbed with dietary fat and bile</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Times"/>
              <a:buChar char="•"/>
            </a:pPr>
            <a:r>
              <a:rPr i="0" lang="en-US" sz="2800" u="none" cap="none" strike="noStrike">
                <a:solidFill>
                  <a:srgbClr val="000000"/>
                </a:solidFill>
                <a:latin typeface="Calibri"/>
                <a:ea typeface="Calibri"/>
                <a:cs typeface="Calibri"/>
                <a:sym typeface="Calibri"/>
              </a:rPr>
              <a:t>Stored in liver and adipose tissue → </a:t>
            </a:r>
            <a:r>
              <a:rPr b="1" i="0" lang="en-US" sz="2800" u="none" cap="none" strike="noStrike">
                <a:solidFill>
                  <a:srgbClr val="000000"/>
                </a:solidFill>
                <a:latin typeface="Calibri"/>
                <a:ea typeface="Calibri"/>
                <a:cs typeface="Calibri"/>
                <a:sym typeface="Calibri"/>
              </a:rPr>
              <a:t>higher toxicity risk</a:t>
            </a:r>
            <a:endParaRPr sz="2800">
              <a:latin typeface="Calibri"/>
              <a:ea typeface="Calibri"/>
              <a:cs typeface="Calibri"/>
              <a:sym typeface="Calibri"/>
            </a:endParaRPr>
          </a:p>
          <a:p>
            <a:pPr indent="-3175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Roles → immunity, vision, antioxidant protection, calcium regulation</a:t>
            </a:r>
            <a:endParaRPr i="0" sz="2800" u="none" cap="none" strike="noStrike">
              <a:solidFill>
                <a:srgbClr val="000000"/>
              </a:solidFill>
              <a:latin typeface="Calibri"/>
              <a:ea typeface="Calibri"/>
              <a:cs typeface="Calibri"/>
              <a:sym typeface="Calibri"/>
            </a:endParaRPr>
          </a:p>
          <a:p>
            <a:pPr indent="-317500" lvl="0" marL="457200" marR="0" rtl="0" algn="l">
              <a:lnSpc>
                <a:spcPct val="100000"/>
              </a:lnSpc>
              <a:spcBef>
                <a:spcPts val="1200"/>
              </a:spcBef>
              <a:spcAft>
                <a:spcPts val="0"/>
              </a:spcAft>
              <a:buSzPts val="2800"/>
              <a:buFont typeface="Calibri"/>
              <a:buChar char="•"/>
            </a:pPr>
            <a:r>
              <a:rPr lang="en-US" sz="2800" u="sng">
                <a:solidFill>
                  <a:schemeClr val="hlink"/>
                </a:solidFill>
                <a:latin typeface="Calibri"/>
                <a:ea typeface="Calibri"/>
                <a:cs typeface="Calibri"/>
                <a:sym typeface="Calibri"/>
                <a:hlinkClick r:id="rId5"/>
              </a:rPr>
              <a:t>Video resource here!</a:t>
            </a:r>
            <a:endParaRPr sz="2800">
              <a:latin typeface="Calibri"/>
              <a:ea typeface="Calibri"/>
              <a:cs typeface="Calibri"/>
              <a:sym typeface="Calibri"/>
            </a:endParaRPr>
          </a:p>
        </p:txBody>
      </p:sp>
      <p:sp>
        <p:nvSpPr>
          <p:cNvPr id="86" name="Google Shape;86;p3"/>
          <p:cNvSpPr txBox="1"/>
          <p:nvPr/>
        </p:nvSpPr>
        <p:spPr>
          <a:xfrm>
            <a:off x="1958338" y="3531675"/>
            <a:ext cx="14371200" cy="9543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3000"/>
              <a:buFont typeface="Calibri"/>
              <a:buNone/>
            </a:pPr>
            <a:r>
              <a:rPr i="0" lang="en-US" sz="2800" u="none" cap="none" strike="noStrike">
                <a:solidFill>
                  <a:srgbClr val="000000"/>
                </a:solidFill>
                <a:latin typeface="Calibri"/>
                <a:ea typeface="Calibri"/>
                <a:cs typeface="Calibri"/>
                <a:sym typeface="Calibri"/>
              </a:rPr>
              <a:t>Vitamins are essential organic nutrients that function primarily as enzyme cofactors, antioxidants, hormone regulators, and metabolic facilitators.</a:t>
            </a:r>
            <a:endParaRPr sz="2800">
              <a:latin typeface="Calibri"/>
              <a:ea typeface="Calibri"/>
              <a:cs typeface="Calibri"/>
              <a:sym typeface="Calibri"/>
            </a:endParaRPr>
          </a:p>
        </p:txBody>
      </p:sp>
      <p:sp>
        <p:nvSpPr>
          <p:cNvPr id="87" name="Google Shape;87;p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88" name="Google Shape;88;p3"/>
          <p:cNvSpPr/>
          <p:nvPr/>
        </p:nvSpPr>
        <p:spPr>
          <a:xfrm>
            <a:off x="16753574" y="63062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3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7" name="Google Shape;387;p37"/>
          <p:cNvSpPr txBox="1"/>
          <p:nvPr/>
        </p:nvSpPr>
        <p:spPr>
          <a:xfrm>
            <a:off x="953749" y="474002"/>
            <a:ext cx="17634124"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“Best Food Picks” By Diet Type of Fat-Soluble Vitamins</a:t>
            </a:r>
            <a:endParaRPr/>
          </a:p>
        </p:txBody>
      </p:sp>
      <p:sp>
        <p:nvSpPr>
          <p:cNvPr id="388" name="Google Shape;388;p3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389" name="Google Shape;389;p37"/>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390" name="Google Shape;390;p37"/>
          <p:cNvSpPr txBox="1"/>
          <p:nvPr/>
        </p:nvSpPr>
        <p:spPr>
          <a:xfrm>
            <a:off x="1407405" y="3502975"/>
            <a:ext cx="3256200" cy="5232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 </a:t>
            </a:r>
            <a:r>
              <a:rPr b="1" i="0" lang="en-US" sz="2800" u="none" cap="none" strike="noStrike">
                <a:solidFill>
                  <a:srgbClr val="000000"/>
                </a:solidFill>
                <a:latin typeface="Calibri"/>
                <a:ea typeface="Calibri"/>
                <a:cs typeface="Calibri"/>
                <a:sym typeface="Calibri"/>
              </a:rPr>
              <a:t>Omnivore</a:t>
            </a:r>
            <a:endParaRPr>
              <a:latin typeface="Calibri"/>
              <a:ea typeface="Calibri"/>
              <a:cs typeface="Calibri"/>
              <a:sym typeface="Calibri"/>
            </a:endParaRPr>
          </a:p>
        </p:txBody>
      </p:sp>
      <p:sp>
        <p:nvSpPr>
          <p:cNvPr id="391" name="Google Shape;391;p37"/>
          <p:cNvSpPr txBox="1"/>
          <p:nvPr/>
        </p:nvSpPr>
        <p:spPr>
          <a:xfrm>
            <a:off x="7968726" y="3457875"/>
            <a:ext cx="2898000" cy="523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i="0" lang="en-US" sz="2800" u="none" cap="none" strike="noStrike">
                <a:solidFill>
                  <a:srgbClr val="000000"/>
                </a:solidFill>
                <a:highlight>
                  <a:srgbClr val="FFFF00"/>
                </a:highlight>
                <a:latin typeface="Calibri"/>
                <a:ea typeface="Calibri"/>
                <a:cs typeface="Calibri"/>
                <a:sym typeface="Calibri"/>
              </a:rPr>
              <a:t>✅</a:t>
            </a:r>
            <a:r>
              <a:rPr b="1" i="0" lang="en-US" sz="2800" u="none" cap="none" strike="noStrike">
                <a:solidFill>
                  <a:srgbClr val="000000"/>
                </a:solidFill>
                <a:highlight>
                  <a:srgbClr val="FFFF00"/>
                </a:highlight>
                <a:latin typeface="Calibri"/>
                <a:ea typeface="Calibri"/>
                <a:cs typeface="Calibri"/>
                <a:sym typeface="Calibri"/>
              </a:rPr>
              <a:t> Vegetarian</a:t>
            </a:r>
            <a:endParaRPr>
              <a:highlight>
                <a:srgbClr val="FFFF00"/>
              </a:highlight>
              <a:latin typeface="Calibri"/>
              <a:ea typeface="Calibri"/>
              <a:cs typeface="Calibri"/>
              <a:sym typeface="Calibri"/>
            </a:endParaRPr>
          </a:p>
        </p:txBody>
      </p:sp>
      <p:sp>
        <p:nvSpPr>
          <p:cNvPr id="392" name="Google Shape;392;p37"/>
          <p:cNvSpPr txBox="1"/>
          <p:nvPr/>
        </p:nvSpPr>
        <p:spPr>
          <a:xfrm>
            <a:off x="14165470" y="3400919"/>
            <a:ext cx="1658700" cy="523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i="0" lang="en-US" sz="2800" u="none" cap="none" strike="noStrike">
                <a:solidFill>
                  <a:srgbClr val="000000"/>
                </a:solidFill>
                <a:highlight>
                  <a:srgbClr val="FFFF00"/>
                </a:highlight>
                <a:latin typeface="Calibri"/>
                <a:ea typeface="Calibri"/>
                <a:cs typeface="Calibri"/>
                <a:sym typeface="Calibri"/>
              </a:rPr>
              <a:t>⚠️ </a:t>
            </a:r>
            <a:r>
              <a:rPr b="1" i="0" lang="en-US" sz="2800" u="none" cap="none" strike="noStrike">
                <a:solidFill>
                  <a:srgbClr val="000000"/>
                </a:solidFill>
                <a:highlight>
                  <a:srgbClr val="FFFF00"/>
                </a:highlight>
                <a:latin typeface="Calibri"/>
                <a:ea typeface="Calibri"/>
                <a:cs typeface="Calibri"/>
                <a:sym typeface="Calibri"/>
              </a:rPr>
              <a:t>Vegan</a:t>
            </a:r>
            <a:endParaRPr>
              <a:highlight>
                <a:srgbClr val="FFFF00"/>
              </a:highlight>
              <a:latin typeface="Calibri"/>
              <a:ea typeface="Calibri"/>
              <a:cs typeface="Calibri"/>
              <a:sym typeface="Calibri"/>
            </a:endParaRPr>
          </a:p>
        </p:txBody>
      </p:sp>
      <p:sp>
        <p:nvSpPr>
          <p:cNvPr id="393" name="Google Shape;393;p37"/>
          <p:cNvSpPr txBox="1"/>
          <p:nvPr/>
        </p:nvSpPr>
        <p:spPr>
          <a:xfrm>
            <a:off x="12315762" y="9599809"/>
            <a:ext cx="5454000" cy="461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i="1" lang="en-US" sz="2400">
                <a:highlight>
                  <a:srgbClr val="FFFF00"/>
                </a:highlight>
                <a:latin typeface="Calibri"/>
                <a:ea typeface="Calibri"/>
                <a:cs typeface="Calibri"/>
                <a:sym typeface="Calibri"/>
              </a:rPr>
              <a:t>*</a:t>
            </a:r>
            <a:r>
              <a:rPr i="1" lang="en-US" sz="2400" u="none" cap="none" strike="noStrike">
                <a:solidFill>
                  <a:srgbClr val="000000"/>
                </a:solidFill>
                <a:highlight>
                  <a:srgbClr val="FFFF00"/>
                </a:highlight>
                <a:latin typeface="Calibri"/>
                <a:ea typeface="Calibri"/>
                <a:cs typeface="Calibri"/>
                <a:sym typeface="Calibri"/>
              </a:rPr>
              <a:t>Higher risk for A-retinol and D deficiencies</a:t>
            </a:r>
            <a:endParaRPr i="1">
              <a:highlight>
                <a:srgbClr val="FFFF00"/>
              </a:highlight>
              <a:latin typeface="Calibri"/>
              <a:ea typeface="Calibri"/>
              <a:cs typeface="Calibri"/>
              <a:sym typeface="Calibri"/>
            </a:endParaRPr>
          </a:p>
        </p:txBody>
      </p:sp>
      <p:graphicFrame>
        <p:nvGraphicFramePr>
          <p:cNvPr id="394" name="Google Shape;394;p37"/>
          <p:cNvGraphicFramePr/>
          <p:nvPr/>
        </p:nvGraphicFramePr>
        <p:xfrm>
          <a:off x="304412" y="4165528"/>
          <a:ext cx="3000000" cy="3000000"/>
        </p:xfrm>
        <a:graphic>
          <a:graphicData uri="http://schemas.openxmlformats.org/drawingml/2006/table">
            <a:tbl>
              <a:tblPr bandRow="1">
                <a:noFill/>
                <a:tableStyleId>{0E30B8B5-0A17-4FE9-90C6-0DF0C035C8B7}</a:tableStyleId>
              </a:tblPr>
              <a:tblGrid>
                <a:gridCol w="1333850"/>
                <a:gridCol w="1712925"/>
                <a:gridCol w="2747850"/>
              </a:tblGrid>
              <a:tr h="7530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Vitamin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BEST PICKS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CNS RATIONALE</a:t>
                      </a:r>
                      <a:endParaRPr/>
                    </a:p>
                  </a:txBody>
                  <a:tcPr marT="12700" marB="12700" marR="12700" marL="12700" anchor="ctr"/>
                </a:tc>
              </a:tr>
              <a:tr h="1110400">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Vitamin 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t>Liver, egg yolks, whole dairy, carrots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t>Retinol from animal sources is most bioavailable</a:t>
                      </a:r>
                      <a:endParaRPr/>
                    </a:p>
                  </a:txBody>
                  <a:tcPr marT="12700" marB="12700" marR="12700" marL="12700" anchor="ctr"/>
                </a:tc>
              </a:tr>
              <a:tr h="1110400">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Vitamin 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t>Salmon, sardines, cod liver oil, egg yolks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t>Direct cholecalciferol intake</a:t>
                      </a:r>
                      <a:endParaRPr/>
                    </a:p>
                  </a:txBody>
                  <a:tcPr marT="12700" marB="12700" marR="12700" marL="12700" anchor="ctr"/>
                </a:tc>
              </a:tr>
              <a:tr h="1110400">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Vitamin 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t>Almonds, sunflower seeds, wheat germ oil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t>Natural vitamin E concentrated in oils</a:t>
                      </a:r>
                      <a:endParaRPr/>
                    </a:p>
                  </a:txBody>
                  <a:tcPr marT="12700" marB="12700" marR="12700" marL="12700" anchor="ctr"/>
                </a:tc>
              </a:tr>
              <a:tr h="1110400">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Vitamin 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t>Kale, spinach, grass-fed butter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t>Abundant phylloquinone from greens</a:t>
                      </a:r>
                      <a:endParaRPr/>
                    </a:p>
                  </a:txBody>
                  <a:tcPr marT="12700" marB="12700" marR="12700" marL="12700" anchor="ctr"/>
                </a:tc>
              </a:tr>
            </a:tbl>
          </a:graphicData>
        </a:graphic>
      </p:graphicFrame>
      <p:graphicFrame>
        <p:nvGraphicFramePr>
          <p:cNvPr id="395" name="Google Shape;395;p37"/>
          <p:cNvGraphicFramePr/>
          <p:nvPr/>
        </p:nvGraphicFramePr>
        <p:xfrm>
          <a:off x="6403383" y="4078284"/>
          <a:ext cx="3000000" cy="3000000"/>
        </p:xfrm>
        <a:graphic>
          <a:graphicData uri="http://schemas.openxmlformats.org/drawingml/2006/table">
            <a:tbl>
              <a:tblPr bandRow="1">
                <a:noFill/>
                <a:tableStyleId>{0E30B8B5-0A17-4FE9-90C6-0DF0C035C8B7}</a:tableStyleId>
              </a:tblPr>
              <a:tblGrid>
                <a:gridCol w="1481575"/>
                <a:gridCol w="1876950"/>
                <a:gridCol w="2249500"/>
              </a:tblGrid>
              <a:tr h="1119100">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Vitamin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BEST PICKS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CNS COUNSELING POINT</a:t>
                      </a:r>
                      <a:endParaRPr/>
                    </a:p>
                  </a:txBody>
                  <a:tcPr marT="12700" marB="12700" marR="12700" marL="12700" anchor="ctr"/>
                </a:tc>
              </a:tr>
              <a:tr h="1190550">
                <a:tc>
                  <a:txBody>
                    <a:bodyPr/>
                    <a:lstStyle/>
                    <a:p>
                      <a:pPr indent="0" lvl="0" marL="0" marR="0" rtl="0" algn="l">
                        <a:lnSpc>
                          <a:spcPct val="100000"/>
                        </a:lnSpc>
                        <a:spcBef>
                          <a:spcPts val="0"/>
                        </a:spcBef>
                        <a:spcAft>
                          <a:spcPts val="0"/>
                        </a:spcAft>
                        <a:buClr>
                          <a:schemeClr val="dk1"/>
                        </a:buClr>
                        <a:buSzPts val="2200"/>
                        <a:buFont typeface="Times"/>
                        <a:buNone/>
                      </a:pPr>
                      <a:r>
                        <a:rPr b="1" lang="en-US" sz="2200" u="none" cap="none" strike="noStrike"/>
                        <a:t>Vitamin A</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200"/>
                        <a:buFont typeface="Times"/>
                        <a:buNone/>
                      </a:pPr>
                      <a:r>
                        <a:rPr lang="en-US" sz="2200" u="none" cap="none" strike="noStrike"/>
                        <a:t>Sweet potatoes, carrots, spinach</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200"/>
                        <a:buFont typeface="Times"/>
                        <a:buNone/>
                      </a:pPr>
                      <a:r>
                        <a:rPr lang="en-US" sz="2200" u="none" cap="none" strike="noStrike"/>
                        <a:t>Plant carotenoids require fat for conversion</a:t>
                      </a:r>
                      <a:endParaRPr/>
                    </a:p>
                  </a:txBody>
                  <a:tcPr marT="12700" marB="12700" marR="12700" marL="12700" anchor="ctr"/>
                </a:tc>
              </a:tr>
              <a:tr h="1190550">
                <a:tc>
                  <a:txBody>
                    <a:bodyPr/>
                    <a:lstStyle/>
                    <a:p>
                      <a:pPr indent="0" lvl="0" marL="0" marR="0" rtl="0" algn="l">
                        <a:lnSpc>
                          <a:spcPct val="100000"/>
                        </a:lnSpc>
                        <a:spcBef>
                          <a:spcPts val="0"/>
                        </a:spcBef>
                        <a:spcAft>
                          <a:spcPts val="0"/>
                        </a:spcAft>
                        <a:buClr>
                          <a:schemeClr val="dk1"/>
                        </a:buClr>
                        <a:buSzPts val="2200"/>
                        <a:buFont typeface="Times"/>
                        <a:buNone/>
                      </a:pPr>
                      <a:r>
                        <a:rPr b="1" lang="en-US" sz="2200" u="none" cap="none" strike="noStrike"/>
                        <a:t>Vitamin D</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200"/>
                        <a:buFont typeface="Times"/>
                        <a:buNone/>
                      </a:pPr>
                      <a:r>
                        <a:rPr lang="en-US" sz="2200" u="none" cap="none" strike="noStrike"/>
                        <a:t>Fortified dairy, UV-exposed mushrooms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200"/>
                        <a:buFont typeface="Times"/>
                        <a:buNone/>
                      </a:pPr>
                      <a:r>
                        <a:rPr lang="en-US" sz="2200" u="none" cap="none" strike="noStrike"/>
                        <a:t>Limited natural food sources</a:t>
                      </a:r>
                      <a:endParaRPr/>
                    </a:p>
                  </a:txBody>
                  <a:tcPr marT="12700" marB="12700" marR="12700" marL="12700" anchor="ctr"/>
                </a:tc>
              </a:tr>
              <a:tr h="1190550">
                <a:tc>
                  <a:txBody>
                    <a:bodyPr/>
                    <a:lstStyle/>
                    <a:p>
                      <a:pPr indent="0" lvl="0" marL="0" marR="0" rtl="0" algn="l">
                        <a:lnSpc>
                          <a:spcPct val="100000"/>
                        </a:lnSpc>
                        <a:spcBef>
                          <a:spcPts val="0"/>
                        </a:spcBef>
                        <a:spcAft>
                          <a:spcPts val="0"/>
                        </a:spcAft>
                        <a:buClr>
                          <a:schemeClr val="dk1"/>
                        </a:buClr>
                        <a:buSzPts val="2200"/>
                        <a:buFont typeface="Times"/>
                        <a:buNone/>
                      </a:pPr>
                      <a:r>
                        <a:rPr b="1" lang="en-US" sz="2200" u="none" cap="none" strike="noStrike"/>
                        <a:t>Vitamin 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200"/>
                        <a:buFont typeface="Times"/>
                        <a:buNone/>
                      </a:pPr>
                      <a:r>
                        <a:rPr lang="en-US" sz="2200" u="none" cap="none" strike="noStrike"/>
                        <a:t>Almonds, sunflower seeds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200"/>
                        <a:buFont typeface="Times"/>
                        <a:buNone/>
                      </a:pPr>
                      <a:r>
                        <a:rPr lang="en-US" sz="2200" u="none" cap="none" strike="noStrike"/>
                        <a:t>Reliable vegan antioxidants</a:t>
                      </a:r>
                      <a:endParaRPr/>
                    </a:p>
                  </a:txBody>
                  <a:tcPr marT="12700" marB="12700" marR="12700" marL="12700" anchor="ctr"/>
                </a:tc>
              </a:tr>
              <a:tr h="1190550">
                <a:tc>
                  <a:txBody>
                    <a:bodyPr/>
                    <a:lstStyle/>
                    <a:p>
                      <a:pPr indent="0" lvl="0" marL="0" marR="0" rtl="0" algn="l">
                        <a:lnSpc>
                          <a:spcPct val="100000"/>
                        </a:lnSpc>
                        <a:spcBef>
                          <a:spcPts val="0"/>
                        </a:spcBef>
                        <a:spcAft>
                          <a:spcPts val="0"/>
                        </a:spcAft>
                        <a:buClr>
                          <a:schemeClr val="dk1"/>
                        </a:buClr>
                        <a:buSzPts val="2200"/>
                        <a:buFont typeface="Times"/>
                        <a:buNone/>
                      </a:pPr>
                      <a:r>
                        <a:rPr b="1" lang="en-US" sz="2200" u="none" cap="none" strike="noStrike"/>
                        <a:t>Vitamin K</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200"/>
                        <a:buFont typeface="Times"/>
                        <a:buNone/>
                      </a:pPr>
                      <a:r>
                        <a:rPr lang="en-US" sz="2200" u="none" cap="none" strike="noStrike"/>
                        <a:t>Kale, broccoli, Brussels sprouts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200"/>
                        <a:buFont typeface="Times"/>
                        <a:buNone/>
                      </a:pPr>
                      <a:r>
                        <a:rPr lang="en-US" sz="2200" u="none" cap="none" strike="noStrike"/>
                        <a:t>Easily obtainable from greens</a:t>
                      </a:r>
                      <a:endParaRPr/>
                    </a:p>
                  </a:txBody>
                  <a:tcPr marT="12700" marB="12700" marR="12700" marL="12700" anchor="ctr"/>
                </a:tc>
              </a:tr>
            </a:tbl>
          </a:graphicData>
        </a:graphic>
      </p:graphicFrame>
      <p:graphicFrame>
        <p:nvGraphicFramePr>
          <p:cNvPr id="396" name="Google Shape;396;p37"/>
          <p:cNvGraphicFramePr/>
          <p:nvPr/>
        </p:nvGraphicFramePr>
        <p:xfrm>
          <a:off x="12315762" y="4165527"/>
          <a:ext cx="3000000" cy="3000000"/>
        </p:xfrm>
        <a:graphic>
          <a:graphicData uri="http://schemas.openxmlformats.org/drawingml/2006/table">
            <a:tbl>
              <a:tblPr bandRow="1">
                <a:noFill/>
                <a:tableStyleId>{0E30B8B5-0A17-4FE9-90C6-0DF0C035C8B7}</a:tableStyleId>
              </a:tblPr>
              <a:tblGrid>
                <a:gridCol w="1169250"/>
                <a:gridCol w="2317425"/>
                <a:gridCol w="2220725"/>
              </a:tblGrid>
              <a:tr h="732150">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Vitamin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BEST PICKS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CNS RATIONALE</a:t>
                      </a:r>
                      <a:endParaRPr/>
                    </a:p>
                  </a:txBody>
                  <a:tcPr marT="12700" marB="12700" marR="12700" marL="12700" anchor="ctr"/>
                </a:tc>
              </a:tr>
              <a:tr h="11348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Vitamin 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t>Carrots, spinach, sweet potatoes + fat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t>Must convert carotenoids → retinol</a:t>
                      </a:r>
                      <a:endParaRPr/>
                    </a:p>
                  </a:txBody>
                  <a:tcPr marT="12700" marB="12700" marR="12700" marL="12700" anchor="ctr"/>
                </a:tc>
              </a:tr>
              <a:tr h="11348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Vitamin 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t>UV-exposed mushrooms, fortified plant milks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t>No natural vegan vitamin D source</a:t>
                      </a:r>
                      <a:endParaRPr/>
                    </a:p>
                  </a:txBody>
                  <a:tcPr marT="12700" marB="12700" marR="12700" marL="12700" anchor="ctr"/>
                </a:tc>
              </a:tr>
              <a:tr h="11348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Vitamin 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t>Almonds, sunflower seeds, oils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t>Reliable intake when nuts/seeds present</a:t>
                      </a:r>
                      <a:endParaRPr/>
                    </a:p>
                  </a:txBody>
                  <a:tcPr marT="12700" marB="12700" marR="12700" marL="12700" anchor="ctr"/>
                </a:tc>
              </a:tr>
              <a:tr h="1134825">
                <a:tc>
                  <a:txBody>
                    <a:bodyPr/>
                    <a:lstStyle/>
                    <a:p>
                      <a:pPr indent="0" lvl="0" marL="0" marR="0" rtl="0" algn="ctr">
                        <a:lnSpc>
                          <a:spcPct val="100000"/>
                        </a:lnSpc>
                        <a:spcBef>
                          <a:spcPts val="0"/>
                        </a:spcBef>
                        <a:spcAft>
                          <a:spcPts val="0"/>
                        </a:spcAft>
                        <a:buClr>
                          <a:schemeClr val="dk1"/>
                        </a:buClr>
                        <a:buSzPts val="2200"/>
                        <a:buFont typeface="Times"/>
                        <a:buNone/>
                      </a:pPr>
                      <a:r>
                        <a:rPr b="1" lang="en-US" sz="2200" u="none" cap="none" strike="noStrike"/>
                        <a:t>Vitamin 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t>Kale, natto (fermented soy)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200"/>
                        <a:buFont typeface="Times"/>
                        <a:buNone/>
                      </a:pPr>
                      <a:r>
                        <a:rPr lang="en-US" sz="2200" u="none" cap="none" strike="noStrike"/>
                        <a:t>Plant and fermented sources abundant</a:t>
                      </a:r>
                      <a:endParaRPr/>
                    </a:p>
                  </a:txBody>
                  <a:tcPr marT="12700" marB="12700" marR="12700" marL="12700" anchor="ctr"/>
                </a:tc>
              </a:tr>
            </a:tbl>
          </a:graphicData>
        </a:graphic>
      </p:graphicFrame>
      <p:sp>
        <p:nvSpPr>
          <p:cNvPr id="397" name="Google Shape;397;p37"/>
          <p:cNvSpPr/>
          <p:nvPr/>
        </p:nvSpPr>
        <p:spPr>
          <a:xfrm>
            <a:off x="16983862" y="6871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398" name="Google Shape;398;p37"/>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3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4" name="Google Shape;404;p38"/>
          <p:cNvSpPr txBox="1"/>
          <p:nvPr/>
        </p:nvSpPr>
        <p:spPr>
          <a:xfrm>
            <a:off x="1083118" y="384685"/>
            <a:ext cx="17634000" cy="26013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1" i="0" lang="en-US" sz="7800" u="none" cap="none" strike="noStrike">
                <a:solidFill>
                  <a:srgbClr val="FFFFFF"/>
                </a:solidFill>
                <a:latin typeface="Poppins"/>
                <a:ea typeface="Poppins"/>
                <a:cs typeface="Poppins"/>
                <a:sym typeface="Poppins"/>
              </a:rPr>
              <a:t>Summary Table</a:t>
            </a:r>
            <a:r>
              <a:rPr b="1" lang="en-US" sz="7800">
                <a:solidFill>
                  <a:srgbClr val="FFFFFF"/>
                </a:solidFill>
                <a:latin typeface="Poppins"/>
                <a:ea typeface="Poppins"/>
                <a:cs typeface="Poppins"/>
                <a:sym typeface="Poppins"/>
              </a:rPr>
              <a:t>:</a:t>
            </a:r>
            <a:r>
              <a:rPr b="0" i="0" lang="en-US" sz="7800" u="none" cap="none" strike="noStrike">
                <a:solidFill>
                  <a:srgbClr val="FFFFFF"/>
                </a:solidFill>
                <a:latin typeface="Poppins"/>
                <a:ea typeface="Poppins"/>
                <a:cs typeface="Poppins"/>
                <a:sym typeface="Poppins"/>
              </a:rPr>
              <a:t> Fat-Soluble </a:t>
            </a:r>
            <a:endParaRPr/>
          </a:p>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Vitamins</a:t>
            </a:r>
            <a:endParaRPr/>
          </a:p>
        </p:txBody>
      </p:sp>
      <p:sp>
        <p:nvSpPr>
          <p:cNvPr id="405" name="Google Shape;405;p3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06" name="Google Shape;406;p38"/>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407" name="Google Shape;407;p38"/>
          <p:cNvGraphicFramePr/>
          <p:nvPr/>
        </p:nvGraphicFramePr>
        <p:xfrm>
          <a:off x="613030" y="3424894"/>
          <a:ext cx="3000000" cy="3000000"/>
        </p:xfrm>
        <a:graphic>
          <a:graphicData uri="http://schemas.openxmlformats.org/drawingml/2006/table">
            <a:tbl>
              <a:tblPr bandRow="1">
                <a:noFill/>
                <a:tableStyleId>{0E30B8B5-0A17-4FE9-90C6-0DF0C035C8B7}</a:tableStyleId>
              </a:tblPr>
              <a:tblGrid>
                <a:gridCol w="1775025"/>
                <a:gridCol w="4451175"/>
                <a:gridCol w="3750425"/>
                <a:gridCol w="3641450"/>
                <a:gridCol w="3443850"/>
              </a:tblGrid>
              <a:tr h="922925">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Vitamin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Core Physiologic Role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Primary Food Sources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Deficiency Issues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Toxicity Risk</a:t>
                      </a:r>
                      <a:endParaRPr/>
                    </a:p>
                  </a:txBody>
                  <a:tcPr marT="12700" marB="12700" marR="12700" marL="12700" anchor="ctr"/>
                </a:tc>
              </a:tr>
              <a:tr h="1430550">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Vitamin 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Vision, immunity, epithelial tissue integrity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Liver, eggs, dairy, carrots, spinach</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Night blindness, infections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Liver toxicity, teratogenic</a:t>
                      </a:r>
                      <a:endParaRPr/>
                    </a:p>
                  </a:txBody>
                  <a:tcPr marT="12700" marB="12700" marR="12700" marL="12700" anchor="ctr"/>
                </a:tc>
              </a:tr>
              <a:tr h="1430550">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Vitamin 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Calcium absorption, immune modulation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Sunlight, salmon, fortified dairy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Rickets, osteomalacia, osteoporosis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Hypercalcemia</a:t>
                      </a:r>
                      <a:endParaRPr/>
                    </a:p>
                  </a:txBody>
                  <a:tcPr marT="12700" marB="12700" marR="12700" marL="12700" anchor="ctr"/>
                </a:tc>
              </a:tr>
              <a:tr h="1430550">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Vitamin 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Antioxidant protection, cell membrane stability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Nuts, seeds, oils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Neuropathy, hemolytic anemia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 Bleeding risk</a:t>
                      </a:r>
                      <a:endParaRPr/>
                    </a:p>
                  </a:txBody>
                  <a:tcPr marT="12700" marB="12700" marR="12700" marL="12700" anchor="ctr"/>
                </a:tc>
              </a:tr>
              <a:tr h="1430550">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Vitamin 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Blood clotting and bone metabolism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Leafy greens, fermented foods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Bleeding disorders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Interacts with anticoagulants</a:t>
                      </a:r>
                      <a:endParaRPr/>
                    </a:p>
                  </a:txBody>
                  <a:tcPr marT="12700" marB="12700" marR="12700" marL="12700" anchor="ctr"/>
                </a:tc>
              </a:tr>
            </a:tbl>
          </a:graphicData>
        </a:graphic>
      </p:graphicFrame>
      <p:sp>
        <p:nvSpPr>
          <p:cNvPr id="408" name="Google Shape;408;p38"/>
          <p:cNvSpPr/>
          <p:nvPr/>
        </p:nvSpPr>
        <p:spPr>
          <a:xfrm>
            <a:off x="16983862" y="6871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3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4" name="Google Shape;414;p39"/>
          <p:cNvSpPr txBox="1"/>
          <p:nvPr/>
        </p:nvSpPr>
        <p:spPr>
          <a:xfrm>
            <a:off x="1083118" y="384685"/>
            <a:ext cx="17634124"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Fat- VS Water-Soluble </a:t>
            </a:r>
            <a:endParaRPr/>
          </a:p>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Vitamins</a:t>
            </a:r>
            <a:endParaRPr/>
          </a:p>
        </p:txBody>
      </p:sp>
      <p:sp>
        <p:nvSpPr>
          <p:cNvPr id="415" name="Google Shape;415;p3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16" name="Google Shape;416;p39"/>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417" name="Google Shape;417;p39"/>
          <p:cNvGraphicFramePr/>
          <p:nvPr/>
        </p:nvGraphicFramePr>
        <p:xfrm>
          <a:off x="1283329" y="3270525"/>
          <a:ext cx="3000000" cy="3000000"/>
        </p:xfrm>
        <a:graphic>
          <a:graphicData uri="http://schemas.openxmlformats.org/drawingml/2006/table">
            <a:tbl>
              <a:tblPr bandRow="1">
                <a:noFill/>
                <a:tableStyleId>{0E30B8B5-0A17-4FE9-90C6-0DF0C035C8B7}</a:tableStyleId>
              </a:tblPr>
              <a:tblGrid>
                <a:gridCol w="4282600"/>
                <a:gridCol w="6265525"/>
                <a:gridCol w="5557325"/>
              </a:tblGrid>
              <a:tr h="1250875">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Characteristic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Water-Soluble Vitamins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Fat-Soluble Vitamins</a:t>
                      </a:r>
                      <a:endParaRPr/>
                    </a:p>
                  </a:txBody>
                  <a:tcPr marT="12700" marB="12700" marR="12700" marL="12700" anchor="ctr"/>
                </a:tc>
              </a:tr>
              <a:tr h="807000">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Storage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Minimal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Liver/adipose tissue</a:t>
                      </a:r>
                      <a:endParaRPr/>
                    </a:p>
                  </a:txBody>
                  <a:tcPr marT="12700" marB="12700" marR="12700" marL="12700" anchor="ctr"/>
                </a:tc>
              </a:tr>
              <a:tr h="807000">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Toxicity Risk</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Rare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Moderate → High</a:t>
                      </a:r>
                      <a:endParaRPr/>
                    </a:p>
                  </a:txBody>
                  <a:tcPr marT="12700" marB="12700" marR="12700" marL="12700" anchor="ctr"/>
                </a:tc>
              </a:tr>
              <a:tr h="807000">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Daily Intake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Required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Less frequent</a:t>
                      </a:r>
                      <a:endParaRPr/>
                    </a:p>
                  </a:txBody>
                  <a:tcPr marT="12700" marB="12700" marR="12700" marL="12700" anchor="ctr"/>
                </a:tc>
              </a:tr>
              <a:tr h="807000">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Absorption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Direct to blood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Need fat + bile</a:t>
                      </a:r>
                      <a:endParaRPr/>
                    </a:p>
                  </a:txBody>
                  <a:tcPr marT="12700" marB="12700" marR="12700" marL="12700" anchor="ctr"/>
                </a:tc>
              </a:tr>
              <a:tr h="1250875">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Deficiency Onset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Rapid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Slow</a:t>
                      </a:r>
                      <a:endParaRPr/>
                    </a:p>
                  </a:txBody>
                  <a:tcPr marT="12700" marB="12700" marR="12700" marL="12700" anchor="ctr"/>
                </a:tc>
              </a:tr>
              <a:tr h="807000">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Examples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B-complex, 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A, D, E, K</a:t>
                      </a:r>
                      <a:endParaRPr/>
                    </a:p>
                  </a:txBody>
                  <a:tcPr marT="12700" marB="12700" marR="12700" marL="12700" anchor="ctr"/>
                </a:tc>
              </a:tr>
            </a:tbl>
          </a:graphicData>
        </a:graphic>
      </p:graphicFrame>
      <p:sp>
        <p:nvSpPr>
          <p:cNvPr id="418" name="Google Shape;418;p39"/>
          <p:cNvSpPr/>
          <p:nvPr/>
        </p:nvSpPr>
        <p:spPr>
          <a:xfrm>
            <a:off x="16983862" y="6871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4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4" name="Google Shape;424;p40"/>
          <p:cNvSpPr txBox="1"/>
          <p:nvPr/>
        </p:nvSpPr>
        <p:spPr>
          <a:xfrm>
            <a:off x="1283675" y="704475"/>
            <a:ext cx="182880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33FF"/>
              </a:buClr>
              <a:buSzPts val="5100"/>
              <a:buFont typeface="Poppins"/>
              <a:buNone/>
            </a:pPr>
            <a:r>
              <a:rPr lang="en-US" sz="6000">
                <a:solidFill>
                  <a:srgbClr val="0433FF"/>
                </a:solidFill>
                <a:latin typeface="Poppins"/>
                <a:ea typeface="Poppins"/>
                <a:cs typeface="Poppins"/>
                <a:sym typeface="Poppins"/>
              </a:rPr>
              <a:t>When Fat-Soluble Vitamin Status Is Compromised</a:t>
            </a:r>
            <a:endParaRPr sz="6000"/>
          </a:p>
        </p:txBody>
      </p:sp>
      <p:sp>
        <p:nvSpPr>
          <p:cNvPr id="425" name="Google Shape;425;p4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26" name="Google Shape;426;p4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427" name="Google Shape;427;p40"/>
          <p:cNvSpPr txBox="1"/>
          <p:nvPr/>
        </p:nvSpPr>
        <p:spPr>
          <a:xfrm>
            <a:off x="1005481" y="3451225"/>
            <a:ext cx="7681200" cy="49788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2900">
                <a:solidFill>
                  <a:schemeClr val="dk1"/>
                </a:solidFill>
                <a:latin typeface="Calibri"/>
                <a:ea typeface="Calibri"/>
                <a:cs typeface="Calibri"/>
                <a:sym typeface="Calibri"/>
              </a:rPr>
              <a:t>Deficiencies in vitamins D, E, K &amp; A disrupt the specialized functions each vitamin helps regulate.</a:t>
            </a:r>
            <a:endParaRPr b="1" sz="2900">
              <a:solidFill>
                <a:schemeClr val="dk1"/>
              </a:solidFill>
              <a:latin typeface="Calibri"/>
              <a:ea typeface="Calibri"/>
              <a:cs typeface="Calibri"/>
              <a:sym typeface="Calibri"/>
            </a:endParaRPr>
          </a:p>
          <a:p>
            <a:pPr indent="0" lvl="0" marL="0" rtl="0" algn="l">
              <a:lnSpc>
                <a:spcPct val="115000"/>
              </a:lnSpc>
              <a:spcBef>
                <a:spcPts val="1400"/>
              </a:spcBef>
              <a:spcAft>
                <a:spcPts val="0"/>
              </a:spcAft>
              <a:buClr>
                <a:schemeClr val="dk1"/>
              </a:buClr>
              <a:buSzPts val="1100"/>
              <a:buFont typeface="Arial"/>
              <a:buNone/>
            </a:pPr>
            <a:r>
              <a:rPr b="1" lang="en-US" sz="2900">
                <a:solidFill>
                  <a:schemeClr val="dk1"/>
                </a:solidFill>
                <a:latin typeface="Calibri"/>
                <a:ea typeface="Calibri"/>
                <a:cs typeface="Calibri"/>
                <a:sym typeface="Calibri"/>
              </a:rPr>
              <a:t>Common Causes</a:t>
            </a:r>
            <a:endParaRPr b="1" sz="2900">
              <a:solidFill>
                <a:schemeClr val="dk1"/>
              </a:solidFill>
              <a:latin typeface="Calibri"/>
              <a:ea typeface="Calibri"/>
              <a:cs typeface="Calibri"/>
              <a:sym typeface="Calibri"/>
            </a:endParaRPr>
          </a:p>
          <a:p>
            <a:pPr indent="-412750" lvl="0" marL="457200" rtl="0" algn="l">
              <a:lnSpc>
                <a:spcPct val="115000"/>
              </a:lnSpc>
              <a:spcBef>
                <a:spcPts val="120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Impaired fat digestion or absorption</a:t>
            </a:r>
            <a:endParaRPr sz="2900">
              <a:solidFill>
                <a:schemeClr val="dk1"/>
              </a:solidFill>
              <a:latin typeface="Calibri"/>
              <a:ea typeface="Calibri"/>
              <a:cs typeface="Calibri"/>
              <a:sym typeface="Calibri"/>
            </a:endParaRPr>
          </a:p>
          <a:p>
            <a:pPr indent="-412750" lvl="0" marL="457200" rtl="0" algn="l">
              <a:lnSpc>
                <a:spcPct val="11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Liver, biliary or pancreatic disease</a:t>
            </a:r>
            <a:endParaRPr sz="2900">
              <a:solidFill>
                <a:schemeClr val="dk1"/>
              </a:solidFill>
              <a:latin typeface="Calibri"/>
              <a:ea typeface="Calibri"/>
              <a:cs typeface="Calibri"/>
              <a:sym typeface="Calibri"/>
            </a:endParaRPr>
          </a:p>
          <a:p>
            <a:pPr indent="-412750" lvl="0" marL="457200" rtl="0" algn="l">
              <a:lnSpc>
                <a:spcPct val="11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Intestinal disorders</a:t>
            </a:r>
            <a:endParaRPr sz="2900">
              <a:solidFill>
                <a:schemeClr val="dk1"/>
              </a:solidFill>
              <a:latin typeface="Calibri"/>
              <a:ea typeface="Calibri"/>
              <a:cs typeface="Calibri"/>
              <a:sym typeface="Calibri"/>
            </a:endParaRPr>
          </a:p>
          <a:p>
            <a:pPr indent="-412750" lvl="0" marL="457200" rtl="0" algn="l">
              <a:lnSpc>
                <a:spcPct val="11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Very-low-fat or restrictive diets</a:t>
            </a:r>
            <a:endParaRPr sz="2900">
              <a:solidFill>
                <a:schemeClr val="dk1"/>
              </a:solidFill>
              <a:latin typeface="Calibri"/>
              <a:ea typeface="Calibri"/>
              <a:cs typeface="Calibri"/>
              <a:sym typeface="Calibri"/>
            </a:endParaRPr>
          </a:p>
          <a:p>
            <a:pPr indent="-412750" lvl="0" marL="457200" rtl="0" algn="l">
              <a:lnSpc>
                <a:spcPct val="11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Medication - nutrient interactions</a:t>
            </a:r>
            <a:endParaRPr sz="2900">
              <a:solidFill>
                <a:schemeClr val="dk1"/>
              </a:solidFill>
              <a:latin typeface="Calibri"/>
              <a:ea typeface="Calibri"/>
              <a:cs typeface="Calibri"/>
              <a:sym typeface="Calibri"/>
            </a:endParaRPr>
          </a:p>
          <a:p>
            <a:pPr indent="-412750" lvl="0" marL="457200" rtl="0" algn="l">
              <a:lnSpc>
                <a:spcPct val="115000"/>
              </a:lnSpc>
              <a:spcBef>
                <a:spcPts val="0"/>
              </a:spcBef>
              <a:spcAft>
                <a:spcPts val="0"/>
              </a:spcAft>
              <a:buClr>
                <a:schemeClr val="dk1"/>
              </a:buClr>
              <a:buSzPts val="2900"/>
              <a:buFont typeface="Calibri"/>
              <a:buChar char="●"/>
            </a:pPr>
            <a:r>
              <a:rPr lang="en-US" sz="2900">
                <a:solidFill>
                  <a:schemeClr val="dk1"/>
                </a:solidFill>
                <a:latin typeface="Calibri"/>
                <a:ea typeface="Calibri"/>
                <a:cs typeface="Calibri"/>
                <a:sym typeface="Calibri"/>
              </a:rPr>
              <a:t>Inadequate intake or limited sun exposure</a:t>
            </a:r>
            <a:endParaRPr sz="2900">
              <a:latin typeface="Calibri"/>
              <a:ea typeface="Calibri"/>
              <a:cs typeface="Calibri"/>
              <a:sym typeface="Calibri"/>
            </a:endParaRPr>
          </a:p>
        </p:txBody>
      </p:sp>
      <p:sp>
        <p:nvSpPr>
          <p:cNvPr id="428" name="Google Shape;428;p40"/>
          <p:cNvSpPr txBox="1"/>
          <p:nvPr/>
        </p:nvSpPr>
        <p:spPr>
          <a:xfrm>
            <a:off x="9163150" y="3451225"/>
            <a:ext cx="8562600" cy="64932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400"/>
              </a:spcBef>
              <a:spcAft>
                <a:spcPts val="0"/>
              </a:spcAft>
              <a:buNone/>
            </a:pPr>
            <a:r>
              <a:rPr b="1" lang="en-US" sz="2900">
                <a:solidFill>
                  <a:schemeClr val="dk1"/>
                </a:solidFill>
                <a:latin typeface="Calibri"/>
                <a:ea typeface="Calibri"/>
                <a:cs typeface="Calibri"/>
                <a:sym typeface="Calibri"/>
              </a:rPr>
              <a:t>Potential Effects</a:t>
            </a:r>
            <a:endParaRPr b="1" sz="2900">
              <a:solidFill>
                <a:schemeClr val="dk1"/>
              </a:solidFill>
              <a:latin typeface="Calibri"/>
              <a:ea typeface="Calibri"/>
              <a:cs typeface="Calibri"/>
              <a:sym typeface="Calibri"/>
            </a:endParaRPr>
          </a:p>
          <a:p>
            <a:pPr indent="-412750" lvl="0" marL="457200" rtl="0" algn="l">
              <a:lnSpc>
                <a:spcPct val="115000"/>
              </a:lnSpc>
              <a:spcBef>
                <a:spcPts val="1200"/>
              </a:spcBef>
              <a:spcAft>
                <a:spcPts val="0"/>
              </a:spcAft>
              <a:buClr>
                <a:schemeClr val="dk1"/>
              </a:buClr>
              <a:buSzPts val="2900"/>
              <a:buChar char="●"/>
            </a:pPr>
            <a:r>
              <a:rPr b="1" lang="en-US" sz="2900">
                <a:solidFill>
                  <a:schemeClr val="dk1"/>
                </a:solidFill>
                <a:latin typeface="Calibri"/>
                <a:ea typeface="Calibri"/>
                <a:cs typeface="Calibri"/>
                <a:sym typeface="Calibri"/>
              </a:rPr>
              <a:t>Vitamin D:</a:t>
            </a:r>
            <a:r>
              <a:rPr lang="en-US" sz="2900">
                <a:solidFill>
                  <a:schemeClr val="dk1"/>
                </a:solidFill>
                <a:latin typeface="Calibri"/>
                <a:ea typeface="Calibri"/>
                <a:cs typeface="Calibri"/>
                <a:sym typeface="Calibri"/>
              </a:rPr>
              <a:t> Impaired bone mineralization &amp; muscle weakness</a:t>
            </a:r>
            <a:endParaRPr sz="2900">
              <a:solidFill>
                <a:schemeClr val="dk1"/>
              </a:solidFill>
              <a:latin typeface="Calibri"/>
              <a:ea typeface="Calibri"/>
              <a:cs typeface="Calibri"/>
              <a:sym typeface="Calibri"/>
            </a:endParaRPr>
          </a:p>
          <a:p>
            <a:pPr indent="-412750" lvl="0" marL="457200" rtl="0" algn="l">
              <a:lnSpc>
                <a:spcPct val="115000"/>
              </a:lnSpc>
              <a:spcBef>
                <a:spcPts val="0"/>
              </a:spcBef>
              <a:spcAft>
                <a:spcPts val="0"/>
              </a:spcAft>
              <a:buClr>
                <a:schemeClr val="dk1"/>
              </a:buClr>
              <a:buSzPts val="2900"/>
              <a:buChar char="●"/>
            </a:pPr>
            <a:r>
              <a:rPr b="1" lang="en-US" sz="2900">
                <a:solidFill>
                  <a:schemeClr val="dk1"/>
                </a:solidFill>
                <a:latin typeface="Calibri"/>
                <a:ea typeface="Calibri"/>
                <a:cs typeface="Calibri"/>
                <a:sym typeface="Calibri"/>
              </a:rPr>
              <a:t>Vitamin E:</a:t>
            </a:r>
            <a:r>
              <a:rPr lang="en-US" sz="2900">
                <a:solidFill>
                  <a:schemeClr val="dk1"/>
                </a:solidFill>
                <a:latin typeface="Calibri"/>
                <a:ea typeface="Calibri"/>
                <a:cs typeface="Calibri"/>
                <a:sym typeface="Calibri"/>
              </a:rPr>
              <a:t> Reduced antioxidant protection &amp; neurologic dysfunction</a:t>
            </a:r>
            <a:endParaRPr sz="2900">
              <a:solidFill>
                <a:schemeClr val="dk1"/>
              </a:solidFill>
              <a:latin typeface="Calibri"/>
              <a:ea typeface="Calibri"/>
              <a:cs typeface="Calibri"/>
              <a:sym typeface="Calibri"/>
            </a:endParaRPr>
          </a:p>
          <a:p>
            <a:pPr indent="-412750" lvl="0" marL="457200" rtl="0" algn="l">
              <a:lnSpc>
                <a:spcPct val="115000"/>
              </a:lnSpc>
              <a:spcBef>
                <a:spcPts val="0"/>
              </a:spcBef>
              <a:spcAft>
                <a:spcPts val="0"/>
              </a:spcAft>
              <a:buClr>
                <a:schemeClr val="dk1"/>
              </a:buClr>
              <a:buSzPts val="2900"/>
              <a:buChar char="●"/>
            </a:pPr>
            <a:r>
              <a:rPr b="1" lang="en-US" sz="2900">
                <a:solidFill>
                  <a:schemeClr val="dk1"/>
                </a:solidFill>
                <a:latin typeface="Calibri"/>
                <a:ea typeface="Calibri"/>
                <a:cs typeface="Calibri"/>
                <a:sym typeface="Calibri"/>
              </a:rPr>
              <a:t>Vitamin K:</a:t>
            </a:r>
            <a:r>
              <a:rPr lang="en-US" sz="2900">
                <a:solidFill>
                  <a:schemeClr val="dk1"/>
                </a:solidFill>
                <a:latin typeface="Calibri"/>
                <a:ea typeface="Calibri"/>
                <a:cs typeface="Calibri"/>
                <a:sym typeface="Calibri"/>
              </a:rPr>
              <a:t> Impaired blood clotting &amp; increased bleeding</a:t>
            </a:r>
            <a:endParaRPr sz="2900">
              <a:solidFill>
                <a:schemeClr val="dk1"/>
              </a:solidFill>
              <a:latin typeface="Calibri"/>
              <a:ea typeface="Calibri"/>
              <a:cs typeface="Calibri"/>
              <a:sym typeface="Calibri"/>
            </a:endParaRPr>
          </a:p>
          <a:p>
            <a:pPr indent="-412750" lvl="0" marL="457200" rtl="0" algn="l">
              <a:lnSpc>
                <a:spcPct val="115000"/>
              </a:lnSpc>
              <a:spcBef>
                <a:spcPts val="0"/>
              </a:spcBef>
              <a:spcAft>
                <a:spcPts val="0"/>
              </a:spcAft>
              <a:buClr>
                <a:schemeClr val="dk1"/>
              </a:buClr>
              <a:buSzPts val="2900"/>
              <a:buChar char="●"/>
            </a:pPr>
            <a:r>
              <a:rPr b="1" lang="en-US" sz="2900">
                <a:solidFill>
                  <a:schemeClr val="dk1"/>
                </a:solidFill>
                <a:latin typeface="Calibri"/>
                <a:ea typeface="Calibri"/>
                <a:cs typeface="Calibri"/>
                <a:sym typeface="Calibri"/>
              </a:rPr>
              <a:t>Vitamin A:</a:t>
            </a:r>
            <a:r>
              <a:rPr lang="en-US" sz="2900">
                <a:solidFill>
                  <a:schemeClr val="dk1"/>
                </a:solidFill>
                <a:latin typeface="Calibri"/>
                <a:ea typeface="Calibri"/>
                <a:cs typeface="Calibri"/>
                <a:sym typeface="Calibri"/>
              </a:rPr>
              <a:t> Impaired vision, immunity &amp; epithelial integrity</a:t>
            </a:r>
            <a:endParaRPr sz="29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2900">
                <a:solidFill>
                  <a:schemeClr val="dk1"/>
                </a:solidFill>
                <a:latin typeface="Calibri"/>
                <a:ea typeface="Calibri"/>
                <a:cs typeface="Calibri"/>
                <a:sym typeface="Calibri"/>
              </a:rPr>
              <a:t>Key concept:</a:t>
            </a:r>
            <a:r>
              <a:rPr lang="en-US" sz="2900">
                <a:solidFill>
                  <a:schemeClr val="dk1"/>
                </a:solidFill>
                <a:latin typeface="Calibri"/>
                <a:ea typeface="Calibri"/>
                <a:cs typeface="Calibri"/>
                <a:sym typeface="Calibri"/>
              </a:rPr>
              <a:t> Because fat-soluble vitamins are stored, deficiencies may develop gradually, but risk increases when fat absorption is chronically impaired.</a:t>
            </a:r>
            <a:endParaRPr b="1" sz="2900">
              <a:solidFill>
                <a:schemeClr val="dk1"/>
              </a:solidFill>
              <a:latin typeface="Calibri"/>
              <a:ea typeface="Calibri"/>
              <a:cs typeface="Calibri"/>
              <a:sym typeface="Calibri"/>
            </a:endParaRPr>
          </a:p>
        </p:txBody>
      </p:sp>
      <p:sp>
        <p:nvSpPr>
          <p:cNvPr id="429" name="Google Shape;429;p40"/>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4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5" name="Google Shape;435;p41"/>
          <p:cNvSpPr txBox="1"/>
          <p:nvPr/>
        </p:nvSpPr>
        <p:spPr>
          <a:xfrm>
            <a:off x="1083118" y="384685"/>
            <a:ext cx="17634000" cy="2524500"/>
          </a:xfrm>
          <a:prstGeom prst="rect">
            <a:avLst/>
          </a:prstGeom>
          <a:noFill/>
          <a:ln>
            <a:noFill/>
          </a:ln>
        </p:spPr>
        <p:txBody>
          <a:bodyPr anchorCtr="0" anchor="t" bIns="0" lIns="0" spcFirstLastPara="1" rIns="0" wrap="square" tIns="0">
            <a:spAutoFit/>
          </a:bodyPr>
          <a:lstStyle/>
          <a:p>
            <a:pPr indent="0" lvl="0" marL="0" marR="0" rtl="0" algn="l">
              <a:lnSpc>
                <a:spcPct val="124657"/>
              </a:lnSpc>
              <a:spcBef>
                <a:spcPts val="0"/>
              </a:spcBef>
              <a:spcAft>
                <a:spcPts val="0"/>
              </a:spcAft>
              <a:buClr>
                <a:srgbClr val="FFFFFF"/>
              </a:buClr>
              <a:buSzPts val="7300"/>
              <a:buFont typeface="Poppins"/>
              <a:buNone/>
            </a:pPr>
            <a:r>
              <a:rPr b="0" i="0" lang="en-US" sz="7300" u="none" cap="none" strike="noStrike">
                <a:solidFill>
                  <a:srgbClr val="FFFFFF"/>
                </a:solidFill>
                <a:latin typeface="Poppins"/>
                <a:ea typeface="Poppins"/>
                <a:cs typeface="Poppins"/>
                <a:sym typeface="Poppins"/>
              </a:rPr>
              <a:t>Fat-Soluble Vitamins Deficiency </a:t>
            </a:r>
            <a:endParaRPr b="0" i="0" sz="7300" u="none" cap="none" strike="noStrike">
              <a:solidFill>
                <a:srgbClr val="FFFFFF"/>
              </a:solidFill>
              <a:latin typeface="Poppins"/>
              <a:ea typeface="Poppins"/>
              <a:cs typeface="Poppins"/>
              <a:sym typeface="Poppins"/>
            </a:endParaRPr>
          </a:p>
          <a:p>
            <a:pPr indent="0" lvl="0" marL="0" marR="0" rtl="0" algn="l">
              <a:lnSpc>
                <a:spcPct val="124657"/>
              </a:lnSpc>
              <a:spcBef>
                <a:spcPts val="0"/>
              </a:spcBef>
              <a:spcAft>
                <a:spcPts val="0"/>
              </a:spcAft>
              <a:buClr>
                <a:srgbClr val="FFFFFF"/>
              </a:buClr>
              <a:buSzPts val="7300"/>
              <a:buFont typeface="Poppins"/>
              <a:buNone/>
            </a:pPr>
            <a:r>
              <a:rPr b="0" i="0" lang="en-US" sz="7300" u="none" cap="none" strike="noStrike">
                <a:solidFill>
                  <a:srgbClr val="FFFFFF"/>
                </a:solidFill>
                <a:latin typeface="Poppins"/>
                <a:ea typeface="Poppins"/>
                <a:cs typeface="Poppins"/>
                <a:sym typeface="Poppins"/>
              </a:rPr>
              <a:t>vs: Insufficiency</a:t>
            </a:r>
            <a:endParaRPr/>
          </a:p>
        </p:txBody>
      </p:sp>
      <p:sp>
        <p:nvSpPr>
          <p:cNvPr id="436" name="Google Shape;436;p4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37" name="Google Shape;437;p4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438" name="Google Shape;438;p41"/>
          <p:cNvSpPr txBox="1"/>
          <p:nvPr/>
        </p:nvSpPr>
        <p:spPr>
          <a:xfrm>
            <a:off x="828101" y="3598925"/>
            <a:ext cx="7209600" cy="6218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600"/>
              <a:buFont typeface="Times"/>
              <a:buNone/>
            </a:pPr>
            <a:r>
              <a:rPr b="1" i="1" lang="en-US" sz="2800" u="none" cap="none" strike="noStrike">
                <a:solidFill>
                  <a:srgbClr val="000000"/>
                </a:solidFill>
                <a:latin typeface="Calibri"/>
                <a:ea typeface="Calibri"/>
                <a:cs typeface="Calibri"/>
                <a:sym typeface="Calibri"/>
              </a:rPr>
              <a:t>DEFICIENCY</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600"/>
              <a:buFont typeface="Times"/>
              <a:buNone/>
            </a:pPr>
            <a:r>
              <a:rPr i="0" lang="en-US" sz="2800" u="none" cap="none" strike="noStrike">
                <a:solidFill>
                  <a:srgbClr val="000000"/>
                </a:solidFill>
                <a:latin typeface="Calibri"/>
                <a:ea typeface="Calibri"/>
                <a:cs typeface="Calibri"/>
                <a:sym typeface="Calibri"/>
              </a:rPr>
              <a:t>True deficiency develops over time and results from:</a:t>
            </a:r>
            <a:endParaRPr sz="28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800"/>
              <a:buFont typeface="Calibri"/>
              <a:buChar char="•"/>
            </a:pPr>
            <a:r>
              <a:rPr b="1" i="0" lang="en-US" sz="2800" u="none" cap="none" strike="noStrike">
                <a:solidFill>
                  <a:srgbClr val="000000"/>
                </a:solidFill>
                <a:latin typeface="Calibri"/>
                <a:ea typeface="Calibri"/>
                <a:cs typeface="Calibri"/>
                <a:sym typeface="Calibri"/>
              </a:rPr>
              <a:t>Fat malabsorption</a:t>
            </a:r>
            <a:endParaRPr sz="28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Long-term severe dietary restriction</a:t>
            </a:r>
            <a:endParaRPr sz="28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Liver or pancreatic disease</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600"/>
              <a:buFont typeface="Times"/>
              <a:buNone/>
            </a:pPr>
            <a:r>
              <a:rPr i="0" lang="en-US" sz="2800" u="none" cap="none" strike="noStrike">
                <a:solidFill>
                  <a:srgbClr val="000000"/>
                </a:solidFill>
                <a:latin typeface="Calibri"/>
                <a:ea typeface="Calibri"/>
                <a:cs typeface="Calibri"/>
                <a:sym typeface="Calibri"/>
              </a:rPr>
              <a:t>Produces </a:t>
            </a:r>
            <a:r>
              <a:rPr b="1" i="0" lang="en-US" sz="2800" u="none" cap="none" strike="noStrike">
                <a:solidFill>
                  <a:srgbClr val="000000"/>
                </a:solidFill>
                <a:latin typeface="Calibri"/>
                <a:ea typeface="Calibri"/>
                <a:cs typeface="Calibri"/>
                <a:sym typeface="Calibri"/>
              </a:rPr>
              <a:t>recognizable pathology</a:t>
            </a:r>
            <a:r>
              <a:rPr i="0" lang="en-US" sz="2800" u="none" cap="none" strike="noStrike">
                <a:solidFill>
                  <a:srgbClr val="000000"/>
                </a:solidFill>
                <a:latin typeface="Calibri"/>
                <a:ea typeface="Calibri"/>
                <a:cs typeface="Calibri"/>
                <a:sym typeface="Calibri"/>
              </a:rPr>
              <a:t>, including:</a:t>
            </a:r>
            <a:endParaRPr sz="28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Night blindness (vitamin A deficiency)</a:t>
            </a:r>
            <a:endParaRPr sz="28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Rickets/osteomalacia (vitamin D deficiency)</a:t>
            </a:r>
            <a:endParaRPr sz="28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Neuropathy (vitamin E deficiency)</a:t>
            </a:r>
            <a:endParaRPr sz="28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Bleeding disorders (vitamin K deficiency)</a:t>
            </a:r>
            <a:endParaRPr sz="2800">
              <a:latin typeface="Calibri"/>
              <a:ea typeface="Calibri"/>
              <a:cs typeface="Calibri"/>
              <a:sym typeface="Calibri"/>
            </a:endParaRPr>
          </a:p>
        </p:txBody>
      </p:sp>
      <p:sp>
        <p:nvSpPr>
          <p:cNvPr id="439" name="Google Shape;439;p41"/>
          <p:cNvSpPr txBox="1"/>
          <p:nvPr/>
        </p:nvSpPr>
        <p:spPr>
          <a:xfrm>
            <a:off x="9714626" y="3598925"/>
            <a:ext cx="8100300" cy="5725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500"/>
              <a:buFont typeface="Times"/>
              <a:buNone/>
            </a:pPr>
            <a:r>
              <a:rPr b="1" i="1" lang="en-US" sz="2800" u="none" cap="none" strike="noStrike">
                <a:solidFill>
                  <a:srgbClr val="000000"/>
                </a:solidFill>
                <a:latin typeface="Calibri"/>
                <a:ea typeface="Calibri"/>
                <a:cs typeface="Calibri"/>
                <a:sym typeface="Calibri"/>
              </a:rPr>
              <a:t>INSUFFICIENCY</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500"/>
              <a:buFont typeface="Times"/>
              <a:buNone/>
            </a:pPr>
            <a:r>
              <a:rPr i="0" lang="en-US" sz="2800" u="none" cap="none" strike="noStrike">
                <a:solidFill>
                  <a:srgbClr val="000000"/>
                </a:solidFill>
                <a:latin typeface="Calibri"/>
                <a:ea typeface="Calibri"/>
                <a:cs typeface="Calibri"/>
                <a:sym typeface="Calibri"/>
              </a:rPr>
              <a:t>More common clinically.</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Reflects intake or absorption below physiologic need but above the threshold of classic disease.</a:t>
            </a:r>
            <a:endParaRPr sz="28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500"/>
              <a:buFont typeface="Times"/>
              <a:buNone/>
            </a:pPr>
            <a:r>
              <a:t/>
            </a:r>
            <a:endParaRPr i="0" sz="28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500"/>
              <a:buFont typeface="Times"/>
              <a:buNone/>
            </a:pPr>
            <a:r>
              <a:rPr b="1" i="0" lang="en-US" sz="2800" u="none" cap="none" strike="noStrike">
                <a:solidFill>
                  <a:srgbClr val="000000"/>
                </a:solidFill>
                <a:latin typeface="Calibri"/>
                <a:ea typeface="Calibri"/>
                <a:cs typeface="Calibri"/>
                <a:sym typeface="Calibri"/>
              </a:rPr>
              <a:t>Common nonspecific insufficiency symptoms:</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500"/>
              <a:buFont typeface="Times"/>
              <a:buNone/>
            </a:pPr>
            <a:r>
              <a:rPr i="0" lang="en-US" sz="2800" u="none" cap="none" strike="noStrike">
                <a:solidFill>
                  <a:srgbClr val="000000"/>
                </a:solidFill>
                <a:latin typeface="Calibri"/>
                <a:ea typeface="Calibri"/>
                <a:cs typeface="Calibri"/>
                <a:sym typeface="Calibri"/>
              </a:rPr>
              <a:t>• Fatigue</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Frequent illness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Muscle weakness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Low vitamin D levels without overt bone disease</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Easy bruising</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Chronic inflammation</a:t>
            </a:r>
            <a:endParaRPr sz="2800">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4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5" name="Google Shape;445;p42"/>
          <p:cNvSpPr txBox="1"/>
          <p:nvPr/>
        </p:nvSpPr>
        <p:spPr>
          <a:xfrm>
            <a:off x="1083118" y="384685"/>
            <a:ext cx="17634124" cy="2293476"/>
          </a:xfrm>
          <a:prstGeom prst="rect">
            <a:avLst/>
          </a:prstGeom>
          <a:noFill/>
          <a:ln>
            <a:noFill/>
          </a:ln>
        </p:spPr>
        <p:txBody>
          <a:bodyPr anchorCtr="0" anchor="t" bIns="0" lIns="0" spcFirstLastPara="1" rIns="0" wrap="square" tIns="0">
            <a:spAutoFit/>
          </a:bodyPr>
          <a:lstStyle/>
          <a:p>
            <a:pPr indent="0" lvl="0" marL="0" marR="0" rtl="0" algn="l">
              <a:lnSpc>
                <a:spcPct val="124657"/>
              </a:lnSpc>
              <a:spcBef>
                <a:spcPts val="0"/>
              </a:spcBef>
              <a:spcAft>
                <a:spcPts val="0"/>
              </a:spcAft>
              <a:buClr>
                <a:srgbClr val="FFFFFF"/>
              </a:buClr>
              <a:buSzPts val="7300"/>
              <a:buFont typeface="Poppins"/>
              <a:buNone/>
            </a:pPr>
            <a:r>
              <a:rPr b="0" i="0" lang="en-US" sz="7300" u="none" cap="none" strike="noStrike">
                <a:solidFill>
                  <a:srgbClr val="FFFFFF"/>
                </a:solidFill>
                <a:latin typeface="Poppins"/>
                <a:ea typeface="Poppins"/>
                <a:cs typeface="Poppins"/>
                <a:sym typeface="Poppins"/>
              </a:rPr>
              <a:t>Causes of Fat-Soluble Vitamin Deficiency</a:t>
            </a:r>
            <a:endParaRPr/>
          </a:p>
        </p:txBody>
      </p:sp>
      <p:sp>
        <p:nvSpPr>
          <p:cNvPr id="446" name="Google Shape;446;p4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47" name="Google Shape;447;p4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448" name="Google Shape;448;p42"/>
          <p:cNvSpPr txBox="1"/>
          <p:nvPr/>
        </p:nvSpPr>
        <p:spPr>
          <a:xfrm>
            <a:off x="895187" y="3557732"/>
            <a:ext cx="6070200" cy="56283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300"/>
              <a:buFont typeface="Times"/>
              <a:buNone/>
            </a:pPr>
            <a:r>
              <a:rPr i="0" lang="en-US" sz="2400" u="none" cap="none" strike="noStrike">
                <a:solidFill>
                  <a:srgbClr val="000000"/>
                </a:solidFill>
                <a:highlight>
                  <a:srgbClr val="FFFF00"/>
                </a:highlight>
                <a:latin typeface="Calibri"/>
                <a:ea typeface="Calibri"/>
                <a:cs typeface="Calibri"/>
                <a:sym typeface="Calibri"/>
              </a:rPr>
              <a:t>*Deficiency usually stems from </a:t>
            </a:r>
            <a:r>
              <a:rPr b="1" i="0" lang="en-US" sz="2400" u="none" cap="none" strike="noStrike">
                <a:solidFill>
                  <a:srgbClr val="000000"/>
                </a:solidFill>
                <a:highlight>
                  <a:srgbClr val="FFFF00"/>
                </a:highlight>
                <a:latin typeface="Calibri"/>
                <a:ea typeface="Calibri"/>
                <a:cs typeface="Calibri"/>
                <a:sym typeface="Calibri"/>
              </a:rPr>
              <a:t>one of four major mechanisms</a:t>
            </a:r>
            <a:endParaRPr b="1" i="0" sz="2400" u="none" cap="none" strike="noStrike">
              <a:solidFill>
                <a:srgbClr val="000000"/>
              </a:solidFill>
              <a:highlight>
                <a:srgbClr val="FFFF00"/>
              </a:highlight>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Times"/>
              <a:buNone/>
            </a:pPr>
            <a:r>
              <a:t/>
            </a:r>
            <a:endParaRPr b="1" i="0" sz="2400" u="none" cap="none" strike="noStrike">
              <a:solidFill>
                <a:srgbClr val="000000"/>
              </a:solidFill>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1800"/>
              <a:buFont typeface="Times"/>
              <a:buNone/>
            </a:pPr>
            <a:r>
              <a:rPr b="1" i="0" lang="en-US" sz="2400" u="none" cap="none" strike="noStrike">
                <a:solidFill>
                  <a:srgbClr val="000000"/>
                </a:solidFill>
                <a:latin typeface="Calibri"/>
                <a:ea typeface="Calibri"/>
                <a:cs typeface="Calibri"/>
                <a:sym typeface="Calibri"/>
              </a:rPr>
              <a:t>1. Fat Malabsorption Syndromes</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800"/>
              <a:buFont typeface="Times"/>
              <a:buNone/>
            </a:pPr>
            <a:r>
              <a:rPr i="0" lang="en-US" sz="2400" u="none" cap="none" strike="noStrike">
                <a:solidFill>
                  <a:srgbClr val="000000"/>
                </a:solidFill>
                <a:latin typeface="Calibri"/>
                <a:ea typeface="Calibri"/>
                <a:cs typeface="Calibri"/>
                <a:sym typeface="Calibri"/>
              </a:rPr>
              <a:t>Most fat-soluble nutrient deficiency is due to </a:t>
            </a:r>
            <a:r>
              <a:rPr b="1" i="0" lang="en-US" sz="2400" u="none" cap="none" strike="noStrike">
                <a:solidFill>
                  <a:srgbClr val="000000"/>
                </a:solidFill>
                <a:latin typeface="Calibri"/>
                <a:ea typeface="Calibri"/>
                <a:cs typeface="Calibri"/>
                <a:sym typeface="Calibri"/>
              </a:rPr>
              <a:t>inadequate fat digestion and absorption</a:t>
            </a:r>
            <a:r>
              <a:rPr i="0" lang="en-US" sz="2400" u="none" cap="none" strike="noStrike">
                <a:solidFill>
                  <a:srgbClr val="000000"/>
                </a:solidFill>
                <a:latin typeface="Calibri"/>
                <a:ea typeface="Calibri"/>
                <a:cs typeface="Calibri"/>
                <a:sym typeface="Calibri"/>
              </a:rPr>
              <a:t>, including:</a:t>
            </a:r>
            <a:endParaRPr sz="24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Celiac disease</a:t>
            </a:r>
            <a:endParaRPr sz="24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Crohn’s disease</a:t>
            </a:r>
            <a:endParaRPr sz="24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Pancreatic insufficiency</a:t>
            </a:r>
            <a:endParaRPr sz="24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Gallbladder disease or removal</a:t>
            </a:r>
            <a:endParaRPr sz="24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2400"/>
              <a:buFont typeface="Calibri"/>
              <a:buChar char="•"/>
            </a:pPr>
            <a:r>
              <a:rPr i="0" lang="en-US" sz="2400" u="none" cap="none" strike="noStrike">
                <a:solidFill>
                  <a:srgbClr val="000000"/>
                </a:solidFill>
                <a:latin typeface="Calibri"/>
                <a:ea typeface="Calibri"/>
                <a:cs typeface="Calibri"/>
                <a:sym typeface="Calibri"/>
              </a:rPr>
              <a:t>Cholestasis or bile duct obstruction</a:t>
            </a:r>
            <a:endParaRPr sz="2400">
              <a:latin typeface="Calibri"/>
              <a:ea typeface="Calibri"/>
              <a:cs typeface="Calibri"/>
              <a:sym typeface="Calibri"/>
            </a:endParaRPr>
          </a:p>
        </p:txBody>
      </p:sp>
      <p:sp>
        <p:nvSpPr>
          <p:cNvPr id="449" name="Google Shape;449;p42"/>
          <p:cNvSpPr txBox="1"/>
          <p:nvPr/>
        </p:nvSpPr>
        <p:spPr>
          <a:xfrm>
            <a:off x="6988837" y="3468113"/>
            <a:ext cx="5822700" cy="6141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2400" u="none" cap="none" strike="noStrike">
                <a:solidFill>
                  <a:srgbClr val="000000"/>
                </a:solidFill>
                <a:latin typeface="Calibri"/>
                <a:ea typeface="Calibri"/>
                <a:cs typeface="Calibri"/>
                <a:sym typeface="Calibri"/>
              </a:rPr>
              <a:t>2. Very Low-Fat Diets</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i="0" lang="en-US" sz="2400" u="none" cap="none" strike="noStrike">
                <a:solidFill>
                  <a:srgbClr val="000000"/>
                </a:solidFill>
                <a:latin typeface="Calibri"/>
                <a:ea typeface="Calibri"/>
                <a:cs typeface="Calibri"/>
                <a:sym typeface="Calibri"/>
              </a:rPr>
              <a:t>Eliminating fats severely limits absorption even if vitamin-containing foods are eaten.</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t/>
            </a:r>
            <a:endParaRPr i="0" sz="2400" u="none" cap="none" strike="noStrike">
              <a:solidFill>
                <a:srgbClr val="000000"/>
              </a:solidFill>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1900"/>
              <a:buFont typeface="Times"/>
              <a:buNone/>
            </a:pPr>
            <a:r>
              <a:rPr b="1" i="0" lang="en-US" sz="2400" u="none" cap="none" strike="noStrike">
                <a:solidFill>
                  <a:srgbClr val="000000"/>
                </a:solidFill>
                <a:highlight>
                  <a:srgbClr val="FFFF00"/>
                </a:highlight>
                <a:latin typeface="Calibri"/>
                <a:ea typeface="Calibri"/>
                <a:cs typeface="Calibri"/>
                <a:sym typeface="Calibri"/>
              </a:rPr>
              <a:t>3. Medication Interference</a:t>
            </a:r>
            <a:endParaRPr sz="2400">
              <a:highlight>
                <a:srgbClr val="FFFF00"/>
              </a:highlight>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1900"/>
              <a:buFont typeface="Times"/>
              <a:buNone/>
            </a:pPr>
            <a:r>
              <a:t/>
            </a:r>
            <a:endParaRPr b="1" i="0" sz="2400" u="none" cap="none" strike="noStrike">
              <a:solidFill>
                <a:srgbClr val="000000"/>
              </a:solidFill>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1900"/>
              <a:buFont typeface="Times"/>
              <a:buNone/>
            </a:pPr>
            <a:r>
              <a:t/>
            </a:r>
            <a:endParaRPr b="1"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t/>
            </a:r>
            <a:endParaRPr b="1"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t/>
            </a:r>
            <a:endParaRPr b="1"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t/>
            </a:r>
            <a:endParaRPr b="1"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t/>
            </a:r>
            <a:endParaRPr b="1"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t/>
            </a:r>
            <a:endParaRPr b="1" i="0" sz="2400" u="none" cap="none" strike="noStrike">
              <a:solidFill>
                <a:srgbClr val="000000"/>
              </a:solidFill>
              <a:latin typeface="Calibri"/>
              <a:ea typeface="Calibri"/>
              <a:cs typeface="Calibri"/>
              <a:sym typeface="Calibri"/>
            </a:endParaRPr>
          </a:p>
        </p:txBody>
      </p:sp>
      <p:sp>
        <p:nvSpPr>
          <p:cNvPr id="450" name="Google Shape;450;p42"/>
          <p:cNvSpPr txBox="1"/>
          <p:nvPr/>
        </p:nvSpPr>
        <p:spPr>
          <a:xfrm>
            <a:off x="12811531" y="3557716"/>
            <a:ext cx="5178900" cy="2986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2400" u="none" cap="none" strike="noStrike">
                <a:solidFill>
                  <a:srgbClr val="000000"/>
                </a:solidFill>
                <a:latin typeface="Calibri"/>
                <a:ea typeface="Calibri"/>
                <a:cs typeface="Calibri"/>
                <a:sym typeface="Calibri"/>
              </a:rPr>
              <a:t>4. Reduced Sun Exposure (Vitamin D Only)</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i="0" lang="en-US" sz="2400" u="none" cap="none" strike="noStrike">
                <a:solidFill>
                  <a:srgbClr val="000000"/>
                </a:solidFill>
                <a:latin typeface="Calibri"/>
                <a:ea typeface="Calibri"/>
                <a:cs typeface="Calibri"/>
                <a:sym typeface="Calibri"/>
              </a:rPr>
              <a:t>Vitamin D deficiency often reflects:</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i="0" lang="en-US" sz="2400" u="none" cap="none" strike="noStrike">
                <a:solidFill>
                  <a:srgbClr val="000000"/>
                </a:solidFill>
                <a:latin typeface="Calibri"/>
                <a:ea typeface="Calibri"/>
                <a:cs typeface="Calibri"/>
                <a:sym typeface="Calibri"/>
              </a:rPr>
              <a:t>• Indoor lifestyles</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Darker skin pigmentation</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Northern latitudes</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Sunscreen use</a:t>
            </a:r>
            <a:endParaRPr sz="2400">
              <a:latin typeface="Calibri"/>
              <a:ea typeface="Calibri"/>
              <a:cs typeface="Calibri"/>
              <a:sym typeface="Calibri"/>
            </a:endParaRPr>
          </a:p>
        </p:txBody>
      </p:sp>
      <p:graphicFrame>
        <p:nvGraphicFramePr>
          <p:cNvPr id="451" name="Google Shape;451;p42"/>
          <p:cNvGraphicFramePr/>
          <p:nvPr/>
        </p:nvGraphicFramePr>
        <p:xfrm>
          <a:off x="6988815" y="6005112"/>
          <a:ext cx="3000000" cy="3000000"/>
        </p:xfrm>
        <a:graphic>
          <a:graphicData uri="http://schemas.openxmlformats.org/drawingml/2006/table">
            <a:tbl>
              <a:tblPr bandRow="1">
                <a:noFill/>
                <a:tableStyleId>{0E30B8B5-0A17-4FE9-90C6-0DF0C035C8B7}</a:tableStyleId>
              </a:tblPr>
              <a:tblGrid>
                <a:gridCol w="3010825"/>
                <a:gridCol w="2380700"/>
              </a:tblGrid>
              <a:tr h="810025">
                <a:tc>
                  <a:txBody>
                    <a:bodyPr/>
                    <a:lstStyle/>
                    <a:p>
                      <a:pPr indent="0" lvl="0" marL="0" marR="0" rtl="0" algn="ctr">
                        <a:lnSpc>
                          <a:spcPct val="100000"/>
                        </a:lnSpc>
                        <a:spcBef>
                          <a:spcPts val="0"/>
                        </a:spcBef>
                        <a:spcAft>
                          <a:spcPts val="0"/>
                        </a:spcAft>
                        <a:buClr>
                          <a:schemeClr val="dk1"/>
                        </a:buClr>
                        <a:buSzPts val="1900"/>
                        <a:buFont typeface="Times"/>
                        <a:buNone/>
                      </a:pPr>
                      <a:r>
                        <a:rPr b="1" lang="en-US" sz="2200" u="none" cap="none" strike="noStrike"/>
                        <a:t>Drug Class</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b="1" lang="en-US" sz="2200" u="none" cap="none" strike="noStrike"/>
                        <a:t>Impaired Nutrient</a:t>
                      </a:r>
                      <a:endParaRPr sz="2200"/>
                    </a:p>
                  </a:txBody>
                  <a:tcPr marT="12700" marB="12700" marR="12700" marL="12700" anchor="ctr"/>
                </a:tc>
              </a:tr>
              <a:tr h="810025">
                <a:tc>
                  <a:txBody>
                    <a:bodyPr/>
                    <a:lstStyle/>
                    <a:p>
                      <a:pPr indent="0" lvl="0" marL="0" marR="0" rtl="0" algn="ctr">
                        <a:lnSpc>
                          <a:spcPct val="100000"/>
                        </a:lnSpc>
                        <a:spcBef>
                          <a:spcPts val="0"/>
                        </a:spcBef>
                        <a:spcAft>
                          <a:spcPts val="0"/>
                        </a:spcAft>
                        <a:buClr>
                          <a:schemeClr val="dk1"/>
                        </a:buClr>
                        <a:buSzPts val="1900"/>
                        <a:buFont typeface="Times"/>
                        <a:buNone/>
                      </a:pPr>
                      <a:r>
                        <a:rPr lang="en-US" sz="2200" u="none" cap="none" strike="noStrike"/>
                        <a:t>Fat-blocking drugs (orlistat)</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2200" u="none" cap="none" strike="noStrike"/>
                        <a:t>A, D, E, K</a:t>
                      </a:r>
                      <a:endParaRPr sz="2200"/>
                    </a:p>
                  </a:txBody>
                  <a:tcPr marT="12700" marB="12700" marR="12700" marL="12700" anchor="ctr"/>
                </a:tc>
              </a:tr>
              <a:tr h="522600">
                <a:tc>
                  <a:txBody>
                    <a:bodyPr/>
                    <a:lstStyle/>
                    <a:p>
                      <a:pPr indent="0" lvl="0" marL="0" marR="0" rtl="0" algn="ctr">
                        <a:lnSpc>
                          <a:spcPct val="100000"/>
                        </a:lnSpc>
                        <a:spcBef>
                          <a:spcPts val="0"/>
                        </a:spcBef>
                        <a:spcAft>
                          <a:spcPts val="0"/>
                        </a:spcAft>
                        <a:buClr>
                          <a:schemeClr val="dk1"/>
                        </a:buClr>
                        <a:buSzPts val="1900"/>
                        <a:buFont typeface="Times"/>
                        <a:buNone/>
                      </a:pPr>
                      <a:r>
                        <a:rPr lang="en-US" sz="2200" u="none" cap="none" strike="noStrike"/>
                        <a:t>Bile acid sequestrants</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2200" u="none" cap="none" strike="noStrike"/>
                        <a:t>A, D, E, K</a:t>
                      </a:r>
                      <a:endParaRPr sz="2200"/>
                    </a:p>
                  </a:txBody>
                  <a:tcPr marT="12700" marB="12700" marR="12700" marL="12700" anchor="ctr"/>
                </a:tc>
              </a:tr>
              <a:tr h="522600">
                <a:tc>
                  <a:txBody>
                    <a:bodyPr/>
                    <a:lstStyle/>
                    <a:p>
                      <a:pPr indent="0" lvl="0" marL="0" marR="0" rtl="0" algn="ctr">
                        <a:lnSpc>
                          <a:spcPct val="100000"/>
                        </a:lnSpc>
                        <a:spcBef>
                          <a:spcPts val="0"/>
                        </a:spcBef>
                        <a:spcAft>
                          <a:spcPts val="0"/>
                        </a:spcAft>
                        <a:buClr>
                          <a:schemeClr val="dk1"/>
                        </a:buClr>
                        <a:buSzPts val="1900"/>
                        <a:buFont typeface="Times"/>
                        <a:buNone/>
                      </a:pPr>
                      <a:r>
                        <a:rPr lang="en-US" sz="2200" u="none" cap="none" strike="noStrike"/>
                        <a:t>Broad-spectrum antibiotics</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2200" u="none" cap="none" strike="noStrike"/>
                        <a:t>K (gut synthesis)</a:t>
                      </a:r>
                      <a:endParaRPr sz="2200"/>
                    </a:p>
                  </a:txBody>
                  <a:tcPr marT="12700" marB="12700" marR="12700" marL="12700" anchor="ctr"/>
                </a:tc>
              </a:tr>
              <a:tr h="810025">
                <a:tc>
                  <a:txBody>
                    <a:bodyPr/>
                    <a:lstStyle/>
                    <a:p>
                      <a:pPr indent="0" lvl="0" marL="0" marR="0" rtl="0" algn="ctr">
                        <a:lnSpc>
                          <a:spcPct val="100000"/>
                        </a:lnSpc>
                        <a:spcBef>
                          <a:spcPts val="0"/>
                        </a:spcBef>
                        <a:spcAft>
                          <a:spcPts val="0"/>
                        </a:spcAft>
                        <a:buClr>
                          <a:schemeClr val="dk1"/>
                        </a:buClr>
                        <a:buSzPts val="1900"/>
                        <a:buFont typeface="Times"/>
                        <a:buNone/>
                      </a:pPr>
                      <a:r>
                        <a:rPr lang="en-US" sz="2200" u="none" cap="none" strike="noStrike"/>
                        <a:t>Anticoagulants</a:t>
                      </a:r>
                      <a:endParaRPr sz="2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1900"/>
                        <a:buFont typeface="Times"/>
                        <a:buNone/>
                      </a:pPr>
                      <a:r>
                        <a:rPr lang="en-US" sz="2200" u="none" cap="none" strike="noStrike"/>
                        <a:t>K activity blockage</a:t>
                      </a:r>
                      <a:endParaRPr sz="2200"/>
                    </a:p>
                  </a:txBody>
                  <a:tcPr marT="12700" marB="12700" marR="12700" marL="12700" anchor="ctr"/>
                </a:tc>
              </a:tr>
            </a:tbl>
          </a:graphicData>
        </a:graphic>
      </p:graphicFrame>
      <p:sp>
        <p:nvSpPr>
          <p:cNvPr id="452" name="Google Shape;452;p4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453" name="Google Shape;453;p42"/>
          <p:cNvSpPr/>
          <p:nvPr/>
        </p:nvSpPr>
        <p:spPr>
          <a:xfrm>
            <a:off x="16983862" y="6871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4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59" name="Google Shape;459;p43"/>
          <p:cNvSpPr txBox="1"/>
          <p:nvPr/>
        </p:nvSpPr>
        <p:spPr>
          <a:xfrm>
            <a:off x="720739" y="490068"/>
            <a:ext cx="17634000" cy="2432100"/>
          </a:xfrm>
          <a:prstGeom prst="rect">
            <a:avLst/>
          </a:prstGeom>
          <a:noFill/>
          <a:ln>
            <a:noFill/>
          </a:ln>
        </p:spPr>
        <p:txBody>
          <a:bodyPr anchorCtr="0" anchor="t" bIns="0" lIns="0" spcFirstLastPara="1" rIns="0" wrap="square" tIns="0">
            <a:spAutoFit/>
          </a:bodyPr>
          <a:lstStyle/>
          <a:p>
            <a:pPr indent="0" lvl="0" marL="0" marR="0" rtl="0" algn="l">
              <a:lnSpc>
                <a:spcPct val="135820"/>
              </a:lnSpc>
              <a:spcBef>
                <a:spcPts val="0"/>
              </a:spcBef>
              <a:spcAft>
                <a:spcPts val="0"/>
              </a:spcAft>
              <a:buClr>
                <a:srgbClr val="FFFFFF"/>
              </a:buClr>
              <a:buSzPts val="6700"/>
              <a:buFont typeface="Poppins"/>
              <a:buNone/>
            </a:pPr>
            <a:r>
              <a:rPr b="1" i="0" lang="en-US" sz="6700" u="none" cap="none" strike="noStrike">
                <a:solidFill>
                  <a:srgbClr val="FFFFFF"/>
                </a:solidFill>
                <a:latin typeface="Poppins"/>
                <a:ea typeface="Poppins"/>
                <a:cs typeface="Poppins"/>
                <a:sym typeface="Poppins"/>
              </a:rPr>
              <a:t>Mechanisms: </a:t>
            </a:r>
            <a:r>
              <a:rPr b="0" i="0" lang="en-US" sz="6700" u="none" cap="none" strike="noStrike">
                <a:solidFill>
                  <a:srgbClr val="FFFFFF"/>
                </a:solidFill>
                <a:latin typeface="Poppins"/>
                <a:ea typeface="Poppins"/>
                <a:cs typeface="Poppins"/>
                <a:sym typeface="Poppins"/>
              </a:rPr>
              <a:t>How Fat-Soluble Vitamin Deficiency Causes Symptoms</a:t>
            </a:r>
            <a:endParaRPr/>
          </a:p>
        </p:txBody>
      </p:sp>
      <p:sp>
        <p:nvSpPr>
          <p:cNvPr id="460" name="Google Shape;460;p4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1" name="Google Shape;461;p4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462" name="Google Shape;462;p43"/>
          <p:cNvSpPr txBox="1"/>
          <p:nvPr/>
        </p:nvSpPr>
        <p:spPr>
          <a:xfrm>
            <a:off x="759309" y="3738925"/>
            <a:ext cx="16546800" cy="55998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i="1" lang="en-US" sz="2800">
                <a:solidFill>
                  <a:schemeClr val="dk1"/>
                </a:solidFill>
                <a:latin typeface="Calibri"/>
                <a:ea typeface="Calibri"/>
                <a:cs typeface="Calibri"/>
                <a:sym typeface="Calibri"/>
              </a:rPr>
              <a:t>Each vitamin supports a distinct pathway and when it's missing, that pathway fails.</a:t>
            </a:r>
            <a:endParaRPr i="1"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2800">
                <a:solidFill>
                  <a:schemeClr val="dk1"/>
                </a:solidFill>
                <a:latin typeface="Calibri"/>
                <a:ea typeface="Calibri"/>
                <a:cs typeface="Calibri"/>
                <a:sym typeface="Calibri"/>
              </a:rPr>
              <a:t>VITAMIN A — Barrier &amp; Immune Failure</a:t>
            </a:r>
            <a:br>
              <a:rPr b="1"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 Epithelial turnover → weak mucosal barriers → ↑ infection risk</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2800">
                <a:solidFill>
                  <a:schemeClr val="dk1"/>
                </a:solidFill>
                <a:latin typeface="Calibri"/>
                <a:ea typeface="Calibri"/>
                <a:cs typeface="Calibri"/>
                <a:sym typeface="Calibri"/>
              </a:rPr>
              <a:t>VITAMIN D — Mineral Imbalance</a:t>
            </a:r>
            <a:br>
              <a:rPr b="1"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 Intestinal calcium absorption → calcium pulled from bone → skeletal demineralization</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2800">
                <a:solidFill>
                  <a:schemeClr val="dk1"/>
                </a:solidFill>
                <a:latin typeface="Calibri"/>
                <a:ea typeface="Calibri"/>
                <a:cs typeface="Calibri"/>
                <a:sym typeface="Calibri"/>
              </a:rPr>
              <a:t>VITAMIN E — Oxidative Damage</a:t>
            </a:r>
            <a:br>
              <a:rPr b="1"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 Antioxidant protection → unchecked lipid oxidation → membrane instability, nerve/muscle damage, RBC hemolysis</a:t>
            </a:r>
            <a:endParaRPr sz="28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b="1" lang="en-US" sz="2800">
                <a:solidFill>
                  <a:schemeClr val="dk1"/>
                </a:solidFill>
                <a:latin typeface="Calibri"/>
                <a:ea typeface="Calibri"/>
                <a:cs typeface="Calibri"/>
                <a:sym typeface="Calibri"/>
              </a:rPr>
              <a:t>VITAMIN K — Coagulation Failure</a:t>
            </a:r>
            <a:br>
              <a:rPr b="1"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 Activation of clotting factors II, VII, IX, X → prolonged bleeding, bruising</a:t>
            </a:r>
            <a:endParaRPr sz="2800">
              <a:latin typeface="Calibri"/>
              <a:ea typeface="Calibri"/>
              <a:cs typeface="Calibri"/>
              <a:sym typeface="Calibri"/>
            </a:endParaRPr>
          </a:p>
        </p:txBody>
      </p:sp>
      <p:sp>
        <p:nvSpPr>
          <p:cNvPr id="463" name="Google Shape;463;p4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4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69" name="Google Shape;469;p44"/>
          <p:cNvSpPr txBox="1"/>
          <p:nvPr/>
        </p:nvSpPr>
        <p:spPr>
          <a:xfrm>
            <a:off x="856631" y="472542"/>
            <a:ext cx="17634124" cy="2311001"/>
          </a:xfrm>
          <a:prstGeom prst="rect">
            <a:avLst/>
          </a:prstGeom>
          <a:noFill/>
          <a:ln>
            <a:noFill/>
          </a:ln>
        </p:spPr>
        <p:txBody>
          <a:bodyPr anchorCtr="0" anchor="t" bIns="0" lIns="0" spcFirstLastPara="1" rIns="0" wrap="square" tIns="0">
            <a:spAutoFit/>
          </a:bodyPr>
          <a:lstStyle/>
          <a:p>
            <a:pPr indent="0" lvl="0" marL="0" marR="0" rtl="0" algn="l">
              <a:lnSpc>
                <a:spcPct val="115189"/>
              </a:lnSpc>
              <a:spcBef>
                <a:spcPts val="0"/>
              </a:spcBef>
              <a:spcAft>
                <a:spcPts val="0"/>
              </a:spcAft>
              <a:buClr>
                <a:srgbClr val="FFFFFF"/>
              </a:buClr>
              <a:buSzPts val="7900"/>
              <a:buFont typeface="Poppins"/>
              <a:buNone/>
            </a:pPr>
            <a:r>
              <a:rPr b="0" i="0" lang="en-US" sz="7900" u="none" cap="none" strike="noStrike">
                <a:solidFill>
                  <a:srgbClr val="FFFFFF"/>
                </a:solidFill>
                <a:latin typeface="Poppins"/>
                <a:ea typeface="Poppins"/>
                <a:cs typeface="Poppins"/>
                <a:sym typeface="Poppins"/>
              </a:rPr>
              <a:t>Clinical Symptom Cluster Patterns</a:t>
            </a:r>
            <a:endParaRPr/>
          </a:p>
        </p:txBody>
      </p:sp>
      <p:sp>
        <p:nvSpPr>
          <p:cNvPr id="470" name="Google Shape;470;p4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71" name="Google Shape;471;p44"/>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472" name="Google Shape;472;p44"/>
          <p:cNvGraphicFramePr/>
          <p:nvPr/>
        </p:nvGraphicFramePr>
        <p:xfrm>
          <a:off x="2563210" y="3679392"/>
          <a:ext cx="3000000" cy="3000000"/>
        </p:xfrm>
        <a:graphic>
          <a:graphicData uri="http://schemas.openxmlformats.org/drawingml/2006/table">
            <a:tbl>
              <a:tblPr bandRow="1">
                <a:noFill/>
                <a:tableStyleId>{0E30B8B5-0A17-4FE9-90C6-0DF0C035C8B7}</a:tableStyleId>
              </a:tblPr>
              <a:tblGrid>
                <a:gridCol w="3467075"/>
                <a:gridCol w="7548400"/>
                <a:gridCol w="3205500"/>
              </a:tblGrid>
              <a:tr h="1405825">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System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Symptoms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Likely Vitamin</a:t>
                      </a:r>
                      <a:endParaRPr/>
                    </a:p>
                  </a:txBody>
                  <a:tcPr marT="12700" marB="12700" marR="12700" marL="12700" anchor="ctr"/>
                </a:tc>
              </a:tr>
              <a:tr h="906975">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Vision &amp; Skin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Night blindness, dry skin, infections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Vitamin A</a:t>
                      </a:r>
                      <a:endParaRPr/>
                    </a:p>
                  </a:txBody>
                  <a:tcPr marT="12700" marB="12700" marR="12700" marL="12700" anchor="ctr"/>
                </a:tc>
              </a:tr>
              <a:tr h="1405825">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Bone / Muscle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Bone pain, fractures, muscle weakness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Vitamin D</a:t>
                      </a:r>
                      <a:endParaRPr/>
                    </a:p>
                  </a:txBody>
                  <a:tcPr marT="12700" marB="12700" marR="12700" marL="12700" anchor="ctr"/>
                </a:tc>
              </a:tr>
              <a:tr h="1405825">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Neuro-muscular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Neuropathy, muscle wasting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Vitamin E</a:t>
                      </a:r>
                      <a:endParaRPr/>
                    </a:p>
                  </a:txBody>
                  <a:tcPr marT="12700" marB="12700" marR="12700" marL="12700" anchor="ctr"/>
                </a:tc>
              </a:tr>
              <a:tr h="906975">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Bleeding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lang="en-US" sz="3000" u="none" cap="none" strike="noStrike"/>
                        <a:t>Easy bruising, hemorrhage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000"/>
                        <a:buFont typeface="Times"/>
                        <a:buNone/>
                      </a:pPr>
                      <a:r>
                        <a:rPr b="1" lang="en-US" sz="3000" u="none" cap="none" strike="noStrike"/>
                        <a:t>Vitamin K</a:t>
                      </a:r>
                      <a:endParaRPr/>
                    </a:p>
                  </a:txBody>
                  <a:tcPr marT="12700" marB="12700" marR="12700" marL="12700" anchor="ctr"/>
                </a:tc>
              </a:tr>
            </a:tbl>
          </a:graphicData>
        </a:graphic>
      </p:graphicFrame>
      <p:sp>
        <p:nvSpPr>
          <p:cNvPr id="473" name="Google Shape;473;p44"/>
          <p:cNvSpPr/>
          <p:nvPr/>
        </p:nvSpPr>
        <p:spPr>
          <a:xfrm>
            <a:off x="16668662" y="157185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4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79" name="Google Shape;479;p46"/>
          <p:cNvSpPr txBox="1"/>
          <p:nvPr/>
        </p:nvSpPr>
        <p:spPr>
          <a:xfrm>
            <a:off x="856631" y="339095"/>
            <a:ext cx="17634000" cy="2432100"/>
          </a:xfrm>
          <a:prstGeom prst="rect">
            <a:avLst/>
          </a:prstGeom>
          <a:noFill/>
          <a:ln>
            <a:noFill/>
          </a:ln>
        </p:spPr>
        <p:txBody>
          <a:bodyPr anchorCtr="0" anchor="t" bIns="0" lIns="0" spcFirstLastPara="1" rIns="0" wrap="square" tIns="0">
            <a:spAutoFit/>
          </a:bodyPr>
          <a:lstStyle/>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Fat-Soluble Vitamin </a:t>
            </a:r>
            <a:endParaRPr b="0" i="0" sz="6700" u="none" cap="none" strike="noStrike">
              <a:solidFill>
                <a:srgbClr val="FFFFFF"/>
              </a:solidFill>
              <a:latin typeface="Poppins"/>
              <a:ea typeface="Poppins"/>
              <a:cs typeface="Poppins"/>
              <a:sym typeface="Poppins"/>
            </a:endParaRPr>
          </a:p>
          <a:p>
            <a:pPr indent="0" lvl="0" marL="0" marR="0" rtl="0" algn="l">
              <a:lnSpc>
                <a:spcPct val="135820"/>
              </a:lnSpc>
              <a:spcBef>
                <a:spcPts val="0"/>
              </a:spcBef>
              <a:spcAft>
                <a:spcPts val="0"/>
              </a:spcAft>
              <a:buClr>
                <a:srgbClr val="FFFFFF"/>
              </a:buClr>
              <a:buSzPts val="6700"/>
              <a:buFont typeface="Poppins"/>
              <a:buNone/>
            </a:pPr>
            <a:r>
              <a:rPr b="0" i="0" lang="en-US" sz="6700" u="none" cap="none" strike="noStrike">
                <a:solidFill>
                  <a:srgbClr val="FFFFFF"/>
                </a:solidFill>
                <a:latin typeface="Poppins"/>
                <a:ea typeface="Poppins"/>
                <a:cs typeface="Poppins"/>
                <a:sym typeface="Poppins"/>
              </a:rPr>
              <a:t>Treatment Principles</a:t>
            </a:r>
            <a:endParaRPr/>
          </a:p>
        </p:txBody>
      </p:sp>
      <p:sp>
        <p:nvSpPr>
          <p:cNvPr id="480" name="Google Shape;480;p4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81" name="Google Shape;481;p46"/>
          <p:cNvSpPr txBox="1"/>
          <p:nvPr>
            <p:ph idx="4294967295" type="sldNum"/>
          </p:nvPr>
        </p:nvSpPr>
        <p:spPr>
          <a:xfrm>
            <a:off x="8186730" y="6289336"/>
            <a:ext cx="258600" cy="8928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2600">
                <a:solidFill>
                  <a:srgbClr val="888888"/>
                </a:solidFill>
              </a:rPr>
              <a:t>‹#›</a:t>
            </a:fld>
            <a:endParaRPr sz="2600"/>
          </a:p>
        </p:txBody>
      </p:sp>
      <p:sp>
        <p:nvSpPr>
          <p:cNvPr id="482" name="Google Shape;482;p46"/>
          <p:cNvSpPr txBox="1"/>
          <p:nvPr/>
        </p:nvSpPr>
        <p:spPr>
          <a:xfrm>
            <a:off x="340689" y="3801886"/>
            <a:ext cx="4927200" cy="492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600" u="none" cap="none" strike="noStrike">
                <a:solidFill>
                  <a:srgbClr val="000000"/>
                </a:solidFill>
                <a:latin typeface="Calibri"/>
                <a:ea typeface="Calibri"/>
                <a:cs typeface="Calibri"/>
                <a:sym typeface="Calibri"/>
              </a:rPr>
              <a:t>Step 1 — Dietary Intervention</a:t>
            </a:r>
            <a:endParaRPr sz="2600">
              <a:latin typeface="Calibri"/>
              <a:ea typeface="Calibri"/>
              <a:cs typeface="Calibri"/>
              <a:sym typeface="Calibri"/>
            </a:endParaRPr>
          </a:p>
        </p:txBody>
      </p:sp>
      <p:sp>
        <p:nvSpPr>
          <p:cNvPr id="483" name="Google Shape;483;p46"/>
          <p:cNvSpPr txBox="1"/>
          <p:nvPr/>
        </p:nvSpPr>
        <p:spPr>
          <a:xfrm>
            <a:off x="6415973" y="3801886"/>
            <a:ext cx="5456100" cy="492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600" u="none" cap="none" strike="noStrike">
                <a:solidFill>
                  <a:srgbClr val="000000"/>
                </a:solidFill>
                <a:latin typeface="Calibri"/>
                <a:ea typeface="Calibri"/>
                <a:cs typeface="Calibri"/>
                <a:sym typeface="Calibri"/>
              </a:rPr>
              <a:t>Step 2: Supplement Strategically</a:t>
            </a:r>
            <a:endParaRPr sz="2600">
              <a:latin typeface="Calibri"/>
              <a:ea typeface="Calibri"/>
              <a:cs typeface="Calibri"/>
              <a:sym typeface="Calibri"/>
            </a:endParaRPr>
          </a:p>
        </p:txBody>
      </p:sp>
      <p:sp>
        <p:nvSpPr>
          <p:cNvPr id="484" name="Google Shape;484;p46"/>
          <p:cNvSpPr txBox="1"/>
          <p:nvPr/>
        </p:nvSpPr>
        <p:spPr>
          <a:xfrm>
            <a:off x="12063725" y="3801875"/>
            <a:ext cx="5674200" cy="50787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latin typeface="Calibri"/>
                <a:ea typeface="Calibri"/>
                <a:cs typeface="Calibri"/>
                <a:sym typeface="Calibri"/>
              </a:rPr>
              <a:t>Step 3 — Address Root Causes</a:t>
            </a:r>
            <a:br>
              <a:rPr b="1" lang="en-US" sz="2300">
                <a:solidFill>
                  <a:schemeClr val="dk1"/>
                </a:solidFill>
                <a:latin typeface="Calibri"/>
                <a:ea typeface="Calibri"/>
                <a:cs typeface="Calibri"/>
                <a:sym typeface="Calibri"/>
              </a:rPr>
            </a:br>
            <a:r>
              <a:rPr lang="en-US" sz="2300">
                <a:solidFill>
                  <a:schemeClr val="dk1"/>
                </a:solidFill>
                <a:latin typeface="Calibri"/>
                <a:ea typeface="Calibri"/>
                <a:cs typeface="Calibri"/>
                <a:sym typeface="Calibri"/>
              </a:rPr>
              <a:t> Supplementing without fixing the </a:t>
            </a:r>
            <a:r>
              <a:rPr i="1" lang="en-US" sz="2300">
                <a:solidFill>
                  <a:schemeClr val="dk1"/>
                </a:solidFill>
                <a:latin typeface="Calibri"/>
                <a:ea typeface="Calibri"/>
                <a:cs typeface="Calibri"/>
                <a:sym typeface="Calibri"/>
              </a:rPr>
              <a:t>underlying cause</a:t>
            </a:r>
            <a:r>
              <a:rPr lang="en-US" sz="2300">
                <a:solidFill>
                  <a:schemeClr val="dk1"/>
                </a:solidFill>
                <a:latin typeface="Calibri"/>
                <a:ea typeface="Calibri"/>
                <a:cs typeface="Calibri"/>
                <a:sym typeface="Calibri"/>
              </a:rPr>
              <a:t> means the deficiency comes back.</a:t>
            </a:r>
            <a:endParaRPr sz="2300">
              <a:solidFill>
                <a:schemeClr val="dk1"/>
              </a:solidFill>
              <a:latin typeface="Calibri"/>
              <a:ea typeface="Calibri"/>
              <a:cs typeface="Calibri"/>
              <a:sym typeface="Calibri"/>
            </a:endParaRPr>
          </a:p>
          <a:p>
            <a:pPr indent="-374650" lvl="0" marL="457200" rtl="0" algn="l">
              <a:lnSpc>
                <a:spcPct val="115000"/>
              </a:lnSpc>
              <a:spcBef>
                <a:spcPts val="1200"/>
              </a:spcBef>
              <a:spcAft>
                <a:spcPts val="0"/>
              </a:spcAft>
              <a:buClr>
                <a:schemeClr val="dk1"/>
              </a:buClr>
              <a:buSzPts val="2300"/>
              <a:buChar char="●"/>
            </a:pPr>
            <a:r>
              <a:rPr b="1" lang="en-US" sz="2300">
                <a:solidFill>
                  <a:schemeClr val="dk1"/>
                </a:solidFill>
                <a:latin typeface="Calibri"/>
                <a:ea typeface="Calibri"/>
                <a:cs typeface="Calibri"/>
                <a:sym typeface="Calibri"/>
              </a:rPr>
              <a:t>Treat GI disease</a:t>
            </a:r>
            <a:r>
              <a:rPr lang="en-US" sz="2300">
                <a:solidFill>
                  <a:schemeClr val="dk1"/>
                </a:solidFill>
                <a:latin typeface="Calibri"/>
                <a:ea typeface="Calibri"/>
                <a:cs typeface="Calibri"/>
                <a:sym typeface="Calibri"/>
              </a:rPr>
              <a:t>:  the actual driver of malabsorption</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Char char="●"/>
            </a:pPr>
            <a:r>
              <a:rPr b="1" lang="en-US" sz="2300">
                <a:solidFill>
                  <a:schemeClr val="dk1"/>
                </a:solidFill>
                <a:latin typeface="Calibri"/>
                <a:ea typeface="Calibri"/>
                <a:cs typeface="Calibri"/>
                <a:sym typeface="Calibri"/>
              </a:rPr>
              <a:t>Support bile production</a:t>
            </a:r>
            <a:r>
              <a:rPr lang="en-US" sz="2300">
                <a:solidFill>
                  <a:schemeClr val="dk1"/>
                </a:solidFill>
                <a:latin typeface="Calibri"/>
                <a:ea typeface="Calibri"/>
                <a:cs typeface="Calibri"/>
                <a:sym typeface="Calibri"/>
              </a:rPr>
              <a:t>:  fat-soluble vitamins need bile to be absorbed</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Char char="●"/>
            </a:pPr>
            <a:r>
              <a:rPr b="1" lang="en-US" sz="2300">
                <a:solidFill>
                  <a:schemeClr val="dk1"/>
                </a:solidFill>
                <a:latin typeface="Calibri"/>
                <a:ea typeface="Calibri"/>
                <a:cs typeface="Calibri"/>
                <a:sym typeface="Calibri"/>
              </a:rPr>
              <a:t>Evaluate medication interactions</a:t>
            </a:r>
            <a:r>
              <a:rPr lang="en-US" sz="2300">
                <a:solidFill>
                  <a:schemeClr val="dk1"/>
                </a:solidFill>
                <a:latin typeface="Calibri"/>
                <a:ea typeface="Calibri"/>
                <a:cs typeface="Calibri"/>
                <a:sym typeface="Calibri"/>
              </a:rPr>
              <a:t>:  e.g., orlistat, cholestyramine, chronic laxative use</a:t>
            </a:r>
            <a:endParaRPr sz="2300">
              <a:solidFill>
                <a:schemeClr val="dk1"/>
              </a:solidFill>
              <a:latin typeface="Calibri"/>
              <a:ea typeface="Calibri"/>
              <a:cs typeface="Calibri"/>
              <a:sym typeface="Calibri"/>
            </a:endParaRPr>
          </a:p>
          <a:p>
            <a:pPr indent="-374650" lvl="0" marL="457200" rtl="0" algn="l">
              <a:lnSpc>
                <a:spcPct val="115000"/>
              </a:lnSpc>
              <a:spcBef>
                <a:spcPts val="0"/>
              </a:spcBef>
              <a:spcAft>
                <a:spcPts val="0"/>
              </a:spcAft>
              <a:buClr>
                <a:schemeClr val="dk1"/>
              </a:buClr>
              <a:buSzPts val="2300"/>
              <a:buChar char="●"/>
            </a:pPr>
            <a:r>
              <a:rPr b="1" lang="en-US" sz="2300">
                <a:solidFill>
                  <a:schemeClr val="dk1"/>
                </a:solidFill>
                <a:latin typeface="Calibri"/>
                <a:ea typeface="Calibri"/>
                <a:cs typeface="Calibri"/>
                <a:sym typeface="Calibri"/>
              </a:rPr>
              <a:t>Introduce balanced dietary fats</a:t>
            </a:r>
            <a:r>
              <a:rPr lang="en-US" sz="2300">
                <a:solidFill>
                  <a:schemeClr val="dk1"/>
                </a:solidFill>
                <a:latin typeface="Calibri"/>
                <a:ea typeface="Calibri"/>
                <a:cs typeface="Calibri"/>
                <a:sym typeface="Calibri"/>
              </a:rPr>
              <a:t>: enough fat in the diet for absorption to occur at all</a:t>
            </a:r>
            <a:endParaRPr b="1" sz="2300">
              <a:latin typeface="Calibri"/>
              <a:ea typeface="Calibri"/>
              <a:cs typeface="Calibri"/>
              <a:sym typeface="Calibri"/>
            </a:endParaRPr>
          </a:p>
        </p:txBody>
      </p:sp>
      <p:graphicFrame>
        <p:nvGraphicFramePr>
          <p:cNvPr id="485" name="Google Shape;485;p46"/>
          <p:cNvGraphicFramePr/>
          <p:nvPr/>
        </p:nvGraphicFramePr>
        <p:xfrm>
          <a:off x="482181" y="4570584"/>
          <a:ext cx="3000000" cy="3000000"/>
        </p:xfrm>
        <a:graphic>
          <a:graphicData uri="http://schemas.openxmlformats.org/drawingml/2006/table">
            <a:tbl>
              <a:tblPr bandRow="1">
                <a:noFill/>
                <a:tableStyleId>{0E30B8B5-0A17-4FE9-90C6-0DF0C035C8B7}</a:tableStyleId>
              </a:tblPr>
              <a:tblGrid>
                <a:gridCol w="1560625"/>
                <a:gridCol w="3885800"/>
              </a:tblGrid>
              <a:tr h="1072475">
                <a:tc>
                  <a:txBody>
                    <a:bodyPr/>
                    <a:lstStyle/>
                    <a:p>
                      <a:pPr indent="0" lvl="0" marL="0" marR="0" rtl="0" algn="ctr">
                        <a:lnSpc>
                          <a:spcPct val="100000"/>
                        </a:lnSpc>
                        <a:spcBef>
                          <a:spcPts val="0"/>
                        </a:spcBef>
                        <a:spcAft>
                          <a:spcPts val="0"/>
                        </a:spcAft>
                        <a:buClr>
                          <a:schemeClr val="dk1"/>
                        </a:buClr>
                        <a:buSzPts val="2600"/>
                        <a:buFont typeface="Times"/>
                        <a:buNone/>
                      </a:pPr>
                      <a:r>
                        <a:rPr b="1" lang="en-US" sz="2600" u="none" cap="none" strike="noStrike"/>
                        <a:t>Vitamin</a:t>
                      </a:r>
                      <a:endParaRPr sz="26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600"/>
                        <a:buFont typeface="Times"/>
                        <a:buNone/>
                      </a:pPr>
                      <a:r>
                        <a:rPr b="1" lang="en-US" sz="2600" u="none" cap="none" strike="noStrike"/>
                        <a:t>Foods</a:t>
                      </a:r>
                      <a:endParaRPr sz="2600"/>
                    </a:p>
                  </a:txBody>
                  <a:tcPr marT="12700" marB="12700" marR="12700" marL="12700" anchor="ctr"/>
                </a:tc>
              </a:tr>
              <a:tr h="853475">
                <a:tc>
                  <a:txBody>
                    <a:bodyPr/>
                    <a:lstStyle/>
                    <a:p>
                      <a:pPr indent="0" lvl="0" marL="0" marR="0" rtl="0" algn="ctr">
                        <a:lnSpc>
                          <a:spcPct val="100000"/>
                        </a:lnSpc>
                        <a:spcBef>
                          <a:spcPts val="0"/>
                        </a:spcBef>
                        <a:spcAft>
                          <a:spcPts val="0"/>
                        </a:spcAft>
                        <a:buClr>
                          <a:schemeClr val="dk1"/>
                        </a:buClr>
                        <a:buSzPts val="2600"/>
                        <a:buFont typeface="Times"/>
                        <a:buNone/>
                      </a:pPr>
                      <a:r>
                        <a:rPr b="1" lang="en-US" sz="2600" u="none" cap="none" strike="noStrike"/>
                        <a:t>A</a:t>
                      </a:r>
                      <a:endParaRPr sz="26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600"/>
                        <a:buFont typeface="Times"/>
                        <a:buNone/>
                      </a:pPr>
                      <a:r>
                        <a:rPr lang="en-US" sz="2600" u="none" cap="none" strike="noStrike"/>
                        <a:t>Liver, carrots, spinach</a:t>
                      </a:r>
                      <a:endParaRPr sz="2600"/>
                    </a:p>
                  </a:txBody>
                  <a:tcPr marT="12700" marB="12700" marR="12700" marL="12700" anchor="ctr"/>
                </a:tc>
              </a:tr>
              <a:tr h="853475">
                <a:tc>
                  <a:txBody>
                    <a:bodyPr/>
                    <a:lstStyle/>
                    <a:p>
                      <a:pPr indent="0" lvl="0" marL="0" marR="0" rtl="0" algn="ctr">
                        <a:lnSpc>
                          <a:spcPct val="100000"/>
                        </a:lnSpc>
                        <a:spcBef>
                          <a:spcPts val="0"/>
                        </a:spcBef>
                        <a:spcAft>
                          <a:spcPts val="0"/>
                        </a:spcAft>
                        <a:buClr>
                          <a:schemeClr val="dk1"/>
                        </a:buClr>
                        <a:buSzPts val="2600"/>
                        <a:buFont typeface="Times"/>
                        <a:buNone/>
                      </a:pPr>
                      <a:r>
                        <a:rPr b="1" lang="en-US" sz="2600" u="none" cap="none" strike="noStrike"/>
                        <a:t>D</a:t>
                      </a:r>
                      <a:endParaRPr sz="26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600"/>
                        <a:buFont typeface="Times"/>
                        <a:buNone/>
                      </a:pPr>
                      <a:r>
                        <a:rPr lang="en-US" sz="2600" u="none" cap="none" strike="noStrike"/>
                        <a:t>Fatty fish, fortified dairy</a:t>
                      </a:r>
                      <a:endParaRPr sz="2600"/>
                    </a:p>
                  </a:txBody>
                  <a:tcPr marT="12700" marB="12700" marR="12700" marL="12700" anchor="ctr"/>
                </a:tc>
              </a:tr>
              <a:tr h="853475">
                <a:tc>
                  <a:txBody>
                    <a:bodyPr/>
                    <a:lstStyle/>
                    <a:p>
                      <a:pPr indent="0" lvl="0" marL="0" marR="0" rtl="0" algn="ctr">
                        <a:lnSpc>
                          <a:spcPct val="100000"/>
                        </a:lnSpc>
                        <a:spcBef>
                          <a:spcPts val="0"/>
                        </a:spcBef>
                        <a:spcAft>
                          <a:spcPts val="0"/>
                        </a:spcAft>
                        <a:buClr>
                          <a:schemeClr val="dk1"/>
                        </a:buClr>
                        <a:buSzPts val="2600"/>
                        <a:buFont typeface="Times"/>
                        <a:buNone/>
                      </a:pPr>
                      <a:r>
                        <a:rPr b="1" lang="en-US" sz="2600" u="none" cap="none" strike="noStrike"/>
                        <a:t>E</a:t>
                      </a:r>
                      <a:endParaRPr sz="26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600"/>
                        <a:buFont typeface="Times"/>
                        <a:buNone/>
                      </a:pPr>
                      <a:r>
                        <a:rPr lang="en-US" sz="2600" u="none" cap="none" strike="noStrike"/>
                        <a:t>Seeds, nuts, vegetable oils</a:t>
                      </a:r>
                      <a:endParaRPr sz="2600"/>
                    </a:p>
                  </a:txBody>
                  <a:tcPr marT="12700" marB="12700" marR="12700" marL="12700" anchor="ctr"/>
                </a:tc>
              </a:tr>
              <a:tr h="1072475">
                <a:tc>
                  <a:txBody>
                    <a:bodyPr/>
                    <a:lstStyle/>
                    <a:p>
                      <a:pPr indent="0" lvl="0" marL="0" marR="0" rtl="0" algn="ctr">
                        <a:lnSpc>
                          <a:spcPct val="100000"/>
                        </a:lnSpc>
                        <a:spcBef>
                          <a:spcPts val="0"/>
                        </a:spcBef>
                        <a:spcAft>
                          <a:spcPts val="0"/>
                        </a:spcAft>
                        <a:buClr>
                          <a:schemeClr val="dk1"/>
                        </a:buClr>
                        <a:buSzPts val="2600"/>
                        <a:buFont typeface="Times"/>
                        <a:buNone/>
                      </a:pPr>
                      <a:r>
                        <a:rPr b="1" lang="en-US" sz="2600" u="none" cap="none" strike="noStrike"/>
                        <a:t>K</a:t>
                      </a:r>
                      <a:endParaRPr sz="26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600"/>
                        <a:buFont typeface="Times"/>
                        <a:buNone/>
                      </a:pPr>
                      <a:r>
                        <a:rPr lang="en-US" sz="2600" u="none" cap="none" strike="noStrike"/>
                        <a:t>Leafy greens, fermented foods</a:t>
                      </a:r>
                      <a:endParaRPr sz="2600"/>
                    </a:p>
                  </a:txBody>
                  <a:tcPr marT="12700" marB="12700" marR="12700" marL="12700" anchor="ctr"/>
                </a:tc>
              </a:tr>
            </a:tbl>
          </a:graphicData>
        </a:graphic>
      </p:graphicFrame>
      <p:graphicFrame>
        <p:nvGraphicFramePr>
          <p:cNvPr id="486" name="Google Shape;486;p46"/>
          <p:cNvGraphicFramePr/>
          <p:nvPr/>
        </p:nvGraphicFramePr>
        <p:xfrm>
          <a:off x="6451228" y="4570579"/>
          <a:ext cx="3000000" cy="3000000"/>
        </p:xfrm>
        <a:graphic>
          <a:graphicData uri="http://schemas.openxmlformats.org/drawingml/2006/table">
            <a:tbl>
              <a:tblPr bandRow="1">
                <a:noFill/>
                <a:tableStyleId>{0E30B8B5-0A17-4FE9-90C6-0DF0C035C8B7}</a:tableStyleId>
              </a:tblPr>
              <a:tblGrid>
                <a:gridCol w="2071100"/>
                <a:gridCol w="3018775"/>
              </a:tblGrid>
              <a:tr h="791375">
                <a:tc>
                  <a:txBody>
                    <a:bodyPr/>
                    <a:lstStyle/>
                    <a:p>
                      <a:pPr indent="0" lvl="0" marL="0" marR="0" rtl="0" algn="ctr">
                        <a:lnSpc>
                          <a:spcPct val="100000"/>
                        </a:lnSpc>
                        <a:spcBef>
                          <a:spcPts val="0"/>
                        </a:spcBef>
                        <a:spcAft>
                          <a:spcPts val="0"/>
                        </a:spcAft>
                        <a:buClr>
                          <a:schemeClr val="dk1"/>
                        </a:buClr>
                        <a:buSzPts val="2400"/>
                        <a:buFont typeface="Times"/>
                        <a:buNone/>
                      </a:pPr>
                      <a:r>
                        <a:rPr b="1" lang="en-US" sz="2600" u="none" cap="none" strike="noStrike"/>
                        <a:t>Scenario</a:t>
                      </a:r>
                      <a:endParaRPr sz="26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600" u="none" cap="none" strike="noStrike"/>
                        <a:t>Intervention</a:t>
                      </a:r>
                      <a:endParaRPr sz="2600"/>
                    </a:p>
                  </a:txBody>
                  <a:tcPr marT="12700" marB="12700" marR="12700" marL="12700" anchor="ctr"/>
                </a:tc>
              </a:tr>
              <a:tr h="1226650">
                <a:tc>
                  <a:txBody>
                    <a:bodyPr/>
                    <a:lstStyle/>
                    <a:p>
                      <a:pPr indent="0" lvl="0" marL="0" marR="0" rtl="0" algn="ctr">
                        <a:lnSpc>
                          <a:spcPct val="100000"/>
                        </a:lnSpc>
                        <a:spcBef>
                          <a:spcPts val="0"/>
                        </a:spcBef>
                        <a:spcAft>
                          <a:spcPts val="0"/>
                        </a:spcAft>
                        <a:buClr>
                          <a:schemeClr val="dk1"/>
                        </a:buClr>
                        <a:buSzPts val="2400"/>
                        <a:buFont typeface="Times"/>
                        <a:buNone/>
                      </a:pPr>
                      <a:r>
                        <a:rPr lang="en-US" sz="2600" u="none" cap="none" strike="noStrike"/>
                        <a:t>Low vitamin D levels</a:t>
                      </a:r>
                      <a:endParaRPr sz="26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600" u="none" cap="none" strike="noStrike"/>
                        <a:t>D3 supplementation</a:t>
                      </a:r>
                      <a:endParaRPr sz="2600"/>
                    </a:p>
                  </a:txBody>
                  <a:tcPr marT="12700" marB="12700" marR="12700" marL="12700" anchor="ctr"/>
                </a:tc>
              </a:tr>
              <a:tr h="1226650">
                <a:tc>
                  <a:txBody>
                    <a:bodyPr/>
                    <a:lstStyle/>
                    <a:p>
                      <a:pPr indent="0" lvl="0" marL="0" marR="0" rtl="0" algn="ctr">
                        <a:lnSpc>
                          <a:spcPct val="100000"/>
                        </a:lnSpc>
                        <a:spcBef>
                          <a:spcPts val="0"/>
                        </a:spcBef>
                        <a:spcAft>
                          <a:spcPts val="0"/>
                        </a:spcAft>
                        <a:buClr>
                          <a:schemeClr val="dk1"/>
                        </a:buClr>
                        <a:buSzPts val="2400"/>
                        <a:buFont typeface="Times"/>
                        <a:buNone/>
                      </a:pPr>
                      <a:r>
                        <a:rPr lang="en-US" sz="2600" u="none" cap="none" strike="noStrike"/>
                        <a:t>Fat malabsorption</a:t>
                      </a:r>
                      <a:endParaRPr sz="26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600" u="none" cap="none" strike="noStrike"/>
                        <a:t>Water-miscible ADEK vitamins</a:t>
                      </a:r>
                      <a:endParaRPr sz="2600"/>
                    </a:p>
                  </a:txBody>
                  <a:tcPr marT="12700" marB="12700" marR="12700" marL="12700" anchor="ctr"/>
                </a:tc>
              </a:tr>
              <a:tr h="791375">
                <a:tc>
                  <a:txBody>
                    <a:bodyPr/>
                    <a:lstStyle/>
                    <a:p>
                      <a:pPr indent="0" lvl="0" marL="0" marR="0" rtl="0" algn="ctr">
                        <a:lnSpc>
                          <a:spcPct val="100000"/>
                        </a:lnSpc>
                        <a:spcBef>
                          <a:spcPts val="0"/>
                        </a:spcBef>
                        <a:spcAft>
                          <a:spcPts val="0"/>
                        </a:spcAft>
                        <a:buClr>
                          <a:schemeClr val="dk1"/>
                        </a:buClr>
                        <a:buSzPts val="2400"/>
                        <a:buFont typeface="Times"/>
                        <a:buNone/>
                      </a:pPr>
                      <a:r>
                        <a:rPr lang="en-US" sz="2600" u="none" cap="none" strike="noStrike"/>
                        <a:t>Osteoporosis risk</a:t>
                      </a:r>
                      <a:endParaRPr sz="26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600" u="none" cap="none" strike="noStrike"/>
                        <a:t>Vitamin D + K2</a:t>
                      </a:r>
                      <a:endParaRPr sz="2600"/>
                    </a:p>
                  </a:txBody>
                  <a:tcPr marT="12700" marB="12700" marR="12700" marL="12700" anchor="ctr"/>
                </a:tc>
              </a:tr>
            </a:tbl>
          </a:graphicData>
        </a:graphic>
      </p:graphicFrame>
      <p:sp>
        <p:nvSpPr>
          <p:cNvPr id="487" name="Google Shape;487;p4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4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93" name="Google Shape;493;p47"/>
          <p:cNvSpPr txBox="1"/>
          <p:nvPr/>
        </p:nvSpPr>
        <p:spPr>
          <a:xfrm>
            <a:off x="913841" y="425515"/>
            <a:ext cx="17634000" cy="2216400"/>
          </a:xfrm>
          <a:prstGeom prst="rect">
            <a:avLst/>
          </a:prstGeom>
          <a:noFill/>
          <a:ln>
            <a:noFill/>
          </a:ln>
        </p:spPr>
        <p:txBody>
          <a:bodyPr anchorCtr="0" anchor="t" bIns="0" lIns="0" spcFirstLastPara="1" rIns="0" wrap="square" tIns="0">
            <a:spAutoFit/>
          </a:bodyPr>
          <a:lstStyle/>
          <a:p>
            <a:pPr indent="0" lvl="0" marL="0" marR="0" rtl="0" algn="l">
              <a:lnSpc>
                <a:spcPct val="171698"/>
              </a:lnSpc>
              <a:spcBef>
                <a:spcPts val="0"/>
              </a:spcBef>
              <a:spcAft>
                <a:spcPts val="0"/>
              </a:spcAft>
              <a:buClr>
                <a:srgbClr val="0433FF"/>
              </a:buClr>
              <a:buSzPts val="5300"/>
              <a:buFont typeface="Poppins"/>
              <a:buNone/>
            </a:pPr>
            <a:r>
              <a:rPr b="0" i="0" lang="en-US" sz="5300" u="none" cap="none" strike="noStrike">
                <a:solidFill>
                  <a:srgbClr val="0433FF"/>
                </a:solidFill>
                <a:latin typeface="Poppins"/>
                <a:ea typeface="Poppins"/>
                <a:cs typeface="Poppins"/>
                <a:sym typeface="Poppins"/>
              </a:rPr>
              <a:t>Fat-Soluble Vitamins’ Role in Oxidative Stress and Detoxification Pathways on Health Status</a:t>
            </a:r>
            <a:endParaRPr/>
          </a:p>
        </p:txBody>
      </p:sp>
      <p:sp>
        <p:nvSpPr>
          <p:cNvPr id="494" name="Google Shape;494;p4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495" name="Google Shape;495;p47"/>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496" name="Google Shape;496;p47"/>
          <p:cNvSpPr txBox="1"/>
          <p:nvPr/>
        </p:nvSpPr>
        <p:spPr>
          <a:xfrm>
            <a:off x="913860" y="3838892"/>
            <a:ext cx="15287400" cy="35709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i="1" lang="en-US" sz="3200">
                <a:solidFill>
                  <a:schemeClr val="dk1"/>
                </a:solidFill>
                <a:latin typeface="Calibri"/>
                <a:ea typeface="Calibri"/>
                <a:cs typeface="Calibri"/>
                <a:sym typeface="Calibri"/>
              </a:rPr>
              <a:t>Unlike B-vitamins, A/D/E/K don't drive ATP production directly, they act as the body's regulatory and protective system:</a:t>
            </a:r>
            <a:endParaRPr i="1" sz="3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lang="en-US" sz="3200">
                <a:solidFill>
                  <a:schemeClr val="dk1"/>
                </a:solidFill>
                <a:latin typeface="Calibri"/>
                <a:ea typeface="Calibri"/>
                <a:cs typeface="Calibri"/>
                <a:sym typeface="Calibri"/>
              </a:rPr>
              <a:t>🛡️ </a:t>
            </a:r>
            <a:r>
              <a:rPr b="1" lang="en-US" sz="3200">
                <a:solidFill>
                  <a:schemeClr val="dk1"/>
                </a:solidFill>
                <a:latin typeface="Calibri"/>
                <a:ea typeface="Calibri"/>
                <a:cs typeface="Calibri"/>
                <a:sym typeface="Calibri"/>
              </a:rPr>
              <a:t>Membrane Protectors</a:t>
            </a:r>
            <a:r>
              <a:rPr lang="en-US" sz="3200">
                <a:solidFill>
                  <a:schemeClr val="dk1"/>
                </a:solidFill>
                <a:latin typeface="Calibri"/>
                <a:ea typeface="Calibri"/>
                <a:cs typeface="Calibri"/>
                <a:sym typeface="Calibri"/>
              </a:rPr>
              <a:t> — maintain cell membrane integrity</a:t>
            </a:r>
            <a:br>
              <a:rPr lang="en-US" sz="3200">
                <a:solidFill>
                  <a:schemeClr val="dk1"/>
                </a:solidFill>
                <a:latin typeface="Calibri"/>
                <a:ea typeface="Calibri"/>
                <a:cs typeface="Calibri"/>
                <a:sym typeface="Calibri"/>
              </a:rPr>
            </a:br>
            <a:r>
              <a:rPr lang="en-US" sz="3200">
                <a:solidFill>
                  <a:schemeClr val="dk1"/>
                </a:solidFill>
                <a:latin typeface="Calibri"/>
                <a:ea typeface="Calibri"/>
                <a:cs typeface="Calibri"/>
                <a:sym typeface="Calibri"/>
              </a:rPr>
              <a:t> 🧬 </a:t>
            </a:r>
            <a:r>
              <a:rPr b="1" lang="en-US" sz="3200">
                <a:solidFill>
                  <a:schemeClr val="dk1"/>
                </a:solidFill>
                <a:latin typeface="Calibri"/>
                <a:ea typeface="Calibri"/>
                <a:cs typeface="Calibri"/>
                <a:sym typeface="Calibri"/>
              </a:rPr>
              <a:t>Gene Regulators</a:t>
            </a:r>
            <a:r>
              <a:rPr lang="en-US" sz="3200">
                <a:solidFill>
                  <a:schemeClr val="dk1"/>
                </a:solidFill>
                <a:latin typeface="Calibri"/>
                <a:ea typeface="Calibri"/>
                <a:cs typeface="Calibri"/>
                <a:sym typeface="Calibri"/>
              </a:rPr>
              <a:t> — influence transcription (esp. vitamins A &amp; D)</a:t>
            </a:r>
            <a:br>
              <a:rPr lang="en-US" sz="3200">
                <a:solidFill>
                  <a:schemeClr val="dk1"/>
                </a:solidFill>
                <a:latin typeface="Calibri"/>
                <a:ea typeface="Calibri"/>
                <a:cs typeface="Calibri"/>
                <a:sym typeface="Calibri"/>
              </a:rPr>
            </a:br>
            <a:r>
              <a:rPr lang="en-US" sz="3200">
                <a:solidFill>
                  <a:schemeClr val="dk1"/>
                </a:solidFill>
                <a:latin typeface="Calibri"/>
                <a:ea typeface="Calibri"/>
                <a:cs typeface="Calibri"/>
                <a:sym typeface="Calibri"/>
              </a:rPr>
              <a:t> 📡 </a:t>
            </a:r>
            <a:r>
              <a:rPr b="1" lang="en-US" sz="3200">
                <a:solidFill>
                  <a:schemeClr val="dk1"/>
                </a:solidFill>
                <a:latin typeface="Calibri"/>
                <a:ea typeface="Calibri"/>
                <a:cs typeface="Calibri"/>
                <a:sym typeface="Calibri"/>
              </a:rPr>
              <a:t>Hormone-like Signals</a:t>
            </a:r>
            <a:r>
              <a:rPr lang="en-US" sz="3200">
                <a:solidFill>
                  <a:schemeClr val="dk1"/>
                </a:solidFill>
                <a:latin typeface="Calibri"/>
                <a:ea typeface="Calibri"/>
                <a:cs typeface="Calibri"/>
                <a:sym typeface="Calibri"/>
              </a:rPr>
              <a:t> — vitamin D acts as a steroid hormone</a:t>
            </a:r>
            <a:br>
              <a:rPr lang="en-US" sz="3200">
                <a:solidFill>
                  <a:schemeClr val="dk1"/>
                </a:solidFill>
                <a:latin typeface="Calibri"/>
                <a:ea typeface="Calibri"/>
                <a:cs typeface="Calibri"/>
                <a:sym typeface="Calibri"/>
              </a:rPr>
            </a:br>
            <a:r>
              <a:rPr lang="en-US" sz="3200">
                <a:solidFill>
                  <a:schemeClr val="dk1"/>
                </a:solidFill>
                <a:latin typeface="Calibri"/>
                <a:ea typeface="Calibri"/>
                <a:cs typeface="Calibri"/>
                <a:sym typeface="Calibri"/>
              </a:rPr>
              <a:t> ⚗️ </a:t>
            </a:r>
            <a:r>
              <a:rPr b="1" lang="en-US" sz="3200">
                <a:solidFill>
                  <a:schemeClr val="dk1"/>
                </a:solidFill>
                <a:latin typeface="Calibri"/>
                <a:ea typeface="Calibri"/>
                <a:cs typeface="Calibri"/>
                <a:sym typeface="Calibri"/>
              </a:rPr>
              <a:t>Lipid Antioxidant Defenses</a:t>
            </a:r>
            <a:r>
              <a:rPr lang="en-US" sz="3200">
                <a:solidFill>
                  <a:schemeClr val="dk1"/>
                </a:solidFill>
                <a:latin typeface="Calibri"/>
                <a:ea typeface="Calibri"/>
                <a:cs typeface="Calibri"/>
                <a:sym typeface="Calibri"/>
              </a:rPr>
              <a:t> — vitamin E neutralizes oxidative damage</a:t>
            </a:r>
            <a:endParaRPr sz="3200">
              <a:latin typeface="Calibri"/>
              <a:ea typeface="Calibri"/>
              <a:cs typeface="Calibri"/>
              <a:sym typeface="Calibri"/>
            </a:endParaRPr>
          </a:p>
        </p:txBody>
      </p:sp>
      <p:sp>
        <p:nvSpPr>
          <p:cNvPr id="497" name="Google Shape;497;p47"/>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4" name="Google Shape;94;p5"/>
          <p:cNvSpPr txBox="1"/>
          <p:nvPr/>
        </p:nvSpPr>
        <p:spPr>
          <a:xfrm>
            <a:off x="1128002" y="474004"/>
            <a:ext cx="16812900" cy="2401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500"/>
              <a:buFont typeface="Poppins"/>
              <a:buNone/>
            </a:pPr>
            <a:r>
              <a:rPr b="1" lang="en-US" sz="7800">
                <a:solidFill>
                  <a:srgbClr val="FFFFFF"/>
                </a:solidFill>
                <a:latin typeface="Poppins"/>
                <a:ea typeface="Poppins"/>
                <a:cs typeface="Poppins"/>
                <a:sym typeface="Poppins"/>
              </a:rPr>
              <a:t>B Vitamins: </a:t>
            </a:r>
            <a:r>
              <a:rPr lang="en-US" sz="7800">
                <a:solidFill>
                  <a:srgbClr val="FFFFFF"/>
                </a:solidFill>
                <a:latin typeface="Poppins"/>
                <a:ea typeface="Poppins"/>
                <a:cs typeface="Poppins"/>
                <a:sym typeface="Poppins"/>
              </a:rPr>
              <a:t>The Spark Plugs of Metabolism </a:t>
            </a:r>
            <a:endParaRPr/>
          </a:p>
        </p:txBody>
      </p:sp>
      <p:sp>
        <p:nvSpPr>
          <p:cNvPr id="95" name="Google Shape;95;p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 name="Google Shape;96;p5"/>
          <p:cNvSpPr txBox="1"/>
          <p:nvPr/>
        </p:nvSpPr>
        <p:spPr>
          <a:xfrm>
            <a:off x="1566445" y="3637774"/>
            <a:ext cx="15936000" cy="54798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FF2600"/>
              </a:buClr>
              <a:buSzPts val="3000"/>
              <a:buFont typeface="Calibri"/>
              <a:buNone/>
            </a:pPr>
            <a:r>
              <a:rPr b="1" i="0" lang="en-US" sz="2900" u="none" cap="none" strike="noStrike">
                <a:solidFill>
                  <a:srgbClr val="FF2600"/>
                </a:solidFill>
                <a:latin typeface="Calibri"/>
                <a:ea typeface="Calibri"/>
                <a:cs typeface="Calibri"/>
                <a:sym typeface="Calibri"/>
              </a:rPr>
              <a:t>*Water-soluble vitamins = the “spark plugs” of metabolism — no ATP production without them</a:t>
            </a:r>
            <a:endParaRPr sz="2900">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3000"/>
              <a:buFont typeface="Calibri"/>
              <a:buNone/>
            </a:pPr>
            <a:r>
              <a:t/>
            </a:r>
            <a:endParaRPr b="1" i="0" sz="2900" u="none" cap="none" strike="noStrike">
              <a:solidFill>
                <a:srgbClr val="FF2600"/>
              </a:solidFill>
              <a:latin typeface="Calibri"/>
              <a:ea typeface="Calibri"/>
              <a:cs typeface="Calibri"/>
              <a:sym typeface="Calibri"/>
            </a:endParaRPr>
          </a:p>
          <a:p>
            <a:pPr indent="0" lvl="0" marL="0" marR="0" rtl="0" algn="ctr">
              <a:lnSpc>
                <a:spcPct val="100000"/>
              </a:lnSpc>
              <a:spcBef>
                <a:spcPts val="1200"/>
              </a:spcBef>
              <a:spcAft>
                <a:spcPts val="0"/>
              </a:spcAft>
              <a:buClr>
                <a:srgbClr val="000000"/>
              </a:buClr>
              <a:buSzPts val="3300"/>
              <a:buFont typeface="Times"/>
              <a:buNone/>
            </a:pPr>
            <a:r>
              <a:rPr b="1" i="0" lang="en-US" sz="2900" u="none" cap="none" strike="noStrike">
                <a:solidFill>
                  <a:srgbClr val="000000"/>
                </a:solidFill>
                <a:latin typeface="Calibri"/>
                <a:ea typeface="Calibri"/>
                <a:cs typeface="Calibri"/>
                <a:sym typeface="Calibri"/>
              </a:rPr>
              <a:t>Macronutrients (carbs, fats, protein) = FUEL</a:t>
            </a:r>
            <a:endParaRPr sz="2900">
              <a:latin typeface="Calibri"/>
              <a:ea typeface="Calibri"/>
              <a:cs typeface="Calibri"/>
              <a:sym typeface="Calibri"/>
            </a:endParaRPr>
          </a:p>
          <a:p>
            <a:pPr indent="0" lvl="0" marL="0" marR="0" rtl="0" algn="ctr">
              <a:lnSpc>
                <a:spcPct val="100000"/>
              </a:lnSpc>
              <a:spcBef>
                <a:spcPts val="1200"/>
              </a:spcBef>
              <a:spcAft>
                <a:spcPts val="0"/>
              </a:spcAft>
              <a:buClr>
                <a:srgbClr val="000000"/>
              </a:buClr>
              <a:buSzPts val="3300"/>
              <a:buFont typeface="Times"/>
              <a:buNone/>
            </a:pPr>
            <a:r>
              <a:rPr b="1" i="0" lang="en-US" sz="2900" u="none" cap="none" strike="noStrike">
                <a:solidFill>
                  <a:srgbClr val="000000"/>
                </a:solidFill>
                <a:latin typeface="Calibri"/>
                <a:ea typeface="Calibri"/>
                <a:cs typeface="Calibri"/>
                <a:sym typeface="Calibri"/>
              </a:rPr>
              <a:t>B vitamins = IGNITION SYSTEM</a:t>
            </a:r>
            <a:endParaRPr sz="2900">
              <a:latin typeface="Calibri"/>
              <a:ea typeface="Calibri"/>
              <a:cs typeface="Calibri"/>
              <a:sym typeface="Calibri"/>
            </a:endParaRPr>
          </a:p>
          <a:p>
            <a:pPr indent="0" lvl="0" marL="0" marR="0" rtl="0" algn="ctr">
              <a:lnSpc>
                <a:spcPct val="100000"/>
              </a:lnSpc>
              <a:spcBef>
                <a:spcPts val="1200"/>
              </a:spcBef>
              <a:spcAft>
                <a:spcPts val="0"/>
              </a:spcAft>
              <a:buClr>
                <a:srgbClr val="000000"/>
              </a:buClr>
              <a:buSzPts val="3300"/>
              <a:buFont typeface="Times"/>
              <a:buNone/>
            </a:pPr>
            <a:r>
              <a:t/>
            </a:r>
            <a:endParaRPr b="1" i="0" sz="2900" u="none" cap="none" strike="noStrike">
              <a:solidFill>
                <a:srgbClr val="000000"/>
              </a:solidFill>
              <a:latin typeface="Calibri"/>
              <a:ea typeface="Calibri"/>
              <a:cs typeface="Calibri"/>
              <a:sym typeface="Calibri"/>
            </a:endParaRPr>
          </a:p>
          <a:p>
            <a:pPr indent="0" lvl="0" marL="0" marR="0" rtl="0" algn="ctr">
              <a:lnSpc>
                <a:spcPct val="100000"/>
              </a:lnSpc>
              <a:spcBef>
                <a:spcPts val="1200"/>
              </a:spcBef>
              <a:spcAft>
                <a:spcPts val="0"/>
              </a:spcAft>
              <a:buClr>
                <a:srgbClr val="000000"/>
              </a:buClr>
              <a:buSzPts val="3200"/>
              <a:buFont typeface="Times"/>
              <a:buNone/>
            </a:pPr>
            <a:r>
              <a:rPr i="0" lang="en-US" sz="2900" u="none" cap="none" strike="noStrike">
                <a:solidFill>
                  <a:srgbClr val="000000"/>
                </a:solidFill>
                <a:latin typeface="Calibri"/>
                <a:ea typeface="Calibri"/>
                <a:cs typeface="Calibri"/>
                <a:sym typeface="Calibri"/>
              </a:rPr>
              <a:t>Without water-soluble vitamins:</a:t>
            </a:r>
            <a:endParaRPr sz="2900">
              <a:latin typeface="Calibri"/>
              <a:ea typeface="Calibri"/>
              <a:cs typeface="Calibri"/>
              <a:sym typeface="Calibri"/>
            </a:endParaRPr>
          </a:p>
          <a:p>
            <a:pPr indent="0" lvl="0" marL="0" marR="0" rtl="0" algn="ctr">
              <a:lnSpc>
                <a:spcPct val="100000"/>
              </a:lnSpc>
              <a:spcBef>
                <a:spcPts val="1200"/>
              </a:spcBef>
              <a:spcAft>
                <a:spcPts val="0"/>
              </a:spcAft>
              <a:buClr>
                <a:srgbClr val="000000"/>
              </a:buClr>
              <a:buSzPts val="3200"/>
              <a:buFont typeface="Times"/>
              <a:buNone/>
            </a:pPr>
            <a:r>
              <a:rPr i="0" lang="en-US" sz="2900" u="none" cap="none" strike="noStrike">
                <a:solidFill>
                  <a:srgbClr val="000000"/>
                </a:solidFill>
                <a:latin typeface="Calibri"/>
                <a:ea typeface="Calibri"/>
                <a:cs typeface="Calibri"/>
                <a:sym typeface="Calibri"/>
              </a:rPr>
              <a:t>✅ Carbohydrates cannot become ATP</a:t>
            </a:r>
            <a:br>
              <a:rPr i="0" lang="en-US" sz="2900" u="none" cap="none" strike="noStrike">
                <a:solidFill>
                  <a:srgbClr val="000000"/>
                </a:solidFill>
                <a:latin typeface="Calibri"/>
                <a:ea typeface="Calibri"/>
                <a:cs typeface="Calibri"/>
                <a:sym typeface="Calibri"/>
              </a:rPr>
            </a:br>
            <a:r>
              <a:rPr i="0" lang="en-US" sz="2900" u="none" cap="none" strike="noStrike">
                <a:solidFill>
                  <a:srgbClr val="000000"/>
                </a:solidFill>
                <a:latin typeface="Calibri"/>
                <a:ea typeface="Calibri"/>
                <a:cs typeface="Calibri"/>
                <a:sym typeface="Calibri"/>
              </a:rPr>
              <a:t>✅ Fats cannot be oxidized</a:t>
            </a:r>
            <a:br>
              <a:rPr i="0" lang="en-US" sz="2900" u="none" cap="none" strike="noStrike">
                <a:solidFill>
                  <a:srgbClr val="000000"/>
                </a:solidFill>
                <a:latin typeface="Calibri"/>
                <a:ea typeface="Calibri"/>
                <a:cs typeface="Calibri"/>
                <a:sym typeface="Calibri"/>
              </a:rPr>
            </a:br>
            <a:r>
              <a:rPr i="0" lang="en-US" sz="2900" u="none" cap="none" strike="noStrike">
                <a:solidFill>
                  <a:srgbClr val="000000"/>
                </a:solidFill>
                <a:latin typeface="Calibri"/>
                <a:ea typeface="Calibri"/>
                <a:cs typeface="Calibri"/>
                <a:sym typeface="Calibri"/>
              </a:rPr>
              <a:t>✅ Proteins cannot be metabolized for energy</a:t>
            </a:r>
            <a:endParaRPr sz="2900">
              <a:latin typeface="Calibri"/>
              <a:ea typeface="Calibri"/>
              <a:cs typeface="Calibri"/>
              <a:sym typeface="Calibri"/>
            </a:endParaRPr>
          </a:p>
          <a:p>
            <a:pPr indent="0" lvl="0" marL="0" marR="0" rtl="0" algn="ctr">
              <a:lnSpc>
                <a:spcPct val="100000"/>
              </a:lnSpc>
              <a:spcBef>
                <a:spcPts val="1200"/>
              </a:spcBef>
              <a:spcAft>
                <a:spcPts val="0"/>
              </a:spcAft>
              <a:buClr>
                <a:srgbClr val="000000"/>
              </a:buClr>
              <a:buSzPts val="3200"/>
              <a:buFont typeface="Times"/>
              <a:buNone/>
            </a:pPr>
            <a:r>
              <a:rPr i="0" lang="en-US" sz="2900" u="none" cap="none" strike="noStrike">
                <a:solidFill>
                  <a:srgbClr val="000000"/>
                </a:solidFill>
                <a:latin typeface="Calibri"/>
                <a:ea typeface="Calibri"/>
                <a:cs typeface="Calibri"/>
                <a:sym typeface="Calibri"/>
              </a:rPr>
              <a:t>Fuel is present — </a:t>
            </a:r>
            <a:r>
              <a:rPr b="1" i="0" lang="en-US" sz="2900" u="none" cap="none" strike="noStrike">
                <a:solidFill>
                  <a:srgbClr val="000000"/>
                </a:solidFill>
                <a:latin typeface="Calibri"/>
                <a:ea typeface="Calibri"/>
                <a:cs typeface="Calibri"/>
                <a:sym typeface="Calibri"/>
              </a:rPr>
              <a:t>but energy production stalls.</a:t>
            </a:r>
            <a:endParaRPr sz="2900">
              <a:latin typeface="Calibri"/>
              <a:ea typeface="Calibri"/>
              <a:cs typeface="Calibri"/>
              <a:sym typeface="Calibri"/>
            </a:endParaRPr>
          </a:p>
        </p:txBody>
      </p:sp>
      <p:sp>
        <p:nvSpPr>
          <p:cNvPr id="97" name="Google Shape;97;p5"/>
          <p:cNvSpPr txBox="1"/>
          <p:nvPr>
            <p:ph idx="4294967295" type="sldNum"/>
          </p:nvPr>
        </p:nvSpPr>
        <p:spPr>
          <a:xfrm>
            <a:off x="8505421" y="6414761"/>
            <a:ext cx="181378"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98" name="Google Shape;98;p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4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03" name="Google Shape;503;p48"/>
          <p:cNvSpPr txBox="1"/>
          <p:nvPr/>
        </p:nvSpPr>
        <p:spPr>
          <a:xfrm>
            <a:off x="1124844" y="434842"/>
            <a:ext cx="17634000" cy="2216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000"/>
              <a:buFont typeface="Poppins"/>
              <a:buNone/>
            </a:pPr>
            <a:r>
              <a:rPr lang="en-US" sz="7200">
                <a:solidFill>
                  <a:srgbClr val="FFFFFF"/>
                </a:solidFill>
                <a:latin typeface="Poppins"/>
                <a:ea typeface="Poppins"/>
                <a:cs typeface="Poppins"/>
                <a:sym typeface="Poppins"/>
              </a:rPr>
              <a:t>Fat-Soluble Vitamins &amp; Oxidative Stress</a:t>
            </a:r>
            <a:endParaRPr sz="7200"/>
          </a:p>
        </p:txBody>
      </p:sp>
      <p:sp>
        <p:nvSpPr>
          <p:cNvPr id="504" name="Google Shape;504;p4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05" name="Google Shape;505;p48"/>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506" name="Google Shape;506;p48"/>
          <p:cNvSpPr txBox="1"/>
          <p:nvPr/>
        </p:nvSpPr>
        <p:spPr>
          <a:xfrm>
            <a:off x="913860" y="3521812"/>
            <a:ext cx="15287400" cy="48870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3000">
                <a:solidFill>
                  <a:schemeClr val="dk1"/>
                </a:solidFill>
                <a:highlight>
                  <a:srgbClr val="F4CCCC"/>
                </a:highlight>
                <a:latin typeface="Calibri"/>
                <a:ea typeface="Calibri"/>
                <a:cs typeface="Calibri"/>
                <a:sym typeface="Calibri"/>
              </a:rPr>
              <a:t>The Problem: Detoxification Generates Damage</a:t>
            </a:r>
            <a:endParaRPr b="1" sz="3000">
              <a:solidFill>
                <a:schemeClr val="dk1"/>
              </a:solidFill>
              <a:highlight>
                <a:srgbClr val="F4CCCC"/>
              </a:highlight>
              <a:latin typeface="Calibri"/>
              <a:ea typeface="Calibri"/>
              <a:cs typeface="Calibri"/>
              <a:sym typeface="Calibri"/>
            </a:endParaRPr>
          </a:p>
          <a:p>
            <a:pPr indent="-419100" lvl="0" marL="457200" rtl="0" algn="l">
              <a:lnSpc>
                <a:spcPct val="115000"/>
              </a:lnSpc>
              <a:spcBef>
                <a:spcPts val="1200"/>
              </a:spcBef>
              <a:spcAft>
                <a:spcPts val="0"/>
              </a:spcAft>
              <a:buClr>
                <a:schemeClr val="dk1"/>
              </a:buClr>
              <a:buSzPts val="3000"/>
              <a:buChar char="●"/>
            </a:pPr>
            <a:r>
              <a:rPr lang="en-US" sz="3000">
                <a:solidFill>
                  <a:schemeClr val="dk1"/>
                </a:solidFill>
                <a:latin typeface="Calibri"/>
                <a:ea typeface="Calibri"/>
                <a:cs typeface="Calibri"/>
                <a:sym typeface="Calibri"/>
              </a:rPr>
              <a:t>Phase I detox biotransforms toxins → produces </a:t>
            </a:r>
            <a:r>
              <a:rPr b="1" lang="en-US" sz="3000">
                <a:solidFill>
                  <a:schemeClr val="dk1"/>
                </a:solidFill>
                <a:latin typeface="Calibri"/>
                <a:ea typeface="Calibri"/>
                <a:cs typeface="Calibri"/>
                <a:sym typeface="Calibri"/>
              </a:rPr>
              <a:t>ROS</a:t>
            </a:r>
            <a:r>
              <a:rPr lang="en-US" sz="3000">
                <a:solidFill>
                  <a:schemeClr val="dk1"/>
                </a:solidFill>
                <a:latin typeface="Calibri"/>
                <a:ea typeface="Calibri"/>
                <a:cs typeface="Calibri"/>
                <a:sym typeface="Calibri"/>
              </a:rPr>
              <a:t> as a byproduct</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Char char="●"/>
            </a:pPr>
            <a:r>
              <a:rPr lang="en-US" sz="3000">
                <a:solidFill>
                  <a:schemeClr val="dk1"/>
                </a:solidFill>
                <a:latin typeface="Calibri"/>
                <a:ea typeface="Calibri"/>
                <a:cs typeface="Calibri"/>
                <a:sym typeface="Calibri"/>
              </a:rPr>
              <a:t>Lipid membranes (liver cells, mitochondria, neurons) are prime </a:t>
            </a:r>
            <a:r>
              <a:rPr b="1" lang="en-US" sz="3000">
                <a:solidFill>
                  <a:schemeClr val="dk1"/>
                </a:solidFill>
                <a:latin typeface="Calibri"/>
                <a:ea typeface="Calibri"/>
                <a:cs typeface="Calibri"/>
                <a:sym typeface="Calibri"/>
              </a:rPr>
              <a:t>oxidative targets</a:t>
            </a:r>
            <a:endParaRPr b="1" sz="30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t/>
            </a:r>
            <a:endParaRPr b="1" sz="30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3000">
                <a:solidFill>
                  <a:schemeClr val="dk1"/>
                </a:solidFill>
                <a:highlight>
                  <a:srgbClr val="D9EAD3"/>
                </a:highlight>
                <a:latin typeface="Calibri"/>
                <a:ea typeface="Calibri"/>
                <a:cs typeface="Calibri"/>
                <a:sym typeface="Calibri"/>
              </a:rPr>
              <a:t>The Solution: Fat-Soluble Vitamins Defend the Membrane</a:t>
            </a:r>
            <a:endParaRPr b="1" sz="3000">
              <a:solidFill>
                <a:schemeClr val="dk1"/>
              </a:solidFill>
              <a:highlight>
                <a:srgbClr val="D9EAD3"/>
              </a:highlight>
              <a:latin typeface="Calibri"/>
              <a:ea typeface="Calibri"/>
              <a:cs typeface="Calibri"/>
              <a:sym typeface="Calibri"/>
            </a:endParaRPr>
          </a:p>
          <a:p>
            <a:pPr indent="-419100" lvl="0" marL="457200" rtl="0" algn="l">
              <a:lnSpc>
                <a:spcPct val="115000"/>
              </a:lnSpc>
              <a:spcBef>
                <a:spcPts val="1200"/>
              </a:spcBef>
              <a:spcAft>
                <a:spcPts val="0"/>
              </a:spcAft>
              <a:buClr>
                <a:schemeClr val="dk1"/>
              </a:buClr>
              <a:buSzPts val="3000"/>
              <a:buChar char="●"/>
            </a:pPr>
            <a:r>
              <a:rPr b="1" lang="en-US" sz="3000">
                <a:solidFill>
                  <a:schemeClr val="dk1"/>
                </a:solidFill>
                <a:latin typeface="Calibri"/>
                <a:ea typeface="Calibri"/>
                <a:cs typeface="Calibri"/>
                <a:sym typeface="Calibri"/>
              </a:rPr>
              <a:t>Localize</a:t>
            </a:r>
            <a:r>
              <a:rPr lang="en-US" sz="3000">
                <a:solidFill>
                  <a:schemeClr val="dk1"/>
                </a:solidFill>
                <a:latin typeface="Calibri"/>
                <a:ea typeface="Calibri"/>
                <a:cs typeface="Calibri"/>
                <a:sym typeface="Calibri"/>
              </a:rPr>
              <a:t> within cell membranes — right where the damage happens</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Char char="●"/>
            </a:pPr>
            <a:r>
              <a:rPr b="1" lang="en-US" sz="3000">
                <a:solidFill>
                  <a:schemeClr val="dk1"/>
                </a:solidFill>
                <a:latin typeface="Calibri"/>
                <a:ea typeface="Calibri"/>
                <a:cs typeface="Calibri"/>
                <a:sym typeface="Calibri"/>
              </a:rPr>
              <a:t>Neutralize</a:t>
            </a:r>
            <a:r>
              <a:rPr lang="en-US" sz="3000">
                <a:solidFill>
                  <a:schemeClr val="dk1"/>
                </a:solidFill>
                <a:latin typeface="Calibri"/>
                <a:ea typeface="Calibri"/>
                <a:cs typeface="Calibri"/>
                <a:sym typeface="Calibri"/>
              </a:rPr>
              <a:t> lipid-based free radicals</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Char char="●"/>
            </a:pPr>
            <a:r>
              <a:rPr b="1" lang="en-US" sz="3000">
                <a:solidFill>
                  <a:schemeClr val="dk1"/>
                </a:solidFill>
                <a:latin typeface="Calibri"/>
                <a:ea typeface="Calibri"/>
                <a:cs typeface="Calibri"/>
                <a:sym typeface="Calibri"/>
              </a:rPr>
              <a:t>Prevent peroxidation</a:t>
            </a:r>
            <a:r>
              <a:rPr lang="en-US" sz="3000">
                <a:solidFill>
                  <a:schemeClr val="dk1"/>
                </a:solidFill>
                <a:latin typeface="Calibri"/>
                <a:ea typeface="Calibri"/>
                <a:cs typeface="Calibri"/>
                <a:sym typeface="Calibri"/>
              </a:rPr>
              <a:t> that would otherwise damage mitochondrial and hepatocyte membranes</a:t>
            </a:r>
            <a:endParaRPr sz="3000">
              <a:latin typeface="Calibri"/>
              <a:ea typeface="Calibri"/>
              <a:cs typeface="Calibri"/>
              <a:sym typeface="Calibri"/>
            </a:endParaRPr>
          </a:p>
        </p:txBody>
      </p:sp>
      <p:sp>
        <p:nvSpPr>
          <p:cNvPr id="507" name="Google Shape;507;p48"/>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4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13" name="Google Shape;513;p49"/>
          <p:cNvSpPr txBox="1"/>
          <p:nvPr/>
        </p:nvSpPr>
        <p:spPr>
          <a:xfrm>
            <a:off x="1340684" y="434846"/>
            <a:ext cx="17634000" cy="2216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000"/>
              <a:buFont typeface="Poppins"/>
              <a:buNone/>
            </a:pPr>
            <a:r>
              <a:rPr b="0" i="0" lang="en-US" sz="7200" u="none" cap="none" strike="noStrike">
                <a:solidFill>
                  <a:srgbClr val="FFFFFF"/>
                </a:solidFill>
                <a:latin typeface="Poppins"/>
                <a:ea typeface="Poppins"/>
                <a:cs typeface="Poppins"/>
                <a:sym typeface="Poppins"/>
              </a:rPr>
              <a:t>Fat-Soluble Vitamins in </a:t>
            </a:r>
            <a:endParaRPr sz="7200"/>
          </a:p>
          <a:p>
            <a:pPr indent="0" lvl="0" marL="0" marR="0" rtl="0" algn="l">
              <a:lnSpc>
                <a:spcPct val="100000"/>
              </a:lnSpc>
              <a:spcBef>
                <a:spcPts val="0"/>
              </a:spcBef>
              <a:spcAft>
                <a:spcPts val="0"/>
              </a:spcAft>
              <a:buClr>
                <a:srgbClr val="FFFFFF"/>
              </a:buClr>
              <a:buSzPts val="6000"/>
              <a:buFont typeface="Poppins"/>
              <a:buNone/>
            </a:pPr>
            <a:r>
              <a:rPr b="0" i="0" lang="en-US" sz="7200" u="none" cap="none" strike="noStrike">
                <a:solidFill>
                  <a:srgbClr val="FFFFFF"/>
                </a:solidFill>
                <a:latin typeface="Poppins"/>
                <a:ea typeface="Poppins"/>
                <a:cs typeface="Poppins"/>
                <a:sym typeface="Poppins"/>
              </a:rPr>
              <a:t>Antioxidant Defense</a:t>
            </a:r>
            <a:endParaRPr sz="7200"/>
          </a:p>
        </p:txBody>
      </p:sp>
      <p:sp>
        <p:nvSpPr>
          <p:cNvPr id="514" name="Google Shape;514;p4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15" name="Google Shape;515;p49"/>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516" name="Google Shape;516;p49"/>
          <p:cNvGraphicFramePr/>
          <p:nvPr/>
        </p:nvGraphicFramePr>
        <p:xfrm>
          <a:off x="1854967" y="3776124"/>
          <a:ext cx="3000000" cy="3000000"/>
        </p:xfrm>
        <a:graphic>
          <a:graphicData uri="http://schemas.openxmlformats.org/drawingml/2006/table">
            <a:tbl>
              <a:tblPr bandRow="1">
                <a:noFill/>
                <a:tableStyleId>{0E30B8B5-0A17-4FE9-90C6-0DF0C035C8B7}</a:tableStyleId>
              </a:tblPr>
              <a:tblGrid>
                <a:gridCol w="2186350"/>
                <a:gridCol w="5352425"/>
                <a:gridCol w="8041250"/>
              </a:tblGrid>
              <a:tr h="816675">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t>Vitamin</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t>Antioxidant Role</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t>Function in Oxidative Protection</a:t>
                      </a:r>
                      <a:endParaRPr sz="3000"/>
                    </a:p>
                  </a:txBody>
                  <a:tcPr marT="12700" marB="12700" marR="12700" marL="12700" anchor="ctr"/>
                </a:tc>
              </a:tr>
              <a:tr h="1265850">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t>Vitamin A</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Epithelial preservation</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Limits oxidative injury to mucosal tissues</a:t>
                      </a:r>
                      <a:endParaRPr sz="3000"/>
                    </a:p>
                  </a:txBody>
                  <a:tcPr marT="12700" marB="12700" marR="12700" marL="12700" anchor="ctr"/>
                </a:tc>
              </a:tr>
              <a:tr h="1265850">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t>Vitamin D</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Anti-inflammatory regulator</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Modulates oxidative cytokine signaling</a:t>
                      </a:r>
                      <a:endParaRPr sz="3000"/>
                    </a:p>
                  </a:txBody>
                  <a:tcPr marT="12700" marB="12700" marR="12700" marL="12700" anchor="ctr"/>
                </a:tc>
              </a:tr>
              <a:tr h="1265850">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t>Vitamin E</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highlight>
                            <a:srgbClr val="FFFF00"/>
                          </a:highlight>
                        </a:rPr>
                        <a:t>Primary lipid antioxidant</a:t>
                      </a:r>
                      <a:endParaRPr sz="3000">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Stops lipid peroxidation in cell membranes</a:t>
                      </a:r>
                      <a:endParaRPr sz="3000"/>
                    </a:p>
                  </a:txBody>
                  <a:tcPr marT="12700" marB="12700" marR="12700" marL="12700" anchor="ctr"/>
                </a:tc>
              </a:tr>
              <a:tr h="1265850">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t>Vitamin K</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Cellular signaling stabilizer</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Reduces oxidative calcium deposition</a:t>
                      </a:r>
                      <a:endParaRPr sz="3000"/>
                    </a:p>
                  </a:txBody>
                  <a:tcPr marT="12700" marB="12700" marR="12700" marL="12700" anchor="ctr"/>
                </a:tc>
              </a:tr>
            </a:tbl>
          </a:graphicData>
        </a:graphic>
      </p:graphicFrame>
      <p:sp>
        <p:nvSpPr>
          <p:cNvPr id="517" name="Google Shape;517;p49"/>
          <p:cNvSpPr/>
          <p:nvPr/>
        </p:nvSpPr>
        <p:spPr>
          <a:xfrm>
            <a:off x="16668662" y="157185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518" name="Google Shape;518;p49"/>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5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24" name="Google Shape;524;p50"/>
          <p:cNvSpPr txBox="1"/>
          <p:nvPr/>
        </p:nvSpPr>
        <p:spPr>
          <a:xfrm>
            <a:off x="885473" y="500288"/>
            <a:ext cx="17634123" cy="2255507"/>
          </a:xfrm>
          <a:prstGeom prst="rect">
            <a:avLst/>
          </a:prstGeom>
          <a:noFill/>
          <a:ln>
            <a:noFill/>
          </a:ln>
        </p:spPr>
        <p:txBody>
          <a:bodyPr anchorCtr="0" anchor="t" bIns="0" lIns="0" spcFirstLastPara="1" rIns="0" wrap="square" tIns="0">
            <a:spAutoFit/>
          </a:bodyPr>
          <a:lstStyle/>
          <a:p>
            <a:pPr indent="0" lvl="0" marL="0" marR="0" rtl="0" algn="l">
              <a:lnSpc>
                <a:spcPct val="151666"/>
              </a:lnSpc>
              <a:spcBef>
                <a:spcPts val="0"/>
              </a:spcBef>
              <a:spcAft>
                <a:spcPts val="0"/>
              </a:spcAft>
              <a:buClr>
                <a:srgbClr val="FFFFFF"/>
              </a:buClr>
              <a:buSzPts val="6000"/>
              <a:buFont typeface="Poppins"/>
              <a:buNone/>
            </a:pPr>
            <a:r>
              <a:rPr b="0" i="0" lang="en-US" sz="6000" u="none" cap="none" strike="noStrike">
                <a:solidFill>
                  <a:srgbClr val="FFFFFF"/>
                </a:solidFill>
                <a:latin typeface="Poppins"/>
                <a:ea typeface="Poppins"/>
                <a:cs typeface="Poppins"/>
                <a:sym typeface="Poppins"/>
              </a:rPr>
              <a:t>Clinical Effects of Fat-Soluble Antioxidant Failure</a:t>
            </a:r>
            <a:endParaRPr/>
          </a:p>
        </p:txBody>
      </p:sp>
      <p:sp>
        <p:nvSpPr>
          <p:cNvPr id="525" name="Google Shape;525;p5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26" name="Google Shape;526;p5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527" name="Google Shape;527;p50"/>
          <p:cNvGraphicFramePr/>
          <p:nvPr/>
        </p:nvGraphicFramePr>
        <p:xfrm>
          <a:off x="3733263" y="5420075"/>
          <a:ext cx="3000000" cy="3000000"/>
        </p:xfrm>
        <a:graphic>
          <a:graphicData uri="http://schemas.openxmlformats.org/drawingml/2006/table">
            <a:tbl>
              <a:tblPr>
                <a:noFill/>
                <a:tableStyleId>{7D1C96DB-324C-4546-8ED7-D6D1B00302E3}</a:tableStyleId>
              </a:tblPr>
              <a:tblGrid>
                <a:gridCol w="4992300"/>
                <a:gridCol w="5829175"/>
              </a:tblGrid>
              <a:tr h="190500">
                <a:tc>
                  <a:txBody>
                    <a:bodyPr/>
                    <a:lstStyle/>
                    <a:p>
                      <a:pPr indent="0" lvl="0" marL="0" rtl="0" algn="ctr">
                        <a:lnSpc>
                          <a:spcPct val="115000"/>
                        </a:lnSpc>
                        <a:spcBef>
                          <a:spcPts val="0"/>
                        </a:spcBef>
                        <a:spcAft>
                          <a:spcPts val="0"/>
                        </a:spcAft>
                        <a:buNone/>
                      </a:pPr>
                      <a:r>
                        <a:rPr b="1" lang="en-US" sz="3000">
                          <a:latin typeface="Calibri"/>
                          <a:ea typeface="Calibri"/>
                          <a:cs typeface="Calibri"/>
                          <a:sym typeface="Calibri"/>
                        </a:rPr>
                        <a:t>Deficiency drives...</a:t>
                      </a:r>
                      <a:endParaRPr b="1" sz="30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b="1" lang="en-US" sz="3000">
                          <a:latin typeface="Calibri"/>
                          <a:ea typeface="Calibri"/>
                          <a:cs typeface="Calibri"/>
                          <a:sym typeface="Calibri"/>
                        </a:rPr>
                        <a:t>...which shows up as</a:t>
                      </a:r>
                      <a:endParaRPr b="1" sz="3000">
                        <a:latin typeface="Calibri"/>
                        <a:ea typeface="Calibri"/>
                        <a:cs typeface="Calibri"/>
                        <a:sym typeface="Calibri"/>
                      </a:endParaRPr>
                    </a:p>
                  </a:txBody>
                  <a:tcPr marT="91425" marB="91425" marR="91425" marL="91425"/>
                </a:tc>
              </a:tr>
              <a:tr h="190500">
                <a:tc>
                  <a:txBody>
                    <a:bodyPr/>
                    <a:lstStyle/>
                    <a:p>
                      <a:pPr indent="0" lvl="0" marL="0" rtl="0" algn="ctr">
                        <a:lnSpc>
                          <a:spcPct val="115000"/>
                        </a:lnSpc>
                        <a:spcBef>
                          <a:spcPts val="0"/>
                        </a:spcBef>
                        <a:spcAft>
                          <a:spcPts val="0"/>
                        </a:spcAft>
                        <a:buNone/>
                      </a:pPr>
                      <a:r>
                        <a:rPr lang="en-US" sz="3000">
                          <a:latin typeface="Calibri"/>
                          <a:ea typeface="Calibri"/>
                          <a:cs typeface="Calibri"/>
                          <a:sym typeface="Calibri"/>
                        </a:rPr>
                        <a:t>Membrane damage</a:t>
                      </a:r>
                      <a:endParaRPr sz="30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lang="en-US" sz="3000">
                          <a:latin typeface="Calibri"/>
                          <a:ea typeface="Calibri"/>
                          <a:cs typeface="Calibri"/>
                          <a:sym typeface="Calibri"/>
                        </a:rPr>
                        <a:t>Accelerated tissue aging</a:t>
                      </a:r>
                      <a:endParaRPr sz="3000">
                        <a:latin typeface="Calibri"/>
                        <a:ea typeface="Calibri"/>
                        <a:cs typeface="Calibri"/>
                        <a:sym typeface="Calibri"/>
                      </a:endParaRPr>
                    </a:p>
                  </a:txBody>
                  <a:tcPr marT="91425" marB="91425" marR="91425" marL="91425"/>
                </a:tc>
              </a:tr>
              <a:tr h="190500">
                <a:tc>
                  <a:txBody>
                    <a:bodyPr/>
                    <a:lstStyle/>
                    <a:p>
                      <a:pPr indent="0" lvl="0" marL="0" rtl="0" algn="ctr">
                        <a:lnSpc>
                          <a:spcPct val="115000"/>
                        </a:lnSpc>
                        <a:spcBef>
                          <a:spcPts val="0"/>
                        </a:spcBef>
                        <a:spcAft>
                          <a:spcPts val="0"/>
                        </a:spcAft>
                        <a:buNone/>
                      </a:pPr>
                      <a:r>
                        <a:rPr lang="en-US" sz="3000">
                          <a:latin typeface="Calibri"/>
                          <a:ea typeface="Calibri"/>
                          <a:cs typeface="Calibri"/>
                          <a:sym typeface="Calibri"/>
                        </a:rPr>
                        <a:t>Mitochondrial dysfunction</a:t>
                      </a:r>
                      <a:endParaRPr sz="30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lang="en-US" sz="3000">
                          <a:latin typeface="Calibri"/>
                          <a:ea typeface="Calibri"/>
                          <a:cs typeface="Calibri"/>
                          <a:sym typeface="Calibri"/>
                        </a:rPr>
                        <a:t>Neuropathy</a:t>
                      </a:r>
                      <a:endParaRPr sz="3000">
                        <a:latin typeface="Calibri"/>
                        <a:ea typeface="Calibri"/>
                        <a:cs typeface="Calibri"/>
                        <a:sym typeface="Calibri"/>
                      </a:endParaRPr>
                    </a:p>
                  </a:txBody>
                  <a:tcPr marT="91425" marB="91425" marR="91425" marL="91425"/>
                </a:tc>
              </a:tr>
              <a:tr h="190500">
                <a:tc>
                  <a:txBody>
                    <a:bodyPr/>
                    <a:lstStyle/>
                    <a:p>
                      <a:pPr indent="0" lvl="0" marL="0" rtl="0" algn="ctr">
                        <a:lnSpc>
                          <a:spcPct val="115000"/>
                        </a:lnSpc>
                        <a:spcBef>
                          <a:spcPts val="0"/>
                        </a:spcBef>
                        <a:spcAft>
                          <a:spcPts val="0"/>
                        </a:spcAft>
                        <a:buNone/>
                      </a:pPr>
                      <a:r>
                        <a:rPr lang="en-US" sz="3000">
                          <a:latin typeface="Calibri"/>
                          <a:ea typeface="Calibri"/>
                          <a:cs typeface="Calibri"/>
                          <a:sym typeface="Calibri"/>
                        </a:rPr>
                        <a:t>Chronic inflammation</a:t>
                      </a:r>
                      <a:endParaRPr sz="30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lang="en-US" sz="3000">
                          <a:latin typeface="Calibri"/>
                          <a:ea typeface="Calibri"/>
                          <a:cs typeface="Calibri"/>
                          <a:sym typeface="Calibri"/>
                        </a:rPr>
                        <a:t>Cardiovascular oxidative stress</a:t>
                      </a:r>
                      <a:endParaRPr sz="3000">
                        <a:latin typeface="Calibri"/>
                        <a:ea typeface="Calibri"/>
                        <a:cs typeface="Calibri"/>
                        <a:sym typeface="Calibri"/>
                      </a:endParaRPr>
                    </a:p>
                  </a:txBody>
                  <a:tcPr marT="91425" marB="91425" marR="91425" marL="91425"/>
                </a:tc>
              </a:tr>
              <a:tr h="190500">
                <a:tc>
                  <a:txBody>
                    <a:bodyPr/>
                    <a:lstStyle/>
                    <a:p>
                      <a:pPr indent="0" lvl="0" marL="0" rtl="0" algn="ctr">
                        <a:lnSpc>
                          <a:spcPct val="115000"/>
                        </a:lnSpc>
                        <a:spcBef>
                          <a:spcPts val="0"/>
                        </a:spcBef>
                        <a:spcAft>
                          <a:spcPts val="0"/>
                        </a:spcAft>
                        <a:buNone/>
                      </a:pPr>
                      <a:r>
                        <a:rPr lang="en-US" sz="3000">
                          <a:latin typeface="Calibri"/>
                          <a:ea typeface="Calibri"/>
                          <a:cs typeface="Calibri"/>
                          <a:sym typeface="Calibri"/>
                        </a:rPr>
                        <a:t>Immune dysregulation</a:t>
                      </a:r>
                      <a:endParaRPr sz="30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lang="en-US" sz="3000">
                          <a:latin typeface="Calibri"/>
                          <a:ea typeface="Calibri"/>
                          <a:cs typeface="Calibri"/>
                          <a:sym typeface="Calibri"/>
                        </a:rPr>
                        <a:t>Liver vulnerability</a:t>
                      </a:r>
                      <a:endParaRPr sz="3000">
                        <a:latin typeface="Calibri"/>
                        <a:ea typeface="Calibri"/>
                        <a:cs typeface="Calibri"/>
                        <a:sym typeface="Calibri"/>
                      </a:endParaRPr>
                    </a:p>
                  </a:txBody>
                  <a:tcPr marT="91425" marB="91425" marR="91425" marL="91425"/>
                </a:tc>
              </a:tr>
            </a:tbl>
          </a:graphicData>
        </a:graphic>
      </p:graphicFrame>
      <p:sp>
        <p:nvSpPr>
          <p:cNvPr id="528" name="Google Shape;528;p50"/>
          <p:cNvSpPr txBox="1"/>
          <p:nvPr/>
        </p:nvSpPr>
        <p:spPr>
          <a:xfrm>
            <a:off x="3733200" y="2755800"/>
            <a:ext cx="10821600" cy="3000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1200"/>
              </a:spcBef>
              <a:spcAft>
                <a:spcPts val="1200"/>
              </a:spcAft>
              <a:buNone/>
            </a:pPr>
            <a:r>
              <a:rPr b="1" lang="en-US" sz="3200">
                <a:latin typeface="Calibri"/>
                <a:ea typeface="Calibri"/>
                <a:cs typeface="Calibri"/>
                <a:sym typeface="Calibri"/>
              </a:rPr>
              <a:t>Underlying Damage</a:t>
            </a:r>
            <a:r>
              <a:rPr lang="en-US" sz="3200">
                <a:latin typeface="Calibri"/>
                <a:ea typeface="Calibri"/>
                <a:cs typeface="Calibri"/>
                <a:sym typeface="Calibri"/>
              </a:rPr>
              <a:t> → </a:t>
            </a:r>
            <a:r>
              <a:rPr b="1" lang="en-US" sz="3200">
                <a:latin typeface="Calibri"/>
                <a:ea typeface="Calibri"/>
                <a:cs typeface="Calibri"/>
                <a:sym typeface="Calibri"/>
              </a:rPr>
              <a:t>Clinical Manifestation</a:t>
            </a:r>
            <a:endParaRPr b="1" sz="3200">
              <a:latin typeface="Calibri"/>
              <a:ea typeface="Calibri"/>
              <a:cs typeface="Calibri"/>
              <a:sym typeface="Calibri"/>
            </a:endParaRPr>
          </a:p>
        </p:txBody>
      </p:sp>
      <p:sp>
        <p:nvSpPr>
          <p:cNvPr id="529" name="Google Shape;529;p50"/>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5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35" name="Google Shape;535;p51"/>
          <p:cNvSpPr txBox="1"/>
          <p:nvPr/>
        </p:nvSpPr>
        <p:spPr>
          <a:xfrm>
            <a:off x="953419" y="358981"/>
            <a:ext cx="17634124" cy="2255507"/>
          </a:xfrm>
          <a:prstGeom prst="rect">
            <a:avLst/>
          </a:prstGeom>
          <a:noFill/>
          <a:ln>
            <a:noFill/>
          </a:ln>
        </p:spPr>
        <p:txBody>
          <a:bodyPr anchorCtr="0" anchor="t" bIns="0" lIns="0" spcFirstLastPara="1" rIns="0" wrap="square" tIns="0">
            <a:spAutoFit/>
          </a:bodyPr>
          <a:lstStyle/>
          <a:p>
            <a:pPr indent="0" lvl="0" marL="0" marR="0" rtl="0" algn="l">
              <a:lnSpc>
                <a:spcPct val="151666"/>
              </a:lnSpc>
              <a:spcBef>
                <a:spcPts val="0"/>
              </a:spcBef>
              <a:spcAft>
                <a:spcPts val="0"/>
              </a:spcAft>
              <a:buClr>
                <a:srgbClr val="FFFFFF"/>
              </a:buClr>
              <a:buSzPts val="6000"/>
              <a:buFont typeface="Poppins"/>
              <a:buNone/>
            </a:pPr>
            <a:r>
              <a:rPr b="0" i="0" lang="en-US" sz="6000" u="none" cap="none" strike="noStrike">
                <a:solidFill>
                  <a:srgbClr val="FFFFFF"/>
                </a:solidFill>
                <a:latin typeface="Poppins"/>
                <a:ea typeface="Poppins"/>
                <a:cs typeface="Poppins"/>
                <a:sym typeface="Poppins"/>
              </a:rPr>
              <a:t>Fat-Soluble Vitamins in Detoxification Pathways</a:t>
            </a:r>
            <a:endParaRPr/>
          </a:p>
        </p:txBody>
      </p:sp>
      <p:sp>
        <p:nvSpPr>
          <p:cNvPr id="536" name="Google Shape;536;p5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37" name="Google Shape;537;p5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538" name="Google Shape;538;p51"/>
          <p:cNvSpPr txBox="1"/>
          <p:nvPr/>
        </p:nvSpPr>
        <p:spPr>
          <a:xfrm>
            <a:off x="1352531" y="3521812"/>
            <a:ext cx="15287400" cy="5633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000"/>
              <a:buFont typeface="Times"/>
              <a:buNone/>
            </a:pPr>
            <a:r>
              <a:t/>
            </a:r>
            <a:endParaRPr i="0" sz="30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3000"/>
              <a:buFont typeface="Times"/>
              <a:buNone/>
            </a:pPr>
            <a:r>
              <a:rPr i="0" lang="en-US" sz="3000" u="none" cap="none" strike="noStrike">
                <a:solidFill>
                  <a:srgbClr val="000000"/>
                </a:solidFill>
                <a:latin typeface="Calibri"/>
                <a:ea typeface="Calibri"/>
                <a:cs typeface="Calibri"/>
                <a:sym typeface="Calibri"/>
              </a:rPr>
              <a:t>Fat-soluble toxins (pesticides, VOCs, hormones) are primarily processed through:</a:t>
            </a:r>
            <a:endParaRPr sz="3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3000"/>
              <a:buFont typeface="Times"/>
              <a:buNone/>
            </a:pPr>
            <a:r>
              <a:t/>
            </a:r>
            <a:endParaRPr i="0" sz="30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b="1" i="0" lang="en-US" sz="3000" u="none" cap="none" strike="noStrike">
                <a:solidFill>
                  <a:srgbClr val="000000"/>
                </a:solidFill>
                <a:latin typeface="Calibri"/>
                <a:ea typeface="Calibri"/>
                <a:cs typeface="Calibri"/>
                <a:sym typeface="Calibri"/>
              </a:rPr>
              <a:t>Phase I → Oxidation</a:t>
            </a:r>
            <a:br>
              <a:rPr b="1" i="0" lang="en-US" sz="3000" u="none" cap="none" strike="noStrike">
                <a:solidFill>
                  <a:srgbClr val="000000"/>
                </a:solidFill>
                <a:latin typeface="Calibri"/>
                <a:ea typeface="Calibri"/>
                <a:cs typeface="Calibri"/>
                <a:sym typeface="Calibri"/>
              </a:rPr>
            </a:br>
            <a:r>
              <a:rPr i="0" lang="en-US" sz="3000" u="none" cap="none" strike="noStrike">
                <a:solidFill>
                  <a:srgbClr val="000000"/>
                </a:solidFill>
                <a:latin typeface="Calibri"/>
                <a:ea typeface="Calibri"/>
                <a:cs typeface="Calibri"/>
                <a:sym typeface="Calibri"/>
              </a:rPr>
              <a:t>(CYP450 enzymes)</a:t>
            </a:r>
            <a:endParaRPr sz="3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b="1" i="0" lang="en-US" sz="3000" u="none" cap="none" strike="noStrike">
                <a:solidFill>
                  <a:srgbClr val="000000"/>
                </a:solidFill>
                <a:latin typeface="Calibri"/>
                <a:ea typeface="Calibri"/>
                <a:cs typeface="Calibri"/>
                <a:sym typeface="Calibri"/>
              </a:rPr>
              <a:t>Phase II → Conjugation</a:t>
            </a:r>
            <a:br>
              <a:rPr b="1" i="0" lang="en-US" sz="3000" u="none" cap="none" strike="noStrike">
                <a:solidFill>
                  <a:srgbClr val="000000"/>
                </a:solidFill>
                <a:latin typeface="Calibri"/>
                <a:ea typeface="Calibri"/>
                <a:cs typeface="Calibri"/>
                <a:sym typeface="Calibri"/>
              </a:rPr>
            </a:br>
            <a:r>
              <a:rPr i="0" lang="en-US" sz="3000" u="none" cap="none" strike="noStrike">
                <a:solidFill>
                  <a:srgbClr val="000000"/>
                </a:solidFill>
                <a:latin typeface="Calibri"/>
                <a:ea typeface="Calibri"/>
                <a:cs typeface="Calibri"/>
                <a:sym typeface="Calibri"/>
              </a:rPr>
              <a:t>(Glutathione, methylation, sulfation, etc.)</a:t>
            </a:r>
            <a:endParaRPr sz="3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b="1" i="0" lang="en-US" sz="3000" u="none" cap="none" strike="noStrike">
                <a:solidFill>
                  <a:srgbClr val="000000"/>
                </a:solidFill>
                <a:latin typeface="Calibri"/>
                <a:ea typeface="Calibri"/>
                <a:cs typeface="Calibri"/>
                <a:sym typeface="Calibri"/>
              </a:rPr>
              <a:t>Phase III → Elimination</a:t>
            </a:r>
            <a:br>
              <a:rPr b="1" i="0" lang="en-US" sz="3000" u="none" cap="none" strike="noStrike">
                <a:solidFill>
                  <a:srgbClr val="000000"/>
                </a:solidFill>
                <a:latin typeface="Calibri"/>
                <a:ea typeface="Calibri"/>
                <a:cs typeface="Calibri"/>
                <a:sym typeface="Calibri"/>
              </a:rPr>
            </a:br>
            <a:r>
              <a:rPr i="0" lang="en-US" sz="3000" u="none" cap="none" strike="noStrike">
                <a:solidFill>
                  <a:srgbClr val="000000"/>
                </a:solidFill>
                <a:latin typeface="Calibri"/>
                <a:ea typeface="Calibri"/>
                <a:cs typeface="Calibri"/>
                <a:sym typeface="Calibri"/>
              </a:rPr>
              <a:t>(Biliary and renal excretion)</a:t>
            </a:r>
            <a:endParaRPr sz="3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t/>
            </a:r>
            <a:endParaRPr i="0" sz="3000" u="none" cap="none" strike="noStrike">
              <a:solidFill>
                <a:srgbClr val="000000"/>
              </a:solidFill>
              <a:latin typeface="Calibri"/>
              <a:ea typeface="Calibri"/>
              <a:cs typeface="Calibri"/>
              <a:sym typeface="Calibri"/>
            </a:endParaRPr>
          </a:p>
        </p:txBody>
      </p:sp>
      <p:sp>
        <p:nvSpPr>
          <p:cNvPr id="539" name="Google Shape;539;p51"/>
          <p:cNvSpPr txBox="1"/>
          <p:nvPr/>
        </p:nvSpPr>
        <p:spPr>
          <a:xfrm>
            <a:off x="1352525" y="8892050"/>
            <a:ext cx="15674100" cy="677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i="1" lang="en-US" sz="3200">
                <a:solidFill>
                  <a:schemeClr val="dk1"/>
                </a:solidFill>
                <a:latin typeface="Calibri"/>
                <a:ea typeface="Calibri"/>
                <a:cs typeface="Calibri"/>
                <a:sym typeface="Calibri"/>
              </a:rPr>
              <a:t>**</a:t>
            </a:r>
            <a:r>
              <a:rPr i="1" lang="en-US" sz="3200">
                <a:solidFill>
                  <a:schemeClr val="dk1"/>
                </a:solidFill>
                <a:latin typeface="Calibri"/>
                <a:ea typeface="Calibri"/>
                <a:cs typeface="Calibri"/>
                <a:sym typeface="Calibri"/>
              </a:rPr>
              <a:t>Fat-soluble toxins need three steps to become water-soluble enough to leave the body.</a:t>
            </a:r>
            <a:endParaRPr sz="3200">
              <a:latin typeface="Calibri"/>
              <a:ea typeface="Calibri"/>
              <a:cs typeface="Calibri"/>
              <a:sym typeface="Calibri"/>
            </a:endParaRPr>
          </a:p>
        </p:txBody>
      </p:sp>
      <p:sp>
        <p:nvSpPr>
          <p:cNvPr id="540" name="Google Shape;540;p5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4" name="Shape 544"/>
        <p:cNvGrpSpPr/>
        <p:nvPr/>
      </p:nvGrpSpPr>
      <p:grpSpPr>
        <a:xfrm>
          <a:off x="0" y="0"/>
          <a:ext cx="0" cy="0"/>
          <a:chOff x="0" y="0"/>
          <a:chExt cx="0" cy="0"/>
        </a:xfrm>
      </p:grpSpPr>
      <p:sp>
        <p:nvSpPr>
          <p:cNvPr id="545" name="Google Shape;545;p5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46" name="Google Shape;546;p52"/>
          <p:cNvSpPr txBox="1"/>
          <p:nvPr/>
        </p:nvSpPr>
        <p:spPr>
          <a:xfrm>
            <a:off x="953419" y="358981"/>
            <a:ext cx="17634000" cy="2216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000"/>
              <a:buFont typeface="Poppins"/>
              <a:buNone/>
            </a:pPr>
            <a:r>
              <a:rPr b="0" i="0" lang="en-US" sz="7200" u="none" cap="none" strike="noStrike">
                <a:solidFill>
                  <a:srgbClr val="FFFFFF"/>
                </a:solidFill>
                <a:latin typeface="Poppins"/>
                <a:ea typeface="Poppins"/>
                <a:cs typeface="Poppins"/>
                <a:sym typeface="Poppins"/>
              </a:rPr>
              <a:t>Fat-Soluble Vitamins in Liver Detoxification</a:t>
            </a:r>
            <a:endParaRPr sz="7200"/>
          </a:p>
        </p:txBody>
      </p:sp>
      <p:sp>
        <p:nvSpPr>
          <p:cNvPr id="547" name="Google Shape;547;p5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48" name="Google Shape;548;p5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549" name="Google Shape;549;p52"/>
          <p:cNvGraphicFramePr/>
          <p:nvPr/>
        </p:nvGraphicFramePr>
        <p:xfrm>
          <a:off x="2367659" y="3758398"/>
          <a:ext cx="3000000" cy="3000000"/>
        </p:xfrm>
        <a:graphic>
          <a:graphicData uri="http://schemas.openxmlformats.org/drawingml/2006/table">
            <a:tbl>
              <a:tblPr bandRow="1">
                <a:noFill/>
                <a:tableStyleId>{0E30B8B5-0A17-4FE9-90C6-0DF0C035C8B7}</a:tableStyleId>
              </a:tblPr>
              <a:tblGrid>
                <a:gridCol w="2488925"/>
                <a:gridCol w="2739975"/>
                <a:gridCol w="9227450"/>
              </a:tblGrid>
              <a:tr h="1177500">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t>Vitamin</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t>Detox Phase</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t>Role</a:t>
                      </a:r>
                      <a:endParaRPr sz="3000"/>
                    </a:p>
                  </a:txBody>
                  <a:tcPr marT="12700" marB="12700" marR="12700" marL="12700" anchor="ctr"/>
                </a:tc>
              </a:tr>
              <a:tr h="1177500">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t>Vitamin A</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Phase I</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Regulates CYP450 enzyme transcription</a:t>
                      </a:r>
                      <a:endParaRPr sz="3000"/>
                    </a:p>
                  </a:txBody>
                  <a:tcPr marT="12700" marB="12700" marR="12700" marL="12700" anchor="ctr"/>
                </a:tc>
              </a:tr>
              <a:tr h="1177500">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t>Vitamin D</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Phase II</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Modulates glutathione enzyme activity</a:t>
                      </a:r>
                      <a:endParaRPr sz="3000"/>
                    </a:p>
                  </a:txBody>
                  <a:tcPr marT="12700" marB="12700" marR="12700" marL="12700" anchor="ctr"/>
                </a:tc>
              </a:tr>
              <a:tr h="1177500">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t>Vitamin E</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Phase I &amp; II</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Protects hepatocyte membranes during toxin oxidation</a:t>
                      </a:r>
                      <a:endParaRPr sz="3000"/>
                    </a:p>
                  </a:txBody>
                  <a:tcPr marT="12700" marB="12700" marR="12700" marL="12700" anchor="ctr"/>
                </a:tc>
              </a:tr>
              <a:tr h="1177500">
                <a:tc>
                  <a:txBody>
                    <a:bodyPr/>
                    <a:lstStyle/>
                    <a:p>
                      <a:pPr indent="0" lvl="0" marL="0" marR="0" rtl="0" algn="ctr">
                        <a:lnSpc>
                          <a:spcPct val="100000"/>
                        </a:lnSpc>
                        <a:spcBef>
                          <a:spcPts val="0"/>
                        </a:spcBef>
                        <a:spcAft>
                          <a:spcPts val="0"/>
                        </a:spcAft>
                        <a:buClr>
                          <a:schemeClr val="dk1"/>
                        </a:buClr>
                        <a:buSzPts val="2800"/>
                        <a:buFont typeface="Times"/>
                        <a:buNone/>
                      </a:pPr>
                      <a:r>
                        <a:rPr b="1" lang="en-US" sz="3000" u="none" cap="none" strike="noStrike"/>
                        <a:t>Vitamin K</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Phase III</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000" u="none" cap="none" strike="noStrike"/>
                        <a:t>Supports bile flow and clotting during toxin elimination</a:t>
                      </a:r>
                      <a:endParaRPr sz="3000"/>
                    </a:p>
                  </a:txBody>
                  <a:tcPr marT="12700" marB="12700" marR="12700" marL="12700" anchor="ctr"/>
                </a:tc>
              </a:tr>
            </a:tbl>
          </a:graphicData>
        </a:graphic>
      </p:graphicFrame>
      <p:sp>
        <p:nvSpPr>
          <p:cNvPr id="550" name="Google Shape;550;p52"/>
          <p:cNvSpPr/>
          <p:nvPr/>
        </p:nvSpPr>
        <p:spPr>
          <a:xfrm>
            <a:off x="16668662" y="157185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551" name="Google Shape;551;p5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5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57" name="Google Shape;557;p53"/>
          <p:cNvSpPr txBox="1"/>
          <p:nvPr/>
        </p:nvSpPr>
        <p:spPr>
          <a:xfrm>
            <a:off x="953425" y="358975"/>
            <a:ext cx="16352400" cy="2216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000"/>
              <a:buFont typeface="Poppins"/>
              <a:buNone/>
            </a:pPr>
            <a:r>
              <a:rPr b="0" i="0" lang="en-US" sz="7200" u="none" cap="none" strike="noStrike">
                <a:solidFill>
                  <a:srgbClr val="FFFFFF"/>
                </a:solidFill>
                <a:latin typeface="Poppins"/>
                <a:ea typeface="Poppins"/>
                <a:cs typeface="Poppins"/>
                <a:sym typeface="Poppins"/>
              </a:rPr>
              <a:t>Consequences of Fat-Soluble Vitamin Deficiency</a:t>
            </a:r>
            <a:endParaRPr sz="7200"/>
          </a:p>
        </p:txBody>
      </p:sp>
      <p:sp>
        <p:nvSpPr>
          <p:cNvPr id="558" name="Google Shape;558;p5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59" name="Google Shape;559;p5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560" name="Google Shape;560;p53"/>
          <p:cNvSpPr txBox="1"/>
          <p:nvPr/>
        </p:nvSpPr>
        <p:spPr>
          <a:xfrm>
            <a:off x="836725" y="4252250"/>
            <a:ext cx="7591200" cy="4048200"/>
          </a:xfrm>
          <a:prstGeom prst="rect">
            <a:avLst/>
          </a:prstGeom>
          <a:noFill/>
          <a:ln>
            <a:noFill/>
          </a:ln>
        </p:spPr>
        <p:txBody>
          <a:bodyPr anchorCtr="0" anchor="t" bIns="45700" lIns="45700" spcFirstLastPara="1" rIns="45700" wrap="square" tIns="45700">
            <a:spAutoFit/>
          </a:bodyPr>
          <a:lstStyle/>
          <a:p>
            <a:pPr indent="0" lvl="0" marL="0" rtl="0" algn="ctr">
              <a:lnSpc>
                <a:spcPct val="115000"/>
              </a:lnSpc>
              <a:spcBef>
                <a:spcPts val="1200"/>
              </a:spcBef>
              <a:spcAft>
                <a:spcPts val="0"/>
              </a:spcAft>
              <a:buClr>
                <a:schemeClr val="dk1"/>
              </a:buClr>
              <a:buSzPts val="1100"/>
              <a:buFont typeface="Arial"/>
              <a:buNone/>
            </a:pPr>
            <a:r>
              <a:rPr i="1" lang="en-US" sz="3000">
                <a:solidFill>
                  <a:schemeClr val="dk1"/>
                </a:solidFill>
                <a:latin typeface="Calibri"/>
                <a:ea typeface="Calibri"/>
                <a:cs typeface="Calibri"/>
                <a:sym typeface="Calibri"/>
              </a:rPr>
              <a:t>Deficiency triggers a cascading liver injury pattern:</a:t>
            </a:r>
            <a:endParaRPr i="1" sz="30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3000">
                <a:solidFill>
                  <a:schemeClr val="dk1"/>
                </a:solidFill>
                <a:latin typeface="Calibri"/>
                <a:ea typeface="Calibri"/>
                <a:cs typeface="Calibri"/>
                <a:sym typeface="Calibri"/>
              </a:rPr>
              <a:t>Fragile hepatocyte membranes</a:t>
            </a:r>
            <a:br>
              <a:rPr b="1" lang="en-US" sz="3000">
                <a:solidFill>
                  <a:schemeClr val="dk1"/>
                </a:solidFill>
                <a:latin typeface="Calibri"/>
                <a:ea typeface="Calibri"/>
                <a:cs typeface="Calibri"/>
                <a:sym typeface="Calibri"/>
              </a:rPr>
            </a:br>
            <a:r>
              <a:rPr lang="en-US" sz="3000">
                <a:solidFill>
                  <a:schemeClr val="dk1"/>
                </a:solidFill>
                <a:latin typeface="Calibri"/>
                <a:ea typeface="Calibri"/>
                <a:cs typeface="Calibri"/>
                <a:sym typeface="Calibri"/>
              </a:rPr>
              <a:t> → </a:t>
            </a:r>
            <a:r>
              <a:rPr b="1" lang="en-US" sz="3000">
                <a:solidFill>
                  <a:schemeClr val="dk1"/>
                </a:solidFill>
                <a:latin typeface="Calibri"/>
                <a:ea typeface="Calibri"/>
                <a:cs typeface="Calibri"/>
                <a:sym typeface="Calibri"/>
              </a:rPr>
              <a:t>Increased oxidative liver injury</a:t>
            </a:r>
            <a:br>
              <a:rPr b="1" lang="en-US" sz="3000">
                <a:solidFill>
                  <a:schemeClr val="dk1"/>
                </a:solidFill>
                <a:latin typeface="Calibri"/>
                <a:ea typeface="Calibri"/>
                <a:cs typeface="Calibri"/>
                <a:sym typeface="Calibri"/>
              </a:rPr>
            </a:br>
            <a:r>
              <a:rPr lang="en-US" sz="3000">
                <a:solidFill>
                  <a:schemeClr val="dk1"/>
                </a:solidFill>
                <a:latin typeface="Calibri"/>
                <a:ea typeface="Calibri"/>
                <a:cs typeface="Calibri"/>
                <a:sym typeface="Calibri"/>
              </a:rPr>
              <a:t> → </a:t>
            </a:r>
            <a:r>
              <a:rPr b="1" lang="en-US" sz="3000">
                <a:solidFill>
                  <a:schemeClr val="dk1"/>
                </a:solidFill>
                <a:latin typeface="Calibri"/>
                <a:ea typeface="Calibri"/>
                <a:cs typeface="Calibri"/>
                <a:sym typeface="Calibri"/>
              </a:rPr>
              <a:t>Slower clearance</a:t>
            </a:r>
            <a:r>
              <a:rPr lang="en-US" sz="3000">
                <a:solidFill>
                  <a:schemeClr val="dk1"/>
                </a:solidFill>
                <a:latin typeface="Calibri"/>
                <a:ea typeface="Calibri"/>
                <a:cs typeface="Calibri"/>
                <a:sym typeface="Calibri"/>
              </a:rPr>
              <a:t> of lipophilic toxins</a:t>
            </a:r>
            <a:br>
              <a:rPr lang="en-US" sz="3000">
                <a:solidFill>
                  <a:schemeClr val="dk1"/>
                </a:solidFill>
                <a:latin typeface="Calibri"/>
                <a:ea typeface="Calibri"/>
                <a:cs typeface="Calibri"/>
                <a:sym typeface="Calibri"/>
              </a:rPr>
            </a:br>
            <a:r>
              <a:rPr lang="en-US" sz="3000">
                <a:solidFill>
                  <a:schemeClr val="dk1"/>
                </a:solidFill>
                <a:latin typeface="Calibri"/>
                <a:ea typeface="Calibri"/>
                <a:cs typeface="Calibri"/>
                <a:sym typeface="Calibri"/>
              </a:rPr>
              <a:t> → </a:t>
            </a:r>
            <a:r>
              <a:rPr b="1" lang="en-US" sz="3000">
                <a:solidFill>
                  <a:schemeClr val="dk1"/>
                </a:solidFill>
                <a:latin typeface="Calibri"/>
                <a:ea typeface="Calibri"/>
                <a:cs typeface="Calibri"/>
                <a:sym typeface="Calibri"/>
              </a:rPr>
              <a:t>Inflammatory cytokine cascades</a:t>
            </a:r>
            <a:endParaRPr b="1" sz="30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t/>
            </a:r>
            <a:endParaRPr sz="3000">
              <a:latin typeface="Calibri"/>
              <a:ea typeface="Calibri"/>
              <a:cs typeface="Calibri"/>
              <a:sym typeface="Calibri"/>
            </a:endParaRPr>
          </a:p>
        </p:txBody>
      </p:sp>
      <p:sp>
        <p:nvSpPr>
          <p:cNvPr id="561" name="Google Shape;561;p5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562" name="Google Shape;562;p53"/>
          <p:cNvSpPr txBox="1"/>
          <p:nvPr/>
        </p:nvSpPr>
        <p:spPr>
          <a:xfrm>
            <a:off x="8911575" y="4252250"/>
            <a:ext cx="8686800" cy="3724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000">
                <a:solidFill>
                  <a:schemeClr val="dk1"/>
                </a:solidFill>
                <a:latin typeface="Calibri"/>
                <a:ea typeface="Calibri"/>
                <a:cs typeface="Calibri"/>
                <a:sym typeface="Calibri"/>
              </a:rPr>
              <a:t>Deficiency Burden</a:t>
            </a:r>
            <a:endParaRPr sz="3000">
              <a:solidFill>
                <a:schemeClr val="dk1"/>
              </a:solidFill>
              <a:latin typeface="Calibri"/>
              <a:ea typeface="Calibri"/>
              <a:cs typeface="Calibri"/>
              <a:sym typeface="Calibri"/>
            </a:endParaRPr>
          </a:p>
          <a:p>
            <a:pPr indent="0" lvl="0" marL="0" rtl="0" algn="l">
              <a:spcBef>
                <a:spcPts val="1200"/>
              </a:spcBef>
              <a:spcAft>
                <a:spcPts val="0"/>
              </a:spcAft>
              <a:buNone/>
            </a:pPr>
            <a:r>
              <a:rPr lang="en-US" sz="3000">
                <a:solidFill>
                  <a:schemeClr val="dk1"/>
                </a:solidFill>
                <a:latin typeface="Calibri"/>
                <a:ea typeface="Calibri"/>
                <a:cs typeface="Calibri"/>
                <a:sym typeface="Calibri"/>
              </a:rPr>
              <a:t>Fat-soluble vitamin insufficiency contributes to:</a:t>
            </a:r>
            <a:endParaRPr sz="3000">
              <a:solidFill>
                <a:schemeClr val="dk1"/>
              </a:solidFill>
              <a:latin typeface="Calibri"/>
              <a:ea typeface="Calibri"/>
              <a:cs typeface="Calibri"/>
              <a:sym typeface="Calibri"/>
            </a:endParaRPr>
          </a:p>
          <a:p>
            <a:pPr indent="0" lvl="0" marL="0" rtl="0" algn="l">
              <a:spcBef>
                <a:spcPts val="1200"/>
              </a:spcBef>
              <a:spcAft>
                <a:spcPts val="0"/>
              </a:spcAft>
              <a:buNone/>
            </a:pPr>
            <a:r>
              <a:rPr lang="en-US" sz="3000">
                <a:solidFill>
                  <a:schemeClr val="dk1"/>
                </a:solidFill>
                <a:latin typeface="Calibri"/>
                <a:ea typeface="Calibri"/>
                <a:cs typeface="Calibri"/>
                <a:sym typeface="Calibri"/>
              </a:rPr>
              <a:t>• Elevated inflammatory markers</a:t>
            </a:r>
            <a:br>
              <a:rPr lang="en-US" sz="3000">
                <a:solidFill>
                  <a:schemeClr val="dk1"/>
                </a:solidFill>
                <a:latin typeface="Calibri"/>
                <a:ea typeface="Calibri"/>
                <a:cs typeface="Calibri"/>
                <a:sym typeface="Calibri"/>
              </a:rPr>
            </a:br>
            <a:r>
              <a:rPr lang="en-US" sz="3000">
                <a:solidFill>
                  <a:schemeClr val="dk1"/>
                </a:solidFill>
                <a:latin typeface="Calibri"/>
                <a:ea typeface="Calibri"/>
                <a:cs typeface="Calibri"/>
                <a:sym typeface="Calibri"/>
              </a:rPr>
              <a:t>• Increased fat-stored toxin retention</a:t>
            </a:r>
            <a:br>
              <a:rPr lang="en-US" sz="3000">
                <a:solidFill>
                  <a:schemeClr val="dk1"/>
                </a:solidFill>
                <a:latin typeface="Calibri"/>
                <a:ea typeface="Calibri"/>
                <a:cs typeface="Calibri"/>
                <a:sym typeface="Calibri"/>
              </a:rPr>
            </a:br>
            <a:r>
              <a:rPr lang="en-US" sz="3000">
                <a:solidFill>
                  <a:schemeClr val="dk1"/>
                </a:solidFill>
                <a:latin typeface="Calibri"/>
                <a:ea typeface="Calibri"/>
                <a:cs typeface="Calibri"/>
                <a:sym typeface="Calibri"/>
              </a:rPr>
              <a:t>• Slowed hormone clearance</a:t>
            </a:r>
            <a:br>
              <a:rPr lang="en-US" sz="3000">
                <a:solidFill>
                  <a:schemeClr val="dk1"/>
                </a:solidFill>
                <a:latin typeface="Calibri"/>
                <a:ea typeface="Calibri"/>
                <a:cs typeface="Calibri"/>
                <a:sym typeface="Calibri"/>
              </a:rPr>
            </a:br>
            <a:r>
              <a:rPr lang="en-US" sz="3000">
                <a:solidFill>
                  <a:schemeClr val="dk1"/>
                </a:solidFill>
                <a:latin typeface="Calibri"/>
                <a:ea typeface="Calibri"/>
                <a:cs typeface="Calibri"/>
                <a:sym typeface="Calibri"/>
              </a:rPr>
              <a:t>• Bone demineralization</a:t>
            </a:r>
            <a:br>
              <a:rPr lang="en-US" sz="3000">
                <a:solidFill>
                  <a:schemeClr val="dk1"/>
                </a:solidFill>
                <a:latin typeface="Calibri"/>
                <a:ea typeface="Calibri"/>
                <a:cs typeface="Calibri"/>
                <a:sym typeface="Calibri"/>
              </a:rPr>
            </a:br>
            <a:r>
              <a:rPr lang="en-US" sz="3000">
                <a:solidFill>
                  <a:schemeClr val="dk1"/>
                </a:solidFill>
                <a:latin typeface="Calibri"/>
                <a:ea typeface="Calibri"/>
                <a:cs typeface="Calibri"/>
                <a:sym typeface="Calibri"/>
              </a:rPr>
              <a:t>• Increased infection risk</a:t>
            </a:r>
            <a:endParaRPr sz="3000">
              <a:solidFill>
                <a:schemeClr val="dk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55"/>
          <p:cNvSpPr/>
          <p:nvPr/>
        </p:nvSpPr>
        <p:spPr>
          <a:xfrm rot="10800000">
            <a:off x="-3" y="-257180"/>
            <a:ext cx="18288004"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8" name="Google Shape;568;p5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69" name="Google Shape;569;p55"/>
          <p:cNvSpPr txBox="1"/>
          <p:nvPr/>
        </p:nvSpPr>
        <p:spPr>
          <a:xfrm>
            <a:off x="1044014" y="619511"/>
            <a:ext cx="17634000" cy="18471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6000"/>
              <a:buFont typeface="Poppins"/>
              <a:buNone/>
            </a:pPr>
            <a:r>
              <a:rPr b="1" lang="en-US" sz="6000">
                <a:solidFill>
                  <a:srgbClr val="FFFFFF"/>
                </a:solidFill>
                <a:latin typeface="Poppins"/>
                <a:ea typeface="Poppins"/>
                <a:cs typeface="Poppins"/>
                <a:sym typeface="Poppins"/>
              </a:rPr>
              <a:t>Fat Soluble Vitamins: </a:t>
            </a:r>
            <a:endParaRPr b="1" sz="6000">
              <a:solidFill>
                <a:srgbClr val="FFFFFF"/>
              </a:solidFill>
              <a:latin typeface="Poppins"/>
              <a:ea typeface="Poppins"/>
              <a:cs typeface="Poppins"/>
              <a:sym typeface="Poppins"/>
            </a:endParaRPr>
          </a:p>
          <a:p>
            <a:pPr indent="0" lvl="0" marL="0" marR="0" rtl="0" algn="l">
              <a:lnSpc>
                <a:spcPct val="100000"/>
              </a:lnSpc>
              <a:spcBef>
                <a:spcPts val="0"/>
              </a:spcBef>
              <a:spcAft>
                <a:spcPts val="0"/>
              </a:spcAft>
              <a:buClr>
                <a:srgbClr val="FFFFFF"/>
              </a:buClr>
              <a:buSzPts val="6000"/>
              <a:buFont typeface="Poppins"/>
              <a:buNone/>
            </a:pPr>
            <a:r>
              <a:rPr b="0" i="0" lang="en-US" sz="6000" u="none" cap="none" strike="noStrike">
                <a:solidFill>
                  <a:srgbClr val="FFFFFF"/>
                </a:solidFill>
                <a:latin typeface="Poppins"/>
                <a:ea typeface="Poppins"/>
                <a:cs typeface="Poppins"/>
                <a:sym typeface="Poppins"/>
              </a:rPr>
              <a:t>Insufficiency &amp; Subclinical Presentation</a:t>
            </a:r>
            <a:endParaRPr/>
          </a:p>
        </p:txBody>
      </p:sp>
      <p:sp>
        <p:nvSpPr>
          <p:cNvPr id="570" name="Google Shape;570;p55"/>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71" name="Google Shape;571;p55"/>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572" name="Google Shape;572;p55"/>
          <p:cNvSpPr txBox="1"/>
          <p:nvPr/>
        </p:nvSpPr>
        <p:spPr>
          <a:xfrm>
            <a:off x="1678171" y="3867175"/>
            <a:ext cx="12826800" cy="3632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3000"/>
              <a:buFont typeface="Times"/>
              <a:buNone/>
            </a:pPr>
            <a:r>
              <a:rPr b="1" i="0" lang="en-US" sz="3000" u="none" cap="none" strike="noStrike">
                <a:solidFill>
                  <a:srgbClr val="000000"/>
                </a:solidFill>
                <a:latin typeface="Calibri"/>
                <a:ea typeface="Calibri"/>
                <a:cs typeface="Calibri"/>
                <a:sym typeface="Calibri"/>
              </a:rPr>
              <a:t>Insufficiency often presents without classic disease but leads to:</a:t>
            </a:r>
            <a:endParaRPr b="1" sz="3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3000"/>
              <a:buFont typeface="Times"/>
              <a:buNone/>
            </a:pPr>
            <a:r>
              <a:t/>
            </a:r>
            <a:endParaRPr i="0" sz="30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3000" u="none" cap="none" strike="noStrike">
                <a:solidFill>
                  <a:srgbClr val="000000"/>
                </a:solidFill>
                <a:latin typeface="Calibri"/>
                <a:ea typeface="Calibri"/>
                <a:cs typeface="Calibri"/>
                <a:sym typeface="Calibri"/>
              </a:rPr>
              <a:t>• Chronic fatigue</a:t>
            </a:r>
            <a:br>
              <a:rPr i="0" lang="en-US" sz="3000" u="none" cap="none" strike="noStrike">
                <a:solidFill>
                  <a:srgbClr val="000000"/>
                </a:solidFill>
                <a:latin typeface="Calibri"/>
                <a:ea typeface="Calibri"/>
                <a:cs typeface="Calibri"/>
                <a:sym typeface="Calibri"/>
              </a:rPr>
            </a:br>
            <a:r>
              <a:rPr i="0" lang="en-US" sz="3000" u="none" cap="none" strike="noStrike">
                <a:solidFill>
                  <a:srgbClr val="000000"/>
                </a:solidFill>
                <a:latin typeface="Calibri"/>
                <a:ea typeface="Calibri"/>
                <a:cs typeface="Calibri"/>
                <a:sym typeface="Calibri"/>
              </a:rPr>
              <a:t>• Increased toxin sensitivity</a:t>
            </a:r>
            <a:br>
              <a:rPr i="0" lang="en-US" sz="3000" u="none" cap="none" strike="noStrike">
                <a:solidFill>
                  <a:srgbClr val="000000"/>
                </a:solidFill>
                <a:latin typeface="Calibri"/>
                <a:ea typeface="Calibri"/>
                <a:cs typeface="Calibri"/>
                <a:sym typeface="Calibri"/>
              </a:rPr>
            </a:br>
            <a:r>
              <a:rPr i="0" lang="en-US" sz="3000" u="none" cap="none" strike="noStrike">
                <a:solidFill>
                  <a:srgbClr val="000000"/>
                </a:solidFill>
                <a:latin typeface="Calibri"/>
                <a:ea typeface="Calibri"/>
                <a:cs typeface="Calibri"/>
                <a:sym typeface="Calibri"/>
              </a:rPr>
              <a:t>• Chemical intolerance</a:t>
            </a:r>
            <a:br>
              <a:rPr i="0" lang="en-US" sz="3000" u="none" cap="none" strike="noStrike">
                <a:solidFill>
                  <a:srgbClr val="000000"/>
                </a:solidFill>
                <a:latin typeface="Calibri"/>
                <a:ea typeface="Calibri"/>
                <a:cs typeface="Calibri"/>
                <a:sym typeface="Calibri"/>
              </a:rPr>
            </a:br>
            <a:r>
              <a:rPr i="0" lang="en-US" sz="3000" u="none" cap="none" strike="noStrike">
                <a:solidFill>
                  <a:srgbClr val="000000"/>
                </a:solidFill>
                <a:latin typeface="Calibri"/>
                <a:ea typeface="Calibri"/>
                <a:cs typeface="Calibri"/>
                <a:sym typeface="Calibri"/>
              </a:rPr>
              <a:t>• Brain fog</a:t>
            </a:r>
            <a:br>
              <a:rPr i="0" lang="en-US" sz="3000" u="none" cap="none" strike="noStrike">
                <a:solidFill>
                  <a:srgbClr val="000000"/>
                </a:solidFill>
                <a:latin typeface="Calibri"/>
                <a:ea typeface="Calibri"/>
                <a:cs typeface="Calibri"/>
                <a:sym typeface="Calibri"/>
              </a:rPr>
            </a:br>
            <a:r>
              <a:rPr i="0" lang="en-US" sz="3000" u="none" cap="none" strike="noStrike">
                <a:solidFill>
                  <a:srgbClr val="000000"/>
                </a:solidFill>
                <a:latin typeface="Calibri"/>
                <a:ea typeface="Calibri"/>
                <a:cs typeface="Calibri"/>
                <a:sym typeface="Calibri"/>
              </a:rPr>
              <a:t>• Skin conditions</a:t>
            </a:r>
            <a:endParaRPr sz="3000">
              <a:latin typeface="Calibri"/>
              <a:ea typeface="Calibri"/>
              <a:cs typeface="Calibri"/>
              <a:sym typeface="Calibri"/>
            </a:endParaRPr>
          </a:p>
        </p:txBody>
      </p:sp>
      <p:sp>
        <p:nvSpPr>
          <p:cNvPr id="573" name="Google Shape;573;p5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p5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79" name="Google Shape;579;p56"/>
          <p:cNvSpPr txBox="1"/>
          <p:nvPr/>
        </p:nvSpPr>
        <p:spPr>
          <a:xfrm>
            <a:off x="1044014" y="415295"/>
            <a:ext cx="17634000" cy="2324400"/>
          </a:xfrm>
          <a:prstGeom prst="rect">
            <a:avLst/>
          </a:prstGeom>
          <a:noFill/>
          <a:ln>
            <a:noFill/>
          </a:ln>
        </p:spPr>
        <p:txBody>
          <a:bodyPr anchorCtr="0" anchor="t" bIns="0" lIns="0" spcFirstLastPara="1" rIns="0" wrap="square" tIns="0">
            <a:spAutoFit/>
          </a:bodyPr>
          <a:lstStyle/>
          <a:p>
            <a:pPr indent="0" lvl="0" marL="0" marR="0" rtl="0" algn="l">
              <a:lnSpc>
                <a:spcPct val="151666"/>
              </a:lnSpc>
              <a:spcBef>
                <a:spcPts val="0"/>
              </a:spcBef>
              <a:spcAft>
                <a:spcPts val="0"/>
              </a:spcAft>
              <a:buClr>
                <a:srgbClr val="FFFFFF"/>
              </a:buClr>
              <a:buSzPts val="6000"/>
              <a:buFont typeface="Poppins"/>
              <a:buNone/>
            </a:pPr>
            <a:r>
              <a:rPr lang="en-US" sz="6000">
                <a:solidFill>
                  <a:srgbClr val="FFFFFF"/>
                </a:solidFill>
                <a:latin typeface="Poppins"/>
                <a:ea typeface="Poppins"/>
                <a:cs typeface="Poppins"/>
                <a:sym typeface="Poppins"/>
              </a:rPr>
              <a:t>Fat Soluble </a:t>
            </a:r>
            <a:r>
              <a:rPr b="0" i="0" lang="en-US" sz="6000" u="none" cap="none" strike="noStrike">
                <a:solidFill>
                  <a:srgbClr val="FFFFFF"/>
                </a:solidFill>
                <a:latin typeface="Poppins"/>
                <a:ea typeface="Poppins"/>
                <a:cs typeface="Poppins"/>
                <a:sym typeface="Poppins"/>
              </a:rPr>
              <a:t>Vitamin</a:t>
            </a:r>
            <a:r>
              <a:rPr lang="en-US" sz="6000">
                <a:solidFill>
                  <a:srgbClr val="FFFFFF"/>
                </a:solidFill>
                <a:latin typeface="Poppins"/>
                <a:ea typeface="Poppins"/>
                <a:cs typeface="Poppins"/>
                <a:sym typeface="Poppins"/>
              </a:rPr>
              <a:t> </a:t>
            </a:r>
            <a:r>
              <a:rPr b="0" i="0" lang="en-US" sz="6000" u="none" cap="none" strike="noStrike">
                <a:solidFill>
                  <a:srgbClr val="FFFFFF"/>
                </a:solidFill>
                <a:latin typeface="Poppins"/>
                <a:ea typeface="Poppins"/>
                <a:cs typeface="Poppins"/>
                <a:sym typeface="Poppins"/>
              </a:rPr>
              <a:t>Deficiency </a:t>
            </a:r>
            <a:endParaRPr b="0" i="0" sz="6000" u="none" cap="none" strike="noStrike">
              <a:solidFill>
                <a:srgbClr val="FFFFFF"/>
              </a:solidFill>
              <a:latin typeface="Poppins"/>
              <a:ea typeface="Poppins"/>
              <a:cs typeface="Poppins"/>
              <a:sym typeface="Poppins"/>
            </a:endParaRPr>
          </a:p>
          <a:p>
            <a:pPr indent="0" lvl="0" marL="0" marR="0" rtl="0" algn="l">
              <a:lnSpc>
                <a:spcPct val="151666"/>
              </a:lnSpc>
              <a:spcBef>
                <a:spcPts val="0"/>
              </a:spcBef>
              <a:spcAft>
                <a:spcPts val="0"/>
              </a:spcAft>
              <a:buClr>
                <a:srgbClr val="FFFFFF"/>
              </a:buClr>
              <a:buSzPts val="6000"/>
              <a:buFont typeface="Poppins"/>
              <a:buNone/>
            </a:pPr>
            <a:r>
              <a:rPr b="0" i="0" lang="en-US" sz="6000" u="none" cap="none" strike="noStrike">
                <a:solidFill>
                  <a:srgbClr val="FFFFFF"/>
                </a:solidFill>
                <a:latin typeface="Poppins"/>
                <a:ea typeface="Poppins"/>
                <a:cs typeface="Poppins"/>
                <a:sym typeface="Poppins"/>
              </a:rPr>
              <a:t>→ Health Manifestations</a:t>
            </a:r>
            <a:endParaRPr/>
          </a:p>
        </p:txBody>
      </p:sp>
      <p:sp>
        <p:nvSpPr>
          <p:cNvPr id="580" name="Google Shape;580;p5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81" name="Google Shape;581;p56"/>
          <p:cNvSpPr txBox="1"/>
          <p:nvPr>
            <p:ph idx="4294967295" type="sldNum"/>
          </p:nvPr>
        </p:nvSpPr>
        <p:spPr>
          <a:xfrm>
            <a:off x="8428180" y="6414761"/>
            <a:ext cx="258600" cy="10773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3200">
                <a:solidFill>
                  <a:srgbClr val="888888"/>
                </a:solidFill>
              </a:rPr>
              <a:t>‹#›</a:t>
            </a:fld>
            <a:endParaRPr sz="3200"/>
          </a:p>
        </p:txBody>
      </p:sp>
      <p:graphicFrame>
        <p:nvGraphicFramePr>
          <p:cNvPr id="582" name="Google Shape;582;p56"/>
          <p:cNvGraphicFramePr/>
          <p:nvPr/>
        </p:nvGraphicFramePr>
        <p:xfrm>
          <a:off x="3759403" y="3337757"/>
          <a:ext cx="3000000" cy="3000000"/>
        </p:xfrm>
        <a:graphic>
          <a:graphicData uri="http://schemas.openxmlformats.org/drawingml/2006/table">
            <a:tbl>
              <a:tblPr bandRow="1">
                <a:noFill/>
                <a:tableStyleId>{0E30B8B5-0A17-4FE9-90C6-0DF0C035C8B7}</a:tableStyleId>
              </a:tblPr>
              <a:tblGrid>
                <a:gridCol w="3334950"/>
                <a:gridCol w="8326975"/>
              </a:tblGrid>
              <a:tr h="1725175">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Vitamin Deficient</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Health Manifestation</a:t>
                      </a:r>
                      <a:endParaRPr sz="3200"/>
                    </a:p>
                  </a:txBody>
                  <a:tcPr marT="12700" marB="12700" marR="12700" marL="12700" anchor="ctr"/>
                </a:tc>
              </a:tr>
              <a:tr h="1725175">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Vitamin A</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Recurrent infections, poor skin epithelialization</a:t>
                      </a:r>
                      <a:endParaRPr sz="3200"/>
                    </a:p>
                  </a:txBody>
                  <a:tcPr marT="12700" marB="12700" marR="12700" marL="12700" anchor="ctr"/>
                </a:tc>
              </a:tr>
              <a:tr h="1113000">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Vitamin D</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Autoimmune disorders, osteoporosis</a:t>
                      </a:r>
                      <a:endParaRPr sz="3200"/>
                    </a:p>
                  </a:txBody>
                  <a:tcPr marT="12700" marB="12700" marR="12700" marL="12700" anchor="ctr"/>
                </a:tc>
              </a:tr>
              <a:tr h="1113000">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Vitamin E</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Neuropathy, muscle weakness</a:t>
                      </a:r>
                      <a:endParaRPr sz="3200"/>
                    </a:p>
                  </a:txBody>
                  <a:tcPr marT="12700" marB="12700" marR="12700" marL="12700" anchor="ctr"/>
                </a:tc>
              </a:tr>
              <a:tr h="1113000">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Vitamin K</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Easy bruising, vascular calcification</a:t>
                      </a:r>
                      <a:endParaRPr sz="3200"/>
                    </a:p>
                  </a:txBody>
                  <a:tcPr marT="12700" marB="12700" marR="12700" marL="12700" anchor="ctr"/>
                </a:tc>
              </a:tr>
            </a:tbl>
          </a:graphicData>
        </a:graphic>
      </p:graphicFrame>
      <p:sp>
        <p:nvSpPr>
          <p:cNvPr id="583" name="Google Shape;583;p56"/>
          <p:cNvSpPr/>
          <p:nvPr/>
        </p:nvSpPr>
        <p:spPr>
          <a:xfrm>
            <a:off x="16582712"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584" name="Google Shape;584;p5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5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90" name="Google Shape;590;p57"/>
          <p:cNvSpPr txBox="1"/>
          <p:nvPr/>
        </p:nvSpPr>
        <p:spPr>
          <a:xfrm>
            <a:off x="636337" y="500290"/>
            <a:ext cx="17634124" cy="22788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Targeted Fat-Soluble Vitamin Supplementation for Detox</a:t>
            </a:r>
            <a:endParaRPr/>
          </a:p>
        </p:txBody>
      </p:sp>
      <p:sp>
        <p:nvSpPr>
          <p:cNvPr id="591" name="Google Shape;591;p5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592" name="Google Shape;592;p57"/>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593" name="Google Shape;593;p57"/>
          <p:cNvGraphicFramePr/>
          <p:nvPr/>
        </p:nvGraphicFramePr>
        <p:xfrm>
          <a:off x="3826231" y="3712964"/>
          <a:ext cx="3000000" cy="3000000"/>
        </p:xfrm>
        <a:graphic>
          <a:graphicData uri="http://schemas.openxmlformats.org/drawingml/2006/table">
            <a:tbl>
              <a:tblPr bandRow="1">
                <a:noFill/>
                <a:tableStyleId>{0E30B8B5-0A17-4FE9-90C6-0DF0C035C8B7}</a:tableStyleId>
              </a:tblPr>
              <a:tblGrid>
                <a:gridCol w="4907925"/>
                <a:gridCol w="5125800"/>
              </a:tblGrid>
              <a:tr h="1108225">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Scenario</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Intervention</a:t>
                      </a:r>
                      <a:endParaRPr sz="3200"/>
                    </a:p>
                  </a:txBody>
                  <a:tcPr marT="12700" marB="12700" marR="12700" marL="12700" anchor="ctr"/>
                </a:tc>
              </a:tr>
              <a:tr h="1717725">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Low vitamin D levels</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Vitamin D3</a:t>
                      </a:r>
                      <a:endParaRPr sz="3200"/>
                    </a:p>
                  </a:txBody>
                  <a:tcPr marT="12700" marB="12700" marR="12700" marL="12700" anchor="ctr"/>
                </a:tc>
              </a:tr>
              <a:tr h="1717725">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Fat malabsorption</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Water-miscible ADEK</a:t>
                      </a:r>
                      <a:endParaRPr sz="3200"/>
                    </a:p>
                  </a:txBody>
                  <a:tcPr marT="12700" marB="12700" marR="12700" marL="12700" anchor="ctr"/>
                </a:tc>
              </a:tr>
              <a:tr h="1108225">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High oxidative stress</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Vitamin E</a:t>
                      </a:r>
                      <a:endParaRPr sz="3200"/>
                    </a:p>
                  </a:txBody>
                  <a:tcPr marT="12700" marB="12700" marR="12700" marL="12700" anchor="ctr"/>
                </a:tc>
              </a:tr>
            </a:tbl>
          </a:graphicData>
        </a:graphic>
      </p:graphicFrame>
      <p:sp>
        <p:nvSpPr>
          <p:cNvPr id="594" name="Google Shape;594;p57"/>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58"/>
          <p:cNvSpPr/>
          <p:nvPr/>
        </p:nvSpPr>
        <p:spPr>
          <a:xfrm rot="10800000">
            <a:off x="-3" y="-257180"/>
            <a:ext cx="18288004" cy="10287005"/>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00" name="Google Shape;600;p5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01" name="Google Shape;601;p58"/>
          <p:cNvSpPr txBox="1"/>
          <p:nvPr/>
        </p:nvSpPr>
        <p:spPr>
          <a:xfrm>
            <a:off x="782331" y="1066456"/>
            <a:ext cx="17634124"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Sample Quiz Questions</a:t>
            </a:r>
            <a:endParaRPr/>
          </a:p>
        </p:txBody>
      </p:sp>
      <p:sp>
        <p:nvSpPr>
          <p:cNvPr id="602" name="Google Shape;602;p58"/>
          <p:cNvSpPr/>
          <p:nvPr/>
        </p:nvSpPr>
        <p:spPr>
          <a:xfrm>
            <a:off x="-2602379" y="0"/>
            <a:ext cx="3256089" cy="3256087"/>
          </a:xfrm>
          <a:prstGeom prst="rect">
            <a:avLst/>
          </a:prstGeom>
          <a:blipFill rotWithShape="1">
            <a:blip r:embed="rId4">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03" name="Google Shape;603;p58"/>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04" name="Google Shape;604;p58"/>
          <p:cNvSpPr txBox="1"/>
          <p:nvPr/>
        </p:nvSpPr>
        <p:spPr>
          <a:xfrm>
            <a:off x="998726" y="3373754"/>
            <a:ext cx="14121300" cy="6434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i="0" lang="en-US" sz="1900" u="none" cap="none" strike="noStrike">
                <a:solidFill>
                  <a:srgbClr val="000000"/>
                </a:solidFill>
                <a:latin typeface="Calibri"/>
                <a:ea typeface="Calibri"/>
                <a:cs typeface="Calibri"/>
                <a:sym typeface="Calibri"/>
              </a:rPr>
              <a:t>1. A 52-year-old individual presents with fatigue, depression, and muscle weakness. Food records show adequate carbohydrate intake but very low B-vitamin consumption. Which explanation best describes why symptoms occur despite sufficient calorie intake?</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Calibri"/>
                <a:ea typeface="Calibri"/>
                <a:cs typeface="Calibri"/>
                <a:sym typeface="Calibri"/>
              </a:rPr>
              <a:t>A.</a:t>
            </a:r>
            <a:r>
              <a:rPr i="0" lang="en-US" sz="1900" u="none" cap="none" strike="noStrike">
                <a:solidFill>
                  <a:srgbClr val="000000"/>
                </a:solidFill>
                <a:latin typeface="Calibri"/>
                <a:ea typeface="Calibri"/>
                <a:cs typeface="Calibri"/>
                <a:sym typeface="Calibri"/>
              </a:rPr>
              <a:t> Lack of dietary fat reduces vitamin absorption</a:t>
            </a:r>
            <a:br>
              <a:rPr i="0" lang="en-US" sz="1900" u="none" cap="none" strike="noStrike">
                <a:solidFill>
                  <a:srgbClr val="000000"/>
                </a:solidFill>
                <a:latin typeface="Calibri"/>
                <a:ea typeface="Calibri"/>
                <a:cs typeface="Calibri"/>
                <a:sym typeface="Calibri"/>
              </a:rPr>
            </a:br>
            <a:r>
              <a:rPr b="1" i="0" lang="en-US" sz="1900" u="none" cap="none" strike="noStrike">
                <a:solidFill>
                  <a:srgbClr val="000000"/>
                </a:solidFill>
                <a:latin typeface="Calibri"/>
                <a:ea typeface="Calibri"/>
                <a:cs typeface="Calibri"/>
                <a:sym typeface="Calibri"/>
              </a:rPr>
              <a:t>B.</a:t>
            </a:r>
            <a:r>
              <a:rPr i="0" lang="en-US" sz="1900" u="none" cap="none" strike="noStrike">
                <a:solidFill>
                  <a:srgbClr val="000000"/>
                </a:solidFill>
                <a:latin typeface="Calibri"/>
                <a:ea typeface="Calibri"/>
                <a:cs typeface="Calibri"/>
                <a:sym typeface="Calibri"/>
              </a:rPr>
              <a:t> Absence of enzyme cofactors prevents ATP production</a:t>
            </a:r>
            <a:br>
              <a:rPr i="0" lang="en-US" sz="1900" u="none" cap="none" strike="noStrike">
                <a:solidFill>
                  <a:srgbClr val="000000"/>
                </a:solidFill>
                <a:latin typeface="Calibri"/>
                <a:ea typeface="Calibri"/>
                <a:cs typeface="Calibri"/>
                <a:sym typeface="Calibri"/>
              </a:rPr>
            </a:br>
            <a:r>
              <a:rPr b="1" i="0" lang="en-US" sz="1900" u="none" cap="none" strike="noStrike">
                <a:solidFill>
                  <a:srgbClr val="000000"/>
                </a:solidFill>
                <a:latin typeface="Calibri"/>
                <a:ea typeface="Calibri"/>
                <a:cs typeface="Calibri"/>
                <a:sym typeface="Calibri"/>
              </a:rPr>
              <a:t>C.</a:t>
            </a:r>
            <a:r>
              <a:rPr i="0" lang="en-US" sz="1900" u="none" cap="none" strike="noStrike">
                <a:solidFill>
                  <a:srgbClr val="000000"/>
                </a:solidFill>
                <a:latin typeface="Calibri"/>
                <a:ea typeface="Calibri"/>
                <a:cs typeface="Calibri"/>
                <a:sym typeface="Calibri"/>
              </a:rPr>
              <a:t> Excess protein increases nitrogen loss</a:t>
            </a:r>
            <a:br>
              <a:rPr i="0" lang="en-US" sz="1900" u="none" cap="none" strike="noStrike">
                <a:solidFill>
                  <a:srgbClr val="000000"/>
                </a:solidFill>
                <a:latin typeface="Calibri"/>
                <a:ea typeface="Calibri"/>
                <a:cs typeface="Calibri"/>
                <a:sym typeface="Calibri"/>
              </a:rPr>
            </a:br>
            <a:r>
              <a:rPr b="1" i="0" lang="en-US" sz="1900" u="none" cap="none" strike="noStrike">
                <a:solidFill>
                  <a:srgbClr val="000000"/>
                </a:solidFill>
                <a:latin typeface="Calibri"/>
                <a:ea typeface="Calibri"/>
                <a:cs typeface="Calibri"/>
                <a:sym typeface="Calibri"/>
              </a:rPr>
              <a:t>D.</a:t>
            </a:r>
            <a:r>
              <a:rPr i="0" lang="en-US" sz="1900" u="none" cap="none" strike="noStrike">
                <a:solidFill>
                  <a:srgbClr val="000000"/>
                </a:solidFill>
                <a:latin typeface="Calibri"/>
                <a:ea typeface="Calibri"/>
                <a:cs typeface="Calibri"/>
                <a:sym typeface="Calibri"/>
              </a:rPr>
              <a:t> Reduced bile flow blocks mitochondrial metabolism</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t/>
            </a:r>
            <a:endParaRPr i="0" sz="19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Calibri"/>
                <a:ea typeface="Calibri"/>
                <a:cs typeface="Calibri"/>
                <a:sym typeface="Calibri"/>
              </a:rPr>
              <a:t>2. </a:t>
            </a:r>
            <a:r>
              <a:rPr i="0" lang="en-US" sz="1900" u="none" cap="none" strike="noStrike">
                <a:solidFill>
                  <a:srgbClr val="000000"/>
                </a:solidFill>
                <a:latin typeface="Calibri"/>
                <a:ea typeface="Calibri"/>
                <a:cs typeface="Calibri"/>
                <a:sym typeface="Calibri"/>
              </a:rPr>
              <a:t>Which combination of water-soluble vitamins is </a:t>
            </a:r>
            <a:r>
              <a:rPr b="1" i="0" lang="en-US" sz="1900" u="none" cap="none" strike="noStrike">
                <a:solidFill>
                  <a:srgbClr val="000000"/>
                </a:solidFill>
                <a:latin typeface="Calibri"/>
                <a:ea typeface="Calibri"/>
                <a:cs typeface="Calibri"/>
                <a:sym typeface="Calibri"/>
              </a:rPr>
              <a:t>most directly required for Phase II liver detoxification via the methylation pathway?</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Calibri"/>
                <a:ea typeface="Calibri"/>
                <a:cs typeface="Calibri"/>
                <a:sym typeface="Calibri"/>
              </a:rPr>
              <a:t>A.</a:t>
            </a:r>
            <a:r>
              <a:rPr i="0" lang="en-US" sz="1900" u="none" cap="none" strike="noStrike">
                <a:solidFill>
                  <a:srgbClr val="000000"/>
                </a:solidFill>
                <a:latin typeface="Calibri"/>
                <a:ea typeface="Calibri"/>
                <a:cs typeface="Calibri"/>
                <a:sym typeface="Calibri"/>
              </a:rPr>
              <a:t> Vitamin C and riboflavin</a:t>
            </a:r>
            <a:br>
              <a:rPr i="0" lang="en-US" sz="1900" u="none" cap="none" strike="noStrike">
                <a:solidFill>
                  <a:srgbClr val="000000"/>
                </a:solidFill>
                <a:latin typeface="Calibri"/>
                <a:ea typeface="Calibri"/>
                <a:cs typeface="Calibri"/>
                <a:sym typeface="Calibri"/>
              </a:rPr>
            </a:br>
            <a:r>
              <a:rPr b="1" i="0" lang="en-US" sz="1900" u="none" cap="none" strike="noStrike">
                <a:solidFill>
                  <a:srgbClr val="000000"/>
                </a:solidFill>
                <a:latin typeface="Calibri"/>
                <a:ea typeface="Calibri"/>
                <a:cs typeface="Calibri"/>
                <a:sym typeface="Calibri"/>
              </a:rPr>
              <a:t>B.</a:t>
            </a:r>
            <a:r>
              <a:rPr i="0" lang="en-US" sz="1900" u="none" cap="none" strike="noStrike">
                <a:solidFill>
                  <a:srgbClr val="000000"/>
                </a:solidFill>
                <a:latin typeface="Calibri"/>
                <a:ea typeface="Calibri"/>
                <a:cs typeface="Calibri"/>
                <a:sym typeface="Calibri"/>
              </a:rPr>
              <a:t> Niacin and thiamine</a:t>
            </a:r>
            <a:br>
              <a:rPr i="0" lang="en-US" sz="1900" u="none" cap="none" strike="noStrike">
                <a:solidFill>
                  <a:srgbClr val="000000"/>
                </a:solidFill>
                <a:latin typeface="Calibri"/>
                <a:ea typeface="Calibri"/>
                <a:cs typeface="Calibri"/>
                <a:sym typeface="Calibri"/>
              </a:rPr>
            </a:br>
            <a:r>
              <a:rPr b="1" i="0" lang="en-US" sz="1900" u="none" cap="none" strike="noStrike">
                <a:solidFill>
                  <a:srgbClr val="000000"/>
                </a:solidFill>
                <a:latin typeface="Calibri"/>
                <a:ea typeface="Calibri"/>
                <a:cs typeface="Calibri"/>
                <a:sym typeface="Calibri"/>
              </a:rPr>
              <a:t>C.</a:t>
            </a:r>
            <a:r>
              <a:rPr i="0" lang="en-US" sz="1900" u="none" cap="none" strike="noStrike">
                <a:solidFill>
                  <a:srgbClr val="000000"/>
                </a:solidFill>
                <a:latin typeface="Calibri"/>
                <a:ea typeface="Calibri"/>
                <a:cs typeface="Calibri"/>
                <a:sym typeface="Calibri"/>
              </a:rPr>
              <a:t> Folate and vitamin B12</a:t>
            </a:r>
            <a:br>
              <a:rPr i="0" lang="en-US" sz="1900" u="none" cap="none" strike="noStrike">
                <a:solidFill>
                  <a:srgbClr val="000000"/>
                </a:solidFill>
                <a:latin typeface="Calibri"/>
                <a:ea typeface="Calibri"/>
                <a:cs typeface="Calibri"/>
                <a:sym typeface="Calibri"/>
              </a:rPr>
            </a:br>
            <a:r>
              <a:rPr b="1" i="0" lang="en-US" sz="1900" u="none" cap="none" strike="noStrike">
                <a:solidFill>
                  <a:srgbClr val="000000"/>
                </a:solidFill>
                <a:latin typeface="Calibri"/>
                <a:ea typeface="Calibri"/>
                <a:cs typeface="Calibri"/>
                <a:sym typeface="Calibri"/>
              </a:rPr>
              <a:t>D.</a:t>
            </a:r>
            <a:r>
              <a:rPr i="0" lang="en-US" sz="1900" u="none" cap="none" strike="noStrike">
                <a:solidFill>
                  <a:srgbClr val="000000"/>
                </a:solidFill>
                <a:latin typeface="Calibri"/>
                <a:ea typeface="Calibri"/>
                <a:cs typeface="Calibri"/>
                <a:sym typeface="Calibri"/>
              </a:rPr>
              <a:t> Pantothenic acid and biotin</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t/>
            </a:r>
            <a:endParaRPr i="0" sz="19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Calibri"/>
                <a:ea typeface="Calibri"/>
                <a:cs typeface="Calibri"/>
                <a:sym typeface="Calibri"/>
              </a:rPr>
              <a:t>3. </a:t>
            </a:r>
            <a:r>
              <a:rPr i="0" lang="en-US" sz="1900" u="none" cap="none" strike="noStrike">
                <a:solidFill>
                  <a:srgbClr val="000000"/>
                </a:solidFill>
                <a:latin typeface="Calibri"/>
                <a:ea typeface="Calibri"/>
                <a:cs typeface="Calibri"/>
                <a:sym typeface="Calibri"/>
              </a:rPr>
              <a:t>Which vitamin plays the </a:t>
            </a:r>
            <a:r>
              <a:rPr b="1" i="0" lang="en-US" sz="1900" u="none" cap="none" strike="noStrike">
                <a:solidFill>
                  <a:srgbClr val="000000"/>
                </a:solidFill>
                <a:latin typeface="Calibri"/>
                <a:ea typeface="Calibri"/>
                <a:cs typeface="Calibri"/>
                <a:sym typeface="Calibri"/>
              </a:rPr>
              <a:t>primary role in protecting cell membranes from lipid peroxidation during detoxification?</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b="1" i="0" lang="en-US" sz="1900" u="none" cap="none" strike="noStrike">
                <a:solidFill>
                  <a:srgbClr val="000000"/>
                </a:solidFill>
                <a:latin typeface="Calibri"/>
                <a:ea typeface="Calibri"/>
                <a:cs typeface="Calibri"/>
                <a:sym typeface="Calibri"/>
              </a:rPr>
              <a:t>A.</a:t>
            </a:r>
            <a:r>
              <a:rPr i="0" lang="en-US" sz="1900" u="none" cap="none" strike="noStrike">
                <a:solidFill>
                  <a:srgbClr val="000000"/>
                </a:solidFill>
                <a:latin typeface="Calibri"/>
                <a:ea typeface="Calibri"/>
                <a:cs typeface="Calibri"/>
                <a:sym typeface="Calibri"/>
              </a:rPr>
              <a:t> Vitamin C</a:t>
            </a:r>
            <a:br>
              <a:rPr i="0" lang="en-US" sz="1900" u="none" cap="none" strike="noStrike">
                <a:solidFill>
                  <a:srgbClr val="000000"/>
                </a:solidFill>
                <a:latin typeface="Calibri"/>
                <a:ea typeface="Calibri"/>
                <a:cs typeface="Calibri"/>
                <a:sym typeface="Calibri"/>
              </a:rPr>
            </a:br>
            <a:r>
              <a:rPr b="1" i="0" lang="en-US" sz="1900" u="none" cap="none" strike="noStrike">
                <a:solidFill>
                  <a:srgbClr val="000000"/>
                </a:solidFill>
                <a:latin typeface="Calibri"/>
                <a:ea typeface="Calibri"/>
                <a:cs typeface="Calibri"/>
                <a:sym typeface="Calibri"/>
              </a:rPr>
              <a:t>B.</a:t>
            </a:r>
            <a:r>
              <a:rPr i="0" lang="en-US" sz="1900" u="none" cap="none" strike="noStrike">
                <a:solidFill>
                  <a:srgbClr val="000000"/>
                </a:solidFill>
                <a:latin typeface="Calibri"/>
                <a:ea typeface="Calibri"/>
                <a:cs typeface="Calibri"/>
                <a:sym typeface="Calibri"/>
              </a:rPr>
              <a:t> Niacin</a:t>
            </a:r>
            <a:br>
              <a:rPr i="0" lang="en-US" sz="1900" u="none" cap="none" strike="noStrike">
                <a:solidFill>
                  <a:srgbClr val="000000"/>
                </a:solidFill>
                <a:latin typeface="Calibri"/>
                <a:ea typeface="Calibri"/>
                <a:cs typeface="Calibri"/>
                <a:sym typeface="Calibri"/>
              </a:rPr>
            </a:br>
            <a:r>
              <a:rPr b="1" i="0" lang="en-US" sz="1900" u="none" cap="none" strike="noStrike">
                <a:solidFill>
                  <a:srgbClr val="000000"/>
                </a:solidFill>
                <a:latin typeface="Calibri"/>
                <a:ea typeface="Calibri"/>
                <a:cs typeface="Calibri"/>
                <a:sym typeface="Calibri"/>
              </a:rPr>
              <a:t>C.</a:t>
            </a:r>
            <a:r>
              <a:rPr i="0" lang="en-US" sz="1900" u="none" cap="none" strike="noStrike">
                <a:solidFill>
                  <a:srgbClr val="000000"/>
                </a:solidFill>
                <a:latin typeface="Calibri"/>
                <a:ea typeface="Calibri"/>
                <a:cs typeface="Calibri"/>
                <a:sym typeface="Calibri"/>
              </a:rPr>
              <a:t> Vitamin A</a:t>
            </a:r>
            <a:br>
              <a:rPr i="0" lang="en-US" sz="1900" u="none" cap="none" strike="noStrike">
                <a:solidFill>
                  <a:srgbClr val="000000"/>
                </a:solidFill>
                <a:latin typeface="Calibri"/>
                <a:ea typeface="Calibri"/>
                <a:cs typeface="Calibri"/>
                <a:sym typeface="Calibri"/>
              </a:rPr>
            </a:br>
            <a:r>
              <a:rPr b="1" i="0" lang="en-US" sz="1900" u="none" cap="none" strike="noStrike">
                <a:solidFill>
                  <a:srgbClr val="000000"/>
                </a:solidFill>
                <a:latin typeface="Calibri"/>
                <a:ea typeface="Calibri"/>
                <a:cs typeface="Calibri"/>
                <a:sym typeface="Calibri"/>
              </a:rPr>
              <a:t>D.</a:t>
            </a:r>
            <a:r>
              <a:rPr i="0" lang="en-US" sz="1900" u="none" cap="none" strike="noStrike">
                <a:solidFill>
                  <a:srgbClr val="000000"/>
                </a:solidFill>
                <a:latin typeface="Calibri"/>
                <a:ea typeface="Calibri"/>
                <a:cs typeface="Calibri"/>
                <a:sym typeface="Calibri"/>
              </a:rPr>
              <a:t> Vitamin E</a:t>
            </a:r>
            <a:endParaRPr>
              <a:latin typeface="Calibri"/>
              <a:ea typeface="Calibri"/>
              <a:cs typeface="Calibri"/>
              <a:sym typeface="Calibri"/>
            </a:endParaRPr>
          </a:p>
        </p:txBody>
      </p:sp>
      <p:sp>
        <p:nvSpPr>
          <p:cNvPr id="605" name="Google Shape;605;p58"/>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 name="Google Shape;104;p6"/>
          <p:cNvSpPr txBox="1"/>
          <p:nvPr/>
        </p:nvSpPr>
        <p:spPr>
          <a:xfrm>
            <a:off x="1128002" y="474004"/>
            <a:ext cx="16812900" cy="24012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lang="en-US" sz="7200">
                <a:solidFill>
                  <a:srgbClr val="FFFFFF"/>
                </a:solidFill>
                <a:latin typeface="Poppins"/>
                <a:ea typeface="Poppins"/>
                <a:cs typeface="Poppins"/>
                <a:sym typeface="Poppins"/>
              </a:rPr>
              <a:t>How B Vitamins Support ATP Production</a:t>
            </a:r>
            <a:endParaRPr sz="7200">
              <a:latin typeface="Poppins"/>
              <a:ea typeface="Poppins"/>
              <a:cs typeface="Poppins"/>
              <a:sym typeface="Poppins"/>
            </a:endParaRPr>
          </a:p>
        </p:txBody>
      </p:sp>
      <p:sp>
        <p:nvSpPr>
          <p:cNvPr id="105" name="Google Shape;105;p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6" name="Google Shape;106;p6"/>
          <p:cNvSpPr txBox="1"/>
          <p:nvPr/>
        </p:nvSpPr>
        <p:spPr>
          <a:xfrm>
            <a:off x="1339955" y="3256075"/>
            <a:ext cx="15608100" cy="554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1200"/>
              </a:spcBef>
              <a:spcAft>
                <a:spcPts val="0"/>
              </a:spcAft>
              <a:buClr>
                <a:srgbClr val="000000"/>
              </a:buClr>
              <a:buSzPts val="3000"/>
              <a:buFont typeface="Times"/>
              <a:buNone/>
            </a:pPr>
            <a:r>
              <a:rPr lang="en-US" sz="3000">
                <a:latin typeface="Calibri"/>
                <a:ea typeface="Calibri"/>
                <a:cs typeface="Calibri"/>
                <a:sym typeface="Calibri"/>
              </a:rPr>
              <a:t>Macronutrients provide the fuel, but enzymes must process that fuel through energy pathways. </a:t>
            </a:r>
            <a:endParaRPr i="0" sz="3000" u="none" cap="none" strike="noStrike">
              <a:solidFill>
                <a:srgbClr val="000000"/>
              </a:solidFill>
              <a:latin typeface="Calibri"/>
              <a:ea typeface="Calibri"/>
              <a:cs typeface="Calibri"/>
              <a:sym typeface="Calibri"/>
            </a:endParaRPr>
          </a:p>
        </p:txBody>
      </p:sp>
      <p:sp>
        <p:nvSpPr>
          <p:cNvPr id="107" name="Google Shape;107;p6"/>
          <p:cNvSpPr txBox="1"/>
          <p:nvPr>
            <p:ph idx="4294967295" type="sldNum"/>
          </p:nvPr>
        </p:nvSpPr>
        <p:spPr>
          <a:xfrm>
            <a:off x="8505421" y="6414761"/>
            <a:ext cx="181378"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108" name="Google Shape;108;p6"/>
          <p:cNvGraphicFramePr/>
          <p:nvPr/>
        </p:nvGraphicFramePr>
        <p:xfrm>
          <a:off x="876800" y="4191050"/>
          <a:ext cx="3000000" cy="3000000"/>
        </p:xfrm>
        <a:graphic>
          <a:graphicData uri="http://schemas.openxmlformats.org/drawingml/2006/table">
            <a:tbl>
              <a:tblPr>
                <a:noFill/>
                <a:tableStyleId>{7D1C96DB-324C-4546-8ED7-D6D1B00302E3}</a:tableStyleId>
              </a:tblPr>
              <a:tblGrid>
                <a:gridCol w="4146050"/>
                <a:gridCol w="3167125"/>
                <a:gridCol w="8925525"/>
              </a:tblGrid>
              <a:tr h="190500">
                <a:tc>
                  <a:txBody>
                    <a:bodyPr/>
                    <a:lstStyle/>
                    <a:p>
                      <a:pPr indent="0" lvl="0" marL="0" rtl="0" algn="ctr">
                        <a:lnSpc>
                          <a:spcPct val="115000"/>
                        </a:lnSpc>
                        <a:spcBef>
                          <a:spcPts val="0"/>
                        </a:spcBef>
                        <a:spcAft>
                          <a:spcPts val="0"/>
                        </a:spcAft>
                        <a:buNone/>
                      </a:pPr>
                      <a:r>
                        <a:rPr b="1" lang="en-US" sz="2700">
                          <a:latin typeface="Calibri"/>
                          <a:ea typeface="Calibri"/>
                          <a:cs typeface="Calibri"/>
                          <a:sym typeface="Calibri"/>
                        </a:rPr>
                        <a:t>B Vitamin</a:t>
                      </a:r>
                      <a:endParaRPr b="1" sz="27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b="1" lang="en-US" sz="2700">
                          <a:latin typeface="Calibri"/>
                          <a:ea typeface="Calibri"/>
                          <a:cs typeface="Calibri"/>
                          <a:sym typeface="Calibri"/>
                        </a:rPr>
                        <a:t>Active Cofactor</a:t>
                      </a:r>
                      <a:endParaRPr b="1" sz="27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b="1" lang="en-US" sz="2700">
                          <a:latin typeface="Calibri"/>
                          <a:ea typeface="Calibri"/>
                          <a:cs typeface="Calibri"/>
                          <a:sym typeface="Calibri"/>
                        </a:rPr>
                        <a:t>Major Role</a:t>
                      </a:r>
                      <a:endParaRPr b="1" sz="27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b="1" lang="en-US" sz="2700">
                          <a:latin typeface="Calibri"/>
                          <a:ea typeface="Calibri"/>
                          <a:cs typeface="Calibri"/>
                          <a:sym typeface="Calibri"/>
                        </a:rPr>
                        <a:t>B1: Thiamine</a:t>
                      </a:r>
                      <a:endParaRPr b="1" sz="27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700">
                          <a:latin typeface="Calibri"/>
                          <a:ea typeface="Calibri"/>
                          <a:cs typeface="Calibri"/>
                          <a:sym typeface="Calibri"/>
                        </a:rPr>
                        <a:t>TPP</a:t>
                      </a:r>
                      <a:endParaRPr sz="27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700">
                          <a:latin typeface="Calibri"/>
                          <a:ea typeface="Calibri"/>
                          <a:cs typeface="Calibri"/>
                          <a:sym typeface="Calibri"/>
                        </a:rPr>
                        <a:t>Pyruvate → acetyl-CoA &amp; TCA cycle</a:t>
                      </a:r>
                      <a:endParaRPr sz="27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b="1" lang="en-US" sz="2700">
                          <a:latin typeface="Calibri"/>
                          <a:ea typeface="Calibri"/>
                          <a:cs typeface="Calibri"/>
                          <a:sym typeface="Calibri"/>
                        </a:rPr>
                        <a:t>B2: Riboflavin</a:t>
                      </a:r>
                      <a:endParaRPr b="1" sz="27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700">
                          <a:latin typeface="Calibri"/>
                          <a:ea typeface="Calibri"/>
                          <a:cs typeface="Calibri"/>
                          <a:sym typeface="Calibri"/>
                        </a:rPr>
                        <a:t>FAD/FMN</a:t>
                      </a:r>
                      <a:endParaRPr sz="27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700">
                          <a:latin typeface="Calibri"/>
                          <a:ea typeface="Calibri"/>
                          <a:cs typeface="Calibri"/>
                          <a:sym typeface="Calibri"/>
                        </a:rPr>
                        <a:t>TCA cycle, ETC &amp; fat oxidation</a:t>
                      </a:r>
                      <a:endParaRPr sz="27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b="1" lang="en-US" sz="2700">
                          <a:latin typeface="Calibri"/>
                          <a:ea typeface="Calibri"/>
                          <a:cs typeface="Calibri"/>
                          <a:sym typeface="Calibri"/>
                        </a:rPr>
                        <a:t>B3: Niacin</a:t>
                      </a:r>
                      <a:endParaRPr b="1" sz="27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700">
                          <a:latin typeface="Calibri"/>
                          <a:ea typeface="Calibri"/>
                          <a:cs typeface="Calibri"/>
                          <a:sym typeface="Calibri"/>
                        </a:rPr>
                        <a:t>NAD⁺/NADP⁺</a:t>
                      </a:r>
                      <a:endParaRPr sz="27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700">
                          <a:latin typeface="Calibri"/>
                          <a:ea typeface="Calibri"/>
                          <a:cs typeface="Calibri"/>
                          <a:sym typeface="Calibri"/>
                        </a:rPr>
                        <a:t>Electron transfer &amp; redox reactions</a:t>
                      </a:r>
                      <a:endParaRPr sz="27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b="1" lang="en-US" sz="2700">
                          <a:latin typeface="Calibri"/>
                          <a:ea typeface="Calibri"/>
                          <a:cs typeface="Calibri"/>
                          <a:sym typeface="Calibri"/>
                        </a:rPr>
                        <a:t>B5: Pantothenic acid</a:t>
                      </a:r>
                      <a:endParaRPr b="1" sz="27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700">
                          <a:latin typeface="Calibri"/>
                          <a:ea typeface="Calibri"/>
                          <a:cs typeface="Calibri"/>
                          <a:sym typeface="Calibri"/>
                        </a:rPr>
                        <a:t>Coenzyme A</a:t>
                      </a:r>
                      <a:endParaRPr sz="27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700">
                          <a:latin typeface="Calibri"/>
                          <a:ea typeface="Calibri"/>
                          <a:cs typeface="Calibri"/>
                          <a:sym typeface="Calibri"/>
                        </a:rPr>
                        <a:t>Acetyl-CoA formation &amp; fatty-acid metabolism</a:t>
                      </a:r>
                      <a:endParaRPr sz="2700">
                        <a:latin typeface="Calibri"/>
                        <a:ea typeface="Calibri"/>
                        <a:cs typeface="Calibri"/>
                        <a:sym typeface="Calibri"/>
                      </a:endParaRPr>
                    </a:p>
                  </a:txBody>
                  <a:tcPr marT="91425" marB="91425" marR="91425" marL="91425"/>
                </a:tc>
              </a:tr>
              <a:tr h="190500">
                <a:tc>
                  <a:txBody>
                    <a:bodyPr/>
                    <a:lstStyle/>
                    <a:p>
                      <a:pPr indent="0" lvl="0" marL="0" rtl="0" algn="l">
                        <a:spcBef>
                          <a:spcPts val="0"/>
                        </a:spcBef>
                        <a:spcAft>
                          <a:spcPts val="0"/>
                        </a:spcAft>
                        <a:buNone/>
                      </a:pPr>
                      <a:r>
                        <a:rPr b="1" lang="en-US" sz="2700">
                          <a:latin typeface="Calibri"/>
                          <a:ea typeface="Calibri"/>
                          <a:cs typeface="Calibri"/>
                          <a:sym typeface="Calibri"/>
                        </a:rPr>
                        <a:t>B6: Pyridoxine</a:t>
                      </a:r>
                      <a:endParaRPr b="1" sz="27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700">
                          <a:latin typeface="Calibri"/>
                          <a:ea typeface="Calibri"/>
                          <a:cs typeface="Calibri"/>
                          <a:sym typeface="Calibri"/>
                        </a:rPr>
                        <a:t>PLP</a:t>
                      </a:r>
                      <a:endParaRPr sz="2700">
                        <a:latin typeface="Calibri"/>
                        <a:ea typeface="Calibri"/>
                        <a:cs typeface="Calibri"/>
                        <a:sym typeface="Calibri"/>
                      </a:endParaRPr>
                    </a:p>
                  </a:txBody>
                  <a:tcPr marT="91425" marB="91425" marR="91425" marL="91425"/>
                </a:tc>
                <a:tc>
                  <a:txBody>
                    <a:bodyPr/>
                    <a:lstStyle/>
                    <a:p>
                      <a:pPr indent="0" lvl="0" marL="0" rtl="0" algn="l">
                        <a:spcBef>
                          <a:spcPts val="0"/>
                        </a:spcBef>
                        <a:spcAft>
                          <a:spcPts val="0"/>
                        </a:spcAft>
                        <a:buNone/>
                      </a:pPr>
                      <a:r>
                        <a:rPr lang="en-US" sz="2700">
                          <a:latin typeface="Calibri"/>
                          <a:ea typeface="Calibri"/>
                          <a:cs typeface="Calibri"/>
                          <a:sym typeface="Calibri"/>
                        </a:rPr>
                        <a:t>Amino acid metabolism &amp; glycogen breakdown</a:t>
                      </a:r>
                      <a:endParaRPr sz="2700">
                        <a:latin typeface="Calibri"/>
                        <a:ea typeface="Calibri"/>
                        <a:cs typeface="Calibri"/>
                        <a:sym typeface="Calibri"/>
                      </a:endParaRPr>
                    </a:p>
                  </a:txBody>
                  <a:tcPr marT="91425" marB="91425" marR="91425" marL="91425"/>
                </a:tc>
              </a:tr>
            </a:tbl>
          </a:graphicData>
        </a:graphic>
      </p:graphicFrame>
      <p:sp>
        <p:nvSpPr>
          <p:cNvPr id="109" name="Google Shape;109;p6"/>
          <p:cNvSpPr txBox="1"/>
          <p:nvPr/>
        </p:nvSpPr>
        <p:spPr>
          <a:xfrm>
            <a:off x="876800" y="7954700"/>
            <a:ext cx="16238700" cy="1762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200"/>
              </a:spcBef>
              <a:spcAft>
                <a:spcPts val="0"/>
              </a:spcAft>
              <a:buNone/>
            </a:pPr>
            <a:r>
              <a:rPr lang="en-US" sz="2500">
                <a:solidFill>
                  <a:schemeClr val="dk1"/>
                </a:solidFill>
                <a:latin typeface="Calibri"/>
                <a:ea typeface="Calibri"/>
                <a:cs typeface="Calibri"/>
                <a:sym typeface="Calibri"/>
              </a:rPr>
              <a:t>These cofactors help enzymes move energy through:</a:t>
            </a:r>
            <a:endParaRPr sz="2500">
              <a:solidFill>
                <a:schemeClr val="dk1"/>
              </a:solidFill>
              <a:latin typeface="Calibri"/>
              <a:ea typeface="Calibri"/>
              <a:cs typeface="Calibri"/>
              <a:sym typeface="Calibri"/>
            </a:endParaRPr>
          </a:p>
          <a:p>
            <a:pPr indent="0" lvl="0" marL="0" rtl="0" algn="ctr">
              <a:lnSpc>
                <a:spcPct val="115000"/>
              </a:lnSpc>
              <a:spcBef>
                <a:spcPts val="1200"/>
              </a:spcBef>
              <a:spcAft>
                <a:spcPts val="0"/>
              </a:spcAft>
              <a:buNone/>
            </a:pPr>
            <a:r>
              <a:rPr b="1" lang="en-US" sz="2500">
                <a:solidFill>
                  <a:schemeClr val="dk1"/>
                </a:solidFill>
                <a:latin typeface="Calibri"/>
                <a:ea typeface="Calibri"/>
                <a:cs typeface="Calibri"/>
                <a:sym typeface="Calibri"/>
              </a:rPr>
              <a:t>Glycolysis → Acetyl-CoA → TCA Cycle → Electron Transport Chain → ATP</a:t>
            </a:r>
            <a:endParaRPr b="1" sz="2500">
              <a:solidFill>
                <a:schemeClr val="dk1"/>
              </a:solidFill>
              <a:latin typeface="Calibri"/>
              <a:ea typeface="Calibri"/>
              <a:cs typeface="Calibri"/>
              <a:sym typeface="Calibri"/>
            </a:endParaRPr>
          </a:p>
          <a:p>
            <a:pPr indent="0" lvl="0" marL="0" rtl="0" algn="ctr">
              <a:lnSpc>
                <a:spcPct val="115000"/>
              </a:lnSpc>
              <a:spcBef>
                <a:spcPts val="1200"/>
              </a:spcBef>
              <a:spcAft>
                <a:spcPts val="1200"/>
              </a:spcAft>
              <a:buNone/>
            </a:pPr>
            <a:r>
              <a:rPr b="1" lang="en-US" sz="2500">
                <a:solidFill>
                  <a:schemeClr val="dk1"/>
                </a:solidFill>
                <a:highlight>
                  <a:srgbClr val="FFFF00"/>
                </a:highlight>
                <a:latin typeface="Calibri"/>
                <a:ea typeface="Calibri"/>
                <a:cs typeface="Calibri"/>
                <a:sym typeface="Calibri"/>
              </a:rPr>
              <a:t>No cofactors → impaired electron flow → reduced ATP production</a:t>
            </a:r>
            <a:endParaRPr b="1" sz="2500">
              <a:solidFill>
                <a:schemeClr val="dk1"/>
              </a:solidFill>
              <a:highlight>
                <a:srgbClr val="FFFF00"/>
              </a:highlight>
              <a:latin typeface="Calibri"/>
              <a:ea typeface="Calibri"/>
              <a:cs typeface="Calibri"/>
              <a:sym typeface="Calibri"/>
            </a:endParaRPr>
          </a:p>
        </p:txBody>
      </p:sp>
      <p:sp>
        <p:nvSpPr>
          <p:cNvPr id="110" name="Google Shape;110;p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11" name="Google Shape;111;p6"/>
          <p:cNvSpPr/>
          <p:nvPr/>
        </p:nvSpPr>
        <p:spPr>
          <a:xfrm>
            <a:off x="16705549"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sp>
        <p:nvSpPr>
          <p:cNvPr id="610" name="Google Shape;610;p5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11" name="Google Shape;611;p59"/>
          <p:cNvSpPr txBox="1"/>
          <p:nvPr/>
        </p:nvSpPr>
        <p:spPr>
          <a:xfrm>
            <a:off x="782331" y="981464"/>
            <a:ext cx="17634124" cy="1123172"/>
          </a:xfrm>
          <a:prstGeom prst="rect">
            <a:avLst/>
          </a:prstGeom>
          <a:noFill/>
          <a:ln>
            <a:noFill/>
          </a:ln>
        </p:spPr>
        <p:txBody>
          <a:bodyPr anchorCtr="0" anchor="t" bIns="0" lIns="0" spcFirstLastPara="1" rIns="0" wrap="square" tIns="0">
            <a:spAutoFit/>
          </a:bodyPr>
          <a:lstStyle/>
          <a:p>
            <a:pPr indent="0" lvl="0" marL="0" marR="0" rtl="0" algn="l">
              <a:lnSpc>
                <a:spcPct val="133823"/>
              </a:lnSpc>
              <a:spcBef>
                <a:spcPts val="0"/>
              </a:spcBef>
              <a:spcAft>
                <a:spcPts val="0"/>
              </a:spcAft>
              <a:buClr>
                <a:srgbClr val="FFFFFF"/>
              </a:buClr>
              <a:buSzPts val="6800"/>
              <a:buFont typeface="Poppins"/>
              <a:buNone/>
            </a:pPr>
            <a:r>
              <a:rPr b="0" i="0" lang="en-US" sz="6800" u="none" cap="none" strike="noStrike">
                <a:solidFill>
                  <a:srgbClr val="FFFFFF"/>
                </a:solidFill>
                <a:latin typeface="Poppins"/>
                <a:ea typeface="Poppins"/>
                <a:cs typeface="Poppins"/>
                <a:sym typeface="Poppins"/>
              </a:rPr>
              <a:t>Sample Quiz Questions</a:t>
            </a:r>
            <a:endParaRPr/>
          </a:p>
        </p:txBody>
      </p:sp>
      <p:sp>
        <p:nvSpPr>
          <p:cNvPr id="612" name="Google Shape;612;p5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13" name="Google Shape;613;p59"/>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14" name="Google Shape;614;p59"/>
          <p:cNvSpPr txBox="1"/>
          <p:nvPr/>
        </p:nvSpPr>
        <p:spPr>
          <a:xfrm>
            <a:off x="582143" y="3166391"/>
            <a:ext cx="17634000" cy="6711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1900"/>
              <a:buFont typeface="Times"/>
              <a:buNone/>
            </a:pPr>
            <a:r>
              <a:rPr b="1" i="0" lang="en-US" sz="1800" u="none" cap="none" strike="noStrike">
                <a:solidFill>
                  <a:srgbClr val="000000"/>
                </a:solidFill>
                <a:latin typeface="Calibri"/>
                <a:ea typeface="Calibri"/>
                <a:cs typeface="Calibri"/>
                <a:sym typeface="Calibri"/>
              </a:rPr>
              <a:t>4. Which dietary pattern places an individual at the highest risk for vitamin B12 deficiency?</a:t>
            </a:r>
            <a:endParaRPr b="1" sz="1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b="1" i="0" lang="en-US" sz="1800" u="none" cap="none" strike="noStrike">
                <a:solidFill>
                  <a:srgbClr val="000000"/>
                </a:solidFill>
                <a:latin typeface="Calibri"/>
                <a:ea typeface="Calibri"/>
                <a:cs typeface="Calibri"/>
                <a:sym typeface="Calibri"/>
              </a:rPr>
              <a:t>A.</a:t>
            </a:r>
            <a:r>
              <a:rPr i="0" lang="en-US" sz="1800" u="none" cap="none" strike="noStrike">
                <a:solidFill>
                  <a:srgbClr val="000000"/>
                </a:solidFill>
                <a:latin typeface="Calibri"/>
                <a:ea typeface="Calibri"/>
                <a:cs typeface="Calibri"/>
                <a:sym typeface="Calibri"/>
              </a:rPr>
              <a:t> Mediterranean diet with fish and olive oil</a:t>
            </a:r>
            <a:br>
              <a:rPr i="0" lang="en-US" sz="1800" u="none" cap="none" strike="noStrike">
                <a:solidFill>
                  <a:srgbClr val="000000"/>
                </a:solidFill>
                <a:latin typeface="Calibri"/>
                <a:ea typeface="Calibri"/>
                <a:cs typeface="Calibri"/>
                <a:sym typeface="Calibri"/>
              </a:rPr>
            </a:br>
            <a:r>
              <a:rPr b="1" i="0" lang="en-US" sz="1800" u="none" cap="none" strike="noStrike">
                <a:solidFill>
                  <a:srgbClr val="000000"/>
                </a:solidFill>
                <a:latin typeface="Calibri"/>
                <a:ea typeface="Calibri"/>
                <a:cs typeface="Calibri"/>
                <a:sym typeface="Calibri"/>
              </a:rPr>
              <a:t>B.</a:t>
            </a:r>
            <a:r>
              <a:rPr i="0" lang="en-US" sz="1800" u="none" cap="none" strike="noStrike">
                <a:solidFill>
                  <a:srgbClr val="000000"/>
                </a:solidFill>
                <a:latin typeface="Calibri"/>
                <a:ea typeface="Calibri"/>
                <a:cs typeface="Calibri"/>
                <a:sym typeface="Calibri"/>
              </a:rPr>
              <a:t> Vegetarian diet including eggs and dairy</a:t>
            </a:r>
            <a:br>
              <a:rPr i="0" lang="en-US" sz="1800" u="none" cap="none" strike="noStrike">
                <a:solidFill>
                  <a:srgbClr val="000000"/>
                </a:solidFill>
                <a:latin typeface="Calibri"/>
                <a:ea typeface="Calibri"/>
                <a:cs typeface="Calibri"/>
                <a:sym typeface="Calibri"/>
              </a:rPr>
            </a:br>
            <a:r>
              <a:rPr b="1" i="0" lang="en-US" sz="1800" u="none" cap="none" strike="noStrike">
                <a:solidFill>
                  <a:srgbClr val="000000"/>
                </a:solidFill>
                <a:latin typeface="Calibri"/>
                <a:ea typeface="Calibri"/>
                <a:cs typeface="Calibri"/>
                <a:sym typeface="Calibri"/>
              </a:rPr>
              <a:t>C.</a:t>
            </a:r>
            <a:r>
              <a:rPr i="0" lang="en-US" sz="1800" u="none" cap="none" strike="noStrike">
                <a:solidFill>
                  <a:srgbClr val="000000"/>
                </a:solidFill>
                <a:latin typeface="Calibri"/>
                <a:ea typeface="Calibri"/>
                <a:cs typeface="Calibri"/>
                <a:sym typeface="Calibri"/>
              </a:rPr>
              <a:t> Whole-food omnivore diet</a:t>
            </a:r>
            <a:br>
              <a:rPr i="0" lang="en-US" sz="1800" u="none" cap="none" strike="noStrike">
                <a:solidFill>
                  <a:srgbClr val="000000"/>
                </a:solidFill>
                <a:latin typeface="Calibri"/>
                <a:ea typeface="Calibri"/>
                <a:cs typeface="Calibri"/>
                <a:sym typeface="Calibri"/>
              </a:rPr>
            </a:br>
            <a:r>
              <a:rPr b="1" i="0" lang="en-US" sz="1800" u="none" cap="none" strike="noStrike">
                <a:solidFill>
                  <a:srgbClr val="000000"/>
                </a:solidFill>
                <a:latin typeface="Calibri"/>
                <a:ea typeface="Calibri"/>
                <a:cs typeface="Calibri"/>
                <a:sym typeface="Calibri"/>
              </a:rPr>
              <a:t>D.</a:t>
            </a:r>
            <a:r>
              <a:rPr i="0" lang="en-US" sz="1800" u="none" cap="none" strike="noStrike">
                <a:solidFill>
                  <a:srgbClr val="000000"/>
                </a:solidFill>
                <a:latin typeface="Calibri"/>
                <a:ea typeface="Calibri"/>
                <a:cs typeface="Calibri"/>
                <a:sym typeface="Calibri"/>
              </a:rPr>
              <a:t> Vegan diet without fortified foods</a:t>
            </a:r>
            <a:endParaRPr sz="1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900"/>
              <a:buFont typeface="Times"/>
              <a:buNone/>
            </a:pPr>
            <a:r>
              <a:rPr b="1" i="0" lang="en-US" sz="1800" u="none" cap="none" strike="noStrike">
                <a:solidFill>
                  <a:srgbClr val="000000"/>
                </a:solidFill>
                <a:latin typeface="Calibri"/>
                <a:ea typeface="Calibri"/>
                <a:cs typeface="Calibri"/>
                <a:sym typeface="Calibri"/>
              </a:rPr>
              <a:t>5. A client with Crohn’s disease and gallbladder removal presents with easy bruising, neuropathy, fatigue, and recurrent infections. Which group of nutrients is most likely deficient?</a:t>
            </a:r>
            <a:endParaRPr b="1" sz="18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900"/>
              <a:buFont typeface="Times"/>
              <a:buNone/>
            </a:pPr>
            <a:r>
              <a:rPr b="1" i="0" lang="en-US" sz="1800" u="none" cap="none" strike="noStrike">
                <a:solidFill>
                  <a:srgbClr val="000000"/>
                </a:solidFill>
                <a:latin typeface="Calibri"/>
                <a:ea typeface="Calibri"/>
                <a:cs typeface="Calibri"/>
                <a:sym typeface="Calibri"/>
              </a:rPr>
              <a:t>A.</a:t>
            </a:r>
            <a:r>
              <a:rPr i="0" lang="en-US" sz="1800" u="none" cap="none" strike="noStrike">
                <a:solidFill>
                  <a:srgbClr val="000000"/>
                </a:solidFill>
                <a:latin typeface="Calibri"/>
                <a:ea typeface="Calibri"/>
                <a:cs typeface="Calibri"/>
                <a:sym typeface="Calibri"/>
              </a:rPr>
              <a:t> Water-soluble vitamins only</a:t>
            </a:r>
            <a:endParaRPr sz="18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900"/>
              <a:buFont typeface="Times"/>
              <a:buNone/>
            </a:pPr>
            <a:r>
              <a:rPr b="1" i="0" lang="en-US" sz="1800" u="none" cap="none" strike="noStrike">
                <a:solidFill>
                  <a:srgbClr val="000000"/>
                </a:solidFill>
                <a:latin typeface="Calibri"/>
                <a:ea typeface="Calibri"/>
                <a:cs typeface="Calibri"/>
                <a:sym typeface="Calibri"/>
              </a:rPr>
              <a:t>B.</a:t>
            </a:r>
            <a:r>
              <a:rPr i="0" lang="en-US" sz="1800" u="none" cap="none" strike="noStrike">
                <a:solidFill>
                  <a:srgbClr val="000000"/>
                </a:solidFill>
                <a:latin typeface="Calibri"/>
                <a:ea typeface="Calibri"/>
                <a:cs typeface="Calibri"/>
                <a:sym typeface="Calibri"/>
              </a:rPr>
              <a:t> Iron and magnesium only</a:t>
            </a:r>
            <a:endParaRPr sz="18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900"/>
              <a:buFont typeface="Times"/>
              <a:buNone/>
            </a:pPr>
            <a:r>
              <a:rPr b="1" i="0" lang="en-US" sz="1800" u="none" cap="none" strike="noStrike">
                <a:solidFill>
                  <a:srgbClr val="000000"/>
                </a:solidFill>
                <a:latin typeface="Calibri"/>
                <a:ea typeface="Calibri"/>
                <a:cs typeface="Calibri"/>
                <a:sym typeface="Calibri"/>
              </a:rPr>
              <a:t>C.</a:t>
            </a:r>
            <a:r>
              <a:rPr i="0" lang="en-US" sz="1800" u="none" cap="none" strike="noStrike">
                <a:solidFill>
                  <a:srgbClr val="000000"/>
                </a:solidFill>
                <a:latin typeface="Calibri"/>
                <a:ea typeface="Calibri"/>
                <a:cs typeface="Calibri"/>
                <a:sym typeface="Calibri"/>
              </a:rPr>
              <a:t> Fat-soluble vitamins (A, D, E, K)</a:t>
            </a:r>
            <a:endParaRPr sz="18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900"/>
              <a:buFont typeface="Times"/>
              <a:buNone/>
            </a:pPr>
            <a:r>
              <a:rPr b="1" i="0" lang="en-US" sz="1800" u="none" cap="none" strike="noStrike">
                <a:solidFill>
                  <a:srgbClr val="000000"/>
                </a:solidFill>
                <a:latin typeface="Calibri"/>
                <a:ea typeface="Calibri"/>
                <a:cs typeface="Calibri"/>
                <a:sym typeface="Calibri"/>
              </a:rPr>
              <a:t>D.</a:t>
            </a:r>
            <a:r>
              <a:rPr i="0" lang="en-US" sz="1800" u="none" cap="none" strike="noStrike">
                <a:solidFill>
                  <a:srgbClr val="000000"/>
                </a:solidFill>
                <a:latin typeface="Calibri"/>
                <a:ea typeface="Calibri"/>
                <a:cs typeface="Calibri"/>
                <a:sym typeface="Calibri"/>
              </a:rPr>
              <a:t> B-complex vitamins only</a:t>
            </a:r>
            <a:endParaRPr i="0" sz="18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b="1" i="0" lang="en-US" sz="1800" u="none" cap="none" strike="noStrike">
                <a:solidFill>
                  <a:srgbClr val="000000"/>
                </a:solidFill>
                <a:latin typeface="Calibri"/>
                <a:ea typeface="Calibri"/>
                <a:cs typeface="Calibri"/>
                <a:sym typeface="Calibri"/>
              </a:rPr>
              <a:t>6. A patient presents with:</a:t>
            </a:r>
            <a:endParaRPr b="1" sz="1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i="0" lang="en-US" sz="1800" u="none" cap="none" strike="noStrike">
                <a:solidFill>
                  <a:srgbClr val="000000"/>
                </a:solidFill>
                <a:latin typeface="Calibri"/>
                <a:ea typeface="Calibri"/>
                <a:cs typeface="Calibri"/>
                <a:sym typeface="Calibri"/>
              </a:rPr>
              <a:t>• Memory impairment</a:t>
            </a:r>
            <a:br>
              <a:rPr i="0" lang="en-US" sz="1800" u="none" cap="none" strike="noStrike">
                <a:solidFill>
                  <a:srgbClr val="000000"/>
                </a:solidFill>
                <a:latin typeface="Calibri"/>
                <a:ea typeface="Calibri"/>
                <a:cs typeface="Calibri"/>
                <a:sym typeface="Calibri"/>
              </a:rPr>
            </a:br>
            <a:r>
              <a:rPr i="0" lang="en-US" sz="1800" u="none" cap="none" strike="noStrike">
                <a:solidFill>
                  <a:srgbClr val="000000"/>
                </a:solidFill>
                <a:latin typeface="Calibri"/>
                <a:ea typeface="Calibri"/>
                <a:cs typeface="Calibri"/>
                <a:sym typeface="Calibri"/>
              </a:rPr>
              <a:t>• Numbness in extremities</a:t>
            </a:r>
            <a:br>
              <a:rPr i="0" lang="en-US" sz="1800" u="none" cap="none" strike="noStrike">
                <a:solidFill>
                  <a:srgbClr val="000000"/>
                </a:solidFill>
                <a:latin typeface="Calibri"/>
                <a:ea typeface="Calibri"/>
                <a:cs typeface="Calibri"/>
                <a:sym typeface="Calibri"/>
              </a:rPr>
            </a:br>
            <a:r>
              <a:rPr i="0" lang="en-US" sz="1800" u="none" cap="none" strike="noStrike">
                <a:solidFill>
                  <a:srgbClr val="000000"/>
                </a:solidFill>
                <a:latin typeface="Calibri"/>
                <a:ea typeface="Calibri"/>
                <a:cs typeface="Calibri"/>
                <a:sym typeface="Calibri"/>
              </a:rPr>
              <a:t>• Megaloblastic anemia</a:t>
            </a:r>
            <a:endParaRPr sz="1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b="1" i="0" lang="en-US" sz="1800" u="none" cap="none" strike="noStrike">
                <a:solidFill>
                  <a:srgbClr val="000000"/>
                </a:solidFill>
                <a:latin typeface="Calibri"/>
                <a:ea typeface="Calibri"/>
                <a:cs typeface="Calibri"/>
                <a:sym typeface="Calibri"/>
              </a:rPr>
              <a:t>Which vitamin deficiency best explains this combination?</a:t>
            </a:r>
            <a:endParaRPr b="1" sz="1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000"/>
              <a:buFont typeface="Times"/>
              <a:buNone/>
            </a:pPr>
            <a:r>
              <a:rPr b="1" i="0" lang="en-US" sz="1800" u="none" cap="none" strike="noStrike">
                <a:solidFill>
                  <a:srgbClr val="000000"/>
                </a:solidFill>
                <a:latin typeface="Calibri"/>
                <a:ea typeface="Calibri"/>
                <a:cs typeface="Calibri"/>
                <a:sym typeface="Calibri"/>
              </a:rPr>
              <a:t>A.</a:t>
            </a:r>
            <a:r>
              <a:rPr i="0" lang="en-US" sz="1800" u="none" cap="none" strike="noStrike">
                <a:solidFill>
                  <a:srgbClr val="000000"/>
                </a:solidFill>
                <a:latin typeface="Calibri"/>
                <a:ea typeface="Calibri"/>
                <a:cs typeface="Calibri"/>
                <a:sym typeface="Calibri"/>
              </a:rPr>
              <a:t> Vitamin B6</a:t>
            </a:r>
            <a:br>
              <a:rPr i="0" lang="en-US" sz="1800" u="none" cap="none" strike="noStrike">
                <a:solidFill>
                  <a:srgbClr val="000000"/>
                </a:solidFill>
                <a:latin typeface="Calibri"/>
                <a:ea typeface="Calibri"/>
                <a:cs typeface="Calibri"/>
                <a:sym typeface="Calibri"/>
              </a:rPr>
            </a:br>
            <a:r>
              <a:rPr b="1" i="0" lang="en-US" sz="1800" u="none" cap="none" strike="noStrike">
                <a:solidFill>
                  <a:srgbClr val="000000"/>
                </a:solidFill>
                <a:latin typeface="Calibri"/>
                <a:ea typeface="Calibri"/>
                <a:cs typeface="Calibri"/>
                <a:sym typeface="Calibri"/>
              </a:rPr>
              <a:t>B.</a:t>
            </a:r>
            <a:r>
              <a:rPr i="0" lang="en-US" sz="1800" u="none" cap="none" strike="noStrike">
                <a:solidFill>
                  <a:srgbClr val="000000"/>
                </a:solidFill>
                <a:latin typeface="Calibri"/>
                <a:ea typeface="Calibri"/>
                <a:cs typeface="Calibri"/>
                <a:sym typeface="Calibri"/>
              </a:rPr>
              <a:t> Folate</a:t>
            </a:r>
            <a:br>
              <a:rPr i="0" lang="en-US" sz="1800" u="none" cap="none" strike="noStrike">
                <a:solidFill>
                  <a:srgbClr val="000000"/>
                </a:solidFill>
                <a:latin typeface="Calibri"/>
                <a:ea typeface="Calibri"/>
                <a:cs typeface="Calibri"/>
                <a:sym typeface="Calibri"/>
              </a:rPr>
            </a:br>
            <a:r>
              <a:rPr b="1" i="0" lang="en-US" sz="1800" u="none" cap="none" strike="noStrike">
                <a:solidFill>
                  <a:srgbClr val="000000"/>
                </a:solidFill>
                <a:latin typeface="Calibri"/>
                <a:ea typeface="Calibri"/>
                <a:cs typeface="Calibri"/>
                <a:sym typeface="Calibri"/>
              </a:rPr>
              <a:t>C.</a:t>
            </a:r>
            <a:r>
              <a:rPr i="0" lang="en-US" sz="1800" u="none" cap="none" strike="noStrike">
                <a:solidFill>
                  <a:srgbClr val="000000"/>
                </a:solidFill>
                <a:latin typeface="Calibri"/>
                <a:ea typeface="Calibri"/>
                <a:cs typeface="Calibri"/>
                <a:sym typeface="Calibri"/>
              </a:rPr>
              <a:t> Vitamin B12</a:t>
            </a:r>
            <a:br>
              <a:rPr i="0" lang="en-US" sz="1800" u="none" cap="none" strike="noStrike">
                <a:solidFill>
                  <a:srgbClr val="000000"/>
                </a:solidFill>
                <a:latin typeface="Calibri"/>
                <a:ea typeface="Calibri"/>
                <a:cs typeface="Calibri"/>
                <a:sym typeface="Calibri"/>
              </a:rPr>
            </a:br>
            <a:r>
              <a:rPr b="1" i="0" lang="en-US" sz="1800" u="none" cap="none" strike="noStrike">
                <a:solidFill>
                  <a:srgbClr val="000000"/>
                </a:solidFill>
                <a:latin typeface="Calibri"/>
                <a:ea typeface="Calibri"/>
                <a:cs typeface="Calibri"/>
                <a:sym typeface="Calibri"/>
              </a:rPr>
              <a:t>D.</a:t>
            </a:r>
            <a:r>
              <a:rPr i="0" lang="en-US" sz="1800" u="none" cap="none" strike="noStrike">
                <a:solidFill>
                  <a:srgbClr val="000000"/>
                </a:solidFill>
                <a:latin typeface="Calibri"/>
                <a:ea typeface="Calibri"/>
                <a:cs typeface="Calibri"/>
                <a:sym typeface="Calibri"/>
              </a:rPr>
              <a:t> Vitamin D</a:t>
            </a:r>
            <a:endParaRPr i="0" sz="18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1200"/>
              <a:buFont typeface="Times"/>
              <a:buNone/>
            </a:pPr>
            <a:r>
              <a:t/>
            </a:r>
            <a:endParaRPr i="0" sz="1800" u="none" cap="none" strike="noStrike">
              <a:solidFill>
                <a:srgbClr val="000000"/>
              </a:solidFill>
              <a:latin typeface="Calibri"/>
              <a:ea typeface="Calibri"/>
              <a:cs typeface="Calibri"/>
              <a:sym typeface="Calibri"/>
            </a:endParaRPr>
          </a:p>
        </p:txBody>
      </p:sp>
      <p:sp>
        <p:nvSpPr>
          <p:cNvPr id="615" name="Google Shape;615;p59"/>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FBFB"/>
        </a:solidFill>
      </p:bgPr>
    </p:bg>
    <p:spTree>
      <p:nvGrpSpPr>
        <p:cNvPr id="619" name="Shape 619"/>
        <p:cNvGrpSpPr/>
        <p:nvPr/>
      </p:nvGrpSpPr>
      <p:grpSpPr>
        <a:xfrm>
          <a:off x="0" y="0"/>
          <a:ext cx="0" cy="0"/>
          <a:chOff x="0" y="0"/>
          <a:chExt cx="0" cy="0"/>
        </a:xfrm>
      </p:grpSpPr>
      <p:grpSp>
        <p:nvGrpSpPr>
          <p:cNvPr id="620" name="Google Shape;620;p60"/>
          <p:cNvGrpSpPr/>
          <p:nvPr/>
        </p:nvGrpSpPr>
        <p:grpSpPr>
          <a:xfrm>
            <a:off x="1999667" y="1603521"/>
            <a:ext cx="1493834" cy="6325019"/>
            <a:chOff x="-1" y="-1"/>
            <a:chExt cx="1493832" cy="6325018"/>
          </a:xfrm>
        </p:grpSpPr>
        <p:sp>
          <p:nvSpPr>
            <p:cNvPr id="621" name="Google Shape;621;p60"/>
            <p:cNvSpPr/>
            <p:nvPr/>
          </p:nvSpPr>
          <p:spPr>
            <a:xfrm>
              <a:off x="0" y="-1"/>
              <a:ext cx="1493831" cy="6325018"/>
            </a:xfrm>
            <a:custGeom>
              <a:rect b="b" l="l" r="r" t="t"/>
              <a:pathLst>
                <a:path extrusionOk="0" h="21600" w="21600">
                  <a:moveTo>
                    <a:pt x="10800" y="0"/>
                  </a:moveTo>
                  <a:cubicBezTo>
                    <a:pt x="13664" y="0"/>
                    <a:pt x="16411" y="269"/>
                    <a:pt x="18437" y="747"/>
                  </a:cubicBezTo>
                  <a:cubicBezTo>
                    <a:pt x="20462" y="1225"/>
                    <a:pt x="21600" y="1874"/>
                    <a:pt x="21600" y="2551"/>
                  </a:cubicBezTo>
                  <a:lnTo>
                    <a:pt x="21600" y="19049"/>
                  </a:lnTo>
                  <a:cubicBezTo>
                    <a:pt x="21600" y="19726"/>
                    <a:pt x="20462" y="20375"/>
                    <a:pt x="18437" y="20853"/>
                  </a:cubicBezTo>
                  <a:cubicBezTo>
                    <a:pt x="16411" y="21331"/>
                    <a:pt x="13664" y="21600"/>
                    <a:pt x="10800" y="21600"/>
                  </a:cubicBezTo>
                  <a:cubicBezTo>
                    <a:pt x="7936" y="21600"/>
                    <a:pt x="5189" y="21331"/>
                    <a:pt x="3163" y="20853"/>
                  </a:cubicBezTo>
                  <a:cubicBezTo>
                    <a:pt x="1138" y="20375"/>
                    <a:pt x="0" y="19726"/>
                    <a:pt x="0" y="19049"/>
                  </a:cubicBezTo>
                  <a:lnTo>
                    <a:pt x="0" y="2551"/>
                  </a:lnTo>
                  <a:cubicBezTo>
                    <a:pt x="0" y="1874"/>
                    <a:pt x="1138" y="1225"/>
                    <a:pt x="3163" y="747"/>
                  </a:cubicBezTo>
                  <a:cubicBezTo>
                    <a:pt x="5189" y="269"/>
                    <a:pt x="7936" y="0"/>
                    <a:pt x="10800" y="0"/>
                  </a:cubicBezTo>
                  <a:close/>
                </a:path>
              </a:pathLst>
            </a:cu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22" name="Google Shape;622;p60"/>
            <p:cNvSpPr txBox="1"/>
            <p:nvPr/>
          </p:nvSpPr>
          <p:spPr>
            <a:xfrm>
              <a:off x="-1" y="1037285"/>
              <a:ext cx="1493827" cy="4250428"/>
            </a:xfrm>
            <a:prstGeom prst="rect">
              <a:avLst/>
            </a:prstGeom>
            <a:noFill/>
            <a:ln>
              <a:noFill/>
            </a:ln>
          </p:spPr>
          <p:txBody>
            <a:bodyPr anchorCtr="0" anchor="ctr" bIns="0" lIns="0" spcFirstLastPara="1" rIns="0" wrap="square" tIns="0">
              <a:spAutoFit/>
            </a:bodyPr>
            <a:lstStyle/>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D</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O</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M</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A</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I</a:t>
              </a:r>
              <a:endParaRPr/>
            </a:p>
            <a:p>
              <a:pPr indent="0" lvl="0" marL="0" marR="0" rtl="0" algn="ctr">
                <a:lnSpc>
                  <a:spcPct val="133333"/>
                </a:lnSpc>
                <a:spcBef>
                  <a:spcPts val="0"/>
                </a:spcBef>
                <a:spcAft>
                  <a:spcPts val="0"/>
                </a:spcAft>
                <a:buClr>
                  <a:srgbClr val="000000"/>
                </a:buClr>
                <a:buSzPts val="3600"/>
                <a:buFont typeface="Arial"/>
                <a:buNone/>
              </a:pPr>
              <a:r>
                <a:rPr b="0" i="0" lang="en-US" sz="3600" u="none" cap="none" strike="noStrike">
                  <a:solidFill>
                    <a:srgbClr val="000000"/>
                  </a:solidFill>
                  <a:latin typeface="Arial"/>
                  <a:ea typeface="Arial"/>
                  <a:cs typeface="Arial"/>
                  <a:sym typeface="Arial"/>
                </a:rPr>
                <a:t>N</a:t>
              </a:r>
              <a:endParaRPr/>
            </a:p>
            <a:p>
              <a:pPr indent="0" lvl="0" marL="0" marR="0" rtl="0" algn="ctr">
                <a:lnSpc>
                  <a:spcPct val="133333"/>
                </a:lnSpc>
                <a:spcBef>
                  <a:spcPts val="0"/>
                </a:spcBef>
                <a:spcAft>
                  <a:spcPts val="0"/>
                </a:spcAft>
                <a:buClr>
                  <a:srgbClr val="000000"/>
                </a:buClr>
                <a:buSzPts val="3600"/>
                <a:buFont typeface="Arial"/>
                <a:buNone/>
              </a:pPr>
              <a:r>
                <a:rPr b="1" i="0" lang="en-US" sz="3600" u="none" cap="none" strike="noStrike">
                  <a:solidFill>
                    <a:srgbClr val="000000"/>
                  </a:solidFill>
                  <a:latin typeface="Arial"/>
                  <a:ea typeface="Arial"/>
                  <a:cs typeface="Arial"/>
                  <a:sym typeface="Arial"/>
                </a:rPr>
                <a:t>III</a:t>
              </a:r>
              <a:endParaRPr/>
            </a:p>
          </p:txBody>
        </p:sp>
      </p:grpSp>
      <p:sp>
        <p:nvSpPr>
          <p:cNvPr id="623" name="Google Shape;623;p60"/>
          <p:cNvSpPr/>
          <p:nvPr/>
        </p:nvSpPr>
        <p:spPr>
          <a:xfrm>
            <a:off x="-1543050" y="-558221"/>
            <a:ext cx="3086100" cy="11299906"/>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24" name="Google Shape;624;p60"/>
          <p:cNvSpPr txBox="1"/>
          <p:nvPr/>
        </p:nvSpPr>
        <p:spPr>
          <a:xfrm>
            <a:off x="3936981" y="1574560"/>
            <a:ext cx="7880795" cy="767436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33FF"/>
              </a:buClr>
              <a:buSzPts val="2800"/>
              <a:buFont typeface="Arial"/>
              <a:buNone/>
            </a:pPr>
            <a:r>
              <a:rPr b="1" i="0" lang="en-US" sz="2800" u="none" cap="none" strike="noStrike">
                <a:solidFill>
                  <a:srgbClr val="0433FF"/>
                </a:solidFill>
                <a:latin typeface="Arial"/>
                <a:ea typeface="Arial"/>
                <a:cs typeface="Arial"/>
                <a:sym typeface="Arial"/>
              </a:rPr>
              <a:t>Nutrients &amp; Human Health - Macronutrients (Fiber) and Micronutrients (Minerals)</a:t>
            </a:r>
            <a:endParaRPr b="0" i="0" sz="2500" u="none" cap="none" strike="noStrike">
              <a:solidFill>
                <a:srgbClr val="231F20"/>
              </a:solidFill>
              <a:latin typeface="Calibri"/>
              <a:ea typeface="Calibri"/>
              <a:cs typeface="Calibri"/>
              <a:sym typeface="Calibri"/>
            </a:endParaRPr>
          </a:p>
          <a:p>
            <a:pPr indent="-320841" lvl="0" marL="320841" marR="0" rtl="0" algn="l">
              <a:lnSpc>
                <a:spcPct val="100000"/>
              </a:lnSpc>
              <a:spcBef>
                <a:spcPts val="1600"/>
              </a:spcBef>
              <a:spcAft>
                <a:spcPts val="0"/>
              </a:spcAft>
              <a:buClr>
                <a:srgbClr val="0433FF"/>
              </a:buClr>
              <a:buSzPts val="2800"/>
              <a:buFont typeface="Arial"/>
              <a:buChar char="•"/>
            </a:pPr>
            <a:r>
              <a:rPr b="0" i="0" lang="en-US" sz="2800" u="none" cap="none" strike="noStrike">
                <a:solidFill>
                  <a:srgbClr val="0433FF"/>
                </a:solidFill>
                <a:latin typeface="Arial"/>
                <a:ea typeface="Arial"/>
                <a:cs typeface="Arial"/>
                <a:sym typeface="Arial"/>
              </a:rPr>
              <a:t>Macronutrient and micronutrient food sources and impact on health</a:t>
            </a:r>
            <a:endParaRPr/>
          </a:p>
          <a:p>
            <a:pPr indent="-320841" lvl="0" marL="320841" marR="0" rtl="0" algn="l">
              <a:lnSpc>
                <a:spcPct val="100000"/>
              </a:lnSpc>
              <a:spcBef>
                <a:spcPts val="1600"/>
              </a:spcBef>
              <a:spcAft>
                <a:spcPts val="0"/>
              </a:spcAft>
              <a:buClr>
                <a:srgbClr val="0433FF"/>
              </a:buClr>
              <a:buSzPts val="2800"/>
              <a:buFont typeface="Arial"/>
              <a:buChar char="•"/>
            </a:pPr>
            <a:r>
              <a:rPr b="0" i="0" lang="en-US" sz="2800" u="none" cap="none" strike="noStrike">
                <a:solidFill>
                  <a:srgbClr val="0433FF"/>
                </a:solidFill>
                <a:latin typeface="Arial"/>
                <a:ea typeface="Arial"/>
                <a:cs typeface="Arial"/>
                <a:sym typeface="Arial"/>
              </a:rPr>
              <a:t>Nutrient deficiency and insufficiency: causes, symptoms, and treatment</a:t>
            </a:r>
            <a:endParaRPr/>
          </a:p>
          <a:p>
            <a:pPr indent="-320841" lvl="0" marL="320841" marR="0" rtl="0" algn="l">
              <a:lnSpc>
                <a:spcPct val="100000"/>
              </a:lnSpc>
              <a:spcBef>
                <a:spcPts val="1600"/>
              </a:spcBef>
              <a:spcAft>
                <a:spcPts val="0"/>
              </a:spcAft>
              <a:buClr>
                <a:srgbClr val="0433FF"/>
              </a:buClr>
              <a:buSzPts val="2800"/>
              <a:buFont typeface="Arial"/>
              <a:buChar char="•"/>
            </a:pPr>
            <a:r>
              <a:rPr b="0" i="0" lang="en-US" sz="2800" u="none" cap="none" strike="noStrike">
                <a:solidFill>
                  <a:srgbClr val="0433FF"/>
                </a:solidFill>
                <a:latin typeface="Arial"/>
                <a:ea typeface="Arial"/>
                <a:cs typeface="Arial"/>
                <a:sym typeface="Arial"/>
              </a:rPr>
              <a:t>Role of oxidative stress and detoxification pathways on health status</a:t>
            </a:r>
            <a:endParaRPr/>
          </a:p>
          <a:p>
            <a:pPr indent="-320841" lvl="0" marL="320841" marR="0" rtl="0" algn="l">
              <a:lnSpc>
                <a:spcPct val="100000"/>
              </a:lnSpc>
              <a:spcBef>
                <a:spcPts val="1600"/>
              </a:spcBef>
              <a:spcAft>
                <a:spcPts val="0"/>
              </a:spcAft>
              <a:buClr>
                <a:srgbClr val="0433FF"/>
              </a:buClr>
              <a:buSzPts val="2800"/>
              <a:buFont typeface="Arial"/>
              <a:buChar char="•"/>
            </a:pPr>
            <a:r>
              <a:rPr b="0" i="0" lang="en-US" sz="2800" u="none" cap="none" strike="noStrike">
                <a:solidFill>
                  <a:srgbClr val="0433FF"/>
                </a:solidFill>
                <a:latin typeface="Arial"/>
                <a:ea typeface="Arial"/>
                <a:cs typeface="Arial"/>
                <a:sym typeface="Arial"/>
              </a:rPr>
              <a:t>Structure and function of soluble and insoluble fiber and its impacts on health</a:t>
            </a:r>
            <a:endParaRPr/>
          </a:p>
          <a:p>
            <a:pPr indent="-320841" lvl="0" marL="320841" marR="0" rtl="0" algn="l">
              <a:lnSpc>
                <a:spcPct val="100000"/>
              </a:lnSpc>
              <a:spcBef>
                <a:spcPts val="1600"/>
              </a:spcBef>
              <a:spcAft>
                <a:spcPts val="0"/>
              </a:spcAft>
              <a:buClr>
                <a:srgbClr val="0433FF"/>
              </a:buClr>
              <a:buSzPts val="2800"/>
              <a:buFont typeface="Arial"/>
              <a:buChar char="•"/>
            </a:pPr>
            <a:r>
              <a:rPr b="0" i="0" lang="en-US" sz="2800" u="none" cap="none" strike="noStrike">
                <a:solidFill>
                  <a:srgbClr val="0433FF"/>
                </a:solidFill>
                <a:latin typeface="Arial"/>
                <a:ea typeface="Arial"/>
                <a:cs typeface="Arial"/>
                <a:sym typeface="Arial"/>
              </a:rPr>
              <a:t>Malabsorption and effects on macronutrients and micronutrient status</a:t>
            </a:r>
            <a:endParaRPr/>
          </a:p>
          <a:p>
            <a:pPr indent="-143041" lvl="0" marL="320841" marR="0" rtl="0" algn="l">
              <a:lnSpc>
                <a:spcPct val="100000"/>
              </a:lnSpc>
              <a:spcBef>
                <a:spcPts val="1600"/>
              </a:spcBef>
              <a:spcAft>
                <a:spcPts val="0"/>
              </a:spcAft>
              <a:buClr>
                <a:srgbClr val="0433FF"/>
              </a:buClr>
              <a:buSzPts val="2800"/>
              <a:buFont typeface="Arial"/>
              <a:buNone/>
            </a:pPr>
            <a:r>
              <a:t/>
            </a:r>
            <a:endParaRPr b="0" i="0" sz="2800" u="none" cap="none" strike="noStrike">
              <a:solidFill>
                <a:srgbClr val="0433FF"/>
              </a:solidFill>
              <a:latin typeface="Arial"/>
              <a:ea typeface="Arial"/>
              <a:cs typeface="Arial"/>
              <a:sym typeface="Arial"/>
            </a:endParaRPr>
          </a:p>
          <a:p>
            <a:pPr indent="0" lvl="0" marL="0" marR="0" rtl="0" algn="l">
              <a:lnSpc>
                <a:spcPct val="100000"/>
              </a:lnSpc>
              <a:spcBef>
                <a:spcPts val="1500"/>
              </a:spcBef>
              <a:spcAft>
                <a:spcPts val="0"/>
              </a:spcAft>
              <a:buClr>
                <a:srgbClr val="0433FF"/>
              </a:buClr>
              <a:buSzPts val="2200"/>
              <a:buFont typeface="Arial"/>
              <a:buNone/>
            </a:pPr>
            <a:r>
              <a:rPr b="1" i="0" lang="en-US" sz="2200" u="none" cap="none" strike="noStrike">
                <a:solidFill>
                  <a:srgbClr val="0433FF"/>
                </a:solidFill>
                <a:latin typeface="Arial"/>
                <a:ea typeface="Arial"/>
                <a:cs typeface="Arial"/>
                <a:sym typeface="Arial"/>
              </a:rPr>
              <a:t>**Headings on slides highlighted in blue represent a new topic within the domain</a:t>
            </a:r>
            <a:endParaRPr/>
          </a:p>
        </p:txBody>
      </p:sp>
      <p:sp>
        <p:nvSpPr>
          <p:cNvPr id="625" name="Google Shape;625;p60"/>
          <p:cNvSpPr txBox="1"/>
          <p:nvPr/>
        </p:nvSpPr>
        <p:spPr>
          <a:xfrm>
            <a:off x="17258509" y="9210674"/>
            <a:ext cx="153964" cy="34289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Clr>
                <a:srgbClr val="231F20"/>
              </a:buClr>
              <a:buSzPts val="2000"/>
              <a:buFont typeface="Arial"/>
              <a:buNone/>
            </a:pPr>
            <a:r>
              <a:rPr b="0" i="0" lang="en-US" sz="2000" u="none" cap="none" strike="noStrike">
                <a:solidFill>
                  <a:srgbClr val="231F20"/>
                </a:solidFill>
                <a:latin typeface="Arial"/>
                <a:ea typeface="Arial"/>
                <a:cs typeface="Arial"/>
                <a:sym typeface="Arial"/>
              </a:rPr>
              <a:t>2</a:t>
            </a:r>
            <a:endParaRPr/>
          </a:p>
        </p:txBody>
      </p:sp>
      <p:sp>
        <p:nvSpPr>
          <p:cNvPr id="626" name="Google Shape;626;p6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pSp>
        <p:nvGrpSpPr>
          <p:cNvPr id="627" name="Google Shape;627;p60"/>
          <p:cNvGrpSpPr/>
          <p:nvPr/>
        </p:nvGrpSpPr>
        <p:grpSpPr>
          <a:xfrm>
            <a:off x="11978444" y="-94335"/>
            <a:ext cx="6319748" cy="10945918"/>
            <a:chOff x="-2" y="-1"/>
            <a:chExt cx="6319746" cy="10945916"/>
          </a:xfrm>
        </p:grpSpPr>
        <p:pic>
          <p:nvPicPr>
            <p:cNvPr descr="nrd-D6Tu_L3chLE-unsplash.jpg" id="628" name="Google Shape;628;p60"/>
            <p:cNvPicPr preferRelativeResize="0"/>
            <p:nvPr/>
          </p:nvPicPr>
          <p:blipFill rotWithShape="1">
            <a:blip r:embed="rId3">
              <a:alphaModFix/>
            </a:blip>
            <a:srcRect b="0" l="27375" r="27375" t="0"/>
            <a:stretch/>
          </p:blipFill>
          <p:spPr>
            <a:xfrm>
              <a:off x="-2" y="-1"/>
              <a:ext cx="6319746" cy="10475670"/>
            </a:xfrm>
            <a:prstGeom prst="rect">
              <a:avLst/>
            </a:prstGeom>
            <a:noFill/>
            <a:ln>
              <a:noFill/>
            </a:ln>
          </p:spPr>
        </p:pic>
        <p:sp>
          <p:nvSpPr>
            <p:cNvPr id="629" name="Google Shape;629;p60"/>
            <p:cNvSpPr txBox="1"/>
            <p:nvPr/>
          </p:nvSpPr>
          <p:spPr>
            <a:xfrm>
              <a:off x="-2" y="10551867"/>
              <a:ext cx="6319745" cy="394048"/>
            </a:xfrm>
            <a:prstGeom prst="rect">
              <a:avLst/>
            </a:prstGeom>
            <a:noFill/>
            <a:ln>
              <a:noFill/>
            </a:ln>
          </p:spPr>
          <p:txBody>
            <a:bodyPr anchorCtr="0" anchor="t" bIns="76200" lIns="76200" spcFirstLastPara="1" rIns="76200" wrap="square" tIns="76200">
              <a:spAutoFit/>
            </a:bodyPr>
            <a:lstStyle/>
            <a:p>
              <a:pPr indent="0" lvl="0" marL="0" marR="0" rtl="0" algn="l">
                <a:lnSpc>
                  <a:spcPct val="100000"/>
                </a:lnSpc>
                <a:spcBef>
                  <a:spcPts val="0"/>
                </a:spcBef>
                <a:spcAft>
                  <a:spcPts val="0"/>
                </a:spcAft>
                <a:buClr>
                  <a:srgbClr val="000000"/>
                </a:buClr>
                <a:buSzPts val="1800"/>
                <a:buFont typeface="Calibri"/>
                <a:buNone/>
              </a:pPr>
              <a:r>
                <a:rPr b="0" i="0" lang="en-US" sz="1800" u="none" cap="none" strike="noStrike">
                  <a:solidFill>
                    <a:srgbClr val="000000"/>
                  </a:solidFill>
                  <a:latin typeface="Calibri"/>
                  <a:ea typeface="Calibri"/>
                  <a:cs typeface="Calibri"/>
                  <a:sym typeface="Calibri"/>
                </a:rPr>
                <a:t>Caption</a:t>
              </a:r>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6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5" name="Google Shape;635;p61"/>
          <p:cNvSpPr txBox="1"/>
          <p:nvPr/>
        </p:nvSpPr>
        <p:spPr>
          <a:xfrm>
            <a:off x="1176073" y="398560"/>
            <a:ext cx="16812960" cy="2249665"/>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0433FF"/>
              </a:buClr>
              <a:buSzPts val="7800"/>
              <a:buFont typeface="Poppins"/>
              <a:buNone/>
            </a:pPr>
            <a:r>
              <a:rPr b="0" i="0" lang="en-US" sz="7800" u="none" cap="none" strike="noStrike">
                <a:solidFill>
                  <a:srgbClr val="0433FF"/>
                </a:solidFill>
                <a:latin typeface="Poppins"/>
                <a:ea typeface="Poppins"/>
                <a:cs typeface="Poppins"/>
                <a:sym typeface="Poppins"/>
              </a:rPr>
              <a:t>Fiber - </a:t>
            </a:r>
            <a:endParaRPr b="0" i="0" sz="2500" u="none" cap="none" strike="noStrike">
              <a:solidFill>
                <a:srgbClr val="231F20"/>
              </a:solidFill>
              <a:latin typeface="Arial"/>
              <a:ea typeface="Arial"/>
              <a:cs typeface="Arial"/>
              <a:sym typeface="Arial"/>
            </a:endParaRPr>
          </a:p>
          <a:p>
            <a:pPr indent="0" lvl="0" marL="0" marR="0" rtl="0" algn="l">
              <a:lnSpc>
                <a:spcPct val="156896"/>
              </a:lnSpc>
              <a:spcBef>
                <a:spcPts val="0"/>
              </a:spcBef>
              <a:spcAft>
                <a:spcPts val="0"/>
              </a:spcAft>
              <a:buClr>
                <a:srgbClr val="0433FF"/>
              </a:buClr>
              <a:buSzPts val="5800"/>
              <a:buFont typeface="Poppins"/>
              <a:buNone/>
            </a:pPr>
            <a:r>
              <a:rPr b="0" i="0" lang="en-US" sz="5800" u="none" cap="none" strike="noStrike">
                <a:solidFill>
                  <a:srgbClr val="0433FF"/>
                </a:solidFill>
                <a:latin typeface="Poppins"/>
                <a:ea typeface="Poppins"/>
                <a:cs typeface="Poppins"/>
                <a:sym typeface="Poppins"/>
              </a:rPr>
              <a:t>Food Sources and Impact on Health</a:t>
            </a:r>
            <a:endParaRPr/>
          </a:p>
        </p:txBody>
      </p:sp>
      <p:sp>
        <p:nvSpPr>
          <p:cNvPr id="636" name="Google Shape;636;p6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37" name="Google Shape;637;p61"/>
          <p:cNvSpPr txBox="1"/>
          <p:nvPr/>
        </p:nvSpPr>
        <p:spPr>
          <a:xfrm>
            <a:off x="1176086" y="3796725"/>
            <a:ext cx="14561100" cy="42915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None/>
            </a:pPr>
            <a:r>
              <a:rPr i="1" lang="en-US" sz="3200">
                <a:solidFill>
                  <a:schemeClr val="dk1"/>
                </a:solidFill>
                <a:latin typeface="Calibri"/>
                <a:ea typeface="Calibri"/>
                <a:cs typeface="Calibri"/>
                <a:sym typeface="Calibri"/>
              </a:rPr>
              <a:t>Fiber isn't a calorie source, yet it drives metabolic regulation, detoxification, and GI function throughout the body.</a:t>
            </a:r>
            <a:endParaRPr i="1" sz="3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en-US" sz="3200">
                <a:solidFill>
                  <a:schemeClr val="dk1"/>
                </a:solidFill>
                <a:latin typeface="Calibri"/>
                <a:ea typeface="Calibri"/>
                <a:cs typeface="Calibri"/>
                <a:sym typeface="Calibri"/>
              </a:rPr>
              <a:t>Fiber regulates four key systems:</a:t>
            </a:r>
            <a:endParaRPr b="1"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Char char="●"/>
            </a:pPr>
            <a:r>
              <a:rPr lang="en-US" sz="3200">
                <a:solidFill>
                  <a:schemeClr val="dk1"/>
                </a:solidFill>
                <a:latin typeface="Calibri"/>
                <a:ea typeface="Calibri"/>
                <a:cs typeface="Calibri"/>
                <a:sym typeface="Calibri"/>
              </a:rPr>
              <a:t>🧪 </a:t>
            </a:r>
            <a:r>
              <a:rPr b="1" lang="en-US" sz="3200">
                <a:solidFill>
                  <a:schemeClr val="dk1"/>
                </a:solidFill>
                <a:latin typeface="Calibri"/>
                <a:ea typeface="Calibri"/>
                <a:cs typeface="Calibri"/>
                <a:sym typeface="Calibri"/>
              </a:rPr>
              <a:t>Detoxification</a:t>
            </a:r>
            <a:r>
              <a:rPr lang="en-US" sz="3200">
                <a:solidFill>
                  <a:schemeClr val="dk1"/>
                </a:solidFill>
                <a:latin typeface="Calibri"/>
                <a:ea typeface="Calibri"/>
                <a:cs typeface="Calibri"/>
                <a:sym typeface="Calibri"/>
              </a:rPr>
              <a:t> — supports elimination pathways</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lang="en-US" sz="3200">
                <a:solidFill>
                  <a:schemeClr val="dk1"/>
                </a:solidFill>
                <a:latin typeface="Calibri"/>
                <a:ea typeface="Calibri"/>
                <a:cs typeface="Calibri"/>
                <a:sym typeface="Calibri"/>
              </a:rPr>
              <a:t>📈 </a:t>
            </a:r>
            <a:r>
              <a:rPr b="1" lang="en-US" sz="3200">
                <a:solidFill>
                  <a:schemeClr val="dk1"/>
                </a:solidFill>
                <a:latin typeface="Calibri"/>
                <a:ea typeface="Calibri"/>
                <a:cs typeface="Calibri"/>
                <a:sym typeface="Calibri"/>
              </a:rPr>
              <a:t>Glycemic regulation</a:t>
            </a:r>
            <a:r>
              <a:rPr lang="en-US" sz="3200">
                <a:solidFill>
                  <a:schemeClr val="dk1"/>
                </a:solidFill>
                <a:latin typeface="Calibri"/>
                <a:ea typeface="Calibri"/>
                <a:cs typeface="Calibri"/>
                <a:sym typeface="Calibri"/>
              </a:rPr>
              <a:t> — slows glucose absorption</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lang="en-US" sz="3200">
                <a:solidFill>
                  <a:schemeClr val="dk1"/>
                </a:solidFill>
                <a:latin typeface="Calibri"/>
                <a:ea typeface="Calibri"/>
                <a:cs typeface="Calibri"/>
                <a:sym typeface="Calibri"/>
              </a:rPr>
              <a:t>🦠 </a:t>
            </a:r>
            <a:r>
              <a:rPr b="1" lang="en-US" sz="3200">
                <a:solidFill>
                  <a:schemeClr val="dk1"/>
                </a:solidFill>
                <a:latin typeface="Calibri"/>
                <a:ea typeface="Calibri"/>
                <a:cs typeface="Calibri"/>
                <a:sym typeface="Calibri"/>
              </a:rPr>
              <a:t>Microbial ecology</a:t>
            </a:r>
            <a:r>
              <a:rPr lang="en-US" sz="3200">
                <a:solidFill>
                  <a:schemeClr val="dk1"/>
                </a:solidFill>
                <a:latin typeface="Calibri"/>
                <a:ea typeface="Calibri"/>
                <a:cs typeface="Calibri"/>
                <a:sym typeface="Calibri"/>
              </a:rPr>
              <a:t> — feeds beneficial gut bacteria</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lang="en-US" sz="3200">
                <a:solidFill>
                  <a:schemeClr val="dk1"/>
                </a:solidFill>
                <a:latin typeface="Calibri"/>
                <a:ea typeface="Calibri"/>
                <a:cs typeface="Calibri"/>
                <a:sym typeface="Calibri"/>
              </a:rPr>
              <a:t>⚖️ </a:t>
            </a:r>
            <a:r>
              <a:rPr b="1" lang="en-US" sz="3200">
                <a:solidFill>
                  <a:schemeClr val="dk1"/>
                </a:solidFill>
                <a:latin typeface="Calibri"/>
                <a:ea typeface="Calibri"/>
                <a:cs typeface="Calibri"/>
                <a:sym typeface="Calibri"/>
              </a:rPr>
              <a:t>Hormonal elimination</a:t>
            </a:r>
            <a:r>
              <a:rPr lang="en-US" sz="3200">
                <a:solidFill>
                  <a:schemeClr val="dk1"/>
                </a:solidFill>
                <a:latin typeface="Calibri"/>
                <a:ea typeface="Calibri"/>
                <a:cs typeface="Calibri"/>
                <a:sym typeface="Calibri"/>
              </a:rPr>
              <a:t> — binds and clears excess hormones (e.g., estrogen)</a:t>
            </a:r>
            <a:endParaRPr sz="3200">
              <a:latin typeface="Calibri"/>
              <a:ea typeface="Calibri"/>
              <a:cs typeface="Calibri"/>
              <a:sym typeface="Calibri"/>
            </a:endParaRPr>
          </a:p>
        </p:txBody>
      </p:sp>
      <p:sp>
        <p:nvSpPr>
          <p:cNvPr id="638" name="Google Shape;638;p6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39" name="Google Shape;639;p6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sp>
        <p:nvSpPr>
          <p:cNvPr id="644" name="Google Shape;644;p6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5" name="Google Shape;645;p62"/>
          <p:cNvSpPr txBox="1"/>
          <p:nvPr/>
        </p:nvSpPr>
        <p:spPr>
          <a:xfrm>
            <a:off x="1243721" y="327376"/>
            <a:ext cx="16812900" cy="2401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7800"/>
              <a:buFont typeface="Poppins"/>
              <a:buNone/>
            </a:pPr>
            <a:r>
              <a:rPr b="1" i="0" lang="en-US" sz="7800" u="none" cap="none" strike="noStrike">
                <a:solidFill>
                  <a:srgbClr val="FFFFFF"/>
                </a:solidFill>
                <a:latin typeface="Poppins"/>
                <a:ea typeface="Poppins"/>
                <a:cs typeface="Poppins"/>
                <a:sym typeface="Poppins"/>
              </a:rPr>
              <a:t>Fiber: </a:t>
            </a:r>
            <a:r>
              <a:rPr b="0" i="0" lang="en-US" sz="7800" u="none" cap="none" strike="noStrike">
                <a:solidFill>
                  <a:srgbClr val="FFFFFF"/>
                </a:solidFill>
                <a:latin typeface="Poppins"/>
                <a:ea typeface="Poppins"/>
                <a:cs typeface="Poppins"/>
                <a:sym typeface="Poppins"/>
              </a:rPr>
              <a:t>The GI Regulatory Framework</a:t>
            </a:r>
            <a:endParaRPr/>
          </a:p>
        </p:txBody>
      </p:sp>
      <p:sp>
        <p:nvSpPr>
          <p:cNvPr id="646" name="Google Shape;646;p6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47" name="Google Shape;647;p62"/>
          <p:cNvSpPr txBox="1"/>
          <p:nvPr/>
        </p:nvSpPr>
        <p:spPr>
          <a:xfrm>
            <a:off x="1243803" y="3595900"/>
            <a:ext cx="15800400" cy="58860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lang="en-US" sz="3200">
                <a:solidFill>
                  <a:schemeClr val="dk1"/>
                </a:solidFill>
                <a:latin typeface="Calibri"/>
                <a:ea typeface="Calibri"/>
                <a:cs typeface="Calibri"/>
                <a:sym typeface="Calibri"/>
              </a:rPr>
              <a:t>Composed of non-digestible carbohydrates and lignins from plant foods. </a:t>
            </a:r>
            <a:endParaRPr sz="32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t/>
            </a:r>
            <a:endParaRPr sz="32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3200">
                <a:solidFill>
                  <a:schemeClr val="dk1"/>
                </a:solidFill>
                <a:latin typeface="Calibri"/>
                <a:ea typeface="Calibri"/>
                <a:cs typeface="Calibri"/>
                <a:sym typeface="Calibri"/>
              </a:rPr>
              <a:t>Fiber behaves fundamentally differently from starch or sugar:</a:t>
            </a:r>
            <a:endParaRPr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Font typeface="Calibri"/>
              <a:buChar char="●"/>
            </a:pPr>
            <a:r>
              <a:rPr b="1" lang="en-US" sz="3200">
                <a:solidFill>
                  <a:schemeClr val="dk1"/>
                </a:solidFill>
                <a:latin typeface="Calibri"/>
                <a:ea typeface="Calibri"/>
                <a:cs typeface="Calibri"/>
                <a:sym typeface="Calibri"/>
              </a:rPr>
              <a:t>Not digested or absorbed</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b="1" lang="en-US" sz="3200">
                <a:solidFill>
                  <a:schemeClr val="dk1"/>
                </a:solidFill>
                <a:latin typeface="Calibri"/>
                <a:ea typeface="Calibri"/>
                <a:cs typeface="Calibri"/>
                <a:sym typeface="Calibri"/>
              </a:rPr>
              <a:t>Reaches the colon intact</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latin typeface="Calibri"/>
                <a:ea typeface="Calibri"/>
                <a:cs typeface="Calibri"/>
                <a:sym typeface="Calibri"/>
              </a:rPr>
              <a:t>Directly regulates</a:t>
            </a:r>
            <a:r>
              <a:rPr lang="en-US" sz="3200">
                <a:solidFill>
                  <a:schemeClr val="dk1"/>
                </a:solidFill>
                <a:latin typeface="Calibri"/>
                <a:ea typeface="Calibri"/>
                <a:cs typeface="Calibri"/>
                <a:sym typeface="Calibri"/>
              </a:rPr>
              <a:t> intestinal function and microbial activity</a:t>
            </a:r>
            <a:endParaRPr sz="32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t/>
            </a:r>
            <a:endParaRPr i="1" sz="3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Clr>
                <a:schemeClr val="dk1"/>
              </a:buClr>
              <a:buSzPts val="1100"/>
              <a:buFont typeface="Arial"/>
              <a:buNone/>
            </a:pPr>
            <a:r>
              <a:rPr lang="en-US" sz="3200">
                <a:solidFill>
                  <a:schemeClr val="dk1"/>
                </a:solidFill>
                <a:latin typeface="Calibri"/>
                <a:ea typeface="Calibri"/>
                <a:cs typeface="Calibri"/>
                <a:sym typeface="Calibri"/>
              </a:rPr>
              <a:t>Rather than supplying calories, fiber performs mechanical, metabolic, and biochemical roles that shape the gut environment.</a:t>
            </a:r>
            <a:endParaRPr sz="3200">
              <a:latin typeface="Calibri"/>
              <a:ea typeface="Calibri"/>
              <a:cs typeface="Calibri"/>
              <a:sym typeface="Calibri"/>
            </a:endParaRPr>
          </a:p>
        </p:txBody>
      </p:sp>
      <p:sp>
        <p:nvSpPr>
          <p:cNvPr id="648" name="Google Shape;648;p6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49" name="Google Shape;649;p6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6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55" name="Google Shape;655;p63"/>
          <p:cNvSpPr txBox="1"/>
          <p:nvPr/>
        </p:nvSpPr>
        <p:spPr>
          <a:xfrm>
            <a:off x="1152671" y="966858"/>
            <a:ext cx="16812960" cy="11523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Mechanical Functions of Fiber</a:t>
            </a:r>
            <a:endParaRPr/>
          </a:p>
        </p:txBody>
      </p:sp>
      <p:sp>
        <p:nvSpPr>
          <p:cNvPr id="656" name="Google Shape;656;p6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57" name="Google Shape;657;p63"/>
          <p:cNvSpPr txBox="1"/>
          <p:nvPr/>
        </p:nvSpPr>
        <p:spPr>
          <a:xfrm>
            <a:off x="1243728" y="3994963"/>
            <a:ext cx="15800400" cy="4494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i="0" lang="en-US" sz="3200" u="none" cap="none" strike="noStrike">
                <a:solidFill>
                  <a:srgbClr val="000000"/>
                </a:solidFill>
                <a:latin typeface="Calibri"/>
                <a:ea typeface="Calibri"/>
                <a:cs typeface="Calibri"/>
                <a:sym typeface="Calibri"/>
              </a:rPr>
              <a:t>• Adds volume to intestinal contents</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Promotes peristalsis</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Reduces stool transit time</a:t>
            </a:r>
            <a:endParaRPr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t/>
            </a:r>
            <a:endParaRPr i="0" sz="3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b="1" i="0" lang="en-US" sz="3200" u="none" cap="none" strike="noStrike">
                <a:solidFill>
                  <a:srgbClr val="000000"/>
                </a:solidFill>
                <a:latin typeface="Calibri"/>
                <a:ea typeface="Calibri"/>
                <a:cs typeface="Calibri"/>
                <a:sym typeface="Calibri"/>
              </a:rPr>
              <a:t>Result:</a:t>
            </a:r>
            <a:endParaRPr b="1"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3200" u="none" cap="none" strike="noStrike">
                <a:solidFill>
                  <a:srgbClr val="000000"/>
                </a:solidFill>
                <a:latin typeface="Calibri"/>
                <a:ea typeface="Calibri"/>
                <a:cs typeface="Calibri"/>
                <a:sym typeface="Calibri"/>
              </a:rPr>
              <a:t>✅ Efficient elimination of wastes</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Reduced contact between toxins and bowel tissue</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Protection against constipation and colon disease</a:t>
            </a:r>
            <a:endParaRPr sz="3200">
              <a:latin typeface="Calibri"/>
              <a:ea typeface="Calibri"/>
              <a:cs typeface="Calibri"/>
              <a:sym typeface="Calibri"/>
            </a:endParaRPr>
          </a:p>
        </p:txBody>
      </p:sp>
      <p:sp>
        <p:nvSpPr>
          <p:cNvPr id="658" name="Google Shape;658;p6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59" name="Google Shape;659;p6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p6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65" name="Google Shape;665;p64"/>
          <p:cNvSpPr txBox="1"/>
          <p:nvPr/>
        </p:nvSpPr>
        <p:spPr>
          <a:xfrm>
            <a:off x="1152671" y="966858"/>
            <a:ext cx="16812960" cy="11523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Metabilic Functions of Fiber</a:t>
            </a:r>
            <a:endParaRPr/>
          </a:p>
        </p:txBody>
      </p:sp>
      <p:sp>
        <p:nvSpPr>
          <p:cNvPr id="666" name="Google Shape;666;p6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67" name="Google Shape;667;p64"/>
          <p:cNvSpPr txBox="1"/>
          <p:nvPr/>
        </p:nvSpPr>
        <p:spPr>
          <a:xfrm>
            <a:off x="1243728" y="3994963"/>
            <a:ext cx="15800400" cy="4987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3200" u="none" cap="none" strike="noStrike">
                <a:solidFill>
                  <a:srgbClr val="000000"/>
                </a:solidFill>
                <a:latin typeface="Calibri"/>
                <a:ea typeface="Calibri"/>
                <a:cs typeface="Calibri"/>
                <a:sym typeface="Calibri"/>
              </a:rPr>
              <a:t>Soluble fiber forms a viscous gel that:</a:t>
            </a:r>
            <a:endParaRPr b="1"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3200" u="none" cap="none" strike="noStrike">
                <a:solidFill>
                  <a:srgbClr val="000000"/>
                </a:solidFill>
                <a:latin typeface="Calibri"/>
                <a:ea typeface="Calibri"/>
                <a:cs typeface="Calibri"/>
                <a:sym typeface="Calibri"/>
              </a:rPr>
              <a:t>• Slows carbohydrate absorption</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Blunts post-meal glucose surges</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Improves insulin sensitivity</a:t>
            </a:r>
            <a:endParaRPr sz="32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800"/>
              <a:buFont typeface="Times"/>
              <a:buNone/>
            </a:pPr>
            <a:r>
              <a:t/>
            </a:r>
            <a:endParaRPr i="0" sz="3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b="1" i="0" lang="en-US" sz="3200" u="none" cap="none" strike="noStrike">
                <a:solidFill>
                  <a:srgbClr val="000000"/>
                </a:solidFill>
                <a:latin typeface="Calibri"/>
                <a:ea typeface="Calibri"/>
                <a:cs typeface="Calibri"/>
                <a:sym typeface="Calibri"/>
              </a:rPr>
              <a:t>Result:</a:t>
            </a:r>
            <a:endParaRPr b="1"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3200" u="none" cap="none" strike="noStrike">
                <a:solidFill>
                  <a:srgbClr val="000000"/>
                </a:solidFill>
                <a:latin typeface="Calibri"/>
                <a:ea typeface="Calibri"/>
                <a:cs typeface="Calibri"/>
                <a:sym typeface="Calibri"/>
              </a:rPr>
              <a:t>✅ Improved blood sugar control</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Reduced risk of type II diabetes</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Improved satiety signaling and appetite regulation</a:t>
            </a:r>
            <a:endParaRPr sz="3200">
              <a:latin typeface="Calibri"/>
              <a:ea typeface="Calibri"/>
              <a:cs typeface="Calibri"/>
              <a:sym typeface="Calibri"/>
            </a:endParaRPr>
          </a:p>
        </p:txBody>
      </p:sp>
      <p:sp>
        <p:nvSpPr>
          <p:cNvPr id="668" name="Google Shape;668;p64"/>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69" name="Google Shape;669;p6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6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5" name="Google Shape;675;p65"/>
          <p:cNvSpPr txBox="1"/>
          <p:nvPr/>
        </p:nvSpPr>
        <p:spPr>
          <a:xfrm>
            <a:off x="1128002" y="474002"/>
            <a:ext cx="16812960"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Microbial &amp; Biochemical Functions of Fiber</a:t>
            </a:r>
            <a:endParaRPr/>
          </a:p>
        </p:txBody>
      </p:sp>
      <p:sp>
        <p:nvSpPr>
          <p:cNvPr id="676" name="Google Shape;676;p6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77" name="Google Shape;677;p65"/>
          <p:cNvSpPr txBox="1"/>
          <p:nvPr/>
        </p:nvSpPr>
        <p:spPr>
          <a:xfrm>
            <a:off x="1243803" y="3799000"/>
            <a:ext cx="15800400" cy="5479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i="0" lang="en-US" sz="3200" u="none" cap="none" strike="noStrike">
                <a:solidFill>
                  <a:srgbClr val="000000"/>
                </a:solidFill>
                <a:highlight>
                  <a:srgbClr val="FFFF00"/>
                </a:highlight>
                <a:latin typeface="Calibri"/>
                <a:ea typeface="Calibri"/>
                <a:cs typeface="Calibri"/>
                <a:sym typeface="Calibri"/>
              </a:rPr>
              <a:t>In the colon, fiber becomes </a:t>
            </a:r>
            <a:r>
              <a:rPr b="1" i="0" lang="en-US" sz="3200" u="none" cap="none" strike="noStrike">
                <a:solidFill>
                  <a:srgbClr val="000000"/>
                </a:solidFill>
                <a:highlight>
                  <a:srgbClr val="FFFF00"/>
                </a:highlight>
                <a:latin typeface="Calibri"/>
                <a:ea typeface="Calibri"/>
                <a:cs typeface="Calibri"/>
                <a:sym typeface="Calibri"/>
              </a:rPr>
              <a:t>fuel for beneficial gut bacteria</a:t>
            </a:r>
            <a:r>
              <a:rPr i="0" lang="en-US" sz="3200" u="none" cap="none" strike="noStrike">
                <a:solidFill>
                  <a:srgbClr val="000000"/>
                </a:solidFill>
                <a:highlight>
                  <a:srgbClr val="FFFF00"/>
                </a:highlight>
                <a:latin typeface="Calibri"/>
                <a:ea typeface="Calibri"/>
                <a:cs typeface="Calibri"/>
                <a:sym typeface="Calibri"/>
              </a:rPr>
              <a:t>, producing </a:t>
            </a:r>
            <a:r>
              <a:rPr b="1" i="0" lang="en-US" sz="3200" u="none" cap="none" strike="noStrike">
                <a:solidFill>
                  <a:srgbClr val="000000"/>
                </a:solidFill>
                <a:highlight>
                  <a:srgbClr val="FFFF00"/>
                </a:highlight>
                <a:latin typeface="Calibri"/>
                <a:ea typeface="Calibri"/>
                <a:cs typeface="Calibri"/>
                <a:sym typeface="Calibri"/>
              </a:rPr>
              <a:t>short-chain fatty acids (SCFAs)</a:t>
            </a:r>
            <a:r>
              <a:rPr i="0" lang="en-US" sz="3200" u="none" cap="none" strike="noStrike">
                <a:solidFill>
                  <a:srgbClr val="000000"/>
                </a:solidFill>
                <a:highlight>
                  <a:srgbClr val="FFFF00"/>
                </a:highlight>
                <a:latin typeface="Calibri"/>
                <a:ea typeface="Calibri"/>
                <a:cs typeface="Calibri"/>
                <a:sym typeface="Calibri"/>
              </a:rPr>
              <a:t> like:</a:t>
            </a:r>
            <a:endParaRPr sz="3200">
              <a:highlight>
                <a:srgbClr val="FFFF00"/>
              </a:highlight>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3200" u="none" cap="none" strike="noStrike">
                <a:solidFill>
                  <a:srgbClr val="000000"/>
                </a:solidFill>
                <a:highlight>
                  <a:srgbClr val="FFFF00"/>
                </a:highlight>
                <a:latin typeface="Calibri"/>
                <a:ea typeface="Calibri"/>
                <a:cs typeface="Calibri"/>
                <a:sym typeface="Calibri"/>
              </a:rPr>
              <a:t>• Butyrate → gut barrier integrity</a:t>
            </a:r>
            <a:br>
              <a:rPr i="0" lang="en-US" sz="3200" u="none" cap="none" strike="noStrike">
                <a:solidFill>
                  <a:srgbClr val="000000"/>
                </a:solidFill>
                <a:highlight>
                  <a:srgbClr val="FFFF00"/>
                </a:highlight>
                <a:latin typeface="Calibri"/>
                <a:ea typeface="Calibri"/>
                <a:cs typeface="Calibri"/>
                <a:sym typeface="Calibri"/>
              </a:rPr>
            </a:br>
            <a:r>
              <a:rPr i="0" lang="en-US" sz="3200" u="none" cap="none" strike="noStrike">
                <a:solidFill>
                  <a:srgbClr val="000000"/>
                </a:solidFill>
                <a:highlight>
                  <a:srgbClr val="FFFF00"/>
                </a:highlight>
                <a:latin typeface="Calibri"/>
                <a:ea typeface="Calibri"/>
                <a:cs typeface="Calibri"/>
                <a:sym typeface="Calibri"/>
              </a:rPr>
              <a:t>• Propionate → lipid metabolism regulation</a:t>
            </a:r>
            <a:br>
              <a:rPr i="0" lang="en-US" sz="3200" u="none" cap="none" strike="noStrike">
                <a:solidFill>
                  <a:srgbClr val="000000"/>
                </a:solidFill>
                <a:highlight>
                  <a:srgbClr val="FFFF00"/>
                </a:highlight>
                <a:latin typeface="Calibri"/>
                <a:ea typeface="Calibri"/>
                <a:cs typeface="Calibri"/>
                <a:sym typeface="Calibri"/>
              </a:rPr>
            </a:br>
            <a:r>
              <a:rPr i="0" lang="en-US" sz="3200" u="none" cap="none" strike="noStrike">
                <a:solidFill>
                  <a:srgbClr val="000000"/>
                </a:solidFill>
                <a:highlight>
                  <a:srgbClr val="FFFF00"/>
                </a:highlight>
                <a:latin typeface="Calibri"/>
                <a:ea typeface="Calibri"/>
                <a:cs typeface="Calibri"/>
                <a:sym typeface="Calibri"/>
              </a:rPr>
              <a:t>• Acetate → immune modulation</a:t>
            </a:r>
            <a:endParaRPr sz="3200">
              <a:highlight>
                <a:srgbClr val="FFFF00"/>
              </a:highlight>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800"/>
              <a:buFont typeface="Times"/>
              <a:buNone/>
            </a:pPr>
            <a:r>
              <a:t/>
            </a:r>
            <a:endParaRPr i="0" sz="3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b="1" i="0" lang="en-US" sz="3200" u="none" cap="none" strike="noStrike">
                <a:solidFill>
                  <a:srgbClr val="000000"/>
                </a:solidFill>
                <a:latin typeface="Calibri"/>
                <a:ea typeface="Calibri"/>
                <a:cs typeface="Calibri"/>
                <a:sym typeface="Calibri"/>
              </a:rPr>
              <a:t>This fermentation process:</a:t>
            </a:r>
            <a:endParaRPr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3200" u="none" cap="none" strike="noStrike">
                <a:solidFill>
                  <a:srgbClr val="000000"/>
                </a:solidFill>
                <a:latin typeface="Calibri"/>
                <a:ea typeface="Calibri"/>
                <a:cs typeface="Calibri"/>
                <a:sym typeface="Calibri"/>
              </a:rPr>
              <a:t>✔ Strengthens the intestinal barrier</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Lowers gut-derived inflammation</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Supports immune tolerance</a:t>
            </a:r>
            <a:endParaRPr sz="3200">
              <a:latin typeface="Calibri"/>
              <a:ea typeface="Calibri"/>
              <a:cs typeface="Calibri"/>
              <a:sym typeface="Calibri"/>
            </a:endParaRPr>
          </a:p>
        </p:txBody>
      </p:sp>
      <p:sp>
        <p:nvSpPr>
          <p:cNvPr id="678" name="Google Shape;678;p65"/>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79" name="Google Shape;679;p6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sp>
        <p:nvSpPr>
          <p:cNvPr id="684" name="Google Shape;684;p6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85" name="Google Shape;685;p66"/>
          <p:cNvSpPr txBox="1"/>
          <p:nvPr/>
        </p:nvSpPr>
        <p:spPr>
          <a:xfrm>
            <a:off x="1621383" y="1051854"/>
            <a:ext cx="16812900" cy="12006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1" i="0" lang="en-US" sz="7800" u="none" cap="none" strike="noStrike">
                <a:solidFill>
                  <a:srgbClr val="FFFFFF"/>
                </a:solidFill>
                <a:latin typeface="Poppins"/>
                <a:ea typeface="Poppins"/>
                <a:cs typeface="Poppins"/>
                <a:sym typeface="Poppins"/>
              </a:rPr>
              <a:t>Fiber: </a:t>
            </a:r>
            <a:r>
              <a:rPr b="0" i="0" lang="en-US" sz="7800" u="none" cap="none" strike="noStrike">
                <a:solidFill>
                  <a:srgbClr val="FFFFFF"/>
                </a:solidFill>
                <a:latin typeface="Poppins"/>
                <a:ea typeface="Poppins"/>
                <a:cs typeface="Poppins"/>
                <a:sym typeface="Poppins"/>
              </a:rPr>
              <a:t>Two Categories</a:t>
            </a:r>
            <a:endParaRPr/>
          </a:p>
        </p:txBody>
      </p:sp>
      <p:sp>
        <p:nvSpPr>
          <p:cNvPr id="686" name="Google Shape;686;p6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87" name="Google Shape;687;p66"/>
          <p:cNvSpPr txBox="1"/>
          <p:nvPr/>
        </p:nvSpPr>
        <p:spPr>
          <a:xfrm>
            <a:off x="851600" y="3736460"/>
            <a:ext cx="6890700" cy="62493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3200" u="none" cap="none" strike="noStrike">
                <a:solidFill>
                  <a:srgbClr val="000000"/>
                </a:solidFill>
                <a:latin typeface="Calibri"/>
                <a:ea typeface="Calibri"/>
                <a:cs typeface="Calibri"/>
                <a:sym typeface="Calibri"/>
              </a:rPr>
              <a:t>✅ Soluble Fiber</a:t>
            </a:r>
            <a:endParaRPr sz="3200">
              <a:latin typeface="Calibri"/>
              <a:ea typeface="Calibri"/>
              <a:cs typeface="Calibri"/>
              <a:sym typeface="Calibri"/>
            </a:endParaRPr>
          </a:p>
          <a:p>
            <a:pPr indent="-368300" lvl="0" marL="457200" marR="0" rtl="0" algn="l">
              <a:lnSpc>
                <a:spcPct val="100000"/>
              </a:lnSpc>
              <a:spcBef>
                <a:spcPts val="1200"/>
              </a:spcBef>
              <a:spcAft>
                <a:spcPts val="0"/>
              </a:spcAft>
              <a:buClr>
                <a:srgbClr val="000000"/>
              </a:buClr>
              <a:buSzPts val="3200"/>
              <a:buFont typeface="Times"/>
              <a:buChar char="•"/>
            </a:pPr>
            <a:r>
              <a:rPr i="0" lang="en-US" sz="3200" u="none" cap="none" strike="noStrike">
                <a:solidFill>
                  <a:srgbClr val="000000"/>
                </a:solidFill>
                <a:latin typeface="Calibri"/>
                <a:ea typeface="Calibri"/>
                <a:cs typeface="Calibri"/>
                <a:sym typeface="Calibri"/>
              </a:rPr>
              <a:t>Found in </a:t>
            </a:r>
            <a:r>
              <a:rPr b="1" i="0" lang="en-US" sz="3200" u="none" cap="none" strike="noStrike">
                <a:solidFill>
                  <a:srgbClr val="000000"/>
                </a:solidFill>
                <a:latin typeface="Calibri"/>
                <a:ea typeface="Calibri"/>
                <a:cs typeface="Calibri"/>
                <a:sym typeface="Calibri"/>
              </a:rPr>
              <a:t>oats, beans, apples, chia, flax</a:t>
            </a:r>
            <a:endParaRPr sz="3200">
              <a:latin typeface="Calibri"/>
              <a:ea typeface="Calibri"/>
              <a:cs typeface="Calibri"/>
              <a:sym typeface="Calibri"/>
            </a:endParaRPr>
          </a:p>
          <a:p>
            <a:pPr indent="-368300" lvl="0" marL="457200"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latin typeface="Calibri"/>
                <a:ea typeface="Calibri"/>
                <a:cs typeface="Calibri"/>
                <a:sym typeface="Calibri"/>
              </a:rPr>
              <a:t>Forms a gel in the intestine</a:t>
            </a:r>
            <a:endParaRPr sz="3200">
              <a:latin typeface="Calibri"/>
              <a:ea typeface="Calibri"/>
              <a:cs typeface="Calibri"/>
              <a:sym typeface="Calibri"/>
            </a:endParaRPr>
          </a:p>
          <a:p>
            <a:pPr indent="-368300" lvl="0" marL="457200" marR="0" rtl="0" algn="l">
              <a:lnSpc>
                <a:spcPct val="100000"/>
              </a:lnSpc>
              <a:spcBef>
                <a:spcPts val="1200"/>
              </a:spcBef>
              <a:spcAft>
                <a:spcPts val="0"/>
              </a:spcAft>
              <a:buClr>
                <a:srgbClr val="000000"/>
              </a:buClr>
              <a:buSzPts val="3200"/>
              <a:buFont typeface="Calibri"/>
              <a:buChar char="•"/>
            </a:pPr>
            <a:r>
              <a:rPr b="1" i="0" lang="en-US" sz="3200" u="none" cap="none" strike="noStrike">
                <a:solidFill>
                  <a:srgbClr val="000000"/>
                </a:solidFill>
                <a:highlight>
                  <a:srgbClr val="FFFF00"/>
                </a:highlight>
                <a:latin typeface="Calibri"/>
                <a:ea typeface="Calibri"/>
                <a:cs typeface="Calibri"/>
                <a:sym typeface="Calibri"/>
              </a:rPr>
              <a:t>Stabilizes blood sugar</a:t>
            </a:r>
            <a:endParaRPr sz="3200">
              <a:highlight>
                <a:srgbClr val="FFFF00"/>
              </a:highlight>
              <a:latin typeface="Calibri"/>
              <a:ea typeface="Calibri"/>
              <a:cs typeface="Calibri"/>
              <a:sym typeface="Calibri"/>
            </a:endParaRPr>
          </a:p>
          <a:p>
            <a:pPr indent="-368300" lvl="0" marL="457200" marR="0" rtl="0" algn="l">
              <a:lnSpc>
                <a:spcPct val="100000"/>
              </a:lnSpc>
              <a:spcBef>
                <a:spcPts val="1200"/>
              </a:spcBef>
              <a:spcAft>
                <a:spcPts val="0"/>
              </a:spcAft>
              <a:buClr>
                <a:srgbClr val="000000"/>
              </a:buClr>
              <a:buSzPts val="3200"/>
              <a:buFont typeface="Calibri"/>
              <a:buChar char="•"/>
            </a:pPr>
            <a:r>
              <a:rPr b="1" i="0" lang="en-US" sz="3200" u="none" cap="none" strike="noStrike">
                <a:solidFill>
                  <a:srgbClr val="000000"/>
                </a:solidFill>
                <a:highlight>
                  <a:srgbClr val="FFFF00"/>
                </a:highlight>
                <a:latin typeface="Calibri"/>
                <a:ea typeface="Calibri"/>
                <a:cs typeface="Calibri"/>
                <a:sym typeface="Calibri"/>
              </a:rPr>
              <a:t>Lowers cholesterol</a:t>
            </a:r>
            <a:endParaRPr sz="3200">
              <a:highlight>
                <a:srgbClr val="FFFF00"/>
              </a:highlight>
              <a:latin typeface="Calibri"/>
              <a:ea typeface="Calibri"/>
              <a:cs typeface="Calibri"/>
              <a:sym typeface="Calibri"/>
            </a:endParaRPr>
          </a:p>
          <a:p>
            <a:pPr indent="-368300" lvl="0" marL="457200"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highlight>
                  <a:srgbClr val="FFFF00"/>
                </a:highlight>
                <a:latin typeface="Calibri"/>
                <a:ea typeface="Calibri"/>
                <a:cs typeface="Calibri"/>
                <a:sym typeface="Calibri"/>
              </a:rPr>
              <a:t>Feeds beneficial gut bacteria</a:t>
            </a:r>
            <a:endParaRPr sz="3200">
              <a:highlight>
                <a:srgbClr val="FFFF00"/>
              </a:highlight>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i="0" sz="3200" u="none" cap="none" strike="noStrike">
              <a:solidFill>
                <a:srgbClr val="000000"/>
              </a:solidFill>
              <a:latin typeface="Calibri"/>
              <a:ea typeface="Calibri"/>
              <a:cs typeface="Calibri"/>
              <a:sym typeface="Calibri"/>
            </a:endParaRPr>
          </a:p>
          <a:p>
            <a:pPr indent="-457200" lvl="0" marL="457200" marR="0" rtl="0" algn="l">
              <a:lnSpc>
                <a:spcPct val="100000"/>
              </a:lnSpc>
              <a:spcBef>
                <a:spcPts val="1200"/>
              </a:spcBef>
              <a:spcAft>
                <a:spcPts val="0"/>
              </a:spcAft>
              <a:buClr>
                <a:srgbClr val="000000"/>
              </a:buClr>
              <a:buSzPts val="2400"/>
              <a:buFont typeface="Times"/>
              <a:buNone/>
            </a:pPr>
            <a:r>
              <a:t/>
            </a:r>
            <a:endParaRPr i="0" sz="3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i="0" sz="3200" u="none" cap="none" strike="noStrike">
              <a:solidFill>
                <a:srgbClr val="000000"/>
              </a:solidFill>
              <a:latin typeface="Calibri"/>
              <a:ea typeface="Calibri"/>
              <a:cs typeface="Calibri"/>
              <a:sym typeface="Calibri"/>
            </a:endParaRPr>
          </a:p>
        </p:txBody>
      </p:sp>
      <p:sp>
        <p:nvSpPr>
          <p:cNvPr id="688" name="Google Shape;688;p66"/>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689" name="Google Shape;689;p66"/>
          <p:cNvSpPr txBox="1"/>
          <p:nvPr/>
        </p:nvSpPr>
        <p:spPr>
          <a:xfrm>
            <a:off x="9372675" y="3813400"/>
            <a:ext cx="7883100" cy="6095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1400"/>
              </a:spcBef>
              <a:spcAft>
                <a:spcPts val="0"/>
              </a:spcAft>
              <a:buClr>
                <a:srgbClr val="000000"/>
              </a:buClr>
              <a:buSzPts val="2400"/>
              <a:buFont typeface="Times"/>
              <a:buNone/>
            </a:pPr>
            <a:r>
              <a:rPr b="1" i="0" lang="en-US" sz="3200" u="none" cap="none" strike="noStrike">
                <a:solidFill>
                  <a:srgbClr val="000000"/>
                </a:solidFill>
                <a:latin typeface="Calibri"/>
                <a:ea typeface="Calibri"/>
                <a:cs typeface="Calibri"/>
                <a:sym typeface="Calibri"/>
              </a:rPr>
              <a:t>✅ Insoluble Fiber</a:t>
            </a:r>
            <a:endParaRPr sz="3200">
              <a:latin typeface="Calibri"/>
              <a:ea typeface="Calibri"/>
              <a:cs typeface="Calibri"/>
              <a:sym typeface="Calibri"/>
            </a:endParaRPr>
          </a:p>
          <a:p>
            <a:pPr indent="-368300" lvl="0" marL="457200" marR="0" rtl="0" algn="l">
              <a:lnSpc>
                <a:spcPct val="100000"/>
              </a:lnSpc>
              <a:spcBef>
                <a:spcPts val="1200"/>
              </a:spcBef>
              <a:spcAft>
                <a:spcPts val="0"/>
              </a:spcAft>
              <a:buClr>
                <a:srgbClr val="000000"/>
              </a:buClr>
              <a:buSzPts val="3200"/>
              <a:buFont typeface="Times"/>
              <a:buChar char="•"/>
            </a:pPr>
            <a:r>
              <a:rPr i="0" lang="en-US" sz="3200" u="none" cap="none" strike="noStrike">
                <a:solidFill>
                  <a:srgbClr val="000000"/>
                </a:solidFill>
                <a:latin typeface="Calibri"/>
                <a:ea typeface="Calibri"/>
                <a:cs typeface="Calibri"/>
                <a:sym typeface="Calibri"/>
              </a:rPr>
              <a:t>Found in </a:t>
            </a:r>
            <a:r>
              <a:rPr b="1" i="0" lang="en-US" sz="3200" u="none" cap="none" strike="noStrike">
                <a:solidFill>
                  <a:srgbClr val="000000"/>
                </a:solidFill>
                <a:latin typeface="Calibri"/>
                <a:ea typeface="Calibri"/>
                <a:cs typeface="Calibri"/>
                <a:sym typeface="Calibri"/>
              </a:rPr>
              <a:t>vegetable skins, seeds, and whole grains</a:t>
            </a:r>
            <a:endParaRPr sz="3200">
              <a:latin typeface="Calibri"/>
              <a:ea typeface="Calibri"/>
              <a:cs typeface="Calibri"/>
              <a:sym typeface="Calibri"/>
            </a:endParaRPr>
          </a:p>
          <a:p>
            <a:pPr indent="-368300" lvl="0" marL="457200" marR="0" rtl="0" algn="l">
              <a:lnSpc>
                <a:spcPct val="100000"/>
              </a:lnSpc>
              <a:spcBef>
                <a:spcPts val="1200"/>
              </a:spcBef>
              <a:spcAft>
                <a:spcPts val="0"/>
              </a:spcAft>
              <a:buClr>
                <a:srgbClr val="000000"/>
              </a:buClr>
              <a:buSzPts val="3200"/>
              <a:buFont typeface="Calibri"/>
              <a:buChar char="•"/>
            </a:pPr>
            <a:r>
              <a:rPr i="0" lang="en-US" sz="3200" u="none" cap="none" strike="noStrike">
                <a:solidFill>
                  <a:srgbClr val="000000"/>
                </a:solidFill>
                <a:highlight>
                  <a:srgbClr val="FFFF00"/>
                </a:highlight>
                <a:latin typeface="Calibri"/>
                <a:ea typeface="Calibri"/>
                <a:cs typeface="Calibri"/>
                <a:sym typeface="Calibri"/>
              </a:rPr>
              <a:t>Increases stool bulk</a:t>
            </a:r>
            <a:endParaRPr sz="3200">
              <a:highlight>
                <a:srgbClr val="FFFF00"/>
              </a:highlight>
              <a:latin typeface="Calibri"/>
              <a:ea typeface="Calibri"/>
              <a:cs typeface="Calibri"/>
              <a:sym typeface="Calibri"/>
            </a:endParaRPr>
          </a:p>
          <a:p>
            <a:pPr indent="-368300" lvl="0" marL="457200" marR="0" rtl="0" algn="l">
              <a:lnSpc>
                <a:spcPct val="100000"/>
              </a:lnSpc>
              <a:spcBef>
                <a:spcPts val="1200"/>
              </a:spcBef>
              <a:spcAft>
                <a:spcPts val="0"/>
              </a:spcAft>
              <a:buClr>
                <a:srgbClr val="000000"/>
              </a:buClr>
              <a:buSzPts val="3200"/>
              <a:buFont typeface="Calibri"/>
              <a:buChar char="•"/>
            </a:pPr>
            <a:r>
              <a:rPr b="1" i="0" lang="en-US" sz="3200" u="none" cap="none" strike="noStrike">
                <a:solidFill>
                  <a:srgbClr val="000000"/>
                </a:solidFill>
                <a:highlight>
                  <a:srgbClr val="FFFF00"/>
                </a:highlight>
                <a:latin typeface="Calibri"/>
                <a:ea typeface="Calibri"/>
                <a:cs typeface="Calibri"/>
                <a:sym typeface="Calibri"/>
              </a:rPr>
              <a:t>Prevents constipation</a:t>
            </a:r>
            <a:endParaRPr sz="3200">
              <a:highlight>
                <a:srgbClr val="FFFF00"/>
              </a:highlight>
              <a:latin typeface="Calibri"/>
              <a:ea typeface="Calibri"/>
              <a:cs typeface="Calibri"/>
              <a:sym typeface="Calibri"/>
            </a:endParaRPr>
          </a:p>
          <a:p>
            <a:pPr indent="-368300" lvl="0" marL="457200" marR="0" rtl="0" algn="l">
              <a:lnSpc>
                <a:spcPct val="100000"/>
              </a:lnSpc>
              <a:spcBef>
                <a:spcPts val="1200"/>
              </a:spcBef>
              <a:spcAft>
                <a:spcPts val="0"/>
              </a:spcAft>
              <a:buClr>
                <a:srgbClr val="000000"/>
              </a:buClr>
              <a:buSzPts val="3200"/>
              <a:buFont typeface="Calibri"/>
              <a:buChar char="•"/>
            </a:pPr>
            <a:r>
              <a:rPr b="1" i="0" lang="en-US" sz="3200" u="none" cap="none" strike="noStrike">
                <a:solidFill>
                  <a:srgbClr val="000000"/>
                </a:solidFill>
                <a:highlight>
                  <a:srgbClr val="FFFF00"/>
                </a:highlight>
                <a:latin typeface="Calibri"/>
                <a:ea typeface="Calibri"/>
                <a:cs typeface="Calibri"/>
                <a:sym typeface="Calibri"/>
              </a:rPr>
              <a:t>Promotes detoxification through shortened transit time</a:t>
            </a:r>
            <a:endParaRPr sz="3200">
              <a:highlight>
                <a:srgbClr val="FFFF00"/>
              </a:highlight>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b="1" i="0" sz="3200" u="none" cap="none" strike="noStrike">
              <a:solidFill>
                <a:srgbClr val="000000"/>
              </a:solidFill>
              <a:latin typeface="Calibri"/>
              <a:ea typeface="Calibri"/>
              <a:cs typeface="Calibri"/>
              <a:sym typeface="Calibri"/>
            </a:endParaRPr>
          </a:p>
          <a:p>
            <a:pPr indent="-457200" lvl="0" marL="457200" marR="0" rtl="0" algn="l">
              <a:lnSpc>
                <a:spcPct val="100000"/>
              </a:lnSpc>
              <a:spcBef>
                <a:spcPts val="1200"/>
              </a:spcBef>
              <a:spcAft>
                <a:spcPts val="0"/>
              </a:spcAft>
              <a:buClr>
                <a:srgbClr val="000000"/>
              </a:buClr>
              <a:buSzPts val="2400"/>
              <a:buFont typeface="Times"/>
              <a:buNone/>
            </a:pPr>
            <a:r>
              <a:t/>
            </a:r>
            <a:endParaRPr b="1" i="0" sz="3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b="1" i="0" sz="3200" u="none" cap="none" strike="noStrike">
              <a:solidFill>
                <a:srgbClr val="000000"/>
              </a:solidFill>
              <a:latin typeface="Calibri"/>
              <a:ea typeface="Calibri"/>
              <a:cs typeface="Calibri"/>
              <a:sym typeface="Calibri"/>
            </a:endParaRPr>
          </a:p>
        </p:txBody>
      </p:sp>
      <p:sp>
        <p:nvSpPr>
          <p:cNvPr id="690" name="Google Shape;690;p6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6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96" name="Google Shape;696;p67"/>
          <p:cNvSpPr txBox="1"/>
          <p:nvPr/>
        </p:nvSpPr>
        <p:spPr>
          <a:xfrm>
            <a:off x="1272035" y="718777"/>
            <a:ext cx="16812900" cy="12006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Primary Fiber Rich Food Sources</a:t>
            </a:r>
            <a:endParaRPr/>
          </a:p>
        </p:txBody>
      </p:sp>
      <p:sp>
        <p:nvSpPr>
          <p:cNvPr id="697" name="Google Shape;697;p6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698" name="Google Shape;698;p67"/>
          <p:cNvSpPr txBox="1"/>
          <p:nvPr/>
        </p:nvSpPr>
        <p:spPr>
          <a:xfrm>
            <a:off x="992813" y="3871617"/>
            <a:ext cx="3065400" cy="5941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3000" u="none" cap="none" strike="noStrike">
                <a:solidFill>
                  <a:srgbClr val="000000"/>
                </a:solidFill>
                <a:latin typeface="Calibri"/>
                <a:ea typeface="Calibri"/>
                <a:cs typeface="Calibri"/>
                <a:sym typeface="Calibri"/>
              </a:rPr>
              <a:t>Vegetables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Broccoli</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Carrots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Brussels sprouts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Kale</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Artichokes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Sweet potatoes (skins)</a:t>
            </a:r>
            <a:endParaRPr sz="3000">
              <a:latin typeface="Calibri"/>
              <a:ea typeface="Calibri"/>
              <a:cs typeface="Calibri"/>
              <a:sym typeface="Calibri"/>
            </a:endParaRPr>
          </a:p>
          <a:p>
            <a:pPr indent="-457200" lvl="0" marL="457200" marR="0" rtl="0" algn="l">
              <a:lnSpc>
                <a:spcPct val="100000"/>
              </a:lnSpc>
              <a:spcBef>
                <a:spcPts val="1200"/>
              </a:spcBef>
              <a:spcAft>
                <a:spcPts val="0"/>
              </a:spcAft>
              <a:buClr>
                <a:srgbClr val="000000"/>
              </a:buClr>
              <a:buSzPts val="2400"/>
              <a:buFont typeface="Times"/>
              <a:buNone/>
            </a:pPr>
            <a:r>
              <a:t/>
            </a:r>
            <a:endParaRPr i="0" sz="30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i="0" sz="3000" u="none" cap="none" strike="noStrike">
              <a:solidFill>
                <a:srgbClr val="000000"/>
              </a:solidFill>
              <a:latin typeface="Calibri"/>
              <a:ea typeface="Calibri"/>
              <a:cs typeface="Calibri"/>
              <a:sym typeface="Calibri"/>
            </a:endParaRPr>
          </a:p>
        </p:txBody>
      </p:sp>
      <p:sp>
        <p:nvSpPr>
          <p:cNvPr id="699" name="Google Shape;699;p67"/>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700" name="Google Shape;700;p67"/>
          <p:cNvSpPr txBox="1"/>
          <p:nvPr/>
        </p:nvSpPr>
        <p:spPr>
          <a:xfrm>
            <a:off x="4351458" y="3871617"/>
            <a:ext cx="3065400" cy="5325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3000" u="none" cap="none" strike="noStrike">
                <a:solidFill>
                  <a:srgbClr val="000000"/>
                </a:solidFill>
                <a:latin typeface="Calibri"/>
                <a:ea typeface="Calibri"/>
                <a:cs typeface="Calibri"/>
                <a:sym typeface="Calibri"/>
              </a:rPr>
              <a:t>Fruits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Apples (with peel)</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Pears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Berries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Oranges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Kiwi</a:t>
            </a:r>
            <a:endParaRPr sz="3000">
              <a:latin typeface="Calibri"/>
              <a:ea typeface="Calibri"/>
              <a:cs typeface="Calibri"/>
              <a:sym typeface="Calibri"/>
            </a:endParaRPr>
          </a:p>
          <a:p>
            <a:pPr indent="-457200" lvl="0" marL="457200" marR="0" rtl="0" algn="l">
              <a:lnSpc>
                <a:spcPct val="100000"/>
              </a:lnSpc>
              <a:spcBef>
                <a:spcPts val="1200"/>
              </a:spcBef>
              <a:spcAft>
                <a:spcPts val="0"/>
              </a:spcAft>
              <a:buClr>
                <a:srgbClr val="000000"/>
              </a:buClr>
              <a:buSzPts val="2400"/>
              <a:buFont typeface="Times"/>
              <a:buNone/>
            </a:pPr>
            <a:r>
              <a:t/>
            </a:r>
            <a:endParaRPr i="0" sz="30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i="0" sz="3000" u="none" cap="none" strike="noStrike">
              <a:solidFill>
                <a:srgbClr val="000000"/>
              </a:solidFill>
              <a:latin typeface="Calibri"/>
              <a:ea typeface="Calibri"/>
              <a:cs typeface="Calibri"/>
              <a:sym typeface="Calibri"/>
            </a:endParaRPr>
          </a:p>
        </p:txBody>
      </p:sp>
      <p:sp>
        <p:nvSpPr>
          <p:cNvPr id="701" name="Google Shape;701;p67"/>
          <p:cNvSpPr txBox="1"/>
          <p:nvPr/>
        </p:nvSpPr>
        <p:spPr>
          <a:xfrm>
            <a:off x="7611236" y="3871617"/>
            <a:ext cx="3065400" cy="5941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3000" u="none" cap="none" strike="noStrike">
                <a:solidFill>
                  <a:srgbClr val="000000"/>
                </a:solidFill>
                <a:latin typeface="Calibri"/>
                <a:ea typeface="Calibri"/>
                <a:cs typeface="Calibri"/>
                <a:sym typeface="Calibri"/>
              </a:rPr>
              <a:t>Whole Grains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Oats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Quinoa</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Brown rice</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Barley</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100% whole wheat</a:t>
            </a:r>
            <a:endParaRPr sz="3000">
              <a:latin typeface="Calibri"/>
              <a:ea typeface="Calibri"/>
              <a:cs typeface="Calibri"/>
              <a:sym typeface="Calibri"/>
            </a:endParaRPr>
          </a:p>
          <a:p>
            <a:pPr indent="-457200" lvl="0" marL="457200" marR="0" rtl="0" algn="l">
              <a:lnSpc>
                <a:spcPct val="100000"/>
              </a:lnSpc>
              <a:spcBef>
                <a:spcPts val="1200"/>
              </a:spcBef>
              <a:spcAft>
                <a:spcPts val="0"/>
              </a:spcAft>
              <a:buClr>
                <a:srgbClr val="000000"/>
              </a:buClr>
              <a:buSzPts val="2400"/>
              <a:buFont typeface="Times"/>
              <a:buNone/>
            </a:pPr>
            <a:r>
              <a:t/>
            </a:r>
            <a:endParaRPr i="0" sz="3000" u="none" cap="none" strike="noStrike">
              <a:solidFill>
                <a:srgbClr val="000000"/>
              </a:solidFill>
              <a:latin typeface="Calibri"/>
              <a:ea typeface="Calibri"/>
              <a:cs typeface="Calibri"/>
              <a:sym typeface="Calibri"/>
            </a:endParaRPr>
          </a:p>
          <a:p>
            <a:pPr indent="-457200" lvl="0" marL="457200" marR="0" rtl="0" algn="l">
              <a:lnSpc>
                <a:spcPct val="100000"/>
              </a:lnSpc>
              <a:spcBef>
                <a:spcPts val="1200"/>
              </a:spcBef>
              <a:spcAft>
                <a:spcPts val="0"/>
              </a:spcAft>
              <a:buClr>
                <a:srgbClr val="000000"/>
              </a:buClr>
              <a:buSzPts val="2400"/>
              <a:buFont typeface="Times"/>
              <a:buNone/>
            </a:pPr>
            <a:r>
              <a:t/>
            </a:r>
            <a:endParaRPr i="0" sz="30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i="0" sz="3000" u="none" cap="none" strike="noStrike">
              <a:solidFill>
                <a:srgbClr val="000000"/>
              </a:solidFill>
              <a:latin typeface="Calibri"/>
              <a:ea typeface="Calibri"/>
              <a:cs typeface="Calibri"/>
              <a:sym typeface="Calibri"/>
            </a:endParaRPr>
          </a:p>
        </p:txBody>
      </p:sp>
      <p:sp>
        <p:nvSpPr>
          <p:cNvPr id="702" name="Google Shape;702;p67"/>
          <p:cNvSpPr txBox="1"/>
          <p:nvPr/>
        </p:nvSpPr>
        <p:spPr>
          <a:xfrm>
            <a:off x="11216575" y="3871617"/>
            <a:ext cx="3065400" cy="6095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3000" u="none" cap="none" strike="noStrike">
                <a:solidFill>
                  <a:srgbClr val="000000"/>
                </a:solidFill>
                <a:latin typeface="Calibri"/>
                <a:ea typeface="Calibri"/>
                <a:cs typeface="Calibri"/>
                <a:sym typeface="Calibri"/>
              </a:rPr>
              <a:t>Legumes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Lentils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Chickpeas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Black beans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Kidney beans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Split peas</a:t>
            </a:r>
            <a:endParaRPr sz="3000">
              <a:latin typeface="Calibri"/>
              <a:ea typeface="Calibri"/>
              <a:cs typeface="Calibri"/>
              <a:sym typeface="Calibri"/>
            </a:endParaRPr>
          </a:p>
          <a:p>
            <a:pPr indent="-457200" lvl="0" marL="457200" marR="0" rtl="0" algn="l">
              <a:lnSpc>
                <a:spcPct val="100000"/>
              </a:lnSpc>
              <a:spcBef>
                <a:spcPts val="1200"/>
              </a:spcBef>
              <a:spcAft>
                <a:spcPts val="0"/>
              </a:spcAft>
              <a:buClr>
                <a:srgbClr val="000000"/>
              </a:buClr>
              <a:buSzPts val="2400"/>
              <a:buFont typeface="Times"/>
              <a:buNone/>
            </a:pPr>
            <a:r>
              <a:t/>
            </a:r>
            <a:endParaRPr i="0" sz="3000" u="none" cap="none" strike="noStrike">
              <a:solidFill>
                <a:srgbClr val="000000"/>
              </a:solidFill>
              <a:latin typeface="Calibri"/>
              <a:ea typeface="Calibri"/>
              <a:cs typeface="Calibri"/>
              <a:sym typeface="Calibri"/>
            </a:endParaRPr>
          </a:p>
          <a:p>
            <a:pPr indent="-457200" lvl="0" marL="457200" marR="0" rtl="0" algn="l">
              <a:lnSpc>
                <a:spcPct val="100000"/>
              </a:lnSpc>
              <a:spcBef>
                <a:spcPts val="1200"/>
              </a:spcBef>
              <a:spcAft>
                <a:spcPts val="0"/>
              </a:spcAft>
              <a:buClr>
                <a:srgbClr val="000000"/>
              </a:buClr>
              <a:buSzPts val="2400"/>
              <a:buFont typeface="Times"/>
              <a:buNone/>
            </a:pPr>
            <a:r>
              <a:t/>
            </a:r>
            <a:endParaRPr i="0" sz="3000" u="none" cap="none" strike="noStrike">
              <a:solidFill>
                <a:srgbClr val="000000"/>
              </a:solidFill>
              <a:latin typeface="Calibri"/>
              <a:ea typeface="Calibri"/>
              <a:cs typeface="Calibri"/>
              <a:sym typeface="Calibri"/>
            </a:endParaRPr>
          </a:p>
          <a:p>
            <a:pPr indent="-457200" lvl="0" marL="457200" marR="0" rtl="0" algn="l">
              <a:lnSpc>
                <a:spcPct val="100000"/>
              </a:lnSpc>
              <a:spcBef>
                <a:spcPts val="1200"/>
              </a:spcBef>
              <a:spcAft>
                <a:spcPts val="0"/>
              </a:spcAft>
              <a:buClr>
                <a:srgbClr val="000000"/>
              </a:buClr>
              <a:buSzPts val="2400"/>
              <a:buFont typeface="Times"/>
              <a:buNone/>
            </a:pPr>
            <a:r>
              <a:t/>
            </a:r>
            <a:endParaRPr i="0" sz="30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i="0" sz="3000" u="none" cap="none" strike="noStrike">
              <a:solidFill>
                <a:srgbClr val="000000"/>
              </a:solidFill>
              <a:latin typeface="Calibri"/>
              <a:ea typeface="Calibri"/>
              <a:cs typeface="Calibri"/>
              <a:sym typeface="Calibri"/>
            </a:endParaRPr>
          </a:p>
        </p:txBody>
      </p:sp>
      <p:sp>
        <p:nvSpPr>
          <p:cNvPr id="703" name="Google Shape;703;p67"/>
          <p:cNvSpPr txBox="1"/>
          <p:nvPr/>
        </p:nvSpPr>
        <p:spPr>
          <a:xfrm>
            <a:off x="14229660" y="3871617"/>
            <a:ext cx="3065400" cy="6557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3000" u="none" cap="none" strike="noStrike">
                <a:solidFill>
                  <a:srgbClr val="000000"/>
                </a:solidFill>
                <a:latin typeface="Calibri"/>
                <a:ea typeface="Calibri"/>
                <a:cs typeface="Calibri"/>
                <a:sym typeface="Calibri"/>
              </a:rPr>
              <a:t>Nuts &amp; Seeds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Flaxseed</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Chia seeds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Almonds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Sunflower seeds</a:t>
            </a:r>
            <a:endParaRPr sz="3000">
              <a:latin typeface="Calibri"/>
              <a:ea typeface="Calibri"/>
              <a:cs typeface="Calibri"/>
              <a:sym typeface="Calibri"/>
            </a:endParaRPr>
          </a:p>
          <a:p>
            <a:pPr indent="-355600" lvl="0" marL="457200" marR="0" rtl="0" algn="l">
              <a:lnSpc>
                <a:spcPct val="100000"/>
              </a:lnSpc>
              <a:spcBef>
                <a:spcPts val="1200"/>
              </a:spcBef>
              <a:spcAft>
                <a:spcPts val="0"/>
              </a:spcAft>
              <a:buClr>
                <a:srgbClr val="000000"/>
              </a:buClr>
              <a:buSzPts val="3000"/>
              <a:buFont typeface="Calibri"/>
              <a:buChar char="•"/>
            </a:pPr>
            <a:r>
              <a:rPr i="0" lang="en-US" sz="3000" u="none" cap="none" strike="noStrike">
                <a:solidFill>
                  <a:srgbClr val="000000"/>
                </a:solidFill>
                <a:latin typeface="Calibri"/>
                <a:ea typeface="Calibri"/>
                <a:cs typeface="Calibri"/>
                <a:sym typeface="Calibri"/>
              </a:rPr>
              <a:t>Pumpkin seeds</a:t>
            </a:r>
            <a:endParaRPr sz="3000">
              <a:latin typeface="Calibri"/>
              <a:ea typeface="Calibri"/>
              <a:cs typeface="Calibri"/>
              <a:sym typeface="Calibri"/>
            </a:endParaRPr>
          </a:p>
          <a:p>
            <a:pPr indent="-457200" lvl="0" marL="457200" marR="0" rtl="0" algn="l">
              <a:lnSpc>
                <a:spcPct val="100000"/>
              </a:lnSpc>
              <a:spcBef>
                <a:spcPts val="1200"/>
              </a:spcBef>
              <a:spcAft>
                <a:spcPts val="0"/>
              </a:spcAft>
              <a:buClr>
                <a:srgbClr val="000000"/>
              </a:buClr>
              <a:buSzPts val="2400"/>
              <a:buFont typeface="Times"/>
              <a:buNone/>
            </a:pPr>
            <a:r>
              <a:t/>
            </a:r>
            <a:endParaRPr i="0" sz="3000" u="none" cap="none" strike="noStrike">
              <a:solidFill>
                <a:srgbClr val="000000"/>
              </a:solidFill>
              <a:latin typeface="Calibri"/>
              <a:ea typeface="Calibri"/>
              <a:cs typeface="Calibri"/>
              <a:sym typeface="Calibri"/>
            </a:endParaRPr>
          </a:p>
          <a:p>
            <a:pPr indent="-457200" lvl="0" marL="457200" marR="0" rtl="0" algn="l">
              <a:lnSpc>
                <a:spcPct val="100000"/>
              </a:lnSpc>
              <a:spcBef>
                <a:spcPts val="1200"/>
              </a:spcBef>
              <a:spcAft>
                <a:spcPts val="0"/>
              </a:spcAft>
              <a:buClr>
                <a:srgbClr val="000000"/>
              </a:buClr>
              <a:buSzPts val="2400"/>
              <a:buFont typeface="Times"/>
              <a:buNone/>
            </a:pPr>
            <a:r>
              <a:t/>
            </a:r>
            <a:endParaRPr i="0" sz="3000" u="none" cap="none" strike="noStrike">
              <a:solidFill>
                <a:srgbClr val="000000"/>
              </a:solidFill>
              <a:latin typeface="Calibri"/>
              <a:ea typeface="Calibri"/>
              <a:cs typeface="Calibri"/>
              <a:sym typeface="Calibri"/>
            </a:endParaRPr>
          </a:p>
          <a:p>
            <a:pPr indent="-457200" lvl="0" marL="457200" marR="0" rtl="0" algn="l">
              <a:lnSpc>
                <a:spcPct val="100000"/>
              </a:lnSpc>
              <a:spcBef>
                <a:spcPts val="1200"/>
              </a:spcBef>
              <a:spcAft>
                <a:spcPts val="0"/>
              </a:spcAft>
              <a:buClr>
                <a:srgbClr val="000000"/>
              </a:buClr>
              <a:buSzPts val="2400"/>
              <a:buFont typeface="Times"/>
              <a:buNone/>
            </a:pPr>
            <a:r>
              <a:t/>
            </a:r>
            <a:endParaRPr i="0" sz="30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i="0" sz="3000" u="none" cap="none" strike="noStrike">
              <a:solidFill>
                <a:srgbClr val="000000"/>
              </a:solidFill>
              <a:latin typeface="Calibri"/>
              <a:ea typeface="Calibri"/>
              <a:cs typeface="Calibri"/>
              <a:sym typeface="Calibri"/>
            </a:endParaRPr>
          </a:p>
        </p:txBody>
      </p:sp>
      <p:sp>
        <p:nvSpPr>
          <p:cNvPr id="704" name="Google Shape;704;p67"/>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705" name="Google Shape;705;p67"/>
          <p:cNvSpPr/>
          <p:nvPr/>
        </p:nvSpPr>
        <p:spPr>
          <a:xfrm>
            <a:off x="16849537" y="13956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9" name="Shape 709"/>
        <p:cNvGrpSpPr/>
        <p:nvPr/>
      </p:nvGrpSpPr>
      <p:grpSpPr>
        <a:xfrm>
          <a:off x="0" y="0"/>
          <a:ext cx="0" cy="0"/>
          <a:chOff x="0" y="0"/>
          <a:chExt cx="0" cy="0"/>
        </a:xfrm>
      </p:grpSpPr>
      <p:sp>
        <p:nvSpPr>
          <p:cNvPr id="710" name="Google Shape;710;p6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11" name="Google Shape;711;p68"/>
          <p:cNvSpPr txBox="1"/>
          <p:nvPr/>
        </p:nvSpPr>
        <p:spPr>
          <a:xfrm>
            <a:off x="1300685" y="474002"/>
            <a:ext cx="16812962"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Why Fiber Matters for </a:t>
            </a:r>
            <a:endParaRPr/>
          </a:p>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Health Status</a:t>
            </a:r>
            <a:endParaRPr/>
          </a:p>
        </p:txBody>
      </p:sp>
      <p:sp>
        <p:nvSpPr>
          <p:cNvPr id="712" name="Google Shape;712;p6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13" name="Google Shape;713;p68"/>
          <p:cNvSpPr txBox="1"/>
          <p:nvPr>
            <p:ph idx="4294967295" type="sldNum"/>
          </p:nvPr>
        </p:nvSpPr>
        <p:spPr>
          <a:xfrm>
            <a:off x="8428180" y="6414761"/>
            <a:ext cx="258600" cy="2484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714" name="Google Shape;714;p68"/>
          <p:cNvSpPr txBox="1"/>
          <p:nvPr/>
        </p:nvSpPr>
        <p:spPr>
          <a:xfrm>
            <a:off x="2167492" y="8858175"/>
            <a:ext cx="13953000" cy="5232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2900"/>
              <a:buFont typeface="Times"/>
              <a:buNone/>
            </a:pPr>
            <a:r>
              <a:rPr i="0" lang="en-US" sz="2800" u="none" cap="none" strike="noStrike">
                <a:solidFill>
                  <a:srgbClr val="000000"/>
                </a:solidFill>
                <a:highlight>
                  <a:srgbClr val="FFFF00"/>
                </a:highlight>
                <a:latin typeface="Calibri"/>
                <a:ea typeface="Calibri"/>
                <a:cs typeface="Calibri"/>
                <a:sym typeface="Calibri"/>
              </a:rPr>
              <a:t>Target intake is </a:t>
            </a:r>
            <a:r>
              <a:rPr b="1" i="0" lang="en-US" sz="2800" u="none" cap="none" strike="noStrike">
                <a:solidFill>
                  <a:srgbClr val="000000"/>
                </a:solidFill>
                <a:highlight>
                  <a:srgbClr val="FFFF00"/>
                </a:highlight>
                <a:latin typeface="Calibri"/>
                <a:ea typeface="Calibri"/>
                <a:cs typeface="Calibri"/>
                <a:sym typeface="Calibri"/>
              </a:rPr>
              <a:t>25 (women) –38 (men) grams/day</a:t>
            </a:r>
            <a:r>
              <a:rPr lang="en-US" sz="2800">
                <a:highlight>
                  <a:srgbClr val="FFFF00"/>
                </a:highlight>
                <a:latin typeface="Calibri"/>
                <a:ea typeface="Calibri"/>
                <a:cs typeface="Calibri"/>
                <a:sym typeface="Calibri"/>
              </a:rPr>
              <a:t>, </a:t>
            </a:r>
            <a:r>
              <a:rPr i="0" lang="en-US" sz="2800" u="none" cap="none" strike="noStrike">
                <a:solidFill>
                  <a:srgbClr val="000000"/>
                </a:solidFill>
                <a:highlight>
                  <a:srgbClr val="FFFF00"/>
                </a:highlight>
                <a:latin typeface="Calibri"/>
                <a:ea typeface="Calibri"/>
                <a:cs typeface="Calibri"/>
                <a:sym typeface="Calibri"/>
              </a:rPr>
              <a:t>yet most adults average </a:t>
            </a:r>
            <a:r>
              <a:rPr b="1" i="0" lang="en-US" sz="2800" u="none" cap="none" strike="noStrike">
                <a:solidFill>
                  <a:srgbClr val="000000"/>
                </a:solidFill>
                <a:highlight>
                  <a:srgbClr val="FFFF00"/>
                </a:highlight>
                <a:latin typeface="Calibri"/>
                <a:ea typeface="Calibri"/>
                <a:cs typeface="Calibri"/>
                <a:sym typeface="Calibri"/>
              </a:rPr>
              <a:t>10–15 grams/day</a:t>
            </a:r>
            <a:r>
              <a:rPr i="0" lang="en-US" sz="2800" u="none" cap="none" strike="noStrike">
                <a:solidFill>
                  <a:srgbClr val="000000"/>
                </a:solidFill>
                <a:highlight>
                  <a:srgbClr val="FFFF00"/>
                </a:highlight>
                <a:latin typeface="Calibri"/>
                <a:ea typeface="Calibri"/>
                <a:cs typeface="Calibri"/>
                <a:sym typeface="Calibri"/>
              </a:rPr>
              <a:t>.</a:t>
            </a:r>
            <a:endParaRPr sz="2800">
              <a:highlight>
                <a:srgbClr val="FFFF00"/>
              </a:highlight>
              <a:latin typeface="Calibri"/>
              <a:ea typeface="Calibri"/>
              <a:cs typeface="Calibri"/>
              <a:sym typeface="Calibri"/>
            </a:endParaRPr>
          </a:p>
        </p:txBody>
      </p:sp>
      <p:graphicFrame>
        <p:nvGraphicFramePr>
          <p:cNvPr id="715" name="Google Shape;715;p68"/>
          <p:cNvGraphicFramePr/>
          <p:nvPr/>
        </p:nvGraphicFramePr>
        <p:xfrm>
          <a:off x="2946075" y="4733063"/>
          <a:ext cx="3000000" cy="3000000"/>
        </p:xfrm>
        <a:graphic>
          <a:graphicData uri="http://schemas.openxmlformats.org/drawingml/2006/table">
            <a:tbl>
              <a:tblPr>
                <a:noFill/>
                <a:tableStyleId>{7D1C96DB-324C-4546-8ED7-D6D1B00302E3}</a:tableStyleId>
              </a:tblPr>
              <a:tblGrid>
                <a:gridCol w="5610425"/>
                <a:gridCol w="7338875"/>
              </a:tblGrid>
              <a:tr h="190500">
                <a:tc>
                  <a:txBody>
                    <a:bodyPr/>
                    <a:lstStyle/>
                    <a:p>
                      <a:pPr indent="0" lvl="0" marL="0" rtl="0" algn="ctr">
                        <a:lnSpc>
                          <a:spcPct val="115000"/>
                        </a:lnSpc>
                        <a:spcBef>
                          <a:spcPts val="0"/>
                        </a:spcBef>
                        <a:spcAft>
                          <a:spcPts val="0"/>
                        </a:spcAft>
                        <a:buNone/>
                      </a:pPr>
                      <a:r>
                        <a:rPr b="1" lang="en-US" sz="2400">
                          <a:latin typeface="Calibri"/>
                          <a:ea typeface="Calibri"/>
                          <a:cs typeface="Calibri"/>
                          <a:sym typeface="Calibri"/>
                        </a:rPr>
                        <a:t>Mechanism fails...</a:t>
                      </a:r>
                      <a:endParaRPr b="1" sz="24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b="1" lang="en-US" sz="2400">
                          <a:latin typeface="Calibri"/>
                          <a:ea typeface="Calibri"/>
                          <a:cs typeface="Calibri"/>
                          <a:sym typeface="Calibri"/>
                        </a:rPr>
                        <a:t>...clinical outcome</a:t>
                      </a:r>
                      <a:endParaRPr b="1" sz="2400">
                        <a:latin typeface="Calibri"/>
                        <a:ea typeface="Calibri"/>
                        <a:cs typeface="Calibri"/>
                        <a:sym typeface="Calibri"/>
                      </a:endParaRPr>
                    </a:p>
                  </a:txBody>
                  <a:tcPr marT="91425" marB="91425" marR="91425" marL="91425"/>
                </a:tc>
              </a:tr>
              <a:tr h="190500">
                <a:tc>
                  <a:txBody>
                    <a:bodyPr/>
                    <a:lstStyle/>
                    <a:p>
                      <a:pPr indent="0" lvl="0" marL="0" rtl="0" algn="ctr">
                        <a:lnSpc>
                          <a:spcPct val="115000"/>
                        </a:lnSpc>
                        <a:spcBef>
                          <a:spcPts val="0"/>
                        </a:spcBef>
                        <a:spcAft>
                          <a:spcPts val="0"/>
                        </a:spcAft>
                        <a:buNone/>
                      </a:pPr>
                      <a:r>
                        <a:rPr lang="en-US" sz="2400">
                          <a:latin typeface="Calibri"/>
                          <a:ea typeface="Calibri"/>
                          <a:cs typeface="Calibri"/>
                          <a:sym typeface="Calibri"/>
                        </a:rPr>
                        <a:t>Toxins recirculate via bile</a:t>
                      </a:r>
                      <a:endParaRPr sz="24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lang="en-US" sz="2400">
                          <a:latin typeface="Calibri"/>
                          <a:ea typeface="Calibri"/>
                          <a:cs typeface="Calibri"/>
                          <a:sym typeface="Calibri"/>
                        </a:rPr>
                        <a:t>Hormonal imbalance</a:t>
                      </a:r>
                      <a:endParaRPr sz="2400">
                        <a:latin typeface="Calibri"/>
                        <a:ea typeface="Calibri"/>
                        <a:cs typeface="Calibri"/>
                        <a:sym typeface="Calibri"/>
                      </a:endParaRPr>
                    </a:p>
                  </a:txBody>
                  <a:tcPr marT="91425" marB="91425" marR="91425" marL="91425"/>
                </a:tc>
              </a:tr>
              <a:tr h="190500">
                <a:tc>
                  <a:txBody>
                    <a:bodyPr/>
                    <a:lstStyle/>
                    <a:p>
                      <a:pPr indent="0" lvl="0" marL="0" rtl="0" algn="ctr">
                        <a:lnSpc>
                          <a:spcPct val="115000"/>
                        </a:lnSpc>
                        <a:spcBef>
                          <a:spcPts val="0"/>
                        </a:spcBef>
                        <a:spcAft>
                          <a:spcPts val="0"/>
                        </a:spcAft>
                        <a:buNone/>
                      </a:pPr>
                      <a:r>
                        <a:rPr lang="en-US" sz="2400">
                          <a:latin typeface="Calibri"/>
                          <a:ea typeface="Calibri"/>
                          <a:cs typeface="Calibri"/>
                          <a:sym typeface="Calibri"/>
                        </a:rPr>
                        <a:t>Estrogen clearance slows</a:t>
                      </a:r>
                      <a:endParaRPr sz="24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lang="en-US" sz="2400">
                          <a:latin typeface="Calibri"/>
                          <a:ea typeface="Calibri"/>
                          <a:cs typeface="Calibri"/>
                          <a:sym typeface="Calibri"/>
                        </a:rPr>
                        <a:t>Hormonal imbalance</a:t>
                      </a:r>
                      <a:endParaRPr sz="2400">
                        <a:latin typeface="Calibri"/>
                        <a:ea typeface="Calibri"/>
                        <a:cs typeface="Calibri"/>
                        <a:sym typeface="Calibri"/>
                      </a:endParaRPr>
                    </a:p>
                  </a:txBody>
                  <a:tcPr marT="91425" marB="91425" marR="91425" marL="91425"/>
                </a:tc>
              </a:tr>
              <a:tr h="190500">
                <a:tc>
                  <a:txBody>
                    <a:bodyPr/>
                    <a:lstStyle/>
                    <a:p>
                      <a:pPr indent="0" lvl="0" marL="0" rtl="0" algn="ctr">
                        <a:lnSpc>
                          <a:spcPct val="115000"/>
                        </a:lnSpc>
                        <a:spcBef>
                          <a:spcPts val="0"/>
                        </a:spcBef>
                        <a:spcAft>
                          <a:spcPts val="0"/>
                        </a:spcAft>
                        <a:buNone/>
                      </a:pPr>
                      <a:r>
                        <a:rPr lang="en-US" sz="2400">
                          <a:latin typeface="Calibri"/>
                          <a:ea typeface="Calibri"/>
                          <a:cs typeface="Calibri"/>
                          <a:sym typeface="Calibri"/>
                        </a:rPr>
                        <a:t>Gut permeability increases</a:t>
                      </a:r>
                      <a:endParaRPr sz="24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lang="en-US" sz="2400">
                          <a:latin typeface="Calibri"/>
                          <a:ea typeface="Calibri"/>
                          <a:cs typeface="Calibri"/>
                          <a:sym typeface="Calibri"/>
                        </a:rPr>
                        <a:t>IBS symptoms</a:t>
                      </a:r>
                      <a:endParaRPr sz="2400">
                        <a:latin typeface="Calibri"/>
                        <a:ea typeface="Calibri"/>
                        <a:cs typeface="Calibri"/>
                        <a:sym typeface="Calibri"/>
                      </a:endParaRPr>
                    </a:p>
                  </a:txBody>
                  <a:tcPr marT="91425" marB="91425" marR="91425" marL="91425"/>
                </a:tc>
              </a:tr>
              <a:tr h="190500">
                <a:tc>
                  <a:txBody>
                    <a:bodyPr/>
                    <a:lstStyle/>
                    <a:p>
                      <a:pPr indent="0" lvl="0" marL="0" rtl="0" algn="ctr">
                        <a:lnSpc>
                          <a:spcPct val="115000"/>
                        </a:lnSpc>
                        <a:spcBef>
                          <a:spcPts val="0"/>
                        </a:spcBef>
                        <a:spcAft>
                          <a:spcPts val="0"/>
                        </a:spcAft>
                        <a:buNone/>
                      </a:pPr>
                      <a:r>
                        <a:rPr lang="en-US" sz="2400">
                          <a:latin typeface="Calibri"/>
                          <a:ea typeface="Calibri"/>
                          <a:cs typeface="Calibri"/>
                          <a:sym typeface="Calibri"/>
                        </a:rPr>
                        <a:t>Dysbiosis drives inflammation</a:t>
                      </a:r>
                      <a:endParaRPr sz="24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lang="en-US" sz="2400">
                          <a:latin typeface="Calibri"/>
                          <a:ea typeface="Calibri"/>
                          <a:cs typeface="Calibri"/>
                          <a:sym typeface="Calibri"/>
                        </a:rPr>
                        <a:t>Increased colorectal cancer risk</a:t>
                      </a:r>
                      <a:endParaRPr sz="2400">
                        <a:latin typeface="Calibri"/>
                        <a:ea typeface="Calibri"/>
                        <a:cs typeface="Calibri"/>
                        <a:sym typeface="Calibri"/>
                      </a:endParaRPr>
                    </a:p>
                  </a:txBody>
                  <a:tcPr marT="91425" marB="91425" marR="91425" marL="91425"/>
                </a:tc>
              </a:tr>
              <a:tr h="190500">
                <a:tc>
                  <a:txBody>
                    <a:bodyPr/>
                    <a:lstStyle/>
                    <a:p>
                      <a:pPr indent="0" lvl="0" marL="0" rtl="0" algn="ctr">
                        <a:lnSpc>
                          <a:spcPct val="115000"/>
                        </a:lnSpc>
                        <a:spcBef>
                          <a:spcPts val="0"/>
                        </a:spcBef>
                        <a:spcAft>
                          <a:spcPts val="0"/>
                        </a:spcAft>
                        <a:buNone/>
                      </a:pPr>
                      <a:r>
                        <a:rPr lang="en-US" sz="2400">
                          <a:latin typeface="Calibri"/>
                          <a:ea typeface="Calibri"/>
                          <a:cs typeface="Calibri"/>
                          <a:sym typeface="Calibri"/>
                        </a:rPr>
                        <a:t>Blood sugar destabilizes</a:t>
                      </a:r>
                      <a:endParaRPr sz="24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lang="en-US" sz="2400">
                          <a:latin typeface="Calibri"/>
                          <a:ea typeface="Calibri"/>
                          <a:cs typeface="Calibri"/>
                          <a:sym typeface="Calibri"/>
                        </a:rPr>
                        <a:t>Metabolic syndrome (insulin resistance)</a:t>
                      </a:r>
                      <a:endParaRPr sz="2400">
                        <a:latin typeface="Calibri"/>
                        <a:ea typeface="Calibri"/>
                        <a:cs typeface="Calibri"/>
                        <a:sym typeface="Calibri"/>
                      </a:endParaRPr>
                    </a:p>
                  </a:txBody>
                  <a:tcPr marT="91425" marB="91425" marR="91425" marL="91425"/>
                </a:tc>
              </a:tr>
            </a:tbl>
          </a:graphicData>
        </a:graphic>
      </p:graphicFrame>
      <p:sp>
        <p:nvSpPr>
          <p:cNvPr id="716" name="Google Shape;716;p68"/>
          <p:cNvSpPr txBox="1"/>
          <p:nvPr/>
        </p:nvSpPr>
        <p:spPr>
          <a:xfrm>
            <a:off x="3393213" y="2606300"/>
            <a:ext cx="11205900" cy="30000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1200"/>
              </a:spcBef>
              <a:spcAft>
                <a:spcPts val="1200"/>
              </a:spcAft>
              <a:buNone/>
            </a:pPr>
            <a:r>
              <a:rPr b="1" lang="en-US" sz="2800">
                <a:latin typeface="Calibri"/>
                <a:ea typeface="Calibri"/>
                <a:cs typeface="Calibri"/>
                <a:sym typeface="Calibri"/>
              </a:rPr>
              <a:t>Without adequate fiber, five mechanisms break down:</a:t>
            </a:r>
            <a:endParaRPr b="1" sz="2800">
              <a:latin typeface="Calibri"/>
              <a:ea typeface="Calibri"/>
              <a:cs typeface="Calibri"/>
              <a:sym typeface="Calibri"/>
            </a:endParaRPr>
          </a:p>
        </p:txBody>
      </p:sp>
      <p:sp>
        <p:nvSpPr>
          <p:cNvPr id="717" name="Google Shape;717;p68"/>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7" name="Google Shape;117;p7"/>
          <p:cNvSpPr txBox="1"/>
          <p:nvPr/>
        </p:nvSpPr>
        <p:spPr>
          <a:xfrm>
            <a:off x="627937" y="312006"/>
            <a:ext cx="17634000" cy="22011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1" i="0" lang="en-US" sz="7800" u="none" cap="none" strike="noStrike">
                <a:solidFill>
                  <a:srgbClr val="FFFFFF"/>
                </a:solidFill>
                <a:latin typeface="Poppins"/>
                <a:ea typeface="Poppins"/>
                <a:cs typeface="Poppins"/>
                <a:sym typeface="Poppins"/>
              </a:rPr>
              <a:t>Water Soluble Vitamins</a:t>
            </a:r>
            <a:r>
              <a:rPr b="1" lang="en-US" sz="7800">
                <a:solidFill>
                  <a:srgbClr val="FFFFFF"/>
                </a:solidFill>
                <a:latin typeface="Poppins"/>
                <a:ea typeface="Poppins"/>
                <a:cs typeface="Poppins"/>
                <a:sym typeface="Poppins"/>
              </a:rPr>
              <a:t>:</a:t>
            </a:r>
            <a:endParaRPr b="1"/>
          </a:p>
          <a:p>
            <a:pPr indent="0" lvl="0" marL="0" marR="0" rtl="0" algn="l">
              <a:lnSpc>
                <a:spcPct val="175000"/>
              </a:lnSpc>
              <a:spcBef>
                <a:spcPts val="0"/>
              </a:spcBef>
              <a:spcAft>
                <a:spcPts val="0"/>
              </a:spcAft>
              <a:buClr>
                <a:srgbClr val="FFFFFF"/>
              </a:buClr>
              <a:buSzPts val="5200"/>
              <a:buFont typeface="Poppins"/>
              <a:buNone/>
            </a:pPr>
            <a:r>
              <a:rPr b="0" i="0" lang="en-US" sz="5200" u="none" cap="none" strike="noStrike">
                <a:solidFill>
                  <a:srgbClr val="FFFFFF"/>
                </a:solidFill>
                <a:latin typeface="Poppins"/>
                <a:ea typeface="Poppins"/>
                <a:cs typeface="Poppins"/>
                <a:sym typeface="Poppins"/>
              </a:rPr>
              <a:t>Essential for energy metabolism (ATP production)</a:t>
            </a:r>
            <a:endParaRPr/>
          </a:p>
        </p:txBody>
      </p:sp>
      <p:sp>
        <p:nvSpPr>
          <p:cNvPr id="118" name="Google Shape;118;p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9" name="Google Shape;119;p7"/>
          <p:cNvSpPr txBox="1"/>
          <p:nvPr>
            <p:ph idx="4294967295" type="sldNum"/>
          </p:nvPr>
        </p:nvSpPr>
        <p:spPr>
          <a:xfrm>
            <a:off x="8505421" y="6414761"/>
            <a:ext cx="181378"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120" name="Google Shape;120;p7"/>
          <p:cNvGraphicFramePr/>
          <p:nvPr/>
        </p:nvGraphicFramePr>
        <p:xfrm>
          <a:off x="1568208" y="3568784"/>
          <a:ext cx="3000000" cy="3000000"/>
        </p:xfrm>
        <a:graphic>
          <a:graphicData uri="http://schemas.openxmlformats.org/drawingml/2006/table">
            <a:tbl>
              <a:tblPr bandRow="1">
                <a:noFill/>
                <a:tableStyleId>{0E30B8B5-0A17-4FE9-90C6-0DF0C035C8B7}</a:tableStyleId>
              </a:tblPr>
              <a:tblGrid>
                <a:gridCol w="2735950"/>
                <a:gridCol w="5946375"/>
                <a:gridCol w="7071100"/>
              </a:tblGrid>
              <a:tr h="651825">
                <a:tc>
                  <a:txBody>
                    <a:bodyPr/>
                    <a:lstStyle/>
                    <a:p>
                      <a:pPr indent="0" lvl="0" marL="0" marR="0" rtl="0" algn="ctr">
                        <a:lnSpc>
                          <a:spcPct val="100000"/>
                        </a:lnSpc>
                        <a:spcBef>
                          <a:spcPts val="0"/>
                        </a:spcBef>
                        <a:spcAft>
                          <a:spcPts val="0"/>
                        </a:spcAft>
                        <a:buClr>
                          <a:schemeClr val="dk1"/>
                        </a:buClr>
                        <a:buSzPts val="3100"/>
                        <a:buFont typeface="Times"/>
                        <a:buNone/>
                      </a:pPr>
                      <a:r>
                        <a:rPr b="1" lang="en-US" sz="3100" u="none" cap="none" strike="noStrike"/>
                        <a:t>Vitamin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b="1" lang="en-US" sz="3100" u="none" cap="none" strike="noStrike"/>
                        <a:t>Enzyme Form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b="1" lang="en-US" sz="3100" u="none" cap="none" strike="noStrike"/>
                        <a:t>Pathway</a:t>
                      </a:r>
                      <a:endParaRPr/>
                    </a:p>
                  </a:txBody>
                  <a:tcPr marT="12700" marB="12700" marR="12700" marL="12700" anchor="ctr"/>
                </a:tc>
              </a:tr>
              <a:tr h="1029425">
                <a:tc>
                  <a:txBody>
                    <a:bodyPr/>
                    <a:lstStyle/>
                    <a:p>
                      <a:pPr indent="0" lvl="0" marL="0" marR="0" rtl="0" algn="ctr">
                        <a:lnSpc>
                          <a:spcPct val="100000"/>
                        </a:lnSpc>
                        <a:spcBef>
                          <a:spcPts val="0"/>
                        </a:spcBef>
                        <a:spcAft>
                          <a:spcPts val="0"/>
                        </a:spcAft>
                        <a:buClr>
                          <a:schemeClr val="dk1"/>
                        </a:buClr>
                        <a:buSzPts val="3100"/>
                        <a:buFont typeface="Times"/>
                        <a:buNone/>
                      </a:pPr>
                      <a:r>
                        <a:rPr b="1" lang="en-US" sz="3100" u="none" cap="none" strike="noStrike"/>
                        <a:t>B1</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100" u="none" cap="none" strike="noStrike"/>
                        <a:t>Thiamine pyrophosphate (TPP)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100" u="none" cap="none" strike="noStrike"/>
                        <a:t>Pyruvate → Acetyl-CoA (TCA entry)</a:t>
                      </a:r>
                      <a:endParaRPr/>
                    </a:p>
                  </a:txBody>
                  <a:tcPr marT="12700" marB="12700" marR="12700" marL="12700" anchor="ctr"/>
                </a:tc>
              </a:tr>
              <a:tr h="651825">
                <a:tc>
                  <a:txBody>
                    <a:bodyPr/>
                    <a:lstStyle/>
                    <a:p>
                      <a:pPr indent="0" lvl="0" marL="0" marR="0" rtl="0" algn="ctr">
                        <a:lnSpc>
                          <a:spcPct val="100000"/>
                        </a:lnSpc>
                        <a:spcBef>
                          <a:spcPts val="0"/>
                        </a:spcBef>
                        <a:spcAft>
                          <a:spcPts val="0"/>
                        </a:spcAft>
                        <a:buClr>
                          <a:schemeClr val="dk1"/>
                        </a:buClr>
                        <a:buSzPts val="3100"/>
                        <a:buFont typeface="Times"/>
                        <a:buNone/>
                      </a:pPr>
                      <a:r>
                        <a:rPr b="1" lang="en-US" sz="3100" u="none" cap="none" strike="noStrike"/>
                        <a:t>B2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100" u="none" cap="none" strike="noStrike"/>
                        <a:t>FAD/FMN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100" u="none" cap="none" strike="noStrike"/>
                        <a:t>Electron transport chain</a:t>
                      </a:r>
                      <a:endParaRPr/>
                    </a:p>
                  </a:txBody>
                  <a:tcPr marT="12700" marB="12700" marR="12700" marL="12700" anchor="ctr"/>
                </a:tc>
              </a:tr>
              <a:tr h="651825">
                <a:tc>
                  <a:txBody>
                    <a:bodyPr/>
                    <a:lstStyle/>
                    <a:p>
                      <a:pPr indent="0" lvl="0" marL="0" marR="0" rtl="0" algn="ctr">
                        <a:lnSpc>
                          <a:spcPct val="100000"/>
                        </a:lnSpc>
                        <a:spcBef>
                          <a:spcPts val="0"/>
                        </a:spcBef>
                        <a:spcAft>
                          <a:spcPts val="0"/>
                        </a:spcAft>
                        <a:buClr>
                          <a:schemeClr val="dk1"/>
                        </a:buClr>
                        <a:buSzPts val="3100"/>
                        <a:buFont typeface="Times"/>
                        <a:buNone/>
                      </a:pPr>
                      <a:r>
                        <a:rPr b="1" lang="en-US" sz="3100" u="none" cap="none" strike="noStrike"/>
                        <a:t>B3</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100" u="none" cap="none" strike="noStrike"/>
                        <a:t>NAD/NADP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100" u="none" cap="none" strike="noStrike"/>
                        <a:t>Glycolysis, TCA cycle, ETC</a:t>
                      </a:r>
                      <a:endParaRPr/>
                    </a:p>
                  </a:txBody>
                  <a:tcPr marT="12700" marB="12700" marR="12700" marL="12700" anchor="ctr"/>
                </a:tc>
              </a:tr>
              <a:tr h="651825">
                <a:tc>
                  <a:txBody>
                    <a:bodyPr/>
                    <a:lstStyle/>
                    <a:p>
                      <a:pPr indent="0" lvl="0" marL="0" marR="0" rtl="0" algn="ctr">
                        <a:lnSpc>
                          <a:spcPct val="100000"/>
                        </a:lnSpc>
                        <a:spcBef>
                          <a:spcPts val="0"/>
                        </a:spcBef>
                        <a:spcAft>
                          <a:spcPts val="0"/>
                        </a:spcAft>
                        <a:buClr>
                          <a:schemeClr val="dk1"/>
                        </a:buClr>
                        <a:buSzPts val="3100"/>
                        <a:buFont typeface="Times"/>
                        <a:buNone/>
                      </a:pPr>
                      <a:r>
                        <a:rPr b="1" lang="en-US" sz="3100" u="none" cap="none" strike="noStrike"/>
                        <a:t>B5</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100" u="none" cap="none" strike="noStrike"/>
                        <a:t>Coenzyme 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100" u="none" cap="none" strike="noStrike"/>
                        <a:t>Fatty acid oxidation &amp; synthesis</a:t>
                      </a:r>
                      <a:endParaRPr/>
                    </a:p>
                  </a:txBody>
                  <a:tcPr marT="12700" marB="12700" marR="12700" marL="12700" anchor="ctr"/>
                </a:tc>
              </a:tr>
              <a:tr h="651825">
                <a:tc>
                  <a:txBody>
                    <a:bodyPr/>
                    <a:lstStyle/>
                    <a:p>
                      <a:pPr indent="0" lvl="0" marL="0" marR="0" rtl="0" algn="ctr">
                        <a:lnSpc>
                          <a:spcPct val="100000"/>
                        </a:lnSpc>
                        <a:spcBef>
                          <a:spcPts val="0"/>
                        </a:spcBef>
                        <a:spcAft>
                          <a:spcPts val="0"/>
                        </a:spcAft>
                        <a:buClr>
                          <a:schemeClr val="dk1"/>
                        </a:buClr>
                        <a:buSzPts val="3100"/>
                        <a:buFont typeface="Times"/>
                        <a:buNone/>
                      </a:pPr>
                      <a:r>
                        <a:rPr b="1" lang="en-US" sz="3100" u="none" cap="none" strike="noStrike"/>
                        <a:t>B6</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100" u="none" cap="none" strike="noStrike"/>
                        <a:t>Pyridoxal-5-P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100" u="none" cap="none" strike="noStrike"/>
                        <a:t>Amino acid transamination</a:t>
                      </a:r>
                      <a:endParaRPr/>
                    </a:p>
                  </a:txBody>
                  <a:tcPr marT="12700" marB="12700" marR="12700" marL="12700" anchor="ctr"/>
                </a:tc>
              </a:tr>
              <a:tr h="1010350">
                <a:tc>
                  <a:txBody>
                    <a:bodyPr/>
                    <a:lstStyle/>
                    <a:p>
                      <a:pPr indent="0" lvl="0" marL="0" marR="0" rtl="0" algn="ctr">
                        <a:lnSpc>
                          <a:spcPct val="100000"/>
                        </a:lnSpc>
                        <a:spcBef>
                          <a:spcPts val="0"/>
                        </a:spcBef>
                        <a:spcAft>
                          <a:spcPts val="0"/>
                        </a:spcAft>
                        <a:buClr>
                          <a:schemeClr val="dk1"/>
                        </a:buClr>
                        <a:buSzPts val="3100"/>
                        <a:buFont typeface="Times"/>
                        <a:buNone/>
                      </a:pPr>
                      <a:r>
                        <a:rPr b="1" lang="en-US" sz="3100" u="none" cap="none" strike="noStrike"/>
                        <a:t>Biotin (B7)</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100" u="none" cap="none" strike="noStrike"/>
                        <a:t>Carboxylation enzyme cofactor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100" u="none" cap="none" strike="noStrike"/>
                        <a:t>Gluconeogenesis</a:t>
                      </a:r>
                      <a:endParaRPr/>
                    </a:p>
                  </a:txBody>
                  <a:tcPr marT="12700" marB="12700" marR="12700" marL="12700" anchor="ctr"/>
                </a:tc>
              </a:tr>
              <a:tr h="1010350">
                <a:tc>
                  <a:txBody>
                    <a:bodyPr/>
                    <a:lstStyle/>
                    <a:p>
                      <a:pPr indent="0" lvl="0" marL="0" marR="0" rtl="0" algn="ctr">
                        <a:lnSpc>
                          <a:spcPct val="100000"/>
                        </a:lnSpc>
                        <a:spcBef>
                          <a:spcPts val="0"/>
                        </a:spcBef>
                        <a:spcAft>
                          <a:spcPts val="0"/>
                        </a:spcAft>
                        <a:buClr>
                          <a:schemeClr val="dk1"/>
                        </a:buClr>
                        <a:buSzPts val="3100"/>
                        <a:buFont typeface="Times"/>
                        <a:buNone/>
                      </a:pPr>
                      <a:r>
                        <a:rPr b="1" lang="en-US" sz="3100" u="none" cap="none" strike="noStrike"/>
                        <a:t>Folate &amp; B12</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100" u="none" cap="none" strike="noStrike"/>
                        <a:t>Methylation cofactors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100" u="none" cap="none" strike="noStrike"/>
                        <a:t>DNA synthesis</a:t>
                      </a:r>
                      <a:endParaRPr/>
                    </a:p>
                  </a:txBody>
                  <a:tcPr marT="12700" marB="12700" marR="12700" marL="12700" anchor="ctr"/>
                </a:tc>
              </a:tr>
            </a:tbl>
          </a:graphicData>
        </a:graphic>
      </p:graphicFrame>
      <p:sp>
        <p:nvSpPr>
          <p:cNvPr id="121" name="Google Shape;121;p7"/>
          <p:cNvSpPr/>
          <p:nvPr/>
        </p:nvSpPr>
        <p:spPr>
          <a:xfrm>
            <a:off x="16705549" y="5965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sp>
        <p:nvSpPr>
          <p:cNvPr id="722" name="Google Shape;722;p6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23" name="Google Shape;723;p69"/>
          <p:cNvSpPr txBox="1"/>
          <p:nvPr/>
        </p:nvSpPr>
        <p:spPr>
          <a:xfrm>
            <a:off x="1300685" y="474002"/>
            <a:ext cx="16812900" cy="2154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433FF"/>
              </a:buClr>
              <a:buSzPts val="7000"/>
              <a:buFont typeface="Poppins"/>
              <a:buNone/>
            </a:pPr>
            <a:r>
              <a:rPr b="1" i="0" lang="en-US" sz="7000" u="none" cap="none" strike="noStrike">
                <a:solidFill>
                  <a:srgbClr val="0433FF"/>
                </a:solidFill>
                <a:latin typeface="Poppins"/>
                <a:ea typeface="Poppins"/>
                <a:cs typeface="Poppins"/>
                <a:sym typeface="Poppins"/>
              </a:rPr>
              <a:t>Fiber Deficiency and Insufficiency: </a:t>
            </a:r>
            <a:r>
              <a:rPr b="0" i="0" lang="en-US" sz="7000" u="none" cap="none" strike="noStrike">
                <a:solidFill>
                  <a:srgbClr val="0433FF"/>
                </a:solidFill>
                <a:latin typeface="Poppins"/>
                <a:ea typeface="Poppins"/>
                <a:cs typeface="Poppins"/>
                <a:sym typeface="Poppins"/>
              </a:rPr>
              <a:t>Causes, Symptoms, and Treatment</a:t>
            </a:r>
            <a:endParaRPr/>
          </a:p>
        </p:txBody>
      </p:sp>
      <p:sp>
        <p:nvSpPr>
          <p:cNvPr id="724" name="Google Shape;724;p6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25" name="Google Shape;725;p69"/>
          <p:cNvSpPr txBox="1"/>
          <p:nvPr/>
        </p:nvSpPr>
        <p:spPr>
          <a:xfrm>
            <a:off x="992827" y="3871625"/>
            <a:ext cx="16005000" cy="5633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i="0" lang="en-US" sz="3200" u="none" cap="none" strike="noStrike">
                <a:solidFill>
                  <a:srgbClr val="000000"/>
                </a:solidFill>
                <a:latin typeface="Calibri"/>
                <a:ea typeface="Calibri"/>
                <a:cs typeface="Calibri"/>
                <a:sym typeface="Calibri"/>
              </a:rPr>
              <a:t>Unlike vitamins and minerals, </a:t>
            </a:r>
            <a:r>
              <a:rPr lang="en-US" sz="3200">
                <a:latin typeface="Calibri"/>
                <a:ea typeface="Calibri"/>
                <a:cs typeface="Calibri"/>
                <a:sym typeface="Calibri"/>
              </a:rPr>
              <a:t>fiber</a:t>
            </a:r>
            <a:r>
              <a:rPr i="0" lang="en-US" sz="3200" u="none" cap="none" strike="noStrike">
                <a:solidFill>
                  <a:srgbClr val="000000"/>
                </a:solidFill>
                <a:latin typeface="Calibri"/>
                <a:ea typeface="Calibri"/>
                <a:cs typeface="Calibri"/>
                <a:sym typeface="Calibri"/>
              </a:rPr>
              <a:t> deficiency rarely produces a classical disease diagnosis</a:t>
            </a:r>
            <a:r>
              <a:rPr lang="en-US" sz="3200">
                <a:latin typeface="Calibri"/>
                <a:ea typeface="Calibri"/>
                <a:cs typeface="Calibri"/>
                <a:sym typeface="Calibri"/>
              </a:rPr>
              <a:t>, </a:t>
            </a:r>
            <a:r>
              <a:rPr i="0" lang="en-US" sz="3200" u="none" cap="none" strike="noStrike">
                <a:solidFill>
                  <a:srgbClr val="000000"/>
                </a:solidFill>
                <a:latin typeface="Calibri"/>
                <a:ea typeface="Calibri"/>
                <a:cs typeface="Calibri"/>
                <a:sym typeface="Calibri"/>
              </a:rPr>
              <a:t>but instead manifests as a </a:t>
            </a:r>
            <a:r>
              <a:rPr b="1" i="0" lang="en-US" sz="3200" u="none" cap="none" strike="noStrike">
                <a:solidFill>
                  <a:srgbClr val="000000"/>
                </a:solidFill>
                <a:latin typeface="Calibri"/>
                <a:ea typeface="Calibri"/>
                <a:cs typeface="Calibri"/>
                <a:sym typeface="Calibri"/>
              </a:rPr>
              <a:t>functional disorder pattern</a:t>
            </a:r>
            <a:r>
              <a:rPr i="0" lang="en-US" sz="3200" u="none" cap="none" strike="noStrike">
                <a:solidFill>
                  <a:srgbClr val="000000"/>
                </a:solidFill>
                <a:latin typeface="Calibri"/>
                <a:ea typeface="Calibri"/>
                <a:cs typeface="Calibri"/>
                <a:sym typeface="Calibri"/>
              </a:rPr>
              <a:t> affecting:</a:t>
            </a:r>
            <a:endParaRPr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i="0" sz="3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3200" u="none" cap="none" strike="noStrike">
                <a:solidFill>
                  <a:srgbClr val="000000"/>
                </a:solidFill>
                <a:latin typeface="Calibri"/>
                <a:ea typeface="Calibri"/>
                <a:cs typeface="Calibri"/>
                <a:sym typeface="Calibri"/>
              </a:rPr>
              <a:t>• Gut motility</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Blood sugar regulation</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Lipid metabolism</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Estrogen clearance</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Inflammatory burden</a:t>
            </a:r>
            <a:endParaRPr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i="0" sz="3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i="0" sz="3200" u="none" cap="none" strike="noStrike">
              <a:solidFill>
                <a:srgbClr val="000000"/>
              </a:solidFill>
              <a:latin typeface="Calibri"/>
              <a:ea typeface="Calibri"/>
              <a:cs typeface="Calibri"/>
              <a:sym typeface="Calibri"/>
            </a:endParaRPr>
          </a:p>
        </p:txBody>
      </p:sp>
      <p:sp>
        <p:nvSpPr>
          <p:cNvPr id="726" name="Google Shape;726;p69"/>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727" name="Google Shape;727;p69"/>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sp>
        <p:nvSpPr>
          <p:cNvPr id="732" name="Google Shape;732;p7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33" name="Google Shape;733;p70"/>
          <p:cNvSpPr txBox="1"/>
          <p:nvPr/>
        </p:nvSpPr>
        <p:spPr>
          <a:xfrm>
            <a:off x="1202009" y="978541"/>
            <a:ext cx="16812962" cy="11290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Fiber Deficiency vs. Insufficiency</a:t>
            </a:r>
            <a:endParaRPr/>
          </a:p>
        </p:txBody>
      </p:sp>
      <p:sp>
        <p:nvSpPr>
          <p:cNvPr id="734" name="Google Shape;734;p7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35" name="Google Shape;735;p70"/>
          <p:cNvSpPr txBox="1"/>
          <p:nvPr/>
        </p:nvSpPr>
        <p:spPr>
          <a:xfrm>
            <a:off x="1202001" y="3889700"/>
            <a:ext cx="6139200" cy="4002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DEFICIENCY</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Occurs when fiber intake is </a:t>
            </a:r>
            <a:r>
              <a:rPr b="1" i="0" lang="en-US" sz="2800" u="none" cap="none" strike="noStrike">
                <a:solidFill>
                  <a:srgbClr val="000000"/>
                </a:solidFill>
                <a:latin typeface="Calibri"/>
                <a:ea typeface="Calibri"/>
                <a:cs typeface="Calibri"/>
                <a:sym typeface="Calibri"/>
              </a:rPr>
              <a:t>extremely low</a:t>
            </a:r>
            <a:r>
              <a:rPr i="0" lang="en-US" sz="2800" u="none" cap="none" strike="noStrike">
                <a:solidFill>
                  <a:srgbClr val="000000"/>
                </a:solidFill>
                <a:latin typeface="Calibri"/>
                <a:ea typeface="Calibri"/>
                <a:cs typeface="Calibri"/>
                <a:sym typeface="Calibri"/>
              </a:rPr>
              <a:t> (&lt;10g/day).</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Clinical consequences:</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 Severe constipation</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Diverticulosis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Increased colon cancer risk</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Marked microbiome depletion</a:t>
            </a:r>
            <a:endParaRPr sz="2800">
              <a:latin typeface="Calibri"/>
              <a:ea typeface="Calibri"/>
              <a:cs typeface="Calibri"/>
              <a:sym typeface="Calibri"/>
            </a:endParaRPr>
          </a:p>
        </p:txBody>
      </p:sp>
      <p:sp>
        <p:nvSpPr>
          <p:cNvPr id="736" name="Google Shape;736;p7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737" name="Google Shape;737;p70"/>
          <p:cNvSpPr txBox="1"/>
          <p:nvPr/>
        </p:nvSpPr>
        <p:spPr>
          <a:xfrm>
            <a:off x="9400176" y="3889700"/>
            <a:ext cx="8342700" cy="7203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800"/>
              <a:buFont typeface="Times"/>
              <a:buNone/>
            </a:pPr>
            <a:r>
              <a:rPr b="1" i="0" lang="en-US" sz="2800" u="none" cap="none" strike="noStrike">
                <a:solidFill>
                  <a:srgbClr val="000000"/>
                </a:solidFill>
                <a:latin typeface="Calibri"/>
                <a:ea typeface="Calibri"/>
                <a:cs typeface="Calibri"/>
                <a:sym typeface="Calibri"/>
              </a:rPr>
              <a:t>INSUFFICIENCY</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Most prevalent condition (average intake = 10–15g/day vs recommended 25–38g).</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Represents ongoing inadequate intake that </a:t>
            </a:r>
            <a:r>
              <a:rPr b="1" i="0" lang="en-US" sz="2800" u="none" cap="none" strike="noStrike">
                <a:solidFill>
                  <a:srgbClr val="000000"/>
                </a:solidFill>
                <a:latin typeface="Calibri"/>
                <a:ea typeface="Calibri"/>
                <a:cs typeface="Calibri"/>
                <a:sym typeface="Calibri"/>
              </a:rPr>
              <a:t>does not yet cause obvious pathology.</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Symptoms are subtle and chronic:</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 Bloating</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Blood sugar swings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Fatigue</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Hormonal imbalance</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Weight dysregulation</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t/>
            </a:r>
            <a:endParaRPr i="0" sz="28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t/>
            </a:r>
            <a:endParaRPr i="0" sz="28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t/>
            </a:r>
            <a:endParaRPr i="0" sz="2800" u="none" cap="none" strike="noStrike">
              <a:solidFill>
                <a:srgbClr val="000000"/>
              </a:solidFill>
              <a:latin typeface="Calibri"/>
              <a:ea typeface="Calibri"/>
              <a:cs typeface="Calibri"/>
              <a:sym typeface="Calibri"/>
            </a:endParaRPr>
          </a:p>
        </p:txBody>
      </p:sp>
      <p:sp>
        <p:nvSpPr>
          <p:cNvPr id="738" name="Google Shape;738;p70"/>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p7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44" name="Google Shape;744;p71"/>
          <p:cNvSpPr txBox="1"/>
          <p:nvPr/>
        </p:nvSpPr>
        <p:spPr>
          <a:xfrm>
            <a:off x="1202009" y="978541"/>
            <a:ext cx="16812962" cy="11290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Causes of Fiber Deficiency</a:t>
            </a:r>
            <a:endParaRPr/>
          </a:p>
        </p:txBody>
      </p:sp>
      <p:sp>
        <p:nvSpPr>
          <p:cNvPr id="745" name="Google Shape;745;p7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46" name="Google Shape;746;p71"/>
          <p:cNvSpPr txBox="1"/>
          <p:nvPr/>
        </p:nvSpPr>
        <p:spPr>
          <a:xfrm>
            <a:off x="510425" y="3912428"/>
            <a:ext cx="3601200" cy="4587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1. Processed Food Diet</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The modern diet is dominated by:</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 Refined grains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Processed meats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Added sugars</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Result:</a:t>
            </a:r>
            <a:endParaRPr b="1"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 Fiber is stripped from foods</a:t>
            </a:r>
            <a:endParaRPr sz="2800">
              <a:latin typeface="Calibri"/>
              <a:ea typeface="Calibri"/>
              <a:cs typeface="Calibri"/>
              <a:sym typeface="Calibri"/>
            </a:endParaRPr>
          </a:p>
        </p:txBody>
      </p:sp>
      <p:sp>
        <p:nvSpPr>
          <p:cNvPr id="747" name="Google Shape;747;p7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748" name="Google Shape;748;p71"/>
          <p:cNvSpPr txBox="1"/>
          <p:nvPr/>
        </p:nvSpPr>
        <p:spPr>
          <a:xfrm>
            <a:off x="4620274" y="3866744"/>
            <a:ext cx="3601200" cy="2986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2. Limited Produce Intake</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Low consumption of:</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 Vegetables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Fruits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Legumes</a:t>
            </a:r>
            <a:endParaRPr sz="2800">
              <a:latin typeface="Calibri"/>
              <a:ea typeface="Calibri"/>
              <a:cs typeface="Calibri"/>
              <a:sym typeface="Calibri"/>
            </a:endParaRPr>
          </a:p>
        </p:txBody>
      </p:sp>
      <p:sp>
        <p:nvSpPr>
          <p:cNvPr id="749" name="Google Shape;749;p71"/>
          <p:cNvSpPr txBox="1"/>
          <p:nvPr/>
        </p:nvSpPr>
        <p:spPr>
          <a:xfrm>
            <a:off x="8730120" y="3916082"/>
            <a:ext cx="3386100" cy="4278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3. Low-Carb or Ketogenic Diets</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Extreme dietary carbohydrate restriction commonly removes:</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 Grains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Beans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Fruits</a:t>
            </a:r>
            <a:endParaRPr sz="2800">
              <a:latin typeface="Calibri"/>
              <a:ea typeface="Calibri"/>
              <a:cs typeface="Calibri"/>
              <a:sym typeface="Calibri"/>
            </a:endParaRPr>
          </a:p>
        </p:txBody>
      </p:sp>
      <p:sp>
        <p:nvSpPr>
          <p:cNvPr id="750" name="Google Shape;750;p71"/>
          <p:cNvSpPr txBox="1"/>
          <p:nvPr/>
        </p:nvSpPr>
        <p:spPr>
          <a:xfrm>
            <a:off x="12789978" y="3916075"/>
            <a:ext cx="5010300" cy="4002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4. GI Motility Disorders</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Discomfort leads to voluntary avoidance:</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 IBS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Chronic bloating</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Low intake perpetuates symptoms → fiber → reduced microbiome → worsened IBS</a:t>
            </a:r>
            <a:endParaRPr sz="2800">
              <a:latin typeface="Calibri"/>
              <a:ea typeface="Calibri"/>
              <a:cs typeface="Calibri"/>
              <a:sym typeface="Calibri"/>
            </a:endParaRPr>
          </a:p>
        </p:txBody>
      </p:sp>
      <p:sp>
        <p:nvSpPr>
          <p:cNvPr id="751" name="Google Shape;751;p7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5" name="Shape 755"/>
        <p:cNvGrpSpPr/>
        <p:nvPr/>
      </p:nvGrpSpPr>
      <p:grpSpPr>
        <a:xfrm>
          <a:off x="0" y="0"/>
          <a:ext cx="0" cy="0"/>
          <a:chOff x="0" y="0"/>
          <a:chExt cx="0" cy="0"/>
        </a:xfrm>
      </p:grpSpPr>
      <p:sp>
        <p:nvSpPr>
          <p:cNvPr id="756" name="Google Shape;756;p7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57" name="Google Shape;757;p72"/>
          <p:cNvSpPr txBox="1"/>
          <p:nvPr/>
        </p:nvSpPr>
        <p:spPr>
          <a:xfrm>
            <a:off x="1177340" y="485685"/>
            <a:ext cx="16812900" cy="2154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7000"/>
              <a:buFont typeface="Poppins"/>
              <a:buNone/>
            </a:pPr>
            <a:r>
              <a:rPr b="1" lang="en-US" sz="7000">
                <a:solidFill>
                  <a:srgbClr val="FFFFFF"/>
                </a:solidFill>
                <a:latin typeface="Poppins"/>
                <a:ea typeface="Poppins"/>
                <a:cs typeface="Poppins"/>
                <a:sym typeface="Poppins"/>
              </a:rPr>
              <a:t>Mechanism</a:t>
            </a:r>
            <a:r>
              <a:rPr b="1" lang="en-US" sz="7000">
                <a:solidFill>
                  <a:srgbClr val="FFFFFF"/>
                </a:solidFill>
                <a:latin typeface="Poppins"/>
                <a:ea typeface="Poppins"/>
                <a:cs typeface="Poppins"/>
                <a:sym typeface="Poppins"/>
              </a:rPr>
              <a:t>:</a:t>
            </a:r>
            <a:r>
              <a:rPr b="1" i="0" lang="en-US" sz="7000" u="none" cap="none" strike="noStrike">
                <a:solidFill>
                  <a:srgbClr val="FFFFFF"/>
                </a:solidFill>
                <a:latin typeface="Poppins"/>
                <a:ea typeface="Poppins"/>
                <a:cs typeface="Poppins"/>
                <a:sym typeface="Poppins"/>
              </a:rPr>
              <a:t> </a:t>
            </a:r>
            <a:r>
              <a:rPr b="0" i="0" lang="en-US" sz="7000" u="none" cap="none" strike="noStrike">
                <a:solidFill>
                  <a:srgbClr val="FFFFFF"/>
                </a:solidFill>
                <a:latin typeface="Poppins"/>
                <a:ea typeface="Poppins"/>
                <a:cs typeface="Poppins"/>
                <a:sym typeface="Poppins"/>
              </a:rPr>
              <a:t>How Fiber </a:t>
            </a:r>
            <a:r>
              <a:rPr lang="en-US" sz="7000">
                <a:solidFill>
                  <a:srgbClr val="FFFFFF"/>
                </a:solidFill>
                <a:latin typeface="Poppins"/>
                <a:ea typeface="Poppins"/>
                <a:cs typeface="Poppins"/>
                <a:sym typeface="Poppins"/>
              </a:rPr>
              <a:t>Insufficiency</a:t>
            </a:r>
            <a:r>
              <a:rPr b="0" i="0" lang="en-US" sz="7000" u="none" cap="none" strike="noStrike">
                <a:solidFill>
                  <a:srgbClr val="FFFFFF"/>
                </a:solidFill>
                <a:latin typeface="Poppins"/>
                <a:ea typeface="Poppins"/>
                <a:cs typeface="Poppins"/>
                <a:sym typeface="Poppins"/>
              </a:rPr>
              <a:t> Harms Health</a:t>
            </a:r>
            <a:endParaRPr/>
          </a:p>
        </p:txBody>
      </p:sp>
      <p:sp>
        <p:nvSpPr>
          <p:cNvPr id="758" name="Google Shape;758;p7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59" name="Google Shape;759;p72"/>
          <p:cNvSpPr txBox="1"/>
          <p:nvPr/>
        </p:nvSpPr>
        <p:spPr>
          <a:xfrm>
            <a:off x="1140825" y="4026215"/>
            <a:ext cx="3601200" cy="5325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500" u="none" cap="none" strike="noStrike">
                <a:solidFill>
                  <a:srgbClr val="000000"/>
                </a:solidFill>
                <a:latin typeface="Calibri"/>
                <a:ea typeface="Calibri"/>
                <a:cs typeface="Calibri"/>
                <a:sym typeface="Calibri"/>
              </a:rPr>
              <a:t>1. Impaired “GI Detoxification”</a:t>
            </a:r>
            <a:endParaRPr sz="25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b="1" i="0" sz="25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500" u="none" cap="none" strike="noStrike">
                <a:solidFill>
                  <a:srgbClr val="000000"/>
                </a:solidFill>
                <a:latin typeface="Calibri"/>
                <a:ea typeface="Calibri"/>
                <a:cs typeface="Calibri"/>
                <a:sym typeface="Calibri"/>
              </a:rPr>
              <a:t>Fiber binds:</a:t>
            </a:r>
            <a:endParaRPr sz="2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500" u="none" cap="none" strike="noStrike">
                <a:solidFill>
                  <a:srgbClr val="000000"/>
                </a:solidFill>
                <a:latin typeface="Calibri"/>
                <a:ea typeface="Calibri"/>
                <a:cs typeface="Calibri"/>
                <a:sym typeface="Calibri"/>
              </a:rPr>
              <a:t>• Cholesterol-laden bile acids</a:t>
            </a:r>
            <a:br>
              <a:rPr i="0" lang="en-US" sz="2500" u="none" cap="none" strike="noStrike">
                <a:solidFill>
                  <a:srgbClr val="000000"/>
                </a:solidFill>
                <a:latin typeface="Calibri"/>
                <a:ea typeface="Calibri"/>
                <a:cs typeface="Calibri"/>
                <a:sym typeface="Calibri"/>
              </a:rPr>
            </a:br>
            <a:r>
              <a:rPr i="0" lang="en-US" sz="2500" u="none" cap="none" strike="noStrike">
                <a:solidFill>
                  <a:srgbClr val="000000"/>
                </a:solidFill>
                <a:latin typeface="Calibri"/>
                <a:ea typeface="Calibri"/>
                <a:cs typeface="Calibri"/>
                <a:sym typeface="Calibri"/>
              </a:rPr>
              <a:t>• Environmental toxins</a:t>
            </a:r>
            <a:br>
              <a:rPr i="0" lang="en-US" sz="2500" u="none" cap="none" strike="noStrike">
                <a:solidFill>
                  <a:srgbClr val="000000"/>
                </a:solidFill>
                <a:latin typeface="Calibri"/>
                <a:ea typeface="Calibri"/>
                <a:cs typeface="Calibri"/>
                <a:sym typeface="Calibri"/>
              </a:rPr>
            </a:br>
            <a:r>
              <a:rPr i="0" lang="en-US" sz="2500" u="none" cap="none" strike="noStrike">
                <a:solidFill>
                  <a:srgbClr val="000000"/>
                </a:solidFill>
                <a:latin typeface="Calibri"/>
                <a:ea typeface="Calibri"/>
                <a:cs typeface="Calibri"/>
                <a:sym typeface="Calibri"/>
              </a:rPr>
              <a:t>• Excess estrogen metabolites</a:t>
            </a:r>
            <a:endParaRPr sz="2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b="1" i="0" lang="en-US" sz="2500" u="none" cap="none" strike="noStrike">
                <a:solidFill>
                  <a:srgbClr val="000000"/>
                </a:solidFill>
                <a:latin typeface="Calibri"/>
                <a:ea typeface="Calibri"/>
                <a:cs typeface="Calibri"/>
                <a:sym typeface="Calibri"/>
              </a:rPr>
              <a:t>Deficiency causes:</a:t>
            </a:r>
            <a:endParaRPr b="1" sz="2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500" u="none" cap="none" strike="noStrike">
                <a:solidFill>
                  <a:srgbClr val="000000"/>
                </a:solidFill>
                <a:latin typeface="Calibri"/>
                <a:ea typeface="Calibri"/>
                <a:cs typeface="Calibri"/>
                <a:sym typeface="Calibri"/>
              </a:rPr>
              <a:t>➡ Recirculation of toxins</a:t>
            </a:r>
            <a:br>
              <a:rPr i="0" lang="en-US" sz="2500" u="none" cap="none" strike="noStrike">
                <a:solidFill>
                  <a:srgbClr val="000000"/>
                </a:solidFill>
                <a:latin typeface="Calibri"/>
                <a:ea typeface="Calibri"/>
                <a:cs typeface="Calibri"/>
                <a:sym typeface="Calibri"/>
              </a:rPr>
            </a:br>
            <a:r>
              <a:rPr i="0" lang="en-US" sz="2500" u="none" cap="none" strike="noStrike">
                <a:solidFill>
                  <a:srgbClr val="000000"/>
                </a:solidFill>
                <a:latin typeface="Calibri"/>
                <a:ea typeface="Calibri"/>
                <a:cs typeface="Calibri"/>
                <a:sym typeface="Calibri"/>
              </a:rPr>
              <a:t>➡ Hormone imbalance</a:t>
            </a:r>
            <a:endParaRPr sz="2500">
              <a:latin typeface="Calibri"/>
              <a:ea typeface="Calibri"/>
              <a:cs typeface="Calibri"/>
              <a:sym typeface="Calibri"/>
            </a:endParaRPr>
          </a:p>
        </p:txBody>
      </p:sp>
      <p:sp>
        <p:nvSpPr>
          <p:cNvPr id="760" name="Google Shape;760;p7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761" name="Google Shape;761;p72"/>
          <p:cNvSpPr txBox="1"/>
          <p:nvPr/>
        </p:nvSpPr>
        <p:spPr>
          <a:xfrm>
            <a:off x="5250674" y="3980531"/>
            <a:ext cx="3601200" cy="5710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500" u="none" cap="none" strike="noStrike">
                <a:solidFill>
                  <a:srgbClr val="000000"/>
                </a:solidFill>
                <a:latin typeface="Calibri"/>
                <a:ea typeface="Calibri"/>
                <a:cs typeface="Calibri"/>
                <a:sym typeface="Calibri"/>
              </a:rPr>
              <a:t>2. Microbiome Collapse</a:t>
            </a:r>
            <a:endParaRPr sz="2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500" u="none" cap="none" strike="noStrike">
                <a:solidFill>
                  <a:srgbClr val="000000"/>
                </a:solidFill>
                <a:latin typeface="Calibri"/>
                <a:ea typeface="Calibri"/>
                <a:cs typeface="Calibri"/>
                <a:sym typeface="Calibri"/>
              </a:rPr>
              <a:t>Lack of fermentable fiber means:</a:t>
            </a:r>
            <a:endParaRPr sz="2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500" u="none" cap="none" strike="noStrike">
                <a:solidFill>
                  <a:srgbClr val="000000"/>
                </a:solidFill>
                <a:latin typeface="Calibri"/>
                <a:ea typeface="Calibri"/>
                <a:cs typeface="Calibri"/>
                <a:sym typeface="Calibri"/>
              </a:rPr>
              <a:t>• Reduced SCFA production</a:t>
            </a:r>
            <a:br>
              <a:rPr i="0" lang="en-US" sz="2500" u="none" cap="none" strike="noStrike">
                <a:solidFill>
                  <a:srgbClr val="000000"/>
                </a:solidFill>
                <a:latin typeface="Calibri"/>
                <a:ea typeface="Calibri"/>
                <a:cs typeface="Calibri"/>
                <a:sym typeface="Calibri"/>
              </a:rPr>
            </a:br>
            <a:r>
              <a:rPr i="0" lang="en-US" sz="2500" u="none" cap="none" strike="noStrike">
                <a:solidFill>
                  <a:srgbClr val="000000"/>
                </a:solidFill>
                <a:latin typeface="Calibri"/>
                <a:ea typeface="Calibri"/>
                <a:cs typeface="Calibri"/>
                <a:sym typeface="Calibri"/>
              </a:rPr>
              <a:t>• Thinner gut barrier</a:t>
            </a:r>
            <a:br>
              <a:rPr i="0" lang="en-US" sz="2500" u="none" cap="none" strike="noStrike">
                <a:solidFill>
                  <a:srgbClr val="000000"/>
                </a:solidFill>
                <a:latin typeface="Calibri"/>
                <a:ea typeface="Calibri"/>
                <a:cs typeface="Calibri"/>
                <a:sym typeface="Calibri"/>
              </a:rPr>
            </a:br>
            <a:r>
              <a:rPr i="0" lang="en-US" sz="2500" u="none" cap="none" strike="noStrike">
                <a:solidFill>
                  <a:srgbClr val="000000"/>
                </a:solidFill>
                <a:latin typeface="Calibri"/>
                <a:ea typeface="Calibri"/>
                <a:cs typeface="Calibri"/>
                <a:sym typeface="Calibri"/>
              </a:rPr>
              <a:t>• Increased endotoxin absorption</a:t>
            </a:r>
            <a:endParaRPr sz="25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5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b="1" i="0" lang="en-US" sz="2500" u="none" cap="none" strike="noStrike">
                <a:solidFill>
                  <a:srgbClr val="000000"/>
                </a:solidFill>
                <a:latin typeface="Calibri"/>
                <a:ea typeface="Calibri"/>
                <a:cs typeface="Calibri"/>
                <a:sym typeface="Calibri"/>
              </a:rPr>
              <a:t>Result:</a:t>
            </a:r>
            <a:endParaRPr b="1" sz="2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500" u="none" cap="none" strike="noStrike">
                <a:solidFill>
                  <a:srgbClr val="000000"/>
                </a:solidFill>
                <a:latin typeface="Calibri"/>
                <a:ea typeface="Calibri"/>
                <a:cs typeface="Calibri"/>
                <a:sym typeface="Calibri"/>
              </a:rPr>
              <a:t>➡ Chronic inflammation</a:t>
            </a:r>
            <a:br>
              <a:rPr i="0" lang="en-US" sz="2500" u="none" cap="none" strike="noStrike">
                <a:solidFill>
                  <a:srgbClr val="000000"/>
                </a:solidFill>
                <a:latin typeface="Calibri"/>
                <a:ea typeface="Calibri"/>
                <a:cs typeface="Calibri"/>
                <a:sym typeface="Calibri"/>
              </a:rPr>
            </a:br>
            <a:r>
              <a:rPr i="0" lang="en-US" sz="2500" u="none" cap="none" strike="noStrike">
                <a:solidFill>
                  <a:srgbClr val="000000"/>
                </a:solidFill>
                <a:latin typeface="Calibri"/>
                <a:ea typeface="Calibri"/>
                <a:cs typeface="Calibri"/>
                <a:sym typeface="Calibri"/>
              </a:rPr>
              <a:t>➡ Insulin resistance</a:t>
            </a:r>
            <a:br>
              <a:rPr i="0" lang="en-US" sz="2500" u="none" cap="none" strike="noStrike">
                <a:solidFill>
                  <a:srgbClr val="000000"/>
                </a:solidFill>
                <a:latin typeface="Calibri"/>
                <a:ea typeface="Calibri"/>
                <a:cs typeface="Calibri"/>
                <a:sym typeface="Calibri"/>
              </a:rPr>
            </a:br>
            <a:r>
              <a:rPr i="0" lang="en-US" sz="2500" u="none" cap="none" strike="noStrike">
                <a:solidFill>
                  <a:srgbClr val="000000"/>
                </a:solidFill>
                <a:latin typeface="Calibri"/>
                <a:ea typeface="Calibri"/>
                <a:cs typeface="Calibri"/>
                <a:sym typeface="Calibri"/>
              </a:rPr>
              <a:t>➡ Autoimmune priming</a:t>
            </a:r>
            <a:endParaRPr sz="2500">
              <a:latin typeface="Calibri"/>
              <a:ea typeface="Calibri"/>
              <a:cs typeface="Calibri"/>
              <a:sym typeface="Calibri"/>
            </a:endParaRPr>
          </a:p>
        </p:txBody>
      </p:sp>
      <p:sp>
        <p:nvSpPr>
          <p:cNvPr id="762" name="Google Shape;762;p72"/>
          <p:cNvSpPr txBox="1"/>
          <p:nvPr/>
        </p:nvSpPr>
        <p:spPr>
          <a:xfrm>
            <a:off x="9360520" y="4029869"/>
            <a:ext cx="3386100" cy="4556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500" u="none" cap="none" strike="noStrike">
                <a:solidFill>
                  <a:srgbClr val="000000"/>
                </a:solidFill>
                <a:latin typeface="Calibri"/>
                <a:ea typeface="Calibri"/>
                <a:cs typeface="Calibri"/>
                <a:sym typeface="Calibri"/>
              </a:rPr>
              <a:t>3. Glycemic Instability</a:t>
            </a:r>
            <a:endParaRPr sz="2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500" u="none" cap="none" strike="noStrike">
                <a:solidFill>
                  <a:srgbClr val="000000"/>
                </a:solidFill>
                <a:latin typeface="Calibri"/>
                <a:ea typeface="Calibri"/>
                <a:cs typeface="Calibri"/>
                <a:sym typeface="Calibri"/>
              </a:rPr>
              <a:t>Without soluble fiber gel:</a:t>
            </a:r>
            <a:endParaRPr sz="2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500" u="none" cap="none" strike="noStrike">
                <a:solidFill>
                  <a:srgbClr val="000000"/>
                </a:solidFill>
                <a:latin typeface="Calibri"/>
                <a:ea typeface="Calibri"/>
                <a:cs typeface="Calibri"/>
                <a:sym typeface="Calibri"/>
              </a:rPr>
              <a:t>• Glucose absorption is rapid</a:t>
            </a:r>
            <a:br>
              <a:rPr i="0" lang="en-US" sz="2500" u="none" cap="none" strike="noStrike">
                <a:solidFill>
                  <a:srgbClr val="000000"/>
                </a:solidFill>
                <a:latin typeface="Calibri"/>
                <a:ea typeface="Calibri"/>
                <a:cs typeface="Calibri"/>
                <a:sym typeface="Calibri"/>
              </a:rPr>
            </a:br>
            <a:r>
              <a:rPr i="0" lang="en-US" sz="2500" u="none" cap="none" strike="noStrike">
                <a:solidFill>
                  <a:srgbClr val="000000"/>
                </a:solidFill>
                <a:latin typeface="Calibri"/>
                <a:ea typeface="Calibri"/>
                <a:cs typeface="Calibri"/>
                <a:sym typeface="Calibri"/>
              </a:rPr>
              <a:t>• Insulin spikes escalate</a:t>
            </a:r>
            <a:endParaRPr sz="25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5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b="1" i="0" lang="en-US" sz="2500" u="none" cap="none" strike="noStrike">
                <a:solidFill>
                  <a:srgbClr val="000000"/>
                </a:solidFill>
                <a:latin typeface="Calibri"/>
                <a:ea typeface="Calibri"/>
                <a:cs typeface="Calibri"/>
                <a:sym typeface="Calibri"/>
              </a:rPr>
              <a:t>Result:</a:t>
            </a:r>
            <a:endParaRPr b="1" sz="2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500" u="none" cap="none" strike="noStrike">
                <a:solidFill>
                  <a:srgbClr val="000000"/>
                </a:solidFill>
                <a:latin typeface="Calibri"/>
                <a:ea typeface="Calibri"/>
                <a:cs typeface="Calibri"/>
                <a:sym typeface="Calibri"/>
              </a:rPr>
              <a:t>➡ Energy crashes</a:t>
            </a:r>
            <a:br>
              <a:rPr i="0" lang="en-US" sz="2500" u="none" cap="none" strike="noStrike">
                <a:solidFill>
                  <a:srgbClr val="000000"/>
                </a:solidFill>
                <a:latin typeface="Calibri"/>
                <a:ea typeface="Calibri"/>
                <a:cs typeface="Calibri"/>
                <a:sym typeface="Calibri"/>
              </a:rPr>
            </a:br>
            <a:r>
              <a:rPr i="0" lang="en-US" sz="2500" u="none" cap="none" strike="noStrike">
                <a:solidFill>
                  <a:srgbClr val="000000"/>
                </a:solidFill>
                <a:latin typeface="Calibri"/>
                <a:ea typeface="Calibri"/>
                <a:cs typeface="Calibri"/>
                <a:sym typeface="Calibri"/>
              </a:rPr>
              <a:t>➡ Carb cravings</a:t>
            </a:r>
            <a:br>
              <a:rPr i="0" lang="en-US" sz="2500" u="none" cap="none" strike="noStrike">
                <a:solidFill>
                  <a:srgbClr val="000000"/>
                </a:solidFill>
                <a:latin typeface="Calibri"/>
                <a:ea typeface="Calibri"/>
                <a:cs typeface="Calibri"/>
                <a:sym typeface="Calibri"/>
              </a:rPr>
            </a:br>
            <a:r>
              <a:rPr i="0" lang="en-US" sz="2500" u="none" cap="none" strike="noStrike">
                <a:solidFill>
                  <a:srgbClr val="000000"/>
                </a:solidFill>
                <a:latin typeface="Calibri"/>
                <a:ea typeface="Calibri"/>
                <a:cs typeface="Calibri"/>
                <a:sym typeface="Calibri"/>
              </a:rPr>
              <a:t>➡ Weight gain</a:t>
            </a:r>
            <a:endParaRPr sz="2500">
              <a:latin typeface="Calibri"/>
              <a:ea typeface="Calibri"/>
              <a:cs typeface="Calibri"/>
              <a:sym typeface="Calibri"/>
            </a:endParaRPr>
          </a:p>
        </p:txBody>
      </p:sp>
      <p:sp>
        <p:nvSpPr>
          <p:cNvPr id="763" name="Google Shape;763;p72"/>
          <p:cNvSpPr txBox="1"/>
          <p:nvPr/>
        </p:nvSpPr>
        <p:spPr>
          <a:xfrm>
            <a:off x="13420368" y="4029869"/>
            <a:ext cx="3386100" cy="5710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500" u="none" cap="none" strike="noStrike">
                <a:solidFill>
                  <a:srgbClr val="000000"/>
                </a:solidFill>
                <a:latin typeface="Calibri"/>
                <a:ea typeface="Calibri"/>
                <a:cs typeface="Calibri"/>
                <a:sym typeface="Calibri"/>
              </a:rPr>
              <a:t>4. Transit Time Slowing</a:t>
            </a:r>
            <a:endParaRPr sz="2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500" u="none" cap="none" strike="noStrike">
                <a:solidFill>
                  <a:srgbClr val="000000"/>
                </a:solidFill>
                <a:latin typeface="Calibri"/>
                <a:ea typeface="Calibri"/>
                <a:cs typeface="Calibri"/>
                <a:sym typeface="Calibri"/>
              </a:rPr>
              <a:t>Low bulk:</a:t>
            </a:r>
            <a:endParaRPr sz="2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500" u="none" cap="none" strike="noStrike">
                <a:solidFill>
                  <a:srgbClr val="000000"/>
                </a:solidFill>
                <a:latin typeface="Calibri"/>
                <a:ea typeface="Calibri"/>
                <a:cs typeface="Calibri"/>
                <a:sym typeface="Calibri"/>
              </a:rPr>
              <a:t>• Increases stool retention</a:t>
            </a:r>
            <a:br>
              <a:rPr i="0" lang="en-US" sz="2500" u="none" cap="none" strike="noStrike">
                <a:solidFill>
                  <a:srgbClr val="000000"/>
                </a:solidFill>
                <a:latin typeface="Calibri"/>
                <a:ea typeface="Calibri"/>
                <a:cs typeface="Calibri"/>
                <a:sym typeface="Calibri"/>
              </a:rPr>
            </a:br>
            <a:r>
              <a:rPr i="0" lang="en-US" sz="2500" u="none" cap="none" strike="noStrike">
                <a:solidFill>
                  <a:srgbClr val="000000"/>
                </a:solidFill>
                <a:latin typeface="Calibri"/>
                <a:ea typeface="Calibri"/>
                <a:cs typeface="Calibri"/>
                <a:sym typeface="Calibri"/>
              </a:rPr>
              <a:t>• Prolongs contact between toxins &amp; bowel wall</a:t>
            </a:r>
            <a:endParaRPr sz="25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5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b="1" i="0" lang="en-US" sz="2500" u="none" cap="none" strike="noStrike">
                <a:solidFill>
                  <a:srgbClr val="000000"/>
                </a:solidFill>
                <a:latin typeface="Calibri"/>
                <a:ea typeface="Calibri"/>
                <a:cs typeface="Calibri"/>
                <a:sym typeface="Calibri"/>
              </a:rPr>
              <a:t>Result:</a:t>
            </a:r>
            <a:endParaRPr b="1" sz="25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500" u="none" cap="none" strike="noStrike">
                <a:solidFill>
                  <a:srgbClr val="000000"/>
                </a:solidFill>
                <a:latin typeface="Calibri"/>
                <a:ea typeface="Calibri"/>
                <a:cs typeface="Calibri"/>
                <a:sym typeface="Calibri"/>
              </a:rPr>
              <a:t>➡ Constipation</a:t>
            </a:r>
            <a:br>
              <a:rPr i="0" lang="en-US" sz="2500" u="none" cap="none" strike="noStrike">
                <a:solidFill>
                  <a:srgbClr val="000000"/>
                </a:solidFill>
                <a:latin typeface="Calibri"/>
                <a:ea typeface="Calibri"/>
                <a:cs typeface="Calibri"/>
                <a:sym typeface="Calibri"/>
              </a:rPr>
            </a:br>
            <a:r>
              <a:rPr i="0" lang="en-US" sz="2500" u="none" cap="none" strike="noStrike">
                <a:solidFill>
                  <a:srgbClr val="000000"/>
                </a:solidFill>
                <a:latin typeface="Calibri"/>
                <a:ea typeface="Calibri"/>
                <a:cs typeface="Calibri"/>
                <a:sym typeface="Calibri"/>
              </a:rPr>
              <a:t>➡ Colonic inflammation</a:t>
            </a:r>
            <a:endParaRPr sz="25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5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500" u="none" cap="none" strike="noStrike">
              <a:solidFill>
                <a:srgbClr val="000000"/>
              </a:solidFill>
              <a:latin typeface="Calibri"/>
              <a:ea typeface="Calibri"/>
              <a:cs typeface="Calibri"/>
              <a:sym typeface="Calibri"/>
            </a:endParaRPr>
          </a:p>
        </p:txBody>
      </p:sp>
      <p:sp>
        <p:nvSpPr>
          <p:cNvPr id="764" name="Google Shape;764;p7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8" name="Shape 768"/>
        <p:cNvGrpSpPr/>
        <p:nvPr/>
      </p:nvGrpSpPr>
      <p:grpSpPr>
        <a:xfrm>
          <a:off x="0" y="0"/>
          <a:ext cx="0" cy="0"/>
          <a:chOff x="0" y="0"/>
          <a:chExt cx="0" cy="0"/>
        </a:xfrm>
      </p:grpSpPr>
      <p:sp>
        <p:nvSpPr>
          <p:cNvPr id="769" name="Google Shape;769;p7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70" name="Google Shape;770;p73"/>
          <p:cNvSpPr txBox="1"/>
          <p:nvPr/>
        </p:nvSpPr>
        <p:spPr>
          <a:xfrm>
            <a:off x="1374692" y="978541"/>
            <a:ext cx="16812962" cy="11290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Low Fiber Health Outcomes</a:t>
            </a:r>
            <a:endParaRPr/>
          </a:p>
        </p:txBody>
      </p:sp>
      <p:sp>
        <p:nvSpPr>
          <p:cNvPr id="771" name="Google Shape;771;p7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72" name="Google Shape;772;p7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773" name="Google Shape;773;p73"/>
          <p:cNvGraphicFramePr/>
          <p:nvPr/>
        </p:nvGraphicFramePr>
        <p:xfrm>
          <a:off x="2150547" y="3704535"/>
          <a:ext cx="3000000" cy="3000000"/>
        </p:xfrm>
        <a:graphic>
          <a:graphicData uri="http://schemas.openxmlformats.org/drawingml/2006/table">
            <a:tbl>
              <a:tblPr bandRow="1">
                <a:noFill/>
                <a:tableStyleId>{0E30B8B5-0A17-4FE9-90C6-0DF0C035C8B7}</a:tableStyleId>
              </a:tblPr>
              <a:tblGrid>
                <a:gridCol w="5647400"/>
                <a:gridCol w="8946400"/>
              </a:tblGrid>
              <a:tr h="131170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Deficit Mechanism</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Resulting Condition</a:t>
                      </a:r>
                      <a:endParaRPr sz="2800"/>
                    </a:p>
                  </a:txBody>
                  <a:tcPr marT="12700" marB="12700" marR="12700" marL="12700" anchor="ctr"/>
                </a:tc>
              </a:tr>
              <a:tr h="131170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Reduced SCFAs</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Leaky gut, immune dysfunction</a:t>
                      </a:r>
                      <a:endParaRPr sz="2800"/>
                    </a:p>
                  </a:txBody>
                  <a:tcPr marT="12700" marB="12700" marR="12700" marL="12700" anchor="ctr"/>
                </a:tc>
              </a:tr>
              <a:tr h="8462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Poor bile binding</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Estrogen dominance</a:t>
                      </a:r>
                      <a:endParaRPr sz="2800"/>
                    </a:p>
                  </a:txBody>
                  <a:tcPr marT="12700" marB="12700" marR="12700" marL="12700" anchor="ctr"/>
                </a:tc>
              </a:tr>
              <a:tr h="8462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Toxin recirculation</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Increased oxidative stress</a:t>
                      </a:r>
                      <a:endParaRPr sz="2800"/>
                    </a:p>
                  </a:txBody>
                  <a:tcPr marT="12700" marB="12700" marR="12700" marL="12700" anchor="ctr"/>
                </a:tc>
              </a:tr>
              <a:tr h="8462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Glucose spikes</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Insulin resistance</a:t>
                      </a:r>
                      <a:endParaRPr sz="2800"/>
                    </a:p>
                  </a:txBody>
                  <a:tcPr marT="12700" marB="12700" marR="12700" marL="12700" anchor="ctr"/>
                </a:tc>
              </a:tr>
              <a:tr h="8462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Slowed motility</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Constipation, diverticulosis</a:t>
                      </a:r>
                      <a:endParaRPr sz="2800"/>
                    </a:p>
                  </a:txBody>
                  <a:tcPr marT="12700" marB="12700" marR="12700" marL="12700" anchor="ctr"/>
                </a:tc>
              </a:tr>
            </a:tbl>
          </a:graphicData>
        </a:graphic>
      </p:graphicFrame>
      <p:sp>
        <p:nvSpPr>
          <p:cNvPr id="774" name="Google Shape;774;p73"/>
          <p:cNvSpPr/>
          <p:nvPr/>
        </p:nvSpPr>
        <p:spPr>
          <a:xfrm>
            <a:off x="16620287" y="7079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8" name="Shape 778"/>
        <p:cNvGrpSpPr/>
        <p:nvPr/>
      </p:nvGrpSpPr>
      <p:grpSpPr>
        <a:xfrm>
          <a:off x="0" y="0"/>
          <a:ext cx="0" cy="0"/>
          <a:chOff x="0" y="0"/>
          <a:chExt cx="0" cy="0"/>
        </a:xfrm>
      </p:grpSpPr>
      <p:sp>
        <p:nvSpPr>
          <p:cNvPr id="779" name="Google Shape;779;p7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80" name="Google Shape;780;p75"/>
          <p:cNvSpPr txBox="1"/>
          <p:nvPr/>
        </p:nvSpPr>
        <p:spPr>
          <a:xfrm>
            <a:off x="1374692" y="978541"/>
            <a:ext cx="16812962" cy="11290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Symptom Cluster Patterns</a:t>
            </a:r>
            <a:endParaRPr/>
          </a:p>
        </p:txBody>
      </p:sp>
      <p:sp>
        <p:nvSpPr>
          <p:cNvPr id="781" name="Google Shape;781;p7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82" name="Google Shape;782;p75"/>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783" name="Google Shape;783;p75"/>
          <p:cNvGraphicFramePr/>
          <p:nvPr/>
        </p:nvGraphicFramePr>
        <p:xfrm>
          <a:off x="1613423" y="3598905"/>
          <a:ext cx="3000000" cy="3000000"/>
        </p:xfrm>
        <a:graphic>
          <a:graphicData uri="http://schemas.openxmlformats.org/drawingml/2006/table">
            <a:tbl>
              <a:tblPr bandRow="1">
                <a:noFill/>
                <a:tableStyleId>{0E30B8B5-0A17-4FE9-90C6-0DF0C035C8B7}</a:tableStyleId>
              </a:tblPr>
              <a:tblGrid>
                <a:gridCol w="5078700"/>
                <a:gridCol w="10034775"/>
              </a:tblGrid>
              <a:tr h="840875">
                <a:tc>
                  <a:txBody>
                    <a:bodyPr/>
                    <a:lstStyle/>
                    <a:p>
                      <a:pPr indent="0" lvl="0" marL="0" marR="0" rtl="0" algn="ctr">
                        <a:lnSpc>
                          <a:spcPct val="100000"/>
                        </a:lnSpc>
                        <a:spcBef>
                          <a:spcPts val="0"/>
                        </a:spcBef>
                        <a:spcAft>
                          <a:spcPts val="0"/>
                        </a:spcAft>
                        <a:buClr>
                          <a:schemeClr val="dk1"/>
                        </a:buClr>
                        <a:buSzPts val="2800"/>
                        <a:buFont typeface="Times"/>
                        <a:buNone/>
                      </a:pPr>
                      <a:r>
                        <a:rPr b="1" lang="en-US" sz="3300" u="none" cap="none" strike="noStrike"/>
                        <a:t>System</a:t>
                      </a:r>
                      <a:endParaRPr sz="33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3300" u="none" cap="none" strike="noStrike"/>
                        <a:t>Symptoms</a:t>
                      </a:r>
                      <a:endParaRPr sz="3300"/>
                    </a:p>
                  </a:txBody>
                  <a:tcPr marT="12700" marB="12700" marR="12700" marL="12700" anchor="ctr"/>
                </a:tc>
              </a:tr>
              <a:tr h="1303350">
                <a:tc>
                  <a:txBody>
                    <a:bodyPr/>
                    <a:lstStyle/>
                    <a:p>
                      <a:pPr indent="0" lvl="0" marL="0" marR="0" rtl="0" algn="ctr">
                        <a:lnSpc>
                          <a:spcPct val="100000"/>
                        </a:lnSpc>
                        <a:spcBef>
                          <a:spcPts val="0"/>
                        </a:spcBef>
                        <a:spcAft>
                          <a:spcPts val="0"/>
                        </a:spcAft>
                        <a:buClr>
                          <a:schemeClr val="dk1"/>
                        </a:buClr>
                        <a:buSzPts val="2800"/>
                        <a:buFont typeface="Times"/>
                        <a:buNone/>
                      </a:pPr>
                      <a:r>
                        <a:rPr b="1" lang="en-US" sz="3300" u="none" cap="none" strike="noStrike"/>
                        <a:t>GI</a:t>
                      </a:r>
                      <a:endParaRPr sz="33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300" u="none" cap="none" strike="noStrike"/>
                        <a:t>Constipation, bloating, irregular stools</a:t>
                      </a:r>
                      <a:endParaRPr sz="3300"/>
                    </a:p>
                  </a:txBody>
                  <a:tcPr marT="12700" marB="12700" marR="12700" marL="12700" anchor="ctr"/>
                </a:tc>
              </a:tr>
              <a:tr h="840875">
                <a:tc>
                  <a:txBody>
                    <a:bodyPr/>
                    <a:lstStyle/>
                    <a:p>
                      <a:pPr indent="0" lvl="0" marL="0" marR="0" rtl="0" algn="ctr">
                        <a:lnSpc>
                          <a:spcPct val="100000"/>
                        </a:lnSpc>
                        <a:spcBef>
                          <a:spcPts val="0"/>
                        </a:spcBef>
                        <a:spcAft>
                          <a:spcPts val="0"/>
                        </a:spcAft>
                        <a:buClr>
                          <a:schemeClr val="dk1"/>
                        </a:buClr>
                        <a:buSzPts val="2800"/>
                        <a:buFont typeface="Times"/>
                        <a:buNone/>
                      </a:pPr>
                      <a:r>
                        <a:rPr b="1" lang="en-US" sz="3300" u="none" cap="none" strike="noStrike"/>
                        <a:t>Metabolic</a:t>
                      </a:r>
                      <a:endParaRPr sz="33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300" u="none" cap="none" strike="noStrike"/>
                        <a:t>Blood sugar swings, carb cravings</a:t>
                      </a:r>
                      <a:endParaRPr sz="3300"/>
                    </a:p>
                  </a:txBody>
                  <a:tcPr marT="12700" marB="12700" marR="12700" marL="12700" anchor="ctr"/>
                </a:tc>
              </a:tr>
              <a:tr h="840875">
                <a:tc>
                  <a:txBody>
                    <a:bodyPr/>
                    <a:lstStyle/>
                    <a:p>
                      <a:pPr indent="0" lvl="0" marL="0" marR="0" rtl="0" algn="ctr">
                        <a:lnSpc>
                          <a:spcPct val="100000"/>
                        </a:lnSpc>
                        <a:spcBef>
                          <a:spcPts val="0"/>
                        </a:spcBef>
                        <a:spcAft>
                          <a:spcPts val="0"/>
                        </a:spcAft>
                        <a:buClr>
                          <a:schemeClr val="dk1"/>
                        </a:buClr>
                        <a:buSzPts val="2800"/>
                        <a:buFont typeface="Times"/>
                        <a:buNone/>
                      </a:pPr>
                      <a:r>
                        <a:rPr b="1" lang="en-US" sz="3300" u="none" cap="none" strike="noStrike"/>
                        <a:t>Hormonal</a:t>
                      </a:r>
                      <a:endParaRPr sz="33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300" u="none" cap="none" strike="noStrike"/>
                        <a:t>PMS, estrogen dominance</a:t>
                      </a:r>
                      <a:endParaRPr sz="3300"/>
                    </a:p>
                  </a:txBody>
                  <a:tcPr marT="12700" marB="12700" marR="12700" marL="12700" anchor="ctr"/>
                </a:tc>
              </a:tr>
              <a:tr h="840875">
                <a:tc>
                  <a:txBody>
                    <a:bodyPr/>
                    <a:lstStyle/>
                    <a:p>
                      <a:pPr indent="0" lvl="0" marL="0" marR="0" rtl="0" algn="ctr">
                        <a:lnSpc>
                          <a:spcPct val="100000"/>
                        </a:lnSpc>
                        <a:spcBef>
                          <a:spcPts val="0"/>
                        </a:spcBef>
                        <a:spcAft>
                          <a:spcPts val="0"/>
                        </a:spcAft>
                        <a:buClr>
                          <a:schemeClr val="dk1"/>
                        </a:buClr>
                        <a:buSzPts val="2800"/>
                        <a:buFont typeface="Times"/>
                        <a:buNone/>
                      </a:pPr>
                      <a:r>
                        <a:rPr b="1" lang="en-US" sz="3300" u="none" cap="none" strike="noStrike"/>
                        <a:t>Inflammatory</a:t>
                      </a:r>
                      <a:endParaRPr sz="33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300" u="none" cap="none" strike="noStrike"/>
                        <a:t>Joint pain, skin flares</a:t>
                      </a:r>
                      <a:endParaRPr sz="3300"/>
                    </a:p>
                  </a:txBody>
                  <a:tcPr marT="12700" marB="12700" marR="12700" marL="12700" anchor="ctr"/>
                </a:tc>
              </a:tr>
              <a:tr h="1303350">
                <a:tc>
                  <a:txBody>
                    <a:bodyPr/>
                    <a:lstStyle/>
                    <a:p>
                      <a:pPr indent="0" lvl="0" marL="0" marR="0" rtl="0" algn="ctr">
                        <a:lnSpc>
                          <a:spcPct val="100000"/>
                        </a:lnSpc>
                        <a:spcBef>
                          <a:spcPts val="0"/>
                        </a:spcBef>
                        <a:spcAft>
                          <a:spcPts val="0"/>
                        </a:spcAft>
                        <a:buClr>
                          <a:schemeClr val="dk1"/>
                        </a:buClr>
                        <a:buSzPts val="2800"/>
                        <a:buFont typeface="Times"/>
                        <a:buNone/>
                      </a:pPr>
                      <a:r>
                        <a:rPr b="1" lang="en-US" sz="3300" u="none" cap="none" strike="noStrike"/>
                        <a:t>Weight regulation</a:t>
                      </a:r>
                      <a:endParaRPr sz="33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300" u="none" cap="none" strike="noStrike"/>
                        <a:t>Weight gain, poor satiety</a:t>
                      </a:r>
                      <a:endParaRPr sz="3300"/>
                    </a:p>
                  </a:txBody>
                  <a:tcPr marT="12700" marB="12700" marR="12700" marL="12700" anchor="ctr"/>
                </a:tc>
              </a:tr>
            </a:tbl>
          </a:graphicData>
        </a:graphic>
      </p:graphicFrame>
      <p:sp>
        <p:nvSpPr>
          <p:cNvPr id="784" name="Google Shape;784;p75"/>
          <p:cNvSpPr/>
          <p:nvPr/>
        </p:nvSpPr>
        <p:spPr>
          <a:xfrm>
            <a:off x="16620287" y="7079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8" name="Shape 788"/>
        <p:cNvGrpSpPr/>
        <p:nvPr/>
      </p:nvGrpSpPr>
      <p:grpSpPr>
        <a:xfrm>
          <a:off x="0" y="0"/>
          <a:ext cx="0" cy="0"/>
          <a:chOff x="0" y="0"/>
          <a:chExt cx="0" cy="0"/>
        </a:xfrm>
      </p:grpSpPr>
      <p:sp>
        <p:nvSpPr>
          <p:cNvPr id="789" name="Google Shape;789;p7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90" name="Google Shape;790;p76"/>
          <p:cNvSpPr txBox="1"/>
          <p:nvPr/>
        </p:nvSpPr>
        <p:spPr>
          <a:xfrm>
            <a:off x="1374692" y="978541"/>
            <a:ext cx="16812962" cy="1129014"/>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Clr>
                <a:srgbClr val="FFFFFF"/>
              </a:buClr>
              <a:buSzPts val="7000"/>
              <a:buFont typeface="Poppins"/>
              <a:buNone/>
            </a:pPr>
            <a:r>
              <a:rPr b="0" i="0" lang="en-US" sz="7000" u="none" cap="none" strike="noStrike">
                <a:solidFill>
                  <a:srgbClr val="FFFFFF"/>
                </a:solidFill>
                <a:latin typeface="Poppins"/>
                <a:ea typeface="Poppins"/>
                <a:cs typeface="Poppins"/>
                <a:sym typeface="Poppins"/>
              </a:rPr>
              <a:t>Treatment Protocol with Fiber</a:t>
            </a:r>
            <a:endParaRPr/>
          </a:p>
        </p:txBody>
      </p:sp>
      <p:sp>
        <p:nvSpPr>
          <p:cNvPr id="791" name="Google Shape;791;p7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792" name="Google Shape;792;p76"/>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793" name="Google Shape;793;p76"/>
          <p:cNvSpPr txBox="1"/>
          <p:nvPr/>
        </p:nvSpPr>
        <p:spPr>
          <a:xfrm>
            <a:off x="1030627" y="4014875"/>
            <a:ext cx="5393700" cy="5849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700" u="none" cap="none" strike="noStrike">
                <a:solidFill>
                  <a:srgbClr val="000000"/>
                </a:solidFill>
                <a:latin typeface="Calibri"/>
                <a:ea typeface="Calibri"/>
                <a:cs typeface="Calibri"/>
                <a:sym typeface="Calibri"/>
              </a:rPr>
              <a:t>STEP 1 — DIETARY INTERVENTION (FIRST-LINE)</a:t>
            </a:r>
            <a:endParaRPr sz="27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b="1" i="0" sz="27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700" u="none" cap="none" strike="noStrike">
                <a:solidFill>
                  <a:srgbClr val="000000"/>
                </a:solidFill>
                <a:latin typeface="Calibri"/>
                <a:ea typeface="Calibri"/>
                <a:cs typeface="Calibri"/>
                <a:sym typeface="Calibri"/>
              </a:rPr>
              <a:t>Aim for </a:t>
            </a:r>
            <a:r>
              <a:rPr b="1" i="0" lang="en-US" sz="2700" u="none" cap="none" strike="noStrike">
                <a:solidFill>
                  <a:srgbClr val="000000"/>
                </a:solidFill>
                <a:latin typeface="Calibri"/>
                <a:ea typeface="Calibri"/>
                <a:cs typeface="Calibri"/>
                <a:sym typeface="Calibri"/>
              </a:rPr>
              <a:t>25–38 g/day total fiber</a:t>
            </a:r>
            <a:endParaRPr sz="27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700" u="none" cap="none" strike="noStrike">
                <a:solidFill>
                  <a:srgbClr val="000000"/>
                </a:solidFill>
                <a:latin typeface="Calibri"/>
                <a:ea typeface="Calibri"/>
                <a:cs typeface="Calibri"/>
                <a:sym typeface="Calibri"/>
              </a:rPr>
              <a:t>Key dietary strategies:</a:t>
            </a:r>
            <a:endParaRPr sz="27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700" u="none" cap="none" strike="noStrike">
                <a:solidFill>
                  <a:srgbClr val="000000"/>
                </a:solidFill>
                <a:latin typeface="Calibri"/>
                <a:ea typeface="Calibri"/>
                <a:cs typeface="Calibri"/>
                <a:sym typeface="Calibri"/>
              </a:rPr>
              <a:t>✅ Add legumes 3–4x weekly</a:t>
            </a:r>
            <a:br>
              <a:rPr i="0" lang="en-US" sz="2700" u="none" cap="none" strike="noStrike">
                <a:solidFill>
                  <a:srgbClr val="000000"/>
                </a:solidFill>
                <a:latin typeface="Calibri"/>
                <a:ea typeface="Calibri"/>
                <a:cs typeface="Calibri"/>
                <a:sym typeface="Calibri"/>
              </a:rPr>
            </a:br>
            <a:r>
              <a:rPr i="0" lang="en-US" sz="2700" u="none" cap="none" strike="noStrike">
                <a:solidFill>
                  <a:srgbClr val="000000"/>
                </a:solidFill>
                <a:latin typeface="Calibri"/>
                <a:ea typeface="Calibri"/>
                <a:cs typeface="Calibri"/>
                <a:sym typeface="Calibri"/>
              </a:rPr>
              <a:t>✅ Choose whole grains vs refined</a:t>
            </a:r>
            <a:br>
              <a:rPr i="0" lang="en-US" sz="2700" u="none" cap="none" strike="noStrike">
                <a:solidFill>
                  <a:srgbClr val="000000"/>
                </a:solidFill>
                <a:latin typeface="Calibri"/>
                <a:ea typeface="Calibri"/>
                <a:cs typeface="Calibri"/>
                <a:sym typeface="Calibri"/>
              </a:rPr>
            </a:br>
            <a:r>
              <a:rPr i="0" lang="en-US" sz="2700" u="none" cap="none" strike="noStrike">
                <a:solidFill>
                  <a:srgbClr val="000000"/>
                </a:solidFill>
                <a:latin typeface="Calibri"/>
                <a:ea typeface="Calibri"/>
                <a:cs typeface="Calibri"/>
                <a:sym typeface="Calibri"/>
              </a:rPr>
              <a:t>✅ Eat fruits with skins intact</a:t>
            </a:r>
            <a:br>
              <a:rPr i="0" lang="en-US" sz="2700" u="none" cap="none" strike="noStrike">
                <a:solidFill>
                  <a:srgbClr val="000000"/>
                </a:solidFill>
                <a:latin typeface="Calibri"/>
                <a:ea typeface="Calibri"/>
                <a:cs typeface="Calibri"/>
                <a:sym typeface="Calibri"/>
              </a:rPr>
            </a:br>
            <a:r>
              <a:rPr i="0" lang="en-US" sz="2700" u="none" cap="none" strike="noStrike">
                <a:solidFill>
                  <a:srgbClr val="000000"/>
                </a:solidFill>
                <a:latin typeface="Calibri"/>
                <a:ea typeface="Calibri"/>
                <a:cs typeface="Calibri"/>
                <a:sym typeface="Calibri"/>
              </a:rPr>
              <a:t>✅ Add 1 Tbsp flax or chia daily</a:t>
            </a:r>
            <a:endParaRPr i="0" sz="27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sz="27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1" lang="en-US" sz="2700">
                <a:latin typeface="Calibri"/>
                <a:ea typeface="Calibri"/>
                <a:cs typeface="Calibri"/>
                <a:sym typeface="Calibri"/>
              </a:rPr>
              <a:t>*be sure to encourage a slow, gradual build + plenty of water to support this</a:t>
            </a:r>
            <a:endParaRPr i="1" sz="2700">
              <a:latin typeface="Calibri"/>
              <a:ea typeface="Calibri"/>
              <a:cs typeface="Calibri"/>
              <a:sym typeface="Calibri"/>
            </a:endParaRPr>
          </a:p>
        </p:txBody>
      </p:sp>
      <p:sp>
        <p:nvSpPr>
          <p:cNvPr id="794" name="Google Shape;794;p76"/>
          <p:cNvSpPr txBox="1"/>
          <p:nvPr/>
        </p:nvSpPr>
        <p:spPr>
          <a:xfrm>
            <a:off x="7053543" y="4035716"/>
            <a:ext cx="5113500" cy="39867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700" u="none" cap="none" strike="noStrike">
                <a:solidFill>
                  <a:srgbClr val="000000"/>
                </a:solidFill>
                <a:latin typeface="Calibri"/>
                <a:ea typeface="Calibri"/>
                <a:cs typeface="Calibri"/>
                <a:sym typeface="Calibri"/>
              </a:rPr>
              <a:t>STEP 2 — SUPPLEMENTATION</a:t>
            </a:r>
            <a:endParaRPr sz="27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700" u="none" cap="none" strike="noStrike">
                <a:solidFill>
                  <a:srgbClr val="000000"/>
                </a:solidFill>
                <a:latin typeface="Calibri"/>
                <a:ea typeface="Calibri"/>
                <a:cs typeface="Calibri"/>
                <a:sym typeface="Calibri"/>
              </a:rPr>
              <a:t>(When intake is consistently insufficient or constipation is present)</a:t>
            </a:r>
            <a:endParaRPr sz="2700">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400"/>
              <a:buFont typeface="Times"/>
              <a:buNone/>
            </a:pPr>
            <a:r>
              <a:t/>
            </a:r>
            <a:endParaRPr i="0" sz="27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Times"/>
              <a:buNone/>
            </a:pPr>
            <a:r>
              <a:rPr b="1" i="0" lang="en-US" sz="2700" u="none" cap="none" strike="noStrike">
                <a:solidFill>
                  <a:srgbClr val="000000"/>
                </a:solidFill>
                <a:latin typeface="Calibri"/>
                <a:ea typeface="Calibri"/>
                <a:cs typeface="Calibri"/>
                <a:sym typeface="Calibri"/>
              </a:rPr>
              <a:t>✅ Psyllium husk</a:t>
            </a:r>
            <a:endParaRPr sz="27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Times"/>
              <a:buNone/>
            </a:pPr>
            <a:r>
              <a:rPr b="1" i="0" lang="en-US" sz="2700" u="none" cap="none" strike="noStrike">
                <a:solidFill>
                  <a:srgbClr val="000000"/>
                </a:solidFill>
                <a:latin typeface="Calibri"/>
                <a:ea typeface="Calibri"/>
                <a:cs typeface="Calibri"/>
                <a:sym typeface="Calibri"/>
              </a:rPr>
              <a:t>✅ PHGG</a:t>
            </a:r>
            <a:endParaRPr sz="27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Times"/>
              <a:buNone/>
            </a:pPr>
            <a:r>
              <a:rPr b="1" i="0" lang="en-US" sz="2700" u="none" cap="none" strike="noStrike">
                <a:solidFill>
                  <a:srgbClr val="000000"/>
                </a:solidFill>
                <a:latin typeface="Calibri"/>
                <a:ea typeface="Calibri"/>
                <a:cs typeface="Calibri"/>
                <a:sym typeface="Calibri"/>
              </a:rPr>
              <a:t>✅ Inulin/FOS</a:t>
            </a:r>
            <a:endParaRPr sz="2700">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Times"/>
              <a:buNone/>
            </a:pPr>
            <a:r>
              <a:rPr b="1" i="0" lang="en-US" sz="2700" u="none" cap="none" strike="noStrike">
                <a:solidFill>
                  <a:srgbClr val="000000"/>
                </a:solidFill>
                <a:latin typeface="Calibri"/>
                <a:ea typeface="Calibri"/>
                <a:cs typeface="Calibri"/>
                <a:sym typeface="Calibri"/>
              </a:rPr>
              <a:t>✅ Ground flaxseed</a:t>
            </a:r>
            <a:endParaRPr sz="2700">
              <a:latin typeface="Calibri"/>
              <a:ea typeface="Calibri"/>
              <a:cs typeface="Calibri"/>
              <a:sym typeface="Calibri"/>
            </a:endParaRPr>
          </a:p>
        </p:txBody>
      </p:sp>
      <p:sp>
        <p:nvSpPr>
          <p:cNvPr id="795" name="Google Shape;795;p76"/>
          <p:cNvSpPr txBox="1"/>
          <p:nvPr/>
        </p:nvSpPr>
        <p:spPr>
          <a:xfrm>
            <a:off x="12506598" y="3981442"/>
            <a:ext cx="5113500" cy="2324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700" u="none" cap="none" strike="noStrike">
                <a:solidFill>
                  <a:srgbClr val="000000"/>
                </a:solidFill>
                <a:latin typeface="Calibri"/>
                <a:ea typeface="Calibri"/>
                <a:cs typeface="Calibri"/>
                <a:sym typeface="Calibri"/>
              </a:rPr>
              <a:t>STEP 3 — MICROBIOME SUPPORT</a:t>
            </a:r>
            <a:endParaRPr sz="27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b="1" i="0" sz="27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700" u="none" cap="none" strike="noStrike">
                <a:solidFill>
                  <a:srgbClr val="000000"/>
                </a:solidFill>
                <a:latin typeface="Calibri"/>
                <a:ea typeface="Calibri"/>
                <a:cs typeface="Calibri"/>
                <a:sym typeface="Calibri"/>
              </a:rPr>
              <a:t>• Prioritize diverse plant fibers</a:t>
            </a:r>
            <a:br>
              <a:rPr i="0" lang="en-US" sz="2700" u="none" cap="none" strike="noStrike">
                <a:solidFill>
                  <a:srgbClr val="000000"/>
                </a:solidFill>
                <a:latin typeface="Calibri"/>
                <a:ea typeface="Calibri"/>
                <a:cs typeface="Calibri"/>
                <a:sym typeface="Calibri"/>
              </a:rPr>
            </a:br>
            <a:r>
              <a:rPr i="0" lang="en-US" sz="2700" u="none" cap="none" strike="noStrike">
                <a:solidFill>
                  <a:srgbClr val="000000"/>
                </a:solidFill>
                <a:latin typeface="Calibri"/>
                <a:ea typeface="Calibri"/>
                <a:cs typeface="Calibri"/>
                <a:sym typeface="Calibri"/>
              </a:rPr>
              <a:t>• Include fermented foods</a:t>
            </a:r>
            <a:br>
              <a:rPr i="0" lang="en-US" sz="2700" u="none" cap="none" strike="noStrike">
                <a:solidFill>
                  <a:srgbClr val="000000"/>
                </a:solidFill>
                <a:latin typeface="Calibri"/>
                <a:ea typeface="Calibri"/>
                <a:cs typeface="Calibri"/>
                <a:sym typeface="Calibri"/>
              </a:rPr>
            </a:br>
            <a:r>
              <a:rPr i="0" lang="en-US" sz="2700" u="none" cap="none" strike="noStrike">
                <a:solidFill>
                  <a:srgbClr val="000000"/>
                </a:solidFill>
                <a:latin typeface="Calibri"/>
                <a:ea typeface="Calibri"/>
                <a:cs typeface="Calibri"/>
                <a:sym typeface="Calibri"/>
              </a:rPr>
              <a:t>• Avoid excess refined sugars</a:t>
            </a:r>
            <a:endParaRPr sz="2700">
              <a:latin typeface="Calibri"/>
              <a:ea typeface="Calibri"/>
              <a:cs typeface="Calibri"/>
              <a:sym typeface="Calibri"/>
            </a:endParaRPr>
          </a:p>
        </p:txBody>
      </p:sp>
      <p:sp>
        <p:nvSpPr>
          <p:cNvPr id="796" name="Google Shape;796;p7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0" name="Shape 800"/>
        <p:cNvGrpSpPr/>
        <p:nvPr/>
      </p:nvGrpSpPr>
      <p:grpSpPr>
        <a:xfrm>
          <a:off x="0" y="0"/>
          <a:ext cx="0" cy="0"/>
          <a:chOff x="0" y="0"/>
          <a:chExt cx="0" cy="0"/>
        </a:xfrm>
      </p:grpSpPr>
      <p:sp>
        <p:nvSpPr>
          <p:cNvPr id="801" name="Google Shape;801;p7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02" name="Google Shape;802;p77"/>
          <p:cNvSpPr txBox="1"/>
          <p:nvPr/>
        </p:nvSpPr>
        <p:spPr>
          <a:xfrm>
            <a:off x="1128002" y="389008"/>
            <a:ext cx="16812960"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When Fiber Supplementation </a:t>
            </a:r>
            <a:endParaRPr/>
          </a:p>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is Indicated</a:t>
            </a:r>
            <a:endParaRPr/>
          </a:p>
        </p:txBody>
      </p:sp>
      <p:sp>
        <p:nvSpPr>
          <p:cNvPr id="803" name="Google Shape;803;p7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04" name="Google Shape;804;p77"/>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805" name="Google Shape;805;p77"/>
          <p:cNvSpPr txBox="1"/>
          <p:nvPr/>
        </p:nvSpPr>
        <p:spPr>
          <a:xfrm>
            <a:off x="1132200" y="3608638"/>
            <a:ext cx="16023600" cy="6237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US" sz="3200">
                <a:solidFill>
                  <a:schemeClr val="dk1"/>
                </a:solidFill>
                <a:latin typeface="Calibri"/>
                <a:ea typeface="Calibri"/>
                <a:cs typeface="Calibri"/>
                <a:sym typeface="Calibri"/>
              </a:rPr>
              <a:t>Consider supplementation when:</a:t>
            </a:r>
            <a:endParaRPr b="1"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Char char="●"/>
            </a:pPr>
            <a:r>
              <a:rPr lang="en-US" sz="3200">
                <a:solidFill>
                  <a:schemeClr val="dk1"/>
                </a:solidFill>
                <a:latin typeface="Calibri"/>
                <a:ea typeface="Calibri"/>
                <a:cs typeface="Calibri"/>
                <a:sym typeface="Calibri"/>
              </a:rPr>
              <a:t>Dietary fiber intake is </a:t>
            </a:r>
            <a:r>
              <a:rPr b="1" lang="en-US" sz="3200">
                <a:solidFill>
                  <a:schemeClr val="dk1"/>
                </a:solidFill>
                <a:latin typeface="Calibri"/>
                <a:ea typeface="Calibri"/>
                <a:cs typeface="Calibri"/>
                <a:sym typeface="Calibri"/>
              </a:rPr>
              <a:t>&lt;20 g/day</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latin typeface="Calibri"/>
                <a:ea typeface="Calibri"/>
                <a:cs typeface="Calibri"/>
                <a:sym typeface="Calibri"/>
              </a:rPr>
              <a:t>Constipation or IBS-C</a:t>
            </a:r>
            <a:r>
              <a:rPr lang="en-US" sz="3200">
                <a:solidFill>
                  <a:schemeClr val="dk1"/>
                </a:solidFill>
                <a:latin typeface="Calibri"/>
                <a:ea typeface="Calibri"/>
                <a:cs typeface="Calibri"/>
                <a:sym typeface="Calibri"/>
              </a:rPr>
              <a:t> is present</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latin typeface="Calibri"/>
                <a:ea typeface="Calibri"/>
                <a:cs typeface="Calibri"/>
                <a:sym typeface="Calibri"/>
              </a:rPr>
              <a:t>Hormone detoxification</a:t>
            </a:r>
            <a:r>
              <a:rPr lang="en-US" sz="3200">
                <a:solidFill>
                  <a:schemeClr val="dk1"/>
                </a:solidFill>
                <a:latin typeface="Calibri"/>
                <a:ea typeface="Calibri"/>
                <a:cs typeface="Calibri"/>
                <a:sym typeface="Calibri"/>
              </a:rPr>
              <a:t> support is needed</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latin typeface="Calibri"/>
                <a:ea typeface="Calibri"/>
                <a:cs typeface="Calibri"/>
                <a:sym typeface="Calibri"/>
              </a:rPr>
              <a:t>Cardiometabolic risk</a:t>
            </a:r>
            <a:r>
              <a:rPr lang="en-US" sz="3200">
                <a:solidFill>
                  <a:schemeClr val="dk1"/>
                </a:solidFill>
                <a:latin typeface="Calibri"/>
                <a:ea typeface="Calibri"/>
                <a:cs typeface="Calibri"/>
                <a:sym typeface="Calibri"/>
              </a:rPr>
              <a:t> is elevated</a:t>
            </a:r>
            <a:endParaRPr sz="32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t/>
            </a:r>
            <a:endParaRPr b="1" sz="3200">
              <a:solidFill>
                <a:schemeClr val="dk1"/>
              </a:solidFill>
              <a:latin typeface="Calibri"/>
              <a:ea typeface="Calibri"/>
              <a:cs typeface="Calibri"/>
              <a:sym typeface="Calibri"/>
            </a:endParaRPr>
          </a:p>
          <a:p>
            <a:pPr indent="0" lvl="0" marL="0" rtl="0" algn="l">
              <a:lnSpc>
                <a:spcPct val="115000"/>
              </a:lnSpc>
              <a:spcBef>
                <a:spcPts val="1200"/>
              </a:spcBef>
              <a:spcAft>
                <a:spcPts val="1200"/>
              </a:spcAft>
              <a:buNone/>
            </a:pPr>
            <a:r>
              <a:rPr b="1" lang="en-US" sz="3200">
                <a:solidFill>
                  <a:schemeClr val="dk1"/>
                </a:solidFill>
                <a:latin typeface="Calibri"/>
                <a:ea typeface="Calibri"/>
                <a:cs typeface="Calibri"/>
                <a:sym typeface="Calibri"/>
              </a:rPr>
              <a:t>Supplementation should always:</a:t>
            </a:r>
            <a:br>
              <a:rPr b="1" lang="en-US" sz="3200">
                <a:solidFill>
                  <a:schemeClr val="dk1"/>
                </a:solidFill>
                <a:latin typeface="Calibri"/>
                <a:ea typeface="Calibri"/>
                <a:cs typeface="Calibri"/>
                <a:sym typeface="Calibri"/>
              </a:rPr>
            </a:br>
            <a:r>
              <a:rPr lang="en-US" sz="3200">
                <a:solidFill>
                  <a:schemeClr val="dk1"/>
                </a:solidFill>
                <a:latin typeface="Calibri"/>
                <a:ea typeface="Calibri"/>
                <a:cs typeface="Calibri"/>
                <a:sym typeface="Calibri"/>
              </a:rPr>
              <a:t> ✔ </a:t>
            </a:r>
            <a:r>
              <a:rPr b="1" lang="en-US" sz="3200">
                <a:solidFill>
                  <a:schemeClr val="dk1"/>
                </a:solidFill>
                <a:latin typeface="Calibri"/>
                <a:ea typeface="Calibri"/>
                <a:cs typeface="Calibri"/>
                <a:sym typeface="Calibri"/>
              </a:rPr>
              <a:t>Complement</a:t>
            </a:r>
            <a:r>
              <a:rPr lang="en-US" sz="3200">
                <a:solidFill>
                  <a:schemeClr val="dk1"/>
                </a:solidFill>
                <a:latin typeface="Calibri"/>
                <a:ea typeface="Calibri"/>
                <a:cs typeface="Calibri"/>
                <a:sym typeface="Calibri"/>
              </a:rPr>
              <a:t> (not replace) whole foods</a:t>
            </a:r>
            <a:br>
              <a:rPr lang="en-US" sz="3200">
                <a:solidFill>
                  <a:schemeClr val="dk1"/>
                </a:solidFill>
                <a:latin typeface="Calibri"/>
                <a:ea typeface="Calibri"/>
                <a:cs typeface="Calibri"/>
                <a:sym typeface="Calibri"/>
              </a:rPr>
            </a:br>
            <a:r>
              <a:rPr lang="en-US" sz="3200">
                <a:solidFill>
                  <a:schemeClr val="dk1"/>
                </a:solidFill>
                <a:latin typeface="Calibri"/>
                <a:ea typeface="Calibri"/>
                <a:cs typeface="Calibri"/>
                <a:sym typeface="Calibri"/>
              </a:rPr>
              <a:t> ✔ Be </a:t>
            </a:r>
            <a:r>
              <a:rPr b="1" lang="en-US" sz="3200">
                <a:solidFill>
                  <a:schemeClr val="dk1"/>
                </a:solidFill>
                <a:latin typeface="Calibri"/>
                <a:ea typeface="Calibri"/>
                <a:cs typeface="Calibri"/>
                <a:sym typeface="Calibri"/>
              </a:rPr>
              <a:t>titrated upward</a:t>
            </a:r>
            <a:r>
              <a:rPr lang="en-US" sz="3200">
                <a:solidFill>
                  <a:schemeClr val="dk1"/>
                </a:solidFill>
                <a:latin typeface="Calibri"/>
                <a:ea typeface="Calibri"/>
                <a:cs typeface="Calibri"/>
                <a:sym typeface="Calibri"/>
              </a:rPr>
              <a:t> gradually</a:t>
            </a:r>
            <a:br>
              <a:rPr lang="en-US" sz="3200">
                <a:solidFill>
                  <a:schemeClr val="dk1"/>
                </a:solidFill>
                <a:latin typeface="Calibri"/>
                <a:ea typeface="Calibri"/>
                <a:cs typeface="Calibri"/>
                <a:sym typeface="Calibri"/>
              </a:rPr>
            </a:br>
            <a:r>
              <a:rPr lang="en-US" sz="3200">
                <a:solidFill>
                  <a:schemeClr val="dk1"/>
                </a:solidFill>
                <a:latin typeface="Calibri"/>
                <a:ea typeface="Calibri"/>
                <a:cs typeface="Calibri"/>
                <a:sym typeface="Calibri"/>
              </a:rPr>
              <a:t> ✔ </a:t>
            </a:r>
            <a:r>
              <a:rPr b="1" lang="en-US" sz="3200">
                <a:solidFill>
                  <a:schemeClr val="dk1"/>
                </a:solidFill>
                <a:latin typeface="Calibri"/>
                <a:ea typeface="Calibri"/>
                <a:cs typeface="Calibri"/>
                <a:sym typeface="Calibri"/>
              </a:rPr>
              <a:t>Accompany fluid intake</a:t>
            </a:r>
            <a:endParaRPr b="1" sz="3200">
              <a:solidFill>
                <a:schemeClr val="dk1"/>
              </a:solidFill>
              <a:latin typeface="Calibri"/>
              <a:ea typeface="Calibri"/>
              <a:cs typeface="Calibri"/>
              <a:sym typeface="Calibri"/>
            </a:endParaRPr>
          </a:p>
        </p:txBody>
      </p:sp>
      <p:sp>
        <p:nvSpPr>
          <p:cNvPr id="806" name="Google Shape;806;p77"/>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0" name="Shape 810"/>
        <p:cNvGrpSpPr/>
        <p:nvPr/>
      </p:nvGrpSpPr>
      <p:grpSpPr>
        <a:xfrm>
          <a:off x="0" y="0"/>
          <a:ext cx="0" cy="0"/>
          <a:chOff x="0" y="0"/>
          <a:chExt cx="0" cy="0"/>
        </a:xfrm>
      </p:grpSpPr>
      <p:sp>
        <p:nvSpPr>
          <p:cNvPr id="811" name="Google Shape;811;p7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2" name="Google Shape;812;p78"/>
          <p:cNvSpPr txBox="1"/>
          <p:nvPr/>
        </p:nvSpPr>
        <p:spPr>
          <a:xfrm>
            <a:off x="1325354" y="893376"/>
            <a:ext cx="16812962" cy="11523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First-Line Fiber Supplements</a:t>
            </a:r>
            <a:endParaRPr/>
          </a:p>
        </p:txBody>
      </p:sp>
      <p:sp>
        <p:nvSpPr>
          <p:cNvPr id="813" name="Google Shape;813;p7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14" name="Google Shape;814;p78"/>
          <p:cNvSpPr txBox="1"/>
          <p:nvPr/>
        </p:nvSpPr>
        <p:spPr>
          <a:xfrm>
            <a:off x="951324" y="4241650"/>
            <a:ext cx="4841100" cy="4925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600" u="none" cap="none" strike="noStrike">
                <a:solidFill>
                  <a:srgbClr val="000000"/>
                </a:solidFill>
                <a:latin typeface="Calibri"/>
                <a:ea typeface="Calibri"/>
                <a:cs typeface="Calibri"/>
                <a:sym typeface="Calibri"/>
              </a:rPr>
              <a:t>Psyllium Husk</a:t>
            </a:r>
            <a:endParaRPr sz="26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highlight>
                  <a:srgbClr val="FFFF00"/>
                </a:highlight>
                <a:latin typeface="Calibri"/>
                <a:ea typeface="Calibri"/>
                <a:cs typeface="Calibri"/>
                <a:sym typeface="Calibri"/>
              </a:rPr>
              <a:t>Best evidence-based option</a:t>
            </a:r>
            <a:endParaRPr sz="2600">
              <a:highlight>
                <a:srgbClr val="FFFF00"/>
              </a:highlight>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600"/>
              <a:buFont typeface="Calibri"/>
              <a:buChar char="•"/>
            </a:pPr>
            <a:r>
              <a:rPr b="1" i="0" lang="en-US" sz="2600" u="none" cap="none" strike="noStrike">
                <a:solidFill>
                  <a:srgbClr val="000000"/>
                </a:solidFill>
                <a:latin typeface="Calibri"/>
                <a:ea typeface="Calibri"/>
                <a:cs typeface="Calibri"/>
                <a:sym typeface="Calibri"/>
              </a:rPr>
              <a:t>Soluble gel-forming fiber</a:t>
            </a:r>
            <a:endParaRPr sz="26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Supports:</a:t>
            </a:r>
            <a:endParaRPr sz="2600">
              <a:latin typeface="Calibri"/>
              <a:ea typeface="Calibri"/>
              <a:cs typeface="Calibri"/>
              <a:sym typeface="Calibri"/>
            </a:endParaRPr>
          </a:p>
          <a:p>
            <a:pPr indent="-330200" lvl="1" marL="9144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Cholesterol reduction</a:t>
            </a:r>
            <a:endParaRPr sz="2600">
              <a:latin typeface="Calibri"/>
              <a:ea typeface="Calibri"/>
              <a:cs typeface="Calibri"/>
              <a:sym typeface="Calibri"/>
            </a:endParaRPr>
          </a:p>
          <a:p>
            <a:pPr indent="-330200" lvl="1" marL="9144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Glycemic control</a:t>
            </a:r>
            <a:endParaRPr sz="2600">
              <a:latin typeface="Calibri"/>
              <a:ea typeface="Calibri"/>
              <a:cs typeface="Calibri"/>
              <a:sym typeface="Calibri"/>
            </a:endParaRPr>
          </a:p>
          <a:p>
            <a:pPr indent="-330200" lvl="1" marL="9144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Regular bowel movements</a:t>
            </a:r>
            <a:endParaRPr sz="2600">
              <a:latin typeface="Calibri"/>
              <a:ea typeface="Calibri"/>
              <a:cs typeface="Calibri"/>
              <a:sym typeface="Calibri"/>
            </a:endParaRPr>
          </a:p>
          <a:p>
            <a:pPr indent="-914400" lvl="0" marL="914400" marR="0" rtl="0" algn="l">
              <a:lnSpc>
                <a:spcPct val="100000"/>
              </a:lnSpc>
              <a:spcBef>
                <a:spcPts val="1200"/>
              </a:spcBef>
              <a:spcAft>
                <a:spcPts val="0"/>
              </a:spcAft>
              <a:buClr>
                <a:srgbClr val="000000"/>
              </a:buClr>
              <a:buSzPts val="2400"/>
              <a:buFont typeface="Times"/>
              <a:buNone/>
            </a:pPr>
            <a:r>
              <a:t/>
            </a:r>
            <a:endParaRPr i="0" sz="26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i="0" sz="2600" u="none" cap="none" strike="noStrike">
              <a:solidFill>
                <a:srgbClr val="000000"/>
              </a:solidFill>
              <a:latin typeface="Calibri"/>
              <a:ea typeface="Calibri"/>
              <a:cs typeface="Calibri"/>
              <a:sym typeface="Calibri"/>
            </a:endParaRPr>
          </a:p>
        </p:txBody>
      </p:sp>
      <p:sp>
        <p:nvSpPr>
          <p:cNvPr id="815" name="Google Shape;815;p78"/>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816" name="Google Shape;816;p78"/>
          <p:cNvSpPr txBox="1"/>
          <p:nvPr/>
        </p:nvSpPr>
        <p:spPr>
          <a:xfrm>
            <a:off x="6481673" y="4118300"/>
            <a:ext cx="4639800" cy="5880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600" u="none" cap="none" strike="noStrike">
                <a:solidFill>
                  <a:srgbClr val="000000"/>
                </a:solidFill>
                <a:latin typeface="Calibri"/>
                <a:ea typeface="Calibri"/>
                <a:cs typeface="Calibri"/>
                <a:sym typeface="Calibri"/>
              </a:rPr>
              <a:t>Ground Flaxseed</a:t>
            </a:r>
            <a:endParaRPr sz="26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Soluble + insoluble fiber blend</a:t>
            </a:r>
            <a:endParaRPr sz="26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Contributes omega-3 fatty acids</a:t>
            </a:r>
            <a:endParaRPr sz="26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Benefits:</a:t>
            </a:r>
            <a:endParaRPr sz="2600">
              <a:latin typeface="Calibri"/>
              <a:ea typeface="Calibri"/>
              <a:cs typeface="Calibri"/>
              <a:sym typeface="Calibri"/>
            </a:endParaRPr>
          </a:p>
          <a:p>
            <a:pPr indent="-330200" lvl="1" marL="9144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Stool bulking</a:t>
            </a:r>
            <a:endParaRPr sz="2600">
              <a:latin typeface="Calibri"/>
              <a:ea typeface="Calibri"/>
              <a:cs typeface="Calibri"/>
              <a:sym typeface="Calibri"/>
            </a:endParaRPr>
          </a:p>
          <a:p>
            <a:pPr indent="-330200" lvl="1" marL="9144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Hormone detoxification</a:t>
            </a:r>
            <a:endParaRPr sz="2600">
              <a:latin typeface="Calibri"/>
              <a:ea typeface="Calibri"/>
              <a:cs typeface="Calibri"/>
              <a:sym typeface="Calibri"/>
            </a:endParaRPr>
          </a:p>
          <a:p>
            <a:pPr indent="-330200" lvl="1" marL="9144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Gut microbiome support</a:t>
            </a:r>
            <a:endParaRPr sz="2600">
              <a:latin typeface="Calibri"/>
              <a:ea typeface="Calibri"/>
              <a:cs typeface="Calibri"/>
              <a:sym typeface="Calibri"/>
            </a:endParaRPr>
          </a:p>
          <a:p>
            <a:pPr indent="-914400" lvl="0" marL="914400" marR="0" rtl="0" algn="l">
              <a:lnSpc>
                <a:spcPct val="100000"/>
              </a:lnSpc>
              <a:spcBef>
                <a:spcPts val="1200"/>
              </a:spcBef>
              <a:spcAft>
                <a:spcPts val="0"/>
              </a:spcAft>
              <a:buClr>
                <a:srgbClr val="000000"/>
              </a:buClr>
              <a:buSzPts val="2400"/>
              <a:buFont typeface="Times"/>
              <a:buNone/>
            </a:pPr>
            <a:r>
              <a:t/>
            </a:r>
            <a:endParaRPr i="0" sz="2600" u="none" cap="none" strike="noStrike">
              <a:solidFill>
                <a:srgbClr val="000000"/>
              </a:solidFill>
              <a:latin typeface="Calibri"/>
              <a:ea typeface="Calibri"/>
              <a:cs typeface="Calibri"/>
              <a:sym typeface="Calibri"/>
            </a:endParaRPr>
          </a:p>
          <a:p>
            <a:pPr indent="-457200" lvl="0" marL="457200" marR="0" rtl="0" algn="l">
              <a:lnSpc>
                <a:spcPct val="100000"/>
              </a:lnSpc>
              <a:spcBef>
                <a:spcPts val="1200"/>
              </a:spcBef>
              <a:spcAft>
                <a:spcPts val="0"/>
              </a:spcAft>
              <a:buClr>
                <a:srgbClr val="000000"/>
              </a:buClr>
              <a:buSzPts val="2400"/>
              <a:buFont typeface="Times"/>
              <a:buNone/>
            </a:pPr>
            <a:r>
              <a:t/>
            </a:r>
            <a:endParaRPr i="0" sz="26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i="0" sz="2600" u="none" cap="none" strike="noStrike">
              <a:solidFill>
                <a:srgbClr val="000000"/>
              </a:solidFill>
              <a:latin typeface="Calibri"/>
              <a:ea typeface="Calibri"/>
              <a:cs typeface="Calibri"/>
              <a:sym typeface="Calibri"/>
            </a:endParaRPr>
          </a:p>
        </p:txBody>
      </p:sp>
      <p:sp>
        <p:nvSpPr>
          <p:cNvPr id="817" name="Google Shape;817;p78"/>
          <p:cNvSpPr txBox="1"/>
          <p:nvPr/>
        </p:nvSpPr>
        <p:spPr>
          <a:xfrm>
            <a:off x="12347505" y="4039391"/>
            <a:ext cx="3954900" cy="1600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600" u="none" cap="none" strike="noStrike">
                <a:solidFill>
                  <a:srgbClr val="000000"/>
                </a:solidFill>
                <a:latin typeface="Calibri"/>
                <a:ea typeface="Calibri"/>
                <a:cs typeface="Calibri"/>
                <a:sym typeface="Calibri"/>
              </a:rPr>
              <a:t>Inulin</a:t>
            </a:r>
            <a:endParaRPr sz="26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600"/>
              <a:buFont typeface="Calibri"/>
              <a:buChar char="•"/>
            </a:pPr>
            <a:r>
              <a:rPr b="1" i="0" lang="en-US" sz="2600" u="none" cap="none" strike="noStrike">
                <a:solidFill>
                  <a:srgbClr val="000000"/>
                </a:solidFill>
                <a:latin typeface="Calibri"/>
                <a:ea typeface="Calibri"/>
                <a:cs typeface="Calibri"/>
                <a:sym typeface="Calibri"/>
              </a:rPr>
              <a:t>Prebiotic soluble fiber</a:t>
            </a:r>
            <a:endParaRPr sz="26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Feeds beneficial bacteria</a:t>
            </a:r>
            <a:endParaRPr sz="2600">
              <a:latin typeface="Calibri"/>
              <a:ea typeface="Calibri"/>
              <a:cs typeface="Calibri"/>
              <a:sym typeface="Calibri"/>
            </a:endParaRPr>
          </a:p>
        </p:txBody>
      </p:sp>
      <p:sp>
        <p:nvSpPr>
          <p:cNvPr id="818" name="Google Shape;818;p78"/>
          <p:cNvSpPr txBox="1"/>
          <p:nvPr/>
        </p:nvSpPr>
        <p:spPr>
          <a:xfrm>
            <a:off x="12495526" y="6263275"/>
            <a:ext cx="4639800" cy="2401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600" u="none" cap="none" strike="noStrike">
                <a:solidFill>
                  <a:srgbClr val="000000"/>
                </a:solidFill>
                <a:latin typeface="Calibri"/>
                <a:ea typeface="Calibri"/>
                <a:cs typeface="Calibri"/>
                <a:sym typeface="Calibri"/>
              </a:rPr>
              <a:t>Partially Hydrolyzed Guar Gum (PHGG)</a:t>
            </a:r>
            <a:endParaRPr sz="26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Ultra-gentle prebiotic fiber</a:t>
            </a:r>
            <a:endParaRPr sz="2600">
              <a:latin typeface="Calibri"/>
              <a:ea typeface="Calibri"/>
              <a:cs typeface="Calibri"/>
              <a:sym typeface="Calibri"/>
            </a:endParaRPr>
          </a:p>
          <a:p>
            <a:pPr indent="-330200" lvl="0" marL="457200" marR="0" rtl="0" algn="l">
              <a:lnSpc>
                <a:spcPct val="100000"/>
              </a:lnSpc>
              <a:spcBef>
                <a:spcPts val="1200"/>
              </a:spcBef>
              <a:spcAft>
                <a:spcPts val="0"/>
              </a:spcAft>
              <a:buClr>
                <a:srgbClr val="000000"/>
              </a:buClr>
              <a:buSzPts val="2600"/>
              <a:buFont typeface="Calibri"/>
              <a:buChar char="•"/>
            </a:pPr>
            <a:r>
              <a:rPr i="0" lang="en-US" sz="2600" u="none" cap="none" strike="noStrike">
                <a:solidFill>
                  <a:srgbClr val="000000"/>
                </a:solidFill>
                <a:latin typeface="Calibri"/>
                <a:ea typeface="Calibri"/>
                <a:cs typeface="Calibri"/>
                <a:sym typeface="Calibri"/>
              </a:rPr>
              <a:t>Well tolerated in bloating-prone individuals</a:t>
            </a:r>
            <a:endParaRPr sz="2600">
              <a:latin typeface="Calibri"/>
              <a:ea typeface="Calibri"/>
              <a:cs typeface="Calibri"/>
              <a:sym typeface="Calibri"/>
            </a:endParaRPr>
          </a:p>
        </p:txBody>
      </p:sp>
      <p:sp>
        <p:nvSpPr>
          <p:cNvPr id="819" name="Google Shape;819;p78"/>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3" name="Shape 823"/>
        <p:cNvGrpSpPr/>
        <p:nvPr/>
      </p:nvGrpSpPr>
      <p:grpSpPr>
        <a:xfrm>
          <a:off x="0" y="0"/>
          <a:ext cx="0" cy="0"/>
          <a:chOff x="0" y="0"/>
          <a:chExt cx="0" cy="0"/>
        </a:xfrm>
      </p:grpSpPr>
      <p:sp>
        <p:nvSpPr>
          <p:cNvPr id="824" name="Google Shape;824;p7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25" name="Google Shape;825;p79"/>
          <p:cNvSpPr txBox="1"/>
          <p:nvPr/>
        </p:nvSpPr>
        <p:spPr>
          <a:xfrm>
            <a:off x="1424030" y="523340"/>
            <a:ext cx="16812962"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Fiber Supplementation Dosing Guidelines</a:t>
            </a:r>
            <a:endParaRPr/>
          </a:p>
        </p:txBody>
      </p:sp>
      <p:sp>
        <p:nvSpPr>
          <p:cNvPr id="826" name="Google Shape;826;p7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27" name="Google Shape;827;p79"/>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828" name="Google Shape;828;p79"/>
          <p:cNvGraphicFramePr/>
          <p:nvPr/>
        </p:nvGraphicFramePr>
        <p:xfrm>
          <a:off x="507474" y="3782633"/>
          <a:ext cx="3000000" cy="3000000"/>
        </p:xfrm>
        <a:graphic>
          <a:graphicData uri="http://schemas.openxmlformats.org/drawingml/2006/table">
            <a:tbl>
              <a:tblPr bandRow="1">
                <a:noFill/>
                <a:tableStyleId>{0E30B8B5-0A17-4FE9-90C6-0DF0C035C8B7}</a:tableStyleId>
              </a:tblPr>
              <a:tblGrid>
                <a:gridCol w="2792275"/>
                <a:gridCol w="6528850"/>
                <a:gridCol w="3427475"/>
              </a:tblGrid>
              <a:tr h="13702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highlight>
                            <a:srgbClr val="FFFF00"/>
                          </a:highlight>
                        </a:rPr>
                        <a:t>Supplement</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highlight>
                            <a:srgbClr val="FFFF00"/>
                          </a:highlight>
                        </a:rPr>
                        <a:t>Starting Dose</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highlight>
                            <a:srgbClr val="FFFF00"/>
                          </a:highlight>
                        </a:rPr>
                        <a:t>Clinical Notes</a:t>
                      </a:r>
                      <a:endParaRPr>
                        <a:highlight>
                          <a:srgbClr val="FFFF00"/>
                        </a:highlight>
                      </a:endParaRPr>
                    </a:p>
                  </a:txBody>
                  <a:tcPr marT="12700" marB="12700" marR="12700" marL="12700" anchor="ctr"/>
                </a:tc>
              </a:tr>
              <a:tr h="13961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Psyllium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3–5 g daily → increase to 10 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Increase fluids</a:t>
                      </a:r>
                      <a:endParaRPr/>
                    </a:p>
                  </a:txBody>
                  <a:tcPr marT="12700" marB="12700" marR="12700" marL="12700" anchor="ctr"/>
                </a:tc>
              </a:tr>
              <a:tr h="13702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Flaxseed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1–2 Tbsp daily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Must be ground</a:t>
                      </a:r>
                      <a:endParaRPr/>
                    </a:p>
                  </a:txBody>
                  <a:tcPr marT="12700" marB="12700" marR="12700" marL="12700" anchor="ctr"/>
                </a:tc>
              </a:tr>
              <a:tr h="8840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Inulin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3 g daily → increase slowly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May cause gas</a:t>
                      </a:r>
                      <a:endParaRPr/>
                    </a:p>
                  </a:txBody>
                  <a:tcPr marT="12700" marB="12700" marR="12700" marL="12700" anchor="ctr"/>
                </a:tc>
              </a:tr>
              <a:tr h="8840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PHGG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3–5 g daily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IBS-friendly</a:t>
                      </a:r>
                      <a:endParaRPr/>
                    </a:p>
                  </a:txBody>
                  <a:tcPr marT="12700" marB="12700" marR="12700" marL="12700" anchor="ctr"/>
                </a:tc>
              </a:tr>
            </a:tbl>
          </a:graphicData>
        </a:graphic>
      </p:graphicFrame>
      <p:sp>
        <p:nvSpPr>
          <p:cNvPr id="829" name="Google Shape;829;p79"/>
          <p:cNvSpPr txBox="1"/>
          <p:nvPr/>
        </p:nvSpPr>
        <p:spPr>
          <a:xfrm>
            <a:off x="13960274" y="4130125"/>
            <a:ext cx="3840000" cy="4863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1200"/>
              </a:spcBef>
              <a:spcAft>
                <a:spcPts val="0"/>
              </a:spcAft>
              <a:buNone/>
            </a:pPr>
            <a:r>
              <a:rPr b="1" lang="en-US" sz="2700">
                <a:highlight>
                  <a:srgbClr val="FFFF00"/>
                </a:highlight>
                <a:latin typeface="Calibri"/>
                <a:ea typeface="Calibri"/>
                <a:cs typeface="Calibri"/>
                <a:sym typeface="Calibri"/>
              </a:rPr>
              <a:t>Best practices: </a:t>
            </a:r>
            <a:endParaRPr b="1" sz="2700">
              <a:highlight>
                <a:srgbClr val="FFFF00"/>
              </a:highlight>
              <a:latin typeface="Calibri"/>
              <a:ea typeface="Calibri"/>
              <a:cs typeface="Calibri"/>
              <a:sym typeface="Calibri"/>
            </a:endParaRPr>
          </a:p>
          <a:p>
            <a:pPr indent="-400050" lvl="0" marL="457200" marR="0" rtl="0" algn="l">
              <a:lnSpc>
                <a:spcPct val="100000"/>
              </a:lnSpc>
              <a:spcBef>
                <a:spcPts val="1200"/>
              </a:spcBef>
              <a:spcAft>
                <a:spcPts val="0"/>
              </a:spcAft>
              <a:buClr>
                <a:srgbClr val="000000"/>
              </a:buClr>
              <a:buSzPts val="2700"/>
              <a:buFont typeface="Calibri"/>
              <a:buChar char="•"/>
            </a:pPr>
            <a:r>
              <a:rPr i="0" lang="en-US" sz="2700" u="none" cap="none" strike="noStrike">
                <a:solidFill>
                  <a:srgbClr val="000000"/>
                </a:solidFill>
                <a:latin typeface="Calibri"/>
                <a:ea typeface="Calibri"/>
                <a:cs typeface="Calibri"/>
                <a:sym typeface="Calibri"/>
              </a:rPr>
              <a:t>Increase fiber </a:t>
            </a:r>
            <a:r>
              <a:rPr b="1" i="0" lang="en-US" sz="2700" u="none" cap="none" strike="noStrike">
                <a:solidFill>
                  <a:srgbClr val="000000"/>
                </a:solidFill>
                <a:latin typeface="Calibri"/>
                <a:ea typeface="Calibri"/>
                <a:cs typeface="Calibri"/>
                <a:sym typeface="Calibri"/>
              </a:rPr>
              <a:t>slowly</a:t>
            </a:r>
            <a:r>
              <a:rPr i="0" lang="en-US" sz="2700" u="none" cap="none" strike="noStrike">
                <a:solidFill>
                  <a:srgbClr val="000000"/>
                </a:solidFill>
                <a:latin typeface="Calibri"/>
                <a:ea typeface="Calibri"/>
                <a:cs typeface="Calibri"/>
                <a:sym typeface="Calibri"/>
              </a:rPr>
              <a:t> to avoid bloating</a:t>
            </a:r>
            <a:endParaRPr sz="1700">
              <a:latin typeface="Calibri"/>
              <a:ea typeface="Calibri"/>
              <a:cs typeface="Calibri"/>
              <a:sym typeface="Calibri"/>
            </a:endParaRPr>
          </a:p>
          <a:p>
            <a:pPr indent="-259681" lvl="0" marL="240631" marR="0" rtl="0" algn="l">
              <a:lnSpc>
                <a:spcPct val="100000"/>
              </a:lnSpc>
              <a:spcBef>
                <a:spcPts val="1200"/>
              </a:spcBef>
              <a:spcAft>
                <a:spcPts val="0"/>
              </a:spcAft>
              <a:buClr>
                <a:srgbClr val="000000"/>
              </a:buClr>
              <a:buSzPts val="2700"/>
              <a:buFont typeface="Times"/>
              <a:buChar char="•"/>
            </a:pPr>
            <a:r>
              <a:rPr i="0" lang="en-US" sz="2700" u="none" cap="none" strike="noStrike">
                <a:solidFill>
                  <a:srgbClr val="000000"/>
                </a:solidFill>
                <a:latin typeface="Calibri"/>
                <a:ea typeface="Calibri"/>
                <a:cs typeface="Calibri"/>
                <a:sym typeface="Calibri"/>
              </a:rPr>
              <a:t>Pair supplementation with </a:t>
            </a:r>
            <a:r>
              <a:rPr b="1" i="0" lang="en-US" sz="2700" u="none" cap="none" strike="noStrike">
                <a:solidFill>
                  <a:srgbClr val="000000"/>
                </a:solidFill>
                <a:latin typeface="Calibri"/>
                <a:ea typeface="Calibri"/>
                <a:cs typeface="Calibri"/>
                <a:sym typeface="Calibri"/>
              </a:rPr>
              <a:t>adequate hydration</a:t>
            </a:r>
            <a:endParaRPr sz="1700">
              <a:latin typeface="Calibri"/>
              <a:ea typeface="Calibri"/>
              <a:cs typeface="Calibri"/>
              <a:sym typeface="Calibri"/>
            </a:endParaRPr>
          </a:p>
          <a:p>
            <a:pPr indent="-259681" lvl="0" marL="240631" marR="0" rtl="0" algn="l">
              <a:lnSpc>
                <a:spcPct val="100000"/>
              </a:lnSpc>
              <a:spcBef>
                <a:spcPts val="1200"/>
              </a:spcBef>
              <a:spcAft>
                <a:spcPts val="0"/>
              </a:spcAft>
              <a:buClr>
                <a:srgbClr val="000000"/>
              </a:buClr>
              <a:buSzPts val="2700"/>
              <a:buFont typeface="Calibri"/>
              <a:buChar char="•"/>
            </a:pPr>
            <a:r>
              <a:rPr i="0" lang="en-US" sz="2700" u="none" cap="none" strike="noStrike">
                <a:solidFill>
                  <a:srgbClr val="000000"/>
                </a:solidFill>
                <a:latin typeface="Calibri"/>
                <a:ea typeface="Calibri"/>
                <a:cs typeface="Calibri"/>
                <a:sym typeface="Calibri"/>
              </a:rPr>
              <a:t>Avoid fiber close to medications (separate by 2 hours)</a:t>
            </a:r>
            <a:endParaRPr sz="1700">
              <a:latin typeface="Calibri"/>
              <a:ea typeface="Calibri"/>
              <a:cs typeface="Calibri"/>
              <a:sym typeface="Calibri"/>
            </a:endParaRPr>
          </a:p>
          <a:p>
            <a:pPr indent="-259681" lvl="0" marL="240631" marR="0" rtl="0" algn="l">
              <a:lnSpc>
                <a:spcPct val="100000"/>
              </a:lnSpc>
              <a:spcBef>
                <a:spcPts val="1200"/>
              </a:spcBef>
              <a:spcAft>
                <a:spcPts val="0"/>
              </a:spcAft>
              <a:buClr>
                <a:srgbClr val="000000"/>
              </a:buClr>
              <a:buSzPts val="2700"/>
              <a:buFont typeface="Calibri"/>
              <a:buChar char="•"/>
            </a:pPr>
            <a:r>
              <a:rPr i="0" lang="en-US" sz="2700" u="none" cap="none" strike="noStrike">
                <a:solidFill>
                  <a:srgbClr val="000000"/>
                </a:solidFill>
                <a:latin typeface="Calibri"/>
                <a:ea typeface="Calibri"/>
                <a:cs typeface="Calibri"/>
                <a:sym typeface="Calibri"/>
              </a:rPr>
              <a:t>Contraindicated in bowel obstruction</a:t>
            </a:r>
            <a:endParaRPr sz="1700">
              <a:latin typeface="Calibri"/>
              <a:ea typeface="Calibri"/>
              <a:cs typeface="Calibri"/>
              <a:sym typeface="Calibri"/>
            </a:endParaRPr>
          </a:p>
        </p:txBody>
      </p:sp>
      <p:sp>
        <p:nvSpPr>
          <p:cNvPr id="830" name="Google Shape;830;p79"/>
          <p:cNvSpPr/>
          <p:nvPr/>
        </p:nvSpPr>
        <p:spPr>
          <a:xfrm>
            <a:off x="16620287" y="7079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7" name="Google Shape;127;p8"/>
          <p:cNvSpPr txBox="1"/>
          <p:nvPr/>
        </p:nvSpPr>
        <p:spPr>
          <a:xfrm>
            <a:off x="627937" y="312004"/>
            <a:ext cx="17634000" cy="24165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1" i="0" lang="en-US" sz="7800" u="none" cap="none" strike="noStrike">
                <a:solidFill>
                  <a:srgbClr val="FFFFFF"/>
                </a:solidFill>
                <a:latin typeface="Poppins"/>
                <a:ea typeface="Poppins"/>
                <a:cs typeface="Poppins"/>
                <a:sym typeface="Poppins"/>
              </a:rPr>
              <a:t>Water Soluble Vitamins</a:t>
            </a:r>
            <a:r>
              <a:rPr b="1" lang="en-US" sz="7800">
                <a:solidFill>
                  <a:srgbClr val="FFFFFF"/>
                </a:solidFill>
                <a:latin typeface="Poppins"/>
                <a:ea typeface="Poppins"/>
                <a:cs typeface="Poppins"/>
                <a:sym typeface="Poppins"/>
              </a:rPr>
              <a:t>:</a:t>
            </a:r>
            <a:r>
              <a:rPr b="1" i="0" lang="en-US" sz="7800" u="none" cap="none" strike="noStrike">
                <a:solidFill>
                  <a:srgbClr val="FFFFFF"/>
                </a:solidFill>
                <a:latin typeface="Poppins"/>
                <a:ea typeface="Poppins"/>
                <a:cs typeface="Poppins"/>
                <a:sym typeface="Poppins"/>
              </a:rPr>
              <a:t> </a:t>
            </a:r>
            <a:r>
              <a:rPr b="0" i="0" lang="en-US" sz="6600" u="none" cap="none" strike="noStrike">
                <a:solidFill>
                  <a:srgbClr val="FFFFFF"/>
                </a:solidFill>
                <a:latin typeface="Poppins"/>
                <a:ea typeface="Poppins"/>
                <a:cs typeface="Poppins"/>
                <a:sym typeface="Poppins"/>
              </a:rPr>
              <a:t>Roles, Deficiencies &amp; Health Impact</a:t>
            </a:r>
            <a:endParaRPr/>
          </a:p>
        </p:txBody>
      </p:sp>
      <p:sp>
        <p:nvSpPr>
          <p:cNvPr id="128" name="Google Shape;128;p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29" name="Google Shape;129;p8"/>
          <p:cNvSpPr txBox="1"/>
          <p:nvPr>
            <p:ph idx="4294967295" type="sldNum"/>
          </p:nvPr>
        </p:nvSpPr>
        <p:spPr>
          <a:xfrm>
            <a:off x="8505421" y="6414761"/>
            <a:ext cx="181378"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130" name="Google Shape;130;p8"/>
          <p:cNvGraphicFramePr/>
          <p:nvPr/>
        </p:nvGraphicFramePr>
        <p:xfrm>
          <a:off x="247422" y="3120550"/>
          <a:ext cx="3000000" cy="3000000"/>
        </p:xfrm>
        <a:graphic>
          <a:graphicData uri="http://schemas.openxmlformats.org/drawingml/2006/table">
            <a:tbl>
              <a:tblPr bandRow="1">
                <a:noFill/>
                <a:tableStyleId>{0E30B8B5-0A17-4FE9-90C6-0DF0C035C8B7}</a:tableStyleId>
              </a:tblPr>
              <a:tblGrid>
                <a:gridCol w="1663850"/>
                <a:gridCol w="4316400"/>
                <a:gridCol w="3444175"/>
                <a:gridCol w="4925100"/>
                <a:gridCol w="3147925"/>
              </a:tblGrid>
              <a:tr h="67310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Vitamin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Metabolic “Spark Plug” Role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What Breaks Down </a:t>
                      </a:r>
                      <a:endParaRPr/>
                    </a:p>
                    <a:p>
                      <a:pPr indent="0" lvl="0" marL="0" marR="0" rtl="0" algn="ctr">
                        <a:lnSpc>
                          <a:spcPct val="100000"/>
                        </a:lnSpc>
                        <a:spcBef>
                          <a:spcPts val="0"/>
                        </a:spcBef>
                        <a:spcAft>
                          <a:spcPts val="0"/>
                        </a:spcAft>
                        <a:buClr>
                          <a:schemeClr val="dk1"/>
                        </a:buClr>
                        <a:buSzPts val="2100"/>
                        <a:buFont typeface="Times"/>
                        <a:buNone/>
                      </a:pPr>
                      <a:r>
                        <a:rPr b="1" lang="en-US" sz="2100" u="none" cap="none" strike="noStrike"/>
                        <a:t>Without It?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highlight>
                            <a:srgbClr val="FFFF00"/>
                          </a:highlight>
                        </a:rPr>
                        <a:t>Key Health Issues from Deficiency</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a:highlight>
                            <a:srgbClr val="FFFF00"/>
                          </a:highlight>
                        </a:rPr>
                        <a:t>Memory Tips</a:t>
                      </a:r>
                      <a:endParaRPr>
                        <a:highlight>
                          <a:srgbClr val="FFFF00"/>
                        </a:highlight>
                      </a:endParaRPr>
                    </a:p>
                  </a:txBody>
                  <a:tcPr marT="12700" marB="12700" marR="12700" marL="12700" anchor="ctr"/>
                </a:tc>
              </a:tr>
              <a:tr h="68612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B1 (Thiamine)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Converts pyruvate → Acetyl-CoA (TCA entry)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Glucose </a:t>
                      </a:r>
                      <a:r>
                        <a:rPr b="1" lang="en-US" sz="2100" u="none" cap="none" strike="noStrike"/>
                        <a:t>can’t enter the TCA cycle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Beriberi, Wernicke-Korsakoff, heart failure, neuropathy, memory loss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“Alcoholics + confusion + ataxia”</a:t>
                      </a:r>
                      <a:endParaRPr/>
                    </a:p>
                  </a:txBody>
                  <a:tcPr marT="12700" marB="12700" marR="12700" marL="12700" anchor="ctr"/>
                </a:tc>
              </a:tr>
              <a:tr h="67310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B2 (Riboflavin)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FAD → ETC electron transport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ETC stalls → ATP drops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Angular cheilitis, dermatitis, light sensitivity, fatigue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“Oxidative metabolism deficiency”</a:t>
                      </a:r>
                      <a:endParaRPr/>
                    </a:p>
                  </a:txBody>
                  <a:tcPr marT="12700" marB="12700" marR="12700" marL="12700" anchor="ctr"/>
                </a:tc>
              </a:tr>
              <a:tr h="68612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B3 (Niacin)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NAD/NADP → universal electron carriers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Redox reactions halt system-wide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Pellagra (Dermatitis, Diarrhea, Dementia), fatigue, depression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“3 Ds of Pellagra”</a:t>
                      </a:r>
                      <a:endParaRPr/>
                    </a:p>
                  </a:txBody>
                  <a:tcPr marT="12700" marB="12700" marR="12700" marL="12700" anchor="ctr"/>
                </a:tc>
              </a:tr>
              <a:tr h="99060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B5 (Pantothenic acid)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CoA synthesis → connects carbs, fats &amp; protein to TCA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Fuel can’t enter TCA cycle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Fatigue, paresthesia, muscle cramps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“Rare deficiency → total energy slowdown”</a:t>
                      </a:r>
                      <a:endParaRPr/>
                    </a:p>
                  </a:txBody>
                  <a:tcPr marT="12700" marB="12700" marR="12700" marL="12700" anchor="ctr"/>
                </a:tc>
              </a:tr>
              <a:tr h="67310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B6 (Pyridoxine)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Amino acid metabolism, neurotransmitter synthesis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Protein energy conversion fails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Anemia, peripheral neuropathy, depression, seizures, confusion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“Mood &amp; neurotransmitter vitamin”</a:t>
                      </a:r>
                      <a:endParaRPr/>
                    </a:p>
                  </a:txBody>
                  <a:tcPr marT="12700" marB="12700" marR="12700" marL="12700" anchor="ctr"/>
                </a:tc>
              </a:tr>
              <a:tr h="68612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B7 (Biotin)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Carboxylation reactions → gluconeogenesis &amp; FA synthesis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Glucose synthesis impaired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Hair loss, dermatitis, fatigue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“Raw egg white syndrome”</a:t>
                      </a:r>
                      <a:endParaRPr/>
                    </a:p>
                  </a:txBody>
                  <a:tcPr marT="12700" marB="12700" marR="12700" marL="12700" anchor="ctr"/>
                </a:tc>
              </a:tr>
              <a:tr h="68612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B9 (Folate)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DNA synthesis &amp; methylation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RBC production falls → tissue hypoxia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Megaloblastic anemia, neural tube defects, depression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“Pregnancy vitamin”</a:t>
                      </a:r>
                      <a:endParaRPr/>
                    </a:p>
                  </a:txBody>
                  <a:tcPr marT="12700" marB="12700" marR="12700" marL="12700" anchor="ctr"/>
                </a:tc>
              </a:tr>
              <a:tr h="696600">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B12 (Cobalamin)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Myelin synthesis &amp; methylation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Nerve damage + ↓ RBCs → ↓ oxygen &amp; ATP</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Neuropathy, memory loss, fatigue, megaloblastic anemia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“Vegan + tingling + anemia”</a:t>
                      </a:r>
                      <a:endParaRPr/>
                    </a:p>
                  </a:txBody>
                  <a:tcPr marT="12700" marB="12700" marR="12700" marL="12700" anchor="ctr"/>
                </a:tc>
              </a:tr>
              <a:tr h="715725">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Vitamin 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Antioxidant protection &amp; iron absorption → oxygen delivery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b="1" lang="en-US" sz="2100" u="none" cap="none" strike="noStrike"/>
                        <a:t>O₂ transport ↓ → impaired ATP production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Scurvy, bleeding gums, joint pain, infection susceptibility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100"/>
                        <a:buFont typeface="Times"/>
                        <a:buNone/>
                      </a:pPr>
                      <a:r>
                        <a:rPr lang="en-US" sz="2100" u="none" cap="none" strike="noStrike"/>
                        <a:t>“Collagen + wound healing vitamin”</a:t>
                      </a:r>
                      <a:endParaRPr/>
                    </a:p>
                  </a:txBody>
                  <a:tcPr marT="12700" marB="12700" marR="12700" marL="12700" anchor="ctr"/>
                </a:tc>
              </a:tr>
            </a:tbl>
          </a:graphicData>
        </a:graphic>
      </p:graphicFrame>
      <p:sp>
        <p:nvSpPr>
          <p:cNvPr id="131" name="Google Shape;131;p8"/>
          <p:cNvSpPr/>
          <p:nvPr/>
        </p:nvSpPr>
        <p:spPr>
          <a:xfrm>
            <a:off x="16705549" y="5965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32" name="Google Shape;132;p8"/>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4" name="Shape 834"/>
        <p:cNvGrpSpPr/>
        <p:nvPr/>
      </p:nvGrpSpPr>
      <p:grpSpPr>
        <a:xfrm>
          <a:off x="0" y="0"/>
          <a:ext cx="0" cy="0"/>
          <a:chOff x="0" y="0"/>
          <a:chExt cx="0" cy="0"/>
        </a:xfrm>
      </p:grpSpPr>
      <p:sp>
        <p:nvSpPr>
          <p:cNvPr id="835" name="Google Shape;835;p8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36" name="Google Shape;836;p80"/>
          <p:cNvSpPr txBox="1"/>
          <p:nvPr/>
        </p:nvSpPr>
        <p:spPr>
          <a:xfrm>
            <a:off x="1128002" y="389008"/>
            <a:ext cx="16812960"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Fiber Supplementation </a:t>
            </a:r>
            <a:endParaRPr/>
          </a:p>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Choices By Need</a:t>
            </a:r>
            <a:endParaRPr/>
          </a:p>
        </p:txBody>
      </p:sp>
      <p:sp>
        <p:nvSpPr>
          <p:cNvPr id="837" name="Google Shape;837;p8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38" name="Google Shape;838;p8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839" name="Google Shape;839;p80"/>
          <p:cNvGraphicFramePr/>
          <p:nvPr/>
        </p:nvGraphicFramePr>
        <p:xfrm>
          <a:off x="2125958" y="3806866"/>
          <a:ext cx="3000000" cy="3000000"/>
        </p:xfrm>
        <a:graphic>
          <a:graphicData uri="http://schemas.openxmlformats.org/drawingml/2006/table">
            <a:tbl>
              <a:tblPr bandRow="1">
                <a:noFill/>
                <a:tableStyleId>{0E30B8B5-0A17-4FE9-90C6-0DF0C035C8B7}</a:tableStyleId>
              </a:tblPr>
              <a:tblGrid>
                <a:gridCol w="8971275"/>
                <a:gridCol w="3891800"/>
              </a:tblGrid>
              <a:tr h="1511925">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Clinical Need</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Best Supplement</a:t>
                      </a:r>
                      <a:endParaRPr sz="3200"/>
                    </a:p>
                  </a:txBody>
                  <a:tcPr marT="12700" marB="12700" marR="12700" marL="12700" anchor="ctr"/>
                </a:tc>
              </a:tr>
              <a:tr h="1511925">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Constipation + cholesterol management</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Psyllium</a:t>
                      </a:r>
                      <a:endParaRPr sz="3200"/>
                    </a:p>
                  </a:txBody>
                  <a:tcPr marT="12700" marB="12700" marR="12700" marL="12700" anchor="ctr"/>
                </a:tc>
              </a:tr>
              <a:tr h="975425">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Hormonal elimination support</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Flaxseed</a:t>
                      </a:r>
                      <a:endParaRPr sz="3200"/>
                    </a:p>
                  </a:txBody>
                  <a:tcPr marT="12700" marB="12700" marR="12700" marL="12700" anchor="ctr"/>
                </a:tc>
              </a:tr>
              <a:tr h="975425">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Microbiome restoration</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Inulin or PHGG</a:t>
                      </a:r>
                      <a:endParaRPr sz="3200"/>
                    </a:p>
                  </a:txBody>
                  <a:tcPr marT="12700" marB="12700" marR="12700" marL="12700" anchor="ctr"/>
                </a:tc>
              </a:tr>
              <a:tr h="975425">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Sensitive metabolism or IBS</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PHGG</a:t>
                      </a:r>
                      <a:endParaRPr sz="3200"/>
                    </a:p>
                  </a:txBody>
                  <a:tcPr marT="12700" marB="12700" marR="12700" marL="12700" anchor="ctr"/>
                </a:tc>
              </a:tr>
            </a:tbl>
          </a:graphicData>
        </a:graphic>
      </p:graphicFrame>
      <p:sp>
        <p:nvSpPr>
          <p:cNvPr id="840" name="Google Shape;840;p80"/>
          <p:cNvSpPr/>
          <p:nvPr/>
        </p:nvSpPr>
        <p:spPr>
          <a:xfrm>
            <a:off x="16620287" y="7079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841" name="Google Shape;841;p80"/>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5" name="Shape 845"/>
        <p:cNvGrpSpPr/>
        <p:nvPr/>
      </p:nvGrpSpPr>
      <p:grpSpPr>
        <a:xfrm>
          <a:off x="0" y="0"/>
          <a:ext cx="0" cy="0"/>
          <a:chOff x="0" y="0"/>
          <a:chExt cx="0" cy="0"/>
        </a:xfrm>
      </p:grpSpPr>
      <p:sp>
        <p:nvSpPr>
          <p:cNvPr id="846" name="Google Shape;846;p8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47" name="Google Shape;847;p81"/>
          <p:cNvSpPr txBox="1"/>
          <p:nvPr/>
        </p:nvSpPr>
        <p:spPr>
          <a:xfrm>
            <a:off x="737519" y="498830"/>
            <a:ext cx="17311200" cy="2339700"/>
          </a:xfrm>
          <a:prstGeom prst="rect">
            <a:avLst/>
          </a:prstGeom>
          <a:noFill/>
          <a:ln>
            <a:noFill/>
          </a:ln>
        </p:spPr>
        <p:txBody>
          <a:bodyPr anchorCtr="0" anchor="t" bIns="0" lIns="0" spcFirstLastPara="1" rIns="0" wrap="square" tIns="0">
            <a:spAutoFit/>
          </a:bodyPr>
          <a:lstStyle/>
          <a:p>
            <a:pPr indent="0" lvl="0" marL="0" marR="0" rtl="0" algn="l">
              <a:lnSpc>
                <a:spcPct val="149180"/>
              </a:lnSpc>
              <a:spcBef>
                <a:spcPts val="0"/>
              </a:spcBef>
              <a:spcAft>
                <a:spcPts val="0"/>
              </a:spcAft>
              <a:buClr>
                <a:srgbClr val="0433FF"/>
              </a:buClr>
              <a:buSzPts val="6100"/>
              <a:buFont typeface="Poppins"/>
              <a:buNone/>
            </a:pPr>
            <a:r>
              <a:rPr b="1" i="0" lang="en-US" sz="6100" u="none" cap="none" strike="noStrike">
                <a:solidFill>
                  <a:srgbClr val="0433FF"/>
                </a:solidFill>
                <a:latin typeface="Poppins"/>
                <a:ea typeface="Poppins"/>
                <a:cs typeface="Poppins"/>
                <a:sym typeface="Poppins"/>
              </a:rPr>
              <a:t>Fiber: </a:t>
            </a:r>
            <a:r>
              <a:rPr b="0" i="0" lang="en-US" sz="6100" u="none" cap="none" strike="noStrike">
                <a:solidFill>
                  <a:srgbClr val="0433FF"/>
                </a:solidFill>
                <a:latin typeface="Poppins"/>
                <a:ea typeface="Poppins"/>
                <a:cs typeface="Poppins"/>
                <a:sym typeface="Poppins"/>
              </a:rPr>
              <a:t>Role of Oxidative Stress </a:t>
            </a:r>
            <a:r>
              <a:rPr lang="en-US" sz="6100">
                <a:solidFill>
                  <a:srgbClr val="0433FF"/>
                </a:solidFill>
                <a:latin typeface="Poppins"/>
                <a:ea typeface="Poppins"/>
                <a:cs typeface="Poppins"/>
                <a:sym typeface="Poppins"/>
              </a:rPr>
              <a:t>&amp;</a:t>
            </a:r>
            <a:r>
              <a:rPr b="0" i="0" lang="en-US" sz="6100" u="none" cap="none" strike="noStrike">
                <a:solidFill>
                  <a:srgbClr val="0433FF"/>
                </a:solidFill>
                <a:latin typeface="Poppins"/>
                <a:ea typeface="Poppins"/>
                <a:cs typeface="Poppins"/>
                <a:sym typeface="Poppins"/>
              </a:rPr>
              <a:t> Detoxification Pathways on Health Status</a:t>
            </a:r>
            <a:endParaRPr/>
          </a:p>
        </p:txBody>
      </p:sp>
      <p:sp>
        <p:nvSpPr>
          <p:cNvPr id="848" name="Google Shape;848;p8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49" name="Google Shape;849;p8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850" name="Google Shape;850;p81"/>
          <p:cNvGraphicFramePr/>
          <p:nvPr/>
        </p:nvGraphicFramePr>
        <p:xfrm>
          <a:off x="737525" y="5590025"/>
          <a:ext cx="3000000" cy="3000000"/>
        </p:xfrm>
        <a:graphic>
          <a:graphicData uri="http://schemas.openxmlformats.org/drawingml/2006/table">
            <a:tbl>
              <a:tblPr>
                <a:noFill/>
                <a:tableStyleId>{7D1C96DB-324C-4546-8ED7-D6D1B00302E3}</a:tableStyleId>
              </a:tblPr>
              <a:tblGrid>
                <a:gridCol w="7372575"/>
                <a:gridCol w="9073925"/>
              </a:tblGrid>
              <a:tr h="12075">
                <a:tc>
                  <a:txBody>
                    <a:bodyPr/>
                    <a:lstStyle/>
                    <a:p>
                      <a:pPr indent="0" lvl="0" marL="0" rtl="0" algn="ctr">
                        <a:lnSpc>
                          <a:spcPct val="115000"/>
                        </a:lnSpc>
                        <a:spcBef>
                          <a:spcPts val="0"/>
                        </a:spcBef>
                        <a:spcAft>
                          <a:spcPts val="0"/>
                        </a:spcAft>
                        <a:buNone/>
                      </a:pPr>
                      <a:r>
                        <a:rPr b="1" lang="en-US" sz="2800">
                          <a:latin typeface="Calibri"/>
                          <a:ea typeface="Calibri"/>
                          <a:cs typeface="Calibri"/>
                          <a:sym typeface="Calibri"/>
                        </a:rPr>
                        <a:t>Vitamins</a:t>
                      </a:r>
                      <a:endParaRPr b="1" sz="28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b="1" lang="en-US" sz="2800">
                          <a:latin typeface="Calibri"/>
                          <a:ea typeface="Calibri"/>
                          <a:cs typeface="Calibri"/>
                          <a:sym typeface="Calibri"/>
                        </a:rPr>
                        <a:t>Fiber</a:t>
                      </a:r>
                      <a:endParaRPr b="1" sz="2800">
                        <a:latin typeface="Calibri"/>
                        <a:ea typeface="Calibri"/>
                        <a:cs typeface="Calibri"/>
                        <a:sym typeface="Calibri"/>
                      </a:endParaRPr>
                    </a:p>
                  </a:txBody>
                  <a:tcPr marT="91425" marB="91425" marR="91425" marL="91425"/>
                </a:tc>
              </a:tr>
              <a:tr h="18250">
                <a:tc>
                  <a:txBody>
                    <a:bodyPr/>
                    <a:lstStyle/>
                    <a:p>
                      <a:pPr indent="0" lvl="0" marL="0" rtl="0" algn="ctr">
                        <a:lnSpc>
                          <a:spcPct val="115000"/>
                        </a:lnSpc>
                        <a:spcBef>
                          <a:spcPts val="0"/>
                        </a:spcBef>
                        <a:spcAft>
                          <a:spcPts val="0"/>
                        </a:spcAft>
                        <a:buNone/>
                      </a:pPr>
                      <a:r>
                        <a:rPr lang="en-US" sz="2800">
                          <a:latin typeface="Calibri"/>
                          <a:ea typeface="Calibri"/>
                          <a:cs typeface="Calibri"/>
                          <a:sym typeface="Calibri"/>
                        </a:rPr>
                        <a:t>Neutralize ROS </a:t>
                      </a:r>
                      <a:r>
                        <a:rPr b="1" lang="en-US" sz="2800">
                          <a:latin typeface="Calibri"/>
                          <a:ea typeface="Calibri"/>
                          <a:cs typeface="Calibri"/>
                          <a:sym typeface="Calibri"/>
                        </a:rPr>
                        <a:t>directly</a:t>
                      </a:r>
                      <a:endParaRPr b="1" sz="28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lang="en-US" sz="2800">
                          <a:latin typeface="Calibri"/>
                          <a:ea typeface="Calibri"/>
                          <a:cs typeface="Calibri"/>
                          <a:sym typeface="Calibri"/>
                        </a:rPr>
                        <a:t>Works </a:t>
                      </a:r>
                      <a:r>
                        <a:rPr b="1" lang="en-US" sz="2800">
                          <a:latin typeface="Calibri"/>
                          <a:ea typeface="Calibri"/>
                          <a:cs typeface="Calibri"/>
                          <a:sym typeface="Calibri"/>
                        </a:rPr>
                        <a:t>mechanically &amp; indirectly</a:t>
                      </a:r>
                      <a:endParaRPr b="1" sz="2800">
                        <a:latin typeface="Calibri"/>
                        <a:ea typeface="Calibri"/>
                        <a:cs typeface="Calibri"/>
                        <a:sym typeface="Calibri"/>
                      </a:endParaRPr>
                    </a:p>
                  </a:txBody>
                  <a:tcPr marT="91425" marB="91425" marR="91425" marL="91425"/>
                </a:tc>
              </a:tr>
              <a:tr h="18250">
                <a:tc>
                  <a:txBody>
                    <a:bodyPr/>
                    <a:lstStyle/>
                    <a:p>
                      <a:pPr indent="0" lvl="0" marL="0" rtl="0" algn="ctr">
                        <a:lnSpc>
                          <a:spcPct val="115000"/>
                        </a:lnSpc>
                        <a:spcBef>
                          <a:spcPts val="0"/>
                        </a:spcBef>
                        <a:spcAft>
                          <a:spcPts val="0"/>
                        </a:spcAft>
                        <a:buNone/>
                      </a:pPr>
                      <a:r>
                        <a:rPr lang="en-US" sz="2800">
                          <a:latin typeface="Calibri"/>
                          <a:ea typeface="Calibri"/>
                          <a:cs typeface="Calibri"/>
                          <a:sym typeface="Calibri"/>
                        </a:rPr>
                        <a:t>Act as </a:t>
                      </a:r>
                      <a:r>
                        <a:rPr b="1" lang="en-US" sz="2800">
                          <a:latin typeface="Calibri"/>
                          <a:ea typeface="Calibri"/>
                          <a:cs typeface="Calibri"/>
                          <a:sym typeface="Calibri"/>
                        </a:rPr>
                        <a:t>enzymatic cofactors</a:t>
                      </a:r>
                      <a:endParaRPr b="1" sz="28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lang="en-US" sz="2800">
                          <a:latin typeface="Calibri"/>
                          <a:ea typeface="Calibri"/>
                          <a:cs typeface="Calibri"/>
                          <a:sym typeface="Calibri"/>
                        </a:rPr>
                        <a:t>Modulates the </a:t>
                      </a:r>
                      <a:r>
                        <a:rPr b="1" lang="en-US" sz="2800">
                          <a:latin typeface="Calibri"/>
                          <a:ea typeface="Calibri"/>
                          <a:cs typeface="Calibri"/>
                          <a:sym typeface="Calibri"/>
                        </a:rPr>
                        <a:t>microbiome</a:t>
                      </a:r>
                      <a:endParaRPr b="1" sz="2800">
                        <a:latin typeface="Calibri"/>
                        <a:ea typeface="Calibri"/>
                        <a:cs typeface="Calibri"/>
                        <a:sym typeface="Calibri"/>
                      </a:endParaRPr>
                    </a:p>
                  </a:txBody>
                  <a:tcPr marT="91425" marB="91425" marR="91425" marL="91425"/>
                </a:tc>
              </a:tr>
              <a:tr h="13925">
                <a:tc>
                  <a:txBody>
                    <a:bodyPr/>
                    <a:lstStyle/>
                    <a:p>
                      <a:pPr indent="0" lvl="0" marL="0" rtl="0" algn="ctr">
                        <a:lnSpc>
                          <a:spcPct val="115000"/>
                        </a:lnSpc>
                        <a:spcBef>
                          <a:spcPts val="0"/>
                        </a:spcBef>
                        <a:spcAft>
                          <a:spcPts val="0"/>
                        </a:spcAft>
                        <a:buNone/>
                      </a:pPr>
                      <a:r>
                        <a:rPr lang="en-US" sz="2800">
                          <a:latin typeface="Calibri"/>
                          <a:ea typeface="Calibri"/>
                          <a:cs typeface="Calibri"/>
                          <a:sym typeface="Calibri"/>
                        </a:rPr>
                        <a:t>—</a:t>
                      </a:r>
                      <a:endParaRPr sz="28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lang="en-US" sz="2800">
                          <a:latin typeface="Calibri"/>
                          <a:ea typeface="Calibri"/>
                          <a:cs typeface="Calibri"/>
                          <a:sym typeface="Calibri"/>
                        </a:rPr>
                        <a:t>Regulates </a:t>
                      </a:r>
                      <a:r>
                        <a:rPr b="1" lang="en-US" sz="2800">
                          <a:latin typeface="Calibri"/>
                          <a:ea typeface="Calibri"/>
                          <a:cs typeface="Calibri"/>
                          <a:sym typeface="Calibri"/>
                        </a:rPr>
                        <a:t>inflammation</a:t>
                      </a:r>
                      <a:endParaRPr b="1" sz="2800">
                        <a:latin typeface="Calibri"/>
                        <a:ea typeface="Calibri"/>
                        <a:cs typeface="Calibri"/>
                        <a:sym typeface="Calibri"/>
                      </a:endParaRPr>
                    </a:p>
                  </a:txBody>
                  <a:tcPr marT="91425" marB="91425" marR="91425" marL="91425"/>
                </a:tc>
              </a:tr>
              <a:tr h="13925">
                <a:tc>
                  <a:txBody>
                    <a:bodyPr/>
                    <a:lstStyle/>
                    <a:p>
                      <a:pPr indent="0" lvl="0" marL="0" rtl="0" algn="ctr">
                        <a:lnSpc>
                          <a:spcPct val="115000"/>
                        </a:lnSpc>
                        <a:spcBef>
                          <a:spcPts val="0"/>
                        </a:spcBef>
                        <a:spcAft>
                          <a:spcPts val="0"/>
                        </a:spcAft>
                        <a:buNone/>
                      </a:pPr>
                      <a:r>
                        <a:rPr lang="en-US" sz="2800">
                          <a:latin typeface="Calibri"/>
                          <a:ea typeface="Calibri"/>
                          <a:cs typeface="Calibri"/>
                          <a:sym typeface="Calibri"/>
                        </a:rPr>
                        <a:t>—</a:t>
                      </a:r>
                      <a:endParaRPr sz="28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b="1" lang="en-US" sz="2800">
                          <a:latin typeface="Calibri"/>
                          <a:ea typeface="Calibri"/>
                          <a:cs typeface="Calibri"/>
                          <a:sym typeface="Calibri"/>
                        </a:rPr>
                        <a:t>Binds</a:t>
                      </a:r>
                      <a:r>
                        <a:rPr lang="en-US" sz="2800">
                          <a:latin typeface="Calibri"/>
                          <a:ea typeface="Calibri"/>
                          <a:cs typeface="Calibri"/>
                          <a:sym typeface="Calibri"/>
                        </a:rPr>
                        <a:t> bile-borne toxins</a:t>
                      </a:r>
                      <a:endParaRPr sz="2800">
                        <a:latin typeface="Calibri"/>
                        <a:ea typeface="Calibri"/>
                        <a:cs typeface="Calibri"/>
                        <a:sym typeface="Calibri"/>
                      </a:endParaRPr>
                    </a:p>
                  </a:txBody>
                  <a:tcPr marT="91425" marB="91425" marR="91425" marL="91425"/>
                </a:tc>
              </a:tr>
            </a:tbl>
          </a:graphicData>
        </a:graphic>
      </p:graphicFrame>
      <p:sp>
        <p:nvSpPr>
          <p:cNvPr id="851" name="Google Shape;851;p81"/>
          <p:cNvSpPr txBox="1"/>
          <p:nvPr/>
        </p:nvSpPr>
        <p:spPr>
          <a:xfrm>
            <a:off x="653700" y="3414750"/>
            <a:ext cx="17118000" cy="20562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1200"/>
              </a:spcBef>
              <a:spcAft>
                <a:spcPts val="0"/>
              </a:spcAft>
              <a:buNone/>
            </a:pPr>
            <a:r>
              <a:rPr lang="en-US" sz="2800">
                <a:latin typeface="Calibri"/>
                <a:ea typeface="Calibri"/>
                <a:cs typeface="Calibri"/>
                <a:sym typeface="Calibri"/>
              </a:rPr>
              <a:t>Fiber isn't absorbed or burned for energy, yet it's one of the body's most important regulators of oxidative burden and toxin clearance.</a:t>
            </a:r>
            <a:endParaRPr sz="2800">
              <a:latin typeface="Calibri"/>
              <a:ea typeface="Calibri"/>
              <a:cs typeface="Calibri"/>
              <a:sym typeface="Calibri"/>
            </a:endParaRPr>
          </a:p>
          <a:p>
            <a:pPr indent="0" lvl="0" marL="0" rtl="0" algn="l">
              <a:lnSpc>
                <a:spcPct val="115000"/>
              </a:lnSpc>
              <a:spcBef>
                <a:spcPts val="1200"/>
              </a:spcBef>
              <a:spcAft>
                <a:spcPts val="1200"/>
              </a:spcAft>
              <a:buNone/>
            </a:pPr>
            <a:r>
              <a:rPr b="1" lang="en-US" sz="2800">
                <a:latin typeface="Calibri"/>
                <a:ea typeface="Calibri"/>
                <a:cs typeface="Calibri"/>
                <a:sym typeface="Calibri"/>
              </a:rPr>
              <a:t>How it differs from vitamins:</a:t>
            </a:r>
            <a:endParaRPr b="1" sz="2800">
              <a:latin typeface="Calibri"/>
              <a:ea typeface="Calibri"/>
              <a:cs typeface="Calibri"/>
              <a:sym typeface="Calibri"/>
            </a:endParaRPr>
          </a:p>
        </p:txBody>
      </p:sp>
      <p:sp>
        <p:nvSpPr>
          <p:cNvPr id="852" name="Google Shape;852;p8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6" name="Shape 856"/>
        <p:cNvGrpSpPr/>
        <p:nvPr/>
      </p:nvGrpSpPr>
      <p:grpSpPr>
        <a:xfrm>
          <a:off x="0" y="0"/>
          <a:ext cx="0" cy="0"/>
          <a:chOff x="0" y="0"/>
          <a:chExt cx="0" cy="0"/>
        </a:xfrm>
      </p:grpSpPr>
      <p:sp>
        <p:nvSpPr>
          <p:cNvPr id="857" name="Google Shape;857;p8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58" name="Google Shape;858;p82"/>
          <p:cNvSpPr txBox="1"/>
          <p:nvPr/>
        </p:nvSpPr>
        <p:spPr>
          <a:xfrm>
            <a:off x="1325354" y="991687"/>
            <a:ext cx="16812962"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Fiber &amp; Oxidative Stress</a:t>
            </a:r>
            <a:endParaRPr/>
          </a:p>
        </p:txBody>
      </p:sp>
      <p:sp>
        <p:nvSpPr>
          <p:cNvPr id="859" name="Google Shape;859;p8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60" name="Google Shape;860;p82"/>
          <p:cNvSpPr txBox="1"/>
          <p:nvPr/>
        </p:nvSpPr>
        <p:spPr>
          <a:xfrm>
            <a:off x="653701" y="3749813"/>
            <a:ext cx="7442100" cy="55782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3200">
                <a:solidFill>
                  <a:schemeClr val="dk1"/>
                </a:solidFill>
                <a:latin typeface="Calibri"/>
                <a:ea typeface="Calibri"/>
                <a:cs typeface="Calibri"/>
                <a:sym typeface="Calibri"/>
              </a:rPr>
              <a:t>Oxidative stress accumulates from:</a:t>
            </a:r>
            <a:endParaRPr b="1"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Font typeface="Calibri"/>
              <a:buChar char="●"/>
            </a:pPr>
            <a:r>
              <a:rPr b="1" lang="en-US" sz="3200">
                <a:solidFill>
                  <a:schemeClr val="dk1"/>
                </a:solidFill>
                <a:latin typeface="Calibri"/>
                <a:ea typeface="Calibri"/>
                <a:cs typeface="Calibri"/>
                <a:sym typeface="Calibri"/>
              </a:rPr>
              <a:t>Reactive oxygen species (ROS)</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b="1" lang="en-US" sz="3200">
                <a:solidFill>
                  <a:schemeClr val="dk1"/>
                </a:solidFill>
                <a:latin typeface="Calibri"/>
                <a:ea typeface="Calibri"/>
                <a:cs typeface="Calibri"/>
                <a:sym typeface="Calibri"/>
              </a:rPr>
              <a:t>Inflammatory metabolites</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latin typeface="Calibri"/>
                <a:ea typeface="Calibri"/>
                <a:cs typeface="Calibri"/>
                <a:sym typeface="Calibri"/>
              </a:rPr>
              <a:t>Endotoxins</a:t>
            </a:r>
            <a:r>
              <a:rPr lang="en-US" sz="3200">
                <a:solidFill>
                  <a:schemeClr val="dk1"/>
                </a:solidFill>
                <a:latin typeface="Calibri"/>
                <a:ea typeface="Calibri"/>
                <a:cs typeface="Calibri"/>
                <a:sym typeface="Calibri"/>
              </a:rPr>
              <a:t> absorbed from the gut</a:t>
            </a:r>
            <a:endParaRPr sz="32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3200">
                <a:solidFill>
                  <a:schemeClr val="dk1"/>
                </a:solidFill>
                <a:latin typeface="Calibri"/>
                <a:ea typeface="Calibri"/>
                <a:cs typeface="Calibri"/>
                <a:sym typeface="Calibri"/>
              </a:rPr>
              <a:t>Major drivers:</a:t>
            </a:r>
            <a:endParaRPr b="1"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High-glycemic diets</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Dysbiosis</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Chronic inflammation</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Environmental toxin exposure</a:t>
            </a:r>
            <a:endParaRPr sz="3200">
              <a:latin typeface="Calibri"/>
              <a:ea typeface="Calibri"/>
              <a:cs typeface="Calibri"/>
              <a:sym typeface="Calibri"/>
            </a:endParaRPr>
          </a:p>
        </p:txBody>
      </p:sp>
      <p:sp>
        <p:nvSpPr>
          <p:cNvPr id="861" name="Google Shape;861;p8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862" name="Google Shape;862;p82"/>
          <p:cNvSpPr txBox="1"/>
          <p:nvPr/>
        </p:nvSpPr>
        <p:spPr>
          <a:xfrm>
            <a:off x="9803325" y="3749825"/>
            <a:ext cx="7882200" cy="3509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i="0" lang="en-US" sz="3200" u="none" cap="none" strike="noStrike">
                <a:solidFill>
                  <a:srgbClr val="000000"/>
                </a:solidFill>
                <a:latin typeface="Calibri"/>
                <a:ea typeface="Calibri"/>
                <a:cs typeface="Calibri"/>
                <a:sym typeface="Calibri"/>
              </a:rPr>
              <a:t>Fiber does NOT neutralize ROS directly.</a:t>
            </a:r>
            <a:endParaRPr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i="0" sz="3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b="1" i="0" lang="en-US" sz="3200" u="none" cap="none" strike="noStrike">
                <a:solidFill>
                  <a:srgbClr val="000000"/>
                </a:solidFill>
                <a:latin typeface="Calibri"/>
                <a:ea typeface="Calibri"/>
                <a:cs typeface="Calibri"/>
                <a:sym typeface="Calibri"/>
              </a:rPr>
              <a:t>Instead, fiber:</a:t>
            </a:r>
            <a:endParaRPr b="1"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3200" u="none" cap="none" strike="noStrike">
                <a:solidFill>
                  <a:srgbClr val="000000"/>
                </a:solidFill>
                <a:latin typeface="Calibri"/>
                <a:ea typeface="Calibri"/>
                <a:cs typeface="Calibri"/>
                <a:sym typeface="Calibri"/>
              </a:rPr>
              <a:t>✅ Reduces sources of oxidative stress</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Interrupts inflammatory cascades</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Enhances gut barrier function</a:t>
            </a:r>
            <a:endParaRPr sz="3200">
              <a:latin typeface="Calibri"/>
              <a:ea typeface="Calibri"/>
              <a:cs typeface="Calibri"/>
              <a:sym typeface="Calibri"/>
            </a:endParaRPr>
          </a:p>
        </p:txBody>
      </p:sp>
      <p:sp>
        <p:nvSpPr>
          <p:cNvPr id="863" name="Google Shape;863;p8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7" name="Shape 867"/>
        <p:cNvGrpSpPr/>
        <p:nvPr/>
      </p:nvGrpSpPr>
      <p:grpSpPr>
        <a:xfrm>
          <a:off x="0" y="0"/>
          <a:ext cx="0" cy="0"/>
          <a:chOff x="0" y="0"/>
          <a:chExt cx="0" cy="0"/>
        </a:xfrm>
      </p:grpSpPr>
      <p:sp>
        <p:nvSpPr>
          <p:cNvPr id="868" name="Google Shape;868;p8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69" name="Google Shape;869;p84"/>
          <p:cNvSpPr txBox="1"/>
          <p:nvPr/>
        </p:nvSpPr>
        <p:spPr>
          <a:xfrm>
            <a:off x="1128002" y="474002"/>
            <a:ext cx="16812960"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Fiber Detoxification  Mechanisms </a:t>
            </a:r>
            <a:endParaRPr/>
          </a:p>
        </p:txBody>
      </p:sp>
      <p:sp>
        <p:nvSpPr>
          <p:cNvPr id="870" name="Google Shape;870;p8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71" name="Google Shape;871;p84"/>
          <p:cNvSpPr txBox="1"/>
          <p:nvPr/>
        </p:nvSpPr>
        <p:spPr>
          <a:xfrm>
            <a:off x="653700" y="3624936"/>
            <a:ext cx="5260800" cy="6618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1. Microbiome‐Mediated Antioxidant Production</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Fermentable fiber → SCFA synthesis</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a:t>
            </a:r>
            <a:r>
              <a:rPr b="1" i="0" lang="en-US" sz="2400" u="none" cap="none" strike="noStrike">
                <a:solidFill>
                  <a:srgbClr val="000000"/>
                </a:solidFill>
                <a:latin typeface="Calibri"/>
                <a:ea typeface="Calibri"/>
                <a:cs typeface="Calibri"/>
                <a:sym typeface="Calibri"/>
              </a:rPr>
              <a:t>Butyrate</a:t>
            </a:r>
            <a:r>
              <a:rPr i="0" lang="en-US" sz="2400" u="none" cap="none" strike="noStrike">
                <a:solidFill>
                  <a:srgbClr val="000000"/>
                </a:solidFill>
                <a:latin typeface="Calibri"/>
                <a:ea typeface="Calibri"/>
                <a:cs typeface="Calibri"/>
                <a:sym typeface="Calibri"/>
              </a:rPr>
              <a:t> → strengthens colonic epithelium</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a:t>
            </a:r>
            <a:r>
              <a:rPr b="1" i="0" lang="en-US" sz="2400" u="none" cap="none" strike="noStrike">
                <a:solidFill>
                  <a:srgbClr val="000000"/>
                </a:solidFill>
                <a:latin typeface="Calibri"/>
                <a:ea typeface="Calibri"/>
                <a:cs typeface="Calibri"/>
                <a:sym typeface="Calibri"/>
              </a:rPr>
              <a:t>Propionate</a:t>
            </a:r>
            <a:r>
              <a:rPr i="0" lang="en-US" sz="2400" u="none" cap="none" strike="noStrike">
                <a:solidFill>
                  <a:srgbClr val="000000"/>
                </a:solidFill>
                <a:latin typeface="Calibri"/>
                <a:ea typeface="Calibri"/>
                <a:cs typeface="Calibri"/>
                <a:sym typeface="Calibri"/>
              </a:rPr>
              <a:t> → reduces hepatic gluconeogenesis</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a:t>
            </a:r>
            <a:r>
              <a:rPr b="1" i="0" lang="en-US" sz="2400" u="none" cap="none" strike="noStrike">
                <a:solidFill>
                  <a:srgbClr val="000000"/>
                </a:solidFill>
                <a:latin typeface="Calibri"/>
                <a:ea typeface="Calibri"/>
                <a:cs typeface="Calibri"/>
                <a:sym typeface="Calibri"/>
              </a:rPr>
              <a:t>Acetate</a:t>
            </a:r>
            <a:r>
              <a:rPr i="0" lang="en-US" sz="2400" u="none" cap="none" strike="noStrike">
                <a:solidFill>
                  <a:srgbClr val="000000"/>
                </a:solidFill>
                <a:latin typeface="Calibri"/>
                <a:ea typeface="Calibri"/>
                <a:cs typeface="Calibri"/>
                <a:sym typeface="Calibri"/>
              </a:rPr>
              <a:t> → immune modulation</a:t>
            </a:r>
            <a:endParaRPr sz="24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SCFAs:</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 Reduce inflammatory cytokine production</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Increase antioxidant enzyme expression</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Stabilize mitochondrial function</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i="0" sz="2400" u="none" cap="none" strike="noStrike">
              <a:solidFill>
                <a:srgbClr val="000000"/>
              </a:solidFill>
              <a:latin typeface="Calibri"/>
              <a:ea typeface="Calibri"/>
              <a:cs typeface="Calibri"/>
              <a:sym typeface="Calibri"/>
            </a:endParaRPr>
          </a:p>
        </p:txBody>
      </p:sp>
      <p:sp>
        <p:nvSpPr>
          <p:cNvPr id="872" name="Google Shape;872;p84"/>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873" name="Google Shape;873;p84"/>
          <p:cNvSpPr txBox="1"/>
          <p:nvPr/>
        </p:nvSpPr>
        <p:spPr>
          <a:xfrm>
            <a:off x="6309749" y="3600275"/>
            <a:ext cx="4777500" cy="5141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2. Reduction of Glucose-Driven Oxidation</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Soluble fiber slows carbohydrate absorption, leading to:</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 Lower post-prandial glucose peaks</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Decreased mitochondrial electron leakage</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Result:</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 Fewer free radicals</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Less cellular oxidative damage</a:t>
            </a:r>
            <a:endParaRPr sz="24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400" u="none" cap="none" strike="noStrike">
              <a:solidFill>
                <a:srgbClr val="000000"/>
              </a:solidFill>
              <a:latin typeface="Calibri"/>
              <a:ea typeface="Calibri"/>
              <a:cs typeface="Calibri"/>
              <a:sym typeface="Calibri"/>
            </a:endParaRPr>
          </a:p>
        </p:txBody>
      </p:sp>
      <p:sp>
        <p:nvSpPr>
          <p:cNvPr id="874" name="Google Shape;874;p84"/>
          <p:cNvSpPr txBox="1"/>
          <p:nvPr/>
        </p:nvSpPr>
        <p:spPr>
          <a:xfrm>
            <a:off x="11965550" y="3254900"/>
            <a:ext cx="5433600" cy="4951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808080"/>
              </a:buClr>
              <a:buSzPts val="2400"/>
              <a:buFont typeface="Times"/>
              <a:buNone/>
            </a:pPr>
            <a:r>
              <a:t/>
            </a:r>
            <a:endParaRPr i="0" sz="2400" u="none" cap="none" strike="noStrike">
              <a:solidFill>
                <a:srgbClr val="808080"/>
              </a:solidFill>
              <a:latin typeface="Calibri"/>
              <a:ea typeface="Calibri"/>
              <a:cs typeface="Calibri"/>
              <a:sym typeface="Calibri"/>
            </a:endParaRPr>
          </a:p>
          <a:p>
            <a:pPr indent="0" lvl="0" marL="0" marR="0" rtl="0" algn="l">
              <a:lnSpc>
                <a:spcPct val="100000"/>
              </a:lnSpc>
              <a:spcBef>
                <a:spcPts val="140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3. Gut Barrier Protection</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Insoluble fiber maintains intestinal motility:</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 Prevents endotoxin accumulation</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Reduces intestinal permeability (“leaky gut”)</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Result:</a:t>
            </a:r>
            <a:endParaRPr sz="24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 Lower systemic LPS exposure</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Reduced immune-mediated oxidative stress</a:t>
            </a:r>
            <a:endParaRPr sz="2400">
              <a:latin typeface="Calibri"/>
              <a:ea typeface="Calibri"/>
              <a:cs typeface="Calibri"/>
              <a:sym typeface="Calibri"/>
            </a:endParaRPr>
          </a:p>
        </p:txBody>
      </p:sp>
      <p:sp>
        <p:nvSpPr>
          <p:cNvPr id="875" name="Google Shape;875;p8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 name="Shape 879"/>
        <p:cNvGrpSpPr/>
        <p:nvPr/>
      </p:nvGrpSpPr>
      <p:grpSpPr>
        <a:xfrm>
          <a:off x="0" y="0"/>
          <a:ext cx="0" cy="0"/>
          <a:chOff x="0" y="0"/>
          <a:chExt cx="0" cy="0"/>
        </a:xfrm>
      </p:grpSpPr>
      <p:sp>
        <p:nvSpPr>
          <p:cNvPr id="880" name="Google Shape;880;p8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81" name="Google Shape;881;p85"/>
          <p:cNvSpPr txBox="1"/>
          <p:nvPr/>
        </p:nvSpPr>
        <p:spPr>
          <a:xfrm>
            <a:off x="1128002" y="474003"/>
            <a:ext cx="16812960"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Fiber’s Role in Oxidative Stress Modulation</a:t>
            </a:r>
            <a:endParaRPr/>
          </a:p>
        </p:txBody>
      </p:sp>
      <p:sp>
        <p:nvSpPr>
          <p:cNvPr id="882" name="Google Shape;882;p8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83" name="Google Shape;883;p85"/>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884" name="Google Shape;884;p85"/>
          <p:cNvGraphicFramePr/>
          <p:nvPr/>
        </p:nvGraphicFramePr>
        <p:xfrm>
          <a:off x="2420004" y="3366980"/>
          <a:ext cx="3000000" cy="3000000"/>
        </p:xfrm>
        <a:graphic>
          <a:graphicData uri="http://schemas.openxmlformats.org/drawingml/2006/table">
            <a:tbl>
              <a:tblPr bandRow="1">
                <a:noFill/>
                <a:tableStyleId>{0E30B8B5-0A17-4FE9-90C6-0DF0C035C8B7}</a:tableStyleId>
              </a:tblPr>
              <a:tblGrid>
                <a:gridCol w="3886275"/>
                <a:gridCol w="4727400"/>
                <a:gridCol w="4834325"/>
              </a:tblGrid>
              <a:tr h="10165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Mechanism</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Effect</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Clinical Result</a:t>
                      </a:r>
                      <a:endParaRPr sz="2800"/>
                    </a:p>
                  </a:txBody>
                  <a:tcPr marT="12700" marB="12700" marR="12700" marL="12700" anchor="ctr"/>
                </a:tc>
              </a:tr>
              <a:tr h="10165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SCFA production</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Anti-inflammatory signaling</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Reduced tissue oxidative injury</a:t>
                      </a:r>
                      <a:endParaRPr sz="2800"/>
                    </a:p>
                  </a:txBody>
                  <a:tcPr marT="12700" marB="12700" marR="12700" marL="12700" anchor="ctr"/>
                </a:tc>
              </a:tr>
              <a:tr h="15756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Slowed glucose absorption</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Decreased ROS generation</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Improved metabolic stability</a:t>
                      </a:r>
                      <a:endParaRPr sz="2800"/>
                    </a:p>
                  </a:txBody>
                  <a:tcPr marT="12700" marB="12700" marR="12700" marL="12700" anchor="ctr"/>
                </a:tc>
              </a:tr>
              <a:tr h="15756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Tight-junction support</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Reduced endotoxin translocation</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Improved immune function</a:t>
                      </a:r>
                      <a:endParaRPr sz="2800"/>
                    </a:p>
                  </a:txBody>
                  <a:tcPr marT="12700" marB="12700" marR="12700" marL="12700" anchor="ctr"/>
                </a:tc>
              </a:tr>
              <a:tr h="1575650">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Transit acceleration</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Reduced toxin contact time</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Decreased oxidative bowel injury</a:t>
                      </a:r>
                      <a:endParaRPr sz="2800"/>
                    </a:p>
                  </a:txBody>
                  <a:tcPr marT="12700" marB="12700" marR="12700" marL="12700" anchor="ctr"/>
                </a:tc>
              </a:tr>
            </a:tbl>
          </a:graphicData>
        </a:graphic>
      </p:graphicFrame>
      <p:sp>
        <p:nvSpPr>
          <p:cNvPr id="885" name="Google Shape;885;p85"/>
          <p:cNvSpPr/>
          <p:nvPr/>
        </p:nvSpPr>
        <p:spPr>
          <a:xfrm>
            <a:off x="16620287" y="7079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 name="Shape 889"/>
        <p:cNvGrpSpPr/>
        <p:nvPr/>
      </p:nvGrpSpPr>
      <p:grpSpPr>
        <a:xfrm>
          <a:off x="0" y="0"/>
          <a:ext cx="0" cy="0"/>
          <a:chOff x="0" y="0"/>
          <a:chExt cx="0" cy="0"/>
        </a:xfrm>
      </p:grpSpPr>
      <p:sp>
        <p:nvSpPr>
          <p:cNvPr id="890" name="Google Shape;890;p8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91" name="Google Shape;891;p86"/>
          <p:cNvSpPr txBox="1"/>
          <p:nvPr/>
        </p:nvSpPr>
        <p:spPr>
          <a:xfrm>
            <a:off x="1128002" y="948002"/>
            <a:ext cx="16812900" cy="12006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Traditional Detox vs Fiber Detox</a:t>
            </a:r>
            <a:endParaRPr/>
          </a:p>
        </p:txBody>
      </p:sp>
      <p:sp>
        <p:nvSpPr>
          <p:cNvPr id="892" name="Google Shape;892;p8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893" name="Google Shape;893;p86"/>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894" name="Google Shape;894;p86"/>
          <p:cNvGraphicFramePr/>
          <p:nvPr/>
        </p:nvGraphicFramePr>
        <p:xfrm>
          <a:off x="1300025" y="4387000"/>
          <a:ext cx="3000000" cy="3000000"/>
        </p:xfrm>
        <a:graphic>
          <a:graphicData uri="http://schemas.openxmlformats.org/drawingml/2006/table">
            <a:tbl>
              <a:tblPr>
                <a:noFill/>
                <a:tableStyleId>{7D1C96DB-324C-4546-8ED7-D6D1B00302E3}</a:tableStyleId>
              </a:tblPr>
              <a:tblGrid>
                <a:gridCol w="8378150"/>
                <a:gridCol w="7309775"/>
              </a:tblGrid>
              <a:tr h="190500">
                <a:tc>
                  <a:txBody>
                    <a:bodyPr/>
                    <a:lstStyle/>
                    <a:p>
                      <a:pPr indent="0" lvl="0" marL="0" rtl="0" algn="ctr">
                        <a:lnSpc>
                          <a:spcPct val="115000"/>
                        </a:lnSpc>
                        <a:spcBef>
                          <a:spcPts val="0"/>
                        </a:spcBef>
                        <a:spcAft>
                          <a:spcPts val="0"/>
                        </a:spcAft>
                        <a:buNone/>
                      </a:pPr>
                      <a:r>
                        <a:rPr b="1" lang="en-US" sz="2800">
                          <a:latin typeface="Calibri"/>
                          <a:ea typeface="Calibri"/>
                          <a:cs typeface="Calibri"/>
                          <a:sym typeface="Calibri"/>
                        </a:rPr>
                        <a:t>Liver Detoxification (Vitamins &amp; Minerals)</a:t>
                      </a:r>
                      <a:endParaRPr b="1" sz="2800">
                        <a:latin typeface="Calibri"/>
                        <a:ea typeface="Calibri"/>
                        <a:cs typeface="Calibri"/>
                        <a:sym typeface="Calibri"/>
                      </a:endParaRPr>
                    </a:p>
                  </a:txBody>
                  <a:tcPr marT="91425" marB="91425" marR="91425" marL="91425"/>
                </a:tc>
                <a:tc>
                  <a:txBody>
                    <a:bodyPr/>
                    <a:lstStyle/>
                    <a:p>
                      <a:pPr indent="0" lvl="0" marL="0" rtl="0" algn="ctr">
                        <a:lnSpc>
                          <a:spcPct val="115000"/>
                        </a:lnSpc>
                        <a:spcBef>
                          <a:spcPts val="0"/>
                        </a:spcBef>
                        <a:spcAft>
                          <a:spcPts val="0"/>
                        </a:spcAft>
                        <a:buNone/>
                      </a:pPr>
                      <a:r>
                        <a:rPr b="1" lang="en-US" sz="2800">
                          <a:latin typeface="Calibri"/>
                          <a:ea typeface="Calibri"/>
                          <a:cs typeface="Calibri"/>
                          <a:sym typeface="Calibri"/>
                        </a:rPr>
                        <a:t>Fiber Detoxification</a:t>
                      </a:r>
                      <a:endParaRPr b="1" sz="2800">
                        <a:latin typeface="Calibri"/>
                        <a:ea typeface="Calibri"/>
                        <a:cs typeface="Calibri"/>
                        <a:sym typeface="Calibri"/>
                      </a:endParaRPr>
                    </a:p>
                  </a:txBody>
                  <a:tcPr marT="91425" marB="91425" marR="91425" marL="91425"/>
                </a:tc>
              </a:tr>
              <a:tr h="190500">
                <a:tc>
                  <a:txBody>
                    <a:bodyPr/>
                    <a:lstStyle/>
                    <a:p>
                      <a:pPr indent="0" lvl="0" marL="0" rtl="0" algn="l">
                        <a:lnSpc>
                          <a:spcPct val="115000"/>
                        </a:lnSpc>
                        <a:spcBef>
                          <a:spcPts val="0"/>
                        </a:spcBef>
                        <a:spcAft>
                          <a:spcPts val="0"/>
                        </a:spcAft>
                        <a:buNone/>
                      </a:pPr>
                      <a:r>
                        <a:rPr b="1" lang="en-US" sz="2800">
                          <a:latin typeface="Calibri"/>
                          <a:ea typeface="Calibri"/>
                          <a:cs typeface="Calibri"/>
                          <a:sym typeface="Calibri"/>
                        </a:rPr>
                        <a:t>Phase I</a:t>
                      </a:r>
                      <a:r>
                        <a:rPr lang="en-US" sz="2800">
                          <a:latin typeface="Calibri"/>
                          <a:ea typeface="Calibri"/>
                          <a:cs typeface="Calibri"/>
                          <a:sym typeface="Calibri"/>
                        </a:rPr>
                        <a:t> — CYP450 oxidation</a:t>
                      </a:r>
                      <a:endParaRPr sz="2800">
                        <a:latin typeface="Calibri"/>
                        <a:ea typeface="Calibri"/>
                        <a:cs typeface="Calibri"/>
                        <a:sym typeface="Calibri"/>
                      </a:endParaRPr>
                    </a:p>
                  </a:txBody>
                  <a:tcPr marT="91425" marB="91425" marR="91425" marL="91425"/>
                </a:tc>
                <a:tc>
                  <a:txBody>
                    <a:bodyPr/>
                    <a:lstStyle/>
                    <a:p>
                      <a:pPr indent="0" lvl="0" marL="0" rtl="0" algn="l">
                        <a:lnSpc>
                          <a:spcPct val="115000"/>
                        </a:lnSpc>
                        <a:spcBef>
                          <a:spcPts val="0"/>
                        </a:spcBef>
                        <a:spcAft>
                          <a:spcPts val="0"/>
                        </a:spcAft>
                        <a:buNone/>
                      </a:pPr>
                      <a:r>
                        <a:rPr lang="en-US" sz="2800">
                          <a:latin typeface="Calibri"/>
                          <a:ea typeface="Calibri"/>
                          <a:cs typeface="Calibri"/>
                          <a:sym typeface="Calibri"/>
                        </a:rPr>
                        <a:t>Operates at the </a:t>
                      </a:r>
                      <a:r>
                        <a:rPr b="1" lang="en-US" sz="2800">
                          <a:latin typeface="Calibri"/>
                          <a:ea typeface="Calibri"/>
                          <a:cs typeface="Calibri"/>
                          <a:sym typeface="Calibri"/>
                        </a:rPr>
                        <a:t>intestinal level</a:t>
                      </a:r>
                      <a:endParaRPr b="1" sz="2800">
                        <a:latin typeface="Calibri"/>
                        <a:ea typeface="Calibri"/>
                        <a:cs typeface="Calibri"/>
                        <a:sym typeface="Calibri"/>
                      </a:endParaRPr>
                    </a:p>
                  </a:txBody>
                  <a:tcPr marT="91425" marB="91425" marR="91425" marL="91425"/>
                </a:tc>
              </a:tr>
              <a:tr h="190500">
                <a:tc>
                  <a:txBody>
                    <a:bodyPr/>
                    <a:lstStyle/>
                    <a:p>
                      <a:pPr indent="0" lvl="0" marL="0" rtl="0" algn="l">
                        <a:lnSpc>
                          <a:spcPct val="115000"/>
                        </a:lnSpc>
                        <a:spcBef>
                          <a:spcPts val="0"/>
                        </a:spcBef>
                        <a:spcAft>
                          <a:spcPts val="0"/>
                        </a:spcAft>
                        <a:buNone/>
                      </a:pPr>
                      <a:r>
                        <a:rPr b="1" lang="en-US" sz="2800">
                          <a:latin typeface="Calibri"/>
                          <a:ea typeface="Calibri"/>
                          <a:cs typeface="Calibri"/>
                          <a:sym typeface="Calibri"/>
                        </a:rPr>
                        <a:t>Phase II</a:t>
                      </a:r>
                      <a:r>
                        <a:rPr lang="en-US" sz="2800">
                          <a:latin typeface="Calibri"/>
                          <a:ea typeface="Calibri"/>
                          <a:cs typeface="Calibri"/>
                          <a:sym typeface="Calibri"/>
                        </a:rPr>
                        <a:t> — Conjugation</a:t>
                      </a:r>
                      <a:endParaRPr sz="2800">
                        <a:latin typeface="Calibri"/>
                        <a:ea typeface="Calibri"/>
                        <a:cs typeface="Calibri"/>
                        <a:sym typeface="Calibri"/>
                      </a:endParaRPr>
                    </a:p>
                  </a:txBody>
                  <a:tcPr marT="91425" marB="91425" marR="91425" marL="91425"/>
                </a:tc>
                <a:tc>
                  <a:txBody>
                    <a:bodyPr/>
                    <a:lstStyle/>
                    <a:p>
                      <a:pPr indent="0" lvl="0" marL="0" rtl="0" algn="l">
                        <a:lnSpc>
                          <a:spcPct val="115000"/>
                        </a:lnSpc>
                        <a:spcBef>
                          <a:spcPts val="0"/>
                        </a:spcBef>
                        <a:spcAft>
                          <a:spcPts val="0"/>
                        </a:spcAft>
                        <a:buNone/>
                      </a:pPr>
                      <a:r>
                        <a:rPr lang="en-US" sz="2800">
                          <a:latin typeface="Calibri"/>
                          <a:ea typeface="Calibri"/>
                          <a:cs typeface="Calibri"/>
                          <a:sym typeface="Calibri"/>
                        </a:rPr>
                        <a:t>Completes detox by ensuring </a:t>
                      </a:r>
                      <a:r>
                        <a:rPr b="1" lang="en-US" sz="2800">
                          <a:latin typeface="Calibri"/>
                          <a:ea typeface="Calibri"/>
                          <a:cs typeface="Calibri"/>
                          <a:sym typeface="Calibri"/>
                        </a:rPr>
                        <a:t>waste exit</a:t>
                      </a:r>
                      <a:endParaRPr b="1" sz="2800">
                        <a:latin typeface="Calibri"/>
                        <a:ea typeface="Calibri"/>
                        <a:cs typeface="Calibri"/>
                        <a:sym typeface="Calibri"/>
                      </a:endParaRPr>
                    </a:p>
                  </a:txBody>
                  <a:tcPr marT="91425" marB="91425" marR="91425" marL="91425"/>
                </a:tc>
              </a:tr>
              <a:tr h="190500">
                <a:tc>
                  <a:txBody>
                    <a:bodyPr/>
                    <a:lstStyle/>
                    <a:p>
                      <a:pPr indent="0" lvl="0" marL="0" rtl="0" algn="l">
                        <a:lnSpc>
                          <a:spcPct val="115000"/>
                        </a:lnSpc>
                        <a:spcBef>
                          <a:spcPts val="0"/>
                        </a:spcBef>
                        <a:spcAft>
                          <a:spcPts val="0"/>
                        </a:spcAft>
                        <a:buNone/>
                      </a:pPr>
                      <a:r>
                        <a:rPr b="1" lang="en-US" sz="2800">
                          <a:latin typeface="Calibri"/>
                          <a:ea typeface="Calibri"/>
                          <a:cs typeface="Calibri"/>
                          <a:sym typeface="Calibri"/>
                        </a:rPr>
                        <a:t>Phase III</a:t>
                      </a:r>
                      <a:r>
                        <a:rPr lang="en-US" sz="2800">
                          <a:latin typeface="Calibri"/>
                          <a:ea typeface="Calibri"/>
                          <a:cs typeface="Calibri"/>
                          <a:sym typeface="Calibri"/>
                        </a:rPr>
                        <a:t> — Elimination</a:t>
                      </a:r>
                      <a:endParaRPr sz="2800">
                        <a:latin typeface="Calibri"/>
                        <a:ea typeface="Calibri"/>
                        <a:cs typeface="Calibri"/>
                        <a:sym typeface="Calibri"/>
                      </a:endParaRPr>
                    </a:p>
                  </a:txBody>
                  <a:tcPr marT="91425" marB="91425" marR="91425" marL="91425"/>
                </a:tc>
                <a:tc>
                  <a:txBody>
                    <a:bodyPr/>
                    <a:lstStyle/>
                    <a:p>
                      <a:pPr indent="0" lvl="0" marL="0" rtl="0" algn="l">
                        <a:lnSpc>
                          <a:spcPct val="115000"/>
                        </a:lnSpc>
                        <a:spcBef>
                          <a:spcPts val="0"/>
                        </a:spcBef>
                        <a:spcAft>
                          <a:spcPts val="0"/>
                        </a:spcAft>
                        <a:buNone/>
                      </a:pPr>
                      <a:r>
                        <a:rPr lang="en-US" sz="2800">
                          <a:latin typeface="Calibri"/>
                          <a:ea typeface="Calibri"/>
                          <a:cs typeface="Calibri"/>
                          <a:sym typeface="Calibri"/>
                        </a:rPr>
                        <a:t>The step most often </a:t>
                      </a:r>
                      <a:r>
                        <a:rPr b="1" lang="en-US" sz="2800">
                          <a:latin typeface="Calibri"/>
                          <a:ea typeface="Calibri"/>
                          <a:cs typeface="Calibri"/>
                          <a:sym typeface="Calibri"/>
                        </a:rPr>
                        <a:t>overlooked</a:t>
                      </a:r>
                      <a:endParaRPr b="1" sz="2800">
                        <a:latin typeface="Calibri"/>
                        <a:ea typeface="Calibri"/>
                        <a:cs typeface="Calibri"/>
                        <a:sym typeface="Calibri"/>
                      </a:endParaRPr>
                    </a:p>
                  </a:txBody>
                  <a:tcPr marT="91425" marB="91425" marR="91425" marL="91425"/>
                </a:tc>
              </a:tr>
            </a:tbl>
          </a:graphicData>
        </a:graphic>
      </p:graphicFrame>
      <p:sp>
        <p:nvSpPr>
          <p:cNvPr id="895" name="Google Shape;895;p86"/>
          <p:cNvSpPr txBox="1"/>
          <p:nvPr/>
        </p:nvSpPr>
        <p:spPr>
          <a:xfrm>
            <a:off x="2877063" y="7733400"/>
            <a:ext cx="12238200" cy="12006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1200"/>
              </a:spcBef>
              <a:spcAft>
                <a:spcPts val="1200"/>
              </a:spcAft>
              <a:buNone/>
            </a:pPr>
            <a:r>
              <a:rPr lang="en-US" sz="3200">
                <a:latin typeface="Calibri"/>
                <a:ea typeface="Calibri"/>
                <a:cs typeface="Calibri"/>
                <a:sym typeface="Calibri"/>
              </a:rPr>
              <a:t>Fiber doesn't compete with liver detox, it finishes the job the liver starts.</a:t>
            </a:r>
            <a:endParaRPr sz="3200">
              <a:latin typeface="Calibri"/>
              <a:ea typeface="Calibri"/>
              <a:cs typeface="Calibri"/>
              <a:sym typeface="Calibri"/>
            </a:endParaRPr>
          </a:p>
        </p:txBody>
      </p:sp>
      <p:sp>
        <p:nvSpPr>
          <p:cNvPr id="896" name="Google Shape;896;p8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0" name="Shape 900"/>
        <p:cNvGrpSpPr/>
        <p:nvPr/>
      </p:nvGrpSpPr>
      <p:grpSpPr>
        <a:xfrm>
          <a:off x="0" y="0"/>
          <a:ext cx="0" cy="0"/>
          <a:chOff x="0" y="0"/>
          <a:chExt cx="0" cy="0"/>
        </a:xfrm>
      </p:grpSpPr>
      <p:sp>
        <p:nvSpPr>
          <p:cNvPr id="901" name="Google Shape;901;p8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02" name="Google Shape;902;p87"/>
          <p:cNvSpPr txBox="1"/>
          <p:nvPr/>
        </p:nvSpPr>
        <p:spPr>
          <a:xfrm>
            <a:off x="1128002" y="474003"/>
            <a:ext cx="16812960"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Mechanisms of Fiber-Mediated Detoxification</a:t>
            </a:r>
            <a:endParaRPr/>
          </a:p>
        </p:txBody>
      </p:sp>
      <p:sp>
        <p:nvSpPr>
          <p:cNvPr id="903" name="Google Shape;903;p8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04" name="Google Shape;904;p87"/>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905" name="Google Shape;905;p87"/>
          <p:cNvSpPr txBox="1"/>
          <p:nvPr/>
        </p:nvSpPr>
        <p:spPr>
          <a:xfrm>
            <a:off x="653700" y="3496475"/>
            <a:ext cx="4997100" cy="5448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1. Bile Acid Binding</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Fiber traps:</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 Conjugated toxins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Cholesterol</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Estrogen byproducts</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Prevents reabsorption via enterohepatic circulation</a:t>
            </a:r>
            <a:endParaRPr sz="28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8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 Enhances toxin removal</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Improves hormone balance</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Reduces lipid oxidation</a:t>
            </a:r>
            <a:endParaRPr sz="2800">
              <a:latin typeface="Calibri"/>
              <a:ea typeface="Calibri"/>
              <a:cs typeface="Calibri"/>
              <a:sym typeface="Calibri"/>
            </a:endParaRPr>
          </a:p>
        </p:txBody>
      </p:sp>
      <p:sp>
        <p:nvSpPr>
          <p:cNvPr id="906" name="Google Shape;906;p87"/>
          <p:cNvSpPr txBox="1"/>
          <p:nvPr/>
        </p:nvSpPr>
        <p:spPr>
          <a:xfrm>
            <a:off x="5908925" y="3512900"/>
            <a:ext cx="5415300" cy="3570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2. Physical Elimination</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Increased stool bulk and motility:</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 Shortens toxin contact time</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Prevents toxin recycling</a:t>
            </a:r>
            <a:endParaRPr sz="28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8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 Lowers carcinogen exposure</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Improves bowel health</a:t>
            </a:r>
            <a:endParaRPr sz="2800">
              <a:latin typeface="Calibri"/>
              <a:ea typeface="Calibri"/>
              <a:cs typeface="Calibri"/>
              <a:sym typeface="Calibri"/>
            </a:endParaRPr>
          </a:p>
        </p:txBody>
      </p:sp>
      <p:sp>
        <p:nvSpPr>
          <p:cNvPr id="907" name="Google Shape;907;p87"/>
          <p:cNvSpPr txBox="1"/>
          <p:nvPr/>
        </p:nvSpPr>
        <p:spPr>
          <a:xfrm>
            <a:off x="12160803" y="3512900"/>
            <a:ext cx="5610900" cy="4002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500"/>
              <a:buFont typeface="Times"/>
              <a:buNone/>
            </a:pPr>
            <a:r>
              <a:rPr b="1" i="0" lang="en-US" sz="2800" u="none" cap="none" strike="noStrike">
                <a:solidFill>
                  <a:srgbClr val="000000"/>
                </a:solidFill>
                <a:latin typeface="Calibri"/>
                <a:ea typeface="Calibri"/>
                <a:cs typeface="Calibri"/>
                <a:sym typeface="Calibri"/>
              </a:rPr>
              <a:t>3. Microbiome Detoxification</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500"/>
              <a:buFont typeface="Times"/>
              <a:buNone/>
            </a:pPr>
            <a:r>
              <a:rPr i="0" lang="en-US" sz="2800" u="none" cap="none" strike="noStrike">
                <a:solidFill>
                  <a:srgbClr val="000000"/>
                </a:solidFill>
                <a:latin typeface="Calibri"/>
                <a:ea typeface="Calibri"/>
                <a:cs typeface="Calibri"/>
                <a:sym typeface="Calibri"/>
              </a:rPr>
              <a:t>Specific strains metabolize environmental chemicals:</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500"/>
              <a:buFont typeface="Times"/>
              <a:buNone/>
            </a:pPr>
            <a:r>
              <a:rPr i="0" lang="en-US" sz="2800" u="none" cap="none" strike="noStrike">
                <a:solidFill>
                  <a:srgbClr val="000000"/>
                </a:solidFill>
                <a:latin typeface="Calibri"/>
                <a:ea typeface="Calibri"/>
                <a:cs typeface="Calibri"/>
                <a:sym typeface="Calibri"/>
              </a:rPr>
              <a:t>• Pesticides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Heavy metals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Plastic compounds</a:t>
            </a:r>
            <a:endParaRPr i="0" sz="28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Fermentation supports these microbes.</a:t>
            </a:r>
            <a:endParaRPr sz="2800">
              <a:latin typeface="Calibri"/>
              <a:ea typeface="Calibri"/>
              <a:cs typeface="Calibri"/>
              <a:sym typeface="Calibri"/>
            </a:endParaRPr>
          </a:p>
        </p:txBody>
      </p:sp>
      <p:sp>
        <p:nvSpPr>
          <p:cNvPr id="908" name="Google Shape;908;p87"/>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2" name="Shape 912"/>
        <p:cNvGrpSpPr/>
        <p:nvPr/>
      </p:nvGrpSpPr>
      <p:grpSpPr>
        <a:xfrm>
          <a:off x="0" y="0"/>
          <a:ext cx="0" cy="0"/>
          <a:chOff x="0" y="0"/>
          <a:chExt cx="0" cy="0"/>
        </a:xfrm>
      </p:grpSpPr>
      <p:sp>
        <p:nvSpPr>
          <p:cNvPr id="913" name="Google Shape;913;p8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14" name="Google Shape;914;p88"/>
          <p:cNvSpPr txBox="1"/>
          <p:nvPr/>
        </p:nvSpPr>
        <p:spPr>
          <a:xfrm>
            <a:off x="1177340" y="1164737"/>
            <a:ext cx="16812962"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Fiber in Detoxification Function</a:t>
            </a:r>
            <a:endParaRPr/>
          </a:p>
        </p:txBody>
      </p:sp>
      <p:sp>
        <p:nvSpPr>
          <p:cNvPr id="915" name="Google Shape;915;p8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16" name="Google Shape;916;p88"/>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917" name="Google Shape;917;p88"/>
          <p:cNvGraphicFramePr/>
          <p:nvPr/>
        </p:nvGraphicFramePr>
        <p:xfrm>
          <a:off x="2293243" y="3520406"/>
          <a:ext cx="3000000" cy="3000000"/>
        </p:xfrm>
        <a:graphic>
          <a:graphicData uri="http://schemas.openxmlformats.org/drawingml/2006/table">
            <a:tbl>
              <a:tblPr bandRow="1">
                <a:noFill/>
                <a:tableStyleId>{0E30B8B5-0A17-4FE9-90C6-0DF0C035C8B7}</a:tableStyleId>
              </a:tblPr>
              <a:tblGrid>
                <a:gridCol w="3504100"/>
                <a:gridCol w="5629425"/>
                <a:gridCol w="4913700"/>
              </a:tblGrid>
              <a:tr h="90782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Detox Action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Mechanism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latin typeface="Times"/>
                          <a:ea typeface="Times"/>
                          <a:cs typeface="Times"/>
                          <a:sym typeface="Times"/>
                        </a:rPr>
                        <a:t>Health Impact</a:t>
                      </a:r>
                      <a:endParaRPr/>
                    </a:p>
                  </a:txBody>
                  <a:tcPr marT="12700" marB="12700" marR="12700" marL="12700" anchor="ctr"/>
                </a:tc>
              </a:tr>
              <a:tr h="90782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Toxin binding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Fiber-bile complex formation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Reduced toxin recirculation</a:t>
                      </a:r>
                      <a:endParaRPr/>
                    </a:p>
                  </a:txBody>
                  <a:tcPr marT="12700" marB="12700" marR="12700" marL="12700" anchor="ctr"/>
                </a:tc>
              </a:tr>
              <a:tr h="140712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Transit enhancement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Stool bulk &amp; motility</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Efficient elimination</a:t>
                      </a:r>
                      <a:endParaRPr/>
                    </a:p>
                  </a:txBody>
                  <a:tcPr marT="12700" marB="12700" marR="12700" marL="12700" anchor="ctr"/>
                </a:tc>
              </a:tr>
              <a:tr h="140712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Hormone clearance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Binding of estrogen metabolites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Reduced estrogen dominance</a:t>
                      </a:r>
                      <a:endParaRPr/>
                    </a:p>
                  </a:txBody>
                  <a:tcPr marT="12700" marB="12700" marR="12700" marL="12700" anchor="ctr"/>
                </a:tc>
              </a:tr>
              <a:tr h="1407125">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Microbial detox</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Biotransformation by gut bacteria</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latin typeface="Times"/>
                          <a:ea typeface="Times"/>
                          <a:cs typeface="Times"/>
                          <a:sym typeface="Times"/>
                        </a:rPr>
                        <a:t>Lower chemical burden</a:t>
                      </a:r>
                      <a:endParaRPr/>
                    </a:p>
                  </a:txBody>
                  <a:tcPr marT="12700" marB="12700" marR="12700" marL="12700" anchor="ctr"/>
                </a:tc>
              </a:tr>
            </a:tbl>
          </a:graphicData>
        </a:graphic>
      </p:graphicFrame>
      <p:sp>
        <p:nvSpPr>
          <p:cNvPr id="918" name="Google Shape;918;p88"/>
          <p:cNvSpPr/>
          <p:nvPr/>
        </p:nvSpPr>
        <p:spPr>
          <a:xfrm>
            <a:off x="16620287" y="7079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919" name="Google Shape;919;p88"/>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3" name="Shape 923"/>
        <p:cNvGrpSpPr/>
        <p:nvPr/>
      </p:nvGrpSpPr>
      <p:grpSpPr>
        <a:xfrm>
          <a:off x="0" y="0"/>
          <a:ext cx="0" cy="0"/>
          <a:chOff x="0" y="0"/>
          <a:chExt cx="0" cy="0"/>
        </a:xfrm>
      </p:grpSpPr>
      <p:sp>
        <p:nvSpPr>
          <p:cNvPr id="924" name="Google Shape;924;p8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25" name="Google Shape;925;p89"/>
          <p:cNvSpPr txBox="1"/>
          <p:nvPr/>
        </p:nvSpPr>
        <p:spPr>
          <a:xfrm>
            <a:off x="1226678" y="369676"/>
            <a:ext cx="16812962" cy="2249665"/>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0433FF"/>
              </a:buClr>
              <a:buSzPts val="7800"/>
              <a:buFont typeface="Poppins"/>
              <a:buNone/>
            </a:pPr>
            <a:r>
              <a:rPr b="0" i="0" lang="en-US" sz="7800" u="none" cap="none" strike="noStrike">
                <a:solidFill>
                  <a:srgbClr val="0433FF"/>
                </a:solidFill>
                <a:latin typeface="Poppins"/>
                <a:ea typeface="Poppins"/>
                <a:cs typeface="Poppins"/>
                <a:sym typeface="Poppins"/>
              </a:rPr>
              <a:t>Minerals - </a:t>
            </a:r>
            <a:endParaRPr b="0" i="0" sz="2500" u="none" cap="none" strike="noStrike">
              <a:solidFill>
                <a:srgbClr val="231F20"/>
              </a:solidFill>
              <a:latin typeface="Arial"/>
              <a:ea typeface="Arial"/>
              <a:cs typeface="Arial"/>
              <a:sym typeface="Arial"/>
            </a:endParaRPr>
          </a:p>
          <a:p>
            <a:pPr indent="0" lvl="0" marL="0" marR="0" rtl="0" algn="l">
              <a:lnSpc>
                <a:spcPct val="156896"/>
              </a:lnSpc>
              <a:spcBef>
                <a:spcPts val="0"/>
              </a:spcBef>
              <a:spcAft>
                <a:spcPts val="0"/>
              </a:spcAft>
              <a:buClr>
                <a:srgbClr val="0433FF"/>
              </a:buClr>
              <a:buSzPts val="5800"/>
              <a:buFont typeface="Poppins"/>
              <a:buNone/>
            </a:pPr>
            <a:r>
              <a:rPr b="0" i="0" lang="en-US" sz="5800" u="none" cap="none" strike="noStrike">
                <a:solidFill>
                  <a:srgbClr val="0433FF"/>
                </a:solidFill>
                <a:latin typeface="Poppins"/>
                <a:ea typeface="Poppins"/>
                <a:cs typeface="Poppins"/>
                <a:sym typeface="Poppins"/>
              </a:rPr>
              <a:t>Food Sources and Impact on Health</a:t>
            </a:r>
            <a:endParaRPr/>
          </a:p>
        </p:txBody>
      </p:sp>
      <p:sp>
        <p:nvSpPr>
          <p:cNvPr id="926" name="Google Shape;926;p8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27" name="Google Shape;927;p89"/>
          <p:cNvSpPr txBox="1"/>
          <p:nvPr/>
        </p:nvSpPr>
        <p:spPr>
          <a:xfrm>
            <a:off x="653700" y="3628875"/>
            <a:ext cx="17307900" cy="61446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lang="en-US" sz="3200">
                <a:solidFill>
                  <a:schemeClr val="dk1"/>
                </a:solidFill>
                <a:latin typeface="Calibri"/>
                <a:ea typeface="Calibri"/>
                <a:cs typeface="Calibri"/>
                <a:sym typeface="Calibri"/>
              </a:rPr>
              <a:t>Minerals are inorganic nutrients that act as the body's electrical conductors and enzymatic cofactors.</a:t>
            </a:r>
            <a:endParaRPr sz="32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3200">
                <a:solidFill>
                  <a:schemeClr val="dk1"/>
                </a:solidFill>
                <a:latin typeface="Calibri"/>
                <a:ea typeface="Calibri"/>
                <a:cs typeface="Calibri"/>
                <a:sym typeface="Calibri"/>
              </a:rPr>
              <a:t>They don't provide calories - instead, they make metabolism possible by:</a:t>
            </a:r>
            <a:endParaRPr b="1"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Char char="●"/>
            </a:pPr>
            <a:r>
              <a:rPr b="1" lang="en-US" sz="3200">
                <a:solidFill>
                  <a:schemeClr val="dk1"/>
                </a:solidFill>
                <a:latin typeface="Calibri"/>
                <a:ea typeface="Calibri"/>
                <a:cs typeface="Calibri"/>
                <a:sym typeface="Calibri"/>
              </a:rPr>
              <a:t>Activating</a:t>
            </a:r>
            <a:r>
              <a:rPr lang="en-US" sz="3200">
                <a:solidFill>
                  <a:schemeClr val="dk1"/>
                </a:solidFill>
                <a:latin typeface="Calibri"/>
                <a:ea typeface="Calibri"/>
                <a:cs typeface="Calibri"/>
                <a:sym typeface="Calibri"/>
              </a:rPr>
              <a:t> enzymes</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latin typeface="Calibri"/>
                <a:ea typeface="Calibri"/>
                <a:cs typeface="Calibri"/>
                <a:sym typeface="Calibri"/>
              </a:rPr>
              <a:t>Stabilizing</a:t>
            </a:r>
            <a:r>
              <a:rPr lang="en-US" sz="3200">
                <a:solidFill>
                  <a:schemeClr val="dk1"/>
                </a:solidFill>
                <a:latin typeface="Calibri"/>
                <a:ea typeface="Calibri"/>
                <a:cs typeface="Calibri"/>
                <a:sym typeface="Calibri"/>
              </a:rPr>
              <a:t> ATP metabolism</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latin typeface="Calibri"/>
                <a:ea typeface="Calibri"/>
                <a:cs typeface="Calibri"/>
                <a:sym typeface="Calibri"/>
              </a:rPr>
              <a:t>Controlling</a:t>
            </a:r>
            <a:r>
              <a:rPr lang="en-US" sz="3200">
                <a:solidFill>
                  <a:schemeClr val="dk1"/>
                </a:solidFill>
                <a:latin typeface="Calibri"/>
                <a:ea typeface="Calibri"/>
                <a:cs typeface="Calibri"/>
                <a:sym typeface="Calibri"/>
              </a:rPr>
              <a:t> nerve impulses &amp; muscle contraction</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latin typeface="Calibri"/>
                <a:ea typeface="Calibri"/>
                <a:cs typeface="Calibri"/>
                <a:sym typeface="Calibri"/>
              </a:rPr>
              <a:t>Supporting</a:t>
            </a:r>
            <a:r>
              <a:rPr lang="en-US" sz="3200">
                <a:solidFill>
                  <a:schemeClr val="dk1"/>
                </a:solidFill>
                <a:latin typeface="Calibri"/>
                <a:ea typeface="Calibri"/>
                <a:cs typeface="Calibri"/>
                <a:sym typeface="Calibri"/>
              </a:rPr>
              <a:t> oxygen transport</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latin typeface="Calibri"/>
                <a:ea typeface="Calibri"/>
                <a:cs typeface="Calibri"/>
                <a:sym typeface="Calibri"/>
              </a:rPr>
              <a:t>Driving</a:t>
            </a:r>
            <a:r>
              <a:rPr lang="en-US" sz="3200">
                <a:solidFill>
                  <a:schemeClr val="dk1"/>
                </a:solidFill>
                <a:latin typeface="Calibri"/>
                <a:ea typeface="Calibri"/>
                <a:cs typeface="Calibri"/>
                <a:sym typeface="Calibri"/>
              </a:rPr>
              <a:t> antioxidant defense systems</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Char char="●"/>
            </a:pPr>
            <a:r>
              <a:rPr b="1" lang="en-US" sz="3200">
                <a:solidFill>
                  <a:schemeClr val="dk1"/>
                </a:solidFill>
                <a:latin typeface="Calibri"/>
                <a:ea typeface="Calibri"/>
                <a:cs typeface="Calibri"/>
                <a:sym typeface="Calibri"/>
              </a:rPr>
              <a:t>Building</a:t>
            </a:r>
            <a:r>
              <a:rPr lang="en-US" sz="3200">
                <a:solidFill>
                  <a:schemeClr val="dk1"/>
                </a:solidFill>
                <a:latin typeface="Calibri"/>
                <a:ea typeface="Calibri"/>
                <a:cs typeface="Calibri"/>
                <a:sym typeface="Calibri"/>
              </a:rPr>
              <a:t> bones and teeth</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u="sng">
                <a:solidFill>
                  <a:schemeClr val="hlink"/>
                </a:solidFill>
                <a:latin typeface="Calibri"/>
                <a:ea typeface="Calibri"/>
                <a:cs typeface="Calibri"/>
                <a:sym typeface="Calibri"/>
                <a:hlinkClick r:id="rId4"/>
              </a:rPr>
              <a:t>Helpful video resource here!</a:t>
            </a:r>
            <a:endParaRPr sz="32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500"/>
              <a:buFont typeface="Times"/>
              <a:buNone/>
            </a:pPr>
            <a:r>
              <a:t/>
            </a:r>
            <a:endParaRPr sz="3200">
              <a:latin typeface="Calibri"/>
              <a:ea typeface="Calibri"/>
              <a:cs typeface="Calibri"/>
              <a:sym typeface="Calibri"/>
            </a:endParaRPr>
          </a:p>
        </p:txBody>
      </p:sp>
      <p:sp>
        <p:nvSpPr>
          <p:cNvPr id="928" name="Google Shape;928;p89"/>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929" name="Google Shape;929;p89"/>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3" name="Shape 933"/>
        <p:cNvGrpSpPr/>
        <p:nvPr/>
      </p:nvGrpSpPr>
      <p:grpSpPr>
        <a:xfrm>
          <a:off x="0" y="0"/>
          <a:ext cx="0" cy="0"/>
          <a:chOff x="0" y="0"/>
          <a:chExt cx="0" cy="0"/>
        </a:xfrm>
      </p:grpSpPr>
      <p:sp>
        <p:nvSpPr>
          <p:cNvPr id="934" name="Google Shape;934;p9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35" name="Google Shape;935;p90"/>
          <p:cNvSpPr txBox="1"/>
          <p:nvPr/>
        </p:nvSpPr>
        <p:spPr>
          <a:xfrm>
            <a:off x="1202009" y="966858"/>
            <a:ext cx="16812962" cy="11523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5 Core Functions of Minerals</a:t>
            </a:r>
            <a:endParaRPr/>
          </a:p>
        </p:txBody>
      </p:sp>
      <p:sp>
        <p:nvSpPr>
          <p:cNvPr id="936" name="Google Shape;936;p9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37" name="Google Shape;937;p90"/>
          <p:cNvSpPr txBox="1"/>
          <p:nvPr/>
        </p:nvSpPr>
        <p:spPr>
          <a:xfrm>
            <a:off x="1194388" y="3654328"/>
            <a:ext cx="4930200" cy="5880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1. ENZYME ACTIVATION</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Over </a:t>
            </a:r>
            <a:r>
              <a:rPr b="1" i="0" lang="en-US" sz="2400" u="none" cap="none" strike="noStrike">
                <a:solidFill>
                  <a:srgbClr val="000000"/>
                </a:solidFill>
                <a:latin typeface="Calibri"/>
                <a:ea typeface="Calibri"/>
                <a:cs typeface="Calibri"/>
                <a:sym typeface="Calibri"/>
              </a:rPr>
              <a:t>300 metabolic enzymes require mineral cofactors</a:t>
            </a:r>
            <a:r>
              <a:rPr i="0" lang="en-US" sz="2400" u="none" cap="none" strike="noStrike">
                <a:solidFill>
                  <a:srgbClr val="000000"/>
                </a:solidFill>
                <a:latin typeface="Calibri"/>
                <a:ea typeface="Calibri"/>
                <a:cs typeface="Calibri"/>
                <a:sym typeface="Calibri"/>
              </a:rPr>
              <a:t> to function:</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 Magnesium activates ATP reactions</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Zinc supports immunity and wound healing</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Selenium enables antioxidant enzymes</a:t>
            </a:r>
            <a:endParaRPr>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highlight>
                  <a:srgbClr val="FFFF00"/>
                </a:highlight>
                <a:latin typeface="Calibri"/>
                <a:ea typeface="Calibri"/>
                <a:cs typeface="Calibri"/>
                <a:sym typeface="Calibri"/>
              </a:rPr>
              <a:t>Without mineral cofactors:</a:t>
            </a:r>
            <a:endParaRPr>
              <a:highlight>
                <a:srgbClr val="FFFF00"/>
              </a:highlight>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 Enzymes remain inactive</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Metabolism slows</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Detox and antioxidant systems collapse</a:t>
            </a:r>
            <a:endParaRPr>
              <a:latin typeface="Calibri"/>
              <a:ea typeface="Calibri"/>
              <a:cs typeface="Calibri"/>
              <a:sym typeface="Calibri"/>
            </a:endParaRPr>
          </a:p>
        </p:txBody>
      </p:sp>
      <p:sp>
        <p:nvSpPr>
          <p:cNvPr id="938" name="Google Shape;938;p9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939" name="Google Shape;939;p90"/>
          <p:cNvSpPr txBox="1"/>
          <p:nvPr/>
        </p:nvSpPr>
        <p:spPr>
          <a:xfrm>
            <a:off x="6876756" y="3654328"/>
            <a:ext cx="4930200" cy="5510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2. ELECTROLYTE BALANCE &amp; NERVE SIGNALING</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Minerals form the basis of:</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 Nerve impulse transmission</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Muscle contraction and relaxation</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Cardiac electrical rhythms</a:t>
            </a:r>
            <a:endParaRPr>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highlight>
                  <a:srgbClr val="FFFF00"/>
                </a:highlight>
                <a:latin typeface="Calibri"/>
                <a:ea typeface="Calibri"/>
                <a:cs typeface="Calibri"/>
                <a:sym typeface="Calibri"/>
              </a:rPr>
              <a:t>Examples:</a:t>
            </a:r>
            <a:endParaRPr>
              <a:highlight>
                <a:srgbClr val="FFFF00"/>
              </a:highlight>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 Sodium + potassium balance controls nerve firing</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Calcium regulates muscle contraction</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Magnesium governs muscle relaxation</a:t>
            </a:r>
            <a:endParaRPr>
              <a:latin typeface="Calibri"/>
              <a:ea typeface="Calibri"/>
              <a:cs typeface="Calibri"/>
              <a:sym typeface="Calibri"/>
            </a:endParaRPr>
          </a:p>
        </p:txBody>
      </p:sp>
      <p:sp>
        <p:nvSpPr>
          <p:cNvPr id="940" name="Google Shape;940;p90"/>
          <p:cNvSpPr txBox="1"/>
          <p:nvPr/>
        </p:nvSpPr>
        <p:spPr>
          <a:xfrm>
            <a:off x="12670056" y="3654328"/>
            <a:ext cx="4930200" cy="56643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3. OXYGEN TRANSPORT</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Iron is incorporated into:</a:t>
            </a:r>
            <a:endParaRPr>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 Hemoglobin → oxygen transport</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Cytochrome oxidase enzymes → cellular respiration</a:t>
            </a:r>
            <a:endParaRPr>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highlight>
                  <a:srgbClr val="FFFF00"/>
                </a:highlight>
                <a:latin typeface="Calibri"/>
                <a:ea typeface="Calibri"/>
                <a:cs typeface="Calibri"/>
                <a:sym typeface="Calibri"/>
              </a:rPr>
              <a:t>Iron deficiency:</a:t>
            </a:r>
            <a:endParaRPr>
              <a:highlight>
                <a:srgbClr val="FFFF00"/>
              </a:highlight>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latin typeface="Calibri"/>
                <a:ea typeface="Calibri"/>
                <a:cs typeface="Calibri"/>
                <a:sym typeface="Calibri"/>
              </a:rPr>
              <a:t>➡ Reduces oxygen delivery</a:t>
            </a:r>
            <a:br>
              <a:rPr i="0" lang="en-US" sz="2400" u="none" cap="none" strike="noStrike">
                <a:solidFill>
                  <a:srgbClr val="000000"/>
                </a:solidFill>
                <a:latin typeface="Calibri"/>
                <a:ea typeface="Calibri"/>
                <a:cs typeface="Calibri"/>
                <a:sym typeface="Calibri"/>
              </a:rPr>
            </a:br>
            <a:r>
              <a:rPr i="0" lang="en-US" sz="2400" u="none" cap="none" strike="noStrike">
                <a:solidFill>
                  <a:srgbClr val="000000"/>
                </a:solidFill>
                <a:latin typeface="Calibri"/>
                <a:ea typeface="Calibri"/>
                <a:cs typeface="Calibri"/>
                <a:sym typeface="Calibri"/>
              </a:rPr>
              <a:t>➡ Limits mitochondrial ATP production</a:t>
            </a:r>
            <a:endParaRPr>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4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b="1" i="0" lang="en-US" sz="2400" u="none" cap="none" strike="noStrike">
                <a:solidFill>
                  <a:srgbClr val="000000"/>
                </a:solidFill>
                <a:latin typeface="Calibri"/>
                <a:ea typeface="Calibri"/>
                <a:cs typeface="Calibri"/>
                <a:sym typeface="Calibri"/>
              </a:rPr>
              <a:t>Symptoms arise rapidly as fatigue and dizziness.</a:t>
            </a:r>
            <a:endParaRPr>
              <a:latin typeface="Calibri"/>
              <a:ea typeface="Calibri"/>
              <a:cs typeface="Calibri"/>
              <a:sym typeface="Calibri"/>
            </a:endParaRPr>
          </a:p>
        </p:txBody>
      </p:sp>
      <p:sp>
        <p:nvSpPr>
          <p:cNvPr id="941" name="Google Shape;941;p90"/>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 name="Google Shape;138;p9"/>
          <p:cNvSpPr txBox="1"/>
          <p:nvPr/>
        </p:nvSpPr>
        <p:spPr>
          <a:xfrm>
            <a:off x="627937" y="312004"/>
            <a:ext cx="17634000" cy="26013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Symptom Clusters &amp; </a:t>
            </a:r>
            <a:endParaRPr b="0" i="0" sz="7800" u="none" cap="none" strike="noStrike">
              <a:solidFill>
                <a:srgbClr val="FFFFFF"/>
              </a:solidFill>
              <a:latin typeface="Poppins"/>
              <a:ea typeface="Poppins"/>
              <a:cs typeface="Poppins"/>
              <a:sym typeface="Poppins"/>
            </a:endParaRPr>
          </a:p>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Their Nutrient Source</a:t>
            </a:r>
            <a:endParaRPr/>
          </a:p>
        </p:txBody>
      </p:sp>
      <p:sp>
        <p:nvSpPr>
          <p:cNvPr id="139" name="Google Shape;139;p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 name="Google Shape;140;p9"/>
          <p:cNvSpPr txBox="1"/>
          <p:nvPr>
            <p:ph idx="4294967295" type="sldNum"/>
          </p:nvPr>
        </p:nvSpPr>
        <p:spPr>
          <a:xfrm>
            <a:off x="8505421" y="6414761"/>
            <a:ext cx="181378"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141" name="Google Shape;141;p9"/>
          <p:cNvGraphicFramePr/>
          <p:nvPr/>
        </p:nvGraphicFramePr>
        <p:xfrm>
          <a:off x="2450782" y="3332719"/>
          <a:ext cx="3000000" cy="3000000"/>
        </p:xfrm>
        <a:graphic>
          <a:graphicData uri="http://schemas.openxmlformats.org/drawingml/2006/table">
            <a:tbl>
              <a:tblPr bandRow="1">
                <a:noFill/>
                <a:tableStyleId>{0E30B8B5-0A17-4FE9-90C6-0DF0C035C8B7}</a:tableStyleId>
              </a:tblPr>
              <a:tblGrid>
                <a:gridCol w="8676150"/>
                <a:gridCol w="5312275"/>
              </a:tblGrid>
              <a:tr h="895425">
                <a:tc>
                  <a:txBody>
                    <a:bodyPr/>
                    <a:lstStyle/>
                    <a:p>
                      <a:pPr indent="0" lvl="0" marL="0" marR="0" rtl="0" algn="ctr">
                        <a:lnSpc>
                          <a:spcPct val="100000"/>
                        </a:lnSpc>
                        <a:spcBef>
                          <a:spcPts val="0"/>
                        </a:spcBef>
                        <a:spcAft>
                          <a:spcPts val="0"/>
                        </a:spcAft>
                        <a:buClr>
                          <a:schemeClr val="dk1"/>
                        </a:buClr>
                        <a:buSzPts val="3100"/>
                        <a:buFont typeface="Times"/>
                        <a:buNone/>
                      </a:pPr>
                      <a:r>
                        <a:rPr b="1" lang="en-US" sz="3100" u="none" cap="none" strike="noStrike"/>
                        <a:t>Health Presentation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b="1" lang="en-US" sz="3100" u="none" cap="none" strike="noStrike"/>
                        <a:t>Think Vitamin Deficiency</a:t>
                      </a:r>
                      <a:endParaRPr/>
                    </a:p>
                  </a:txBody>
                  <a:tcPr marT="12700" marB="12700" marR="12700" marL="12700" anchor="ctr"/>
                </a:tc>
              </a:tr>
              <a:tr h="577700">
                <a:tc>
                  <a:txBody>
                    <a:bodyPr/>
                    <a:lstStyle/>
                    <a:p>
                      <a:pPr indent="0" lvl="0" marL="0" marR="0" rtl="0" algn="l">
                        <a:lnSpc>
                          <a:spcPct val="100000"/>
                        </a:lnSpc>
                        <a:spcBef>
                          <a:spcPts val="0"/>
                        </a:spcBef>
                        <a:spcAft>
                          <a:spcPts val="0"/>
                        </a:spcAft>
                        <a:buClr>
                          <a:schemeClr val="dk1"/>
                        </a:buClr>
                        <a:buSzPts val="3100"/>
                        <a:buFont typeface="Times"/>
                        <a:buNone/>
                      </a:pPr>
                      <a:r>
                        <a:rPr b="1" lang="en-US" sz="3100" u="none" cap="none" strike="noStrike"/>
                        <a:t>Chronic fatigue + muscle weakness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100"/>
                        <a:buFont typeface="Times"/>
                        <a:buNone/>
                      </a:pPr>
                      <a:r>
                        <a:rPr lang="en-US" sz="3100" u="none" cap="none" strike="noStrike"/>
                        <a:t>B1, B3, B5</a:t>
                      </a:r>
                      <a:endParaRPr/>
                    </a:p>
                  </a:txBody>
                  <a:tcPr marT="12700" marB="12700" marR="12700" marL="12700" anchor="ctr"/>
                </a:tc>
              </a:tr>
              <a:tr h="577700">
                <a:tc>
                  <a:txBody>
                    <a:bodyPr/>
                    <a:lstStyle/>
                    <a:p>
                      <a:pPr indent="0" lvl="0" marL="0" marR="0" rtl="0" algn="l">
                        <a:lnSpc>
                          <a:spcPct val="100000"/>
                        </a:lnSpc>
                        <a:spcBef>
                          <a:spcPts val="0"/>
                        </a:spcBef>
                        <a:spcAft>
                          <a:spcPts val="0"/>
                        </a:spcAft>
                        <a:buClr>
                          <a:schemeClr val="dk1"/>
                        </a:buClr>
                        <a:buSzPts val="3100"/>
                        <a:buFont typeface="Times"/>
                        <a:buNone/>
                      </a:pPr>
                      <a:r>
                        <a:rPr b="1" lang="en-US" sz="3100" u="none" cap="none" strike="noStrike"/>
                        <a:t>Neuropathy (tingling, numbness)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100"/>
                        <a:buFont typeface="Times"/>
                        <a:buNone/>
                      </a:pPr>
                      <a:r>
                        <a:rPr lang="en-US" sz="3100" u="none" cap="none" strike="noStrike"/>
                        <a:t>B1, B6, B12</a:t>
                      </a:r>
                      <a:endParaRPr/>
                    </a:p>
                  </a:txBody>
                  <a:tcPr marT="12700" marB="12700" marR="12700" marL="12700" anchor="ctr"/>
                </a:tc>
              </a:tr>
              <a:tr h="577700">
                <a:tc>
                  <a:txBody>
                    <a:bodyPr/>
                    <a:lstStyle/>
                    <a:p>
                      <a:pPr indent="0" lvl="0" marL="0" marR="0" rtl="0" algn="l">
                        <a:lnSpc>
                          <a:spcPct val="100000"/>
                        </a:lnSpc>
                        <a:spcBef>
                          <a:spcPts val="0"/>
                        </a:spcBef>
                        <a:spcAft>
                          <a:spcPts val="0"/>
                        </a:spcAft>
                        <a:buClr>
                          <a:schemeClr val="dk1"/>
                        </a:buClr>
                        <a:buSzPts val="3100"/>
                        <a:buFont typeface="Times"/>
                        <a:buNone/>
                      </a:pPr>
                      <a:r>
                        <a:rPr b="1" lang="en-US" sz="3100" u="none" cap="none" strike="noStrike"/>
                        <a:t>Depression or brain fog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100"/>
                        <a:buFont typeface="Times"/>
                        <a:buNone/>
                      </a:pPr>
                      <a:r>
                        <a:rPr lang="en-US" sz="3100" u="none" cap="none" strike="noStrike"/>
                        <a:t>B3, B6, B9, B12</a:t>
                      </a:r>
                      <a:endParaRPr/>
                    </a:p>
                  </a:txBody>
                  <a:tcPr marT="12700" marB="12700" marR="12700" marL="12700" anchor="ctr"/>
                </a:tc>
              </a:tr>
              <a:tr h="577700">
                <a:tc>
                  <a:txBody>
                    <a:bodyPr/>
                    <a:lstStyle/>
                    <a:p>
                      <a:pPr indent="0" lvl="0" marL="0" marR="0" rtl="0" algn="l">
                        <a:lnSpc>
                          <a:spcPct val="100000"/>
                        </a:lnSpc>
                        <a:spcBef>
                          <a:spcPts val="0"/>
                        </a:spcBef>
                        <a:spcAft>
                          <a:spcPts val="0"/>
                        </a:spcAft>
                        <a:buClr>
                          <a:schemeClr val="dk1"/>
                        </a:buClr>
                        <a:buSzPts val="3100"/>
                        <a:buFont typeface="Times"/>
                        <a:buNone/>
                      </a:pPr>
                      <a:r>
                        <a:rPr b="1" lang="en-US" sz="3100" u="none" cap="none" strike="noStrike"/>
                        <a:t>Memory loss or dementia-like symptoms</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100"/>
                        <a:buFont typeface="Times"/>
                        <a:buNone/>
                      </a:pPr>
                      <a:r>
                        <a:rPr lang="en-US" sz="3100" u="none" cap="none" strike="noStrike"/>
                        <a:t>B1, B12</a:t>
                      </a:r>
                      <a:endParaRPr/>
                    </a:p>
                  </a:txBody>
                  <a:tcPr marT="12700" marB="12700" marR="12700" marL="12700" anchor="ctr"/>
                </a:tc>
              </a:tr>
              <a:tr h="577700">
                <a:tc>
                  <a:txBody>
                    <a:bodyPr/>
                    <a:lstStyle/>
                    <a:p>
                      <a:pPr indent="0" lvl="0" marL="0" marR="0" rtl="0" algn="l">
                        <a:lnSpc>
                          <a:spcPct val="100000"/>
                        </a:lnSpc>
                        <a:spcBef>
                          <a:spcPts val="0"/>
                        </a:spcBef>
                        <a:spcAft>
                          <a:spcPts val="0"/>
                        </a:spcAft>
                        <a:buClr>
                          <a:schemeClr val="dk1"/>
                        </a:buClr>
                        <a:buSzPts val="3100"/>
                        <a:buFont typeface="Times"/>
                        <a:buNone/>
                      </a:pPr>
                      <a:r>
                        <a:rPr b="1" lang="en-US" sz="3100" u="none" cap="none" strike="noStrike"/>
                        <a:t>Angular mouth sores, skin cracking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100"/>
                        <a:buFont typeface="Times"/>
                        <a:buNone/>
                      </a:pPr>
                      <a:r>
                        <a:rPr lang="en-US" sz="3100" u="none" cap="none" strike="noStrike"/>
                        <a:t>B2</a:t>
                      </a:r>
                      <a:endParaRPr/>
                    </a:p>
                  </a:txBody>
                  <a:tcPr marT="12700" marB="12700" marR="12700" marL="12700" anchor="ctr"/>
                </a:tc>
              </a:tr>
              <a:tr h="577700">
                <a:tc>
                  <a:txBody>
                    <a:bodyPr/>
                    <a:lstStyle/>
                    <a:p>
                      <a:pPr indent="0" lvl="0" marL="0" marR="0" rtl="0" algn="l">
                        <a:lnSpc>
                          <a:spcPct val="100000"/>
                        </a:lnSpc>
                        <a:spcBef>
                          <a:spcPts val="0"/>
                        </a:spcBef>
                        <a:spcAft>
                          <a:spcPts val="0"/>
                        </a:spcAft>
                        <a:buClr>
                          <a:schemeClr val="dk1"/>
                        </a:buClr>
                        <a:buSzPts val="3100"/>
                        <a:buFont typeface="Times"/>
                        <a:buNone/>
                      </a:pPr>
                      <a:r>
                        <a:rPr b="1" lang="en-US" sz="3100" u="none" cap="none" strike="noStrike"/>
                        <a:t>Hair loss + fatigue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100"/>
                        <a:buFont typeface="Times"/>
                        <a:buNone/>
                      </a:pPr>
                      <a:r>
                        <a:rPr lang="en-US" sz="3100" u="none" cap="none" strike="noStrike"/>
                        <a:t>B7</a:t>
                      </a:r>
                      <a:endParaRPr/>
                    </a:p>
                  </a:txBody>
                  <a:tcPr marT="12700" marB="12700" marR="12700" marL="12700" anchor="ctr"/>
                </a:tc>
              </a:tr>
              <a:tr h="577700">
                <a:tc>
                  <a:txBody>
                    <a:bodyPr/>
                    <a:lstStyle/>
                    <a:p>
                      <a:pPr indent="0" lvl="0" marL="0" marR="0" rtl="0" algn="l">
                        <a:lnSpc>
                          <a:spcPct val="100000"/>
                        </a:lnSpc>
                        <a:spcBef>
                          <a:spcPts val="0"/>
                        </a:spcBef>
                        <a:spcAft>
                          <a:spcPts val="0"/>
                        </a:spcAft>
                        <a:buClr>
                          <a:schemeClr val="dk1"/>
                        </a:buClr>
                        <a:buSzPts val="3100"/>
                        <a:buFont typeface="Times"/>
                        <a:buNone/>
                      </a:pPr>
                      <a:r>
                        <a:rPr b="1" lang="en-US" sz="3100" u="none" cap="none" strike="noStrike"/>
                        <a:t>Anemia + fatigue</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100"/>
                        <a:buFont typeface="Times"/>
                        <a:buNone/>
                      </a:pPr>
                      <a:r>
                        <a:rPr lang="en-US" sz="3100" u="none" cap="none" strike="noStrike"/>
                        <a:t>B6, B9, B12</a:t>
                      </a:r>
                      <a:endParaRPr/>
                    </a:p>
                  </a:txBody>
                  <a:tcPr marT="12700" marB="12700" marR="12700" marL="12700" anchor="ctr"/>
                </a:tc>
              </a:tr>
              <a:tr h="577700">
                <a:tc>
                  <a:txBody>
                    <a:bodyPr/>
                    <a:lstStyle/>
                    <a:p>
                      <a:pPr indent="0" lvl="0" marL="0" marR="0" rtl="0" algn="l">
                        <a:lnSpc>
                          <a:spcPct val="100000"/>
                        </a:lnSpc>
                        <a:spcBef>
                          <a:spcPts val="0"/>
                        </a:spcBef>
                        <a:spcAft>
                          <a:spcPts val="0"/>
                        </a:spcAft>
                        <a:buClr>
                          <a:schemeClr val="dk1"/>
                        </a:buClr>
                        <a:buSzPts val="3100"/>
                        <a:buFont typeface="Times"/>
                        <a:buNone/>
                      </a:pPr>
                      <a:r>
                        <a:rPr b="1" lang="en-US" sz="3100" u="none" cap="none" strike="noStrike"/>
                        <a:t>Bleeding gums + poor wound healing</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100"/>
                        <a:buFont typeface="Times"/>
                        <a:buNone/>
                      </a:pPr>
                      <a:r>
                        <a:rPr lang="en-US" sz="3100" u="none" cap="none" strike="noStrike"/>
                        <a:t>Vitamin C</a:t>
                      </a:r>
                      <a:endParaRPr/>
                    </a:p>
                  </a:txBody>
                  <a:tcPr marT="12700" marB="12700" marR="12700" marL="12700" anchor="ctr"/>
                </a:tc>
              </a:tr>
              <a:tr h="895425">
                <a:tc>
                  <a:txBody>
                    <a:bodyPr/>
                    <a:lstStyle/>
                    <a:p>
                      <a:pPr indent="0" lvl="0" marL="0" marR="0" rtl="0" algn="l">
                        <a:lnSpc>
                          <a:spcPct val="100000"/>
                        </a:lnSpc>
                        <a:spcBef>
                          <a:spcPts val="0"/>
                        </a:spcBef>
                        <a:spcAft>
                          <a:spcPts val="0"/>
                        </a:spcAft>
                        <a:buClr>
                          <a:schemeClr val="dk1"/>
                        </a:buClr>
                        <a:buSzPts val="3100"/>
                        <a:buFont typeface="Times"/>
                        <a:buNone/>
                      </a:pPr>
                      <a:r>
                        <a:rPr b="1" lang="en-US" sz="3100" u="none" cap="none" strike="noStrike"/>
                        <a:t>Neural tube defects risk during pregnancy</a:t>
                      </a:r>
                      <a:endParaRPr/>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3100"/>
                        <a:buFont typeface="Times"/>
                        <a:buNone/>
                      </a:pPr>
                      <a:r>
                        <a:rPr lang="en-US" sz="3100" u="none" cap="none" strike="noStrike"/>
                        <a:t>Folate (B9)</a:t>
                      </a:r>
                      <a:endParaRPr/>
                    </a:p>
                  </a:txBody>
                  <a:tcPr marT="12700" marB="12700" marR="12700" marL="12700" anchor="ctr"/>
                </a:tc>
              </a:tr>
            </a:tbl>
          </a:graphicData>
        </a:graphic>
      </p:graphicFrame>
      <p:sp>
        <p:nvSpPr>
          <p:cNvPr id="142" name="Google Shape;142;p9"/>
          <p:cNvSpPr/>
          <p:nvPr/>
        </p:nvSpPr>
        <p:spPr>
          <a:xfrm>
            <a:off x="16705549" y="5965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5" name="Shape 945"/>
        <p:cNvGrpSpPr/>
        <p:nvPr/>
      </p:nvGrpSpPr>
      <p:grpSpPr>
        <a:xfrm>
          <a:off x="0" y="0"/>
          <a:ext cx="0" cy="0"/>
          <a:chOff x="0" y="0"/>
          <a:chExt cx="0" cy="0"/>
        </a:xfrm>
      </p:grpSpPr>
      <p:sp>
        <p:nvSpPr>
          <p:cNvPr id="946" name="Google Shape;946;p9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47" name="Google Shape;947;p91"/>
          <p:cNvSpPr txBox="1"/>
          <p:nvPr/>
        </p:nvSpPr>
        <p:spPr>
          <a:xfrm>
            <a:off x="1202009" y="966858"/>
            <a:ext cx="16812962" cy="11523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5 Core Functions of Minerals</a:t>
            </a:r>
            <a:endParaRPr/>
          </a:p>
        </p:txBody>
      </p:sp>
      <p:sp>
        <p:nvSpPr>
          <p:cNvPr id="948" name="Google Shape;948;p9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49" name="Google Shape;949;p91"/>
          <p:cNvSpPr txBox="1"/>
          <p:nvPr/>
        </p:nvSpPr>
        <p:spPr>
          <a:xfrm>
            <a:off x="1008648" y="3665800"/>
            <a:ext cx="6978600" cy="5448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4. REDOX &amp; ANTIOXIDANT SYSTEM SUPPORT</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Minerals are integral to </a:t>
            </a:r>
            <a:r>
              <a:rPr b="1" i="0" lang="en-US" sz="2800" u="none" cap="none" strike="noStrike">
                <a:solidFill>
                  <a:srgbClr val="000000"/>
                </a:solidFill>
                <a:latin typeface="Calibri"/>
                <a:ea typeface="Calibri"/>
                <a:cs typeface="Calibri"/>
                <a:sym typeface="Calibri"/>
              </a:rPr>
              <a:t>endogenous antioxidant enzymes</a:t>
            </a:r>
            <a:r>
              <a:rPr i="0" lang="en-US" sz="2800" u="none" cap="none" strike="noStrike">
                <a:solidFill>
                  <a:srgbClr val="000000"/>
                </a:solidFill>
                <a:latin typeface="Calibri"/>
                <a:ea typeface="Calibri"/>
                <a:cs typeface="Calibri"/>
                <a:sym typeface="Calibri"/>
              </a:rPr>
              <a:t>:</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highlight>
                  <a:srgbClr val="FFFF00"/>
                </a:highlight>
                <a:latin typeface="Calibri"/>
                <a:ea typeface="Calibri"/>
                <a:cs typeface="Calibri"/>
                <a:sym typeface="Calibri"/>
              </a:rPr>
              <a:t>• Selenium → glutathione peroxidase</a:t>
            </a:r>
            <a:br>
              <a:rPr i="0" lang="en-US" sz="2800" u="none" cap="none" strike="noStrike">
                <a:solidFill>
                  <a:srgbClr val="000000"/>
                </a:solidFill>
                <a:highlight>
                  <a:srgbClr val="FFFF00"/>
                </a:highlight>
                <a:latin typeface="Calibri"/>
                <a:ea typeface="Calibri"/>
                <a:cs typeface="Calibri"/>
                <a:sym typeface="Calibri"/>
              </a:rPr>
            </a:br>
            <a:r>
              <a:rPr i="0" lang="en-US" sz="2800" u="none" cap="none" strike="noStrike">
                <a:solidFill>
                  <a:srgbClr val="000000"/>
                </a:solidFill>
                <a:highlight>
                  <a:srgbClr val="FFFF00"/>
                </a:highlight>
                <a:latin typeface="Calibri"/>
                <a:ea typeface="Calibri"/>
                <a:cs typeface="Calibri"/>
                <a:sym typeface="Calibri"/>
              </a:rPr>
              <a:t>• Zinc → superoxide dismutase (SOD)</a:t>
            </a:r>
            <a:br>
              <a:rPr i="0" lang="en-US" sz="2800" u="none" cap="none" strike="noStrike">
                <a:solidFill>
                  <a:srgbClr val="000000"/>
                </a:solidFill>
                <a:highlight>
                  <a:srgbClr val="FFFF00"/>
                </a:highlight>
                <a:latin typeface="Calibri"/>
                <a:ea typeface="Calibri"/>
                <a:cs typeface="Calibri"/>
                <a:sym typeface="Calibri"/>
              </a:rPr>
            </a:br>
            <a:r>
              <a:rPr i="0" lang="en-US" sz="2800" u="none" cap="none" strike="noStrike">
                <a:solidFill>
                  <a:srgbClr val="000000"/>
                </a:solidFill>
                <a:highlight>
                  <a:srgbClr val="FFFF00"/>
                </a:highlight>
                <a:latin typeface="Calibri"/>
                <a:ea typeface="Calibri"/>
                <a:cs typeface="Calibri"/>
                <a:sym typeface="Calibri"/>
              </a:rPr>
              <a:t>• Copper → supports electron transfer reactions</a:t>
            </a:r>
            <a:endParaRPr sz="2800">
              <a:highlight>
                <a:srgbClr val="FFFF00"/>
              </a:highlight>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8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highlight>
                  <a:srgbClr val="FFFF00"/>
                </a:highlight>
                <a:latin typeface="Calibri"/>
                <a:ea typeface="Calibri"/>
                <a:cs typeface="Calibri"/>
                <a:sym typeface="Calibri"/>
              </a:rPr>
              <a:t>Deficiency:</a:t>
            </a:r>
            <a:endParaRPr sz="2800">
              <a:highlight>
                <a:srgbClr val="FFFF00"/>
              </a:highlight>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 Increased oxidative tissue damage</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Accelerated aging and inflammation</a:t>
            </a:r>
            <a:endParaRPr sz="2800">
              <a:latin typeface="Calibri"/>
              <a:ea typeface="Calibri"/>
              <a:cs typeface="Calibri"/>
              <a:sym typeface="Calibri"/>
            </a:endParaRPr>
          </a:p>
        </p:txBody>
      </p:sp>
      <p:sp>
        <p:nvSpPr>
          <p:cNvPr id="950" name="Google Shape;950;p91"/>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951" name="Google Shape;951;p91"/>
          <p:cNvSpPr txBox="1"/>
          <p:nvPr/>
        </p:nvSpPr>
        <p:spPr>
          <a:xfrm>
            <a:off x="9584725" y="3665800"/>
            <a:ext cx="7957500" cy="5880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5. STRUCTURAL SUPPORT</a:t>
            </a:r>
            <a:endParaRPr sz="28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b="1" i="0" sz="28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Calcium and phosphorus form the crystal lattice of:</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 Bone</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Teeth</a:t>
            </a:r>
            <a:endParaRPr sz="28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8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highlight>
                  <a:srgbClr val="FFFF00"/>
                </a:highlight>
                <a:latin typeface="Calibri"/>
                <a:ea typeface="Calibri"/>
                <a:cs typeface="Calibri"/>
                <a:sym typeface="Calibri"/>
              </a:rPr>
              <a:t>Deficiencies lead to:</a:t>
            </a:r>
            <a:endParaRPr sz="2800">
              <a:highlight>
                <a:srgbClr val="FFFF00"/>
              </a:highlight>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800" u="none" cap="none" strike="noStrike">
                <a:solidFill>
                  <a:srgbClr val="000000"/>
                </a:solidFill>
                <a:latin typeface="Calibri"/>
                <a:ea typeface="Calibri"/>
                <a:cs typeface="Calibri"/>
                <a:sym typeface="Calibri"/>
              </a:rPr>
              <a:t>• Osteoporosis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Fracture risk</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Dental erosion</a:t>
            </a:r>
            <a:endParaRPr sz="28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2800" u="none" cap="none" strike="noStrike">
              <a:solidFill>
                <a:srgbClr val="000000"/>
              </a:solidFill>
              <a:latin typeface="Calibri"/>
              <a:ea typeface="Calibri"/>
              <a:cs typeface="Calibri"/>
              <a:sym typeface="Calibri"/>
            </a:endParaRPr>
          </a:p>
        </p:txBody>
      </p:sp>
      <p:sp>
        <p:nvSpPr>
          <p:cNvPr id="952" name="Google Shape;952;p9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sp>
        <p:nvSpPr>
          <p:cNvPr id="957" name="Google Shape;957;p9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58" name="Google Shape;958;p92"/>
          <p:cNvSpPr txBox="1"/>
          <p:nvPr/>
        </p:nvSpPr>
        <p:spPr>
          <a:xfrm>
            <a:off x="1078663" y="966858"/>
            <a:ext cx="16812962" cy="11523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Major Minerals </a:t>
            </a:r>
            <a:r>
              <a:rPr b="0" i="0" lang="en-US" sz="7800" u="none" cap="none" strike="noStrike">
                <a:solidFill>
                  <a:srgbClr val="FFFFFF"/>
                </a:solidFill>
                <a:latin typeface="Arial"/>
                <a:ea typeface="Arial"/>
                <a:cs typeface="Arial"/>
                <a:sym typeface="Arial"/>
              </a:rPr>
              <a:t>&amp; Food Sources</a:t>
            </a:r>
            <a:endParaRPr/>
          </a:p>
        </p:txBody>
      </p:sp>
      <p:sp>
        <p:nvSpPr>
          <p:cNvPr id="959" name="Google Shape;959;p9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0" name="Google Shape;960;p92"/>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961" name="Google Shape;961;p92"/>
          <p:cNvGraphicFramePr/>
          <p:nvPr/>
        </p:nvGraphicFramePr>
        <p:xfrm>
          <a:off x="3063020" y="3599496"/>
          <a:ext cx="3000000" cy="3000000"/>
        </p:xfrm>
        <a:graphic>
          <a:graphicData uri="http://schemas.openxmlformats.org/drawingml/2006/table">
            <a:tbl>
              <a:tblPr bandRow="1">
                <a:noFill/>
                <a:tableStyleId>{0E30B8B5-0A17-4FE9-90C6-0DF0C035C8B7}</a:tableStyleId>
              </a:tblPr>
              <a:tblGrid>
                <a:gridCol w="2626475"/>
                <a:gridCol w="10217750"/>
              </a:tblGrid>
              <a:tr h="742950">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Mineral</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Top Food Sources</a:t>
                      </a:r>
                      <a:endParaRPr sz="3200"/>
                    </a:p>
                  </a:txBody>
                  <a:tcPr marT="12700" marB="12700" marR="12700" marL="12700" anchor="ctr"/>
                </a:tc>
              </a:tr>
              <a:tr h="1151600">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Calcium</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Sardines (with bones), dairy (milk, yogurt, cheese), kale, bok choy, sesame seeds &amp; tahini</a:t>
                      </a:r>
                      <a:endParaRPr sz="3200"/>
                    </a:p>
                  </a:txBody>
                  <a:tcPr marT="12700" marB="12700" marR="12700" marL="12700" anchor="ctr"/>
                </a:tc>
              </a:tr>
              <a:tr h="1151600">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Magnesium</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Spinach &amp; leafy greens, pumpkin seeds, almonds, black beans, quinoa</a:t>
                      </a:r>
                      <a:endParaRPr sz="3200"/>
                    </a:p>
                  </a:txBody>
                  <a:tcPr marT="12700" marB="12700" marR="12700" marL="12700" anchor="ctr"/>
                </a:tc>
              </a:tr>
              <a:tr h="938150">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Potassium</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Avocados, bananas, white &amp; sweet potatoes, spinach, lentils</a:t>
                      </a:r>
                      <a:endParaRPr sz="3200"/>
                    </a:p>
                  </a:txBody>
                  <a:tcPr marT="12700" marB="12700" marR="12700" marL="12700" anchor="ctr"/>
                </a:tc>
              </a:tr>
              <a:tr h="742950">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Sodium</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Sea salt, broth, cured meats, pickled vegetables</a:t>
                      </a:r>
                      <a:endParaRPr sz="3200"/>
                    </a:p>
                  </a:txBody>
                  <a:tcPr marT="12700" marB="12700" marR="12700" marL="12700" anchor="ctr"/>
                </a:tc>
              </a:tr>
              <a:tr h="1151600">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Phosphorus</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Poultry, fish, dairy, beans, nuts, whole grains</a:t>
                      </a:r>
                      <a:endParaRPr sz="3200"/>
                    </a:p>
                  </a:txBody>
                  <a:tcPr marT="12700" marB="12700" marR="12700" marL="12700" anchor="ctr"/>
                </a:tc>
              </a:tr>
            </a:tbl>
          </a:graphicData>
        </a:graphic>
      </p:graphicFrame>
      <p:sp>
        <p:nvSpPr>
          <p:cNvPr id="962" name="Google Shape;962;p92"/>
          <p:cNvSpPr/>
          <p:nvPr/>
        </p:nvSpPr>
        <p:spPr>
          <a:xfrm>
            <a:off x="16620287" y="7079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6" name="Shape 966"/>
        <p:cNvGrpSpPr/>
        <p:nvPr/>
      </p:nvGrpSpPr>
      <p:grpSpPr>
        <a:xfrm>
          <a:off x="0" y="0"/>
          <a:ext cx="0" cy="0"/>
          <a:chOff x="0" y="0"/>
          <a:chExt cx="0" cy="0"/>
        </a:xfrm>
      </p:grpSpPr>
      <p:sp>
        <p:nvSpPr>
          <p:cNvPr id="967" name="Google Shape;967;p9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8" name="Google Shape;968;p93"/>
          <p:cNvSpPr txBox="1"/>
          <p:nvPr/>
        </p:nvSpPr>
        <p:spPr>
          <a:xfrm>
            <a:off x="1078663" y="966858"/>
            <a:ext cx="16812962" cy="11523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Trace Minerals </a:t>
            </a:r>
            <a:r>
              <a:rPr b="0" i="0" lang="en-US" sz="7800" u="none" cap="none" strike="noStrike">
                <a:solidFill>
                  <a:srgbClr val="FFFFFF"/>
                </a:solidFill>
                <a:latin typeface="Arial"/>
                <a:ea typeface="Arial"/>
                <a:cs typeface="Arial"/>
                <a:sym typeface="Arial"/>
              </a:rPr>
              <a:t>&amp; Food Sources</a:t>
            </a:r>
            <a:endParaRPr/>
          </a:p>
        </p:txBody>
      </p:sp>
      <p:sp>
        <p:nvSpPr>
          <p:cNvPr id="969" name="Google Shape;969;p9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0" name="Google Shape;970;p93"/>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971" name="Google Shape;971;p93"/>
          <p:cNvGraphicFramePr/>
          <p:nvPr/>
        </p:nvGraphicFramePr>
        <p:xfrm>
          <a:off x="3619570" y="3993143"/>
          <a:ext cx="3000000" cy="3000000"/>
        </p:xfrm>
        <a:graphic>
          <a:graphicData uri="http://schemas.openxmlformats.org/drawingml/2006/table">
            <a:tbl>
              <a:tblPr bandRow="1">
                <a:noFill/>
                <a:tableStyleId>{0E30B8B5-0A17-4FE9-90C6-0DF0C035C8B7}</a:tableStyleId>
              </a:tblPr>
              <a:tblGrid>
                <a:gridCol w="2727625"/>
                <a:gridCol w="9348875"/>
              </a:tblGrid>
              <a:tr h="677400">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Mineral</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Top Food Sources</a:t>
                      </a:r>
                      <a:endParaRPr sz="3200"/>
                    </a:p>
                  </a:txBody>
                  <a:tcPr marT="12700" marB="12700" marR="12700" marL="12700" anchor="ctr"/>
                </a:tc>
              </a:tr>
              <a:tr h="677400">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Iron</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Red meat, liver, lentils, spinach, pumpkin seeds</a:t>
                      </a:r>
                      <a:endParaRPr sz="3200"/>
                    </a:p>
                  </a:txBody>
                  <a:tcPr marT="12700" marB="12700" marR="12700" marL="12700" anchor="ctr"/>
                </a:tc>
              </a:tr>
              <a:tr h="677400">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Zinc</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Oysters, beef, pumpkin seeds, lentils</a:t>
                      </a:r>
                      <a:endParaRPr sz="3200"/>
                    </a:p>
                  </a:txBody>
                  <a:tcPr marT="12700" marB="12700" marR="12700" marL="12700" anchor="ctr"/>
                </a:tc>
              </a:tr>
              <a:tr h="677400">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Selenium</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Brazil nuts, tuna, eggs, sunflower seeds</a:t>
                      </a:r>
                      <a:endParaRPr sz="3200"/>
                    </a:p>
                  </a:txBody>
                  <a:tcPr marT="12700" marB="12700" marR="12700" marL="12700" anchor="ctr"/>
                </a:tc>
              </a:tr>
              <a:tr h="677400">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Iodine</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Seaweed (kelp, nori), iodized salt, fish, dairy</a:t>
                      </a:r>
                      <a:endParaRPr sz="3200"/>
                    </a:p>
                  </a:txBody>
                  <a:tcPr marT="12700" marB="12700" marR="12700" marL="12700" anchor="ctr"/>
                </a:tc>
              </a:tr>
              <a:tr h="1049975">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Copper</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Organ meats (liver), cashews, sunflower seeds, mushrooms</a:t>
                      </a:r>
                      <a:endParaRPr sz="3200"/>
                    </a:p>
                  </a:txBody>
                  <a:tcPr marT="12700" marB="12700" marR="12700" marL="12700" anchor="ctr"/>
                </a:tc>
              </a:tr>
              <a:tr h="1049975">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Manganese</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Oats, brown rice, hazelnuts, spinach, pineapple</a:t>
                      </a:r>
                      <a:endParaRPr sz="3200"/>
                    </a:p>
                  </a:txBody>
                  <a:tcPr marT="12700" marB="12700" marR="12700" marL="12700" anchor="ctr"/>
                </a:tc>
              </a:tr>
            </a:tbl>
          </a:graphicData>
        </a:graphic>
      </p:graphicFrame>
      <p:sp>
        <p:nvSpPr>
          <p:cNvPr id="972" name="Google Shape;972;p93"/>
          <p:cNvSpPr/>
          <p:nvPr/>
        </p:nvSpPr>
        <p:spPr>
          <a:xfrm>
            <a:off x="16620287" y="7079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6" name="Shape 976"/>
        <p:cNvGrpSpPr/>
        <p:nvPr/>
      </p:nvGrpSpPr>
      <p:grpSpPr>
        <a:xfrm>
          <a:off x="0" y="0"/>
          <a:ext cx="0" cy="0"/>
          <a:chOff x="0" y="0"/>
          <a:chExt cx="0" cy="0"/>
        </a:xfrm>
      </p:grpSpPr>
      <p:sp>
        <p:nvSpPr>
          <p:cNvPr id="977" name="Google Shape;977;p9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8" name="Google Shape;978;p94"/>
          <p:cNvSpPr txBox="1"/>
          <p:nvPr/>
        </p:nvSpPr>
        <p:spPr>
          <a:xfrm>
            <a:off x="1300685" y="474002"/>
            <a:ext cx="16812962"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Mineral Deficiency vs. Insufficiency</a:t>
            </a:r>
            <a:endParaRPr/>
          </a:p>
        </p:txBody>
      </p:sp>
      <p:sp>
        <p:nvSpPr>
          <p:cNvPr id="979" name="Google Shape;979;p9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80" name="Google Shape;980;p94"/>
          <p:cNvSpPr txBox="1"/>
          <p:nvPr/>
        </p:nvSpPr>
        <p:spPr>
          <a:xfrm>
            <a:off x="880448" y="3970300"/>
            <a:ext cx="6833400" cy="56028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300"/>
              <a:buFont typeface="Times"/>
              <a:buNone/>
            </a:pPr>
            <a:r>
              <a:rPr b="1" i="0" lang="en-US" sz="2800" u="none" cap="none" strike="noStrike">
                <a:solidFill>
                  <a:srgbClr val="000000"/>
                </a:solidFill>
                <a:latin typeface="Calibri"/>
                <a:ea typeface="Calibri"/>
                <a:cs typeface="Calibri"/>
                <a:sym typeface="Calibri"/>
              </a:rPr>
              <a:t>✅ Mineral Deficiency</a:t>
            </a:r>
            <a:endParaRPr sz="2800">
              <a:latin typeface="Calibri"/>
              <a:ea typeface="Calibri"/>
              <a:cs typeface="Calibri"/>
              <a:sym typeface="Calibri"/>
            </a:endParaRPr>
          </a:p>
          <a:p>
            <a:pPr indent="-34925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Sustained depletion below functional thresholds</a:t>
            </a:r>
            <a:endParaRPr sz="2800">
              <a:latin typeface="Calibri"/>
              <a:ea typeface="Calibri"/>
              <a:cs typeface="Calibri"/>
              <a:sym typeface="Calibri"/>
            </a:endParaRPr>
          </a:p>
          <a:p>
            <a:pPr indent="-34925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Measurable lab abnormalities or obvious clinical disease</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300"/>
              <a:buFont typeface="Times"/>
              <a:buNone/>
            </a:pPr>
            <a:r>
              <a:rPr b="1" i="0" lang="en-US" sz="2800" u="none" cap="none" strike="noStrike">
                <a:solidFill>
                  <a:srgbClr val="000000"/>
                </a:solidFill>
                <a:latin typeface="Calibri"/>
                <a:ea typeface="Calibri"/>
                <a:cs typeface="Calibri"/>
                <a:sym typeface="Calibri"/>
              </a:rPr>
              <a:t>Examples:</a:t>
            </a:r>
            <a:br>
              <a:rPr b="1"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Iron-deficiency anemia</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Iodine-deficiency goiter</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Severe hypocalcemia</a:t>
            </a:r>
            <a:endParaRPr i="0" sz="28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300"/>
              <a:buFont typeface="Times"/>
              <a:buNone/>
            </a:pPr>
            <a:r>
              <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300"/>
              <a:buFont typeface="Times"/>
              <a:buNone/>
            </a:pPr>
            <a:r>
              <a:rPr lang="en-US" sz="2800" u="sng">
                <a:solidFill>
                  <a:schemeClr val="hlink"/>
                </a:solidFill>
                <a:latin typeface="Calibri"/>
                <a:ea typeface="Calibri"/>
                <a:cs typeface="Calibri"/>
                <a:sym typeface="Calibri"/>
                <a:hlinkClick r:id="rId4"/>
              </a:rPr>
              <a:t>Helpful video resource here!</a:t>
            </a:r>
            <a:endParaRPr sz="2800">
              <a:latin typeface="Calibri"/>
              <a:ea typeface="Calibri"/>
              <a:cs typeface="Calibri"/>
              <a:sym typeface="Calibri"/>
            </a:endParaRPr>
          </a:p>
        </p:txBody>
      </p:sp>
      <p:sp>
        <p:nvSpPr>
          <p:cNvPr id="981" name="Google Shape;981;p94"/>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sp>
        <p:nvSpPr>
          <p:cNvPr id="982" name="Google Shape;982;p94"/>
          <p:cNvSpPr txBox="1"/>
          <p:nvPr/>
        </p:nvSpPr>
        <p:spPr>
          <a:xfrm>
            <a:off x="9087926" y="3970300"/>
            <a:ext cx="7852800" cy="4863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 Mineral Insufficiency</a:t>
            </a:r>
            <a:endParaRPr sz="28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Intake or tissue levels below optimal yet above diagnostic thresholds</a:t>
            </a:r>
            <a:endParaRPr sz="28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Symptoms may be vague or chronic</a:t>
            </a:r>
            <a:endParaRPr sz="28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Common symptoms:</a:t>
            </a:r>
            <a:br>
              <a:rPr b="1"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Fatigue</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Muscle cramps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Anxiety</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Frequent infections</a:t>
            </a:r>
            <a:br>
              <a:rPr i="0" lang="en-US" sz="2800" u="none" cap="none" strike="noStrike">
                <a:solidFill>
                  <a:srgbClr val="000000"/>
                </a:solidFill>
                <a:latin typeface="Calibri"/>
                <a:ea typeface="Calibri"/>
                <a:cs typeface="Calibri"/>
                <a:sym typeface="Calibri"/>
              </a:rPr>
            </a:br>
            <a:r>
              <a:rPr i="0" lang="en-US" sz="2800" u="none" cap="none" strike="noStrike">
                <a:solidFill>
                  <a:srgbClr val="000000"/>
                </a:solidFill>
                <a:latin typeface="Calibri"/>
                <a:ea typeface="Calibri"/>
                <a:cs typeface="Calibri"/>
                <a:sym typeface="Calibri"/>
              </a:rPr>
              <a:t>• Brain fog</a:t>
            </a:r>
            <a:endParaRPr sz="2800">
              <a:latin typeface="Calibri"/>
              <a:ea typeface="Calibri"/>
              <a:cs typeface="Calibri"/>
              <a:sym typeface="Calibri"/>
            </a:endParaRPr>
          </a:p>
        </p:txBody>
      </p:sp>
      <p:sp>
        <p:nvSpPr>
          <p:cNvPr id="983" name="Google Shape;983;p9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7" name="Shape 987"/>
        <p:cNvGrpSpPr/>
        <p:nvPr/>
      </p:nvGrpSpPr>
      <p:grpSpPr>
        <a:xfrm>
          <a:off x="0" y="0"/>
          <a:ext cx="0" cy="0"/>
          <a:chOff x="0" y="0"/>
          <a:chExt cx="0" cy="0"/>
        </a:xfrm>
      </p:grpSpPr>
      <p:sp>
        <p:nvSpPr>
          <p:cNvPr id="988" name="Google Shape;988;p9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89" name="Google Shape;989;p95"/>
          <p:cNvSpPr txBox="1"/>
          <p:nvPr/>
        </p:nvSpPr>
        <p:spPr>
          <a:xfrm>
            <a:off x="1300685" y="474002"/>
            <a:ext cx="16812900" cy="2401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Causes of Mineral Deficiency vs. Insufficiency</a:t>
            </a:r>
            <a:endParaRPr/>
          </a:p>
        </p:txBody>
      </p:sp>
      <p:sp>
        <p:nvSpPr>
          <p:cNvPr id="990" name="Google Shape;990;p9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91" name="Google Shape;991;p95"/>
          <p:cNvSpPr txBox="1"/>
          <p:nvPr/>
        </p:nvSpPr>
        <p:spPr>
          <a:xfrm>
            <a:off x="1510862" y="3970294"/>
            <a:ext cx="5860800" cy="20010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600" u="none" cap="none" strike="noStrike">
                <a:solidFill>
                  <a:srgbClr val="000000"/>
                </a:solidFill>
                <a:latin typeface="Calibri"/>
                <a:ea typeface="Calibri"/>
                <a:cs typeface="Calibri"/>
                <a:sym typeface="Calibri"/>
              </a:rPr>
              <a:t>1. Poor Dietary Intake</a:t>
            </a:r>
            <a:endParaRPr sz="26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600" u="none" cap="none" strike="noStrike">
                <a:solidFill>
                  <a:srgbClr val="000000"/>
                </a:solidFill>
                <a:latin typeface="Calibri"/>
                <a:ea typeface="Calibri"/>
                <a:cs typeface="Calibri"/>
                <a:sym typeface="Calibri"/>
              </a:rPr>
              <a:t>Ultra-processed diets are:</a:t>
            </a:r>
            <a:endParaRPr sz="26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600" u="none" cap="none" strike="noStrike">
                <a:solidFill>
                  <a:srgbClr val="000000"/>
                </a:solidFill>
                <a:latin typeface="Calibri"/>
                <a:ea typeface="Calibri"/>
                <a:cs typeface="Calibri"/>
                <a:sym typeface="Calibri"/>
              </a:rPr>
              <a:t>• Low in magnesium, potassium, zinc</a:t>
            </a:r>
            <a:br>
              <a:rPr i="0" lang="en-US" sz="2600" u="none" cap="none" strike="noStrike">
                <a:solidFill>
                  <a:srgbClr val="000000"/>
                </a:solidFill>
                <a:latin typeface="Calibri"/>
                <a:ea typeface="Calibri"/>
                <a:cs typeface="Calibri"/>
                <a:sym typeface="Calibri"/>
              </a:rPr>
            </a:br>
            <a:r>
              <a:rPr i="0" lang="en-US" sz="2600" u="none" cap="none" strike="noStrike">
                <a:solidFill>
                  <a:srgbClr val="000000"/>
                </a:solidFill>
                <a:latin typeface="Calibri"/>
                <a:ea typeface="Calibri"/>
                <a:cs typeface="Calibri"/>
                <a:sym typeface="Calibri"/>
              </a:rPr>
              <a:t>• Excess sodium</a:t>
            </a:r>
            <a:endParaRPr sz="2600">
              <a:latin typeface="Calibri"/>
              <a:ea typeface="Calibri"/>
              <a:cs typeface="Calibri"/>
              <a:sym typeface="Calibri"/>
            </a:endParaRPr>
          </a:p>
        </p:txBody>
      </p:sp>
      <p:sp>
        <p:nvSpPr>
          <p:cNvPr id="992" name="Google Shape;992;p95"/>
          <p:cNvSpPr txBox="1"/>
          <p:nvPr>
            <p:ph idx="4294967295" type="sldNum"/>
          </p:nvPr>
        </p:nvSpPr>
        <p:spPr>
          <a:xfrm>
            <a:off x="8428180" y="6414761"/>
            <a:ext cx="258600" cy="892800"/>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2600">
                <a:solidFill>
                  <a:srgbClr val="888888"/>
                </a:solidFill>
              </a:rPr>
              <a:t>‹#›</a:t>
            </a:fld>
            <a:endParaRPr sz="2600"/>
          </a:p>
        </p:txBody>
      </p:sp>
      <p:sp>
        <p:nvSpPr>
          <p:cNvPr id="993" name="Google Shape;993;p95"/>
          <p:cNvSpPr txBox="1"/>
          <p:nvPr/>
        </p:nvSpPr>
        <p:spPr>
          <a:xfrm>
            <a:off x="6796433" y="3846576"/>
            <a:ext cx="4695000" cy="28014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600" u="none" cap="none" strike="noStrike">
                <a:solidFill>
                  <a:srgbClr val="000000"/>
                </a:solidFill>
                <a:latin typeface="Calibri"/>
                <a:ea typeface="Calibri"/>
                <a:cs typeface="Calibri"/>
                <a:sym typeface="Calibri"/>
              </a:rPr>
              <a:t>3. Malabsorption</a:t>
            </a:r>
            <a:endParaRPr sz="26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600" u="none" cap="none" strike="noStrike">
                <a:solidFill>
                  <a:srgbClr val="000000"/>
                </a:solidFill>
                <a:latin typeface="Calibri"/>
                <a:ea typeface="Calibri"/>
                <a:cs typeface="Calibri"/>
                <a:sym typeface="Calibri"/>
              </a:rPr>
              <a:t>Conditions affecting mineral uptake:</a:t>
            </a:r>
            <a:endParaRPr sz="26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600" u="none" cap="none" strike="noStrike">
                <a:solidFill>
                  <a:srgbClr val="000000"/>
                </a:solidFill>
                <a:latin typeface="Calibri"/>
                <a:ea typeface="Calibri"/>
                <a:cs typeface="Calibri"/>
                <a:sym typeface="Calibri"/>
              </a:rPr>
              <a:t>• Celiac disease</a:t>
            </a:r>
            <a:br>
              <a:rPr i="0" lang="en-US" sz="2600" u="none" cap="none" strike="noStrike">
                <a:solidFill>
                  <a:srgbClr val="000000"/>
                </a:solidFill>
                <a:latin typeface="Calibri"/>
                <a:ea typeface="Calibri"/>
                <a:cs typeface="Calibri"/>
                <a:sym typeface="Calibri"/>
              </a:rPr>
            </a:br>
            <a:r>
              <a:rPr i="0" lang="en-US" sz="2600" u="none" cap="none" strike="noStrike">
                <a:solidFill>
                  <a:srgbClr val="000000"/>
                </a:solidFill>
                <a:latin typeface="Calibri"/>
                <a:ea typeface="Calibri"/>
                <a:cs typeface="Calibri"/>
                <a:sym typeface="Calibri"/>
              </a:rPr>
              <a:t>• Gastric bypass surgery</a:t>
            </a:r>
            <a:br>
              <a:rPr i="0" lang="en-US" sz="2600" u="none" cap="none" strike="noStrike">
                <a:solidFill>
                  <a:srgbClr val="000000"/>
                </a:solidFill>
                <a:latin typeface="Calibri"/>
                <a:ea typeface="Calibri"/>
                <a:cs typeface="Calibri"/>
                <a:sym typeface="Calibri"/>
              </a:rPr>
            </a:br>
            <a:r>
              <a:rPr i="0" lang="en-US" sz="2600" u="none" cap="none" strike="noStrike">
                <a:solidFill>
                  <a:srgbClr val="000000"/>
                </a:solidFill>
                <a:latin typeface="Calibri"/>
                <a:ea typeface="Calibri"/>
                <a:cs typeface="Calibri"/>
                <a:sym typeface="Calibri"/>
              </a:rPr>
              <a:t>• IBS</a:t>
            </a:r>
            <a:endParaRPr sz="2600">
              <a:latin typeface="Calibri"/>
              <a:ea typeface="Calibri"/>
              <a:cs typeface="Calibri"/>
              <a:sym typeface="Calibri"/>
            </a:endParaRPr>
          </a:p>
        </p:txBody>
      </p:sp>
      <p:sp>
        <p:nvSpPr>
          <p:cNvPr id="994" name="Google Shape;994;p95"/>
          <p:cNvSpPr txBox="1"/>
          <p:nvPr/>
        </p:nvSpPr>
        <p:spPr>
          <a:xfrm>
            <a:off x="1510861" y="6416185"/>
            <a:ext cx="4250100" cy="2401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600" u="none" cap="none" strike="noStrike">
                <a:solidFill>
                  <a:srgbClr val="000000"/>
                </a:solidFill>
                <a:latin typeface="Calibri"/>
                <a:ea typeface="Calibri"/>
                <a:cs typeface="Calibri"/>
                <a:sym typeface="Calibri"/>
              </a:rPr>
              <a:t>2. Soil Depletion</a:t>
            </a:r>
            <a:endParaRPr sz="26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600" u="none" cap="none" strike="noStrike">
                <a:solidFill>
                  <a:srgbClr val="000000"/>
                </a:solidFill>
                <a:latin typeface="Calibri"/>
                <a:ea typeface="Calibri"/>
                <a:cs typeface="Calibri"/>
                <a:sym typeface="Calibri"/>
              </a:rPr>
              <a:t>Modern agriculture lowers:</a:t>
            </a:r>
            <a:endParaRPr sz="26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600" u="none" cap="none" strike="noStrike">
                <a:solidFill>
                  <a:srgbClr val="000000"/>
                </a:solidFill>
                <a:latin typeface="Calibri"/>
                <a:ea typeface="Calibri"/>
                <a:cs typeface="Calibri"/>
                <a:sym typeface="Calibri"/>
              </a:rPr>
              <a:t>• Magnesium</a:t>
            </a:r>
            <a:br>
              <a:rPr i="0" lang="en-US" sz="2600" u="none" cap="none" strike="noStrike">
                <a:solidFill>
                  <a:srgbClr val="000000"/>
                </a:solidFill>
                <a:latin typeface="Calibri"/>
                <a:ea typeface="Calibri"/>
                <a:cs typeface="Calibri"/>
                <a:sym typeface="Calibri"/>
              </a:rPr>
            </a:br>
            <a:r>
              <a:rPr i="0" lang="en-US" sz="2600" u="none" cap="none" strike="noStrike">
                <a:solidFill>
                  <a:srgbClr val="000000"/>
                </a:solidFill>
                <a:latin typeface="Calibri"/>
                <a:ea typeface="Calibri"/>
                <a:cs typeface="Calibri"/>
                <a:sym typeface="Calibri"/>
              </a:rPr>
              <a:t>• Zinc</a:t>
            </a:r>
            <a:br>
              <a:rPr i="0" lang="en-US" sz="2600" u="none" cap="none" strike="noStrike">
                <a:solidFill>
                  <a:srgbClr val="000000"/>
                </a:solidFill>
                <a:latin typeface="Calibri"/>
                <a:ea typeface="Calibri"/>
                <a:cs typeface="Calibri"/>
                <a:sym typeface="Calibri"/>
              </a:rPr>
            </a:br>
            <a:r>
              <a:rPr i="0" lang="en-US" sz="2600" u="none" cap="none" strike="noStrike">
                <a:solidFill>
                  <a:srgbClr val="000000"/>
                </a:solidFill>
                <a:latin typeface="Calibri"/>
                <a:ea typeface="Calibri"/>
                <a:cs typeface="Calibri"/>
                <a:sym typeface="Calibri"/>
              </a:rPr>
              <a:t>• Selenium content of produce</a:t>
            </a:r>
            <a:endParaRPr sz="2600">
              <a:latin typeface="Calibri"/>
              <a:ea typeface="Calibri"/>
              <a:cs typeface="Calibri"/>
              <a:sym typeface="Calibri"/>
            </a:endParaRPr>
          </a:p>
        </p:txBody>
      </p:sp>
      <p:sp>
        <p:nvSpPr>
          <p:cNvPr id="995" name="Google Shape;995;p95"/>
          <p:cNvSpPr txBox="1"/>
          <p:nvPr/>
        </p:nvSpPr>
        <p:spPr>
          <a:xfrm>
            <a:off x="12638409" y="3896514"/>
            <a:ext cx="4695000" cy="4926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600" u="none" cap="none" strike="noStrike">
                <a:solidFill>
                  <a:srgbClr val="000000"/>
                </a:solidFill>
                <a:latin typeface="Calibri"/>
                <a:ea typeface="Calibri"/>
                <a:cs typeface="Calibri"/>
                <a:sym typeface="Calibri"/>
              </a:rPr>
              <a:t>5. Medication-Induced Depletion</a:t>
            </a:r>
            <a:endParaRPr sz="2600">
              <a:latin typeface="Calibri"/>
              <a:ea typeface="Calibri"/>
              <a:cs typeface="Calibri"/>
              <a:sym typeface="Calibri"/>
            </a:endParaRPr>
          </a:p>
        </p:txBody>
      </p:sp>
      <p:graphicFrame>
        <p:nvGraphicFramePr>
          <p:cNvPr id="996" name="Google Shape;996;p95"/>
          <p:cNvGraphicFramePr/>
          <p:nvPr/>
        </p:nvGraphicFramePr>
        <p:xfrm>
          <a:off x="12692128" y="4494588"/>
          <a:ext cx="3000000" cy="3000000"/>
        </p:xfrm>
        <a:graphic>
          <a:graphicData uri="http://schemas.openxmlformats.org/drawingml/2006/table">
            <a:tbl>
              <a:tblPr bandRow="1">
                <a:noFill/>
                <a:tableStyleId>{0E30B8B5-0A17-4FE9-90C6-0DF0C035C8B7}</a:tableStyleId>
              </a:tblPr>
              <a:tblGrid>
                <a:gridCol w="2131275"/>
                <a:gridCol w="2118750"/>
              </a:tblGrid>
              <a:tr h="902450">
                <a:tc>
                  <a:txBody>
                    <a:bodyPr/>
                    <a:lstStyle/>
                    <a:p>
                      <a:pPr indent="0" lvl="0" marL="0" marR="0" rtl="0" algn="ctr">
                        <a:lnSpc>
                          <a:spcPct val="100000"/>
                        </a:lnSpc>
                        <a:spcBef>
                          <a:spcPts val="0"/>
                        </a:spcBef>
                        <a:spcAft>
                          <a:spcPts val="0"/>
                        </a:spcAft>
                        <a:buClr>
                          <a:schemeClr val="dk1"/>
                        </a:buClr>
                        <a:buSzPts val="2400"/>
                        <a:buFont typeface="Times"/>
                        <a:buNone/>
                      </a:pPr>
                      <a:r>
                        <a:rPr b="1" lang="en-US" sz="2600" u="none" cap="none" strike="noStrike"/>
                        <a:t>Medication Class</a:t>
                      </a:r>
                      <a:endParaRPr sz="26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600" u="none" cap="none" strike="noStrike"/>
                        <a:t>Depleted Mineral</a:t>
                      </a:r>
                      <a:endParaRPr sz="2600"/>
                    </a:p>
                  </a:txBody>
                  <a:tcPr marT="12700" marB="12700" marR="12700" marL="12700" anchor="ctr"/>
                </a:tc>
              </a:tr>
              <a:tr h="902450">
                <a:tc>
                  <a:txBody>
                    <a:bodyPr/>
                    <a:lstStyle/>
                    <a:p>
                      <a:pPr indent="0" lvl="0" marL="0" marR="0" rtl="0" algn="ctr">
                        <a:lnSpc>
                          <a:spcPct val="100000"/>
                        </a:lnSpc>
                        <a:spcBef>
                          <a:spcPts val="0"/>
                        </a:spcBef>
                        <a:spcAft>
                          <a:spcPts val="0"/>
                        </a:spcAft>
                        <a:buClr>
                          <a:schemeClr val="dk1"/>
                        </a:buClr>
                        <a:buSzPts val="2400"/>
                        <a:buFont typeface="Times"/>
                        <a:buNone/>
                      </a:pPr>
                      <a:r>
                        <a:rPr lang="en-US" sz="2600" u="none" cap="none" strike="noStrike"/>
                        <a:t>Proton pump inhibitors</a:t>
                      </a:r>
                      <a:endParaRPr sz="26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600" u="none" cap="none" strike="noStrike"/>
                        <a:t>Magnesium, calcium</a:t>
                      </a:r>
                      <a:endParaRPr sz="2600"/>
                    </a:p>
                  </a:txBody>
                  <a:tcPr marT="12700" marB="12700" marR="12700" marL="12700" anchor="ctr"/>
                </a:tc>
              </a:tr>
              <a:tr h="902450">
                <a:tc>
                  <a:txBody>
                    <a:bodyPr/>
                    <a:lstStyle/>
                    <a:p>
                      <a:pPr indent="0" lvl="0" marL="0" marR="0" rtl="0" algn="ctr">
                        <a:lnSpc>
                          <a:spcPct val="100000"/>
                        </a:lnSpc>
                        <a:spcBef>
                          <a:spcPts val="0"/>
                        </a:spcBef>
                        <a:spcAft>
                          <a:spcPts val="0"/>
                        </a:spcAft>
                        <a:buClr>
                          <a:schemeClr val="dk1"/>
                        </a:buClr>
                        <a:buSzPts val="2400"/>
                        <a:buFont typeface="Times"/>
                        <a:buNone/>
                      </a:pPr>
                      <a:r>
                        <a:rPr lang="en-US" sz="2600" u="none" cap="none" strike="noStrike"/>
                        <a:t>Diuretics</a:t>
                      </a:r>
                      <a:endParaRPr sz="26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600" u="none" cap="none" strike="noStrike"/>
                        <a:t>Potassium, magnesium</a:t>
                      </a:r>
                      <a:endParaRPr sz="2600"/>
                    </a:p>
                  </a:txBody>
                  <a:tcPr marT="12700" marB="12700" marR="12700" marL="12700" anchor="ctr"/>
                </a:tc>
              </a:tr>
              <a:tr h="478850">
                <a:tc>
                  <a:txBody>
                    <a:bodyPr/>
                    <a:lstStyle/>
                    <a:p>
                      <a:pPr indent="0" lvl="0" marL="0" marR="0" rtl="0" algn="ctr">
                        <a:lnSpc>
                          <a:spcPct val="100000"/>
                        </a:lnSpc>
                        <a:spcBef>
                          <a:spcPts val="0"/>
                        </a:spcBef>
                        <a:spcAft>
                          <a:spcPts val="0"/>
                        </a:spcAft>
                        <a:buClr>
                          <a:schemeClr val="dk1"/>
                        </a:buClr>
                        <a:buSzPts val="2400"/>
                        <a:buFont typeface="Times"/>
                        <a:buNone/>
                      </a:pPr>
                      <a:r>
                        <a:rPr lang="en-US" sz="2600" u="none" cap="none" strike="noStrike"/>
                        <a:t>Antacids</a:t>
                      </a:r>
                      <a:endParaRPr sz="26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600" u="none" cap="none" strike="noStrike"/>
                        <a:t>Iron, zinc</a:t>
                      </a:r>
                      <a:endParaRPr sz="2600"/>
                    </a:p>
                  </a:txBody>
                  <a:tcPr marT="12700" marB="12700" marR="12700" marL="12700" anchor="ctr"/>
                </a:tc>
              </a:tr>
              <a:tr h="902450">
                <a:tc>
                  <a:txBody>
                    <a:bodyPr/>
                    <a:lstStyle/>
                    <a:p>
                      <a:pPr indent="0" lvl="0" marL="0" marR="0" rtl="0" algn="ctr">
                        <a:lnSpc>
                          <a:spcPct val="100000"/>
                        </a:lnSpc>
                        <a:spcBef>
                          <a:spcPts val="0"/>
                        </a:spcBef>
                        <a:spcAft>
                          <a:spcPts val="0"/>
                        </a:spcAft>
                        <a:buClr>
                          <a:schemeClr val="dk1"/>
                        </a:buClr>
                        <a:buSzPts val="2400"/>
                        <a:buFont typeface="Times"/>
                        <a:buNone/>
                      </a:pPr>
                      <a:r>
                        <a:rPr lang="en-US" sz="2600" u="none" cap="none" strike="noStrike"/>
                        <a:t>Oral contraceptives</a:t>
                      </a:r>
                      <a:endParaRPr sz="26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600" u="none" cap="none" strike="noStrike"/>
                        <a:t>Zinc</a:t>
                      </a:r>
                      <a:endParaRPr sz="2600"/>
                    </a:p>
                  </a:txBody>
                  <a:tcPr marT="12700" marB="12700" marR="12700" marL="12700" anchor="ctr"/>
                </a:tc>
              </a:tr>
            </a:tbl>
          </a:graphicData>
        </a:graphic>
      </p:graphicFrame>
      <p:sp>
        <p:nvSpPr>
          <p:cNvPr id="997" name="Google Shape;997;p95"/>
          <p:cNvSpPr txBox="1"/>
          <p:nvPr/>
        </p:nvSpPr>
        <p:spPr>
          <a:xfrm>
            <a:off x="6796433" y="6535504"/>
            <a:ext cx="4695000" cy="2401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600" u="none" cap="none" strike="noStrike">
                <a:solidFill>
                  <a:srgbClr val="000000"/>
                </a:solidFill>
                <a:latin typeface="Calibri"/>
                <a:ea typeface="Calibri"/>
                <a:cs typeface="Calibri"/>
                <a:sym typeface="Calibri"/>
              </a:rPr>
              <a:t>4. Increased Requirements</a:t>
            </a:r>
            <a:endParaRPr sz="26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600" u="none" cap="none" strike="noStrike">
                <a:solidFill>
                  <a:srgbClr val="000000"/>
                </a:solidFill>
                <a:latin typeface="Calibri"/>
                <a:ea typeface="Calibri"/>
                <a:cs typeface="Calibri"/>
                <a:sym typeface="Calibri"/>
              </a:rPr>
              <a:t>Needs rise with:</a:t>
            </a:r>
            <a:endParaRPr sz="26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600" u="none" cap="none" strike="noStrike">
                <a:solidFill>
                  <a:srgbClr val="000000"/>
                </a:solidFill>
                <a:latin typeface="Calibri"/>
                <a:ea typeface="Calibri"/>
                <a:cs typeface="Calibri"/>
                <a:sym typeface="Calibri"/>
              </a:rPr>
              <a:t>• Pregnancy</a:t>
            </a:r>
            <a:br>
              <a:rPr i="0" lang="en-US" sz="2600" u="none" cap="none" strike="noStrike">
                <a:solidFill>
                  <a:srgbClr val="000000"/>
                </a:solidFill>
                <a:latin typeface="Calibri"/>
                <a:ea typeface="Calibri"/>
                <a:cs typeface="Calibri"/>
                <a:sym typeface="Calibri"/>
              </a:rPr>
            </a:br>
            <a:r>
              <a:rPr i="0" lang="en-US" sz="2600" u="none" cap="none" strike="noStrike">
                <a:solidFill>
                  <a:srgbClr val="000000"/>
                </a:solidFill>
                <a:latin typeface="Calibri"/>
                <a:ea typeface="Calibri"/>
                <a:cs typeface="Calibri"/>
                <a:sym typeface="Calibri"/>
              </a:rPr>
              <a:t>• Athletic training</a:t>
            </a:r>
            <a:br>
              <a:rPr i="0" lang="en-US" sz="2600" u="none" cap="none" strike="noStrike">
                <a:solidFill>
                  <a:srgbClr val="000000"/>
                </a:solidFill>
                <a:latin typeface="Calibri"/>
                <a:ea typeface="Calibri"/>
                <a:cs typeface="Calibri"/>
                <a:sym typeface="Calibri"/>
              </a:rPr>
            </a:br>
            <a:r>
              <a:rPr i="0" lang="en-US" sz="2600" u="none" cap="none" strike="noStrike">
                <a:solidFill>
                  <a:srgbClr val="000000"/>
                </a:solidFill>
                <a:latin typeface="Calibri"/>
                <a:ea typeface="Calibri"/>
                <a:cs typeface="Calibri"/>
                <a:sym typeface="Calibri"/>
              </a:rPr>
              <a:t>• Chronic stress</a:t>
            </a:r>
            <a:endParaRPr sz="2600">
              <a:latin typeface="Calibri"/>
              <a:ea typeface="Calibri"/>
              <a:cs typeface="Calibri"/>
              <a:sym typeface="Calibri"/>
            </a:endParaRPr>
          </a:p>
        </p:txBody>
      </p:sp>
      <p:sp>
        <p:nvSpPr>
          <p:cNvPr id="998" name="Google Shape;998;p9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2" name="Shape 1002"/>
        <p:cNvGrpSpPr/>
        <p:nvPr/>
      </p:nvGrpSpPr>
      <p:grpSpPr>
        <a:xfrm>
          <a:off x="0" y="0"/>
          <a:ext cx="0" cy="0"/>
          <a:chOff x="0" y="0"/>
          <a:chExt cx="0" cy="0"/>
        </a:xfrm>
      </p:grpSpPr>
      <p:sp>
        <p:nvSpPr>
          <p:cNvPr id="1003" name="Google Shape;1003;p9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04" name="Google Shape;1004;p96"/>
          <p:cNvSpPr txBox="1"/>
          <p:nvPr/>
        </p:nvSpPr>
        <p:spPr>
          <a:xfrm>
            <a:off x="1300685" y="474003"/>
            <a:ext cx="16812900" cy="26013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1" i="0" lang="en-US" sz="7800" u="none" cap="none" strike="noStrike">
                <a:solidFill>
                  <a:srgbClr val="FFFFFF"/>
                </a:solidFill>
                <a:latin typeface="Poppins"/>
                <a:ea typeface="Poppins"/>
                <a:cs typeface="Poppins"/>
                <a:sym typeface="Poppins"/>
              </a:rPr>
              <a:t>Mechanisms</a:t>
            </a:r>
            <a:r>
              <a:rPr b="1" lang="en-US" sz="7800">
                <a:solidFill>
                  <a:srgbClr val="FFFFFF"/>
                </a:solidFill>
                <a:latin typeface="Poppins"/>
                <a:ea typeface="Poppins"/>
                <a:cs typeface="Poppins"/>
                <a:sym typeface="Poppins"/>
              </a:rPr>
              <a:t>:</a:t>
            </a:r>
            <a:r>
              <a:rPr b="1" i="0" lang="en-US" sz="7800" u="none" cap="none" strike="noStrike">
                <a:solidFill>
                  <a:srgbClr val="FFFFFF"/>
                </a:solidFill>
                <a:latin typeface="Poppins"/>
                <a:ea typeface="Poppins"/>
                <a:cs typeface="Poppins"/>
                <a:sym typeface="Poppins"/>
              </a:rPr>
              <a:t> </a:t>
            </a:r>
            <a:r>
              <a:rPr b="0" i="0" lang="en-US" sz="7800" u="none" cap="none" strike="noStrike">
                <a:solidFill>
                  <a:srgbClr val="FFFFFF"/>
                </a:solidFill>
                <a:latin typeface="Poppins"/>
                <a:ea typeface="Poppins"/>
                <a:cs typeface="Poppins"/>
                <a:sym typeface="Poppins"/>
              </a:rPr>
              <a:t>How Mineral Deficiency Harms Health</a:t>
            </a:r>
            <a:endParaRPr/>
          </a:p>
        </p:txBody>
      </p:sp>
      <p:sp>
        <p:nvSpPr>
          <p:cNvPr id="1005" name="Google Shape;1005;p9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06" name="Google Shape;1006;p96"/>
          <p:cNvSpPr txBox="1"/>
          <p:nvPr/>
        </p:nvSpPr>
        <p:spPr>
          <a:xfrm>
            <a:off x="814338" y="3256075"/>
            <a:ext cx="16659300" cy="68373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200"/>
              </a:spcBef>
              <a:spcAft>
                <a:spcPts val="0"/>
              </a:spcAft>
              <a:buNone/>
            </a:pPr>
            <a:r>
              <a:rPr b="1" lang="en-US" sz="2800">
                <a:solidFill>
                  <a:schemeClr val="dk1"/>
                </a:solidFill>
                <a:latin typeface="Calibri"/>
                <a:ea typeface="Calibri"/>
                <a:cs typeface="Calibri"/>
                <a:sym typeface="Calibri"/>
              </a:rPr>
              <a:t>Immune Weakness</a:t>
            </a:r>
            <a:r>
              <a:rPr lang="en-US" sz="2800">
                <a:solidFill>
                  <a:schemeClr val="dk1"/>
                </a:solidFill>
                <a:latin typeface="Calibri"/>
                <a:ea typeface="Calibri"/>
                <a:cs typeface="Calibri"/>
                <a:sym typeface="Calibri"/>
              </a:rPr>
              <a:t> (Zinc)</a:t>
            </a:r>
            <a:br>
              <a:rPr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 Cytotoxic T-cell and NK cell activity → frequent infections</a:t>
            </a:r>
            <a:endParaRPr sz="2800">
              <a:solidFill>
                <a:schemeClr val="dk1"/>
              </a:solidFill>
              <a:latin typeface="Calibri"/>
              <a:ea typeface="Calibri"/>
              <a:cs typeface="Calibri"/>
              <a:sym typeface="Calibri"/>
            </a:endParaRPr>
          </a:p>
          <a:p>
            <a:pPr indent="0" lvl="0" marL="0" rtl="0" algn="ctr">
              <a:lnSpc>
                <a:spcPct val="115000"/>
              </a:lnSpc>
              <a:spcBef>
                <a:spcPts val="1200"/>
              </a:spcBef>
              <a:spcAft>
                <a:spcPts val="0"/>
              </a:spcAft>
              <a:buNone/>
            </a:pPr>
            <a:r>
              <a:rPr b="1" lang="en-US" sz="2800">
                <a:solidFill>
                  <a:schemeClr val="dk1"/>
                </a:solidFill>
                <a:latin typeface="Calibri"/>
                <a:ea typeface="Calibri"/>
                <a:cs typeface="Calibri"/>
                <a:sym typeface="Calibri"/>
              </a:rPr>
              <a:t>Oxygen Delivery Failure</a:t>
            </a:r>
            <a:r>
              <a:rPr lang="en-US" sz="2800">
                <a:solidFill>
                  <a:schemeClr val="dk1"/>
                </a:solidFill>
                <a:latin typeface="Calibri"/>
                <a:ea typeface="Calibri"/>
                <a:cs typeface="Calibri"/>
                <a:sym typeface="Calibri"/>
              </a:rPr>
              <a:t> (Iron)</a:t>
            </a:r>
            <a:br>
              <a:rPr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 Hemoglobin → tissue hypoxia → anemia → fatigue</a:t>
            </a:r>
            <a:endParaRPr sz="2800">
              <a:solidFill>
                <a:schemeClr val="dk1"/>
              </a:solidFill>
              <a:latin typeface="Calibri"/>
              <a:ea typeface="Calibri"/>
              <a:cs typeface="Calibri"/>
              <a:sym typeface="Calibri"/>
            </a:endParaRPr>
          </a:p>
          <a:p>
            <a:pPr indent="0" lvl="0" marL="0" rtl="0" algn="ctr">
              <a:lnSpc>
                <a:spcPct val="115000"/>
              </a:lnSpc>
              <a:spcBef>
                <a:spcPts val="1200"/>
              </a:spcBef>
              <a:spcAft>
                <a:spcPts val="0"/>
              </a:spcAft>
              <a:buNone/>
            </a:pPr>
            <a:r>
              <a:rPr b="1" lang="en-US" sz="2800">
                <a:solidFill>
                  <a:schemeClr val="dk1"/>
                </a:solidFill>
                <a:latin typeface="Calibri"/>
                <a:ea typeface="Calibri"/>
                <a:cs typeface="Calibri"/>
                <a:sym typeface="Calibri"/>
              </a:rPr>
              <a:t>Electrical Disturbance</a:t>
            </a:r>
            <a:r>
              <a:rPr lang="en-US" sz="2800">
                <a:solidFill>
                  <a:schemeClr val="dk1"/>
                </a:solidFill>
                <a:latin typeface="Calibri"/>
                <a:ea typeface="Calibri"/>
                <a:cs typeface="Calibri"/>
                <a:sym typeface="Calibri"/>
              </a:rPr>
              <a:t> (Electrolytes)</a:t>
            </a:r>
            <a:br>
              <a:rPr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 Nerve/muscle membrane potential → cramps, palpitations, arrhythmias, fatigue</a:t>
            </a:r>
            <a:endParaRPr sz="2800">
              <a:solidFill>
                <a:schemeClr val="dk1"/>
              </a:solidFill>
              <a:latin typeface="Calibri"/>
              <a:ea typeface="Calibri"/>
              <a:cs typeface="Calibri"/>
              <a:sym typeface="Calibri"/>
            </a:endParaRPr>
          </a:p>
          <a:p>
            <a:pPr indent="0" lvl="0" marL="0" rtl="0" algn="ctr">
              <a:lnSpc>
                <a:spcPct val="115000"/>
              </a:lnSpc>
              <a:spcBef>
                <a:spcPts val="1200"/>
              </a:spcBef>
              <a:spcAft>
                <a:spcPts val="0"/>
              </a:spcAft>
              <a:buNone/>
            </a:pPr>
            <a:r>
              <a:rPr b="1" lang="en-US" sz="2800">
                <a:solidFill>
                  <a:schemeClr val="dk1"/>
                </a:solidFill>
                <a:latin typeface="Calibri"/>
                <a:ea typeface="Calibri"/>
                <a:cs typeface="Calibri"/>
                <a:sym typeface="Calibri"/>
              </a:rPr>
              <a:t>Antioxidant System Collapse</a:t>
            </a:r>
            <a:r>
              <a:rPr lang="en-US" sz="2800">
                <a:solidFill>
                  <a:schemeClr val="dk1"/>
                </a:solidFill>
                <a:latin typeface="Calibri"/>
                <a:ea typeface="Calibri"/>
                <a:cs typeface="Calibri"/>
                <a:sym typeface="Calibri"/>
              </a:rPr>
              <a:t> (Selenium, Zinc)</a:t>
            </a:r>
            <a:br>
              <a:rPr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 Glutathione and SOD enzyme function → heightened oxidative stress</a:t>
            </a:r>
            <a:endParaRPr sz="2800">
              <a:solidFill>
                <a:schemeClr val="dk1"/>
              </a:solidFill>
              <a:latin typeface="Calibri"/>
              <a:ea typeface="Calibri"/>
              <a:cs typeface="Calibri"/>
              <a:sym typeface="Calibri"/>
            </a:endParaRPr>
          </a:p>
          <a:p>
            <a:pPr indent="0" lvl="0" marL="0" rtl="0" algn="ctr">
              <a:lnSpc>
                <a:spcPct val="115000"/>
              </a:lnSpc>
              <a:spcBef>
                <a:spcPts val="1200"/>
              </a:spcBef>
              <a:spcAft>
                <a:spcPts val="0"/>
              </a:spcAft>
              <a:buNone/>
            </a:pPr>
            <a:r>
              <a:rPr b="1" lang="en-US" sz="2800">
                <a:solidFill>
                  <a:schemeClr val="dk1"/>
                </a:solidFill>
                <a:latin typeface="Calibri"/>
                <a:ea typeface="Calibri"/>
                <a:cs typeface="Calibri"/>
                <a:sym typeface="Calibri"/>
              </a:rPr>
              <a:t>Structural Instability</a:t>
            </a:r>
            <a:r>
              <a:rPr lang="en-US" sz="2800">
                <a:solidFill>
                  <a:schemeClr val="dk1"/>
                </a:solidFill>
                <a:latin typeface="Calibri"/>
                <a:ea typeface="Calibri"/>
                <a:cs typeface="Calibri"/>
                <a:sym typeface="Calibri"/>
              </a:rPr>
              <a:t> (Calcium)</a:t>
            </a:r>
            <a:br>
              <a:rPr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 Bone mineralization → demineralization → fracture risk</a:t>
            </a:r>
            <a:endParaRPr sz="2800">
              <a:solidFill>
                <a:schemeClr val="dk1"/>
              </a:solidFill>
              <a:latin typeface="Calibri"/>
              <a:ea typeface="Calibri"/>
              <a:cs typeface="Calibri"/>
              <a:sym typeface="Calibri"/>
            </a:endParaRPr>
          </a:p>
          <a:p>
            <a:pPr indent="0" lvl="0" marL="0" rtl="0" algn="ctr">
              <a:lnSpc>
                <a:spcPct val="115000"/>
              </a:lnSpc>
              <a:spcBef>
                <a:spcPts val="1200"/>
              </a:spcBef>
              <a:spcAft>
                <a:spcPts val="1200"/>
              </a:spcAft>
              <a:buNone/>
            </a:pPr>
            <a:r>
              <a:rPr b="1" lang="en-US" sz="2800">
                <a:solidFill>
                  <a:schemeClr val="dk1"/>
                </a:solidFill>
                <a:latin typeface="Calibri"/>
                <a:ea typeface="Calibri"/>
                <a:cs typeface="Calibri"/>
                <a:sym typeface="Calibri"/>
              </a:rPr>
              <a:t>ATP Production Failure</a:t>
            </a:r>
            <a:r>
              <a:rPr lang="en-US" sz="2800">
                <a:solidFill>
                  <a:schemeClr val="dk1"/>
                </a:solidFill>
                <a:latin typeface="Calibri"/>
                <a:ea typeface="Calibri"/>
                <a:cs typeface="Calibri"/>
                <a:sym typeface="Calibri"/>
              </a:rPr>
              <a:t> (Multiple minerals)</a:t>
            </a:r>
            <a:br>
              <a:rPr lang="en-US" sz="2800">
                <a:solidFill>
                  <a:schemeClr val="dk1"/>
                </a:solidFill>
                <a:latin typeface="Calibri"/>
                <a:ea typeface="Calibri"/>
                <a:cs typeface="Calibri"/>
                <a:sym typeface="Calibri"/>
              </a:rPr>
            </a:br>
            <a:r>
              <a:rPr lang="en-US" sz="2800">
                <a:solidFill>
                  <a:schemeClr val="dk1"/>
                </a:solidFill>
                <a:latin typeface="Calibri"/>
                <a:ea typeface="Calibri"/>
                <a:cs typeface="Calibri"/>
                <a:sym typeface="Calibri"/>
              </a:rPr>
              <a:t> ↓ Enzyme activation → low ATP production → mitochondrial dysfunction → fatigue</a:t>
            </a:r>
            <a:endParaRPr sz="2800">
              <a:solidFill>
                <a:schemeClr val="dk1"/>
              </a:solidFill>
              <a:latin typeface="Calibri"/>
              <a:ea typeface="Calibri"/>
              <a:cs typeface="Calibri"/>
              <a:sym typeface="Calibri"/>
            </a:endParaRPr>
          </a:p>
        </p:txBody>
      </p:sp>
      <p:sp>
        <p:nvSpPr>
          <p:cNvPr id="1007" name="Google Shape;1007;p96"/>
          <p:cNvSpPr/>
          <p:nvPr/>
        </p:nvSpPr>
        <p:spPr>
          <a:xfrm>
            <a:off x="16620287" y="7079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008" name="Google Shape;1008;p9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2" name="Shape 1012"/>
        <p:cNvGrpSpPr/>
        <p:nvPr/>
      </p:nvGrpSpPr>
      <p:grpSpPr>
        <a:xfrm>
          <a:off x="0" y="0"/>
          <a:ext cx="0" cy="0"/>
          <a:chOff x="0" y="0"/>
          <a:chExt cx="0" cy="0"/>
        </a:xfrm>
      </p:grpSpPr>
      <p:sp>
        <p:nvSpPr>
          <p:cNvPr id="1013" name="Google Shape;1013;p9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14" name="Google Shape;1014;p97"/>
          <p:cNvSpPr txBox="1"/>
          <p:nvPr/>
        </p:nvSpPr>
        <p:spPr>
          <a:xfrm>
            <a:off x="1325354" y="966858"/>
            <a:ext cx="16812962" cy="11523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Clinical Symptom Patterns</a:t>
            </a:r>
            <a:endParaRPr/>
          </a:p>
        </p:txBody>
      </p:sp>
      <p:sp>
        <p:nvSpPr>
          <p:cNvPr id="1015" name="Google Shape;1015;p9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16" name="Google Shape;1016;p97"/>
          <p:cNvGraphicFramePr/>
          <p:nvPr/>
        </p:nvGraphicFramePr>
        <p:xfrm>
          <a:off x="3693964" y="4114800"/>
          <a:ext cx="3000000" cy="3000000"/>
        </p:xfrm>
        <a:graphic>
          <a:graphicData uri="http://schemas.openxmlformats.org/drawingml/2006/table">
            <a:tbl>
              <a:tblPr bandRow="1">
                <a:noFill/>
                <a:tableStyleId>{0E30B8B5-0A17-4FE9-90C6-0DF0C035C8B7}</a:tableStyleId>
              </a:tblPr>
              <a:tblGrid>
                <a:gridCol w="5415175"/>
                <a:gridCol w="5920500"/>
              </a:tblGrid>
              <a:tr h="980575">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Clinical Presentation</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3200" u="none" cap="none" strike="noStrike"/>
                        <a:t>Likely Mineral Deficiency</a:t>
                      </a:r>
                      <a:endParaRPr sz="3200"/>
                    </a:p>
                  </a:txBody>
                  <a:tcPr marT="12700" marB="12700" marR="12700" marL="12700" anchor="ctr"/>
                </a:tc>
              </a:tr>
              <a:tr h="632625">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Fatigue + pallor</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Iron</a:t>
                      </a:r>
                      <a:endParaRPr sz="3200"/>
                    </a:p>
                  </a:txBody>
                  <a:tcPr marT="12700" marB="12700" marR="12700" marL="12700" anchor="ctr"/>
                </a:tc>
              </a:tr>
              <a:tr h="980575">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Muscle cramps + anxiety</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Magnesium</a:t>
                      </a:r>
                      <a:endParaRPr sz="3200"/>
                    </a:p>
                  </a:txBody>
                  <a:tcPr marT="12700" marB="12700" marR="12700" marL="12700" anchor="ctr"/>
                </a:tc>
              </a:tr>
              <a:tr h="632625">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Recurrent infections</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Zinc</a:t>
                      </a:r>
                      <a:endParaRPr sz="3200"/>
                    </a:p>
                  </a:txBody>
                  <a:tcPr marT="12700" marB="12700" marR="12700" marL="12700" anchor="ctr"/>
                </a:tc>
              </a:tr>
              <a:tr h="632625">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Brittle bones</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Calcium</a:t>
                      </a:r>
                      <a:endParaRPr sz="3200"/>
                    </a:p>
                  </a:txBody>
                  <a:tcPr marT="12700" marB="12700" marR="12700" marL="12700" anchor="ctr"/>
                </a:tc>
              </a:tr>
              <a:tr h="632625">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Thyroid dysfunction</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Iodine</a:t>
                      </a:r>
                      <a:endParaRPr sz="3200"/>
                    </a:p>
                  </a:txBody>
                  <a:tcPr marT="12700" marB="12700" marR="12700" marL="12700" anchor="ctr"/>
                </a:tc>
              </a:tr>
              <a:tr h="632625">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Neurologic instability</a:t>
                      </a:r>
                      <a:endParaRPr sz="32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3200" u="none" cap="none" strike="noStrike"/>
                        <a:t>Selenium</a:t>
                      </a:r>
                      <a:endParaRPr sz="3200"/>
                    </a:p>
                  </a:txBody>
                  <a:tcPr marT="12700" marB="12700" marR="12700" marL="12700" anchor="ctr"/>
                </a:tc>
              </a:tr>
            </a:tbl>
          </a:graphicData>
        </a:graphic>
      </p:graphicFrame>
      <p:sp>
        <p:nvSpPr>
          <p:cNvPr id="1017" name="Google Shape;1017;p97"/>
          <p:cNvSpPr/>
          <p:nvPr/>
        </p:nvSpPr>
        <p:spPr>
          <a:xfrm>
            <a:off x="16620287" y="7079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018" name="Google Shape;1018;p97"/>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2" name="Shape 1022"/>
        <p:cNvGrpSpPr/>
        <p:nvPr/>
      </p:nvGrpSpPr>
      <p:grpSpPr>
        <a:xfrm>
          <a:off x="0" y="0"/>
          <a:ext cx="0" cy="0"/>
          <a:chOff x="0" y="0"/>
          <a:chExt cx="0" cy="0"/>
        </a:xfrm>
      </p:grpSpPr>
      <p:sp>
        <p:nvSpPr>
          <p:cNvPr id="1023" name="Google Shape;1023;p9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24" name="Google Shape;1024;p98"/>
          <p:cNvSpPr txBox="1"/>
          <p:nvPr/>
        </p:nvSpPr>
        <p:spPr>
          <a:xfrm>
            <a:off x="1325354" y="966858"/>
            <a:ext cx="16812962" cy="11523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Health Status Impact</a:t>
            </a:r>
            <a:endParaRPr/>
          </a:p>
        </p:txBody>
      </p:sp>
      <p:sp>
        <p:nvSpPr>
          <p:cNvPr id="1025" name="Google Shape;1025;p9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26" name="Google Shape;1026;p98"/>
          <p:cNvSpPr txBox="1"/>
          <p:nvPr/>
        </p:nvSpPr>
        <p:spPr>
          <a:xfrm>
            <a:off x="956088" y="3494827"/>
            <a:ext cx="4748400" cy="22779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SHORT-TERM CONSEQUENCES</a:t>
            </a:r>
            <a:endParaRPr sz="28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Fatigue</a:t>
            </a:r>
            <a:endParaRPr sz="28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Poor immune defense</a:t>
            </a:r>
            <a:endParaRPr sz="2800">
              <a:latin typeface="Calibri"/>
              <a:ea typeface="Calibri"/>
              <a:cs typeface="Calibri"/>
              <a:sym typeface="Calibri"/>
            </a:endParaRPr>
          </a:p>
          <a:p>
            <a:pPr indent="-342900" lvl="0" marL="457200" marR="0" rtl="0" algn="l">
              <a:lnSpc>
                <a:spcPct val="100000"/>
              </a:lnSpc>
              <a:spcBef>
                <a:spcPts val="1200"/>
              </a:spcBef>
              <a:spcAft>
                <a:spcPts val="0"/>
              </a:spcAft>
              <a:buClr>
                <a:srgbClr val="000000"/>
              </a:buClr>
              <a:buSzPts val="2800"/>
              <a:buFont typeface="Calibri"/>
              <a:buChar char="•"/>
            </a:pPr>
            <a:r>
              <a:rPr i="0" lang="en-US" sz="2800" u="none" cap="none" strike="noStrike">
                <a:solidFill>
                  <a:srgbClr val="000000"/>
                </a:solidFill>
                <a:latin typeface="Calibri"/>
                <a:ea typeface="Calibri"/>
                <a:cs typeface="Calibri"/>
                <a:sym typeface="Calibri"/>
              </a:rPr>
              <a:t>Muscle pain</a:t>
            </a:r>
            <a:endParaRPr sz="2800">
              <a:latin typeface="Calibri"/>
              <a:ea typeface="Calibri"/>
              <a:cs typeface="Calibri"/>
              <a:sym typeface="Calibri"/>
            </a:endParaRPr>
          </a:p>
        </p:txBody>
      </p:sp>
      <p:sp>
        <p:nvSpPr>
          <p:cNvPr id="1027" name="Google Shape;1027;p98"/>
          <p:cNvSpPr txBox="1"/>
          <p:nvPr/>
        </p:nvSpPr>
        <p:spPr>
          <a:xfrm>
            <a:off x="7439747" y="3494816"/>
            <a:ext cx="5437200" cy="5232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800" u="none" cap="none" strike="noStrike">
                <a:solidFill>
                  <a:srgbClr val="000000"/>
                </a:solidFill>
                <a:latin typeface="Calibri"/>
                <a:ea typeface="Calibri"/>
                <a:cs typeface="Calibri"/>
                <a:sym typeface="Calibri"/>
              </a:rPr>
              <a:t>LONG-TERM CONSEQUENCES</a:t>
            </a:r>
            <a:endParaRPr sz="2800">
              <a:latin typeface="Calibri"/>
              <a:ea typeface="Calibri"/>
              <a:cs typeface="Calibri"/>
              <a:sym typeface="Calibri"/>
            </a:endParaRPr>
          </a:p>
        </p:txBody>
      </p:sp>
      <p:graphicFrame>
        <p:nvGraphicFramePr>
          <p:cNvPr id="1028" name="Google Shape;1028;p98"/>
          <p:cNvGraphicFramePr/>
          <p:nvPr/>
        </p:nvGraphicFramePr>
        <p:xfrm>
          <a:off x="7561143" y="4088582"/>
          <a:ext cx="3000000" cy="3000000"/>
        </p:xfrm>
        <a:graphic>
          <a:graphicData uri="http://schemas.openxmlformats.org/drawingml/2006/table">
            <a:tbl>
              <a:tblPr bandRow="1">
                <a:noFill/>
                <a:tableStyleId>{0E30B8B5-0A17-4FE9-90C6-0DF0C035C8B7}</a:tableStyleId>
              </a:tblPr>
              <a:tblGrid>
                <a:gridCol w="3837875"/>
                <a:gridCol w="5932875"/>
              </a:tblGrid>
              <a:tr h="954925">
                <a:tc>
                  <a:txBody>
                    <a:bodyPr/>
                    <a:lstStyle/>
                    <a:p>
                      <a:pPr indent="0" lvl="0" marL="0" marR="0" rtl="0" algn="ctr">
                        <a:lnSpc>
                          <a:spcPct val="100000"/>
                        </a:lnSpc>
                        <a:spcBef>
                          <a:spcPts val="0"/>
                        </a:spcBef>
                        <a:spcAft>
                          <a:spcPts val="0"/>
                        </a:spcAft>
                        <a:buClr>
                          <a:schemeClr val="dk1"/>
                        </a:buClr>
                        <a:buSzPts val="2400"/>
                        <a:buFont typeface="Times"/>
                        <a:buNone/>
                      </a:pPr>
                      <a:r>
                        <a:rPr b="1" lang="en-US" sz="2800" u="none" cap="none" strike="noStrike"/>
                        <a:t>Mineral Imbalance</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800" u="none" cap="none" strike="noStrike"/>
                        <a:t>Disease Risk</a:t>
                      </a:r>
                      <a:endParaRPr sz="2800"/>
                    </a:p>
                  </a:txBody>
                  <a:tcPr marT="12700" marB="12700" marR="12700" marL="12700" anchor="ctr"/>
                </a:tc>
              </a:tr>
              <a:tr h="954925">
                <a:tc>
                  <a:txBody>
                    <a:bodyPr/>
                    <a:lstStyle/>
                    <a:p>
                      <a:pPr indent="0" lvl="0" marL="0" marR="0" rtl="0" algn="l">
                        <a:lnSpc>
                          <a:spcPct val="100000"/>
                        </a:lnSpc>
                        <a:spcBef>
                          <a:spcPts val="0"/>
                        </a:spcBef>
                        <a:spcAft>
                          <a:spcPts val="0"/>
                        </a:spcAft>
                        <a:buClr>
                          <a:schemeClr val="dk1"/>
                        </a:buClr>
                        <a:buSzPts val="2400"/>
                        <a:buFont typeface="Times"/>
                        <a:buNone/>
                      </a:pPr>
                      <a:r>
                        <a:rPr lang="en-US" sz="2800" u="none" cap="none" strike="noStrike"/>
                        <a:t>Low magnesium</a:t>
                      </a:r>
                      <a:endParaRPr sz="28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800" u="none" cap="none" strike="noStrike"/>
                        <a:t>Hypertension, insulin resistance</a:t>
                      </a:r>
                      <a:endParaRPr sz="2800"/>
                    </a:p>
                  </a:txBody>
                  <a:tcPr marT="12700" marB="12700" marR="12700" marL="12700" anchor="ctr"/>
                </a:tc>
              </a:tr>
              <a:tr h="774700">
                <a:tc>
                  <a:txBody>
                    <a:bodyPr/>
                    <a:lstStyle/>
                    <a:p>
                      <a:pPr indent="0" lvl="0" marL="0" marR="0" rtl="0" algn="l">
                        <a:lnSpc>
                          <a:spcPct val="100000"/>
                        </a:lnSpc>
                        <a:spcBef>
                          <a:spcPts val="0"/>
                        </a:spcBef>
                        <a:spcAft>
                          <a:spcPts val="0"/>
                        </a:spcAft>
                        <a:buClr>
                          <a:schemeClr val="dk1"/>
                        </a:buClr>
                        <a:buSzPts val="2400"/>
                        <a:buFont typeface="Times"/>
                        <a:buNone/>
                      </a:pPr>
                      <a:r>
                        <a:rPr lang="en-US" sz="2800" u="none" cap="none" strike="noStrike"/>
                        <a:t>Calcium deficiency</a:t>
                      </a:r>
                      <a:endParaRPr sz="28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800" u="none" cap="none" strike="noStrike"/>
                        <a:t>Osteoporosis</a:t>
                      </a:r>
                      <a:endParaRPr sz="2800"/>
                    </a:p>
                  </a:txBody>
                  <a:tcPr marT="12700" marB="12700" marR="12700" marL="12700" anchor="ctr"/>
                </a:tc>
              </a:tr>
              <a:tr h="616075">
                <a:tc>
                  <a:txBody>
                    <a:bodyPr/>
                    <a:lstStyle/>
                    <a:p>
                      <a:pPr indent="0" lvl="0" marL="0" marR="0" rtl="0" algn="l">
                        <a:lnSpc>
                          <a:spcPct val="100000"/>
                        </a:lnSpc>
                        <a:spcBef>
                          <a:spcPts val="0"/>
                        </a:spcBef>
                        <a:spcAft>
                          <a:spcPts val="0"/>
                        </a:spcAft>
                        <a:buClr>
                          <a:schemeClr val="dk1"/>
                        </a:buClr>
                        <a:buSzPts val="2400"/>
                        <a:buFont typeface="Times"/>
                        <a:buNone/>
                      </a:pPr>
                      <a:r>
                        <a:rPr lang="en-US" sz="2800" u="none" cap="none" strike="noStrike"/>
                        <a:t>Iron deficiency</a:t>
                      </a:r>
                      <a:endParaRPr sz="28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800" u="none" cap="none" strike="noStrike"/>
                        <a:t>Anemia</a:t>
                      </a:r>
                      <a:endParaRPr sz="2800"/>
                    </a:p>
                  </a:txBody>
                  <a:tcPr marT="12700" marB="12700" marR="12700" marL="12700" anchor="ctr"/>
                </a:tc>
              </a:tr>
              <a:tr h="616075">
                <a:tc>
                  <a:txBody>
                    <a:bodyPr/>
                    <a:lstStyle/>
                    <a:p>
                      <a:pPr indent="0" lvl="0" marL="0" marR="0" rtl="0" algn="l">
                        <a:lnSpc>
                          <a:spcPct val="100000"/>
                        </a:lnSpc>
                        <a:spcBef>
                          <a:spcPts val="0"/>
                        </a:spcBef>
                        <a:spcAft>
                          <a:spcPts val="0"/>
                        </a:spcAft>
                        <a:buClr>
                          <a:schemeClr val="dk1"/>
                        </a:buClr>
                        <a:buSzPts val="2400"/>
                        <a:buFont typeface="Times"/>
                        <a:buNone/>
                      </a:pPr>
                      <a:r>
                        <a:rPr lang="en-US" sz="2800" u="none" cap="none" strike="noStrike"/>
                        <a:t>Zinc deficiency</a:t>
                      </a:r>
                      <a:endParaRPr sz="28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800" u="none" cap="none" strike="noStrike"/>
                        <a:t>Chronic infections</a:t>
                      </a:r>
                      <a:endParaRPr sz="2800"/>
                    </a:p>
                  </a:txBody>
                  <a:tcPr marT="12700" marB="12700" marR="12700" marL="12700" anchor="ctr"/>
                </a:tc>
              </a:tr>
              <a:tr h="954925">
                <a:tc>
                  <a:txBody>
                    <a:bodyPr/>
                    <a:lstStyle/>
                    <a:p>
                      <a:pPr indent="0" lvl="0" marL="0" marR="0" rtl="0" algn="l">
                        <a:lnSpc>
                          <a:spcPct val="100000"/>
                        </a:lnSpc>
                        <a:spcBef>
                          <a:spcPts val="0"/>
                        </a:spcBef>
                        <a:spcAft>
                          <a:spcPts val="0"/>
                        </a:spcAft>
                        <a:buClr>
                          <a:schemeClr val="dk1"/>
                        </a:buClr>
                        <a:buSzPts val="2400"/>
                        <a:buFont typeface="Times"/>
                        <a:buNone/>
                      </a:pPr>
                      <a:r>
                        <a:rPr lang="en-US" sz="2800" u="none" cap="none" strike="noStrike"/>
                        <a:t>Selenium deficiency</a:t>
                      </a:r>
                      <a:endParaRPr sz="28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800" u="none" cap="none" strike="noStrike"/>
                        <a:t>Autoimmune thyroid disease</a:t>
                      </a:r>
                      <a:endParaRPr sz="2800"/>
                    </a:p>
                  </a:txBody>
                  <a:tcPr marT="12700" marB="12700" marR="12700" marL="12700" anchor="ctr"/>
                </a:tc>
              </a:tr>
              <a:tr h="737300">
                <a:tc>
                  <a:txBody>
                    <a:bodyPr/>
                    <a:lstStyle/>
                    <a:p>
                      <a:pPr indent="0" lvl="0" marL="0" marR="0" rtl="0" algn="l">
                        <a:lnSpc>
                          <a:spcPct val="100000"/>
                        </a:lnSpc>
                        <a:spcBef>
                          <a:spcPts val="0"/>
                        </a:spcBef>
                        <a:spcAft>
                          <a:spcPts val="0"/>
                        </a:spcAft>
                        <a:buClr>
                          <a:schemeClr val="dk1"/>
                        </a:buClr>
                        <a:buSzPts val="2400"/>
                        <a:buFont typeface="Times"/>
                        <a:buNone/>
                      </a:pPr>
                      <a:r>
                        <a:rPr lang="en-US" sz="2800" u="none" cap="none" strike="noStrike"/>
                        <a:t>Iodine deficiency</a:t>
                      </a:r>
                      <a:endParaRPr sz="28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2800" u="none" cap="none" strike="noStrike"/>
                        <a:t>Hypothyroidism, goiter</a:t>
                      </a:r>
                      <a:endParaRPr sz="2800"/>
                    </a:p>
                  </a:txBody>
                  <a:tcPr marT="12700" marB="12700" marR="12700" marL="12700" anchor="ctr"/>
                </a:tc>
              </a:tr>
            </a:tbl>
          </a:graphicData>
        </a:graphic>
      </p:graphicFrame>
      <p:sp>
        <p:nvSpPr>
          <p:cNvPr id="1029" name="Google Shape;1029;p98"/>
          <p:cNvSpPr/>
          <p:nvPr/>
        </p:nvSpPr>
        <p:spPr>
          <a:xfrm>
            <a:off x="16620287" y="7079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3" name="Shape 1033"/>
        <p:cNvGrpSpPr/>
        <p:nvPr/>
      </p:nvGrpSpPr>
      <p:grpSpPr>
        <a:xfrm>
          <a:off x="0" y="0"/>
          <a:ext cx="0" cy="0"/>
          <a:chOff x="0" y="0"/>
          <a:chExt cx="0" cy="0"/>
        </a:xfrm>
      </p:grpSpPr>
      <p:sp>
        <p:nvSpPr>
          <p:cNvPr id="1034" name="Google Shape;1034;p9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35" name="Google Shape;1035;p99"/>
          <p:cNvSpPr txBox="1"/>
          <p:nvPr/>
        </p:nvSpPr>
        <p:spPr>
          <a:xfrm>
            <a:off x="1325354" y="389008"/>
            <a:ext cx="16812900" cy="26013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1" i="0" lang="en-US" sz="7800" u="none" cap="none" strike="noStrike">
                <a:solidFill>
                  <a:srgbClr val="FFFFFF"/>
                </a:solidFill>
                <a:latin typeface="Poppins"/>
                <a:ea typeface="Poppins"/>
                <a:cs typeface="Poppins"/>
                <a:sym typeface="Poppins"/>
              </a:rPr>
              <a:t>Major Minerals:</a:t>
            </a:r>
            <a:r>
              <a:rPr b="0" i="0" lang="en-US" sz="7800" u="none" cap="none" strike="noStrike">
                <a:solidFill>
                  <a:srgbClr val="FFFFFF"/>
                </a:solidFill>
                <a:latin typeface="Poppins"/>
                <a:ea typeface="Poppins"/>
                <a:cs typeface="Poppins"/>
                <a:sym typeface="Poppins"/>
              </a:rPr>
              <a:t> Food Sources &amp; Health Impact</a:t>
            </a:r>
            <a:endParaRPr/>
          </a:p>
        </p:txBody>
      </p:sp>
      <p:sp>
        <p:nvSpPr>
          <p:cNvPr id="1036" name="Google Shape;1036;p99"/>
          <p:cNvSpPr/>
          <p:nvPr/>
        </p:nvSpPr>
        <p:spPr>
          <a:xfrm>
            <a:off x="-2602379" y="0"/>
            <a:ext cx="3256200" cy="3256200"/>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37" name="Google Shape;1037;p99"/>
          <p:cNvGraphicFramePr/>
          <p:nvPr/>
        </p:nvGraphicFramePr>
        <p:xfrm>
          <a:off x="1997255" y="3487527"/>
          <a:ext cx="3000000" cy="3000000"/>
        </p:xfrm>
        <a:graphic>
          <a:graphicData uri="http://schemas.openxmlformats.org/drawingml/2006/table">
            <a:tbl>
              <a:tblPr bandRow="1">
                <a:noFill/>
                <a:tableStyleId>{0E30B8B5-0A17-4FE9-90C6-0DF0C035C8B7}</a:tableStyleId>
              </a:tblPr>
              <a:tblGrid>
                <a:gridCol w="1982525"/>
                <a:gridCol w="3638225"/>
                <a:gridCol w="4587975"/>
                <a:gridCol w="4816425"/>
              </a:tblGrid>
              <a:tr h="8880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Mineral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Primary Food Sources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Physiologic Role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Health Impact (Deficiency)</a:t>
                      </a:r>
                      <a:endParaRPr/>
                    </a:p>
                  </a:txBody>
                  <a:tcPr marT="12700" marB="12700" marR="12700" marL="12700" anchor="ctr"/>
                </a:tc>
              </a:tr>
              <a:tr h="13764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Calcium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Dairy, sardines, kale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Bone strength, nerve transmission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Osteoporosis</a:t>
                      </a:r>
                      <a:endParaRPr/>
                    </a:p>
                  </a:txBody>
                  <a:tcPr marT="12700" marB="12700" marR="12700" marL="12700" anchor="ctr"/>
                </a:tc>
              </a:tr>
              <a:tr h="13764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Greens, seeds, legumes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ATP reactions, muscle relaxation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Muscle cramps, arrhythmias</a:t>
                      </a:r>
                      <a:endParaRPr/>
                    </a:p>
                  </a:txBody>
                  <a:tcPr marT="12700" marB="12700" marR="12700" marL="12700" anchor="ctr"/>
                </a:tc>
              </a:tr>
              <a:tr h="13764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Potassium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Avocados, bananas, potatoes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Nerve signaling, BP regulation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Hypertension, muscle weakness</a:t>
                      </a:r>
                      <a:endParaRPr/>
                    </a:p>
                  </a:txBody>
                  <a:tcPr marT="12700" marB="12700" marR="12700" marL="12700" anchor="ctr"/>
                </a:tc>
              </a:tr>
              <a:tr h="13764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Sodium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Salt, meats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Fluid balance, conduction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Rare deficiency; imbalance harmful</a:t>
                      </a:r>
                      <a:endParaRPr/>
                    </a:p>
                  </a:txBody>
                  <a:tcPr marT="12700" marB="12700" marR="12700" marL="12700" anchor="ctr"/>
                </a:tc>
              </a:tr>
            </a:tbl>
          </a:graphicData>
        </a:graphic>
      </p:graphicFrame>
      <p:sp>
        <p:nvSpPr>
          <p:cNvPr id="1038" name="Google Shape;1038;p99"/>
          <p:cNvSpPr/>
          <p:nvPr/>
        </p:nvSpPr>
        <p:spPr>
          <a:xfrm>
            <a:off x="16534312" y="14854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2" name="Shape 1042"/>
        <p:cNvGrpSpPr/>
        <p:nvPr/>
      </p:nvGrpSpPr>
      <p:grpSpPr>
        <a:xfrm>
          <a:off x="0" y="0"/>
          <a:ext cx="0" cy="0"/>
          <a:chOff x="0" y="0"/>
          <a:chExt cx="0" cy="0"/>
        </a:xfrm>
      </p:grpSpPr>
      <p:sp>
        <p:nvSpPr>
          <p:cNvPr id="1043" name="Google Shape;1043;p10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4" name="Google Shape;1044;p100"/>
          <p:cNvSpPr txBox="1"/>
          <p:nvPr/>
        </p:nvSpPr>
        <p:spPr>
          <a:xfrm>
            <a:off x="1325354" y="389008"/>
            <a:ext cx="16812900" cy="26013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1" i="0" lang="en-US" sz="7800" u="none" cap="none" strike="noStrike">
                <a:solidFill>
                  <a:srgbClr val="FFFFFF"/>
                </a:solidFill>
                <a:latin typeface="Poppins"/>
                <a:ea typeface="Poppins"/>
                <a:cs typeface="Poppins"/>
                <a:sym typeface="Poppins"/>
              </a:rPr>
              <a:t>Trace Minerals:</a:t>
            </a:r>
            <a:r>
              <a:rPr b="0" i="0" lang="en-US" sz="7800" u="none" cap="none" strike="noStrike">
                <a:solidFill>
                  <a:srgbClr val="FFFFFF"/>
                </a:solidFill>
                <a:latin typeface="Poppins"/>
                <a:ea typeface="Poppins"/>
                <a:cs typeface="Poppins"/>
                <a:sym typeface="Poppins"/>
              </a:rPr>
              <a:t> Food Sources &amp; Health Impact</a:t>
            </a:r>
            <a:endParaRPr/>
          </a:p>
        </p:txBody>
      </p:sp>
      <p:sp>
        <p:nvSpPr>
          <p:cNvPr id="1045" name="Google Shape;1045;p10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46" name="Google Shape;1046;p100"/>
          <p:cNvGraphicFramePr/>
          <p:nvPr/>
        </p:nvGraphicFramePr>
        <p:xfrm>
          <a:off x="1701305" y="3554719"/>
          <a:ext cx="3000000" cy="3000000"/>
        </p:xfrm>
        <a:graphic>
          <a:graphicData uri="http://schemas.openxmlformats.org/drawingml/2006/table">
            <a:tbl>
              <a:tblPr bandRow="1">
                <a:noFill/>
                <a:tableStyleId>{0E30B8B5-0A17-4FE9-90C6-0DF0C035C8B7}</a:tableStyleId>
              </a:tblPr>
              <a:tblGrid>
                <a:gridCol w="1610625"/>
                <a:gridCol w="3777450"/>
                <a:gridCol w="4988275"/>
                <a:gridCol w="4509050"/>
              </a:tblGrid>
              <a:tr h="160940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Mineral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Primary Food Sources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Physiologic Role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Health Impact (Deficiency)</a:t>
                      </a:r>
                      <a:endParaRPr/>
                    </a:p>
                  </a:txBody>
                  <a:tcPr marT="12700" marB="12700" marR="12700" marL="12700" anchor="ctr"/>
                </a:tc>
              </a:tr>
              <a:tr h="103832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Iron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Red meat, lentils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Oxygen transport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Anemia</a:t>
                      </a:r>
                      <a:endParaRPr/>
                    </a:p>
                  </a:txBody>
                  <a:tcPr marT="12700" marB="12700" marR="12700" marL="12700" anchor="ctr"/>
                </a:tc>
              </a:tr>
              <a:tr h="103832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Zinc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Shellfish, seeds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Immunity, wound healing</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Infections</a:t>
                      </a:r>
                      <a:endParaRPr/>
                    </a:p>
                  </a:txBody>
                  <a:tcPr marT="12700" marB="12700" marR="12700" marL="12700" anchor="ctr"/>
                </a:tc>
              </a:tr>
              <a:tr h="160940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Selenium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Brazil nuts, eggs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Thyroid &amp; antioxidant enzymes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Thyroid dysfunction</a:t>
                      </a:r>
                      <a:endParaRPr/>
                    </a:p>
                  </a:txBody>
                  <a:tcPr marT="12700" marB="12700" marR="12700" marL="12700" anchor="ctr"/>
                </a:tc>
              </a:tr>
              <a:tr h="103832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Iodine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Seaweed, iodized salt</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Thyroid hormone synthesis</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Goiter</a:t>
                      </a:r>
                      <a:endParaRPr/>
                    </a:p>
                  </a:txBody>
                  <a:tcPr marT="12700" marB="12700" marR="12700" marL="12700" anchor="ctr"/>
                </a:tc>
              </a:tr>
            </a:tbl>
          </a:graphicData>
        </a:graphic>
      </p:graphicFrame>
      <p:sp>
        <p:nvSpPr>
          <p:cNvPr id="1047" name="Google Shape;1047;p100"/>
          <p:cNvSpPr/>
          <p:nvPr/>
        </p:nvSpPr>
        <p:spPr>
          <a:xfrm>
            <a:off x="16586687" y="15389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1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 name="Google Shape;148;p10"/>
          <p:cNvSpPr txBox="1"/>
          <p:nvPr/>
        </p:nvSpPr>
        <p:spPr>
          <a:xfrm>
            <a:off x="627937" y="312005"/>
            <a:ext cx="17634124"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Why These Deficiencies Present as “Energy Failure”</a:t>
            </a:r>
            <a:endParaRPr/>
          </a:p>
        </p:txBody>
      </p:sp>
      <p:sp>
        <p:nvSpPr>
          <p:cNvPr id="149" name="Google Shape;149;p1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50" name="Google Shape;150;p10"/>
          <p:cNvSpPr txBox="1"/>
          <p:nvPr>
            <p:ph idx="4294967295" type="sldNum"/>
          </p:nvPr>
        </p:nvSpPr>
        <p:spPr>
          <a:xfrm>
            <a:off x="8428180" y="6414761"/>
            <a:ext cx="258620" cy="248302"/>
          </a:xfrm>
          <a:prstGeom prst="rect">
            <a:avLst/>
          </a:prstGeom>
          <a:noFill/>
          <a:ln>
            <a:noFill/>
          </a:ln>
        </p:spPr>
        <p:txBody>
          <a:bodyPr anchorCtr="0" anchor="ctr" bIns="45700" lIns="45700" spcFirstLastPara="1" rIns="45700" wrap="square" tIns="45700">
            <a:spAutoFit/>
          </a:bodyPr>
          <a:lstStyle/>
          <a:p>
            <a:pPr indent="0" lvl="0" marL="0" rtl="0" algn="r">
              <a:lnSpc>
                <a:spcPct val="100000"/>
              </a:lnSpc>
              <a:spcBef>
                <a:spcPts val="0"/>
              </a:spcBef>
              <a:spcAft>
                <a:spcPts val="0"/>
              </a:spcAft>
              <a:buClr>
                <a:srgbClr val="888888"/>
              </a:buClr>
              <a:buSzPts val="1200"/>
              <a:buFont typeface="Calibri"/>
              <a:buNone/>
            </a:pPr>
            <a:fld id="{00000000-1234-1234-1234-123412341234}" type="slidenum">
              <a:rPr lang="en-US" sz="1200">
                <a:solidFill>
                  <a:srgbClr val="888888"/>
                </a:solidFill>
              </a:rPr>
              <a:t>‹#›</a:t>
            </a:fld>
            <a:endParaRPr/>
          </a:p>
        </p:txBody>
      </p:sp>
      <p:graphicFrame>
        <p:nvGraphicFramePr>
          <p:cNvPr id="151" name="Google Shape;151;p10"/>
          <p:cNvGraphicFramePr/>
          <p:nvPr/>
        </p:nvGraphicFramePr>
        <p:xfrm>
          <a:off x="1644374" y="3194135"/>
          <a:ext cx="3000000" cy="3000000"/>
        </p:xfrm>
        <a:graphic>
          <a:graphicData uri="http://schemas.openxmlformats.org/drawingml/2006/table">
            <a:tbl>
              <a:tblPr bandRow="1">
                <a:noFill/>
                <a:tableStyleId>{0E30B8B5-0A17-4FE9-90C6-0DF0C035C8B7}</a:tableStyleId>
              </a:tblPr>
              <a:tblGrid>
                <a:gridCol w="7268350"/>
                <a:gridCol w="8332900"/>
              </a:tblGrid>
              <a:tr h="822900">
                <a:tc>
                  <a:txBody>
                    <a:bodyPr/>
                    <a:lstStyle/>
                    <a:p>
                      <a:pPr indent="0" lvl="0" marL="0" marR="0" rtl="0" algn="ctr">
                        <a:lnSpc>
                          <a:spcPct val="100000"/>
                        </a:lnSpc>
                        <a:spcBef>
                          <a:spcPts val="0"/>
                        </a:spcBef>
                        <a:spcAft>
                          <a:spcPts val="0"/>
                        </a:spcAft>
                        <a:buClr>
                          <a:schemeClr val="dk1"/>
                        </a:buClr>
                        <a:buSzPts val="3100"/>
                        <a:buFont typeface="Times"/>
                        <a:buNone/>
                      </a:pPr>
                      <a:r>
                        <a:rPr b="1" lang="en-US" sz="3200" u="none" cap="none" strike="noStrike"/>
                        <a:t>Metabolic Blockade</a:t>
                      </a:r>
                      <a:endParaRPr sz="15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b="1" lang="en-US" sz="3200" u="none" cap="none" strike="noStrike"/>
                        <a:t>Clinical Manifestation</a:t>
                      </a:r>
                      <a:endParaRPr sz="1500"/>
                    </a:p>
                  </a:txBody>
                  <a:tcPr marT="12700" marB="12700" marR="12700" marL="12700" anchor="ctr"/>
                </a:tc>
              </a:tr>
              <a:tr h="1275475">
                <a:tc>
                  <a:txBody>
                    <a:bodyPr/>
                    <a:lstStyle/>
                    <a:p>
                      <a:pPr indent="0" lvl="0" marL="0" marR="0" rtl="0" algn="ctr">
                        <a:lnSpc>
                          <a:spcPct val="100000"/>
                        </a:lnSpc>
                        <a:spcBef>
                          <a:spcPts val="0"/>
                        </a:spcBef>
                        <a:spcAft>
                          <a:spcPts val="0"/>
                        </a:spcAft>
                        <a:buClr>
                          <a:schemeClr val="dk1"/>
                        </a:buClr>
                        <a:buSzPts val="3100"/>
                        <a:buFont typeface="Times"/>
                        <a:buNone/>
                      </a:pPr>
                      <a:r>
                        <a:rPr lang="en-US" sz="3200" u="none" cap="none" strike="noStrike"/>
                        <a:t>Pyruvate can't enter TCA (↓ B1)</a:t>
                      </a:r>
                      <a:endParaRPr sz="15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200" u="none" cap="none" strike="noStrike"/>
                        <a:t>Muscle weakness, lactic acidosis, confusion</a:t>
                      </a:r>
                      <a:endParaRPr sz="1500"/>
                    </a:p>
                  </a:txBody>
                  <a:tcPr marT="12700" marB="12700" marR="12700" marL="12700" anchor="ctr"/>
                </a:tc>
              </a:tr>
              <a:tr h="822900">
                <a:tc>
                  <a:txBody>
                    <a:bodyPr/>
                    <a:lstStyle/>
                    <a:p>
                      <a:pPr indent="0" lvl="0" marL="0" marR="0" rtl="0" algn="ctr">
                        <a:lnSpc>
                          <a:spcPct val="100000"/>
                        </a:lnSpc>
                        <a:spcBef>
                          <a:spcPts val="0"/>
                        </a:spcBef>
                        <a:spcAft>
                          <a:spcPts val="0"/>
                        </a:spcAft>
                        <a:buClr>
                          <a:schemeClr val="dk1"/>
                        </a:buClr>
                        <a:buSzPts val="3100"/>
                        <a:buFont typeface="Times"/>
                        <a:buNone/>
                      </a:pPr>
                      <a:r>
                        <a:rPr lang="en-US" sz="3200" u="none" cap="none" strike="noStrike"/>
                        <a:t>ETC slows (↓ B2 &amp; B3)</a:t>
                      </a:r>
                      <a:endParaRPr sz="15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200" u="none" cap="none" strike="noStrike"/>
                        <a:t>Systemic fatigue</a:t>
                      </a:r>
                      <a:endParaRPr sz="1500"/>
                    </a:p>
                  </a:txBody>
                  <a:tcPr marT="12700" marB="12700" marR="12700" marL="12700" anchor="ctr"/>
                </a:tc>
              </a:tr>
              <a:tr h="822900">
                <a:tc>
                  <a:txBody>
                    <a:bodyPr/>
                    <a:lstStyle/>
                    <a:p>
                      <a:pPr indent="0" lvl="0" marL="0" marR="0" rtl="0" algn="ctr">
                        <a:lnSpc>
                          <a:spcPct val="100000"/>
                        </a:lnSpc>
                        <a:spcBef>
                          <a:spcPts val="0"/>
                        </a:spcBef>
                        <a:spcAft>
                          <a:spcPts val="0"/>
                        </a:spcAft>
                        <a:buClr>
                          <a:schemeClr val="dk1"/>
                        </a:buClr>
                        <a:buSzPts val="3100"/>
                        <a:buFont typeface="Times"/>
                        <a:buNone/>
                      </a:pPr>
                      <a:r>
                        <a:rPr lang="en-US" sz="3200" u="none" cap="none" strike="noStrike"/>
                        <a:t>Fuel can’t enter metabolism (↓ B5)</a:t>
                      </a:r>
                      <a:endParaRPr sz="15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200" u="none" cap="none" strike="noStrike"/>
                        <a:t>Total energy shortage</a:t>
                      </a:r>
                      <a:endParaRPr sz="1500"/>
                    </a:p>
                  </a:txBody>
                  <a:tcPr marT="12700" marB="12700" marR="12700" marL="12700" anchor="ctr"/>
                </a:tc>
              </a:tr>
              <a:tr h="822900">
                <a:tc>
                  <a:txBody>
                    <a:bodyPr/>
                    <a:lstStyle/>
                    <a:p>
                      <a:pPr indent="0" lvl="0" marL="0" marR="0" rtl="0" algn="ctr">
                        <a:lnSpc>
                          <a:spcPct val="100000"/>
                        </a:lnSpc>
                        <a:spcBef>
                          <a:spcPts val="0"/>
                        </a:spcBef>
                        <a:spcAft>
                          <a:spcPts val="0"/>
                        </a:spcAft>
                        <a:buClr>
                          <a:schemeClr val="dk1"/>
                        </a:buClr>
                        <a:buSzPts val="3100"/>
                        <a:buFont typeface="Times"/>
                        <a:buNone/>
                      </a:pPr>
                      <a:r>
                        <a:rPr lang="en-US" sz="3200" u="none" cap="none" strike="noStrike"/>
                        <a:t>Protein energy blocked (↓ B6)</a:t>
                      </a:r>
                      <a:endParaRPr sz="15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200" u="none" cap="none" strike="noStrike"/>
                        <a:t>Anemia + depression + weakness</a:t>
                      </a:r>
                      <a:endParaRPr sz="1500"/>
                    </a:p>
                  </a:txBody>
                  <a:tcPr marT="12700" marB="12700" marR="12700" marL="12700" anchor="ctr"/>
                </a:tc>
              </a:tr>
              <a:tr h="1299600">
                <a:tc>
                  <a:txBody>
                    <a:bodyPr/>
                    <a:lstStyle/>
                    <a:p>
                      <a:pPr indent="0" lvl="0" marL="0" marR="0" rtl="0" algn="ctr">
                        <a:lnSpc>
                          <a:spcPct val="100000"/>
                        </a:lnSpc>
                        <a:spcBef>
                          <a:spcPts val="0"/>
                        </a:spcBef>
                        <a:spcAft>
                          <a:spcPts val="0"/>
                        </a:spcAft>
                        <a:buClr>
                          <a:schemeClr val="dk1"/>
                        </a:buClr>
                        <a:buSzPts val="3100"/>
                        <a:buFont typeface="Times"/>
                        <a:buNone/>
                      </a:pPr>
                      <a:r>
                        <a:rPr lang="en-US" sz="3200" u="none" cap="none" strike="noStrike"/>
                        <a:t>Impaired RBC production (↓ B9/B12)</a:t>
                      </a:r>
                      <a:endParaRPr sz="15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200" u="none" cap="none" strike="noStrike"/>
                        <a:t>Fatigue, dizziness, exercise intolerance</a:t>
                      </a:r>
                      <a:endParaRPr sz="1500"/>
                    </a:p>
                  </a:txBody>
                  <a:tcPr marT="12700" marB="12700" marR="12700" marL="12700" anchor="ctr"/>
                </a:tc>
              </a:tr>
              <a:tr h="822900">
                <a:tc>
                  <a:txBody>
                    <a:bodyPr/>
                    <a:lstStyle/>
                    <a:p>
                      <a:pPr indent="0" lvl="0" marL="0" marR="0" rtl="0" algn="ctr">
                        <a:lnSpc>
                          <a:spcPct val="100000"/>
                        </a:lnSpc>
                        <a:spcBef>
                          <a:spcPts val="0"/>
                        </a:spcBef>
                        <a:spcAft>
                          <a:spcPts val="0"/>
                        </a:spcAft>
                        <a:buClr>
                          <a:schemeClr val="dk1"/>
                        </a:buClr>
                        <a:buSzPts val="3100"/>
                        <a:buFont typeface="Times"/>
                        <a:buNone/>
                      </a:pPr>
                      <a:r>
                        <a:rPr lang="en-US" sz="3200" u="none" cap="none" strike="noStrike"/>
                        <a:t>Decreased iron absorption (↓ C)</a:t>
                      </a:r>
                      <a:endParaRPr sz="15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3100"/>
                        <a:buFont typeface="Times"/>
                        <a:buNone/>
                      </a:pPr>
                      <a:r>
                        <a:rPr lang="en-US" sz="3200" u="none" cap="none" strike="noStrike"/>
                        <a:t>Anemia + immune dysfunction</a:t>
                      </a:r>
                      <a:endParaRPr sz="1500"/>
                    </a:p>
                  </a:txBody>
                  <a:tcPr marT="12700" marB="12700" marR="12700" marL="12700" anchor="ctr"/>
                </a:tc>
              </a:tr>
            </a:tbl>
          </a:graphicData>
        </a:graphic>
      </p:graphicFrame>
      <p:sp>
        <p:nvSpPr>
          <p:cNvPr id="152" name="Google Shape;152;p10"/>
          <p:cNvSpPr/>
          <p:nvPr/>
        </p:nvSpPr>
        <p:spPr>
          <a:xfrm>
            <a:off x="16807724" y="14083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53" name="Google Shape;153;p10"/>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1" name="Shape 1051"/>
        <p:cNvGrpSpPr/>
        <p:nvPr/>
      </p:nvGrpSpPr>
      <p:grpSpPr>
        <a:xfrm>
          <a:off x="0" y="0"/>
          <a:ext cx="0" cy="0"/>
          <a:chOff x="0" y="0"/>
          <a:chExt cx="0" cy="0"/>
        </a:xfrm>
      </p:grpSpPr>
      <p:sp>
        <p:nvSpPr>
          <p:cNvPr id="1052" name="Google Shape;1052;p101"/>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53" name="Google Shape;1053;p101"/>
          <p:cNvSpPr txBox="1"/>
          <p:nvPr/>
        </p:nvSpPr>
        <p:spPr>
          <a:xfrm>
            <a:off x="1399361" y="966858"/>
            <a:ext cx="16812962" cy="11523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Mineral Treatment Protocol</a:t>
            </a:r>
            <a:endParaRPr/>
          </a:p>
        </p:txBody>
      </p:sp>
      <p:sp>
        <p:nvSpPr>
          <p:cNvPr id="1054" name="Google Shape;1054;p101"/>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55" name="Google Shape;1055;p101"/>
          <p:cNvSpPr txBox="1"/>
          <p:nvPr/>
        </p:nvSpPr>
        <p:spPr>
          <a:xfrm>
            <a:off x="2575850" y="3392702"/>
            <a:ext cx="4224300" cy="5541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2800"/>
              <a:buFont typeface="Times"/>
              <a:buNone/>
            </a:pPr>
            <a:r>
              <a:rPr b="1" i="0" lang="en-US" sz="3000" u="none" cap="none" strike="noStrike">
                <a:solidFill>
                  <a:srgbClr val="000000"/>
                </a:solidFill>
                <a:latin typeface="Calibri"/>
                <a:ea typeface="Calibri"/>
                <a:cs typeface="Calibri"/>
                <a:sym typeface="Calibri"/>
              </a:rPr>
              <a:t>Food First Strategy</a:t>
            </a:r>
            <a:endParaRPr sz="3000">
              <a:latin typeface="Calibri"/>
              <a:ea typeface="Calibri"/>
              <a:cs typeface="Calibri"/>
              <a:sym typeface="Calibri"/>
            </a:endParaRPr>
          </a:p>
        </p:txBody>
      </p:sp>
      <p:sp>
        <p:nvSpPr>
          <p:cNvPr id="1056" name="Google Shape;1056;p101"/>
          <p:cNvSpPr txBox="1"/>
          <p:nvPr/>
        </p:nvSpPr>
        <p:spPr>
          <a:xfrm>
            <a:off x="9886194" y="3392710"/>
            <a:ext cx="5859000" cy="2555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900"/>
              <a:buFont typeface="Times"/>
              <a:buNone/>
            </a:pPr>
            <a:r>
              <a:rPr b="1" i="0" lang="en-US" sz="3000" u="none" cap="none" strike="noStrike">
                <a:solidFill>
                  <a:srgbClr val="000000"/>
                </a:solidFill>
                <a:latin typeface="Calibri"/>
                <a:ea typeface="Calibri"/>
                <a:cs typeface="Calibri"/>
                <a:sym typeface="Calibri"/>
              </a:rPr>
              <a:t>When to Supplement:</a:t>
            </a:r>
            <a:endParaRPr sz="30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800"/>
              <a:buFont typeface="Times"/>
              <a:buNone/>
            </a:pPr>
            <a:r>
              <a:rPr i="0" lang="en-US" sz="3000" u="none" cap="none" strike="noStrike">
                <a:solidFill>
                  <a:srgbClr val="000000"/>
                </a:solidFill>
                <a:latin typeface="Calibri"/>
                <a:ea typeface="Calibri"/>
                <a:cs typeface="Calibri"/>
                <a:sym typeface="Calibri"/>
              </a:rPr>
              <a:t>• Dietary intake is inadequate</a:t>
            </a:r>
            <a:br>
              <a:rPr i="0" lang="en-US" sz="3000" u="none" cap="none" strike="noStrike">
                <a:solidFill>
                  <a:srgbClr val="000000"/>
                </a:solidFill>
                <a:latin typeface="Calibri"/>
                <a:ea typeface="Calibri"/>
                <a:cs typeface="Calibri"/>
                <a:sym typeface="Calibri"/>
              </a:rPr>
            </a:br>
            <a:r>
              <a:rPr i="0" lang="en-US" sz="3000" u="none" cap="none" strike="noStrike">
                <a:solidFill>
                  <a:srgbClr val="000000"/>
                </a:solidFill>
                <a:latin typeface="Calibri"/>
                <a:ea typeface="Calibri"/>
                <a:cs typeface="Calibri"/>
                <a:sym typeface="Calibri"/>
              </a:rPr>
              <a:t>• Symptoms persist</a:t>
            </a:r>
            <a:br>
              <a:rPr i="0" lang="en-US" sz="3000" u="none" cap="none" strike="noStrike">
                <a:solidFill>
                  <a:srgbClr val="000000"/>
                </a:solidFill>
                <a:latin typeface="Calibri"/>
                <a:ea typeface="Calibri"/>
                <a:cs typeface="Calibri"/>
                <a:sym typeface="Calibri"/>
              </a:rPr>
            </a:br>
            <a:r>
              <a:rPr i="0" lang="en-US" sz="3000" u="none" cap="none" strike="noStrike">
                <a:solidFill>
                  <a:srgbClr val="000000"/>
                </a:solidFill>
                <a:latin typeface="Calibri"/>
                <a:ea typeface="Calibri"/>
                <a:cs typeface="Calibri"/>
                <a:sym typeface="Calibri"/>
              </a:rPr>
              <a:t>• Laboratory deficiency exists</a:t>
            </a:r>
            <a:br>
              <a:rPr i="0" lang="en-US" sz="3000" u="none" cap="none" strike="noStrike">
                <a:solidFill>
                  <a:srgbClr val="000000"/>
                </a:solidFill>
                <a:latin typeface="Calibri"/>
                <a:ea typeface="Calibri"/>
                <a:cs typeface="Calibri"/>
                <a:sym typeface="Calibri"/>
              </a:rPr>
            </a:br>
            <a:r>
              <a:rPr i="0" lang="en-US" sz="3000" u="none" cap="none" strike="noStrike">
                <a:solidFill>
                  <a:srgbClr val="000000"/>
                </a:solidFill>
                <a:latin typeface="Calibri"/>
                <a:ea typeface="Calibri"/>
                <a:cs typeface="Calibri"/>
                <a:sym typeface="Calibri"/>
              </a:rPr>
              <a:t>• GI absorption is impaired</a:t>
            </a:r>
            <a:endParaRPr sz="3000">
              <a:latin typeface="Calibri"/>
              <a:ea typeface="Calibri"/>
              <a:cs typeface="Calibri"/>
              <a:sym typeface="Calibri"/>
            </a:endParaRPr>
          </a:p>
        </p:txBody>
      </p:sp>
      <p:graphicFrame>
        <p:nvGraphicFramePr>
          <p:cNvPr id="1057" name="Google Shape;1057;p101"/>
          <p:cNvGraphicFramePr/>
          <p:nvPr/>
        </p:nvGraphicFramePr>
        <p:xfrm>
          <a:off x="950066" y="4223597"/>
          <a:ext cx="3000000" cy="3000000"/>
        </p:xfrm>
        <a:graphic>
          <a:graphicData uri="http://schemas.openxmlformats.org/drawingml/2006/table">
            <a:tbl>
              <a:tblPr bandRow="1">
                <a:noFill/>
                <a:tableStyleId>{0E30B8B5-0A17-4FE9-90C6-0DF0C035C8B7}</a:tableStyleId>
              </a:tblPr>
              <a:tblGrid>
                <a:gridCol w="3747625"/>
                <a:gridCol w="3762700"/>
              </a:tblGrid>
              <a:tr h="642025">
                <a:tc>
                  <a:txBody>
                    <a:bodyPr/>
                    <a:lstStyle/>
                    <a:p>
                      <a:pPr indent="0" lvl="0" marL="0" marR="0" rtl="0" algn="ctr">
                        <a:lnSpc>
                          <a:spcPct val="100000"/>
                        </a:lnSpc>
                        <a:spcBef>
                          <a:spcPts val="0"/>
                        </a:spcBef>
                        <a:spcAft>
                          <a:spcPts val="0"/>
                        </a:spcAft>
                        <a:buClr>
                          <a:schemeClr val="dk1"/>
                        </a:buClr>
                        <a:buSzPts val="2400"/>
                        <a:buFont typeface="Times"/>
                        <a:buNone/>
                      </a:pPr>
                      <a:r>
                        <a:rPr b="1" lang="en-US" sz="3000" u="none" cap="none" strike="noStrike"/>
                        <a:t>Issue</a:t>
                      </a:r>
                      <a:endParaRPr sz="30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3000" u="none" cap="none" strike="noStrike"/>
                        <a:t>Food Strategy</a:t>
                      </a:r>
                      <a:endParaRPr sz="3000"/>
                    </a:p>
                  </a:txBody>
                  <a:tcPr marT="12700" marB="12700" marR="12700" marL="12700" anchor="ctr"/>
                </a:tc>
              </a:tr>
              <a:tr h="642025">
                <a:tc>
                  <a:txBody>
                    <a:bodyPr/>
                    <a:lstStyle/>
                    <a:p>
                      <a:pPr indent="0" lvl="0" marL="0" marR="0" rtl="0" algn="l">
                        <a:lnSpc>
                          <a:spcPct val="100000"/>
                        </a:lnSpc>
                        <a:spcBef>
                          <a:spcPts val="0"/>
                        </a:spcBef>
                        <a:spcAft>
                          <a:spcPts val="0"/>
                        </a:spcAft>
                        <a:buClr>
                          <a:schemeClr val="dk1"/>
                        </a:buClr>
                        <a:buSzPts val="2400"/>
                        <a:buFont typeface="Times"/>
                        <a:buNone/>
                      </a:pPr>
                      <a:r>
                        <a:rPr lang="en-US" sz="3000" u="none" cap="none" strike="noStrike"/>
                        <a:t>Low magnesium</a:t>
                      </a:r>
                      <a:endParaRPr sz="3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3000" u="none" cap="none" strike="noStrike"/>
                        <a:t>Greens, seeds</a:t>
                      </a:r>
                      <a:endParaRPr sz="3000"/>
                    </a:p>
                  </a:txBody>
                  <a:tcPr marT="12700" marB="12700" marR="12700" marL="12700" anchor="ctr"/>
                </a:tc>
              </a:tr>
              <a:tr h="995125">
                <a:tc>
                  <a:txBody>
                    <a:bodyPr/>
                    <a:lstStyle/>
                    <a:p>
                      <a:pPr indent="0" lvl="0" marL="0" marR="0" rtl="0" algn="l">
                        <a:lnSpc>
                          <a:spcPct val="100000"/>
                        </a:lnSpc>
                        <a:spcBef>
                          <a:spcPts val="0"/>
                        </a:spcBef>
                        <a:spcAft>
                          <a:spcPts val="0"/>
                        </a:spcAft>
                        <a:buClr>
                          <a:schemeClr val="dk1"/>
                        </a:buClr>
                        <a:buSzPts val="2400"/>
                        <a:buFont typeface="Times"/>
                        <a:buNone/>
                      </a:pPr>
                      <a:r>
                        <a:rPr lang="en-US" sz="3000" u="none" cap="none" strike="noStrike"/>
                        <a:t>Iron deficiency</a:t>
                      </a:r>
                      <a:endParaRPr sz="3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3000" u="none" cap="none" strike="noStrike"/>
                        <a:t>Red meat + vitamin C</a:t>
                      </a:r>
                      <a:endParaRPr sz="3000"/>
                    </a:p>
                  </a:txBody>
                  <a:tcPr marT="12700" marB="12700" marR="12700" marL="12700" anchor="ctr"/>
                </a:tc>
              </a:tr>
              <a:tr h="642025">
                <a:tc>
                  <a:txBody>
                    <a:bodyPr/>
                    <a:lstStyle/>
                    <a:p>
                      <a:pPr indent="0" lvl="0" marL="0" marR="0" rtl="0" algn="l">
                        <a:lnSpc>
                          <a:spcPct val="100000"/>
                        </a:lnSpc>
                        <a:spcBef>
                          <a:spcPts val="0"/>
                        </a:spcBef>
                        <a:spcAft>
                          <a:spcPts val="0"/>
                        </a:spcAft>
                        <a:buClr>
                          <a:schemeClr val="dk1"/>
                        </a:buClr>
                        <a:buSzPts val="2400"/>
                        <a:buFont typeface="Times"/>
                        <a:buNone/>
                      </a:pPr>
                      <a:r>
                        <a:rPr lang="en-US" sz="3000" u="none" cap="none" strike="noStrike"/>
                        <a:t>Zinc insufficiency</a:t>
                      </a:r>
                      <a:endParaRPr sz="3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3000" u="none" cap="none" strike="noStrike"/>
                        <a:t>Shellfish, seeds</a:t>
                      </a:r>
                      <a:endParaRPr sz="3000"/>
                    </a:p>
                  </a:txBody>
                  <a:tcPr marT="12700" marB="12700" marR="12700" marL="12700" anchor="ctr"/>
                </a:tc>
              </a:tr>
              <a:tr h="995125">
                <a:tc>
                  <a:txBody>
                    <a:bodyPr/>
                    <a:lstStyle/>
                    <a:p>
                      <a:pPr indent="0" lvl="0" marL="0" marR="0" rtl="0" algn="l">
                        <a:lnSpc>
                          <a:spcPct val="100000"/>
                        </a:lnSpc>
                        <a:spcBef>
                          <a:spcPts val="0"/>
                        </a:spcBef>
                        <a:spcAft>
                          <a:spcPts val="0"/>
                        </a:spcAft>
                        <a:buClr>
                          <a:schemeClr val="dk1"/>
                        </a:buClr>
                        <a:buSzPts val="2400"/>
                        <a:buFont typeface="Times"/>
                        <a:buNone/>
                      </a:pPr>
                      <a:r>
                        <a:rPr lang="en-US" sz="3000" u="none" cap="none" strike="noStrike"/>
                        <a:t>Calcium insufficiency</a:t>
                      </a:r>
                      <a:endParaRPr sz="3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3000" u="none" cap="none" strike="noStrike"/>
                        <a:t>Sardines, dairy</a:t>
                      </a:r>
                      <a:endParaRPr sz="3000"/>
                    </a:p>
                  </a:txBody>
                  <a:tcPr marT="12700" marB="12700" marR="12700" marL="12700" anchor="ctr"/>
                </a:tc>
              </a:tr>
              <a:tr h="642025">
                <a:tc>
                  <a:txBody>
                    <a:bodyPr/>
                    <a:lstStyle/>
                    <a:p>
                      <a:pPr indent="0" lvl="0" marL="0" marR="0" rtl="0" algn="l">
                        <a:lnSpc>
                          <a:spcPct val="100000"/>
                        </a:lnSpc>
                        <a:spcBef>
                          <a:spcPts val="0"/>
                        </a:spcBef>
                        <a:spcAft>
                          <a:spcPts val="0"/>
                        </a:spcAft>
                        <a:buClr>
                          <a:schemeClr val="dk1"/>
                        </a:buClr>
                        <a:buSzPts val="2400"/>
                        <a:buFont typeface="Times"/>
                        <a:buNone/>
                      </a:pPr>
                      <a:r>
                        <a:rPr lang="en-US" sz="3000" u="none" cap="none" strike="noStrike"/>
                        <a:t>Iodine deficiency</a:t>
                      </a:r>
                      <a:endParaRPr sz="3000"/>
                    </a:p>
                  </a:txBody>
                  <a:tcPr marT="12700" marB="12700" marR="12700" marL="12700" anchor="ctr"/>
                </a:tc>
                <a:tc>
                  <a:txBody>
                    <a:bodyPr/>
                    <a:lstStyle/>
                    <a:p>
                      <a:pPr indent="0" lvl="0" marL="0" marR="0" rtl="0" algn="l">
                        <a:lnSpc>
                          <a:spcPct val="100000"/>
                        </a:lnSpc>
                        <a:spcBef>
                          <a:spcPts val="0"/>
                        </a:spcBef>
                        <a:spcAft>
                          <a:spcPts val="0"/>
                        </a:spcAft>
                        <a:buClr>
                          <a:schemeClr val="dk1"/>
                        </a:buClr>
                        <a:buSzPts val="2400"/>
                        <a:buFont typeface="Times"/>
                        <a:buNone/>
                      </a:pPr>
                      <a:r>
                        <a:rPr lang="en-US" sz="3000" u="none" cap="none" strike="noStrike"/>
                        <a:t>Seaweed, iodized salt</a:t>
                      </a:r>
                      <a:endParaRPr sz="3000"/>
                    </a:p>
                  </a:txBody>
                  <a:tcPr marT="12700" marB="12700" marR="12700" marL="12700" anchor="ctr"/>
                </a:tc>
              </a:tr>
            </a:tbl>
          </a:graphicData>
        </a:graphic>
      </p:graphicFrame>
      <p:sp>
        <p:nvSpPr>
          <p:cNvPr id="1058" name="Google Shape;1058;p101"/>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2" name="Shape 1062"/>
        <p:cNvGrpSpPr/>
        <p:nvPr/>
      </p:nvGrpSpPr>
      <p:grpSpPr>
        <a:xfrm>
          <a:off x="0" y="0"/>
          <a:ext cx="0" cy="0"/>
          <a:chOff x="0" y="0"/>
          <a:chExt cx="0" cy="0"/>
        </a:xfrm>
      </p:grpSpPr>
      <p:sp>
        <p:nvSpPr>
          <p:cNvPr id="1063" name="Google Shape;1063;p102"/>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64" name="Google Shape;1064;p102"/>
          <p:cNvSpPr txBox="1"/>
          <p:nvPr/>
        </p:nvSpPr>
        <p:spPr>
          <a:xfrm>
            <a:off x="1448699" y="1051854"/>
            <a:ext cx="16812962" cy="1152379"/>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Mineral Supplementation</a:t>
            </a:r>
            <a:endParaRPr/>
          </a:p>
        </p:txBody>
      </p:sp>
      <p:sp>
        <p:nvSpPr>
          <p:cNvPr id="1065" name="Google Shape;1065;p102"/>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66" name="Google Shape;1066;p102"/>
          <p:cNvGraphicFramePr/>
          <p:nvPr/>
        </p:nvGraphicFramePr>
        <p:xfrm>
          <a:off x="3955624" y="4213476"/>
          <a:ext cx="3000000" cy="3000000"/>
        </p:xfrm>
        <a:graphic>
          <a:graphicData uri="http://schemas.openxmlformats.org/drawingml/2006/table">
            <a:tbl>
              <a:tblPr bandRow="1">
                <a:noFill/>
                <a:tableStyleId>{0E30B8B5-0A17-4FE9-90C6-0DF0C035C8B7}</a:tableStyleId>
              </a:tblPr>
              <a:tblGrid>
                <a:gridCol w="3047550"/>
                <a:gridCol w="7033525"/>
              </a:tblGrid>
              <a:tr h="688275">
                <a:tc>
                  <a:txBody>
                    <a:bodyPr/>
                    <a:lstStyle/>
                    <a:p>
                      <a:pPr indent="0" lvl="0" marL="0" marR="0" rtl="0" algn="ctr">
                        <a:lnSpc>
                          <a:spcPct val="100000"/>
                        </a:lnSpc>
                        <a:spcBef>
                          <a:spcPts val="0"/>
                        </a:spcBef>
                        <a:spcAft>
                          <a:spcPts val="0"/>
                        </a:spcAft>
                        <a:buClr>
                          <a:schemeClr val="dk1"/>
                        </a:buClr>
                        <a:buSzPts val="2400"/>
                        <a:buFont typeface="Times"/>
                        <a:buNone/>
                      </a:pPr>
                      <a:r>
                        <a:rPr b="1" lang="en-US" sz="2800" u="none" cap="none" strike="noStrike"/>
                        <a:t>Mineral</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b="1" lang="en-US" sz="2800" u="none" cap="none" strike="noStrike">
                          <a:highlight>
                            <a:srgbClr val="FFFF00"/>
                          </a:highlight>
                        </a:rPr>
                        <a:t>Preferred Form</a:t>
                      </a:r>
                      <a:endParaRPr sz="2800">
                        <a:highlight>
                          <a:srgbClr val="FFFF00"/>
                        </a:highlight>
                      </a:endParaRPr>
                    </a:p>
                  </a:txBody>
                  <a:tcPr marT="12700" marB="12700" marR="12700" marL="12700" anchor="ctr"/>
                </a:tc>
              </a:tr>
              <a:tr h="1066825">
                <a:tc>
                  <a:txBody>
                    <a:bodyPr/>
                    <a:lstStyle/>
                    <a:p>
                      <a:pPr indent="0" lvl="0" marL="0" marR="0" rtl="0" algn="ctr">
                        <a:lnSpc>
                          <a:spcPct val="100000"/>
                        </a:lnSpc>
                        <a:spcBef>
                          <a:spcPts val="0"/>
                        </a:spcBef>
                        <a:spcAft>
                          <a:spcPts val="0"/>
                        </a:spcAft>
                        <a:buClr>
                          <a:schemeClr val="dk1"/>
                        </a:buClr>
                        <a:buSzPts val="2400"/>
                        <a:buFont typeface="Times"/>
                        <a:buNone/>
                      </a:pPr>
                      <a:r>
                        <a:rPr lang="en-US" sz="2800" u="none" cap="none" strike="noStrike"/>
                        <a:t>Magnesium</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800" u="none" cap="none" strike="noStrike"/>
                        <a:t>Glycinate/bisglycinate</a:t>
                      </a:r>
                      <a:endParaRPr sz="2800"/>
                    </a:p>
                  </a:txBody>
                  <a:tcPr marT="12700" marB="12700" marR="12700" marL="12700" anchor="ctr"/>
                </a:tc>
              </a:tr>
              <a:tr h="688275">
                <a:tc>
                  <a:txBody>
                    <a:bodyPr/>
                    <a:lstStyle/>
                    <a:p>
                      <a:pPr indent="0" lvl="0" marL="0" marR="0" rtl="0" algn="ctr">
                        <a:lnSpc>
                          <a:spcPct val="100000"/>
                        </a:lnSpc>
                        <a:spcBef>
                          <a:spcPts val="0"/>
                        </a:spcBef>
                        <a:spcAft>
                          <a:spcPts val="0"/>
                        </a:spcAft>
                        <a:buClr>
                          <a:schemeClr val="dk1"/>
                        </a:buClr>
                        <a:buSzPts val="2400"/>
                        <a:buFont typeface="Times"/>
                        <a:buNone/>
                      </a:pPr>
                      <a:r>
                        <a:rPr lang="en-US" sz="2800" u="none" cap="none" strike="noStrike"/>
                        <a:t>Iron</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800" u="none" cap="none" strike="noStrike"/>
                        <a:t>Bisglycinate</a:t>
                      </a:r>
                      <a:endParaRPr sz="2800"/>
                    </a:p>
                  </a:txBody>
                  <a:tcPr marT="12700" marB="12700" marR="12700" marL="12700" anchor="ctr"/>
                </a:tc>
              </a:tr>
              <a:tr h="688275">
                <a:tc>
                  <a:txBody>
                    <a:bodyPr/>
                    <a:lstStyle/>
                    <a:p>
                      <a:pPr indent="0" lvl="0" marL="0" marR="0" rtl="0" algn="ctr">
                        <a:lnSpc>
                          <a:spcPct val="100000"/>
                        </a:lnSpc>
                        <a:spcBef>
                          <a:spcPts val="0"/>
                        </a:spcBef>
                        <a:spcAft>
                          <a:spcPts val="0"/>
                        </a:spcAft>
                        <a:buClr>
                          <a:schemeClr val="dk1"/>
                        </a:buClr>
                        <a:buSzPts val="2400"/>
                        <a:buFont typeface="Times"/>
                        <a:buNone/>
                      </a:pPr>
                      <a:r>
                        <a:rPr lang="en-US" sz="2800" u="none" cap="none" strike="noStrike"/>
                        <a:t>Zinc</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800" u="none" cap="none" strike="noStrike"/>
                        <a:t>Picolinate</a:t>
                      </a:r>
                      <a:endParaRPr sz="2800"/>
                    </a:p>
                  </a:txBody>
                  <a:tcPr marT="12700" marB="12700" marR="12700" marL="12700" anchor="ctr"/>
                </a:tc>
              </a:tr>
              <a:tr h="1066825">
                <a:tc>
                  <a:txBody>
                    <a:bodyPr/>
                    <a:lstStyle/>
                    <a:p>
                      <a:pPr indent="0" lvl="0" marL="0" marR="0" rtl="0" algn="ctr">
                        <a:lnSpc>
                          <a:spcPct val="100000"/>
                        </a:lnSpc>
                        <a:spcBef>
                          <a:spcPts val="0"/>
                        </a:spcBef>
                        <a:spcAft>
                          <a:spcPts val="0"/>
                        </a:spcAft>
                        <a:buClr>
                          <a:schemeClr val="dk1"/>
                        </a:buClr>
                        <a:buSzPts val="2400"/>
                        <a:buFont typeface="Times"/>
                        <a:buNone/>
                      </a:pPr>
                      <a:r>
                        <a:rPr lang="en-US" sz="2800" u="none" cap="none" strike="noStrike"/>
                        <a:t>Calcium</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800" u="none" cap="none" strike="noStrike"/>
                        <a:t>Citrate or carbonate + D/K2</a:t>
                      </a:r>
                      <a:endParaRPr sz="2800"/>
                    </a:p>
                  </a:txBody>
                  <a:tcPr marT="12700" marB="12700" marR="12700" marL="12700" anchor="ctr"/>
                </a:tc>
              </a:tr>
              <a:tr h="688275">
                <a:tc>
                  <a:txBody>
                    <a:bodyPr/>
                    <a:lstStyle/>
                    <a:p>
                      <a:pPr indent="0" lvl="0" marL="0" marR="0" rtl="0" algn="ctr">
                        <a:lnSpc>
                          <a:spcPct val="100000"/>
                        </a:lnSpc>
                        <a:spcBef>
                          <a:spcPts val="0"/>
                        </a:spcBef>
                        <a:spcAft>
                          <a:spcPts val="0"/>
                        </a:spcAft>
                        <a:buClr>
                          <a:schemeClr val="dk1"/>
                        </a:buClr>
                        <a:buSzPts val="2400"/>
                        <a:buFont typeface="Times"/>
                        <a:buNone/>
                      </a:pPr>
                      <a:r>
                        <a:rPr lang="en-US" sz="2800" u="none" cap="none" strike="noStrike"/>
                        <a:t>Selenium</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800" u="none" cap="none" strike="noStrike"/>
                        <a:t>Methionine</a:t>
                      </a:r>
                      <a:endParaRPr sz="2800"/>
                    </a:p>
                  </a:txBody>
                  <a:tcPr marT="12700" marB="12700" marR="12700" marL="12700" anchor="ctr"/>
                </a:tc>
              </a:tr>
              <a:tr h="688275">
                <a:tc>
                  <a:txBody>
                    <a:bodyPr/>
                    <a:lstStyle/>
                    <a:p>
                      <a:pPr indent="0" lvl="0" marL="0" marR="0" rtl="0" algn="ctr">
                        <a:lnSpc>
                          <a:spcPct val="100000"/>
                        </a:lnSpc>
                        <a:spcBef>
                          <a:spcPts val="0"/>
                        </a:spcBef>
                        <a:spcAft>
                          <a:spcPts val="0"/>
                        </a:spcAft>
                        <a:buClr>
                          <a:schemeClr val="dk1"/>
                        </a:buClr>
                        <a:buSzPts val="2400"/>
                        <a:buFont typeface="Times"/>
                        <a:buNone/>
                      </a:pPr>
                      <a:r>
                        <a:rPr lang="en-US" sz="2800" u="none" cap="none" strike="noStrike"/>
                        <a:t>Iodine</a:t>
                      </a:r>
                      <a:endParaRPr sz="28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400"/>
                        <a:buFont typeface="Times"/>
                        <a:buNone/>
                      </a:pPr>
                      <a:r>
                        <a:rPr lang="en-US" sz="2800" u="none" cap="none" strike="noStrike"/>
                        <a:t>Potassium iodide</a:t>
                      </a:r>
                      <a:endParaRPr sz="2800"/>
                    </a:p>
                  </a:txBody>
                  <a:tcPr marT="12700" marB="12700" marR="12700" marL="12700" anchor="ctr"/>
                </a:tc>
              </a:tr>
            </a:tbl>
          </a:graphicData>
        </a:graphic>
      </p:graphicFrame>
      <p:sp>
        <p:nvSpPr>
          <p:cNvPr id="1067" name="Google Shape;1067;p102"/>
          <p:cNvSpPr txBox="1"/>
          <p:nvPr/>
        </p:nvSpPr>
        <p:spPr>
          <a:xfrm>
            <a:off x="3539852" y="3388188"/>
            <a:ext cx="11208300" cy="523200"/>
          </a:xfrm>
          <a:prstGeom prst="rect">
            <a:avLst/>
          </a:prstGeom>
          <a:noFill/>
          <a:ln>
            <a:noFill/>
          </a:ln>
        </p:spPr>
        <p:txBody>
          <a:bodyPr anchorCtr="0" anchor="t" bIns="45700" lIns="45700" spcFirstLastPara="1" rIns="45700" wrap="square" tIns="45700">
            <a:spAutoFit/>
          </a:bodyPr>
          <a:lstStyle/>
          <a:p>
            <a:pPr indent="0" lvl="0" marL="0" marR="0" rtl="0" algn="ctr">
              <a:lnSpc>
                <a:spcPct val="100000"/>
              </a:lnSpc>
              <a:spcBef>
                <a:spcPts val="0"/>
              </a:spcBef>
              <a:spcAft>
                <a:spcPts val="0"/>
              </a:spcAft>
              <a:buClr>
                <a:srgbClr val="000000"/>
              </a:buClr>
              <a:buSzPts val="2800"/>
              <a:buFont typeface="Times"/>
              <a:buNone/>
            </a:pPr>
            <a:r>
              <a:rPr i="0" lang="en-US" sz="2800" u="none" cap="none" strike="noStrike">
                <a:solidFill>
                  <a:srgbClr val="000000"/>
                </a:solidFill>
                <a:latin typeface="Calibri"/>
                <a:ea typeface="Calibri"/>
                <a:cs typeface="Calibri"/>
                <a:sym typeface="Calibri"/>
              </a:rPr>
              <a:t>When diet alone is insufficient or labs indicate a deficiency:</a:t>
            </a:r>
            <a:endParaRPr sz="2800">
              <a:latin typeface="Calibri"/>
              <a:ea typeface="Calibri"/>
              <a:cs typeface="Calibri"/>
              <a:sym typeface="Calibri"/>
            </a:endParaRPr>
          </a:p>
        </p:txBody>
      </p:sp>
      <p:sp>
        <p:nvSpPr>
          <p:cNvPr id="1068" name="Google Shape;1068;p102"/>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069" name="Google Shape;1069;p102"/>
          <p:cNvSpPr/>
          <p:nvPr/>
        </p:nvSpPr>
        <p:spPr>
          <a:xfrm>
            <a:off x="16586687" y="9372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3" name="Shape 1073"/>
        <p:cNvGrpSpPr/>
        <p:nvPr/>
      </p:nvGrpSpPr>
      <p:grpSpPr>
        <a:xfrm>
          <a:off x="0" y="0"/>
          <a:ext cx="0" cy="0"/>
          <a:chOff x="0" y="0"/>
          <a:chExt cx="0" cy="0"/>
        </a:xfrm>
      </p:grpSpPr>
      <p:sp>
        <p:nvSpPr>
          <p:cNvPr id="1074" name="Google Shape;1074;p103"/>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75" name="Google Shape;1075;p103"/>
          <p:cNvSpPr txBox="1"/>
          <p:nvPr/>
        </p:nvSpPr>
        <p:spPr>
          <a:xfrm>
            <a:off x="1325354" y="389008"/>
            <a:ext cx="16812962"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Mineral Supplementation Dosing Guidelines</a:t>
            </a:r>
            <a:endParaRPr/>
          </a:p>
        </p:txBody>
      </p:sp>
      <p:sp>
        <p:nvSpPr>
          <p:cNvPr id="1076" name="Google Shape;1076;p103"/>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077" name="Google Shape;1077;p103"/>
          <p:cNvGraphicFramePr/>
          <p:nvPr/>
        </p:nvGraphicFramePr>
        <p:xfrm>
          <a:off x="1038521" y="3831242"/>
          <a:ext cx="3000000" cy="3000000"/>
        </p:xfrm>
        <a:graphic>
          <a:graphicData uri="http://schemas.openxmlformats.org/drawingml/2006/table">
            <a:tbl>
              <a:tblPr bandRow="1">
                <a:noFill/>
                <a:tableStyleId>{0E30B8B5-0A17-4FE9-90C6-0DF0C035C8B7}</a:tableStyleId>
              </a:tblPr>
              <a:tblGrid>
                <a:gridCol w="2467700"/>
                <a:gridCol w="3450850"/>
                <a:gridCol w="6095275"/>
              </a:tblGrid>
              <a:tr h="912500">
                <a:tc>
                  <a:txBody>
                    <a:bodyPr/>
                    <a:lstStyle/>
                    <a:p>
                      <a:pPr indent="0" lvl="0" marL="0" marR="0" rtl="0" algn="ctr">
                        <a:lnSpc>
                          <a:spcPct val="100000"/>
                        </a:lnSpc>
                        <a:spcBef>
                          <a:spcPts val="0"/>
                        </a:spcBef>
                        <a:spcAft>
                          <a:spcPts val="0"/>
                        </a:spcAft>
                        <a:buClr>
                          <a:schemeClr val="dk1"/>
                        </a:buClr>
                        <a:buSzPts val="2800"/>
                        <a:buFont typeface="Times"/>
                        <a:buNone/>
                      </a:pPr>
                      <a:r>
                        <a:rPr b="1" lang="en-US" sz="2400" u="none" cap="none" strike="noStrike"/>
                        <a:t>Supplement</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400" u="none" cap="none" strike="noStrike"/>
                        <a:t>Typical Range</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400" u="none" cap="none" strike="noStrike">
                          <a:highlight>
                            <a:srgbClr val="FFFF00"/>
                          </a:highlight>
                        </a:rPr>
                        <a:t>Clinical Notes</a:t>
                      </a:r>
                      <a:endParaRPr sz="2400">
                        <a:highlight>
                          <a:srgbClr val="FFFF00"/>
                        </a:highlight>
                      </a:endParaRPr>
                    </a:p>
                  </a:txBody>
                  <a:tcPr marT="12700" marB="12700" marR="12700" marL="12700" anchor="ctr"/>
                </a:tc>
              </a:tr>
              <a:tr h="912500">
                <a:tc>
                  <a:txBody>
                    <a:bodyPr/>
                    <a:lstStyle/>
                    <a:p>
                      <a:pPr indent="0" lvl="0" marL="0" marR="0" rtl="0" algn="ctr">
                        <a:lnSpc>
                          <a:spcPct val="100000"/>
                        </a:lnSpc>
                        <a:spcBef>
                          <a:spcPts val="0"/>
                        </a:spcBef>
                        <a:spcAft>
                          <a:spcPts val="0"/>
                        </a:spcAft>
                        <a:buClr>
                          <a:schemeClr val="dk1"/>
                        </a:buClr>
                        <a:buSzPts val="2800"/>
                        <a:buFont typeface="Times"/>
                        <a:buNone/>
                      </a:pPr>
                      <a:r>
                        <a:rPr b="1" lang="en-US" sz="2400" u="none" cap="none" strike="noStrike"/>
                        <a:t>Calcium</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400" u="none" cap="none" strike="noStrike"/>
                        <a:t>500–1000 mg/day</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400" u="none" cap="none" strike="noStrike"/>
                        <a:t>Always include Vitamin D</a:t>
                      </a:r>
                      <a:endParaRPr sz="2400"/>
                    </a:p>
                  </a:txBody>
                  <a:tcPr marT="12700" marB="12700" marR="12700" marL="12700" anchor="ctr"/>
                </a:tc>
              </a:tr>
              <a:tr h="912500">
                <a:tc>
                  <a:txBody>
                    <a:bodyPr/>
                    <a:lstStyle/>
                    <a:p>
                      <a:pPr indent="0" lvl="0" marL="0" marR="0" rtl="0" algn="ctr">
                        <a:lnSpc>
                          <a:spcPct val="100000"/>
                        </a:lnSpc>
                        <a:spcBef>
                          <a:spcPts val="0"/>
                        </a:spcBef>
                        <a:spcAft>
                          <a:spcPts val="0"/>
                        </a:spcAft>
                        <a:buClr>
                          <a:schemeClr val="dk1"/>
                        </a:buClr>
                        <a:buSzPts val="2800"/>
                        <a:buFont typeface="Times"/>
                        <a:buNone/>
                      </a:pPr>
                      <a:r>
                        <a:rPr b="1" lang="en-US" sz="2400" u="none" cap="none" strike="noStrike"/>
                        <a:t>Magnesium</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400" u="none" cap="none" strike="noStrike"/>
                        <a:t>200–400 mg/day</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400" u="none" cap="none" strike="noStrike"/>
                        <a:t>Bedsore cramps &amp; sleep support</a:t>
                      </a:r>
                      <a:endParaRPr sz="2400"/>
                    </a:p>
                  </a:txBody>
                  <a:tcPr marT="12700" marB="12700" marR="12700" marL="12700" anchor="ctr"/>
                </a:tc>
              </a:tr>
              <a:tr h="588700">
                <a:tc>
                  <a:txBody>
                    <a:bodyPr/>
                    <a:lstStyle/>
                    <a:p>
                      <a:pPr indent="0" lvl="0" marL="0" marR="0" rtl="0" algn="ctr">
                        <a:lnSpc>
                          <a:spcPct val="100000"/>
                        </a:lnSpc>
                        <a:spcBef>
                          <a:spcPts val="0"/>
                        </a:spcBef>
                        <a:spcAft>
                          <a:spcPts val="0"/>
                        </a:spcAft>
                        <a:buClr>
                          <a:schemeClr val="dk1"/>
                        </a:buClr>
                        <a:buSzPts val="2800"/>
                        <a:buFont typeface="Times"/>
                        <a:buNone/>
                      </a:pPr>
                      <a:r>
                        <a:rPr b="1" lang="en-US" sz="2400" u="none" cap="none" strike="noStrike"/>
                        <a:t>Iron</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400" u="none" cap="none" strike="noStrike"/>
                        <a:t>25–65 mg/day</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400" u="none" cap="none" strike="noStrike"/>
                        <a:t>Take with Vitamin C</a:t>
                      </a:r>
                      <a:endParaRPr sz="2400"/>
                    </a:p>
                  </a:txBody>
                  <a:tcPr marT="12700" marB="12700" marR="12700" marL="12700" anchor="ctr"/>
                </a:tc>
              </a:tr>
              <a:tr h="588700">
                <a:tc>
                  <a:txBody>
                    <a:bodyPr/>
                    <a:lstStyle/>
                    <a:p>
                      <a:pPr indent="0" lvl="0" marL="0" marR="0" rtl="0" algn="ctr">
                        <a:lnSpc>
                          <a:spcPct val="100000"/>
                        </a:lnSpc>
                        <a:spcBef>
                          <a:spcPts val="0"/>
                        </a:spcBef>
                        <a:spcAft>
                          <a:spcPts val="0"/>
                        </a:spcAft>
                        <a:buClr>
                          <a:schemeClr val="dk1"/>
                        </a:buClr>
                        <a:buSzPts val="2800"/>
                        <a:buFont typeface="Times"/>
                        <a:buNone/>
                      </a:pPr>
                      <a:r>
                        <a:rPr b="1" lang="en-US" sz="2400" u="none" cap="none" strike="noStrike"/>
                        <a:t>Zinc</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400" u="none" cap="none" strike="noStrike"/>
                        <a:t>15–30 mg/day</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400" u="none" cap="none" strike="noStrike"/>
                        <a:t>Add copper if long-term</a:t>
                      </a:r>
                      <a:endParaRPr sz="2400"/>
                    </a:p>
                  </a:txBody>
                  <a:tcPr marT="12700" marB="12700" marR="12700" marL="12700" anchor="ctr"/>
                </a:tc>
              </a:tr>
              <a:tr h="912500">
                <a:tc>
                  <a:txBody>
                    <a:bodyPr/>
                    <a:lstStyle/>
                    <a:p>
                      <a:pPr indent="0" lvl="0" marL="0" marR="0" rtl="0" algn="ctr">
                        <a:lnSpc>
                          <a:spcPct val="100000"/>
                        </a:lnSpc>
                        <a:spcBef>
                          <a:spcPts val="0"/>
                        </a:spcBef>
                        <a:spcAft>
                          <a:spcPts val="0"/>
                        </a:spcAft>
                        <a:buClr>
                          <a:schemeClr val="dk1"/>
                        </a:buClr>
                        <a:buSzPts val="2800"/>
                        <a:buFont typeface="Times"/>
                        <a:buNone/>
                      </a:pPr>
                      <a:r>
                        <a:rPr b="1" lang="en-US" sz="2400" u="none" cap="none" strike="noStrike"/>
                        <a:t>Selenium</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400" u="none" cap="none" strike="noStrike"/>
                        <a:t>100–200 mcg/day</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400" u="none" cap="none" strike="noStrike"/>
                        <a:t>Do not exceed 400 mcg</a:t>
                      </a:r>
                      <a:endParaRPr sz="2400"/>
                    </a:p>
                  </a:txBody>
                  <a:tcPr marT="12700" marB="12700" marR="12700" marL="12700" anchor="ctr"/>
                </a:tc>
              </a:tr>
              <a:tr h="912500">
                <a:tc>
                  <a:txBody>
                    <a:bodyPr/>
                    <a:lstStyle/>
                    <a:p>
                      <a:pPr indent="0" lvl="0" marL="0" marR="0" rtl="0" algn="ctr">
                        <a:lnSpc>
                          <a:spcPct val="100000"/>
                        </a:lnSpc>
                        <a:spcBef>
                          <a:spcPts val="0"/>
                        </a:spcBef>
                        <a:spcAft>
                          <a:spcPts val="0"/>
                        </a:spcAft>
                        <a:buClr>
                          <a:schemeClr val="dk1"/>
                        </a:buClr>
                        <a:buSzPts val="2800"/>
                        <a:buFont typeface="Times"/>
                        <a:buNone/>
                      </a:pPr>
                      <a:r>
                        <a:rPr b="1" lang="en-US" sz="2400" u="none" cap="none" strike="noStrike"/>
                        <a:t>Iodine</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400" u="none" cap="none" strike="noStrike"/>
                        <a:t>150–300 mcg/day</a:t>
                      </a:r>
                      <a:endParaRPr sz="2400"/>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400" u="none" cap="none" strike="noStrike"/>
                        <a:t>Avoid excess intake</a:t>
                      </a:r>
                      <a:endParaRPr sz="2400"/>
                    </a:p>
                  </a:txBody>
                  <a:tcPr marT="12700" marB="12700" marR="12700" marL="12700" anchor="ctr"/>
                </a:tc>
              </a:tr>
            </a:tbl>
          </a:graphicData>
        </a:graphic>
      </p:graphicFrame>
      <p:sp>
        <p:nvSpPr>
          <p:cNvPr id="1078" name="Google Shape;1078;p103"/>
          <p:cNvSpPr txBox="1"/>
          <p:nvPr/>
        </p:nvSpPr>
        <p:spPr>
          <a:xfrm>
            <a:off x="13494461" y="4162878"/>
            <a:ext cx="4224300" cy="5141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2400" u="none" cap="none" strike="noStrike">
                <a:solidFill>
                  <a:srgbClr val="000000"/>
                </a:solidFill>
                <a:highlight>
                  <a:srgbClr val="FFFF00"/>
                </a:highlight>
                <a:latin typeface="Calibri"/>
                <a:ea typeface="Calibri"/>
                <a:cs typeface="Calibri"/>
                <a:sym typeface="Calibri"/>
              </a:rPr>
              <a:t>✔ </a:t>
            </a:r>
            <a:r>
              <a:rPr i="0" lang="en-US" sz="2400" u="none" cap="none" strike="noStrike">
                <a:solidFill>
                  <a:srgbClr val="000000"/>
                </a:solidFill>
                <a:highlight>
                  <a:srgbClr val="FFFF00"/>
                </a:highlight>
                <a:latin typeface="Calibri"/>
                <a:ea typeface="Calibri"/>
                <a:cs typeface="Calibri"/>
                <a:sym typeface="Calibri"/>
              </a:rPr>
              <a:t>Use </a:t>
            </a:r>
            <a:r>
              <a:rPr b="1" i="0" lang="en-US" sz="2400" u="none" cap="none" strike="noStrike">
                <a:solidFill>
                  <a:srgbClr val="000000"/>
                </a:solidFill>
                <a:highlight>
                  <a:srgbClr val="FFFF00"/>
                </a:highlight>
                <a:latin typeface="Calibri"/>
                <a:ea typeface="Calibri"/>
                <a:cs typeface="Calibri"/>
                <a:sym typeface="Calibri"/>
              </a:rPr>
              <a:t>glycinate or bisglycinate salts</a:t>
            </a:r>
            <a:r>
              <a:rPr i="0" lang="en-US" sz="2400" u="none" cap="none" strike="noStrike">
                <a:solidFill>
                  <a:srgbClr val="000000"/>
                </a:solidFill>
                <a:highlight>
                  <a:srgbClr val="FFFF00"/>
                </a:highlight>
                <a:latin typeface="Calibri"/>
                <a:ea typeface="Calibri"/>
                <a:cs typeface="Calibri"/>
                <a:sym typeface="Calibri"/>
              </a:rPr>
              <a:t> for absorption</a:t>
            </a:r>
            <a:endParaRPr sz="2400">
              <a:highlight>
                <a:srgbClr val="FFFF00"/>
              </a:highlight>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highlight>
                  <a:srgbClr val="FFFF00"/>
                </a:highlight>
                <a:latin typeface="Calibri"/>
                <a:ea typeface="Calibri"/>
                <a:cs typeface="Calibri"/>
                <a:sym typeface="Calibri"/>
              </a:rPr>
              <a:t>✔ Avoid oxide forms (poor absorption)</a:t>
            </a:r>
            <a:endParaRPr sz="2400">
              <a:highlight>
                <a:srgbClr val="FFFF00"/>
              </a:highlight>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highlight>
                  <a:srgbClr val="FFFF00"/>
                </a:highlight>
                <a:latin typeface="Calibri"/>
                <a:ea typeface="Calibri"/>
                <a:cs typeface="Calibri"/>
                <a:sym typeface="Calibri"/>
              </a:rPr>
              <a:t>✔ Combine calcium with </a:t>
            </a:r>
            <a:r>
              <a:rPr b="1" i="0" lang="en-US" sz="2400" u="none" cap="none" strike="noStrike">
                <a:solidFill>
                  <a:srgbClr val="000000"/>
                </a:solidFill>
                <a:highlight>
                  <a:srgbClr val="FFFF00"/>
                </a:highlight>
                <a:latin typeface="Calibri"/>
                <a:ea typeface="Calibri"/>
                <a:cs typeface="Calibri"/>
                <a:sym typeface="Calibri"/>
              </a:rPr>
              <a:t>Vitamin D &amp; K2</a:t>
            </a:r>
            <a:endParaRPr sz="2400">
              <a:highlight>
                <a:srgbClr val="FFFF00"/>
              </a:highlight>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highlight>
                  <a:srgbClr val="FFFF00"/>
                </a:highlight>
                <a:latin typeface="Calibri"/>
                <a:ea typeface="Calibri"/>
                <a:cs typeface="Calibri"/>
                <a:sym typeface="Calibri"/>
              </a:rPr>
              <a:t>✔ Excess iodine worsens thyroid autoimmunity</a:t>
            </a:r>
            <a:br>
              <a:rPr i="0" lang="en-US" sz="2400" u="none" cap="none" strike="noStrike">
                <a:solidFill>
                  <a:srgbClr val="000000"/>
                </a:solidFill>
                <a:highlight>
                  <a:srgbClr val="FFFF00"/>
                </a:highlight>
                <a:latin typeface="Calibri"/>
                <a:ea typeface="Calibri"/>
                <a:cs typeface="Calibri"/>
                <a:sym typeface="Calibri"/>
              </a:rPr>
            </a:br>
            <a:r>
              <a:rPr i="0" lang="en-US" sz="2400" u="none" cap="none" strike="noStrike">
                <a:solidFill>
                  <a:srgbClr val="000000"/>
                </a:solidFill>
                <a:highlight>
                  <a:srgbClr val="FFFF00"/>
                </a:highlight>
                <a:latin typeface="Calibri"/>
                <a:ea typeface="Calibri"/>
                <a:cs typeface="Calibri"/>
                <a:sym typeface="Calibri"/>
              </a:rPr>
              <a:t>✔ High zinc → copper depletion</a:t>
            </a:r>
            <a:br>
              <a:rPr i="0" lang="en-US" sz="2400" u="none" cap="none" strike="noStrike">
                <a:solidFill>
                  <a:srgbClr val="000000"/>
                </a:solidFill>
                <a:highlight>
                  <a:srgbClr val="FFFF00"/>
                </a:highlight>
                <a:latin typeface="Calibri"/>
                <a:ea typeface="Calibri"/>
                <a:cs typeface="Calibri"/>
                <a:sym typeface="Calibri"/>
              </a:rPr>
            </a:br>
            <a:r>
              <a:rPr i="0" lang="en-US" sz="2400" u="none" cap="none" strike="noStrike">
                <a:solidFill>
                  <a:srgbClr val="000000"/>
                </a:solidFill>
                <a:highlight>
                  <a:srgbClr val="FFFF00"/>
                </a:highlight>
                <a:latin typeface="Calibri"/>
                <a:ea typeface="Calibri"/>
                <a:cs typeface="Calibri"/>
                <a:sym typeface="Calibri"/>
              </a:rPr>
              <a:t>✔ Calcium without magnesium → constipation risk</a:t>
            </a:r>
            <a:endParaRPr sz="2400">
              <a:highlight>
                <a:srgbClr val="FFFF00"/>
              </a:highlight>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2400" u="none" cap="none" strike="noStrike">
                <a:solidFill>
                  <a:srgbClr val="000000"/>
                </a:solidFill>
                <a:highlight>
                  <a:srgbClr val="FFFF00"/>
                </a:highlight>
                <a:latin typeface="Calibri"/>
                <a:ea typeface="Calibri"/>
                <a:cs typeface="Calibri"/>
                <a:sym typeface="Calibri"/>
              </a:rPr>
              <a:t>✔ Excess Iron = toxicity</a:t>
            </a:r>
            <a:endParaRPr sz="2400">
              <a:highlight>
                <a:srgbClr val="FFFF00"/>
              </a:highlight>
              <a:latin typeface="Calibri"/>
              <a:ea typeface="Calibri"/>
              <a:cs typeface="Calibri"/>
              <a:sym typeface="Calibri"/>
            </a:endParaRPr>
          </a:p>
        </p:txBody>
      </p:sp>
      <p:sp>
        <p:nvSpPr>
          <p:cNvPr id="1079" name="Google Shape;1079;p103"/>
          <p:cNvSpPr/>
          <p:nvPr/>
        </p:nvSpPr>
        <p:spPr>
          <a:xfrm>
            <a:off x="15480462" y="1485400"/>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080" name="Google Shape;1080;p103"/>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4" name="Shape 1084"/>
        <p:cNvGrpSpPr/>
        <p:nvPr/>
      </p:nvGrpSpPr>
      <p:grpSpPr>
        <a:xfrm>
          <a:off x="0" y="0"/>
          <a:ext cx="0" cy="0"/>
          <a:chOff x="0" y="0"/>
          <a:chExt cx="0" cy="0"/>
        </a:xfrm>
      </p:grpSpPr>
      <p:sp>
        <p:nvSpPr>
          <p:cNvPr id="1085" name="Google Shape;1085;p104"/>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86" name="Google Shape;1086;p104"/>
          <p:cNvSpPr txBox="1"/>
          <p:nvPr/>
        </p:nvSpPr>
        <p:spPr>
          <a:xfrm>
            <a:off x="957961" y="415297"/>
            <a:ext cx="17129700" cy="2324400"/>
          </a:xfrm>
          <a:prstGeom prst="rect">
            <a:avLst/>
          </a:prstGeom>
          <a:noFill/>
          <a:ln>
            <a:noFill/>
          </a:ln>
        </p:spPr>
        <p:txBody>
          <a:bodyPr anchorCtr="0" anchor="t" bIns="0" lIns="0" spcFirstLastPara="1" rIns="0" wrap="square" tIns="0">
            <a:spAutoFit/>
          </a:bodyPr>
          <a:lstStyle/>
          <a:p>
            <a:pPr indent="0" lvl="0" marL="0" marR="0" rtl="0" algn="l">
              <a:lnSpc>
                <a:spcPct val="151666"/>
              </a:lnSpc>
              <a:spcBef>
                <a:spcPts val="0"/>
              </a:spcBef>
              <a:spcAft>
                <a:spcPts val="0"/>
              </a:spcAft>
              <a:buClr>
                <a:srgbClr val="0433FF"/>
              </a:buClr>
              <a:buSzPts val="6000"/>
              <a:buFont typeface="Poppins"/>
              <a:buNone/>
            </a:pPr>
            <a:r>
              <a:rPr b="1" i="0" lang="en-US" sz="6000" u="none" cap="none" strike="noStrike">
                <a:solidFill>
                  <a:srgbClr val="0433FF"/>
                </a:solidFill>
                <a:latin typeface="Poppins"/>
                <a:ea typeface="Poppins"/>
                <a:cs typeface="Poppins"/>
                <a:sym typeface="Poppins"/>
              </a:rPr>
              <a:t>Minerals:</a:t>
            </a:r>
            <a:r>
              <a:rPr b="0" i="0" lang="en-US" sz="6000" u="none" cap="none" strike="noStrike">
                <a:solidFill>
                  <a:srgbClr val="0433FF"/>
                </a:solidFill>
                <a:latin typeface="Poppins"/>
                <a:ea typeface="Poppins"/>
                <a:cs typeface="Poppins"/>
                <a:sym typeface="Poppins"/>
              </a:rPr>
              <a:t> Role of Oxidative Stress and Detoxification Pathways on Health Status</a:t>
            </a:r>
            <a:endParaRPr/>
          </a:p>
        </p:txBody>
      </p:sp>
      <p:sp>
        <p:nvSpPr>
          <p:cNvPr id="1087" name="Google Shape;1087;p104"/>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88" name="Google Shape;1088;p104"/>
          <p:cNvSpPr txBox="1"/>
          <p:nvPr/>
        </p:nvSpPr>
        <p:spPr>
          <a:xfrm>
            <a:off x="653700" y="3916175"/>
            <a:ext cx="17129700" cy="54243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lang="en-US" sz="3200">
                <a:solidFill>
                  <a:schemeClr val="dk1"/>
                </a:solidFill>
                <a:latin typeface="Calibri"/>
                <a:ea typeface="Calibri"/>
                <a:cs typeface="Calibri"/>
                <a:sym typeface="Calibri"/>
              </a:rPr>
              <a:t>Minerals are the essential cofactors of the body's enzymatic defense systems. While vitamins donate electrons or regulate gene transcription, minerals activate and stabilize the antioxidant enzymes themselves.</a:t>
            </a:r>
            <a:endParaRPr sz="32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b="1" lang="en-US" sz="3200">
                <a:solidFill>
                  <a:schemeClr val="dk1"/>
                </a:solidFill>
                <a:latin typeface="Calibri"/>
                <a:ea typeface="Calibri"/>
                <a:cs typeface="Calibri"/>
                <a:sym typeface="Calibri"/>
              </a:rPr>
              <a:t>These inorganic nutrients govern:</a:t>
            </a:r>
            <a:endParaRPr b="1"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Font typeface="Calibri"/>
              <a:buChar char="●"/>
            </a:pPr>
            <a:r>
              <a:rPr b="1" lang="en-US" sz="3200">
                <a:solidFill>
                  <a:schemeClr val="dk1"/>
                </a:solidFill>
                <a:latin typeface="Calibri"/>
                <a:ea typeface="Calibri"/>
                <a:cs typeface="Calibri"/>
                <a:sym typeface="Calibri"/>
              </a:rPr>
              <a:t>Cellular redox balance</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b="1" lang="en-US" sz="3200">
                <a:solidFill>
                  <a:schemeClr val="dk1"/>
                </a:solidFill>
                <a:latin typeface="Calibri"/>
                <a:ea typeface="Calibri"/>
                <a:cs typeface="Calibri"/>
                <a:sym typeface="Calibri"/>
              </a:rPr>
              <a:t>Mitochondrial energy stability</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b="1" lang="en-US" sz="3200">
                <a:solidFill>
                  <a:schemeClr val="dk1"/>
                </a:solidFill>
                <a:latin typeface="Calibri"/>
                <a:ea typeface="Calibri"/>
                <a:cs typeface="Calibri"/>
                <a:sym typeface="Calibri"/>
              </a:rPr>
              <a:t>Phase I → Phase II detox coordination</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b="1" lang="en-US" sz="3200">
                <a:solidFill>
                  <a:schemeClr val="dk1"/>
                </a:solidFill>
                <a:latin typeface="Calibri"/>
                <a:ea typeface="Calibri"/>
                <a:cs typeface="Calibri"/>
                <a:sym typeface="Calibri"/>
              </a:rPr>
              <a:t>Immune resilience</a:t>
            </a:r>
            <a:endParaRPr b="1"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b="1" lang="en-US" sz="3200">
                <a:solidFill>
                  <a:schemeClr val="dk1"/>
                </a:solidFill>
                <a:latin typeface="Calibri"/>
                <a:ea typeface="Calibri"/>
                <a:cs typeface="Calibri"/>
                <a:sym typeface="Calibri"/>
              </a:rPr>
              <a:t>Hormonal clearance</a:t>
            </a:r>
            <a:endParaRPr sz="3200">
              <a:latin typeface="Calibri"/>
              <a:ea typeface="Calibri"/>
              <a:cs typeface="Calibri"/>
              <a:sym typeface="Calibri"/>
            </a:endParaRPr>
          </a:p>
        </p:txBody>
      </p:sp>
      <p:sp>
        <p:nvSpPr>
          <p:cNvPr id="1089" name="Google Shape;1089;p104"/>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3" name="Shape 1093"/>
        <p:cNvGrpSpPr/>
        <p:nvPr/>
      </p:nvGrpSpPr>
      <p:grpSpPr>
        <a:xfrm>
          <a:off x="0" y="0"/>
          <a:ext cx="0" cy="0"/>
          <a:chOff x="0" y="0"/>
          <a:chExt cx="0" cy="0"/>
        </a:xfrm>
      </p:grpSpPr>
      <p:sp>
        <p:nvSpPr>
          <p:cNvPr id="1094" name="Google Shape;1094;p105"/>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95" name="Google Shape;1095;p105"/>
          <p:cNvSpPr txBox="1"/>
          <p:nvPr/>
        </p:nvSpPr>
        <p:spPr>
          <a:xfrm>
            <a:off x="1350023" y="1104412"/>
            <a:ext cx="16812900" cy="120060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Minerals &amp; Oxidative Stress</a:t>
            </a:r>
            <a:endParaRPr/>
          </a:p>
        </p:txBody>
      </p:sp>
      <p:sp>
        <p:nvSpPr>
          <p:cNvPr id="1096" name="Google Shape;1096;p105"/>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97" name="Google Shape;1097;p105"/>
          <p:cNvSpPr txBox="1"/>
          <p:nvPr/>
        </p:nvSpPr>
        <p:spPr>
          <a:xfrm>
            <a:off x="1379059" y="3916188"/>
            <a:ext cx="13762200" cy="61029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3000">
                <a:solidFill>
                  <a:schemeClr val="dk1"/>
                </a:solidFill>
                <a:latin typeface="Calibri"/>
                <a:ea typeface="Calibri"/>
                <a:cs typeface="Calibri"/>
                <a:sym typeface="Calibri"/>
              </a:rPr>
              <a:t>Oxidative stress occurs when:</a:t>
            </a:r>
            <a:endParaRPr b="1" sz="3000">
              <a:solidFill>
                <a:schemeClr val="dk1"/>
              </a:solidFill>
              <a:latin typeface="Calibri"/>
              <a:ea typeface="Calibri"/>
              <a:cs typeface="Calibri"/>
              <a:sym typeface="Calibri"/>
            </a:endParaRPr>
          </a:p>
          <a:p>
            <a:pPr indent="-419100" lvl="0" marL="457200" rtl="0" algn="l">
              <a:lnSpc>
                <a:spcPct val="115000"/>
              </a:lnSpc>
              <a:spcBef>
                <a:spcPts val="1200"/>
              </a:spcBef>
              <a:spcAft>
                <a:spcPts val="0"/>
              </a:spcAft>
              <a:buClr>
                <a:schemeClr val="dk1"/>
              </a:buClr>
              <a:buSzPts val="3000"/>
              <a:buChar char="●"/>
            </a:pPr>
            <a:r>
              <a:rPr b="1" lang="en-US" sz="3000">
                <a:solidFill>
                  <a:schemeClr val="dk1"/>
                </a:solidFill>
                <a:latin typeface="Calibri"/>
                <a:ea typeface="Calibri"/>
                <a:cs typeface="Calibri"/>
                <a:sym typeface="Calibri"/>
              </a:rPr>
              <a:t>ROS production</a:t>
            </a:r>
            <a:r>
              <a:rPr lang="en-US" sz="3000">
                <a:solidFill>
                  <a:schemeClr val="dk1"/>
                </a:solidFill>
                <a:latin typeface="Calibri"/>
                <a:ea typeface="Calibri"/>
                <a:cs typeface="Calibri"/>
                <a:sym typeface="Calibri"/>
              </a:rPr>
              <a:t> exceeds antioxidant capacity</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Char char="●"/>
            </a:pPr>
            <a:r>
              <a:rPr b="1" lang="en-US" sz="3000">
                <a:solidFill>
                  <a:schemeClr val="dk1"/>
                </a:solidFill>
                <a:latin typeface="Calibri"/>
                <a:ea typeface="Calibri"/>
                <a:cs typeface="Calibri"/>
                <a:sym typeface="Calibri"/>
              </a:rPr>
              <a:t>Mitochondrial electron leakage</a:t>
            </a:r>
            <a:r>
              <a:rPr lang="en-US" sz="3000">
                <a:solidFill>
                  <a:schemeClr val="dk1"/>
                </a:solidFill>
                <a:latin typeface="Calibri"/>
                <a:ea typeface="Calibri"/>
                <a:cs typeface="Calibri"/>
                <a:sym typeface="Calibri"/>
              </a:rPr>
              <a:t> increases</a:t>
            </a:r>
            <a:endParaRPr sz="3000">
              <a:solidFill>
                <a:schemeClr val="dk1"/>
              </a:solidFill>
              <a:latin typeface="Calibri"/>
              <a:ea typeface="Calibri"/>
              <a:cs typeface="Calibri"/>
              <a:sym typeface="Calibri"/>
            </a:endParaRPr>
          </a:p>
          <a:p>
            <a:pPr indent="-419100" lvl="0" marL="457200" rtl="0" algn="l">
              <a:lnSpc>
                <a:spcPct val="115000"/>
              </a:lnSpc>
              <a:spcBef>
                <a:spcPts val="0"/>
              </a:spcBef>
              <a:spcAft>
                <a:spcPts val="0"/>
              </a:spcAft>
              <a:buClr>
                <a:schemeClr val="dk1"/>
              </a:buClr>
              <a:buSzPts val="3000"/>
              <a:buChar char="●"/>
            </a:pPr>
            <a:r>
              <a:rPr b="1" lang="en-US" sz="3000">
                <a:solidFill>
                  <a:schemeClr val="dk1"/>
                </a:solidFill>
                <a:latin typeface="Calibri"/>
                <a:ea typeface="Calibri"/>
                <a:cs typeface="Calibri"/>
                <a:sym typeface="Calibri"/>
              </a:rPr>
              <a:t>Environmental toxins</a:t>
            </a:r>
            <a:r>
              <a:rPr lang="en-US" sz="3000">
                <a:solidFill>
                  <a:schemeClr val="dk1"/>
                </a:solidFill>
                <a:latin typeface="Calibri"/>
                <a:ea typeface="Calibri"/>
                <a:cs typeface="Calibri"/>
                <a:sym typeface="Calibri"/>
              </a:rPr>
              <a:t> trigger inflammatory cascades</a:t>
            </a:r>
            <a:endParaRPr sz="30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t/>
            </a:r>
            <a:endParaRPr sz="30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3000">
                <a:solidFill>
                  <a:schemeClr val="dk1"/>
                </a:solidFill>
                <a:latin typeface="Calibri"/>
                <a:ea typeface="Calibri"/>
                <a:cs typeface="Calibri"/>
                <a:sym typeface="Calibri"/>
              </a:rPr>
              <a:t>Without minerals, the body's defense system breaks down:</a:t>
            </a:r>
            <a:endParaRPr sz="3000">
              <a:solidFill>
                <a:schemeClr val="dk1"/>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3000">
                <a:solidFill>
                  <a:schemeClr val="dk1"/>
                </a:solidFill>
                <a:latin typeface="Calibri"/>
                <a:ea typeface="Calibri"/>
                <a:cs typeface="Calibri"/>
                <a:sym typeface="Calibri"/>
              </a:rPr>
              <a:t>➡ </a:t>
            </a:r>
            <a:r>
              <a:rPr b="1" lang="en-US" sz="3000">
                <a:solidFill>
                  <a:schemeClr val="dk1"/>
                </a:solidFill>
                <a:latin typeface="Calibri"/>
                <a:ea typeface="Calibri"/>
                <a:cs typeface="Calibri"/>
                <a:sym typeface="Calibri"/>
              </a:rPr>
              <a:t>Antioxidant enzymes fail</a:t>
            </a:r>
            <a:r>
              <a:rPr lang="en-US" sz="3000">
                <a:solidFill>
                  <a:schemeClr val="dk1"/>
                </a:solidFill>
                <a:latin typeface="Calibri"/>
                <a:ea typeface="Calibri"/>
                <a:cs typeface="Calibri"/>
                <a:sym typeface="Calibri"/>
              </a:rPr>
              <a:t> — no cofactors to activate them</a:t>
            </a:r>
            <a:br>
              <a:rPr lang="en-US" sz="3000">
                <a:solidFill>
                  <a:schemeClr val="dk1"/>
                </a:solidFill>
                <a:latin typeface="Calibri"/>
                <a:ea typeface="Calibri"/>
                <a:cs typeface="Calibri"/>
                <a:sym typeface="Calibri"/>
              </a:rPr>
            </a:br>
            <a:r>
              <a:rPr lang="en-US" sz="3000">
                <a:solidFill>
                  <a:schemeClr val="dk1"/>
                </a:solidFill>
                <a:latin typeface="Calibri"/>
                <a:ea typeface="Calibri"/>
                <a:cs typeface="Calibri"/>
                <a:sym typeface="Calibri"/>
              </a:rPr>
              <a:t> ➡ </a:t>
            </a:r>
            <a:r>
              <a:rPr b="1" lang="en-US" sz="3000">
                <a:solidFill>
                  <a:schemeClr val="dk1"/>
                </a:solidFill>
                <a:latin typeface="Calibri"/>
                <a:ea typeface="Calibri"/>
                <a:cs typeface="Calibri"/>
                <a:sym typeface="Calibri"/>
              </a:rPr>
              <a:t>Free radicals accumulate</a:t>
            </a:r>
            <a:r>
              <a:rPr lang="en-US" sz="3000">
                <a:solidFill>
                  <a:schemeClr val="dk1"/>
                </a:solidFill>
                <a:latin typeface="Calibri"/>
                <a:ea typeface="Calibri"/>
                <a:cs typeface="Calibri"/>
                <a:sym typeface="Calibri"/>
              </a:rPr>
              <a:t> unchecked</a:t>
            </a:r>
            <a:br>
              <a:rPr lang="en-US" sz="3000">
                <a:solidFill>
                  <a:schemeClr val="dk1"/>
                </a:solidFill>
                <a:latin typeface="Calibri"/>
                <a:ea typeface="Calibri"/>
                <a:cs typeface="Calibri"/>
                <a:sym typeface="Calibri"/>
              </a:rPr>
            </a:br>
            <a:r>
              <a:rPr lang="en-US" sz="3000">
                <a:solidFill>
                  <a:schemeClr val="dk1"/>
                </a:solidFill>
                <a:latin typeface="Calibri"/>
                <a:ea typeface="Calibri"/>
                <a:cs typeface="Calibri"/>
                <a:sym typeface="Calibri"/>
              </a:rPr>
              <a:t> ➡ </a:t>
            </a:r>
            <a:r>
              <a:rPr b="1" lang="en-US" sz="3000">
                <a:solidFill>
                  <a:schemeClr val="dk1"/>
                </a:solidFill>
                <a:latin typeface="Calibri"/>
                <a:ea typeface="Calibri"/>
                <a:cs typeface="Calibri"/>
                <a:sym typeface="Calibri"/>
              </a:rPr>
              <a:t>Membranes, mitochondria, and DNA</a:t>
            </a:r>
            <a:r>
              <a:rPr lang="en-US" sz="3000">
                <a:solidFill>
                  <a:schemeClr val="dk1"/>
                </a:solidFill>
                <a:latin typeface="Calibri"/>
                <a:ea typeface="Calibri"/>
                <a:cs typeface="Calibri"/>
                <a:sym typeface="Calibri"/>
              </a:rPr>
              <a:t> sustain damage</a:t>
            </a:r>
            <a:endParaRPr sz="30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t/>
            </a:r>
            <a:endParaRPr sz="3000">
              <a:latin typeface="Calibri"/>
              <a:ea typeface="Calibri"/>
              <a:cs typeface="Calibri"/>
              <a:sym typeface="Calibri"/>
            </a:endParaRPr>
          </a:p>
        </p:txBody>
      </p:sp>
      <p:sp>
        <p:nvSpPr>
          <p:cNvPr id="1098" name="Google Shape;1098;p105"/>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2" name="Shape 1102"/>
        <p:cNvGrpSpPr/>
        <p:nvPr/>
      </p:nvGrpSpPr>
      <p:grpSpPr>
        <a:xfrm>
          <a:off x="0" y="0"/>
          <a:ext cx="0" cy="0"/>
          <a:chOff x="0" y="0"/>
          <a:chExt cx="0" cy="0"/>
        </a:xfrm>
      </p:grpSpPr>
      <p:sp>
        <p:nvSpPr>
          <p:cNvPr id="1103" name="Google Shape;1103;p106"/>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04" name="Google Shape;1104;p106"/>
          <p:cNvSpPr txBox="1"/>
          <p:nvPr/>
        </p:nvSpPr>
        <p:spPr>
          <a:xfrm>
            <a:off x="1350023" y="427444"/>
            <a:ext cx="16812900" cy="2401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Mineral-Dependant Antioxidant Systems</a:t>
            </a:r>
            <a:endParaRPr/>
          </a:p>
        </p:txBody>
      </p:sp>
      <p:sp>
        <p:nvSpPr>
          <p:cNvPr id="1105" name="Google Shape;1105;p106"/>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06" name="Google Shape;1106;p106"/>
          <p:cNvGraphicFramePr/>
          <p:nvPr/>
        </p:nvGraphicFramePr>
        <p:xfrm>
          <a:off x="1706738" y="3880598"/>
          <a:ext cx="3000000" cy="3000000"/>
        </p:xfrm>
        <a:graphic>
          <a:graphicData uri="http://schemas.openxmlformats.org/drawingml/2006/table">
            <a:tbl>
              <a:tblPr bandRow="1">
                <a:noFill/>
                <a:tableStyleId>{0E30B8B5-0A17-4FE9-90C6-0DF0C035C8B7}</a:tableStyleId>
              </a:tblPr>
              <a:tblGrid>
                <a:gridCol w="2833250"/>
                <a:gridCol w="5270825"/>
                <a:gridCol w="7236000"/>
              </a:tblGrid>
              <a:tr h="9481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Mineral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Antioxidant Enzyme Activated</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Protective Function</a:t>
                      </a:r>
                      <a:endParaRPr/>
                    </a:p>
                  </a:txBody>
                  <a:tcPr marT="12700" marB="12700" marR="12700" marL="12700" anchor="ctr"/>
                </a:tc>
              </a:tr>
              <a:tr h="9378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Selenium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Glutathione peroxidase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Neutralizes hydrogen peroxide &amp; lipid peroxides</a:t>
                      </a:r>
                      <a:endParaRPr/>
                    </a:p>
                  </a:txBody>
                  <a:tcPr marT="12700" marB="12700" marR="12700" marL="12700" anchor="ctr"/>
                </a:tc>
              </a:tr>
              <a:tr h="9481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highlight>
                            <a:srgbClr val="FFFF00"/>
                          </a:highlight>
                        </a:rPr>
                        <a:t>Zinc</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highlight>
                            <a:srgbClr val="FFFF00"/>
                          </a:highlight>
                        </a:rPr>
                        <a:t>Superoxide dismutase (Zn-SOD)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highlight>
                            <a:srgbClr val="FFFF00"/>
                          </a:highlight>
                        </a:rPr>
                        <a:t>Converts superoxide radicals to peroxide</a:t>
                      </a:r>
                      <a:endParaRPr>
                        <a:highlight>
                          <a:srgbClr val="FFFF00"/>
                        </a:highlight>
                      </a:endParaRPr>
                    </a:p>
                  </a:txBody>
                  <a:tcPr marT="12700" marB="12700" marR="12700" marL="12700" anchor="ctr"/>
                </a:tc>
              </a:tr>
              <a:tr h="9481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highlight>
                            <a:srgbClr val="FFFF00"/>
                          </a:highlight>
                        </a:rPr>
                        <a:t>Copper</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highlight>
                            <a:srgbClr val="FFFF00"/>
                          </a:highlight>
                        </a:rPr>
                        <a:t>Superoxide dismutase (Cu-SOD)</a:t>
                      </a:r>
                      <a:endParaRPr>
                        <a:highlight>
                          <a:srgbClr val="FFFF00"/>
                        </a:highlight>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highlight>
                            <a:srgbClr val="FFFF00"/>
                          </a:highlight>
                        </a:rPr>
                        <a:t>Completes ROS neutralization</a:t>
                      </a:r>
                      <a:endParaRPr>
                        <a:highlight>
                          <a:srgbClr val="FFFF00"/>
                        </a:highlight>
                      </a:endParaRPr>
                    </a:p>
                  </a:txBody>
                  <a:tcPr marT="12700" marB="12700" marR="12700" marL="12700" anchor="ctr"/>
                </a:tc>
              </a:tr>
              <a:tr h="9481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Mitochondrial enzyme stabilizer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Maintains ETC efficiency, reduces ROS leakage</a:t>
                      </a:r>
                      <a:endParaRPr/>
                    </a:p>
                  </a:txBody>
                  <a:tcPr marT="12700" marB="12700" marR="12700" marL="12700" anchor="ctr"/>
                </a:tc>
              </a:tr>
              <a:tr h="94817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Iron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Cytochrome oxidase &amp; catalase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Supports oxygen metabolism (balanced iron only)</a:t>
                      </a:r>
                      <a:endParaRPr/>
                    </a:p>
                  </a:txBody>
                  <a:tcPr marT="12700" marB="12700" marR="12700" marL="12700" anchor="ctr"/>
                </a:tc>
              </a:tr>
            </a:tbl>
          </a:graphicData>
        </a:graphic>
      </p:graphicFrame>
      <p:sp>
        <p:nvSpPr>
          <p:cNvPr id="1107" name="Google Shape;1107;p106"/>
          <p:cNvSpPr/>
          <p:nvPr/>
        </p:nvSpPr>
        <p:spPr>
          <a:xfrm>
            <a:off x="16683962" y="13134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
        <p:nvSpPr>
          <p:cNvPr id="1108" name="Google Shape;1108;p106"/>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2" name="Shape 1112"/>
        <p:cNvGrpSpPr/>
        <p:nvPr/>
      </p:nvGrpSpPr>
      <p:grpSpPr>
        <a:xfrm>
          <a:off x="0" y="0"/>
          <a:ext cx="0" cy="0"/>
          <a:chOff x="0" y="0"/>
          <a:chExt cx="0" cy="0"/>
        </a:xfrm>
      </p:grpSpPr>
      <p:sp>
        <p:nvSpPr>
          <p:cNvPr id="1113" name="Google Shape;1113;p107"/>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14" name="Google Shape;1114;p107"/>
          <p:cNvSpPr txBox="1"/>
          <p:nvPr/>
        </p:nvSpPr>
        <p:spPr>
          <a:xfrm>
            <a:off x="1350023" y="598907"/>
            <a:ext cx="16812900" cy="2401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Clinical Impact of Antioxidant Enzyme Failure</a:t>
            </a:r>
            <a:endParaRPr/>
          </a:p>
        </p:txBody>
      </p:sp>
      <p:sp>
        <p:nvSpPr>
          <p:cNvPr id="1115" name="Google Shape;1115;p107"/>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16" name="Google Shape;1116;p107"/>
          <p:cNvSpPr txBox="1"/>
          <p:nvPr/>
        </p:nvSpPr>
        <p:spPr>
          <a:xfrm>
            <a:off x="1212300" y="4048550"/>
            <a:ext cx="13206600" cy="3004500"/>
          </a:xfrm>
          <a:prstGeom prst="rect">
            <a:avLst/>
          </a:prstGeom>
          <a:noFill/>
          <a:ln>
            <a:noFill/>
          </a:ln>
        </p:spPr>
        <p:txBody>
          <a:bodyPr anchorCtr="0" anchor="t" bIns="45700" lIns="45700" spcFirstLastPara="1" rIns="45700" wrap="square" tIns="45700">
            <a:spAutoFit/>
          </a:bodyPr>
          <a:lstStyle/>
          <a:p>
            <a:pPr indent="0" lvl="0" marL="0" rtl="0" algn="l">
              <a:lnSpc>
                <a:spcPct val="115000"/>
              </a:lnSpc>
              <a:spcBef>
                <a:spcPts val="1200"/>
              </a:spcBef>
              <a:spcAft>
                <a:spcPts val="0"/>
              </a:spcAft>
              <a:buClr>
                <a:schemeClr val="dk1"/>
              </a:buClr>
              <a:buSzPts val="1100"/>
              <a:buFont typeface="Arial"/>
              <a:buNone/>
            </a:pPr>
            <a:r>
              <a:rPr b="1" lang="en-US" sz="3200">
                <a:solidFill>
                  <a:schemeClr val="dk1"/>
                </a:solidFill>
                <a:latin typeface="Calibri"/>
                <a:ea typeface="Calibri"/>
                <a:cs typeface="Calibri"/>
                <a:sym typeface="Calibri"/>
              </a:rPr>
              <a:t>When mineral-dependent antioxidant enzymes fail, deficiencies drive:</a:t>
            </a:r>
            <a:endParaRPr b="1" sz="3200">
              <a:solidFill>
                <a:schemeClr val="dk1"/>
              </a:solidFill>
              <a:latin typeface="Calibri"/>
              <a:ea typeface="Calibri"/>
              <a:cs typeface="Calibri"/>
              <a:sym typeface="Calibri"/>
            </a:endParaRPr>
          </a:p>
          <a:p>
            <a:pPr indent="-431800" lvl="0" marL="457200" rtl="0" algn="l">
              <a:lnSpc>
                <a:spcPct val="115000"/>
              </a:lnSpc>
              <a:spcBef>
                <a:spcPts val="120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Accelerated cellular aging</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Chronic inflammation</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Neurodegenerative risk</a:t>
            </a:r>
            <a:endParaRPr sz="3200">
              <a:solidFill>
                <a:schemeClr val="dk1"/>
              </a:solidFill>
              <a:latin typeface="Calibri"/>
              <a:ea typeface="Calibri"/>
              <a:cs typeface="Calibri"/>
              <a:sym typeface="Calibri"/>
            </a:endParaRPr>
          </a:p>
          <a:p>
            <a:pPr indent="-431800" lvl="0" marL="457200" rtl="0" algn="l">
              <a:lnSpc>
                <a:spcPct val="115000"/>
              </a:lnSpc>
              <a:spcBef>
                <a:spcPts val="0"/>
              </a:spcBef>
              <a:spcAft>
                <a:spcPts val="0"/>
              </a:spcAft>
              <a:buClr>
                <a:schemeClr val="dk1"/>
              </a:buClr>
              <a:buSzPts val="3200"/>
              <a:buFont typeface="Calibri"/>
              <a:buChar char="●"/>
            </a:pPr>
            <a:r>
              <a:rPr lang="en-US" sz="3200">
                <a:solidFill>
                  <a:schemeClr val="dk1"/>
                </a:solidFill>
                <a:latin typeface="Calibri"/>
                <a:ea typeface="Calibri"/>
                <a:cs typeface="Calibri"/>
                <a:sym typeface="Calibri"/>
              </a:rPr>
              <a:t>Cardiovascular oxidative injury</a:t>
            </a:r>
            <a:endParaRPr sz="3200">
              <a:latin typeface="Calibri"/>
              <a:ea typeface="Calibri"/>
              <a:cs typeface="Calibri"/>
              <a:sym typeface="Calibri"/>
            </a:endParaRPr>
          </a:p>
        </p:txBody>
      </p:sp>
      <p:sp>
        <p:nvSpPr>
          <p:cNvPr id="1117" name="Google Shape;1117;p107"/>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1" name="Shape 1121"/>
        <p:cNvGrpSpPr/>
        <p:nvPr/>
      </p:nvGrpSpPr>
      <p:grpSpPr>
        <a:xfrm>
          <a:off x="0" y="0"/>
          <a:ext cx="0" cy="0"/>
          <a:chOff x="0" y="0"/>
          <a:chExt cx="0" cy="0"/>
        </a:xfrm>
      </p:grpSpPr>
      <p:sp>
        <p:nvSpPr>
          <p:cNvPr id="1122" name="Google Shape;1122;p108"/>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23" name="Google Shape;1123;p108"/>
          <p:cNvSpPr txBox="1"/>
          <p:nvPr/>
        </p:nvSpPr>
        <p:spPr>
          <a:xfrm>
            <a:off x="1350023" y="598907"/>
            <a:ext cx="16812900" cy="2401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Minerals in Detoxification Pathways</a:t>
            </a:r>
            <a:endParaRPr/>
          </a:p>
        </p:txBody>
      </p:sp>
      <p:sp>
        <p:nvSpPr>
          <p:cNvPr id="1124" name="Google Shape;1124;p108"/>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25" name="Google Shape;1125;p108"/>
          <p:cNvSpPr txBox="1"/>
          <p:nvPr/>
        </p:nvSpPr>
        <p:spPr>
          <a:xfrm>
            <a:off x="1350025" y="3991225"/>
            <a:ext cx="15791100" cy="46485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500"/>
              <a:buFont typeface="Times"/>
              <a:buNone/>
            </a:pPr>
            <a:r>
              <a:rPr b="1" i="0" lang="en-US" sz="3200" u="none" cap="none" strike="noStrike">
                <a:solidFill>
                  <a:srgbClr val="000000"/>
                </a:solidFill>
                <a:latin typeface="Calibri"/>
                <a:ea typeface="Calibri"/>
                <a:cs typeface="Calibri"/>
                <a:sym typeface="Calibri"/>
              </a:rPr>
              <a:t>Liver Detox Overview</a:t>
            </a:r>
            <a:endParaRPr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500"/>
              <a:buFont typeface="Times"/>
              <a:buNone/>
            </a:pPr>
            <a:r>
              <a:t/>
            </a:r>
            <a:endParaRPr b="1" i="0" sz="3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500"/>
              <a:buFont typeface="Times"/>
              <a:buNone/>
            </a:pPr>
            <a:r>
              <a:rPr b="1" i="0" lang="en-US" sz="3200" u="none" cap="none" strike="noStrike">
                <a:solidFill>
                  <a:srgbClr val="000000"/>
                </a:solidFill>
                <a:latin typeface="Calibri"/>
                <a:ea typeface="Calibri"/>
                <a:cs typeface="Calibri"/>
                <a:sym typeface="Calibri"/>
              </a:rPr>
              <a:t>Phase I — Oxidation</a:t>
            </a:r>
            <a:br>
              <a:rPr b="1"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CYP450 enzymes convert toxins → reactive intermediates</a:t>
            </a:r>
            <a:endParaRPr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500"/>
              <a:buFont typeface="Times"/>
              <a:buNone/>
            </a:pPr>
            <a:r>
              <a:rPr b="1" i="0" lang="en-US" sz="3200" u="none" cap="none" strike="noStrike">
                <a:solidFill>
                  <a:srgbClr val="000000"/>
                </a:solidFill>
                <a:latin typeface="Calibri"/>
                <a:ea typeface="Calibri"/>
                <a:cs typeface="Calibri"/>
                <a:sym typeface="Calibri"/>
              </a:rPr>
              <a:t>Phase II — Conjugation</a:t>
            </a:r>
            <a:br>
              <a:rPr b="1"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Glutathione, sulfation, methylation pathways attach polar molecules to toxins</a:t>
            </a:r>
            <a:endParaRPr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500"/>
              <a:buFont typeface="Times"/>
              <a:buNone/>
            </a:pPr>
            <a:r>
              <a:rPr b="1" i="0" lang="en-US" sz="3200" u="none" cap="none" strike="noStrike">
                <a:solidFill>
                  <a:srgbClr val="000000"/>
                </a:solidFill>
                <a:latin typeface="Calibri"/>
                <a:ea typeface="Calibri"/>
                <a:cs typeface="Calibri"/>
                <a:sym typeface="Calibri"/>
              </a:rPr>
              <a:t>Phase III — Elimination</a:t>
            </a:r>
            <a:br>
              <a:rPr b="1"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Biliary and renal transport systems remove conjugated toxins</a:t>
            </a:r>
            <a:endParaRPr sz="3200">
              <a:latin typeface="Calibri"/>
              <a:ea typeface="Calibri"/>
              <a:cs typeface="Calibri"/>
              <a:sym typeface="Calibri"/>
            </a:endParaRPr>
          </a:p>
        </p:txBody>
      </p:sp>
      <p:sp>
        <p:nvSpPr>
          <p:cNvPr id="1126" name="Google Shape;1126;p108"/>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0" name="Shape 1130"/>
        <p:cNvGrpSpPr/>
        <p:nvPr/>
      </p:nvGrpSpPr>
      <p:grpSpPr>
        <a:xfrm>
          <a:off x="0" y="0"/>
          <a:ext cx="0" cy="0"/>
          <a:chOff x="0" y="0"/>
          <a:chExt cx="0" cy="0"/>
        </a:xfrm>
      </p:grpSpPr>
      <p:sp>
        <p:nvSpPr>
          <p:cNvPr id="1131" name="Google Shape;1131;p109"/>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32" name="Google Shape;1132;p109"/>
          <p:cNvSpPr txBox="1"/>
          <p:nvPr/>
        </p:nvSpPr>
        <p:spPr>
          <a:xfrm>
            <a:off x="1206748" y="427444"/>
            <a:ext cx="16812900" cy="2401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Minerals Across Detoxification Phase</a:t>
            </a:r>
            <a:endParaRPr/>
          </a:p>
        </p:txBody>
      </p:sp>
      <p:sp>
        <p:nvSpPr>
          <p:cNvPr id="1133" name="Google Shape;1133;p109"/>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aphicFrame>
        <p:nvGraphicFramePr>
          <p:cNvPr id="1134" name="Google Shape;1134;p109"/>
          <p:cNvGraphicFramePr/>
          <p:nvPr/>
        </p:nvGraphicFramePr>
        <p:xfrm>
          <a:off x="1828136" y="3680369"/>
          <a:ext cx="3000000" cy="3000000"/>
        </p:xfrm>
        <a:graphic>
          <a:graphicData uri="http://schemas.openxmlformats.org/drawingml/2006/table">
            <a:tbl>
              <a:tblPr bandRow="1">
                <a:noFill/>
                <a:tableStyleId>{0E30B8B5-0A17-4FE9-90C6-0DF0C035C8B7}</a:tableStyleId>
              </a:tblPr>
              <a:tblGrid>
                <a:gridCol w="2125575"/>
                <a:gridCol w="2226800"/>
                <a:gridCol w="9983675"/>
              </a:tblGrid>
              <a:tr h="9816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Mineral</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Detox Phase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Function</a:t>
                      </a:r>
                      <a:endParaRPr/>
                    </a:p>
                  </a:txBody>
                  <a:tcPr marT="12700" marB="12700" marR="12700" marL="12700" anchor="ctr"/>
                </a:tc>
              </a:tr>
              <a:tr h="9816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Magnesium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Phase I &amp; II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Stabilizes detox enzymes &amp; ATP generation</a:t>
                      </a:r>
                      <a:endParaRPr/>
                    </a:p>
                  </a:txBody>
                  <a:tcPr marT="12700" marB="12700" marR="12700" marL="12700" anchor="ctr"/>
                </a:tc>
              </a:tr>
              <a:tr h="981650">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Selenium</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Phase II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Enables glutathione peroxidase for antioxidant neutralization</a:t>
                      </a:r>
                      <a:endParaRPr/>
                    </a:p>
                  </a:txBody>
                  <a:tcPr marT="12700" marB="12700" marR="12700" marL="12700" anchor="ctr"/>
                </a:tc>
              </a:tr>
              <a:tr h="63332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Zinc</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Phase I &amp; II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Activates detox enzymes and metallothionein synthesis</a:t>
                      </a:r>
                      <a:endParaRPr/>
                    </a:p>
                  </a:txBody>
                  <a:tcPr marT="12700" marB="12700" marR="12700" marL="12700" anchor="ctr"/>
                </a:tc>
              </a:tr>
              <a:tr h="63332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Iron</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Phase 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Supports cytochrome enzyme activity</a:t>
                      </a:r>
                      <a:endParaRPr/>
                    </a:p>
                  </a:txBody>
                  <a:tcPr marT="12700" marB="12700" marR="12700" marL="12700" anchor="ctr"/>
                </a:tc>
              </a:tr>
              <a:tr h="63332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Copper</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Phase 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Electron transfer for detox enzymes</a:t>
                      </a:r>
                      <a:endParaRPr/>
                    </a:p>
                  </a:txBody>
                  <a:tcPr marT="12700" marB="12700" marR="12700" marL="12700" anchor="ctr"/>
                </a:tc>
              </a:tr>
              <a:tr h="633325">
                <a:tc>
                  <a:txBody>
                    <a:bodyPr/>
                    <a:lstStyle/>
                    <a:p>
                      <a:pPr indent="0" lvl="0" marL="0" marR="0" rtl="0" algn="ctr">
                        <a:lnSpc>
                          <a:spcPct val="100000"/>
                        </a:lnSpc>
                        <a:spcBef>
                          <a:spcPts val="0"/>
                        </a:spcBef>
                        <a:spcAft>
                          <a:spcPts val="0"/>
                        </a:spcAft>
                        <a:buClr>
                          <a:schemeClr val="dk1"/>
                        </a:buClr>
                        <a:buSzPts val="2800"/>
                        <a:buFont typeface="Times"/>
                        <a:buNone/>
                      </a:pPr>
                      <a:r>
                        <a:rPr b="1" lang="en-US" sz="2800" u="none" cap="none" strike="noStrike"/>
                        <a:t>Manganese</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Phase I</a:t>
                      </a:r>
                      <a:endParaRPr/>
                    </a:p>
                  </a:txBody>
                  <a:tcPr marT="12700" marB="12700" marR="12700" marL="12700" anchor="ctr"/>
                </a:tc>
                <a:tc>
                  <a:txBody>
                    <a:bodyPr/>
                    <a:lstStyle/>
                    <a:p>
                      <a:pPr indent="0" lvl="0" marL="0" marR="0" rtl="0" algn="ctr">
                        <a:lnSpc>
                          <a:spcPct val="100000"/>
                        </a:lnSpc>
                        <a:spcBef>
                          <a:spcPts val="0"/>
                        </a:spcBef>
                        <a:spcAft>
                          <a:spcPts val="0"/>
                        </a:spcAft>
                        <a:buClr>
                          <a:schemeClr val="dk1"/>
                        </a:buClr>
                        <a:buSzPts val="2800"/>
                        <a:buFont typeface="Times"/>
                        <a:buNone/>
                      </a:pPr>
                      <a:r>
                        <a:rPr lang="en-US" sz="2800" u="none" cap="none" strike="noStrike"/>
                        <a:t>Activates mitochondrial SOD (MnSOD)</a:t>
                      </a:r>
                      <a:endParaRPr/>
                    </a:p>
                  </a:txBody>
                  <a:tcPr marT="12700" marB="12700" marR="12700" marL="12700" anchor="ctr"/>
                </a:tc>
              </a:tr>
            </a:tbl>
          </a:graphicData>
        </a:graphic>
      </p:graphicFrame>
      <p:sp>
        <p:nvSpPr>
          <p:cNvPr id="1135" name="Google Shape;1135;p109"/>
          <p:cNvSpPr/>
          <p:nvPr/>
        </p:nvSpPr>
        <p:spPr>
          <a:xfrm>
            <a:off x="16683962" y="1313475"/>
            <a:ext cx="1235400" cy="1211700"/>
          </a:xfrm>
          <a:prstGeom prst="star5">
            <a:avLst>
              <a:gd fmla="val 19098" name="adj"/>
              <a:gd fmla="val 105146" name="hf"/>
              <a:gd fmla="val 110557" name="vf"/>
            </a:avLst>
          </a:prstGeom>
          <a:solidFill>
            <a:srgbClr val="FFFF00"/>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9" name="Shape 1139"/>
        <p:cNvGrpSpPr/>
        <p:nvPr/>
      </p:nvGrpSpPr>
      <p:grpSpPr>
        <a:xfrm>
          <a:off x="0" y="0"/>
          <a:ext cx="0" cy="0"/>
          <a:chOff x="0" y="0"/>
          <a:chExt cx="0" cy="0"/>
        </a:xfrm>
      </p:grpSpPr>
      <p:sp>
        <p:nvSpPr>
          <p:cNvPr id="1140" name="Google Shape;1140;p110"/>
          <p:cNvSpPr/>
          <p:nvPr/>
        </p:nvSpPr>
        <p:spPr>
          <a:xfrm>
            <a:off x="-528003" y="0"/>
            <a:ext cx="19048326" cy="3086100"/>
          </a:xfrm>
          <a:prstGeom prst="rect">
            <a:avLst/>
          </a:prstGeom>
          <a:solidFill>
            <a:srgbClr val="66BB6A"/>
          </a:solid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41" name="Google Shape;1141;p110"/>
          <p:cNvSpPr txBox="1"/>
          <p:nvPr/>
        </p:nvSpPr>
        <p:spPr>
          <a:xfrm>
            <a:off x="1350023" y="598907"/>
            <a:ext cx="16812962" cy="2308080"/>
          </a:xfrm>
          <a:prstGeom prst="rect">
            <a:avLst/>
          </a:prstGeom>
          <a:noFill/>
          <a:ln>
            <a:noFill/>
          </a:ln>
        </p:spPr>
        <p:txBody>
          <a:bodyPr anchorCtr="0" anchor="t" bIns="0" lIns="0" spcFirstLastPara="1" rIns="0" wrap="square" tIns="0">
            <a:spAutoFit/>
          </a:bodyPr>
          <a:lstStyle/>
          <a:p>
            <a:pPr indent="0" lvl="0" marL="0" marR="0" rtl="0" algn="l">
              <a:lnSpc>
                <a:spcPct val="116666"/>
              </a:lnSpc>
              <a:spcBef>
                <a:spcPts val="0"/>
              </a:spcBef>
              <a:spcAft>
                <a:spcPts val="0"/>
              </a:spcAft>
              <a:buClr>
                <a:srgbClr val="FFFFFF"/>
              </a:buClr>
              <a:buSzPts val="7800"/>
              <a:buFont typeface="Poppins"/>
              <a:buNone/>
            </a:pPr>
            <a:r>
              <a:rPr b="0" i="0" lang="en-US" sz="7800" u="none" cap="none" strike="noStrike">
                <a:solidFill>
                  <a:srgbClr val="FFFFFF"/>
                </a:solidFill>
                <a:latin typeface="Poppins"/>
                <a:ea typeface="Poppins"/>
                <a:cs typeface="Poppins"/>
                <a:sym typeface="Poppins"/>
              </a:rPr>
              <a:t>Detoxification Failure in Mineral Deficiency</a:t>
            </a:r>
            <a:endParaRPr/>
          </a:p>
        </p:txBody>
      </p:sp>
      <p:sp>
        <p:nvSpPr>
          <p:cNvPr id="1142" name="Google Shape;1142;p110"/>
          <p:cNvSpPr/>
          <p:nvPr/>
        </p:nvSpPr>
        <p:spPr>
          <a:xfrm>
            <a:off x="-2602379" y="0"/>
            <a:ext cx="3256089" cy="3256087"/>
          </a:xfrm>
          <a:prstGeom prst="rect">
            <a:avLst/>
          </a:prstGeom>
          <a:blipFill rotWithShape="1">
            <a:blip r:embed="rId3">
              <a:alphaModFix/>
            </a:blip>
            <a:stretch>
              <a:fillRect b="0" l="0" r="0" t="0"/>
            </a:stretch>
          </a:blipFill>
          <a:ln>
            <a:noFill/>
          </a:ln>
        </p:spPr>
        <p:txBody>
          <a:bodyPr anchorCtr="0" anchor="t" bIns="45700" lIns="45700" spcFirstLastPara="1" rIns="45700" wrap="square" tIns="45700">
            <a:noAutofit/>
          </a:bodyPr>
          <a:lstStyle/>
          <a:p>
            <a:pPr indent="0" lvl="0" marL="0" marR="0" rtl="0" algn="l">
              <a:lnSpc>
                <a:spcPct val="100000"/>
              </a:lnSpc>
              <a:spcBef>
                <a:spcPts val="0"/>
              </a:spcBef>
              <a:spcAft>
                <a:spcPts val="0"/>
              </a:spcAft>
              <a:buClr>
                <a:srgbClr val="000000"/>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143" name="Google Shape;1143;p110"/>
          <p:cNvSpPr txBox="1"/>
          <p:nvPr/>
        </p:nvSpPr>
        <p:spPr>
          <a:xfrm>
            <a:off x="1143695" y="3564500"/>
            <a:ext cx="12473100" cy="5972100"/>
          </a:xfrm>
          <a:prstGeom prst="rect">
            <a:avLst/>
          </a:prstGeom>
          <a:noFill/>
          <a:ln>
            <a:noFill/>
          </a:ln>
        </p:spPr>
        <p:txBody>
          <a:bodyPr anchorCtr="0" anchor="t" bIns="45700" lIns="45700" spcFirstLastPara="1" rIns="45700" wrap="square" tIns="45700">
            <a:spAutoFit/>
          </a:bodyPr>
          <a:lstStyle/>
          <a:p>
            <a:pPr indent="0" lvl="0" marL="0" marR="0" rtl="0" algn="l">
              <a:lnSpc>
                <a:spcPct val="100000"/>
              </a:lnSpc>
              <a:spcBef>
                <a:spcPts val="0"/>
              </a:spcBef>
              <a:spcAft>
                <a:spcPts val="0"/>
              </a:spcAft>
              <a:buClr>
                <a:srgbClr val="000000"/>
              </a:buClr>
              <a:buSzPts val="2400"/>
              <a:buFont typeface="Times"/>
              <a:buNone/>
            </a:pPr>
            <a:r>
              <a:rPr b="1" i="0" lang="en-US" sz="3200" u="none" cap="none" strike="noStrike">
                <a:solidFill>
                  <a:srgbClr val="000000"/>
                </a:solidFill>
                <a:latin typeface="Calibri"/>
                <a:ea typeface="Calibri"/>
                <a:cs typeface="Calibri"/>
                <a:sym typeface="Calibri"/>
              </a:rPr>
              <a:t>Deficient mineral status results in:</a:t>
            </a:r>
            <a:endParaRPr b="1"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3200" u="none" cap="none" strike="noStrike">
                <a:solidFill>
                  <a:srgbClr val="000000"/>
                </a:solidFill>
                <a:latin typeface="Calibri"/>
                <a:ea typeface="Calibri"/>
                <a:cs typeface="Calibri"/>
                <a:sym typeface="Calibri"/>
              </a:rPr>
              <a:t>➡ Reactive toxins not neutralized</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Prolonged oxidative injury</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Poor toxin clearance</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Tissue inflammation</a:t>
            </a:r>
            <a:endParaRPr sz="3200">
              <a:latin typeface="Calibri"/>
              <a:ea typeface="Calibri"/>
              <a:cs typeface="Calibri"/>
              <a:sym typeface="Calibri"/>
            </a:endParaRPr>
          </a:p>
          <a:p>
            <a:pPr indent="0" lvl="0" marL="0" marR="0" rtl="0" algn="l">
              <a:lnSpc>
                <a:spcPct val="100000"/>
              </a:lnSpc>
              <a:spcBef>
                <a:spcPts val="0"/>
              </a:spcBef>
              <a:spcAft>
                <a:spcPts val="0"/>
              </a:spcAft>
              <a:buClr>
                <a:srgbClr val="808080"/>
              </a:buClr>
              <a:buSzPts val="2400"/>
              <a:buFont typeface="Times"/>
              <a:buNone/>
            </a:pPr>
            <a:r>
              <a:t/>
            </a:r>
            <a:endParaRPr i="0" sz="3200" u="none" cap="none" strike="noStrike">
              <a:solidFill>
                <a:srgbClr val="000000"/>
              </a:solidFill>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b="1" i="0" lang="en-US" sz="3200" u="none" cap="none" strike="noStrike">
                <a:solidFill>
                  <a:srgbClr val="000000"/>
                </a:solidFill>
                <a:latin typeface="Calibri"/>
                <a:ea typeface="Calibri"/>
                <a:cs typeface="Calibri"/>
                <a:sym typeface="Calibri"/>
              </a:rPr>
              <a:t>Clinical signs often include:</a:t>
            </a:r>
            <a:endParaRPr b="1" sz="3200">
              <a:latin typeface="Calibri"/>
              <a:ea typeface="Calibri"/>
              <a:cs typeface="Calibri"/>
              <a:sym typeface="Calibri"/>
            </a:endParaRPr>
          </a:p>
          <a:p>
            <a:pPr indent="0" lvl="0" marL="0" marR="0" rtl="0" algn="l">
              <a:lnSpc>
                <a:spcPct val="100000"/>
              </a:lnSpc>
              <a:spcBef>
                <a:spcPts val="1200"/>
              </a:spcBef>
              <a:spcAft>
                <a:spcPts val="0"/>
              </a:spcAft>
              <a:buClr>
                <a:srgbClr val="000000"/>
              </a:buClr>
              <a:buSzPts val="2400"/>
              <a:buFont typeface="Times"/>
              <a:buNone/>
            </a:pPr>
            <a:r>
              <a:rPr i="0" lang="en-US" sz="3200" u="none" cap="none" strike="noStrike">
                <a:solidFill>
                  <a:srgbClr val="000000"/>
                </a:solidFill>
                <a:latin typeface="Calibri"/>
                <a:ea typeface="Calibri"/>
                <a:cs typeface="Calibri"/>
                <a:sym typeface="Calibri"/>
              </a:rPr>
              <a:t>• Chemical sensitivity</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Fatigue</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Brain fog</a:t>
            </a:r>
            <a:br>
              <a:rPr i="0" lang="en-US" sz="3200" u="none" cap="none" strike="noStrike">
                <a:solidFill>
                  <a:srgbClr val="000000"/>
                </a:solidFill>
                <a:latin typeface="Calibri"/>
                <a:ea typeface="Calibri"/>
                <a:cs typeface="Calibri"/>
                <a:sym typeface="Calibri"/>
              </a:rPr>
            </a:br>
            <a:r>
              <a:rPr i="0" lang="en-US" sz="3200" u="none" cap="none" strike="noStrike">
                <a:solidFill>
                  <a:srgbClr val="000000"/>
                </a:solidFill>
                <a:latin typeface="Calibri"/>
                <a:ea typeface="Calibri"/>
                <a:cs typeface="Calibri"/>
                <a:sym typeface="Calibri"/>
              </a:rPr>
              <a:t>• Chronic inflammatory pain</a:t>
            </a:r>
            <a:endParaRPr sz="3200">
              <a:latin typeface="Calibri"/>
              <a:ea typeface="Calibri"/>
              <a:cs typeface="Calibri"/>
              <a:sym typeface="Calibri"/>
            </a:endParaRPr>
          </a:p>
        </p:txBody>
      </p:sp>
      <p:sp>
        <p:nvSpPr>
          <p:cNvPr id="1144" name="Google Shape;1144;p110"/>
          <p:cNvSpPr/>
          <p:nvPr/>
        </p:nvSpPr>
        <p:spPr>
          <a:xfrm>
            <a:off x="139325" y="9616850"/>
            <a:ext cx="514500" cy="494700"/>
          </a:xfrm>
          <a:prstGeom prst="ellipse">
            <a:avLst/>
          </a:prstGeom>
          <a:solidFill>
            <a:srgbClr val="66BB6A"/>
          </a:solidFill>
          <a:ln cap="flat" cmpd="sng" w="9525">
            <a:solidFill>
              <a:srgbClr val="A7A7A7"/>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rgbClr val="FFFFFF"/>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