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68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76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14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137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1.xml"/>
  <Override ContentType="application/vnd.openxmlformats-officedocument.presentationml.notesSlide+xml" PartName="/ppt/notesSlides/notesSlide15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8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180.xml"/>
  <Override ContentType="application/vnd.openxmlformats-officedocument.presentationml.notesSlide+xml" PartName="/ppt/notesSlides/notesSlide17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44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5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16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87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77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52.xml"/>
  <Override ContentType="application/vnd.openxmlformats-officedocument.presentationml.notesSlide+xml" PartName="/ppt/notesSlides/notesSlide183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167.xml"/>
  <Override ContentType="application/vnd.openxmlformats-officedocument.presentationml.notesSlide+xml" PartName="/ppt/notesSlides/notesSlide140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49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39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5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9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73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162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45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88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86.xml"/>
  <Override ContentType="application/vnd.openxmlformats-officedocument.presentationml.notesSlide+xml" PartName="/ppt/notesSlides/notesSlide143.xml"/>
  <Override ContentType="application/vnd.openxmlformats-officedocument.presentationml.notesSlide+xml" PartName="/ppt/notesSlides/notesSlide151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94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166.xml"/>
  <Override ContentType="application/vnd.openxmlformats-officedocument.presentationml.notesSlide+xml" PartName="/ppt/notesSlides/notesSlide182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78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71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138.xml"/>
  <Override ContentType="application/vnd.openxmlformats-officedocument.presentationml.notesSlide+xml" PartName="/ppt/notesSlides/notesSlide163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155.xml"/>
  <Override ContentType="application/vnd.openxmlformats-officedocument.presentationml.notesSlide+xml" PartName="/ppt/notesSlides/notesSlide189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46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9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174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193.xml"/>
  <Override ContentType="application/vnd.openxmlformats-officedocument.presentationml.notesSlide+xml" PartName="/ppt/notesSlides/notesSlide150.xml"/>
  <Override ContentType="application/vnd.openxmlformats-officedocument.presentationml.notesSlide+xml" PartName="/ppt/notesSlides/notesSlide142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59.xml"/>
  <Override ContentType="application/vnd.openxmlformats-officedocument.presentationml.notesSlide+xml" PartName="/ppt/notesSlides/notesSlide185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69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60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79.xml"/>
  <Override ContentType="application/vnd.openxmlformats-officedocument.presentationml.notesSlide+xml" PartName="/ppt/notesSlides/notesSlide165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170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154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181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1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164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9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158.xml"/>
  <Override ContentType="application/vnd.openxmlformats-officedocument.presentationml.notesSlide+xml" PartName="/ppt/notesSlides/notesSlide175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1.xml"/>
  <Override ContentType="application/vnd.openxmlformats-officedocument.presentationml.slide+xml" PartName="/ppt/slides/slide164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48.xml"/>
  <Override ContentType="application/vnd.openxmlformats-officedocument.presentationml.slide+xml" PartName="/ppt/slides/slide172.xml"/>
  <Override ContentType="application/vnd.openxmlformats-officedocument.presentationml.slide+xml" PartName="/ppt/slides/slide19.xml"/>
  <Override ContentType="application/vnd.openxmlformats-officedocument.presentationml.slide+xml" PartName="/ppt/slides/slide5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94.xml"/>
  <Override ContentType="application/vnd.openxmlformats-officedocument.presentationml.slide+xml" PartName="/ppt/slides/slide156.xml"/>
  <Override ContentType="application/vnd.openxmlformats-officedocument.presentationml.slide+xml" PartName="/ppt/slides/slide71.xml"/>
  <Override ContentType="application/vnd.openxmlformats-officedocument.presentationml.slide+xml" PartName="/ppt/slides/slide179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36.xml"/>
  <Override ContentType="application/vnd.openxmlformats-officedocument.presentationml.slide+xml" PartName="/ppt/slides/slide184.xml"/>
  <Override ContentType="application/vnd.openxmlformats-officedocument.presentationml.slide+xml" PartName="/ppt/slides/slide141.xml"/>
  <Override ContentType="application/vnd.openxmlformats-officedocument.presentationml.slide+xml" PartName="/ppt/slides/slide82.xml"/>
  <Override ContentType="application/vnd.openxmlformats-officedocument.presentationml.slide+xml" PartName="/ppt/slides/slide9.xml"/>
  <Override ContentType="application/vnd.openxmlformats-officedocument.presentationml.slide+xml" PartName="/ppt/slides/slide16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187.xml"/>
  <Override ContentType="application/vnd.openxmlformats-officedocument.presentationml.slide+xml" PartName="/ppt/slides/slide98.xml"/>
  <Override ContentType="application/vnd.openxmlformats-officedocument.presentationml.slide+xml" PartName="/ppt/slides/slide152.xml"/>
  <Override ContentType="application/vnd.openxmlformats-officedocument.presentationml.slide+xml" PartName="/ppt/slides/slide125.xml"/>
  <Override ContentType="application/vnd.openxmlformats-officedocument.presentationml.slide+xml" PartName="/ppt/slides/slide20.xml"/>
  <Override ContentType="application/vnd.openxmlformats-officedocument.presentationml.slide+xml" PartName="/ppt/slides/slide16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59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144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176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180.xml"/>
  <Override ContentType="application/vnd.openxmlformats-officedocument.presentationml.slide+xml" PartName="/ppt/slides/slide18.xml"/>
  <Override ContentType="application/vnd.openxmlformats-officedocument.presentationml.slide+xml" PartName="/ppt/slides/slide52.xml"/>
  <Override ContentType="application/vnd.openxmlformats-officedocument.presentationml.slide+xml" PartName="/ppt/slides/slide95.xml"/>
  <Override ContentType="application/vnd.openxmlformats-officedocument.presentationml.slide+xml" PartName="/ppt/slides/slide181.xml"/>
  <Override ContentType="application/vnd.openxmlformats-officedocument.presentationml.slide+xml" PartName="/ppt/slides/slide157.xml"/>
  <Override ContentType="application/vnd.openxmlformats-officedocument.presentationml.slide+xml" PartName="/ppt/slides/slide77.xml"/>
  <Override ContentType="application/vnd.openxmlformats-officedocument.presentationml.slide+xml" PartName="/ppt/slides/slide165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47.xml"/>
  <Override ContentType="application/vnd.openxmlformats-officedocument.presentationml.slide+xml" PartName="/ppt/slides/slide191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137.xml"/>
  <Override ContentType="application/vnd.openxmlformats-officedocument.presentationml.slide+xml" PartName="/ppt/slides/slide110.xml"/>
  <Override ContentType="application/vnd.openxmlformats-officedocument.presentationml.slide+xml" PartName="/ppt/slides/slide153.xml"/>
  <Override ContentType="application/vnd.openxmlformats-officedocument.presentationml.slide+xml" PartName="/ppt/slides/slide67.xml"/>
  <Override ContentType="application/vnd.openxmlformats-officedocument.presentationml.slide+xml" PartName="/ppt/slides/slide171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169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86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60.xml"/>
  <Override ContentType="application/vnd.openxmlformats-officedocument.presentationml.slide+xml" PartName="/ppt/slides/slide100.xml"/>
  <Override ContentType="application/vnd.openxmlformats-officedocument.presentationml.slide+xml" PartName="/ppt/slides/slide90.xml"/>
  <Override ContentType="application/vnd.openxmlformats-officedocument.presentationml.slide+xml" PartName="/ppt/slides/slide143.xml"/>
  <Override ContentType="application/vnd.openxmlformats-officedocument.presentationml.slide+xml" PartName="/ppt/slides/slide132.xml"/>
  <Override ContentType="application/vnd.openxmlformats-officedocument.presentationml.slide+xml" PartName="/ppt/slides/slide62.xml"/>
  <Override ContentType="application/vnd.openxmlformats-officedocument.presentationml.slide+xml" PartName="/ppt/slides/slide175.xml"/>
  <Override ContentType="application/vnd.openxmlformats-officedocument.presentationml.slide+xml" PartName="/ppt/slides/slide1.xml"/>
  <Override ContentType="application/vnd.openxmlformats-officedocument.presentationml.slide+xml" PartName="/ppt/slides/slide192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8.xml"/>
  <Override ContentType="application/vnd.openxmlformats-officedocument.presentationml.slide+xml" PartName="/ppt/slides/slide158.xml"/>
  <Override ContentType="application/vnd.openxmlformats-officedocument.presentationml.slide+xml" PartName="/ppt/slides/slide115.xml"/>
  <Override ContentType="application/vnd.openxmlformats-officedocument.presentationml.slide+xml" PartName="/ppt/slides/slide3.xml"/>
  <Override ContentType="application/vnd.openxmlformats-officedocument.presentationml.slide+xml" PartName="/ppt/slides/slide182.xml"/>
  <Override ContentType="application/vnd.openxmlformats-officedocument.presentationml.slide+xml" PartName="/ppt/slides/slide17.xml"/>
  <Override ContentType="application/vnd.openxmlformats-officedocument.presentationml.slide+xml" PartName="/ppt/slides/slide138.xml"/>
  <Override ContentType="application/vnd.openxmlformats-officedocument.presentationml.slide+xml" PartName="/ppt/slides/slide25.xml"/>
  <Override ContentType="application/vnd.openxmlformats-officedocument.presentationml.slide+xml" PartName="/ppt/slides/slide174.xml"/>
  <Override ContentType="application/vnd.openxmlformats-officedocument.presentationml.slide+xml" PartName="/ppt/slides/slide190.xml"/>
  <Override ContentType="application/vnd.openxmlformats-officedocument.presentationml.slide+xml" PartName="/ppt/slides/slide33.xml"/>
  <Override ContentType="application/vnd.openxmlformats-officedocument.presentationml.slide+xml" PartName="/ppt/slides/slide68.xml"/>
  <Override ContentType="application/vnd.openxmlformats-officedocument.presentationml.slide+xml" PartName="/ppt/slides/slide170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166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4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185.xml"/>
  <Override ContentType="application/vnd.openxmlformats-officedocument.presentationml.slide+xml" PartName="/ppt/slides/slide65.xml"/>
  <Override ContentType="application/vnd.openxmlformats-officedocument.presentationml.slide+xml" PartName="/ppt/slides/slide118.xml"/>
  <Override ContentType="application/vnd.openxmlformats-officedocument.presentationml.slide+xml" PartName="/ppt/slides/slide142.xml"/>
  <Override ContentType="application/vnd.openxmlformats-officedocument.presentationml.slide+xml" PartName="/ppt/slides/slide72.xml"/>
  <Override ContentType="application/vnd.openxmlformats-officedocument.presentationml.slide+xml" PartName="/ppt/slides/slide135.xml"/>
  <Override ContentType="application/vnd.openxmlformats-officedocument.presentationml.slide+xml" PartName="/ppt/slides/slide178.xml"/>
  <Override ContentType="application/vnd.openxmlformats-officedocument.presentationml.slide+xml" PartName="/ppt/slides/slide29.xml"/>
  <Override ContentType="application/vnd.openxmlformats-officedocument.presentationml.slide+xml" PartName="/ppt/slides/slide76.xml"/>
  <Override ContentType="application/vnd.openxmlformats-officedocument.presentationml.slide+xml" PartName="/ppt/slides/slide131.xml"/>
  <Override ContentType="application/vnd.openxmlformats-officedocument.presentationml.slide+xml" PartName="/ppt/slides/slide93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14.xml"/>
  <Override ContentType="application/vnd.openxmlformats-officedocument.presentationml.slide+xml" PartName="/ppt/slides/slide163.xml"/>
  <Override ContentType="application/vnd.openxmlformats-officedocument.presentationml.slide+xml" PartName="/ppt/slides/slide127.xml"/>
  <Override ContentType="application/vnd.openxmlformats-officedocument.presentationml.slide+xml" PartName="/ppt/slides/slide146.xml"/>
  <Override ContentType="application/vnd.openxmlformats-officedocument.presentationml.slide+xml" PartName="/ppt/slides/slide150.xml"/>
  <Override ContentType="application/vnd.openxmlformats-officedocument.presentationml.slide+xml" PartName="/ppt/slides/slide189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57.xml"/>
  <Override ContentType="application/vnd.openxmlformats-officedocument.presentationml.slide+xml" PartName="/ppt/slides/slide44.xml"/>
  <Override ContentType="application/vnd.openxmlformats-officedocument.presentationml.slide+xml" PartName="/ppt/slides/slide193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39.xml"/>
  <Override ContentType="application/vnd.openxmlformats-officedocument.presentationml.slide+xml" PartName="/ppt/slides/slide60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15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130.xml"/>
  <Override ContentType="application/vnd.openxmlformats-officedocument.presentationml.slide+xml" PartName="/ppt/slides/slide173.xml"/>
  <Override ContentType="application/vnd.openxmlformats-officedocument.presentationml.slide+xml" PartName="/ppt/slides/slide16.xml"/>
  <Override ContentType="application/vnd.openxmlformats-officedocument.presentationml.slide+xml" PartName="/ppt/slides/slide97.xml"/>
  <Override ContentType="application/vnd.openxmlformats-officedocument.presentationml.slide+xml" PartName="/ppt/slides/slide140.xml"/>
  <Override ContentType="application/vnd.openxmlformats-officedocument.presentationml.slide+xml" PartName="/ppt/slides/slide11.xml"/>
  <Override ContentType="application/vnd.openxmlformats-officedocument.presentationml.slide+xml" PartName="/ppt/slides/slide183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149.xml"/>
  <Override ContentType="application/vnd.openxmlformats-officedocument.presentationml.slide+xml" PartName="/ppt/slides/slide124.xml"/>
  <Override ContentType="application/vnd.openxmlformats-officedocument.presentationml.slide+xml" PartName="/ppt/slides/slide106.xml"/>
  <Override ContentType="application/vnd.openxmlformats-officedocument.presentationml.slide+xml" PartName="/ppt/slides/slide167.xml"/>
  <Override ContentType="application/vnd.openxmlformats-officedocument.presentationml.slide+xml" PartName="/ppt/slides/slide70.xml"/>
  <Override ContentType="application/vnd.openxmlformats-officedocument.presentationml.slide+xml" PartName="/ppt/slides/slide194.xml"/>
  <Override ContentType="application/vnd.openxmlformats-officedocument.presentationml.slide+xml" PartName="/ppt/slides/slide151.xml"/>
  <Override ContentType="application/vnd.openxmlformats-officedocument.presentationml.slide+xml" PartName="/ppt/slides/slide177.xml"/>
  <Override ContentType="application/vnd.openxmlformats-officedocument.presentationml.slide+xml" PartName="/ppt/slides/slide134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145.xml"/>
  <Override ContentType="application/vnd.openxmlformats-officedocument.presentationml.slide+xml" PartName="/ppt/slides/slide188.xml"/>
  <Override ContentType="application/vnd.openxmlformats-officedocument.presentationml.slide+xml" PartName="/ppt/slides/slide162.xml"/>
  <Override ContentType="application/vnd.openxmlformats-officedocument.presentationml.slide+xml" PartName="/ppt/slides/slide32.xml"/>
  <Override ContentType="application/vnd.openxmlformats-officedocument.presentationml.slide+xml" PartName="/ppt/slides/slide75.xml"/>
  <Override ContentType="application/vnd.openxmlformats-officedocument.presentationml.slide+xml" PartName="/ppt/slides/slide58.xml"/>
  <Override ContentType="application/vnd.openxmlformats-officedocument.presentationml.slide+xml" PartName="/ppt/slides/slide15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  <p:sldId id="392" r:id="rId142"/>
    <p:sldId id="393" r:id="rId143"/>
    <p:sldId id="394" r:id="rId144"/>
    <p:sldId id="395" r:id="rId145"/>
    <p:sldId id="396" r:id="rId146"/>
    <p:sldId id="397" r:id="rId147"/>
    <p:sldId id="398" r:id="rId148"/>
    <p:sldId id="399" r:id="rId149"/>
    <p:sldId id="400" r:id="rId150"/>
    <p:sldId id="401" r:id="rId151"/>
    <p:sldId id="402" r:id="rId152"/>
    <p:sldId id="403" r:id="rId153"/>
    <p:sldId id="404" r:id="rId154"/>
    <p:sldId id="405" r:id="rId155"/>
    <p:sldId id="406" r:id="rId156"/>
    <p:sldId id="407" r:id="rId157"/>
    <p:sldId id="408" r:id="rId158"/>
    <p:sldId id="409" r:id="rId159"/>
    <p:sldId id="410" r:id="rId160"/>
    <p:sldId id="411" r:id="rId161"/>
    <p:sldId id="412" r:id="rId162"/>
    <p:sldId id="413" r:id="rId163"/>
    <p:sldId id="414" r:id="rId164"/>
    <p:sldId id="415" r:id="rId165"/>
    <p:sldId id="416" r:id="rId166"/>
    <p:sldId id="417" r:id="rId167"/>
    <p:sldId id="418" r:id="rId168"/>
    <p:sldId id="419" r:id="rId169"/>
    <p:sldId id="420" r:id="rId170"/>
    <p:sldId id="421" r:id="rId171"/>
    <p:sldId id="422" r:id="rId172"/>
    <p:sldId id="423" r:id="rId173"/>
    <p:sldId id="424" r:id="rId174"/>
    <p:sldId id="425" r:id="rId175"/>
    <p:sldId id="426" r:id="rId176"/>
    <p:sldId id="427" r:id="rId177"/>
    <p:sldId id="428" r:id="rId178"/>
    <p:sldId id="429" r:id="rId179"/>
    <p:sldId id="430" r:id="rId180"/>
    <p:sldId id="431" r:id="rId181"/>
    <p:sldId id="432" r:id="rId182"/>
    <p:sldId id="433" r:id="rId183"/>
    <p:sldId id="434" r:id="rId184"/>
    <p:sldId id="435" r:id="rId185"/>
    <p:sldId id="436" r:id="rId186"/>
    <p:sldId id="437" r:id="rId187"/>
    <p:sldId id="438" r:id="rId188"/>
    <p:sldId id="439" r:id="rId189"/>
    <p:sldId id="440" r:id="rId190"/>
    <p:sldId id="441" r:id="rId191"/>
    <p:sldId id="442" r:id="rId192"/>
    <p:sldId id="443" r:id="rId193"/>
    <p:sldId id="444" r:id="rId194"/>
    <p:sldId id="445" r:id="rId195"/>
    <p:sldId id="446" r:id="rId196"/>
    <p:sldId id="447" r:id="rId197"/>
    <p:sldId id="448" r:id="rId198"/>
    <p:sldId id="449" r:id="rId199"/>
  </p:sldIdLst>
  <p:sldSz cy="10287000" cx="18288000"/>
  <p:notesSz cx="6858000" cy="9144000"/>
  <p:embeddedFontLst>
    <p:embeddedFont>
      <p:font typeface="Poppins"/>
      <p:regular r:id="rId200"/>
      <p:bold r:id="rId201"/>
      <p:italic r:id="rId202"/>
      <p:boldItalic r:id="rId203"/>
    </p:embeddedFont>
    <p:embeddedFont>
      <p:font typeface="Helvetica Neue"/>
      <p:regular r:id="rId204"/>
      <p:bold r:id="rId205"/>
      <p:italic r:id="rId206"/>
      <p:boldItalic r:id="rId207"/>
    </p:embeddedFont>
    <p:embeddedFont>
      <p:font typeface="Poppins SemiBold"/>
      <p:regular r:id="rId208"/>
      <p:bold r:id="rId209"/>
      <p:italic r:id="rId210"/>
      <p:boldItalic r:id="rId2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2" roundtripDataSignature="AMtx7mijqSCAYKV0pTQwYNIyWFH6Mnwj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F30BF6C-65AB-4C8E-91F9-F0C0EA6A779F}">
  <a:tblStyle styleId="{7F30BF6C-65AB-4C8E-91F9-F0C0EA6A779F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CFD7E7"/>
          </a:solidFill>
        </a:fill>
      </a:tcStyle>
    </a:wholeTbl>
    <a:band1H>
      <a:tcTxStyle/>
    </a:band1H>
    <a:band2H>
      <a:tcTxStyle b="off" i="off"/>
      <a:tcStyle>
        <a:fill>
          <a:solidFill>
            <a:srgbClr val="E8ECF4"/>
          </a:solidFill>
        </a:fill>
      </a:tcStyle>
    </a:band2H>
    <a:band1V>
      <a:tcTxStyle/>
    </a:band1V>
    <a:band2V>
      <a:tcTxStyle/>
    </a:band2V>
    <a:lastCol>
      <a:tcTxStyle/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190" Type="http://schemas.openxmlformats.org/officeDocument/2006/relationships/slide" Target="slides/slide18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194" Type="http://schemas.openxmlformats.org/officeDocument/2006/relationships/slide" Target="slides/slide189.xml"/><Relationship Id="rId43" Type="http://schemas.openxmlformats.org/officeDocument/2006/relationships/slide" Target="slides/slide38.xml"/><Relationship Id="rId193" Type="http://schemas.openxmlformats.org/officeDocument/2006/relationships/slide" Target="slides/slide188.xml"/><Relationship Id="rId46" Type="http://schemas.openxmlformats.org/officeDocument/2006/relationships/slide" Target="slides/slide41.xml"/><Relationship Id="rId192" Type="http://schemas.openxmlformats.org/officeDocument/2006/relationships/slide" Target="slides/slide187.xml"/><Relationship Id="rId45" Type="http://schemas.openxmlformats.org/officeDocument/2006/relationships/slide" Target="slides/slide40.xml"/><Relationship Id="rId191" Type="http://schemas.openxmlformats.org/officeDocument/2006/relationships/slide" Target="slides/slide186.xml"/><Relationship Id="rId48" Type="http://schemas.openxmlformats.org/officeDocument/2006/relationships/slide" Target="slides/slide43.xml"/><Relationship Id="rId187" Type="http://schemas.openxmlformats.org/officeDocument/2006/relationships/slide" Target="slides/slide182.xml"/><Relationship Id="rId47" Type="http://schemas.openxmlformats.org/officeDocument/2006/relationships/slide" Target="slides/slide42.xml"/><Relationship Id="rId186" Type="http://schemas.openxmlformats.org/officeDocument/2006/relationships/slide" Target="slides/slide181.xml"/><Relationship Id="rId185" Type="http://schemas.openxmlformats.org/officeDocument/2006/relationships/slide" Target="slides/slide180.xml"/><Relationship Id="rId49" Type="http://schemas.openxmlformats.org/officeDocument/2006/relationships/slide" Target="slides/slide44.xml"/><Relationship Id="rId184" Type="http://schemas.openxmlformats.org/officeDocument/2006/relationships/slide" Target="slides/slide179.xml"/><Relationship Id="rId189" Type="http://schemas.openxmlformats.org/officeDocument/2006/relationships/slide" Target="slides/slide184.xml"/><Relationship Id="rId188" Type="http://schemas.openxmlformats.org/officeDocument/2006/relationships/slide" Target="slides/slide18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183" Type="http://schemas.openxmlformats.org/officeDocument/2006/relationships/slide" Target="slides/slide178.xml"/><Relationship Id="rId32" Type="http://schemas.openxmlformats.org/officeDocument/2006/relationships/slide" Target="slides/slide27.xml"/><Relationship Id="rId182" Type="http://schemas.openxmlformats.org/officeDocument/2006/relationships/slide" Target="slides/slide177.xml"/><Relationship Id="rId35" Type="http://schemas.openxmlformats.org/officeDocument/2006/relationships/slide" Target="slides/slide30.xml"/><Relationship Id="rId181" Type="http://schemas.openxmlformats.org/officeDocument/2006/relationships/slide" Target="slides/slide176.xml"/><Relationship Id="rId34" Type="http://schemas.openxmlformats.org/officeDocument/2006/relationships/slide" Target="slides/slide29.xml"/><Relationship Id="rId180" Type="http://schemas.openxmlformats.org/officeDocument/2006/relationships/slide" Target="slides/slide175.xml"/><Relationship Id="rId37" Type="http://schemas.openxmlformats.org/officeDocument/2006/relationships/slide" Target="slides/slide32.xml"/><Relationship Id="rId176" Type="http://schemas.openxmlformats.org/officeDocument/2006/relationships/slide" Target="slides/slide171.xml"/><Relationship Id="rId36" Type="http://schemas.openxmlformats.org/officeDocument/2006/relationships/slide" Target="slides/slide31.xml"/><Relationship Id="rId175" Type="http://schemas.openxmlformats.org/officeDocument/2006/relationships/slide" Target="slides/slide170.xml"/><Relationship Id="rId39" Type="http://schemas.openxmlformats.org/officeDocument/2006/relationships/slide" Target="slides/slide34.xml"/><Relationship Id="rId174" Type="http://schemas.openxmlformats.org/officeDocument/2006/relationships/slide" Target="slides/slide169.xml"/><Relationship Id="rId38" Type="http://schemas.openxmlformats.org/officeDocument/2006/relationships/slide" Target="slides/slide33.xml"/><Relationship Id="rId173" Type="http://schemas.openxmlformats.org/officeDocument/2006/relationships/slide" Target="slides/slide168.xml"/><Relationship Id="rId179" Type="http://schemas.openxmlformats.org/officeDocument/2006/relationships/slide" Target="slides/slide174.xml"/><Relationship Id="rId178" Type="http://schemas.openxmlformats.org/officeDocument/2006/relationships/slide" Target="slides/slide173.xml"/><Relationship Id="rId177" Type="http://schemas.openxmlformats.org/officeDocument/2006/relationships/slide" Target="slides/slide172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98" Type="http://schemas.openxmlformats.org/officeDocument/2006/relationships/slide" Target="slides/slide193.xml"/><Relationship Id="rId14" Type="http://schemas.openxmlformats.org/officeDocument/2006/relationships/slide" Target="slides/slide9.xml"/><Relationship Id="rId197" Type="http://schemas.openxmlformats.org/officeDocument/2006/relationships/slide" Target="slides/slide192.xml"/><Relationship Id="rId17" Type="http://schemas.openxmlformats.org/officeDocument/2006/relationships/slide" Target="slides/slide12.xml"/><Relationship Id="rId196" Type="http://schemas.openxmlformats.org/officeDocument/2006/relationships/slide" Target="slides/slide191.xml"/><Relationship Id="rId16" Type="http://schemas.openxmlformats.org/officeDocument/2006/relationships/slide" Target="slides/slide11.xml"/><Relationship Id="rId195" Type="http://schemas.openxmlformats.org/officeDocument/2006/relationships/slide" Target="slides/slide190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99" Type="http://schemas.openxmlformats.org/officeDocument/2006/relationships/slide" Target="slides/slide194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150" Type="http://schemas.openxmlformats.org/officeDocument/2006/relationships/slide" Target="slides/slide145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149" Type="http://schemas.openxmlformats.org/officeDocument/2006/relationships/slide" Target="slides/slide144.xml"/><Relationship Id="rId4" Type="http://schemas.openxmlformats.org/officeDocument/2006/relationships/slideMaster" Target="slideMasters/slideMaster1.xml"/><Relationship Id="rId148" Type="http://schemas.openxmlformats.org/officeDocument/2006/relationships/slide" Target="slides/slide143.xml"/><Relationship Id="rId9" Type="http://schemas.openxmlformats.org/officeDocument/2006/relationships/slide" Target="slides/slide4.xml"/><Relationship Id="rId143" Type="http://schemas.openxmlformats.org/officeDocument/2006/relationships/slide" Target="slides/slide138.xml"/><Relationship Id="rId142" Type="http://schemas.openxmlformats.org/officeDocument/2006/relationships/slide" Target="slides/slide137.xml"/><Relationship Id="rId141" Type="http://schemas.openxmlformats.org/officeDocument/2006/relationships/slide" Target="slides/slide136.xml"/><Relationship Id="rId140" Type="http://schemas.openxmlformats.org/officeDocument/2006/relationships/slide" Target="slides/slide135.xml"/><Relationship Id="rId5" Type="http://schemas.openxmlformats.org/officeDocument/2006/relationships/notesMaster" Target="notesMasters/notesMaster1.xml"/><Relationship Id="rId147" Type="http://schemas.openxmlformats.org/officeDocument/2006/relationships/slide" Target="slides/slide142.xml"/><Relationship Id="rId6" Type="http://schemas.openxmlformats.org/officeDocument/2006/relationships/slide" Target="slides/slide1.xml"/><Relationship Id="rId146" Type="http://schemas.openxmlformats.org/officeDocument/2006/relationships/slide" Target="slides/slide141.xml"/><Relationship Id="rId7" Type="http://schemas.openxmlformats.org/officeDocument/2006/relationships/slide" Target="slides/slide2.xml"/><Relationship Id="rId145" Type="http://schemas.openxmlformats.org/officeDocument/2006/relationships/slide" Target="slides/slide140.xml"/><Relationship Id="rId8" Type="http://schemas.openxmlformats.org/officeDocument/2006/relationships/slide" Target="slides/slide3.xml"/><Relationship Id="rId144" Type="http://schemas.openxmlformats.org/officeDocument/2006/relationships/slide" Target="slides/slide139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139" Type="http://schemas.openxmlformats.org/officeDocument/2006/relationships/slide" Target="slides/slide134.xml"/><Relationship Id="rId138" Type="http://schemas.openxmlformats.org/officeDocument/2006/relationships/slide" Target="slides/slide133.xml"/><Relationship Id="rId137" Type="http://schemas.openxmlformats.org/officeDocument/2006/relationships/slide" Target="slides/slide132.xml"/><Relationship Id="rId132" Type="http://schemas.openxmlformats.org/officeDocument/2006/relationships/slide" Target="slides/slide127.xml"/><Relationship Id="rId131" Type="http://schemas.openxmlformats.org/officeDocument/2006/relationships/slide" Target="slides/slide126.xml"/><Relationship Id="rId130" Type="http://schemas.openxmlformats.org/officeDocument/2006/relationships/slide" Target="slides/slide125.xml"/><Relationship Id="rId136" Type="http://schemas.openxmlformats.org/officeDocument/2006/relationships/slide" Target="slides/slide131.xml"/><Relationship Id="rId135" Type="http://schemas.openxmlformats.org/officeDocument/2006/relationships/slide" Target="slides/slide130.xml"/><Relationship Id="rId134" Type="http://schemas.openxmlformats.org/officeDocument/2006/relationships/slide" Target="slides/slide129.xml"/><Relationship Id="rId133" Type="http://schemas.openxmlformats.org/officeDocument/2006/relationships/slide" Target="slides/slide12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172" Type="http://schemas.openxmlformats.org/officeDocument/2006/relationships/slide" Target="slides/slide167.xml"/><Relationship Id="rId65" Type="http://schemas.openxmlformats.org/officeDocument/2006/relationships/slide" Target="slides/slide60.xml"/><Relationship Id="rId171" Type="http://schemas.openxmlformats.org/officeDocument/2006/relationships/slide" Target="slides/slide166.xml"/><Relationship Id="rId68" Type="http://schemas.openxmlformats.org/officeDocument/2006/relationships/slide" Target="slides/slide63.xml"/><Relationship Id="rId170" Type="http://schemas.openxmlformats.org/officeDocument/2006/relationships/slide" Target="slides/slide165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165" Type="http://schemas.openxmlformats.org/officeDocument/2006/relationships/slide" Target="slides/slide160.xml"/><Relationship Id="rId69" Type="http://schemas.openxmlformats.org/officeDocument/2006/relationships/slide" Target="slides/slide64.xml"/><Relationship Id="rId164" Type="http://schemas.openxmlformats.org/officeDocument/2006/relationships/slide" Target="slides/slide159.xml"/><Relationship Id="rId163" Type="http://schemas.openxmlformats.org/officeDocument/2006/relationships/slide" Target="slides/slide158.xml"/><Relationship Id="rId162" Type="http://schemas.openxmlformats.org/officeDocument/2006/relationships/slide" Target="slides/slide157.xml"/><Relationship Id="rId169" Type="http://schemas.openxmlformats.org/officeDocument/2006/relationships/slide" Target="slides/slide164.xml"/><Relationship Id="rId168" Type="http://schemas.openxmlformats.org/officeDocument/2006/relationships/slide" Target="slides/slide163.xml"/><Relationship Id="rId167" Type="http://schemas.openxmlformats.org/officeDocument/2006/relationships/slide" Target="slides/slide162.xml"/><Relationship Id="rId166" Type="http://schemas.openxmlformats.org/officeDocument/2006/relationships/slide" Target="slides/slide161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161" Type="http://schemas.openxmlformats.org/officeDocument/2006/relationships/slide" Target="slides/slide156.xml"/><Relationship Id="rId54" Type="http://schemas.openxmlformats.org/officeDocument/2006/relationships/slide" Target="slides/slide49.xml"/><Relationship Id="rId160" Type="http://schemas.openxmlformats.org/officeDocument/2006/relationships/slide" Target="slides/slide155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159" Type="http://schemas.openxmlformats.org/officeDocument/2006/relationships/slide" Target="slides/slide154.xml"/><Relationship Id="rId59" Type="http://schemas.openxmlformats.org/officeDocument/2006/relationships/slide" Target="slides/slide54.xml"/><Relationship Id="rId154" Type="http://schemas.openxmlformats.org/officeDocument/2006/relationships/slide" Target="slides/slide149.xml"/><Relationship Id="rId58" Type="http://schemas.openxmlformats.org/officeDocument/2006/relationships/slide" Target="slides/slide53.xml"/><Relationship Id="rId153" Type="http://schemas.openxmlformats.org/officeDocument/2006/relationships/slide" Target="slides/slide148.xml"/><Relationship Id="rId152" Type="http://schemas.openxmlformats.org/officeDocument/2006/relationships/slide" Target="slides/slide147.xml"/><Relationship Id="rId151" Type="http://schemas.openxmlformats.org/officeDocument/2006/relationships/slide" Target="slides/slide146.xml"/><Relationship Id="rId158" Type="http://schemas.openxmlformats.org/officeDocument/2006/relationships/slide" Target="slides/slide153.xml"/><Relationship Id="rId157" Type="http://schemas.openxmlformats.org/officeDocument/2006/relationships/slide" Target="slides/slide152.xml"/><Relationship Id="rId156" Type="http://schemas.openxmlformats.org/officeDocument/2006/relationships/slide" Target="slides/slide151.xml"/><Relationship Id="rId155" Type="http://schemas.openxmlformats.org/officeDocument/2006/relationships/slide" Target="slides/slide15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212" Type="http://customschemas.google.com/relationships/presentationmetadata" Target="metadata"/><Relationship Id="rId211" Type="http://schemas.openxmlformats.org/officeDocument/2006/relationships/font" Target="fonts/PoppinsSemiBold-boldItalic.fntdata"/><Relationship Id="rId210" Type="http://schemas.openxmlformats.org/officeDocument/2006/relationships/font" Target="fonts/PoppinsSemiBold-italic.fntdata"/><Relationship Id="rId129" Type="http://schemas.openxmlformats.org/officeDocument/2006/relationships/slide" Target="slides/slide124.xml"/><Relationship Id="rId128" Type="http://schemas.openxmlformats.org/officeDocument/2006/relationships/slide" Target="slides/slide123.xml"/><Relationship Id="rId127" Type="http://schemas.openxmlformats.org/officeDocument/2006/relationships/slide" Target="slides/slide122.xml"/><Relationship Id="rId126" Type="http://schemas.openxmlformats.org/officeDocument/2006/relationships/slide" Target="slides/slide121.xml"/><Relationship Id="rId121" Type="http://schemas.openxmlformats.org/officeDocument/2006/relationships/slide" Target="slides/slide116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24" Type="http://schemas.openxmlformats.org/officeDocument/2006/relationships/slide" Target="slides/slide119.xml"/><Relationship Id="rId123" Type="http://schemas.openxmlformats.org/officeDocument/2006/relationships/slide" Target="slides/slide118.xml"/><Relationship Id="rId122" Type="http://schemas.openxmlformats.org/officeDocument/2006/relationships/slide" Target="slides/slide117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99" Type="http://schemas.openxmlformats.org/officeDocument/2006/relationships/slide" Target="slides/slide94.xml"/><Relationship Id="rId98" Type="http://schemas.openxmlformats.org/officeDocument/2006/relationships/slide" Target="slides/slide93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9" Type="http://schemas.openxmlformats.org/officeDocument/2006/relationships/slide" Target="slides/slide114.xml"/><Relationship Id="rId110" Type="http://schemas.openxmlformats.org/officeDocument/2006/relationships/slide" Target="slides/slide105.xml"/><Relationship Id="rId114" Type="http://schemas.openxmlformats.org/officeDocument/2006/relationships/slide" Target="slides/slide109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206" Type="http://schemas.openxmlformats.org/officeDocument/2006/relationships/font" Target="fonts/HelveticaNeue-italic.fntdata"/><Relationship Id="rId205" Type="http://schemas.openxmlformats.org/officeDocument/2006/relationships/font" Target="fonts/HelveticaNeue-bold.fntdata"/><Relationship Id="rId204" Type="http://schemas.openxmlformats.org/officeDocument/2006/relationships/font" Target="fonts/HelveticaNeue-regular.fntdata"/><Relationship Id="rId203" Type="http://schemas.openxmlformats.org/officeDocument/2006/relationships/font" Target="fonts/Poppins-boldItalic.fntdata"/><Relationship Id="rId209" Type="http://schemas.openxmlformats.org/officeDocument/2006/relationships/font" Target="fonts/PoppinsSemiBold-bold.fntdata"/><Relationship Id="rId208" Type="http://schemas.openxmlformats.org/officeDocument/2006/relationships/font" Target="fonts/PoppinsSemiBold-regular.fntdata"/><Relationship Id="rId207" Type="http://schemas.openxmlformats.org/officeDocument/2006/relationships/font" Target="fonts/HelveticaNeue-boldItalic.fntdata"/><Relationship Id="rId202" Type="http://schemas.openxmlformats.org/officeDocument/2006/relationships/font" Target="fonts/Poppins-italic.fntdata"/><Relationship Id="rId201" Type="http://schemas.openxmlformats.org/officeDocument/2006/relationships/font" Target="fonts/Poppins-bold.fntdata"/><Relationship Id="rId200" Type="http://schemas.openxmlformats.org/officeDocument/2006/relationships/font" Target="fonts/Poppins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" name="Google Shape;145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</a:t>
            </a:r>
            <a:r>
              <a:rPr b="0" lang="en-US"/>
              <a:t> improve insulin sensitivity, lower fasting and post-prandial glucose, reduce A1c, address inflammation/oxidative stress, and delay or prevent progression from prediabetes to T2DM.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</a:t>
            </a:r>
            <a:r>
              <a:rPr b="0" lang="en-US"/>
              <a:t> Nutraceuticals do not replace prescribed glucose-lowering medications. Monitor for additive hypoglycemia when combined.</a:t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10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" name="Google Shape;1149;p1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0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" name="Google Shape;1163;p10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0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7" name="Google Shape;1177;p1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10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" name="Google Shape;1191;p10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10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5" name="Google Shape;1205;p1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10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" name="Google Shape;1219;p10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10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" name="Google Shape;1233;p1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10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7" name="Google Shape;1247;p10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Inflammation increases protein needs across autoimmune diseases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Vitamin D deficiency is nearly universal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Steroid therapy = bone protection priority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Gut-immune axis influences most autoimmune conditions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Elimination diets must be strategic and time-limited</a:t>
            </a: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6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10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" name="Google Shape;1258;p10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10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" name="Google Shape;1269;p1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0" name="Google Shape;1280;p1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1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" name="Google Shape;1291;p1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" name="Google Shape;1305;p1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1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9" name="Google Shape;1319;p1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1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3" name="Google Shape;1333;p1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1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" name="Google Shape;1347;p1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9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1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1" name="Google Shape;1361;p1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1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5" name="Google Shape;1375;p1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7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1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9" name="Google Shape;1389;p1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3" name="Google Shape;1403;p1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1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4" name="Google Shape;1414;p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1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5" name="Google Shape;1425;p1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6" name="Google Shape;1436;p1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5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1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7" name="Google Shape;1447;p1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1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0" name="Google Shape;1460;p1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2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1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4" name="Google Shape;1474;p1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1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88" name="Google Shape;1488;p1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It’s important to note that Hypoglycemia can be related to insulin resistance, but insulin resistance is not the sole or primary cause in many cases.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Special Situations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Reactive hypoglycemia: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Focus on meal composition and timing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Diabetes-related hypoglycemia: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Coordinate meals/snacks with medications and activity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Exercise-induced hypoglycemia: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Pre- and post-exercise protein-carbohydrate pairing</a:t>
            </a:r>
            <a:endParaRPr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1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1" name="Google Shape;1501;p1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1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5" name="Google Shape;1515;p1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1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7" name="Google Shape;1527;p1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6" name="Google Shape;176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</a:t>
            </a:r>
            <a:r>
              <a:rPr b="0" lang="en-US"/>
              <a:t> slow bone loss, reduce fracture risk, improve BMD (DXA), optimize calcium–vitamin D axis, and support bone remodeling.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</a:t>
            </a:r>
            <a:r>
              <a:rPr b="0" lang="en-US"/>
              <a:t> Nutraceuticals do not replace pharmacologic therapy (bisphosphonates, denosumab, anabolic agents) in moderate–severe osteoporosis or high fracture risk.</a:t>
            </a:r>
            <a:endParaRPr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6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1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8" name="Google Shape;1538;p1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1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0" name="Google Shape;1550;p1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1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2" name="Google Shape;1562;p1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4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1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6" name="Google Shape;1576;p1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8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1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0" name="Google Shape;1590;p1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1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4" name="Google Shape;1604;p1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6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1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8" name="Google Shape;1618;p1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0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1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2" name="Google Shape;1632;p1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1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3" name="Google Shape;1643;p1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2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1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4" name="Google Shape;1654;p1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1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5" name="Google Shape;1665;p1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3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1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5" name="Google Shape;1675;p1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7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1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9" name="Google Shape;1689;p1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p1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3" name="Google Shape;1703;p1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5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p1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7" name="Google Shape;1717;p1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1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1" name="Google Shape;1731;p1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3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" name="Google Shape;1744;p1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5" name="Google Shape;1745;p1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7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1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9" name="Google Shape;1759;p1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1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3" name="Google Shape;1773;p1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2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1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4" name="Google Shape;1784;p1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3" name="Shape 1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4" name="Google Shape;1794;p1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5" name="Google Shape;1795;p1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5" name="Shape 1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6" name="Google Shape;1806;p1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07" name="Google Shape;1807;p1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General adult ranges; individualize to labs, meds, kidney function, and pregnancy.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Obesity is biologically defended—plan for relapse prevention.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Protein + fiber are the most reliable satiety tools.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Exercise preserves lean mass; diet drives initial weight loss.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Sustainability beats rigidity—choose the pattern the patient can keep.</a:t>
            </a:r>
            <a:endParaRPr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7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1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19" name="Google Shape;1819;p1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Supplements support—they do not replace diet quality and behavior. Coordinate with clinicians if using appetite/weight medications or after bariatric surgery.</a:t>
            </a:r>
            <a:endParaRPr/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8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p1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30" name="Google Shape;1830;p1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Expected Outcomes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5–10% weight loss → meaningful improvements in insulin sensitivity, BP, lipids, and inflammation.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Greater benefits with visceral fat reduction and muscle preservation.</a:t>
            </a:r>
            <a:endParaRPr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p1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1" name="Google Shape;1841;p1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0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1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2" name="Google Shape;1852;p1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1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3" name="Google Shape;1863;p1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3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p1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5" name="Google Shape;1875;p1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4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" name="Google Shape;1885;p1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6" name="Google Shape;1886;p1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1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0" name="Google Shape;1900;p1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7" name="Google Shape;207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 </a:t>
            </a:r>
            <a:r>
              <a:rPr b="0" lang="en-US"/>
              <a:t>reduce pain and stiffness, improve function and quality of life, slow cartilage degradation where possible, and reduce reliance on NSAIDs.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 </a:t>
            </a:r>
            <a:r>
              <a:rPr b="0" lang="en-US"/>
              <a:t>Nutraceuticals do not reverse advanced OA, but several have clinically meaningful effects on pain and function.</a:t>
            </a:r>
            <a:endParaRPr/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2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1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4" name="Google Shape;1914;p1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6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28" name="Google Shape;1928;p1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*Adjunct; mixed evidence for supplementation</a:t>
            </a:r>
            <a:endParaRPr/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0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1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2" name="Google Shape;1942;p1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p1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6" name="Google Shape;1956;p1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8" name="Shape 1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9" name="Google Shape;1969;p1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0" name="Google Shape;1970;p1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9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p1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81" name="Google Shape;1981;p1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What protects the heart protects the brain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Protein adequacy is critical in older adults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B-vitamin deficiencies mimic cognitive decline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Weight loss predicts worse outcomes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Nutrition priorities shift from prevention → safety as disease progresses</a:t>
            </a:r>
            <a:endParaRPr/>
          </a:p>
        </p:txBody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p1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2" name="Google Shape;1992;p1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p16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3" name="Google Shape;2003;p1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3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" name="Google Shape;2014;p1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5" name="Google Shape;2015;p1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4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p1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6" name="Google Shape;2026;p1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p1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0" name="Google Shape;2040;p1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2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Google Shape;2053;p1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4" name="Google Shape;2054;p1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1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8" name="Google Shape;2068;p1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0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p17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2" name="Google Shape;2082;p1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4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5" name="Google Shape;2095;p17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6" name="Google Shape;2096;p1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8" name="Shape 2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Google Shape;2109;p1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0" name="Google Shape;2110;p1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2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1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24" name="Google Shape;2124;p17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After cholecystectomy, bile is continuously released into the intestine rather than stored and concentrated. Most patients adapt, but some develop fat intolerance, diarrhea, bloating, or fat-soluble vitamin insufficiency. MNT focuses on supporting fat digestion, preventing malabsorption, and restoring tolerance over time.</a:t>
            </a:r>
            <a:endParaRPr/>
          </a:p>
        </p:txBody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4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5" name="Google Shape;2135;p17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6" name="Google Shape;2136;p1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6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p1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48" name="Google Shape;2148;p17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20315" lvl="0" marL="120315" rtl="0" algn="l"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•"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Enzymes/bile salts are adjuncts, not lifelong defaults.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• Use caution with bile salts if diarrhea is severe.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• Reassess need periodically.</a:t>
            </a:r>
            <a:endParaRPr/>
          </a:p>
        </p:txBody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7" name="Shape 2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Google Shape;2158;p17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9" name="Google Shape;2159;p17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9" name="Shape 2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Google Shape;2170;p18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1" name="Google Shape;2171;p1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2" name="Google Shape;2182;p18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3" name="Google Shape;2183;p1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2" name="Shape 2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3" name="Google Shape;2193;p18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4" name="Google Shape;2194;p1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p18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5" name="Google Shape;2205;p1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5" name="Shape 2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6" name="Google Shape;2216;p18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7" name="Google Shape;2217;p1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6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p18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8" name="Google Shape;2228;p18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0" name="Shape 2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1" name="Google Shape;2241;p18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2" name="Google Shape;2242;p1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4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p18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6" name="Google Shape;2256;p1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8" name="Shape 2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p18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0" name="Google Shape;2270;p1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p18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4" name="Google Shape;2284;p18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8" name="Google Shape;238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 </a:t>
            </a:r>
            <a:r>
              <a:rPr b="0" lang="en-US"/>
              <a:t>restore hemoglobin and ferritin, relieve symptoms (fatigue, dyspnea, hair loss), replenish iron stores, and prevent recurrence.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Critical first step:</a:t>
            </a:r>
            <a:r>
              <a:rPr b="0" lang="en-US"/>
              <a:t> identify and address the cause (menstrual blood loss, GI bleeding, malabsorption, pregnancy, diet).</a:t>
            </a:r>
            <a:endParaRPr/>
          </a:p>
        </p:txBody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6" name="Shape 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7" name="Google Shape;2297;p1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98" name="Google Shape;2298;p19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Neurodivergence ≠ disease—nutrition supports function, not “normalization.”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Adequacy before expansion is foundational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Sensory safety improves intake more than force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Protein and glucose stability support regulation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Medication effects must always be considered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7" name="Shape 2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8" name="Google Shape;2308;p1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09" name="Google Shape;2309;p19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1. Correct Answer: 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Protein restriction worsens sarcopenia, which reduces ammonia clearance and increases mortality. Adequate protein (1.2–1.5 g/kg) with plant/dairy sources is protective in hepatic encephalopathy.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2.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Bile acid diarrhea post-cholecystectomy responds best to fat distribution and soluble fiber, which binds bile acids. Permanent fat restriction is not indicated.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3.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In early insulin resistance, hyperinsulinemia can overshoot glucose disposal, causing postprandial (reactive) hypoglycemia, especially after refined carbohydrate intake.</a:t>
            </a:r>
            <a:endParaRPr/>
          </a:p>
        </p:txBody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8" name="Shape 2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9" name="Google Shape;2319;p1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20" name="Google Shape;2320;p19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4.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In neurodegenerative disease, weight loss predicts faster decline and mortality. Adequacy and protein preservation take priority over restrictive dietary strategies.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5.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Best practice emphasizes adequacy before variety, sensory safety, and autonomy. Forced exposure increases food refusal and feeding trauma.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6.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A 5–10% weight reduction improves insulin sensitivity, lipids, BP, and inflammation. Lean mass preservation and sustainability are critical; sarcopenia predicts outcomes more than BMI.</a:t>
            </a:r>
            <a:endParaRPr/>
          </a:p>
        </p:txBody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9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p19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1" name="Google Shape;2331;p19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0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p19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2" name="Google Shape;2342;p19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We’re wrapping up Domain V!</a:t>
            </a:r>
            <a:br>
              <a:rPr b="1" lang="en-US"/>
            </a:b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Focus: nutrition + herbal therapies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Key areas: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Evidence-based dosing + duration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Nutrient synergy + antagonism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Drug + herb interactions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Botanical use for common conditions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Safety + toxicity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Also includes: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Understanding client’s current regimen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Purpose, dose, and duration of therapies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Emphasis on: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Evidence-based application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Safety + scope of practice</a:t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2" name="Google Shape;302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 </a:t>
            </a:r>
            <a:r>
              <a:rPr b="0" lang="en-US"/>
              <a:t>restore adequate serum 25-hydroxyvitamin D [25(OH)D], support bone health, immune regulation, muscle function, and cardiometabolic health.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Key marker: 25(OH)D (not 1,25-dihydroxyvitamin D).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4" name="Google Shape;344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</a:t>
            </a:r>
            <a:r>
              <a:rPr b="0" lang="en-US"/>
              <a:t> normalize TSH and thyroid hormones, support T4→T3 conversion, correct nutrient deficiencies, improve symptoms (fatigue, cold intolerance, weight gain), and avoid worsening autoimmunity.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</a:t>
            </a:r>
            <a:r>
              <a:rPr b="0" lang="en-US"/>
              <a:t> Nutraceuticals do not replace levothyroxine in overt hypothyroidism but can improve outcomes and reduce symptom burden.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6" name="Google Shape;376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goal: </a:t>
            </a:r>
            <a:r>
              <a:rPr b="0" lang="en-US"/>
              <a:t>reduce thyroid autoantibodies (TPOAb/TgAb), support euthyroid status, address inflammation, nutrient insufficiencies, and symptom burden.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 </a:t>
            </a:r>
            <a:r>
              <a:rPr b="0" lang="en-US"/>
              <a:t>Nutraceuticals do not replace levothyroxine when indicated. Coordinate with labs and medication timing.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8" name="Google Shape;398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 </a:t>
            </a:r>
            <a:r>
              <a:rPr b="0" lang="en-US"/>
              <a:t>improve stool frequency/consistency, reduce bloating and abdominal pain, normalize gut motility, and support the gut–brain axis.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</a:t>
            </a:r>
            <a:r>
              <a:rPr b="0" lang="en-US"/>
              <a:t> IBS-C is functional; nutraceuticals are first-line adjuncts but should be individualized and stopped if ineffective.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9" name="Google Shape;429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</a:t>
            </a:r>
            <a:r>
              <a:rPr b="0" lang="en-US"/>
              <a:t>: reduce stool frequency/urgency, improve stool consistency, decrease abdominal pain/bloating, and stabilize the gut–brain axis.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 </a:t>
            </a:r>
            <a:r>
              <a:rPr b="0" lang="en-US"/>
              <a:t>Use strain-specific probiotics and soluble (not insoluble) fiber; stop any agent that worsens diarrhea.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3" name="Google Shape;83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 </a:t>
            </a:r>
            <a:r>
              <a:rPr b="0" lang="en-US"/>
              <a:t>lower LDL-C and/or triglycerides (TG), improve non-HDL-C and ApoB, reduce cardiometabolic risk.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</a:t>
            </a:r>
            <a:r>
              <a:rPr b="0" lang="en-US"/>
              <a:t> Nutraceuticals do not replace statins in high-risk or ASCVD patients unless supervised; they may be used as adjuncts or when statins are not tolerated.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0" name="Google Shape;460;p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 </a:t>
            </a:r>
            <a:r>
              <a:rPr b="0" lang="en-US"/>
              <a:t>reduce UTI recurrence, prevent bacterial adhesion to the urothelium, support urinary and vaginal microbiome health, and minimize antibiotic exposure.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</a:t>
            </a:r>
            <a:r>
              <a:rPr b="0" lang="en-US"/>
              <a:t> Nutraceuticals are for prevention, not treatment of active infection.</a:t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0" name="Google Shape;500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</a:t>
            </a:r>
            <a:r>
              <a:rPr b="0" lang="en-US"/>
              <a:t> shorten sleep latency, improve sleep maintenance and quality, reduce nighttime awakenings, and support circadian alignment—without next-day sedation.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</a:t>
            </a:r>
            <a:r>
              <a:rPr b="0" lang="en-US"/>
              <a:t> Nutraceuticals are adjuncts to sleep hygiene and CBT-I when available.</a:t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1" name="Google Shape;561;p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One-Line Patient Counseling Examples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“Take your iron with vitamin C and keep it away from calcium or coffee.”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“Your vitamin D won’t work well unless magnesium is adequate.”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“Because you’re on metformin, we should monitor B12.”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“Zinc helps immunity, but long-term use can deplete copper.”</a:t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8" name="Google Shape;598;p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How to Use This Table Clinically (Step-by-Step)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1. Identify Purpose Overlap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Look for duplicate effects (e.g., drug + herb both lowering BP → hypotension risk)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Look for synergistic intent (e.g., metformin + magnesium for insulin sensitivity)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2. Check Duration &amp; Timing Conflicts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Long half-life drugs (thyroid, SSRIs) → slow lab response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Short-acting herbs → require divided dosing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Minerals &amp; fiber → separate from medications (2–4 hrs)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3. Screen for Nutrient Depletions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High-yield examples: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Metformin → B12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PPIs → Iron, Mg, B12, Ca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Diuretics → Mg, 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Statins → CoQ10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Oral contraceptives → B6, folate, Mg</a:t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9" name="Google Shape;699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Practical Counseling Statements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“Natural doesn’t mean risk-free—this herb acts like a drug.”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“Because of your medication, this supplement could increase bleeding.”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“If there’s no benefit in 8 weeks, we stop and reassess.”</a:t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9" name="Google Shape;709;p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1. Correct Answer: 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Calcium and levothyroxine both reduce iron absorption when taken together. Iron should be separated from calcium and thyroid medication by ≥2–4 hours (≥4 hours for levothyroxine).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2. Correct Answer: 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Enteric-coated peppermint oil has strong evidence for reducing IBS pain and bloating. Aloe and senna are laxatives and inappropriate for IBS-D. Slippery elm has limited evidence.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3. Correct Answer: 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Vitamin D increases calcium absorption, and magnesium is required for vitamin D activation and bone matrix formation. Calcium alone is insufficient.</a:t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0" name="Google Shape;720;p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4. Correct Answer: 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High-dose curcumin has antiplatelet effects and may increase bleeding risk when combined with anticoagulants such as warfarin.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5. Correct Answer: 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L-theanine promotes relaxation without sedation and is appropriate for stress-related sleep-onset insomnia. High-dose melatonin and valerian increase next-day sedation risk.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6. Correct Answer: B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Rationale: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St. John’s wort induces CYP3A4 and P-glycoprotein, reducing effectiveness of oral contraceptives and increasing serotonin syndrome risk with SSRIs.</a:t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6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Google Shape;114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Clinical goals:</a:t>
            </a:r>
            <a:r>
              <a:rPr b="0" lang="en-US"/>
              <a:t> reduce systolic (SBP) and diastolic BP (DBP), improve endothelial function, and lower cardiovascular risk.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Important:</a:t>
            </a:r>
            <a:r>
              <a:rPr b="0" lang="en-US"/>
              <a:t> Nutraceuticals do not replace antihypertensive medications in stage 2 HTN or patients with ASCVD, CKD, or diabetes—but may be used as adjuncts or in stage 1 HTN with supervision.</a:t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86" name="Google Shape;786;p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These goals remain consistent regardless of diagnosis (IBS, IBD, GERD, celiac, pancreatitis, SIBO, etc.).</a:t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7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7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7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p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7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7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7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p7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8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7" name="Google Shape;897;p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8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8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5" name="Google Shape;925;p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6" name="Google Shape;936;p8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Medical Nutrition Therapy focuses on safety, nutritional adequacy, symptom control, and quality of life while minimizing unnecessary dietary restriction.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Although often grouped together, food allergies and food intolerances differ fundamentally in mechanism, risk, and nutrition management: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Food allergies involve an immune-mediated response (most commonly IgE-mediated) and can be life-threatening.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Food intolerances are non-immune reactions, usually related to digestion, absorption, fermentation, or food components, and are dose-dependent.</a:t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8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p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8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p8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8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4" name="Google Shape;974;p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8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8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7" name="Google Shape;997;p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8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1" name="Google Shape;1011;p8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9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" name="Google Shape;1024;p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9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7" name="Google Shape;1037;p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9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1" name="Google Shape;1051;p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9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2" name="Google Shape;1062;p9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9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6" name="Google Shape;1076;p9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9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7" name="Google Shape;1087;p9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This applies broadly across autoimmune conditions (e.g., rheumatoid arthritis, lupus, multiple sclerosis, autoimmune thyroid disease, celiac disease, IBD, psoriasis).</a:t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9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8" name="Google Shape;1098;p9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9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" name="Google Shape;1110;p9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9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" name="Google Shape;1121;p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9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" name="Google Shape;1135;p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6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7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" name="Google Shape;13;p197"/>
          <p:cNvSpPr txBox="1"/>
          <p:nvPr>
            <p:ph idx="1" type="body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197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8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" name="Google Shape;17;p19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98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99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b="1" sz="4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" name="Google Shape;21;p199"/>
          <p:cNvSpPr txBox="1"/>
          <p:nvPr>
            <p:ph idx="1" type="body"/>
          </p:nvPr>
        </p:nvSpPr>
        <p:spPr>
          <a:xfrm>
            <a:off x="722312" y="2906713"/>
            <a:ext cx="7772401" cy="15002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199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0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5" name="Google Shape;25;p20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1pPr>
            <a:lvl2pPr indent="-4064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–"/>
              <a:defRPr sz="2800"/>
            </a:lvl2pPr>
            <a:lvl3pPr indent="-4064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3pPr>
            <a:lvl4pPr indent="-4064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–"/>
              <a:defRPr sz="2800"/>
            </a:lvl4pPr>
            <a:lvl5pPr indent="-4064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»"/>
              <a:defRPr sz="28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00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1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" name="Google Shape;29;p201"/>
          <p:cNvSpPr txBox="1"/>
          <p:nvPr>
            <p:ph idx="1" type="body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01"/>
          <p:cNvSpPr txBox="1"/>
          <p:nvPr>
            <p:ph idx="2" type="body"/>
          </p:nvPr>
        </p:nvSpPr>
        <p:spPr>
          <a:xfrm>
            <a:off x="4645025" y="1535111"/>
            <a:ext cx="4041775" cy="6397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201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2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" name="Google Shape;34;p202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3"/>
          <p:cNvSpPr txBox="1"/>
          <p:nvPr>
            <p:ph type="title"/>
          </p:nvPr>
        </p:nvSpPr>
        <p:spPr>
          <a:xfrm>
            <a:off x="457200" y="273050"/>
            <a:ext cx="3008316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7" name="Google Shape;37;p20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203"/>
          <p:cNvSpPr txBox="1"/>
          <p:nvPr>
            <p:ph idx="2" type="body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203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4"/>
          <p:cNvSpPr txBox="1"/>
          <p:nvPr>
            <p:ph type="title"/>
          </p:nvPr>
        </p:nvSpPr>
        <p:spPr>
          <a:xfrm>
            <a:off x="1792288" y="4800600"/>
            <a:ext cx="5486404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2" name="Google Shape;42;p204"/>
          <p:cNvSpPr/>
          <p:nvPr>
            <p:ph idx="2" type="pic"/>
          </p:nvPr>
        </p:nvSpPr>
        <p:spPr>
          <a:xfrm>
            <a:off x="1792288" y="612775"/>
            <a:ext cx="5486404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204"/>
          <p:cNvSpPr txBox="1"/>
          <p:nvPr>
            <p:ph idx="1" type="body"/>
          </p:nvPr>
        </p:nvSpPr>
        <p:spPr>
          <a:xfrm>
            <a:off x="1792288" y="5367337"/>
            <a:ext cx="5486404" cy="804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04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5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95"/>
          <p:cNvSpPr txBox="1"/>
          <p:nvPr>
            <p:ph idx="1" type="body"/>
          </p:nvPr>
        </p:nvSpPr>
        <p:spPr>
          <a:xfrm>
            <a:off x="10207625" y="3657600"/>
            <a:ext cx="7162800" cy="66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31800" lvl="5" marL="2743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31800" lvl="6" marL="3200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31800" lvl="7" marL="3657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31800" lvl="8" marL="4114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95"/>
          <p:cNvSpPr txBox="1"/>
          <p:nvPr>
            <p:ph idx="12" type="sldNum"/>
          </p:nvPr>
        </p:nvSpPr>
        <p:spPr>
          <a:xfrm>
            <a:off x="8428181" y="6414762"/>
            <a:ext cx="258620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9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0.xml"/><Relationship Id="rId3" Type="http://schemas.openxmlformats.org/officeDocument/2006/relationships/image" Target="../media/image5.png"/></Relationships>
</file>

<file path=ppt/slides/_rels/slide1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B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"/>
          <p:cNvSpPr/>
          <p:nvPr/>
        </p:nvSpPr>
        <p:spPr>
          <a:xfrm>
            <a:off x="-1543050" y="-558221"/>
            <a:ext cx="3086100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1227773" y="4163619"/>
            <a:ext cx="110239" cy="28190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"/>
          <p:cNvSpPr/>
          <p:nvPr/>
        </p:nvSpPr>
        <p:spPr>
          <a:xfrm>
            <a:off x="-2777871" y="-207073"/>
            <a:ext cx="3806574" cy="208323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"/>
          <p:cNvSpPr/>
          <p:nvPr/>
        </p:nvSpPr>
        <p:spPr>
          <a:xfrm>
            <a:off x="1543050" y="-1"/>
            <a:ext cx="3515334" cy="319471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"/>
          <p:cNvSpPr txBox="1"/>
          <p:nvPr/>
        </p:nvSpPr>
        <p:spPr>
          <a:xfrm>
            <a:off x="1848442" y="8986256"/>
            <a:ext cx="14601579" cy="6075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83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CNS EXAM PREP COURSE</a:t>
            </a:r>
            <a:endParaRPr/>
          </a:p>
        </p:txBody>
      </p:sp>
      <p:sp>
        <p:nvSpPr>
          <p:cNvPr id="54" name="Google Shape;54;p1"/>
          <p:cNvSpPr txBox="1"/>
          <p:nvPr/>
        </p:nvSpPr>
        <p:spPr>
          <a:xfrm>
            <a:off x="17258512" y="9210674"/>
            <a:ext cx="153964" cy="34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5" name="Google Shape;55;p1"/>
          <p:cNvSpPr/>
          <p:nvPr/>
        </p:nvSpPr>
        <p:spPr>
          <a:xfrm>
            <a:off x="14240805" y="-207074"/>
            <a:ext cx="3086123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"/>
          <p:cNvSpPr txBox="1"/>
          <p:nvPr/>
        </p:nvSpPr>
        <p:spPr>
          <a:xfrm>
            <a:off x="1848443" y="3434419"/>
            <a:ext cx="9853200" cy="4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3283"/>
              </a:lnSpc>
              <a:spcBef>
                <a:spcPts val="0"/>
              </a:spcBef>
              <a:spcAft>
                <a:spcPts val="0"/>
              </a:spcAft>
              <a:buClr>
                <a:srgbClr val="1C5739"/>
              </a:buClr>
              <a:buSzPts val="6700"/>
              <a:buFont typeface="Poppins SemiBold"/>
              <a:buNone/>
            </a:pPr>
            <a:r>
              <a:rPr b="1" i="0" lang="en-US" sz="6000" u="none" cap="none" strike="noStrike">
                <a:solidFill>
                  <a:srgbClr val="1C573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Domain V Clinical Intervention-Monitoring &amp; VI Medical Nutrition Therapy</a:t>
            </a:r>
            <a:endParaRPr sz="6000"/>
          </a:p>
        </p:txBody>
      </p:sp>
      <p:grpSp>
        <p:nvGrpSpPr>
          <p:cNvPr id="57" name="Google Shape;57;p1"/>
          <p:cNvGrpSpPr/>
          <p:nvPr/>
        </p:nvGrpSpPr>
        <p:grpSpPr>
          <a:xfrm>
            <a:off x="11608604" y="-86308"/>
            <a:ext cx="6670201" cy="10912575"/>
            <a:chOff x="-1" y="-2"/>
            <a:chExt cx="6670200" cy="10912574"/>
          </a:xfrm>
        </p:grpSpPr>
        <p:pic>
          <p:nvPicPr>
            <p:cNvPr descr="student-849828_1280.jpg" id="58" name="Google Shape;58;p1"/>
            <p:cNvPicPr preferRelativeResize="0"/>
            <p:nvPr/>
          </p:nvPicPr>
          <p:blipFill rotWithShape="1">
            <a:blip r:embed="rId5">
              <a:alphaModFix/>
            </a:blip>
            <a:srcRect b="0" l="28766" r="28766" t="0"/>
            <a:stretch/>
          </p:blipFill>
          <p:spPr>
            <a:xfrm>
              <a:off x="0" y="-2"/>
              <a:ext cx="6670101" cy="10467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Google Shape;59;p1"/>
            <p:cNvSpPr txBox="1"/>
            <p:nvPr/>
          </p:nvSpPr>
          <p:spPr>
            <a:xfrm>
              <a:off x="-1" y="10543272"/>
              <a:ext cx="6670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1"/>
          <p:cNvSpPr txBox="1"/>
          <p:nvPr>
            <p:ph idx="4294967295" type="sldNum"/>
          </p:nvPr>
        </p:nvSpPr>
        <p:spPr>
          <a:xfrm>
            <a:off x="8505421" y="6414761"/>
            <a:ext cx="181378" cy="248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/>
          <p:nvPr/>
        </p:nvSpPr>
        <p:spPr>
          <a:xfrm rot="10800000">
            <a:off x="-5" y="-598996"/>
            <a:ext cx="18288010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0"/>
          <p:cNvSpPr txBox="1"/>
          <p:nvPr/>
        </p:nvSpPr>
        <p:spPr>
          <a:xfrm>
            <a:off x="1164046" y="540980"/>
            <a:ext cx="16812967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Prediabetes/Type 2 Diabetes/Insulin Resistance(adjunct)</a:t>
            </a:r>
            <a:endParaRPr/>
          </a:p>
        </p:txBody>
      </p:sp>
      <p:sp>
        <p:nvSpPr>
          <p:cNvPr id="150" name="Google Shape;150;p1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1" name="Google Shape;151;p10"/>
          <p:cNvGraphicFramePr/>
          <p:nvPr/>
        </p:nvGraphicFramePr>
        <p:xfrm>
          <a:off x="1460583" y="39584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119450"/>
                <a:gridCol w="2061050"/>
                <a:gridCol w="2682425"/>
                <a:gridCol w="2640350"/>
                <a:gridCol w="2588125"/>
                <a:gridCol w="4128475"/>
              </a:tblGrid>
              <a:tr h="1143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Target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before reassessment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Expected effect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5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resistance / A1c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Berberine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 mg 2–3×/day with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A1c ~0.6–1.0%; ↓ FPG/PPG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upset common; interactions (metformin, sulfonylureas) → monitor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(elemental)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300–500 mg/day</a:t>
                      </a:r>
                      <a:r>
                        <a:rPr b="0" lang="en-US" sz="2400" u="none" cap="none" strike="noStrike"/>
                        <a:t> (glycinate/taurate preferred)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FPG; improved HOMA-IR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Diarrhea; caution in CKD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Glycemic control (if deficient)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D3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2,000–4,000 IU/day</a:t>
                      </a:r>
                      <a:r>
                        <a:rPr b="0" lang="en-US" sz="2400" u="none" cap="none" strike="noStrike"/>
                        <a:t> (or dose to target)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8–24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Modest ↓ A1c/FPG if deficient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 calcium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02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Post-prandial glucose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 (psyllium)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7–10 g/day</a:t>
                      </a:r>
                      <a:r>
                        <a:rPr b="0" lang="en-US" sz="2400" u="none" cap="none" strike="noStrike"/>
                        <a:t> (often </a:t>
                      </a: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 g BID</a:t>
                      </a:r>
                      <a:r>
                        <a:rPr b="0" lang="en-US" sz="2400" u="none" cap="none" strike="noStrike"/>
                        <a:t> before meals)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PPG; ↓ A1c modestly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Separate meds by ~2 hrs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02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Inflammation / TG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(EPA+DHA)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12–24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TG; anti-inflammatory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Bleeding risk at high doses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52" name="Google Shape;152;p10"/>
          <p:cNvSpPr txBox="1"/>
          <p:nvPr/>
        </p:nvSpPr>
        <p:spPr>
          <a:xfrm>
            <a:off x="6293787" y="3257491"/>
            <a:ext cx="618458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100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52" name="Google Shape;1152;p10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153" name="Google Shape;1153;p10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54" name="Google Shape;1154;p10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55" name="Google Shape;1155;p100"/>
          <p:cNvSpPr txBox="1"/>
          <p:nvPr/>
        </p:nvSpPr>
        <p:spPr>
          <a:xfrm>
            <a:off x="1072146" y="1067821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Multiple Sclerosis (MS)</a:t>
            </a:r>
            <a:endParaRPr/>
          </a:p>
        </p:txBody>
      </p:sp>
      <p:sp>
        <p:nvSpPr>
          <p:cNvPr id="1156" name="Google Shape;1156;p10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7" name="Google Shape;1157;p100"/>
          <p:cNvSpPr txBox="1"/>
          <p:nvPr/>
        </p:nvSpPr>
        <p:spPr>
          <a:xfrm>
            <a:off x="1260686" y="3591235"/>
            <a:ext cx="6729483" cy="6875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Oxidative stress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 and reduced mobility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Anti-inflammatory, plant-forward diet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energy to prevent fatigue-related under-eating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omega-3s and antioxidants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58" name="Google Shape;1158;p100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159" name="Google Shape;1159;p100"/>
          <p:cNvSpPr txBox="1"/>
          <p:nvPr/>
        </p:nvSpPr>
        <p:spPr>
          <a:xfrm>
            <a:off x="9803445" y="7947094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CRP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Lipids</a:t>
            </a:r>
            <a:endParaRPr/>
          </a:p>
        </p:txBody>
      </p:sp>
      <p:graphicFrame>
        <p:nvGraphicFramePr>
          <p:cNvPr id="1160" name="Google Shape;1160;p100"/>
          <p:cNvGraphicFramePr/>
          <p:nvPr/>
        </p:nvGraphicFramePr>
        <p:xfrm>
          <a:off x="9737191" y="406153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673775"/>
                <a:gridCol w="2673925"/>
                <a:gridCol w="3841950"/>
              </a:tblGrid>
              <a:tr h="56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4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Disease activity modulation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2–3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4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and nerve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4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Neurologic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101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66" name="Google Shape;1166;p10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167" name="Google Shape;1167;p10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68" name="Google Shape;1168;p10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69" name="Google Shape;1169;p101"/>
          <p:cNvSpPr txBox="1"/>
          <p:nvPr/>
        </p:nvSpPr>
        <p:spPr>
          <a:xfrm>
            <a:off x="1249946" y="1321821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Hashimoto’s Thyroiditis</a:t>
            </a:r>
            <a:endParaRPr/>
          </a:p>
        </p:txBody>
      </p:sp>
      <p:sp>
        <p:nvSpPr>
          <p:cNvPr id="1170" name="Google Shape;1170;p10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101"/>
          <p:cNvSpPr txBox="1"/>
          <p:nvPr/>
        </p:nvSpPr>
        <p:spPr>
          <a:xfrm>
            <a:off x="1260686" y="3591235"/>
            <a:ext cx="6729483" cy="7435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Autoimmune thyroid destruction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thyroid hormone production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cofactor depletion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and selenium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 diet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Gluten elimination, symptomatic or celiac 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gut health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72" name="Google Shape;1172;p101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173" name="Google Shape;1173;p101"/>
          <p:cNvSpPr txBox="1"/>
          <p:nvPr/>
        </p:nvSpPr>
        <p:spPr>
          <a:xfrm>
            <a:off x="9778045" y="7921694"/>
            <a:ext cx="7290444" cy="2631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TSH, Free T4, Free T3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TPO &amp; Tg antibodies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</p:txBody>
      </p:sp>
      <p:graphicFrame>
        <p:nvGraphicFramePr>
          <p:cNvPr id="1174" name="Google Shape;1174;p101"/>
          <p:cNvGraphicFramePr/>
          <p:nvPr/>
        </p:nvGraphicFramePr>
        <p:xfrm>
          <a:off x="9690099" y="411065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483225"/>
                <a:gridCol w="2598050"/>
                <a:gridCol w="3979950"/>
              </a:tblGrid>
              <a:tr h="58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100–200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antibody reduction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1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hormone conversion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 needed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T4→T3 conversion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1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modulation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102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80" name="Google Shape;1180;p10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181" name="Google Shape;1181;p10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82" name="Google Shape;1182;p10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83" name="Google Shape;1183;p102"/>
          <p:cNvSpPr txBox="1"/>
          <p:nvPr/>
        </p:nvSpPr>
        <p:spPr>
          <a:xfrm>
            <a:off x="1249946" y="1321821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Graves’ Disease</a:t>
            </a:r>
            <a:endParaRPr/>
          </a:p>
        </p:txBody>
      </p:sp>
      <p:sp>
        <p:nvSpPr>
          <p:cNvPr id="1184" name="Google Shape;1184;p10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5" name="Google Shape;1185;p102"/>
          <p:cNvSpPr txBox="1"/>
          <p:nvPr/>
        </p:nvSpPr>
        <p:spPr>
          <a:xfrm>
            <a:off x="1260686" y="3591235"/>
            <a:ext cx="6729483" cy="7358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Hypermetabolism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Muscle and bone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Oxidative stress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energy and protein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excess iodine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bone health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 pattern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86" name="Google Shape;1186;p102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187" name="Google Shape;1187;p102"/>
          <p:cNvSpPr txBox="1"/>
          <p:nvPr/>
        </p:nvSpPr>
        <p:spPr>
          <a:xfrm>
            <a:off x="9778045" y="7921694"/>
            <a:ext cx="7290444" cy="2631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TSH, Free T4/T3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density (if prolonged)</a:t>
            </a:r>
            <a:endParaRPr/>
          </a:p>
        </p:txBody>
      </p:sp>
      <p:graphicFrame>
        <p:nvGraphicFramePr>
          <p:cNvPr id="1188" name="Google Shape;1188;p102"/>
          <p:cNvGraphicFramePr/>
          <p:nvPr/>
        </p:nvGraphicFramePr>
        <p:xfrm>
          <a:off x="9817100" y="40854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723250"/>
                <a:gridCol w="2772375"/>
                <a:gridCol w="3523225"/>
              </a:tblGrid>
              <a:tr h="51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1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1.2–1.5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 muscle loss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8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1000–1500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8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&amp; immune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8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symptoms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103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94" name="Google Shape;1194;p10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195" name="Google Shape;1195;p10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96" name="Google Shape;1196;p10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97" name="Google Shape;1197;p103"/>
          <p:cNvSpPr txBox="1"/>
          <p:nvPr/>
        </p:nvSpPr>
        <p:spPr>
          <a:xfrm>
            <a:off x="1249946" y="1321821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Type 1 Diabetes Mellitus</a:t>
            </a:r>
            <a:endParaRPr/>
          </a:p>
        </p:txBody>
      </p:sp>
      <p:sp>
        <p:nvSpPr>
          <p:cNvPr id="1198" name="Google Shape;1198;p10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9" name="Google Shape;1199;p103"/>
          <p:cNvSpPr txBox="1"/>
          <p:nvPr/>
        </p:nvSpPr>
        <p:spPr>
          <a:xfrm>
            <a:off x="1260686" y="3591235"/>
            <a:ext cx="6729483" cy="76885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Autoimmune beta-cell destruction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Absolute insulin deficiency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Glycemic variability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Consistent carbohydrate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Glycemic index awareness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and fiber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Cardiovascular risk reduction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00" name="Google Shape;1200;p103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201" name="Google Shape;1201;p103"/>
          <p:cNvSpPr txBox="1"/>
          <p:nvPr/>
        </p:nvSpPr>
        <p:spPr>
          <a:xfrm>
            <a:off x="9778045" y="7921694"/>
            <a:ext cx="7290444" cy="3292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Urine microalbumin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1202" name="Google Shape;1202;p103"/>
          <p:cNvGraphicFramePr/>
          <p:nvPr/>
        </p:nvGraphicFramePr>
        <p:xfrm>
          <a:off x="9955965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557825"/>
                <a:gridCol w="2436500"/>
                <a:gridCol w="3776100"/>
              </a:tblGrid>
              <a:tr h="54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4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CV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7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25–38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Glycemic control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48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2000–4000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&amp; metabolic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04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08" name="Google Shape;1208;p10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209" name="Google Shape;1209;p10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10" name="Google Shape;1210;p10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11" name="Google Shape;1211;p104"/>
          <p:cNvSpPr txBox="1"/>
          <p:nvPr/>
        </p:nvSpPr>
        <p:spPr>
          <a:xfrm>
            <a:off x="1249946" y="866046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Celiac Disease (Autoimmune GI)</a:t>
            </a:r>
            <a:endParaRPr/>
          </a:p>
        </p:txBody>
      </p:sp>
      <p:sp>
        <p:nvSpPr>
          <p:cNvPr id="1212" name="Google Shape;1212;p10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104"/>
          <p:cNvSpPr txBox="1"/>
          <p:nvPr/>
        </p:nvSpPr>
        <p:spPr>
          <a:xfrm>
            <a:off x="1260686" y="3591235"/>
            <a:ext cx="6729483" cy="7498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Gluten-induced villous atrophy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Global malabsorption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Secondary intolerances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Lifelong strict gluten-free diet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repletion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Restore fiber intake with GF whole foods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14" name="Google Shape;1214;p104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215" name="Google Shape;1215;p104"/>
          <p:cNvSpPr txBox="1"/>
          <p:nvPr/>
        </p:nvSpPr>
        <p:spPr>
          <a:xfrm>
            <a:off x="9778045" y="7921694"/>
            <a:ext cx="7290444" cy="31780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tTG-IgA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CBC, ferritin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density (if long-standing)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1216" name="Google Shape;1216;p104"/>
          <p:cNvGraphicFramePr/>
          <p:nvPr/>
        </p:nvGraphicFramePr>
        <p:xfrm>
          <a:off x="9819055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158000"/>
                <a:gridCol w="3205700"/>
                <a:gridCol w="2760125"/>
              </a:tblGrid>
              <a:tr h="403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3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18–45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6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400–800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Mucosal healing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6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Malabsorption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3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6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1000–1500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3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Healing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105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22" name="Google Shape;1222;p10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223" name="Google Shape;1223;p10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24" name="Google Shape;1224;p10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25" name="Google Shape;1225;p105"/>
          <p:cNvSpPr txBox="1"/>
          <p:nvPr/>
        </p:nvSpPr>
        <p:spPr>
          <a:xfrm>
            <a:off x="1249946" y="866046"/>
            <a:ext cx="16800357" cy="3236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Inflammatory Bowel Disease (Crohn’s &amp; UC)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6" name="Google Shape;1226;p10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105"/>
          <p:cNvSpPr txBox="1"/>
          <p:nvPr/>
        </p:nvSpPr>
        <p:spPr>
          <a:xfrm>
            <a:off x="1260686" y="3591235"/>
            <a:ext cx="6729483" cy="7828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intestinal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loss and malabsorption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Steroid effects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energy and protein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Flare-specific diet modification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 pattern in remission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28" name="Google Shape;1228;p105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229" name="Google Shape;1229;p105"/>
          <p:cNvSpPr txBox="1"/>
          <p:nvPr/>
        </p:nvSpPr>
        <p:spPr>
          <a:xfrm>
            <a:off x="9778045" y="7921694"/>
            <a:ext cx="7290444" cy="31780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tTG-IgA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CBC, ferritin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density (if long-standing)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1230" name="Google Shape;1230;p105"/>
          <p:cNvGraphicFramePr/>
          <p:nvPr/>
        </p:nvGraphicFramePr>
        <p:xfrm>
          <a:off x="9893300" y="41021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651450"/>
                <a:gridCol w="3184725"/>
                <a:gridCol w="3171175"/>
              </a:tblGrid>
              <a:tr h="44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4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1.2–1.5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 catabolism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6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Oral or IV as needed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Blood loss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6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&amp; bone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6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Losses with diarrhea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6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p106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36" name="Google Shape;1236;p10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237" name="Google Shape;1237;p10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38" name="Google Shape;1238;p10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39" name="Google Shape;1239;p106"/>
          <p:cNvSpPr txBox="1"/>
          <p:nvPr/>
        </p:nvSpPr>
        <p:spPr>
          <a:xfrm>
            <a:off x="1249946" y="866046"/>
            <a:ext cx="16800357" cy="28300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Psoriasis / Psoriatic Arthritis</a:t>
            </a:r>
            <a:endParaRPr/>
          </a:p>
        </p:txBody>
      </p:sp>
      <p:sp>
        <p:nvSpPr>
          <p:cNvPr id="1240" name="Google Shape;1240;p10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106"/>
          <p:cNvSpPr txBox="1"/>
          <p:nvPr/>
        </p:nvSpPr>
        <p:spPr>
          <a:xfrm>
            <a:off x="1260686" y="3591235"/>
            <a:ext cx="6729483" cy="76758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Systemic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 and obesity risk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Weight-neutral or weight-loss anti-inflammatory diet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Glycemic control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ultra-processed foods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42" name="Google Shape;1242;p106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243" name="Google Shape;1243;p106"/>
          <p:cNvSpPr txBox="1"/>
          <p:nvPr/>
        </p:nvSpPr>
        <p:spPr>
          <a:xfrm>
            <a:off x="9778045" y="7921694"/>
            <a:ext cx="7290444" cy="31780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CRP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1244" name="Google Shape;1244;p106"/>
          <p:cNvGraphicFramePr/>
          <p:nvPr/>
        </p:nvGraphicFramePr>
        <p:xfrm>
          <a:off x="9836150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809275"/>
                <a:gridCol w="2597800"/>
                <a:gridCol w="3590725"/>
              </a:tblGrid>
              <a:tr h="523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0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 skin inflammation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0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modulation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3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Skin integrity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0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Antioxidants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Food-based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Oxidative stress reduction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8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107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50" name="Google Shape;1250;p10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251" name="Google Shape;1251;p10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52" name="Google Shape;1252;p10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53" name="Google Shape;1253;p107"/>
          <p:cNvSpPr txBox="1"/>
          <p:nvPr/>
        </p:nvSpPr>
        <p:spPr>
          <a:xfrm>
            <a:off x="1249946" y="866046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Autoimmune Disorders </a:t>
            </a:r>
            <a:endParaRPr/>
          </a:p>
        </p:txBody>
      </p:sp>
      <p:sp>
        <p:nvSpPr>
          <p:cNvPr id="1254" name="Google Shape;1254;p10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55" name="Google Shape;1255;p107"/>
          <p:cNvGraphicFramePr/>
          <p:nvPr/>
        </p:nvGraphicFramePr>
        <p:xfrm>
          <a:off x="169574" y="315381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702550"/>
                <a:gridCol w="4233225"/>
                <a:gridCol w="5039150"/>
                <a:gridCol w="2891675"/>
                <a:gridCol w="3082250"/>
              </a:tblGrid>
              <a:tr h="59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Autoimmune 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Drivers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Core MNT Interventions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Nutrients at Risk /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Relevant Labs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Rheumatoid Arthritis (RA)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Chronic inflammation, oxidative stress, steroid use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Anti-inflammatory/Mediterranean pattern; adequate protein; bone protection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vitamin D, calcium,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CRP, ESR, vitamin D, CBC, DXA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9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Systemic Lupus Erythematosus (SLE)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complex inflammation; renal &amp; CV risk; steroids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Anti-inflammatory, heart-protective diet; sodium moderation; bone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calcium, omega-3s,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CRP, ESR, CMP, urinalysis, vitamin D, lipids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Multiple Sclerosis (MS)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Neuroinflammation; oxidative stress; fatigue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Anti-inflammatory, plant-forward diet; adequate energy &amp; antioxidants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omega-3s, B12,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B12, CRP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Hashimoto’s Thyroiditis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Autoimmune thyroid destruction; impaired hormone conversion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 diet; micronutrient repletion; gut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Selenium, zinc, iron, 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TSH, Free T4/T3, TPO Ab, ferritin, 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Graves’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Hypermetabolism; muscle &amp; bone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Increased energy/protein; avoid excess iodine; bone protection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Protein, calcium, vitamin D,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TSH, Free T4/T3, calcium, 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Type 1 Diabetes Mellitus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Autoimmune beta-cell loss; glycemic variability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Consistent carb intake; fiber emphasis; CV risk reduction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fiber, vitamin D, 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HbA1c, lipids, vitamin D, urine microalbumin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Celiac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Gluten-induced villous atrophy; malabsorption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Lifelong gluten-free diet; nutrient repletion; fiber restoration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Iron, folate, B12, vitamin D, calcium, 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tTG-IgA, CBC, ferritin, vitamin D, DXA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Crohn’s Disease (IBD)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Intestinal inflammation; malabsorption; protein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energy/protein; flare-specific diet; anti-inflammatory pattern in remission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Protein, iron, B12, vitamin D, 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CBC, ferritin, CRP, B12, 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Ulcerative Colitis (IBD)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Colonic inflammation; blood loss; steroids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 pattern; repletion; bone protection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Iron, folate, vitamin D, 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CBC, ferritin, CRP, 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Psoriasis / Psoriatic Arthritis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Systemic inflammation; insulin resistance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 diet; weight management if needed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vitamin D, 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CRP, vitamin D, lipids, HbA1c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108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61" name="Google Shape;1261;p10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262" name="Google Shape;1262;p10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63" name="Google Shape;1263;p10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64" name="Google Shape;1264;p108"/>
          <p:cNvSpPr txBox="1"/>
          <p:nvPr/>
        </p:nvSpPr>
        <p:spPr>
          <a:xfrm>
            <a:off x="1072146" y="804106"/>
            <a:ext cx="16800357" cy="26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Cardiovascular Disease, Dyslipidemias, and Hypertension</a:t>
            </a:r>
            <a:endParaRPr b="0" i="0" sz="2200" u="none" cap="none" strike="noStrike">
              <a:solidFill>
                <a:srgbClr val="043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10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108"/>
          <p:cNvSpPr txBox="1"/>
          <p:nvPr/>
        </p:nvSpPr>
        <p:spPr>
          <a:xfrm>
            <a:off x="1819486" y="3921435"/>
            <a:ext cx="14028004" cy="3977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Cardiovascular disease—including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coronary artery disease, stroke, peripheral arterial disease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and related conditions—remains a leading cause of morbidity and mortality worldwide.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Dyslipidemias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(abnormal levels of LDL-C, HDL-C, triglycerides, and ApoB) and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hypertension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are major modifiable risk factors.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Nutrition Therapy (MNT)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is a cornerstone of both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prevention and secondary management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targeting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atherosclerosis, endothelial dysfunction, inflammation, insulin resistance, and blood pressure regulation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109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72" name="Google Shape;1272;p10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273" name="Google Shape;1273;p10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74" name="Google Shape;1274;p10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75" name="Google Shape;1275;p109"/>
          <p:cNvSpPr txBox="1"/>
          <p:nvPr/>
        </p:nvSpPr>
        <p:spPr>
          <a:xfrm>
            <a:off x="1072146" y="804106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Mental Health/Mood Disorders-Primary Nutrition Mechanisms</a:t>
            </a:r>
            <a:endParaRPr/>
          </a:p>
        </p:txBody>
      </p:sp>
      <p:sp>
        <p:nvSpPr>
          <p:cNvPr id="1276" name="Google Shape;1276;p10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109"/>
          <p:cNvSpPr txBox="1"/>
          <p:nvPr/>
        </p:nvSpPr>
        <p:spPr>
          <a:xfrm>
            <a:off x="997522" y="3134619"/>
            <a:ext cx="15248691" cy="707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Across mental health conditions, nutrition is affected by several shared mechanisms: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AutoNum type="arabicPeriod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Neurotransmitter dysregulation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Serotonin, dopamine, GABA, and norepinephrine synthesis depend on amino acids, B vitamins, iron, zinc, and magnesium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AutoNum type="arabicPeriod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low-grade inflammation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Elevated cytokines (IL-6, TNF-α) alter neurotransmission and neuroplasticity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AutoNum type="arabicPeriod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Oxidative stress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free radical damage affects neuronal membranes and signaling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AutoNum type="arabicPeriod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Gut–brain axis dysfunction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Dysbiosis alters neurotransmitter production, immune signaling, and vagal tone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AutoNum type="arabicPeriod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 sugar instability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Glycemic swings worsen anxiety, irritability, fatigue, and concentration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AutoNum type="arabicPeriod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deficiencies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deficiencies worsen mood, cognition, and stress resilience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AutoNum type="arabicPeriod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Medication–nutrient interactions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3068" lvl="1" marL="899968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SSRIs, antipsychotics, mood stabilizers, stimulants affect appetite, we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ight, and nutrient status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"/>
          <p:cNvSpPr/>
          <p:nvPr/>
        </p:nvSpPr>
        <p:spPr>
          <a:xfrm rot="10800000">
            <a:off x="-5" y="-598996"/>
            <a:ext cx="18288010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1"/>
          <p:cNvSpPr txBox="1"/>
          <p:nvPr/>
        </p:nvSpPr>
        <p:spPr>
          <a:xfrm>
            <a:off x="1164046" y="540979"/>
            <a:ext cx="16812967" cy="3431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Prediabetes/Type 2 Diabetes/ Insulin Resistance </a:t>
            </a:r>
            <a:r>
              <a:rPr b="0" i="0" lang="en-US" sz="5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(secondary / supportive options) </a:t>
            </a: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(patient-specific)</a:t>
            </a:r>
            <a:endParaRPr/>
          </a:p>
        </p:txBody>
      </p:sp>
      <p:sp>
        <p:nvSpPr>
          <p:cNvPr id="160" name="Google Shape;160;p1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1" name="Google Shape;161;p11"/>
          <p:cNvGraphicFramePr/>
          <p:nvPr/>
        </p:nvGraphicFramePr>
        <p:xfrm>
          <a:off x="2122783" y="346972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786225"/>
                <a:gridCol w="2694675"/>
                <a:gridCol w="2465900"/>
                <a:gridCol w="1600550"/>
                <a:gridCol w="2700625"/>
                <a:gridCol w="2647500"/>
              </a:tblGrid>
              <a:tr h="819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Prediabetes / PCOS-like IR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Myo-inositol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g/day</a:t>
                      </a:r>
                      <a:r>
                        <a:rPr b="0" lang="en-US" sz="2400" u="none" cap="none" strike="noStrike"/>
                        <a:t> (often divided)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upset at higher doses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Carb-heavy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Alpha-lipoic acid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300–600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PPG; neuropathy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Hypoglycemia risk with Rx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Chromium insufficiency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Chromium picolinate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200–1,000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Modest ↓ FPG/A1c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lowest effective dose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02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Inflammatory phenotype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Curcumin (bioavailable)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CRP; insulin signaling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Anticoagulant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Metabolic syndrome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Green tea extract (EGCG)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300–500 mg EGCG/day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Weight/IR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high doses fasting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110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83" name="Google Shape;1283;p11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284" name="Google Shape;1284;p11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85" name="Google Shape;1285;p11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86" name="Google Shape;1286;p110"/>
          <p:cNvSpPr txBox="1"/>
          <p:nvPr/>
        </p:nvSpPr>
        <p:spPr>
          <a:xfrm>
            <a:off x="1072146" y="804106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Mental Health/Mood Disorders-</a:t>
            </a:r>
            <a:endParaRPr/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Core Nutrition Goals</a:t>
            </a:r>
            <a:endParaRPr/>
          </a:p>
        </p:txBody>
      </p:sp>
      <p:sp>
        <p:nvSpPr>
          <p:cNvPr id="1287" name="Google Shape;1287;p11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p110"/>
          <p:cNvSpPr txBox="1"/>
          <p:nvPr/>
        </p:nvSpPr>
        <p:spPr>
          <a:xfrm>
            <a:off x="1246602" y="3832043"/>
            <a:ext cx="15248691" cy="5196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neurotransmitter synthesis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neuroinflammation and oxidative stress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Stabilize blood glucose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Correct nutrient deficiencies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gut microbiome diversity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Preserve lean mass and metabolic health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energy, sleep, and stress tolerance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Enhance response to mental health treatment</a:t>
            </a:r>
            <a:endParaRPr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111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294" name="Google Shape;1294;p11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295" name="Google Shape;1295;p11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296" name="Google Shape;1296;p11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297" name="Google Shape;1297;p111"/>
          <p:cNvSpPr txBox="1"/>
          <p:nvPr/>
        </p:nvSpPr>
        <p:spPr>
          <a:xfrm>
            <a:off x="1249946" y="866046"/>
            <a:ext cx="16800357" cy="28300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Major Depressive Disorder (MDD)</a:t>
            </a:r>
            <a:endParaRPr/>
          </a:p>
        </p:txBody>
      </p:sp>
      <p:sp>
        <p:nvSpPr>
          <p:cNvPr id="1298" name="Google Shape;1298;p11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111"/>
          <p:cNvSpPr txBox="1"/>
          <p:nvPr/>
        </p:nvSpPr>
        <p:spPr>
          <a:xfrm>
            <a:off x="1086330" y="3217615"/>
            <a:ext cx="8010526" cy="107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Neuroinflammation + oxidative stress affecting neuroplasticity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omega-3 intake (membrane fluidity signaling)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deficits impairing monoamine synthesis (serotonin/dopamine)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 sugar instability → fatigue, irritability, mood lability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appetite or emotional eating → malnutrition or diet quality decline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Mediterranean/whole-food anti-inflammatory pattern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at each meal; stable meal timing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 fatty fish; fiber + polyphenols; reduce ultra-processed foods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alcohol; caffeine moderation if anxiety/insomnia co-present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Treat low intake first (energy/protein adequacy)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00" name="Google Shape;1300;p111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301" name="Google Shape;1301;p111"/>
          <p:cNvSpPr txBox="1"/>
          <p:nvPr/>
        </p:nvSpPr>
        <p:spPr>
          <a:xfrm>
            <a:off x="9778045" y="7921694"/>
            <a:ext cx="7290444" cy="30637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25(OH) vitamin D, CBC, Ferritin/iron/Tsat (fatigue)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B12, folate, CRP (inflammatory burden)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HbA1c/fasting glucose if metabolic risk</a:t>
            </a:r>
            <a:endParaRPr/>
          </a:p>
          <a:p>
            <a:pPr indent="-79876" lvl="0" marL="34022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1302" name="Google Shape;1302;p111"/>
          <p:cNvGraphicFramePr/>
          <p:nvPr/>
        </p:nvGraphicFramePr>
        <p:xfrm>
          <a:off x="9529476" y="394044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211625"/>
                <a:gridCol w="3636375"/>
                <a:gridCol w="2650150"/>
              </a:tblGrid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(EPA-dominant)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/>
                        <a:t>1–2 g EPA/day</a:t>
                      </a: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(often 1–4 g total EPA+DHA)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Mood, inflammation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3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 (adjust to labs)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Mood/immune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Methylfolate*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1–15 mg/day (often 7.5–15 mg adjunct)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Augment antidepressant response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(glycinate)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Sleep, anxiety overlap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2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Neurotransmission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2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Saffron extract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28–30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Adjunct mood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112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08" name="Google Shape;1308;p11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309" name="Google Shape;1309;p11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10" name="Google Shape;1310;p11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11" name="Google Shape;1311;p112"/>
          <p:cNvSpPr txBox="1"/>
          <p:nvPr/>
        </p:nvSpPr>
        <p:spPr>
          <a:xfrm>
            <a:off x="1249946" y="866046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Generalized Anxiety Disorder / Panic Disorders</a:t>
            </a:r>
            <a:endParaRPr/>
          </a:p>
        </p:txBody>
      </p:sp>
      <p:sp>
        <p:nvSpPr>
          <p:cNvPr id="1312" name="Google Shape;1312;p11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3" name="Google Shape;1313;p112"/>
          <p:cNvSpPr txBox="1"/>
          <p:nvPr/>
        </p:nvSpPr>
        <p:spPr>
          <a:xfrm>
            <a:off x="1086330" y="3217615"/>
            <a:ext cx="8010526" cy="105724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HPA-axis dysregulation (stress hormones)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Hypoglycemia-like swings mimicking anxiety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Stimulant/caffeine sensitivity; alcohol rebound anxiety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magnesium/zinc status (common)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Gut dysbiosis affecting GABA/serotonin signaling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Regular meals/snacks; pair carbs with protein/fat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caffeine (especially energy drinks); limit alcohol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 magnesium-rich foods; hydration; reduce highly refined carbs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Gut support: soluble fiber, fermented foods if tolerated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14" name="Google Shape;1314;p112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315" name="Google Shape;1315;p112"/>
          <p:cNvSpPr txBox="1"/>
          <p:nvPr/>
        </p:nvSpPr>
        <p:spPr>
          <a:xfrm>
            <a:off x="9778045" y="7921694"/>
            <a:ext cx="7290444" cy="383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D, magnesium (serum ± RBC if available)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Ferritin/iron (restlessness, fatigue)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HbA1c/fasting glucose if symptoms tied to meals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 if anxiety + weight loss/palpitations</a:t>
            </a:r>
            <a:endParaRPr/>
          </a:p>
          <a:p>
            <a:pPr indent="0" lvl="0" marL="75988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79876" lvl="0" marL="34022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1316" name="Google Shape;1316;p112"/>
          <p:cNvGraphicFramePr/>
          <p:nvPr/>
        </p:nvGraphicFramePr>
        <p:xfrm>
          <a:off x="9540087" y="393655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729175"/>
                <a:gridCol w="2377650"/>
                <a:gridCol w="2325800"/>
              </a:tblGrid>
              <a:tr h="394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(glycinate or threonate)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Anxiolytic, sleep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L-theanine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100–200 mg 1–2×/day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Calm/focus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16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Stress/inflammation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Inositol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2–12 g/day (divided)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Panic/anxiety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9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 (targeted)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10–20B CFU/day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Gut–brain modulation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0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p113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22" name="Google Shape;1322;p11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323" name="Google Shape;1323;p11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24" name="Google Shape;1324;p11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25" name="Google Shape;1325;p113"/>
          <p:cNvSpPr txBox="1"/>
          <p:nvPr/>
        </p:nvSpPr>
        <p:spPr>
          <a:xfrm>
            <a:off x="1249946" y="866046"/>
            <a:ext cx="16800357" cy="22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Bipolar Disorder (I/II)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6" name="Google Shape;1326;p11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p113"/>
          <p:cNvSpPr txBox="1"/>
          <p:nvPr/>
        </p:nvSpPr>
        <p:spPr>
          <a:xfrm>
            <a:off x="1086330" y="3217615"/>
            <a:ext cx="8010526" cy="108894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Circadian rhythm disruption; irregular eating/sleep destabilizes mood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Inflammation/oxidative stress (variable by phase)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metabolic effects (weight gain, dyslipidemia, insulin resistance)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Possible micronutrient deficits due to poor intake during episodes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Routine: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consistent meals + sleep timing (high priority)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Mediterranean pattern; adequate protein; stable glycemic load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and cardiometabolic risk reduction (especially with atypical antipsychotics)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extreme diets/fasting; alcohol reduction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28" name="Google Shape;1328;p113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329" name="Google Shape;1329;p113"/>
          <p:cNvSpPr txBox="1"/>
          <p:nvPr/>
        </p:nvSpPr>
        <p:spPr>
          <a:xfrm>
            <a:off x="9778045" y="7921694"/>
            <a:ext cx="7290444" cy="383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HbA1c/fasting glucose, lipids, weight/waist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CMP (esp if on mood stabilizers; medical)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Thyroid panel if on lithium (medical)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79876" lvl="0" marL="34022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1330" name="Google Shape;1330;p113"/>
          <p:cNvGraphicFramePr/>
          <p:nvPr/>
        </p:nvGraphicFramePr>
        <p:xfrm>
          <a:off x="9819052" y="403376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458725"/>
                <a:gridCol w="3005750"/>
                <a:gridCol w="2712375"/>
              </a:tblGrid>
              <a:tr h="59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 (sometimes higher)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Mood stabilization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Sleep/stress resilience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General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N-acetylcysteine (NAC)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1000–2400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Oxidative stress (adjunct)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114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36" name="Google Shape;1336;p11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337" name="Google Shape;1337;p11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38" name="Google Shape;1338;p11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39" name="Google Shape;1339;p114"/>
          <p:cNvSpPr txBox="1"/>
          <p:nvPr/>
        </p:nvSpPr>
        <p:spPr>
          <a:xfrm>
            <a:off x="1449210" y="1189850"/>
            <a:ext cx="16800357" cy="229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ADHD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40" name="Google Shape;1340;p11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1" name="Google Shape;1341;p114"/>
          <p:cNvSpPr txBox="1"/>
          <p:nvPr/>
        </p:nvSpPr>
        <p:spPr>
          <a:xfrm>
            <a:off x="1086330" y="3217615"/>
            <a:ext cx="8010526" cy="105404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Dopamine/norepinephrine pathway nutrient needs (iron, zinc, protein)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Breakfast skipping → worsened attention/irritability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 refined sugar patterns → energy swings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appetite suppression → low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 deficits worsen executive function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Protein-forward breakfast; protein distribution across the day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Omega-3-rich foods; reduce ultra-processed snacks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Ensure iron/zinc adequacy before “nootropics.”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Plan nutrient-dense snacks if on stimulants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42" name="Google Shape;1342;p114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343" name="Google Shape;1343;p114"/>
          <p:cNvSpPr txBox="1"/>
          <p:nvPr/>
        </p:nvSpPr>
        <p:spPr>
          <a:xfrm>
            <a:off x="9977309" y="8108123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Ferritin/iron/Tsat, Zinc (or dietary assessment; labs vary), Vitamin D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if diet high in refined carbs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Growth/weight trends (kids, stimulant use)</a:t>
            </a:r>
            <a:endParaRPr/>
          </a:p>
        </p:txBody>
      </p:sp>
      <p:graphicFrame>
        <p:nvGraphicFramePr>
          <p:cNvPr id="1344" name="Google Shape;1344;p114"/>
          <p:cNvGraphicFramePr/>
          <p:nvPr/>
        </p:nvGraphicFramePr>
        <p:xfrm>
          <a:off x="10010536" y="403376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170550"/>
                <a:gridCol w="2868875"/>
                <a:gridCol w="2680625"/>
              </a:tblGrid>
              <a:tr h="71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Attention/behavior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Neurotransmission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(if low ferritin)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18–45 mg/day or per clinician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Dopamine pathway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Sleep, regulation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~1.0–1.2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Neurotransmitter precursors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8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p115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50" name="Google Shape;1350;p11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351" name="Google Shape;1351;p11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52" name="Google Shape;1352;p11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53" name="Google Shape;1353;p115"/>
          <p:cNvSpPr txBox="1"/>
          <p:nvPr/>
        </p:nvSpPr>
        <p:spPr>
          <a:xfrm>
            <a:off x="1449210" y="766414"/>
            <a:ext cx="16800357" cy="3236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Schizophrenia / Psychotic Disorders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54" name="Google Shape;1354;p11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5" name="Google Shape;1355;p115"/>
          <p:cNvSpPr txBox="1"/>
          <p:nvPr/>
        </p:nvSpPr>
        <p:spPr>
          <a:xfrm>
            <a:off x="1086330" y="3217615"/>
            <a:ext cx="8010526" cy="11109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Elevated inflammation/oxidative stress (often)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 cardiometabolic risk (antipsychotics → weight gain, dyslipidemia, insulin resistance)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diet quality and low omega-3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Negative symptoms → poor self-care, limited food access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Metabolic protection plan early (meal structure, fiber, protein)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Mediterranean-style pattern; minimize sugary drinks/ultra-processed foods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Weight, blood pressure, lipid, and glucose monitoring support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food skills + access planning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56" name="Google Shape;1356;p115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357" name="Google Shape;1357;p115"/>
          <p:cNvSpPr txBox="1"/>
          <p:nvPr/>
        </p:nvSpPr>
        <p:spPr>
          <a:xfrm>
            <a:off x="9977309" y="7892223"/>
            <a:ext cx="7290444" cy="2631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80473" lvl="0" marL="18047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HbA1c/fasting glucose, lipids</a:t>
            </a:r>
            <a:endParaRPr/>
          </a:p>
          <a:p>
            <a:pPr indent="-180473" lvl="0" marL="18047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CMP, weight/waist, BP</a:t>
            </a:r>
            <a:endParaRPr/>
          </a:p>
          <a:p>
            <a:pPr indent="-180473" lvl="0" marL="18047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80473" lvl="0" marL="18047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CRP (optional)</a:t>
            </a:r>
            <a:endParaRPr/>
          </a:p>
        </p:txBody>
      </p:sp>
      <p:graphicFrame>
        <p:nvGraphicFramePr>
          <p:cNvPr id="1358" name="Google Shape;1358;p115"/>
          <p:cNvGraphicFramePr/>
          <p:nvPr/>
        </p:nvGraphicFramePr>
        <p:xfrm>
          <a:off x="10034860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741275"/>
                <a:gridCol w="2624075"/>
                <a:gridCol w="3470850"/>
              </a:tblGrid>
              <a:tr h="826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6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 (some protocols higher)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Membrane/inflammation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Deficiency common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6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NAC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1200–2400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Oxidative stress/negative symptoms (adjunct)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Sleep/stress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116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64" name="Google Shape;1364;p11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365" name="Google Shape;1365;p11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66" name="Google Shape;1366;p11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67" name="Google Shape;1367;p116"/>
          <p:cNvSpPr txBox="1"/>
          <p:nvPr/>
        </p:nvSpPr>
        <p:spPr>
          <a:xfrm>
            <a:off x="1399394" y="1202205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PTSD</a:t>
            </a:r>
            <a:endParaRPr/>
          </a:p>
        </p:txBody>
      </p:sp>
      <p:sp>
        <p:nvSpPr>
          <p:cNvPr id="1368" name="Google Shape;1368;p11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p116"/>
          <p:cNvSpPr txBox="1"/>
          <p:nvPr/>
        </p:nvSpPr>
        <p:spPr>
          <a:xfrm>
            <a:off x="1086330" y="3217615"/>
            <a:ext cx="8010526" cy="96067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HPA-axis dysregulation; sleep disturbance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Inflammation and oxidative stress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Higher substance use risk (alcohol)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Appetite dysregulation (restriction or overeating)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Regular meal timing; blood sugar stabilization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 diet; omega-3 rich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Sleep-supportive nutrition (caffeine timing, evening routine)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alcohol; ensure hydration/electrolytes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70" name="Google Shape;1370;p116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371" name="Google Shape;1371;p116"/>
          <p:cNvSpPr txBox="1"/>
          <p:nvPr/>
        </p:nvSpPr>
        <p:spPr>
          <a:xfrm>
            <a:off x="9977309" y="7892223"/>
            <a:ext cx="7290444" cy="28478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Ferritin/iron (fatigue)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if stress eating/metabolic risk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CRP (optional)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1372" name="Google Shape;1372;p116"/>
          <p:cNvGraphicFramePr/>
          <p:nvPr/>
        </p:nvGraphicFramePr>
        <p:xfrm>
          <a:off x="9890916" y="393941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505325"/>
                <a:gridCol w="2507075"/>
                <a:gridCol w="2998125"/>
              </a:tblGrid>
              <a:tr h="826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3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Stress/inflammation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6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glycinate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Sleep, nervous system tone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3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Resilience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6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L-theanine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100–200 mg 1–2×/day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Hyperarousal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117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78" name="Google Shape;1378;p11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379" name="Google Shape;1379;p11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80" name="Google Shape;1380;p11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81" name="Google Shape;1381;p117"/>
          <p:cNvSpPr txBox="1"/>
          <p:nvPr/>
        </p:nvSpPr>
        <p:spPr>
          <a:xfrm>
            <a:off x="1072146" y="433855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Eating Disorders (AN, BN, BED, ARFID) — </a:t>
            </a:r>
            <a:r>
              <a:rPr b="0" i="0" lang="en-US" sz="4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Nutrition-Forward Clinical Care</a:t>
            </a:r>
            <a:endParaRPr/>
          </a:p>
        </p:txBody>
      </p:sp>
      <p:sp>
        <p:nvSpPr>
          <p:cNvPr id="1382" name="Google Shape;1382;p11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117"/>
          <p:cNvSpPr txBox="1"/>
          <p:nvPr/>
        </p:nvSpPr>
        <p:spPr>
          <a:xfrm>
            <a:off x="1086330" y="3217615"/>
            <a:ext cx="8010526" cy="104957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Energy/protein insufficiency or dysregulated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Electrolyte abnormalities (purging/restriction)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 dysmotility from restriction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loss (amenorrhea/low energy availability)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 risk of micronutrient deficiencies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Refeeding under clinical supervision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(risk of refeeding syndrome)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Structured meal plan; gradual caloric advancement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Normalize carbs/fats; fear-food exposure with therapy team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protection; GI symptom management during refeeding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84" name="Google Shape;1384;p117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385" name="Google Shape;1385;p117"/>
          <p:cNvSpPr txBox="1"/>
          <p:nvPr/>
        </p:nvSpPr>
        <p:spPr>
          <a:xfrm>
            <a:off x="9977309" y="7892223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CMP (electrolytes, glucose), Mg, phosphate, CBC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D, EKG if severe (medical)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DXA if prolonged illness</a:t>
            </a:r>
            <a:endParaRPr/>
          </a:p>
        </p:txBody>
      </p:sp>
      <p:graphicFrame>
        <p:nvGraphicFramePr>
          <p:cNvPr id="1386" name="Google Shape;1386;p117"/>
          <p:cNvGraphicFramePr/>
          <p:nvPr/>
        </p:nvGraphicFramePr>
        <p:xfrm>
          <a:off x="10005616" y="389308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032875"/>
                <a:gridCol w="3044750"/>
                <a:gridCol w="2880950"/>
              </a:tblGrid>
              <a:tr h="749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9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Thiamine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100–300 mg/day (early refeeding)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 refeeding complications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9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Multivitamin/mineral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Daily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Broad repletion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9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Phosphate / Mg / 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labs (medical)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Refeeding electrolyte shifts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1000–1500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5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118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392" name="Google Shape;1392;p11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393" name="Google Shape;1393;p11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94" name="Google Shape;1394;p11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395" name="Google Shape;1395;p118"/>
          <p:cNvSpPr txBox="1"/>
          <p:nvPr/>
        </p:nvSpPr>
        <p:spPr>
          <a:xfrm>
            <a:off x="1072146" y="597921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Sleep Disorders / Insomnia (often comorbid with mood/anxiety)</a:t>
            </a:r>
            <a:endParaRPr/>
          </a:p>
        </p:txBody>
      </p:sp>
      <p:sp>
        <p:nvSpPr>
          <p:cNvPr id="1396" name="Google Shape;1396;p11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7" name="Google Shape;1397;p118"/>
          <p:cNvSpPr txBox="1"/>
          <p:nvPr/>
        </p:nvSpPr>
        <p:spPr>
          <a:xfrm>
            <a:off x="1086330" y="3217615"/>
            <a:ext cx="8010526" cy="103052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Circadian disruption, cortisol dysregulation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Caffeine/alcohol timing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magnesium status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Under-eating or late-night high sugar intake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Regular meal timing; avoid long fasting if it triggers waking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Caffeine cut-off (early afternoon)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Evening meal: balanced carbs + protein (supports tryptophan transport)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alcohol (fragments sleep)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98" name="Google Shape;1398;p118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399" name="Google Shape;1399;p118"/>
          <p:cNvSpPr txBox="1"/>
          <p:nvPr/>
        </p:nvSpPr>
        <p:spPr>
          <a:xfrm>
            <a:off x="9977309" y="7892223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D, iron/ferritin if restless legs suspected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if nocturnal waking is tied to glucose instability</a:t>
            </a:r>
            <a:endParaRPr/>
          </a:p>
        </p:txBody>
      </p:sp>
      <p:graphicFrame>
        <p:nvGraphicFramePr>
          <p:cNvPr id="1400" name="Google Shape;1400;p118"/>
          <p:cNvGraphicFramePr/>
          <p:nvPr/>
        </p:nvGraphicFramePr>
        <p:xfrm>
          <a:off x="9799838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830400"/>
                <a:gridCol w="2601925"/>
                <a:gridCol w="2398775"/>
              </a:tblGrid>
              <a:tr h="891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91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glycinate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 at night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 onset/quality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Glycine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 g at bedtime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 quality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L-theanine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100–200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Calm mind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Melatonin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0.3–3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Circadian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4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119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06" name="Google Shape;1406;p11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407" name="Google Shape;1407;p11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08" name="Google Shape;1408;p11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09" name="Google Shape;1409;p119"/>
          <p:cNvSpPr txBox="1"/>
          <p:nvPr/>
        </p:nvSpPr>
        <p:spPr>
          <a:xfrm>
            <a:off x="1072146" y="597921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Cross-Cutting “Must-Check” Labs in Mental Health Nutrition</a:t>
            </a:r>
            <a:endParaRPr/>
          </a:p>
        </p:txBody>
      </p:sp>
      <p:sp>
        <p:nvSpPr>
          <p:cNvPr id="1410" name="Google Shape;1410;p11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1" name="Google Shape;1411;p119"/>
          <p:cNvSpPr txBox="1"/>
          <p:nvPr/>
        </p:nvSpPr>
        <p:spPr>
          <a:xfrm>
            <a:off x="1459950" y="3890131"/>
            <a:ext cx="8010526" cy="5019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177800" lvl="0" marL="12031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25(OH) Vitamin D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7780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studies (ferritin, Tsat)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7780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B12, folate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7780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(serum ± RBC)</a:t>
            </a:r>
            <a:endParaRPr/>
          </a:p>
          <a:p>
            <a:pPr indent="-17780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/ fasting glucose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7780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(especially antipsychotic/mood stabilizer use)</a:t>
            </a:r>
            <a:endParaRPr/>
          </a:p>
          <a:p>
            <a:pPr indent="-17780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CRP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(optional inflammation marker)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"/>
          <p:cNvSpPr/>
          <p:nvPr/>
        </p:nvSpPr>
        <p:spPr>
          <a:xfrm rot="10800000">
            <a:off x="-5" y="-598996"/>
            <a:ext cx="18288010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2"/>
          <p:cNvSpPr txBox="1"/>
          <p:nvPr/>
        </p:nvSpPr>
        <p:spPr>
          <a:xfrm>
            <a:off x="1164046" y="540982"/>
            <a:ext cx="16812967" cy="22438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Lab-Driven Personalization for Prediabetes/Type 2 Diabetes/ Insulin Resistance</a:t>
            </a:r>
            <a:endParaRPr/>
          </a:p>
        </p:txBody>
      </p:sp>
      <p:sp>
        <p:nvSpPr>
          <p:cNvPr id="169" name="Google Shape;169;p1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0" name="Google Shape;170;p12"/>
          <p:cNvGraphicFramePr/>
          <p:nvPr/>
        </p:nvGraphicFramePr>
        <p:xfrm>
          <a:off x="1809529" y="325419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5123275"/>
                <a:gridCol w="3383000"/>
                <a:gridCol w="6698875"/>
              </a:tblGrid>
              <a:tr h="40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Lab / phenotype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Threshold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Prioritize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A1c 5.7–6.4% (prediabetes)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Persistent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Berberine or myo-inositol + fiber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5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A1c ≥6.5% / FPG ≥126 mg/dL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Diagnosed T2DM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Berberine (adjunct), magnesium, omega-3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HOMA-IR elevated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&gt;2.0–2.5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berberine, myo-inositol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5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PPG spikes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&gt;180 mg/dL at 1–2 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Psyllium before meals; ALA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25(OH)D &lt;30 ng/mL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Deficient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 repletion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TG ≥150 mg/dL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Elevated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+ fiber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71" name="Google Shape;171;p12"/>
          <p:cNvSpPr txBox="1"/>
          <p:nvPr/>
        </p:nvSpPr>
        <p:spPr>
          <a:xfrm>
            <a:off x="1444389" y="6606522"/>
            <a:ext cx="5254484" cy="35031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nutraceutical “stacks” (examples)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Prediabetes prevention: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Psyllium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 g BID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magnesium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400 mg/day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 weeks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 / early T2DM: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Berberine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500 mg TID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magnesium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400 mg/day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12 weeks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Post-meal spikes: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Psyllium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 g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10–15 min before largest meals ± ALA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300 mg/day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6–8 weeks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  <p:sp>
        <p:nvSpPr>
          <p:cNvPr id="172" name="Google Shape;172;p12"/>
          <p:cNvSpPr txBox="1"/>
          <p:nvPr/>
        </p:nvSpPr>
        <p:spPr>
          <a:xfrm>
            <a:off x="7220490" y="6547063"/>
            <a:ext cx="5254488" cy="3622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Safety, timing &amp; stop rules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timing: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Fiber can impair absorption—separate by ~2 hours.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Hypoglycemia watch: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SMBG/CGM when adding berberine or ALA to Rx regimens.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Kidney disease: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Use magnesium cautiously; avoid potassium supplements unless supervised.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meaningful improvement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by the expected window with good adherence, discontinue.</a:t>
            </a:r>
            <a:endParaRPr/>
          </a:p>
        </p:txBody>
      </p:sp>
      <p:sp>
        <p:nvSpPr>
          <p:cNvPr id="173" name="Google Shape;173;p12"/>
          <p:cNvSpPr txBox="1"/>
          <p:nvPr/>
        </p:nvSpPr>
        <p:spPr>
          <a:xfrm>
            <a:off x="12756025" y="6547063"/>
            <a:ext cx="4860307" cy="1717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SMBG/CGM: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weekly trends (PPG focus)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A1c: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12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after changes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Lipids/TG: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12–24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omega-3 added</a:t>
            </a:r>
            <a:endParaRPr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120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17" name="Google Shape;1417;p12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418" name="Google Shape;1418;p12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19" name="Google Shape;1419;p12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20" name="Google Shape;1420;p120"/>
          <p:cNvSpPr txBox="1"/>
          <p:nvPr/>
        </p:nvSpPr>
        <p:spPr>
          <a:xfrm>
            <a:off x="1072146" y="597921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Mental Health Disorders</a:t>
            </a:r>
            <a:endParaRPr/>
          </a:p>
        </p:txBody>
      </p:sp>
      <p:sp>
        <p:nvSpPr>
          <p:cNvPr id="1421" name="Google Shape;1421;p12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22" name="Google Shape;1422;p120"/>
          <p:cNvGraphicFramePr/>
          <p:nvPr/>
        </p:nvGraphicFramePr>
        <p:xfrm>
          <a:off x="366247" y="318833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155525"/>
                <a:gridCol w="4933150"/>
                <a:gridCol w="5197175"/>
                <a:gridCol w="2852500"/>
                <a:gridCol w="2510050"/>
              </a:tblGrid>
              <a:tr h="56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Mental Health 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Drivers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Core MNT Interventions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Nutrients at Risk /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Relevant Labs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5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Major Depressive Disorder (MDD)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Neuroinflammation, oxidative stress, low omega-3s, micronutrient deficiencies, blood sugar instability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Anti-inflammatory/Mediterranean pattern; protein at meals; glycemic stability; reduce ultra-processed foods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(EPA), vitamin D, folate, B12, magnesium, 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ferritin/iron, B12/folate, CRP, HbA1c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5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Anxiety Disorders (GAD, Panic)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HPA-axis dysregulation, hypoglycemia-like swings, caffeine sensitivity, low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Regular meals/snacks; caffeine/alcohol reduction; gut support; stress-supportive nutrition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omega-3s, zinc, B vitamins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Mg, ferritin, glucose/HbA1c, TSH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5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Bipolar Disorder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Circadian disruption, inflammation, medication-induced metabolic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Consistent meal &amp; sleep timing; avoid extreme diets; cardiometabolic protection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vitamin D,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HbA1c, lipids, vitamin D, CMP, thyroid (if lithium)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5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ADHD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Dopamine pathway nutrient needs, meal skipping, stimulant appetite suppression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Protein-forward breakfast; protein distribution; omega-3 intake; nutrient-dense snacks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Iron, zinc, omega-3s, magnesium, 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Ferritin/iron, zinc, vitamin D, growth/weight trends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5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Schizophrenia / Psychotic Disorders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 inflammation &amp; oxidative stress; antipsychotic metabolic effects; poor diet quality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Mediterranean-style pattern; metabolic risk reduction; fiber/protein emphasis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vitamin D, antioxidants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HbA1c, lipids, CMP, weight/waist, 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5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PTSD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HPA-axis dysregulation, sleep disturbance, inflammation, alcohol use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Regular meals; blood sugar stabilization; anti-inflammatory diet; alcohol reduction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magnesium, 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ferritin, HbA1c, CRP (optional)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5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Eating Disorders (AN, BN, BED, ARFID)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Energy/protein deficiency or dysregulation; electrolyte imbalance; bone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Structured refeeding; gradual caloric advancement; micronutrient repletion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Thiamine, electrolytes (P, Mg, K), calcium, 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CMP, Mg, phosphate, CBC, vitamin D, DXA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1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 Disorders / Insomnia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Circadian disruption, cortisol dysregulation, caffeine/alcohol timing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Regular meal timing; evening balanced meals; caffeine cut-off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glycine, melatonin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Ferritin (RLS), vitamin D, HbA1c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6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121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28" name="Google Shape;1428;p12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429" name="Google Shape;1429;p12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30" name="Google Shape;1430;p12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31" name="Google Shape;1431;p121"/>
          <p:cNvSpPr txBox="1"/>
          <p:nvPr/>
        </p:nvSpPr>
        <p:spPr>
          <a:xfrm>
            <a:off x="1072146" y="804106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Insulin Resistance and Type 2 Diabetes</a:t>
            </a:r>
            <a:endParaRPr/>
          </a:p>
        </p:txBody>
      </p:sp>
      <p:sp>
        <p:nvSpPr>
          <p:cNvPr id="1432" name="Google Shape;1432;p12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3" name="Google Shape;1433;p121"/>
          <p:cNvSpPr txBox="1"/>
          <p:nvPr/>
        </p:nvSpPr>
        <p:spPr>
          <a:xfrm>
            <a:off x="1819486" y="3921435"/>
            <a:ext cx="14028004" cy="311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is a metabolic state in which insulin signaling is impaired, leading to elevated insulin and glucose levels. Over time, β-cell stress and failure can progress to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type 2 diabetes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characterized by chronic hyperglycemia and increased cardiometabolic risk.</a:t>
            </a:r>
            <a:endParaRPr/>
          </a:p>
          <a:p>
            <a:pPr indent="-1029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therapy is foundational for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improving insulin sensitivity, stabilizing glycemia, reducing cardiometabolic risk, and preserving lean mass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7" name="Shape 1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122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39" name="Google Shape;1439;p12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440" name="Google Shape;1440;p12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41" name="Google Shape;1441;p12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42" name="Google Shape;1442;p122"/>
          <p:cNvSpPr txBox="1"/>
          <p:nvPr/>
        </p:nvSpPr>
        <p:spPr>
          <a:xfrm>
            <a:off x="1072146" y="606683"/>
            <a:ext cx="16800357" cy="18727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3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200"/>
              <a:buFont typeface="Poppins"/>
              <a:buNone/>
            </a:pPr>
            <a:r>
              <a:rPr b="0" i="0" lang="en-US" sz="6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Insulin Resistance and Type 2 Diabetes-Primary Nutrition Mechanisms</a:t>
            </a:r>
            <a:endParaRPr/>
          </a:p>
        </p:txBody>
      </p:sp>
      <p:sp>
        <p:nvSpPr>
          <p:cNvPr id="1443" name="Google Shape;1443;p12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44" name="Google Shape;1444;p122"/>
          <p:cNvGraphicFramePr/>
          <p:nvPr/>
        </p:nvGraphicFramePr>
        <p:xfrm>
          <a:off x="1385737" y="360307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7522875"/>
                <a:gridCol w="8231750"/>
              </a:tblGrid>
              <a:tr h="47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Mechanism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Nutrition-Relevant Impact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7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Impaired insulin signaling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Reduced glucose uptake in muscle and adipose tissue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Hepatic insulin resistance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hepatic gluconeogenesis → fasting hyperglycemia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Post-prandial hyperglycemia &amp; hyperinsulinemia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 glycemic load meals overwhelm insulin response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7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Ectopic fat accumulation (liver, muscle)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Lipotoxicity worsens 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7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Chronic low-grade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Cytokines interfere with insulin receptor signaling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7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Oxidative stress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β-cell dysfunction and insulin secretion impairment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7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Reduced GLUT-4 translocation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Physical inactivity decreases glucose disposal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7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Altered gut microbiome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Impaired SCFA production affects 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7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Micronutrient insufficiency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Mg, vitamin D, chromium affect glucose metabolism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7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Medication-induced metabolic effects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Steroids, antipsychotics increase insulin resistance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23"/>
          <p:cNvSpPr/>
          <p:nvPr/>
        </p:nvSpPr>
        <p:spPr>
          <a:xfrm rot="10800000">
            <a:off x="488813" y="-565316"/>
            <a:ext cx="18288006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50" name="Google Shape;1450;p12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451" name="Google Shape;1451;p12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52" name="Google Shape;1452;p12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53" name="Google Shape;1453;p123"/>
          <p:cNvSpPr txBox="1"/>
          <p:nvPr/>
        </p:nvSpPr>
        <p:spPr>
          <a:xfrm>
            <a:off x="1072146" y="804106"/>
            <a:ext cx="17121339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Insulin Resistance and Type 2 Diabetes-Core Nutrition Goals</a:t>
            </a:r>
            <a:endParaRPr/>
          </a:p>
        </p:txBody>
      </p:sp>
      <p:sp>
        <p:nvSpPr>
          <p:cNvPr id="1454" name="Google Shape;1454;p12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123"/>
          <p:cNvSpPr txBox="1"/>
          <p:nvPr/>
        </p:nvSpPr>
        <p:spPr>
          <a:xfrm>
            <a:off x="1022430" y="3298735"/>
            <a:ext cx="4632827" cy="6544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Improve Insulin Sensitivity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circulating insulin and glucose demand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Enhance peripheral glucose uptake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Stabilize Glycemic Response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Minimize fasting and post-prandial hyperglycemia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glycemic variability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Reduce Visceral &amp; Ectopic Fat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Promote fat loss while preserving lean mass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hepatic and muscular insulin sensitivity</a:t>
            </a:r>
            <a:endParaRPr/>
          </a:p>
        </p:txBody>
      </p:sp>
      <p:sp>
        <p:nvSpPr>
          <p:cNvPr id="1456" name="Google Shape;1456;p123"/>
          <p:cNvSpPr txBox="1"/>
          <p:nvPr/>
        </p:nvSpPr>
        <p:spPr>
          <a:xfrm>
            <a:off x="5881948" y="3311435"/>
            <a:ext cx="4632827" cy="67223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Preserve β-Cell 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glucose toxicity and oxidative stress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Delay disease progression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Reduce Inflammatory Burden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Lower cytokine-mediated insulin interference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metabolic signaling pathways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6. Optimize Macronutrient Distribution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Balance carbohydrates with protein and fat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Match intake to metabolic capacity</a:t>
            </a:r>
            <a:endParaRPr/>
          </a:p>
        </p:txBody>
      </p:sp>
      <p:sp>
        <p:nvSpPr>
          <p:cNvPr id="1457" name="Google Shape;1457;p123"/>
          <p:cNvSpPr txBox="1"/>
          <p:nvPr/>
        </p:nvSpPr>
        <p:spPr>
          <a:xfrm>
            <a:off x="10915822" y="3236711"/>
            <a:ext cx="6920373" cy="7053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7. Support Cardiometabolic Health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lipids, blood pressure, and endothelial 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cardiovascular risk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8. Prevent Micronutrient Deficiencies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Maintain adequate magnesium, vitamin D, B-vitamins, and zinc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Monitor medication-related depletions (e.g., B12 with metformin)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9. Promote Sustainable Weight Management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Achieve 5–10% weight loss when appropriate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long-term adherence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10. Support Lifestyle Integration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Align nutrition with physical activity, sleep, and stress management</a:t>
            </a:r>
            <a:endParaRPr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124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63" name="Google Shape;1463;p12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464" name="Google Shape;1464;p12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65" name="Google Shape;1465;p12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66" name="Google Shape;1466;p124"/>
          <p:cNvSpPr txBox="1"/>
          <p:nvPr/>
        </p:nvSpPr>
        <p:spPr>
          <a:xfrm>
            <a:off x="1072146" y="597921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Insulin Resistance (IR / Prediabetes)</a:t>
            </a:r>
            <a:endParaRPr/>
          </a:p>
        </p:txBody>
      </p:sp>
      <p:sp>
        <p:nvSpPr>
          <p:cNvPr id="1467" name="Google Shape;1467;p12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124"/>
          <p:cNvSpPr txBox="1"/>
          <p:nvPr/>
        </p:nvSpPr>
        <p:spPr>
          <a:xfrm>
            <a:off x="1036514" y="3068167"/>
            <a:ext cx="8010526" cy="7218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insulin receptor signaling in muscle and adipose tissue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hepatic glucose output (early hepatic IR)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 glycemic load diets → hyperinsulinemia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Visceral adiposity → inflammatory cytokine release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Physical inactivity → reduced GLUT-4 translocation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 deprivation and chronic stress (↑ cortisol)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Early micronutrient insufficiency (Mg, vitamin D, chromium)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700"/>
              <a:buFont typeface="Times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None/>
            </a:pPr>
            <a:r>
              <a:rPr b="1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1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Carbohydrate quality &gt; quantity</a:t>
            </a: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low–moderate glycemic load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1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Even carbohydrate distribution</a:t>
            </a: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across meals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at every meal (≈1.0–1.2 g/kg/day)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</a:t>
            </a:r>
            <a:r>
              <a:rPr b="1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Mediterranean-style or lower-carb whole-food pattern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 soluble fiber (legumes, oats, psyllium)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ultra-processed foods and added sugars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reduction target: </a:t>
            </a:r>
            <a:r>
              <a:rPr b="1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5–7%</a:t>
            </a: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overweight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"/>
              <a:buChar char="•"/>
            </a:pPr>
            <a:r>
              <a:rPr b="0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Combine nutrition with </a:t>
            </a:r>
            <a:r>
              <a:rPr b="1" i="0" lang="en-US" sz="17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resistance + aerobic exercise</a:t>
            </a:r>
            <a:endParaRPr/>
          </a:p>
        </p:txBody>
      </p:sp>
      <p:sp>
        <p:nvSpPr>
          <p:cNvPr id="1469" name="Google Shape;1469;p124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470" name="Google Shape;1470;p124"/>
          <p:cNvSpPr txBox="1"/>
          <p:nvPr/>
        </p:nvSpPr>
        <p:spPr>
          <a:xfrm>
            <a:off x="9849325" y="8219580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Fasting glucose, Fasting insulin (IR assessment)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HOMA-IR (calculated), HbA1c, Lipid panel (TG/HDL pattern),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25-OH vitamin D, Magnesium (serum ± RBC), hs-CRP (optional)</a:t>
            </a:r>
            <a:endParaRPr/>
          </a:p>
        </p:txBody>
      </p:sp>
      <p:graphicFrame>
        <p:nvGraphicFramePr>
          <p:cNvPr id="1471" name="Google Shape;1471;p124"/>
          <p:cNvGraphicFramePr/>
          <p:nvPr/>
        </p:nvGraphicFramePr>
        <p:xfrm>
          <a:off x="9816972" y="391307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816300"/>
                <a:gridCol w="2622450"/>
                <a:gridCol w="2571775"/>
              </a:tblGrid>
              <a:tr h="36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b="1"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/ 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b="1"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b="1"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3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(glycinate/citrate)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signaling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3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 (to labs)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Inflammation, TG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Chromium picolinate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200–600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Glucose tolerance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3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Berberine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 mg 2–3×/day with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AMPK activation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3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 (psyllium/PHGG)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Blunts post-prandial glucose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Alpha-lipoic acid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300–600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25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77" name="Google Shape;1477;p12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478" name="Google Shape;1478;p12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79" name="Google Shape;1479;p12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80" name="Google Shape;1480;p125"/>
          <p:cNvSpPr txBox="1"/>
          <p:nvPr/>
        </p:nvSpPr>
        <p:spPr>
          <a:xfrm>
            <a:off x="1072146" y="597921"/>
            <a:ext cx="16800357" cy="3311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Type 2 Diabetes Mellitus (T2D)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81" name="Google Shape;1481;p12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2" name="Google Shape;1482;p125"/>
          <p:cNvSpPr txBox="1"/>
          <p:nvPr/>
        </p:nvSpPr>
        <p:spPr>
          <a:xfrm>
            <a:off x="1036514" y="3068167"/>
            <a:ext cx="7917219" cy="7490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Progressive insulin resistance + β-cell dysfunction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fasting and post-prandial hyperglycemia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Glucotoxicity and lipotoxicity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Incretin dysfunction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Sarcopenic obesity (low muscle mass)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Medication-related nutrient depletion (e.g., metformin → B12)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cardiometabolic risk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500"/>
              <a:buFont typeface="Times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Individualized carbohydrate targets (often </a:t>
            </a:r>
            <a:r>
              <a:rPr b="1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30–45 g/meal initially</a:t>
            </a: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Low-glycemic-load foods with </a:t>
            </a:r>
            <a:r>
              <a:rPr b="1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+ fat pairing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(≈1.0–1.2 g/kg/day; higher in older adults)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Fiber goal </a:t>
            </a:r>
            <a:r>
              <a:rPr b="1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≥25–38 g/day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Mediterranean, lower-carb, or DASH-Med patterns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loss goal: </a:t>
            </a:r>
            <a:r>
              <a:rPr b="1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5–10%</a:t>
            </a: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(if appropriate)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Coordinate meals with medications to reduce hypoglycemia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reduction if hypertension is present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Char char="•"/>
            </a:pPr>
            <a:r>
              <a:rPr b="0" i="0" lang="en-US" sz="1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Consistent meal timing</a:t>
            </a:r>
            <a:endParaRPr/>
          </a:p>
        </p:txBody>
      </p:sp>
      <p:sp>
        <p:nvSpPr>
          <p:cNvPr id="1483" name="Google Shape;1483;p125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484" name="Google Shape;1484;p125"/>
          <p:cNvSpPr txBox="1"/>
          <p:nvPr/>
        </p:nvSpPr>
        <p:spPr>
          <a:xfrm>
            <a:off x="9336537" y="8171512"/>
            <a:ext cx="7290444" cy="20350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(primary outcome), Fasting glucose ± CGM metrics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 panel (TG, HDL, LDL ± ApoB), Urine albumin-to-creatinine ratio, eGFR / CMP, Vitamin B12 (metformin users), Magnesium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D, Blood pressure, weight, waist circumference</a:t>
            </a:r>
            <a:endParaRPr/>
          </a:p>
        </p:txBody>
      </p:sp>
      <p:graphicFrame>
        <p:nvGraphicFramePr>
          <p:cNvPr id="1485" name="Google Shape;1485;p125"/>
          <p:cNvGraphicFramePr/>
          <p:nvPr/>
        </p:nvGraphicFramePr>
        <p:xfrm>
          <a:off x="9336537" y="394527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830650"/>
                <a:gridCol w="2292875"/>
                <a:gridCol w="3447000"/>
              </a:tblGrid>
              <a:tr h="55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/ 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6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action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5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Glycemic &amp; immune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6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CV risk reduction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6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Alpha-lipoic acid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600–1200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Neuropathy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6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Berberine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 mg 2–3×/day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HbA1c reduction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5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Chromium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200–1000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Glycemic control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6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Post-prandial control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5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Metformin depletion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9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126"/>
          <p:cNvSpPr/>
          <p:nvPr/>
        </p:nvSpPr>
        <p:spPr>
          <a:xfrm rot="10800000">
            <a:off x="328322" y="-516484"/>
            <a:ext cx="18288005" cy="1072435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491" name="Google Shape;1491;p12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492" name="Google Shape;1492;p12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493" name="Google Shape;1493;p12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494" name="Google Shape;1494;p126"/>
          <p:cNvSpPr txBox="1"/>
          <p:nvPr/>
        </p:nvSpPr>
        <p:spPr>
          <a:xfrm>
            <a:off x="1072146" y="597921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Hypoglycemia (Reactive &amp; Fasting)</a:t>
            </a:r>
            <a:endParaRPr/>
          </a:p>
        </p:txBody>
      </p:sp>
      <p:sp>
        <p:nvSpPr>
          <p:cNvPr id="1495" name="Google Shape;1495;p12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6" name="Google Shape;1496;p126"/>
          <p:cNvSpPr txBox="1"/>
          <p:nvPr/>
        </p:nvSpPr>
        <p:spPr>
          <a:xfrm>
            <a:off x="1036514" y="3068167"/>
            <a:ext cx="7917219" cy="701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497" name="Google Shape;1497;p126"/>
          <p:cNvSpPr txBox="1"/>
          <p:nvPr/>
        </p:nvSpPr>
        <p:spPr>
          <a:xfrm>
            <a:off x="755726" y="3084308"/>
            <a:ext cx="8478795" cy="7124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insulin relative to glucose availability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◦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Reactive (post-prandial) hyperinsulinemia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◦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Medication-induced (insulin, sulfonylureas)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counter-regulatory response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◦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glucagon, cortisol, or epinephrine signaling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 glycemic load meals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◦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Rapid glucose rise → exaggerated insulin release → crash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Inadequate hepatic glycogen stores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◦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Prolonged fasting, low-carb intake without adaptation, alcohol use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Disordered meal timing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◦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Skipped meals, long fasting windows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Malnutrition or low protein intake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◦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Inadequate substrate for gluconeogenesis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Endocrine or metabolic contributors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◦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Adrenal insufficiency, hypothyroidism, liver disease (medical evaluation)</a:t>
            </a:r>
            <a:endParaRPr/>
          </a:p>
        </p:txBody>
      </p:sp>
      <p:sp>
        <p:nvSpPr>
          <p:cNvPr id="1498" name="Google Shape;1498;p126"/>
          <p:cNvSpPr txBox="1"/>
          <p:nvPr/>
        </p:nvSpPr>
        <p:spPr>
          <a:xfrm>
            <a:off x="9660341" y="3266798"/>
            <a:ext cx="8059834" cy="7368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 - Foundational Strategies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Frequent, evenly spaced meals/snacks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(every 3–4 hours)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Never consume carbohydrates alone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Always pair with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+ fat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Low–glycemic load dietary pattern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fiber, intact carbohydrates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large simple-sugar loads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Especially liquids (juice, soda, sweetened coffee)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alcohol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especially without food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prolonged fasting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or aggressive carb restriction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Macronutrient Pattern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~1.0–1.2 g/kg/day (higher if under-eating)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Carbohydrates: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Moderate, evenly distributed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Fat: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Adequate to slow gastric emptying and glucose absorption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127"/>
          <p:cNvSpPr/>
          <p:nvPr/>
        </p:nvSpPr>
        <p:spPr>
          <a:xfrm rot="10800000">
            <a:off x="328322" y="-516484"/>
            <a:ext cx="18288005" cy="1072435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04" name="Google Shape;1504;p12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505" name="Google Shape;1505;p12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06" name="Google Shape;1506;p12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07" name="Google Shape;1507;p127"/>
          <p:cNvSpPr txBox="1"/>
          <p:nvPr/>
        </p:nvSpPr>
        <p:spPr>
          <a:xfrm>
            <a:off x="1072146" y="597921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Hypoglycemia (Reactive &amp; Fasting)</a:t>
            </a:r>
            <a:endParaRPr/>
          </a:p>
        </p:txBody>
      </p:sp>
      <p:sp>
        <p:nvSpPr>
          <p:cNvPr id="1508" name="Google Shape;1508;p12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9" name="Google Shape;1509;p127"/>
          <p:cNvSpPr txBox="1"/>
          <p:nvPr/>
        </p:nvSpPr>
        <p:spPr>
          <a:xfrm>
            <a:off x="1036514" y="3068167"/>
            <a:ext cx="7917219" cy="701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510" name="Google Shape;1510;p127"/>
          <p:cNvSpPr txBox="1"/>
          <p:nvPr/>
        </p:nvSpPr>
        <p:spPr>
          <a:xfrm>
            <a:off x="2553775" y="3350857"/>
            <a:ext cx="5586452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graphicFrame>
        <p:nvGraphicFramePr>
          <p:cNvPr id="1511" name="Google Shape;1511;p127"/>
          <p:cNvGraphicFramePr/>
          <p:nvPr/>
        </p:nvGraphicFramePr>
        <p:xfrm>
          <a:off x="1269115" y="414519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414975"/>
                <a:gridCol w="2303525"/>
                <a:gridCol w="3491700"/>
              </a:tblGrid>
              <a:tr h="56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/ 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8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(glycinate)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Glucose regulation, stress response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8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Chromium picolinate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200–600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Improves glucose tolerance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 (psyllium/PHGG)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Slows carbohydrate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8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 (dietary or supplemental)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needs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Stabilizes glucose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B-complex (esp. B6)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RDA–moderate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Hepatic glucose metabolism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Alpha-lipoic acid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300–600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sensitivity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512" name="Google Shape;1512;p127"/>
          <p:cNvSpPr txBox="1"/>
          <p:nvPr/>
        </p:nvSpPr>
        <p:spPr>
          <a:xfrm>
            <a:off x="12718696" y="3898833"/>
            <a:ext cx="4341052" cy="537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Fasting glucose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Continuous glucose monitoring (CGM)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or finger-stick patterns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(may be normal or low)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Fasting insulin &amp; C-peptide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(context-dependent)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CMP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(liver function)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Cortisol / ACTH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adrenal concerns (medical)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Thyroid panel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symptoms suggest hypothyroidism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128"/>
          <p:cNvSpPr/>
          <p:nvPr/>
        </p:nvSpPr>
        <p:spPr>
          <a:xfrm rot="10800000">
            <a:off x="328322" y="-516484"/>
            <a:ext cx="18288005" cy="1072435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18" name="Google Shape;1518;p12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519" name="Google Shape;1519;p12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20" name="Google Shape;1520;p12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21" name="Google Shape;1521;p128"/>
          <p:cNvSpPr txBox="1"/>
          <p:nvPr/>
        </p:nvSpPr>
        <p:spPr>
          <a:xfrm>
            <a:off x="1072146" y="597921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 Prediabetes, Diabetes Type 2 and Hypoglycemia</a:t>
            </a:r>
            <a:endParaRPr/>
          </a:p>
        </p:txBody>
      </p:sp>
      <p:sp>
        <p:nvSpPr>
          <p:cNvPr id="1522" name="Google Shape;1522;p12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3" name="Google Shape;1523;p128"/>
          <p:cNvSpPr txBox="1"/>
          <p:nvPr/>
        </p:nvSpPr>
        <p:spPr>
          <a:xfrm>
            <a:off x="1036514" y="3068167"/>
            <a:ext cx="7917219" cy="701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1524" name="Google Shape;1524;p128"/>
          <p:cNvGraphicFramePr/>
          <p:nvPr/>
        </p:nvGraphicFramePr>
        <p:xfrm>
          <a:off x="381200" y="318210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885975"/>
                <a:gridCol w="4447225"/>
                <a:gridCol w="4737500"/>
                <a:gridCol w="2907875"/>
                <a:gridCol w="3730100"/>
              </a:tblGrid>
              <a:tr h="749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Drivers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Core MNT Interventions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Nutrients / Supplement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Relevant Labs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954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Prediabetes / Insulin Resistance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Impaired insulin signaling; hyperinsulinemia; visceral adiposity; high glycemic load diet; physical inactivity;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Low–moderate glycemic load diet; carbohydrate distribution; protein at each meal; Mediterranean or lower-carb whole-food pattern; ↑ fiber; weight loss (5–7%); resistance + aerobic exercise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vitamin D, omega-3s, chromium, soluble fiber, berberine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Fasting glucose, fasting insulin, HOMA-IR, HbA1c, lipid panel, vitamin D,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2171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Type 2 Diabetes Mellitus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resistance + β-cell dysfunction; chronic hyperglycemia; glucotoxicity/lipotoxicity; sarcopenic obesity; medication effects (e.g., metformin → B12)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Individualized carb targets; low-GL foods paired with protein/fat; consistent meal timing; adequate protein (≈1.0–1.2 g/kg); fiber ≥25–38 g/day; weight loss (5–10%); CV risk reduction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vitamin D, omega-3s, soluble fiber, alpha-lipoic acid (neuropathy), berberine, </a:t>
                      </a:r>
                      <a:r>
                        <a:rPr b="1" lang="en-US" sz="2200" u="none" cap="none" strike="noStrike"/>
                        <a:t>vitamin B12</a:t>
                      </a: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(metformin)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HbA1c, fasting glucose/CGM, lipid panel, urine albumin-creatinine ratio, eGFR/CMP, B12, vitamin D, Mg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94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Hypoglycemia (Reactive or Fasting)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insulin relative to glucose; post-prandial insulin overshoot (early IR); medication-induced insulin excess; skipped meals/fasting; low glycogen stores; impaired counter-regulation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Frequent meals/snacks (q3–4 hrs); never eat carbs alone (pair with protein/fat); low-GL pattern; avoid liquid sugars; limit alcohol; avoid prolonged fasting; coordinate food with meds/exercise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chromium, soluble fiber, adequate protein, B-complex; alpha-lipoic acid (context-dependent)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Fasting glucose, CGM or SMBG patterns, HbA1c (often normal/low), fasting insulin/C-peptide (case-dependent), CMP, Mg, cortisol/TSH if indicated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129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30" name="Google Shape;1530;p12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531" name="Google Shape;1531;p12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32" name="Google Shape;1532;p12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33" name="Google Shape;1533;p129"/>
          <p:cNvSpPr txBox="1"/>
          <p:nvPr/>
        </p:nvSpPr>
        <p:spPr>
          <a:xfrm>
            <a:off x="1072146" y="804106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Cardiovascular Disease, Dyslipidemias, and Hypertension</a:t>
            </a:r>
            <a:endParaRPr/>
          </a:p>
        </p:txBody>
      </p:sp>
      <p:sp>
        <p:nvSpPr>
          <p:cNvPr id="1534" name="Google Shape;1534;p12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129"/>
          <p:cNvSpPr txBox="1"/>
          <p:nvPr/>
        </p:nvSpPr>
        <p:spPr>
          <a:xfrm>
            <a:off x="1819486" y="3921435"/>
            <a:ext cx="14028004" cy="4434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Cardiovascular disease—including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coronary artery disease, stroke, peripheral arterial disease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and related conditions—remains a leading cause of morbidity and mortality worldwide.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Dyslipidemias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(abnormal levels of LDL-C, HDL-C, triglycerides, and ApoB) and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hypertension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are major modifiable risk factors.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64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Nutrition Therapy (MNT)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is a cornerstone of both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prevention and secondary management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targeting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atherosclerosis, endothelial dysfunction, inflammation, insulin resistance, and blood pressure regulation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3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3"/>
          <p:cNvSpPr txBox="1"/>
          <p:nvPr/>
        </p:nvSpPr>
        <p:spPr>
          <a:xfrm>
            <a:off x="1143005" y="1067916"/>
            <a:ext cx="16812962" cy="112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Font typeface="Poppins"/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Osteoporosis &amp; Low Bone</a:t>
            </a: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0" i="0" lang="en-US" sz="6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Density</a:t>
            </a:r>
            <a:endParaRPr/>
          </a:p>
        </p:txBody>
      </p:sp>
      <p:sp>
        <p:nvSpPr>
          <p:cNvPr id="181" name="Google Shape;181;p1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2" name="Google Shape;182;p13"/>
          <p:cNvGraphicFramePr/>
          <p:nvPr/>
        </p:nvGraphicFramePr>
        <p:xfrm>
          <a:off x="1576877" y="415694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331175"/>
                <a:gridCol w="3502675"/>
                <a:gridCol w="2783450"/>
                <a:gridCol w="3148375"/>
                <a:gridCol w="3793900"/>
              </a:tblGrid>
              <a:tr h="119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before reassessment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outcomes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(diet + supplements)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1,000–1,200 mg/day total intake</a:t>
                      </a:r>
                      <a:r>
                        <a:rPr b="0" lang="en-US" sz="2400" u="none" cap="none" strike="noStrike"/>
                        <a:t> (split doses ≤500–600 mg)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Ongoing; reassess at 6–12 mo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Supports BMD, fracture prevention (with Vit 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Kidney stones risk at high supplemental doses; prioritize food first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18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D3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800–2,000 IU/day</a:t>
                      </a:r>
                      <a:r>
                        <a:rPr b="0" lang="en-US" sz="2400" u="none" cap="none" strike="noStrike"/>
                        <a:t> (or dose to target)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8–24 weeks</a:t>
                      </a:r>
                      <a:r>
                        <a:rPr b="0" lang="en-US" sz="2400" u="none" cap="none" strike="noStrike"/>
                        <a:t>, then reassess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fracture risk; ↑ calcium 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Target </a:t>
                      </a:r>
                      <a:r>
                        <a:rPr b="1" lang="en-US" sz="2400" u="none" cap="none" strike="noStrike"/>
                        <a:t>25(OH)D ~30–50 ng/mL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monitor calcium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18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K2 (MK-7)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90–180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6–12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osteocalcin carboxylation; BMD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with warfarin</a:t>
                      </a:r>
                      <a:r>
                        <a:rPr b="0" lang="en-US" sz="2400" u="none" cap="none" strike="noStrike"/>
                        <a:t> unless supervised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(elemental)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matrix support; PTH regulation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Diarrhea; caution in CKD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83" name="Google Shape;183;p13"/>
          <p:cNvSpPr txBox="1"/>
          <p:nvPr/>
        </p:nvSpPr>
        <p:spPr>
          <a:xfrm>
            <a:off x="6264360" y="3356731"/>
            <a:ext cx="618458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9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130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41" name="Google Shape;1541;p13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542" name="Google Shape;1542;p13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43" name="Google Shape;1543;p13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44" name="Google Shape;1544;p130"/>
          <p:cNvSpPr txBox="1"/>
          <p:nvPr/>
        </p:nvSpPr>
        <p:spPr>
          <a:xfrm>
            <a:off x="1072146" y="221780"/>
            <a:ext cx="16800357" cy="28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3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200"/>
              <a:buFont typeface="Poppins"/>
              <a:buNone/>
            </a:pPr>
            <a:r>
              <a:rPr b="0" i="0" lang="en-US" sz="6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Cardiovascular Disease, Dyslipidemias, and Hypertension- Primary Nutrition Mechanisms &amp; Core Nutrition Goals</a:t>
            </a:r>
            <a:endParaRPr/>
          </a:p>
        </p:txBody>
      </p:sp>
      <p:sp>
        <p:nvSpPr>
          <p:cNvPr id="1545" name="Google Shape;1545;p13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130"/>
          <p:cNvSpPr txBox="1"/>
          <p:nvPr/>
        </p:nvSpPr>
        <p:spPr>
          <a:xfrm>
            <a:off x="1363270" y="3584347"/>
            <a:ext cx="7652317" cy="5767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Shared Primary Nutrition Mechanisms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Atherogenic lipoprotein burden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(LDL-C, ApoB, TG-rich particles)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Endothelial dysfunction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and nitric oxide impairment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low-grade inflammation &amp; oxidative stress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sodium and low potassium intake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 &amp; visceral adiposity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lipid metabolism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(hepatic overproduction, impaired clearance)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Gut microbiome metabolites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(SCFAs, TMAO)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Medication–nutrient interactions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(statins, diuretics, ACE inhibitors)</a:t>
            </a:r>
            <a:endParaRPr/>
          </a:p>
        </p:txBody>
      </p:sp>
      <p:sp>
        <p:nvSpPr>
          <p:cNvPr id="1547" name="Google Shape;1547;p130"/>
          <p:cNvSpPr txBox="1"/>
          <p:nvPr/>
        </p:nvSpPr>
        <p:spPr>
          <a:xfrm>
            <a:off x="10313234" y="3652859"/>
            <a:ext cx="6329177" cy="5183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Nutrition Goals (All Conditions)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atherogenic lipoproteins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endothelial function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Lower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 pressure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systemic inflammation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and visceral fat reduction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sensitivity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Maintain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electrolyte balance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overall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ASCVD risk</a:t>
            </a:r>
            <a:endParaRPr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131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53" name="Google Shape;1553;p13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554" name="Google Shape;1554;p13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55" name="Google Shape;1555;p13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56" name="Google Shape;1556;p131"/>
          <p:cNvSpPr txBox="1"/>
          <p:nvPr/>
        </p:nvSpPr>
        <p:spPr>
          <a:xfrm>
            <a:off x="1072146" y="606683"/>
            <a:ext cx="16800357" cy="18727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3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200"/>
              <a:buFont typeface="Poppins"/>
              <a:buNone/>
            </a:pPr>
            <a:r>
              <a:rPr b="0" i="0" lang="en-US" sz="6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Cardiovascular Disease, Dyslipidemias, and Hypertension-Core Nutrition Goals</a:t>
            </a:r>
            <a:endParaRPr/>
          </a:p>
        </p:txBody>
      </p:sp>
      <p:sp>
        <p:nvSpPr>
          <p:cNvPr id="1557" name="Google Shape;1557;p13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8" name="Google Shape;1558;p131"/>
          <p:cNvSpPr txBox="1"/>
          <p:nvPr/>
        </p:nvSpPr>
        <p:spPr>
          <a:xfrm>
            <a:off x="1413086" y="3235635"/>
            <a:ext cx="7652317" cy="6250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Autoimmune disorders affect nutrition through shared mechanisms: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systemic inflammation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Elevated cytokines increase oxidative stress and protein catabolism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Raises energy and protein requirements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Loss of immune tolerance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antigen recognition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Heightened sensitivity to dietary antigens in some individuals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Intestinal barrier dysfunction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permeability allows immune activation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Strong gut–immune axis involvement</a:t>
            </a:r>
            <a:endParaRPr/>
          </a:p>
        </p:txBody>
      </p:sp>
      <p:sp>
        <p:nvSpPr>
          <p:cNvPr id="1559" name="Google Shape;1559;p131"/>
          <p:cNvSpPr txBox="1"/>
          <p:nvPr/>
        </p:nvSpPr>
        <p:spPr>
          <a:xfrm>
            <a:off x="9541086" y="4200835"/>
            <a:ext cx="7652317" cy="395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4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Gut microbiome dysbiosis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microbial diversity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short-chain fatty acid production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4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effects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Steroids, immunosuppressants, NSAIDs alter nutrient needs and 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4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Malabsorption or altered metabolism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in autoimmune GI and endocrine conditions</a:t>
            </a:r>
            <a:endParaRPr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3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132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65" name="Google Shape;1565;p13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566" name="Google Shape;1566;p13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67" name="Google Shape;1567;p13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68" name="Google Shape;1568;p132"/>
          <p:cNvSpPr txBox="1"/>
          <p:nvPr/>
        </p:nvSpPr>
        <p:spPr>
          <a:xfrm>
            <a:off x="1072146" y="597921"/>
            <a:ext cx="16800357" cy="4251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Cardiovascular Disease (ASCVD)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9" name="Google Shape;1569;p13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0" name="Google Shape;1570;p132"/>
          <p:cNvSpPr txBox="1"/>
          <p:nvPr/>
        </p:nvSpPr>
        <p:spPr>
          <a:xfrm>
            <a:off x="911974" y="3060882"/>
            <a:ext cx="7764560" cy="71765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Atherogenic lipoprotein exposure (LDL-C, ApoB)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Endothelial dysfunction and impaired nitric oxide signaling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inflammation and oxidative stress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 and visceral adiposity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Post–cardiac event catabolism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effects (statins, antiplatelets)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2000"/>
              <a:buFont typeface="Time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Mediterranean or Portfolio-style dietary pattern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Replace saturated fat with MUFA/PUFA (olive oil, nuts, seeds)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≥2 servings fatty fish/week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 viscous fiber (oats, legumes, psyllium)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refined carbohydrates, trans fats, ultra-processed foods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management and glycemic control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moderation if BP elevated</a:t>
            </a:r>
            <a:endParaRPr/>
          </a:p>
        </p:txBody>
      </p:sp>
      <p:sp>
        <p:nvSpPr>
          <p:cNvPr id="1571" name="Google Shape;1571;p132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572" name="Google Shape;1572;p132"/>
          <p:cNvSpPr txBox="1"/>
          <p:nvPr/>
        </p:nvSpPr>
        <p:spPr>
          <a:xfrm>
            <a:off x="8934798" y="8271144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 panel (LDL-C, HDL-C, TG), ApoB (preferred risk marker)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hs-CRP, HbA1c / fasting glucose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 pressure, Weight, waist circumference</a:t>
            </a:r>
            <a:endParaRPr/>
          </a:p>
        </p:txBody>
      </p:sp>
      <p:graphicFrame>
        <p:nvGraphicFramePr>
          <p:cNvPr id="1573" name="Google Shape;1573;p132"/>
          <p:cNvGraphicFramePr/>
          <p:nvPr/>
        </p:nvGraphicFramePr>
        <p:xfrm>
          <a:off x="8989644" y="390606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863475"/>
                <a:gridCol w="2043825"/>
                <a:gridCol w="4052275"/>
              </a:tblGrid>
              <a:tr h="73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/ 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1–4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TGs, anti-inflammatory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4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LDL-C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Plant sterols/stanols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intestinal cholesterol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Vascular tone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CoQ10*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Statin-associated myalgias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p133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79" name="Google Shape;1579;p13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580" name="Google Shape;1580;p13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81" name="Google Shape;1581;p13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82" name="Google Shape;1582;p133"/>
          <p:cNvSpPr txBox="1"/>
          <p:nvPr/>
        </p:nvSpPr>
        <p:spPr>
          <a:xfrm>
            <a:off x="1072146" y="597921"/>
            <a:ext cx="16800357" cy="55983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Hypercholesterolemia (Elevated LDL-C / ApoB)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83" name="Google Shape;1583;p13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4" name="Google Shape;1584;p133"/>
          <p:cNvSpPr txBox="1"/>
          <p:nvPr/>
        </p:nvSpPr>
        <p:spPr>
          <a:xfrm>
            <a:off x="911974" y="3231789"/>
            <a:ext cx="6964877" cy="68869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 saturated fat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soluble fiber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Genetic dyslipidemia (e.g., FH)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Hepatic cholesterol overproduction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Hypothyroidism (secondary cause)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Replace saturated fat with olive oil, nuts, seeds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Portfolio diet components: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Soluble fiber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Plant sterols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Soy protein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refined carbohydrates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loss if overweight</a:t>
            </a:r>
            <a:endParaRPr/>
          </a:p>
        </p:txBody>
      </p:sp>
      <p:sp>
        <p:nvSpPr>
          <p:cNvPr id="1585" name="Google Shape;1585;p133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586" name="Google Shape;1586;p133"/>
          <p:cNvSpPr txBox="1"/>
          <p:nvPr/>
        </p:nvSpPr>
        <p:spPr>
          <a:xfrm>
            <a:off x="9308418" y="8096788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LDL-C, Non-HDL-C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ApoB, Lipoprotein(a) (once)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 (rule out secondary causes)</a:t>
            </a:r>
            <a:endParaRPr/>
          </a:p>
        </p:txBody>
      </p:sp>
      <p:graphicFrame>
        <p:nvGraphicFramePr>
          <p:cNvPr id="1587" name="Google Shape;1587;p133"/>
          <p:cNvGraphicFramePr/>
          <p:nvPr/>
        </p:nvGraphicFramePr>
        <p:xfrm>
          <a:off x="9330825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106175"/>
                <a:gridCol w="2229325"/>
                <a:gridCol w="3893300"/>
              </a:tblGrid>
              <a:tr h="802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02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LDL-C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Plant sterols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cholesterol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1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Soy 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25–50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LDL reduction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17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Overall CV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134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593" name="Google Shape;1593;p13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594" name="Google Shape;1594;p13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595" name="Google Shape;1595;p13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596" name="Google Shape;1596;p134"/>
          <p:cNvSpPr txBox="1"/>
          <p:nvPr/>
        </p:nvSpPr>
        <p:spPr>
          <a:xfrm>
            <a:off x="1246502" y="1067821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Hypertriglyceridemia</a:t>
            </a:r>
            <a:endParaRPr/>
          </a:p>
        </p:txBody>
      </p:sp>
      <p:sp>
        <p:nvSpPr>
          <p:cNvPr id="1597" name="Google Shape;1597;p13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8" name="Google Shape;1598;p134"/>
          <p:cNvSpPr txBox="1"/>
          <p:nvPr/>
        </p:nvSpPr>
        <p:spPr>
          <a:xfrm>
            <a:off x="911974" y="3307989"/>
            <a:ext cx="6964877" cy="60868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refined carbohydrates and sugars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Alcohol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Obesity and fatty liver (NAFLD)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added sugars and refined carbs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Eliminate or strictly limit alcohol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loss (highly effective)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 omega-3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glycemic control</a:t>
            </a:r>
            <a:endParaRPr/>
          </a:p>
        </p:txBody>
      </p:sp>
      <p:sp>
        <p:nvSpPr>
          <p:cNvPr id="1599" name="Google Shape;1599;p134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600" name="Google Shape;1600;p134"/>
          <p:cNvSpPr txBox="1"/>
          <p:nvPr/>
        </p:nvSpPr>
        <p:spPr>
          <a:xfrm>
            <a:off x="9258602" y="7757187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Triglycerides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/ fasting glucose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ALT/AST (NAFLD)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ApoB</a:t>
            </a:r>
            <a:endParaRPr/>
          </a:p>
        </p:txBody>
      </p:sp>
      <p:graphicFrame>
        <p:nvGraphicFramePr>
          <p:cNvPr id="1601" name="Google Shape;1601;p134"/>
          <p:cNvGraphicFramePr/>
          <p:nvPr/>
        </p:nvGraphicFramePr>
        <p:xfrm>
          <a:off x="9317049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659925"/>
                <a:gridCol w="3720250"/>
                <a:gridCol w="2111200"/>
              </a:tblGrid>
              <a:tr h="66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31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Triglycerides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31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25–38 g/day (diet + supplement)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Metabolic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Niacin*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500–2000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TGs, ↑ HDL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35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07" name="Google Shape;1607;p13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608" name="Google Shape;1608;p13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09" name="Google Shape;1609;p13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10" name="Google Shape;1610;p135"/>
          <p:cNvSpPr txBox="1"/>
          <p:nvPr/>
        </p:nvSpPr>
        <p:spPr>
          <a:xfrm>
            <a:off x="1246502" y="1067821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Low HDL-C</a:t>
            </a:r>
            <a:endParaRPr/>
          </a:p>
        </p:txBody>
      </p:sp>
      <p:sp>
        <p:nvSpPr>
          <p:cNvPr id="1611" name="Google Shape;1611;p13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2" name="Google Shape;1612;p135"/>
          <p:cNvSpPr txBox="1"/>
          <p:nvPr/>
        </p:nvSpPr>
        <p:spPr>
          <a:xfrm>
            <a:off x="986698" y="3640088"/>
            <a:ext cx="6964877" cy="55661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Physical inactivity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Smoking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 refined carbohydrate intake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 aerobic and resistance exercise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Replace refined carbs with unsaturated fats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reduction if indicated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Smoking cessation</a:t>
            </a:r>
            <a:endParaRPr/>
          </a:p>
        </p:txBody>
      </p:sp>
      <p:sp>
        <p:nvSpPr>
          <p:cNvPr id="1613" name="Google Shape;1613;p135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614" name="Google Shape;1614;p135"/>
          <p:cNvSpPr txBox="1"/>
          <p:nvPr/>
        </p:nvSpPr>
        <p:spPr>
          <a:xfrm>
            <a:off x="7913570" y="9096023"/>
            <a:ext cx="7290444" cy="85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HDL-C (interpret with ApoB and TGs)</a:t>
            </a:r>
            <a:endParaRPr/>
          </a:p>
        </p:txBody>
      </p:sp>
      <p:graphicFrame>
        <p:nvGraphicFramePr>
          <p:cNvPr id="1615" name="Google Shape;1615;p135"/>
          <p:cNvGraphicFramePr/>
          <p:nvPr/>
        </p:nvGraphicFramePr>
        <p:xfrm>
          <a:off x="7989714" y="395668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180575"/>
                <a:gridCol w="1999825"/>
                <a:gridCol w="2551975"/>
                <a:gridCol w="3167950"/>
              </a:tblGrid>
              <a:tr h="34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/ 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 (Adults)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Mechanism for HDL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Notes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fatty acids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 (up to 4 g/day if TG elevated)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Improves HDL function and particle quality; ↓ TGs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Raises HDL modestly; strongest benefit when TGs are high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2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Monounsaturated fats (food-based)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Replace saturated/refined carbs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Increases HDL production and function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Olive oil, avocado, nuts—primary strategy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2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Niacin (vitamin B3)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500–2000 mg/day (extended-release)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HDL synthesis; ↓ TGs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/>
                        <a:t>Use cautiously</a:t>
                      </a: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monitor LFTs, glucose; limited outcome benefit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2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Improves lipid metabolism via 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Psyllium, oats, legumes; indirect HDL benefit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2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Improves insulin sensitivity affecting HDL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Often low in metabolic syndrome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2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 (to labs)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levels associated with low HDL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Correct deficiency rather than “raise HDL”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2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Anthocyanins (berry extracts)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150–320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Improves HDL function and cholesterol efflux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Adjunct via diet or standardized extracts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2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Exercise (not a supplement, but essential)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≥150 min/wk aerobic + resistance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Most effective HDL-raising intervention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Often ↑ HDL more than supplements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p136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21" name="Google Shape;1621;p13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622" name="Google Shape;1622;p13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23" name="Google Shape;1623;p13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24" name="Google Shape;1624;p136"/>
          <p:cNvSpPr txBox="1"/>
          <p:nvPr/>
        </p:nvSpPr>
        <p:spPr>
          <a:xfrm>
            <a:off x="1246502" y="1067821"/>
            <a:ext cx="16800357" cy="2372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Hypertension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25" name="Google Shape;1625;p13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136"/>
          <p:cNvSpPr txBox="1"/>
          <p:nvPr/>
        </p:nvSpPr>
        <p:spPr>
          <a:xfrm>
            <a:off x="961790" y="3366100"/>
            <a:ext cx="6964877" cy="65405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sodium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potassium, magnesium, and calcium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Endothelial dysfunction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Obesity and sleep apnea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Alcohol excess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DASH diet principles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reduction (goal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&lt;1500–2300 mg/day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 potassium-rich foods (if renal function allows)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loss (5–10% → significant BP reduction)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alcohol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and fiber intake</a:t>
            </a:r>
            <a:endParaRPr/>
          </a:p>
        </p:txBody>
      </p:sp>
      <p:sp>
        <p:nvSpPr>
          <p:cNvPr id="1627" name="Google Shape;1627;p136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628" name="Google Shape;1628;p136"/>
          <p:cNvSpPr txBox="1"/>
          <p:nvPr/>
        </p:nvSpPr>
        <p:spPr>
          <a:xfrm>
            <a:off x="9208785" y="8437171"/>
            <a:ext cx="7290444" cy="129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 pressure (home &amp; office), CMP (Na, K, Cr)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Urine albumin-creatinine ratio, HbA1c, Lipid panel</a:t>
            </a:r>
            <a:endParaRPr/>
          </a:p>
        </p:txBody>
      </p:sp>
      <p:graphicFrame>
        <p:nvGraphicFramePr>
          <p:cNvPr id="1629" name="Google Shape;1629;p136"/>
          <p:cNvGraphicFramePr/>
          <p:nvPr/>
        </p:nvGraphicFramePr>
        <p:xfrm>
          <a:off x="9316603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111125"/>
                <a:gridCol w="2537800"/>
                <a:gridCol w="2764150"/>
              </a:tblGrid>
              <a:tr h="806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/ 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Potassium*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Food-based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BP lowering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Vascular relaxation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06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BP modulation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06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Modest BP reduction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Garlic extract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600–1200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Adjunct BP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3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137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35" name="Google Shape;1635;p13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636" name="Google Shape;1636;p13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37" name="Google Shape;1637;p13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38" name="Google Shape;1638;p137"/>
          <p:cNvSpPr txBox="1"/>
          <p:nvPr/>
        </p:nvSpPr>
        <p:spPr>
          <a:xfrm>
            <a:off x="1072146" y="171133"/>
            <a:ext cx="16800357" cy="28300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Cardiovascular Disease, Dyslipidemias, and Hypertension</a:t>
            </a:r>
            <a:endParaRPr/>
          </a:p>
        </p:txBody>
      </p:sp>
      <p:sp>
        <p:nvSpPr>
          <p:cNvPr id="1639" name="Google Shape;1639;p13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40" name="Google Shape;1640;p137"/>
          <p:cNvGraphicFramePr/>
          <p:nvPr/>
        </p:nvGraphicFramePr>
        <p:xfrm>
          <a:off x="380920" y="319955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738300"/>
                <a:gridCol w="4042025"/>
                <a:gridCol w="4677525"/>
                <a:gridCol w="3419875"/>
                <a:gridCol w="2648425"/>
              </a:tblGrid>
              <a:tr h="585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Drivers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Core MNT Interventions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Nutrients / Supplement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Relevant Labs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5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Atherosclerotic CVD (ASCVD)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Atherogenic lipoproteins (LDL/ApoB); endothelial dysfunction; inflammation; insulin resistance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Mediterranean or Portfolio diet; replace saturated fat with MUFA/PUFA; ↑ viscous fiber; fatty fish ≥2×/wk; weight &amp; glycemic control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soluble fiber, plant sterols, magnesium, CoQ10 (statin users)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Lipid panel, </a:t>
                      </a:r>
                      <a:r>
                        <a:rPr b="1" lang="en-US" sz="1800" u="none" cap="none" strike="noStrike"/>
                        <a:t>ApoB</a:t>
                      </a: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hs-CRP, HbA1c, BP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9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Hypercholesterolemia (↑ LDL-C / ApoB)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 saturated fat; low soluble fiber; genetics (FH); hypothyroidism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Saturated fat replacement; Portfolio components (fiber, sterols, soy); weight loss if indicated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fiber, plant sterols, soy protein, omega-3s (adjunct)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LDL-C, non–HDL-C, </a:t>
                      </a:r>
                      <a:r>
                        <a:rPr b="1" lang="en-US" sz="1800" u="none" cap="none" strike="noStrike"/>
                        <a:t>ApoB</a:t>
                      </a: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, Lp(a), TSH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9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Hypertriglyceridemia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refined carbs/sugars; insulin resistance; alcohol; NAFLD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 sugars/refined carbs; alcohol avoidance; weight loss; glycemic control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(2–4 g), fiber, niacin*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Triglycerides, HbA1c, ALT/AST, ApoB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9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HDL-C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resistance; inactivity; smoking; refined carbs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Exercise (aerobic + resistance); carb quality improvement; unsaturated fats; weight reduction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MUFAs (food-based), magnesium, niacin* (select)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HDL-C†, TG, ApoB, HbA1c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9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Metabolic Syndrome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Visceral adiposity; insulin resistance;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Weight loss (5–10%); low–GL diet; fiber ≥25–38 g; activity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omega-3s, fiber, 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HbA1c, TG/HDL ratio, BP, waist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9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Hypertension (HTN)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sodium; low K/Mg/Ca; endothelial dysfunction; obesity; alcohol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DASH or DASH–Med; sodium &lt;1500–2300 mg; ↑ potassium foods; weight loss; limit alcohol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Potassium‡, magnesium, calcium, omega-3s, garlic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BP, CMP (Na/K/Cr), UACR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9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Heart Failure (nutrition support)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Sodium/fluid retention; catabolism; micronutrient losses (diuretics)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Sodium control; adequate energy/protein; fluid management (as prescribed)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Thiamine, magnesium, potassium‡, 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CMP, BNP (medical), weight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9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Post-MI / Secondary Prevention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Inflammation; oxidative stress; catabolic state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Mediterranean pattern; protein adequacy; fiber; 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fiber, magnesium, CoQ10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Lipids, ApoB, hs-CRP, HbA1c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9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NAFLD / Cardiometabolic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resistance; hepatic fat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Weight loss; reduce fructose/refined carbs; Mediterranean 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fiber, vitamin E*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ALT/AST, TG, HbA1c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138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46" name="Google Shape;1646;p13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647" name="Google Shape;1647;p13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48" name="Google Shape;1648;p13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49" name="Google Shape;1649;p138"/>
          <p:cNvSpPr txBox="1"/>
          <p:nvPr/>
        </p:nvSpPr>
        <p:spPr>
          <a:xfrm>
            <a:off x="1072146" y="1152818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Endocrine Disorders</a:t>
            </a:r>
            <a:endParaRPr/>
          </a:p>
        </p:txBody>
      </p:sp>
      <p:sp>
        <p:nvSpPr>
          <p:cNvPr id="1650" name="Google Shape;1650;p13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1" name="Google Shape;1651;p138"/>
          <p:cNvSpPr txBox="1"/>
          <p:nvPr/>
        </p:nvSpPr>
        <p:spPr>
          <a:xfrm>
            <a:off x="1819486" y="3921435"/>
            <a:ext cx="14028004" cy="4511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Endocrine disorders involve dysfunction of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hormone-producing glands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(e.g., thyroid, pancreas, adrenal, pituitary, parathyroid, gonads), leading to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metabolism, growth, energy balance, electrolyte regulation, and stress response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Because hormones act as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metabolic regulators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disruptions often have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system-wide nutritional consequences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making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Nutrition Therapy (MNT)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 core component of management.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therapy does not replace medical treatment but can significantly improve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hormone balance, metabolic control, symptom burden, and long-term outcomes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5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6" name="Google Shape;1656;p13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657" name="Google Shape;1657;p13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58" name="Google Shape;1658;p13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59" name="Google Shape;1659;p139"/>
          <p:cNvSpPr txBox="1"/>
          <p:nvPr/>
        </p:nvSpPr>
        <p:spPr>
          <a:xfrm>
            <a:off x="1072146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Endocrine Disorders - Primary Nutrition Mechanisms</a:t>
            </a:r>
            <a:endParaRPr/>
          </a:p>
        </p:txBody>
      </p:sp>
      <p:sp>
        <p:nvSpPr>
          <p:cNvPr id="1660" name="Google Shape;1660;p13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1" name="Google Shape;1661;p139"/>
          <p:cNvSpPr txBox="1"/>
          <p:nvPr/>
        </p:nvSpPr>
        <p:spPr>
          <a:xfrm>
            <a:off x="1545498" y="3398367"/>
            <a:ext cx="6820157" cy="6593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Despite diverse diagnoses, endocrine disorders share several </a:t>
            </a: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nutrition-relevant mechanisms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energy metabolism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Hyper- or hypometabolism (e.g., thyroid disorders)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Changes in basal metabolic rate and energy needs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glucose regulation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 or deficiency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glycemic variability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Disrupted protein turnover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Catabolism in hypercortisolism or hyperthyroidism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lean mass in hypogonadism or aging</a:t>
            </a:r>
            <a:endParaRPr/>
          </a:p>
        </p:txBody>
      </p:sp>
      <p:sp>
        <p:nvSpPr>
          <p:cNvPr id="1662" name="Google Shape;1662;p139"/>
          <p:cNvSpPr txBox="1"/>
          <p:nvPr/>
        </p:nvSpPr>
        <p:spPr>
          <a:xfrm>
            <a:off x="9194711" y="3672355"/>
            <a:ext cx="8759088" cy="6035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 Electrolyte and mineral imbalance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Sodium, potassium, calcium, magnesium shifts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metabolism disruption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AutoNum type="arabicPeriod" startAt="5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cofactor depletion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Nutrients required for hormone synthesis and activation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Medication-induced nutrient losses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AutoNum type="arabicPeriod" startAt="5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Hormone–gut interactions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Thyroid, cortisol, and insulin influence GI motility and absorption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Gut microbiome affects hormone metabolism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AutoNum type="arabicPeriod" startAt="5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 and HPA-axis dysregulation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stress alters cortisol rhythms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Impacts glucose, fat distribution, and appetite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4"/>
          <p:cNvSpPr txBox="1"/>
          <p:nvPr/>
        </p:nvSpPr>
        <p:spPr>
          <a:xfrm>
            <a:off x="737517" y="289254"/>
            <a:ext cx="17568114" cy="22438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Osteoporosis &amp; Low Bone Density (secondary/supportive options)</a:t>
            </a:r>
            <a:endParaRPr/>
          </a:p>
        </p:txBody>
      </p:sp>
      <p:sp>
        <p:nvSpPr>
          <p:cNvPr id="191" name="Google Shape;191;p1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2" name="Google Shape;192;p14"/>
          <p:cNvGraphicFramePr/>
          <p:nvPr/>
        </p:nvGraphicFramePr>
        <p:xfrm>
          <a:off x="2080691" y="36364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535500"/>
                <a:gridCol w="1770250"/>
                <a:gridCol w="2008875"/>
                <a:gridCol w="3178525"/>
                <a:gridCol w="5242850"/>
              </a:tblGrid>
              <a:tr h="704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When to consider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04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1–3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6–12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Postmenopausal bone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high doses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1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Silicon (orthosilicic acid)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6–12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Collagen &amp; bone matrix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Limited long-term data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1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Strontium (citrate)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680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12–24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BMD with Rx refusal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with CV disease</a:t>
                      </a:r>
                      <a:r>
                        <a:rPr b="0" lang="en-US" sz="2400" u="none" cap="none" strike="noStrike"/>
                        <a:t>; interferes with DXA interpretation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1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Isoflavones (soy)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40–80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6–12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Postmenopausal women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Estrogen-sensitive conditions—use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1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(EPA+DHA)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12–24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Inflammation &amp; bone turnover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Bleeding risk at high doses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6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7" name="Google Shape;1667;p14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668" name="Google Shape;1668;p14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69" name="Google Shape;1669;p14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70" name="Google Shape;1670;p140"/>
          <p:cNvSpPr txBox="1"/>
          <p:nvPr/>
        </p:nvSpPr>
        <p:spPr>
          <a:xfrm>
            <a:off x="1072146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Endocrine Disorders -Core Nutrition Goals</a:t>
            </a:r>
            <a:endParaRPr/>
          </a:p>
        </p:txBody>
      </p:sp>
      <p:sp>
        <p:nvSpPr>
          <p:cNvPr id="1671" name="Google Shape;1671;p14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2" name="Google Shape;1672;p140"/>
          <p:cNvSpPr txBox="1"/>
          <p:nvPr/>
        </p:nvSpPr>
        <p:spPr>
          <a:xfrm>
            <a:off x="1545498" y="3398367"/>
            <a:ext cx="10114530" cy="6365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for endocrine disorders consistently aims to: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Restore metabolic balance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hormone synthesis, activation, and signaling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Stabilize blood glucose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Preserve lean body mass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micronutrient deficiencies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bone and mineral homeostasis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inflammation and oxidative stress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Optimize body composition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Enhance medication effectiveness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AutoNum type="arabicPeriod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quality of life and symptom control</a:t>
            </a:r>
            <a:endParaRPr/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141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78" name="Google Shape;1678;p14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679" name="Google Shape;1679;p14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80" name="Google Shape;1680;p14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81" name="Google Shape;1681;p141"/>
          <p:cNvSpPr txBox="1"/>
          <p:nvPr/>
        </p:nvSpPr>
        <p:spPr>
          <a:xfrm>
            <a:off x="1246502" y="768925"/>
            <a:ext cx="16800357" cy="3311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Hypothyroidism (including Hashimoto’s)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82" name="Google Shape;1682;p14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3" name="Google Shape;1683;p141"/>
          <p:cNvSpPr txBox="1"/>
          <p:nvPr/>
        </p:nvSpPr>
        <p:spPr>
          <a:xfrm>
            <a:off x="1061422" y="3241560"/>
            <a:ext cx="6964877" cy="6770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basal metabolic rate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thyroid hormone synthesis and T4→T3 conversion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Autoimmune inflammation (Hashimoto’s)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cofactor insufficiency (iodine, selenium, iron, zinc)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Constipation and reduced GI motility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energy intake (avoid chronic under-eating)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(~1.0–1.2 g/kg/day)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Anti-inflammatory, whole-food dietary pattern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Ensure iodine sufficiency (avoid excess)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Gluten elimination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only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celiac or clearly symptomatic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gut health and regular bowel patterns</a:t>
            </a:r>
            <a:endParaRPr/>
          </a:p>
        </p:txBody>
      </p:sp>
      <p:sp>
        <p:nvSpPr>
          <p:cNvPr id="1684" name="Google Shape;1684;p141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685" name="Google Shape;1685;p141"/>
          <p:cNvSpPr txBox="1"/>
          <p:nvPr/>
        </p:nvSpPr>
        <p:spPr>
          <a:xfrm>
            <a:off x="10100425" y="8388680"/>
            <a:ext cx="7290443" cy="129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TSH, Free T4, Free T3, TPO &amp; Tg antibodies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Ferritin, Vitamin D, Lipid panel</a:t>
            </a:r>
            <a:endParaRPr/>
          </a:p>
        </p:txBody>
      </p:sp>
      <p:graphicFrame>
        <p:nvGraphicFramePr>
          <p:cNvPr id="1686" name="Google Shape;1686;p141"/>
          <p:cNvGraphicFramePr/>
          <p:nvPr/>
        </p:nvGraphicFramePr>
        <p:xfrm>
          <a:off x="10155648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945250"/>
                <a:gridCol w="2119875"/>
                <a:gridCol w="3463575"/>
              </a:tblGrid>
              <a:tr h="45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100–200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T4→T3 conversion, antibodies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hormone synthesis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0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(if deficient)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 needed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hormone production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0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modulation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Fatigue, metabolism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0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p142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692" name="Google Shape;1692;p14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693" name="Google Shape;1693;p14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694" name="Google Shape;1694;p14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695" name="Google Shape;1695;p142"/>
          <p:cNvSpPr txBox="1"/>
          <p:nvPr/>
        </p:nvSpPr>
        <p:spPr>
          <a:xfrm>
            <a:off x="1246502" y="768925"/>
            <a:ext cx="16800357" cy="4733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Hyperthyroidism (Graves’ Disease)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96" name="Google Shape;1696;p14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7" name="Google Shape;1697;p142"/>
          <p:cNvSpPr txBox="1"/>
          <p:nvPr/>
        </p:nvSpPr>
        <p:spPr>
          <a:xfrm>
            <a:off x="1061422" y="3241560"/>
            <a:ext cx="6964877" cy="6667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Hypermetabolism and increased energy expenditure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Muscle and bone catabolism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oxidative stress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Diarrhea and malabsorption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energy and protein intake (1.2–1.5 g/kg/day)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excess iodine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Bone-protective nutrition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 dietary pattern</a:t>
            </a:r>
            <a:endParaRPr/>
          </a:p>
        </p:txBody>
      </p:sp>
      <p:sp>
        <p:nvSpPr>
          <p:cNvPr id="1698" name="Google Shape;1698;p142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699" name="Google Shape;1699;p142"/>
          <p:cNvSpPr txBox="1"/>
          <p:nvPr/>
        </p:nvSpPr>
        <p:spPr>
          <a:xfrm>
            <a:off x="10100425" y="8010743"/>
            <a:ext cx="7290443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TSH, Free T4/T3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Calcium. Vitamin D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density (DXA if prolonged)</a:t>
            </a:r>
            <a:endParaRPr/>
          </a:p>
        </p:txBody>
      </p:sp>
      <p:graphicFrame>
        <p:nvGraphicFramePr>
          <p:cNvPr id="1700" name="Google Shape;1700;p142"/>
          <p:cNvGraphicFramePr/>
          <p:nvPr/>
        </p:nvGraphicFramePr>
        <p:xfrm>
          <a:off x="10040457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730900"/>
                <a:gridCol w="2784675"/>
                <a:gridCol w="2894800"/>
              </a:tblGrid>
              <a:tr h="548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needs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 muscle loss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1000–1500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8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Muscle, CV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4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Google Shape;1705;p143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06" name="Google Shape;1706;p14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707" name="Google Shape;1707;p14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08" name="Google Shape;1708;p14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09" name="Google Shape;1709;p143"/>
          <p:cNvSpPr txBox="1"/>
          <p:nvPr/>
        </p:nvSpPr>
        <p:spPr>
          <a:xfrm>
            <a:off x="1246502" y="768925"/>
            <a:ext cx="16800357" cy="4251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Adrenal Insufficiency (Primary or Secondary)</a:t>
            </a:r>
            <a:endParaRPr/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10" name="Google Shape;1710;p14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1" name="Google Shape;1711;p143"/>
          <p:cNvSpPr txBox="1"/>
          <p:nvPr/>
        </p:nvSpPr>
        <p:spPr>
          <a:xfrm>
            <a:off x="1061422" y="3241560"/>
            <a:ext cx="6964877" cy="64540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cortisol → impaired gluconeogenesis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Hypoglycemia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wasting (primary AI)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 and weight loss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Regular meals/snacks (q3–4 hours)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carbohydrate intake (avoid fasting)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Liberal sodium intake if advised medically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Stress-supportive nutrition and hydration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712" name="Google Shape;1712;p143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713" name="Google Shape;1713;p143"/>
          <p:cNvSpPr txBox="1"/>
          <p:nvPr/>
        </p:nvSpPr>
        <p:spPr>
          <a:xfrm>
            <a:off x="9876253" y="7936019"/>
            <a:ext cx="7290444" cy="129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Cortisol, ACTH (medical), CMP (Na, K, glucose)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HbA1c, Blood pressure</a:t>
            </a:r>
            <a:endParaRPr/>
          </a:p>
        </p:txBody>
      </p:sp>
      <p:graphicFrame>
        <p:nvGraphicFramePr>
          <p:cNvPr id="1714" name="Google Shape;1714;p143"/>
          <p:cNvGraphicFramePr/>
          <p:nvPr/>
        </p:nvGraphicFramePr>
        <p:xfrm>
          <a:off x="9948159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843100"/>
                <a:gridCol w="2779850"/>
                <a:gridCol w="2978675"/>
              </a:tblGrid>
              <a:tr h="50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0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Sodium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Food-based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Replace losses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500–2000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Adrenal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B-complex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RDA–moderate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 metabolism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9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Fatigue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8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144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20" name="Google Shape;1720;p14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721" name="Google Shape;1721;p14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22" name="Google Shape;1722;p14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23" name="Google Shape;1723;p144"/>
          <p:cNvSpPr txBox="1"/>
          <p:nvPr/>
        </p:nvSpPr>
        <p:spPr>
          <a:xfrm>
            <a:off x="1246502" y="768925"/>
            <a:ext cx="16800357" cy="5673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Cushing’s Syndrome (Hypercortisolism)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24" name="Google Shape;1724;p14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5" name="Google Shape;1725;p144"/>
          <p:cNvSpPr txBox="1"/>
          <p:nvPr/>
        </p:nvSpPr>
        <p:spPr>
          <a:xfrm>
            <a:off x="1061422" y="3241560"/>
            <a:ext cx="6964877" cy="67693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catabolism and muscle wasting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 and hyperglycemia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Hypertension and sodium retention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loss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(1.2–1.5 g/kg/day)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Glycemic control (low–glycemic-load pattern)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reduction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Bone-protective nutrition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726" name="Google Shape;1726;p144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727" name="Google Shape;1727;p144"/>
          <p:cNvSpPr txBox="1"/>
          <p:nvPr/>
        </p:nvSpPr>
        <p:spPr>
          <a:xfrm>
            <a:off x="10091104" y="7732819"/>
            <a:ext cx="7290443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Fasting glucose, HbA1c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CMP (Na, K)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density</a:t>
            </a:r>
            <a:endParaRPr/>
          </a:p>
        </p:txBody>
      </p:sp>
      <p:graphicFrame>
        <p:nvGraphicFramePr>
          <p:cNvPr id="1728" name="Google Shape;1728;p144"/>
          <p:cNvGraphicFramePr/>
          <p:nvPr/>
        </p:nvGraphicFramePr>
        <p:xfrm>
          <a:off x="10171838" y="40092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701700"/>
                <a:gridCol w="2737700"/>
                <a:gridCol w="2689575"/>
              </a:tblGrid>
              <a:tr h="510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1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needs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Preserve lean mass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1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1000–1500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10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&amp; immune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1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BP, glucose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2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145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34" name="Google Shape;1734;p14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735" name="Google Shape;1735;p14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36" name="Google Shape;1736;p14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37" name="Google Shape;1737;p145"/>
          <p:cNvSpPr txBox="1"/>
          <p:nvPr/>
        </p:nvSpPr>
        <p:spPr>
          <a:xfrm>
            <a:off x="1246502" y="768925"/>
            <a:ext cx="16800357" cy="7094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Polycystic Ovary Syndrome (PCOS)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38" name="Google Shape;1738;p14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9" name="Google Shape;1739;p145"/>
          <p:cNvSpPr txBox="1"/>
          <p:nvPr/>
        </p:nvSpPr>
        <p:spPr>
          <a:xfrm>
            <a:off x="1061422" y="3241560"/>
            <a:ext cx="6964877" cy="7733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Hyperandrogenism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low-grade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gain and visceral adiposity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Low–glycemic–load dietary pattern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with each meal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reduction if indicated (5–10%)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Anti-inflammatory, Mediterranean-style diet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740" name="Google Shape;1740;p145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741" name="Google Shape;1741;p145"/>
          <p:cNvSpPr txBox="1"/>
          <p:nvPr/>
        </p:nvSpPr>
        <p:spPr>
          <a:xfrm>
            <a:off x="10181209" y="7722882"/>
            <a:ext cx="7290443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Fasting glucose, insulin, HbA1c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 panel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Total &amp; free testosterone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</p:txBody>
      </p:sp>
      <p:graphicFrame>
        <p:nvGraphicFramePr>
          <p:cNvPr id="1742" name="Google Shape;1742;p145"/>
          <p:cNvGraphicFramePr/>
          <p:nvPr/>
        </p:nvGraphicFramePr>
        <p:xfrm>
          <a:off x="10102850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487825"/>
                <a:gridCol w="1990325"/>
                <a:gridCol w="2969000"/>
              </a:tblGrid>
              <a:tr h="50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6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Inositol (myo-/D-chiro)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sensitivity, ovulation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0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Glucose regulation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0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1–3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6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Metabolic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p146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48" name="Google Shape;1748;p14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749" name="Google Shape;1749;p14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50" name="Google Shape;1750;p14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51" name="Google Shape;1751;p146"/>
          <p:cNvSpPr txBox="1"/>
          <p:nvPr/>
        </p:nvSpPr>
        <p:spPr>
          <a:xfrm>
            <a:off x="1246502" y="768925"/>
            <a:ext cx="16800357" cy="661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Hypogonadism (Low Estrogen/Testosterone)</a:t>
            </a:r>
            <a:endParaRPr/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52" name="Google Shape;1752;p14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3" name="Google Shape;1753;p146"/>
          <p:cNvSpPr txBox="1"/>
          <p:nvPr/>
        </p:nvSpPr>
        <p:spPr>
          <a:xfrm>
            <a:off x="1061422" y="3241560"/>
            <a:ext cx="6964877" cy="80632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anabolic signaling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Loss of lean mass and bone density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fat mass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 and low energy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energy and protein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Resistance training support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Bone-protective nutrition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 diet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754" name="Google Shape;1754;p146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755" name="Google Shape;1755;p146"/>
          <p:cNvSpPr txBox="1"/>
          <p:nvPr/>
        </p:nvSpPr>
        <p:spPr>
          <a:xfrm>
            <a:off x="10181209" y="7722882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Total &amp; free testosterone or estradiol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density (DXA if indicated)</a:t>
            </a:r>
            <a:endParaRPr/>
          </a:p>
        </p:txBody>
      </p:sp>
      <p:graphicFrame>
        <p:nvGraphicFramePr>
          <p:cNvPr id="1756" name="Google Shape;1756;p146"/>
          <p:cNvGraphicFramePr/>
          <p:nvPr/>
        </p:nvGraphicFramePr>
        <p:xfrm>
          <a:off x="10083800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564175"/>
                <a:gridCol w="2739825"/>
                <a:gridCol w="3337050"/>
              </a:tblGrid>
              <a:tr h="48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81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1.2–1.5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Lean mass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6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Hormone signaling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6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Sex hormone synthesis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6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0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Google Shape;1761;p147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62" name="Google Shape;1762;p14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763" name="Google Shape;1763;p14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64" name="Google Shape;1764;p14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65" name="Google Shape;1765;p147"/>
          <p:cNvSpPr txBox="1"/>
          <p:nvPr/>
        </p:nvSpPr>
        <p:spPr>
          <a:xfrm>
            <a:off x="1246502" y="768925"/>
            <a:ext cx="16800357" cy="661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Hyperparathyroidism / Calcium Disorders</a:t>
            </a:r>
            <a:endParaRPr/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66" name="Google Shape;1766;p14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7" name="Google Shape;1767;p147"/>
          <p:cNvSpPr txBox="1"/>
          <p:nvPr/>
        </p:nvSpPr>
        <p:spPr>
          <a:xfrm>
            <a:off x="1061422" y="3241560"/>
            <a:ext cx="6964877" cy="8241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calcium–phosphorus balance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resorption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 deficiency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Normalize calcium intake (not restriction unless advised)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 repletion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for bone matrix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Hydration (stone prevention)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768" name="Google Shape;1768;p147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769" name="Google Shape;1769;p147"/>
          <p:cNvSpPr txBox="1"/>
          <p:nvPr/>
        </p:nvSpPr>
        <p:spPr>
          <a:xfrm>
            <a:off x="10258153" y="7593413"/>
            <a:ext cx="7290443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Serum calcium, PTH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Phosphorus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density</a:t>
            </a:r>
            <a:endParaRPr/>
          </a:p>
        </p:txBody>
      </p:sp>
      <p:graphicFrame>
        <p:nvGraphicFramePr>
          <p:cNvPr id="1770" name="Google Shape;1770;p147"/>
          <p:cNvGraphicFramePr/>
          <p:nvPr/>
        </p:nvGraphicFramePr>
        <p:xfrm>
          <a:off x="10083800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968850"/>
                <a:gridCol w="3167475"/>
                <a:gridCol w="2660200"/>
              </a:tblGrid>
              <a:tr h="63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Suppress PTH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Mineral balance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4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Google Shape;1775;p148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76" name="Google Shape;1776;p14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777" name="Google Shape;1777;p14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78" name="Google Shape;1778;p14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79" name="Google Shape;1779;p148"/>
          <p:cNvSpPr txBox="1"/>
          <p:nvPr/>
        </p:nvSpPr>
        <p:spPr>
          <a:xfrm>
            <a:off x="1246502" y="286325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Endocrine Disorders</a:t>
            </a:r>
            <a:endParaRPr/>
          </a:p>
        </p:txBody>
      </p:sp>
      <p:sp>
        <p:nvSpPr>
          <p:cNvPr id="1780" name="Google Shape;1780;p14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81" name="Google Shape;1781;p148"/>
          <p:cNvGraphicFramePr/>
          <p:nvPr/>
        </p:nvGraphicFramePr>
        <p:xfrm>
          <a:off x="114994" y="24257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768825"/>
                <a:gridCol w="4150375"/>
                <a:gridCol w="4934050"/>
                <a:gridCol w="2722725"/>
                <a:gridCol w="3334275"/>
              </a:tblGrid>
              <a:tr h="63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Endocrine 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Drivers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Core MNT Interventions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Nutrients / Supplement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Relevant Labs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9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Hypothyroidism (incl. Hashimoto’s)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metabolic rate; impaired T4→T3 conversion; autoimmune inflammation; constipation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Adequate energy &amp; protein; anti-inflammatory diet; ensure iodine sufficiency (avoid excess); gut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Selenium, zinc, iron (if low), vitamin D,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TSH, Free T4/T3, TPO/Tg Ab, ferritin, vitamin D, lipids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2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Hyperthyroidism (Graves’)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Hypermetabolism; muscle &amp; bone loss; oxidative stress; diarrhea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energy &amp; protein (1.2–1.5 g/kg); avoid excess iodine; bone protection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Protein, calcium, vitamin D,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TSH, Free T4/T3, calcium, vitamin D, DXA (if prolonged)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Adrenal Insufficiency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cortisol → hypoglycemia risk; sodium loss; fatigue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Regular meals/snacks; adequate carbs; liberal sodium (if advised); hydration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Sodium (food-based), vitamin C, B-complex,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Cortisol/ACTH, CMP (Na/K/glucose), BP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5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Cushing’s Syndrome (Hypercortisolism)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 catabolism; insulin resistance; HTN; bone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protein; low-glycemic-load diet; sodium reduction; bone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Protein, calcium, vitamin D,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HbA1c, CMP (Na/K), vitamin D, DXA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2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Polycystic Ovary Syndrome (PCOS)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resistance; hyperandrogenism;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Low-glycemic-load/Mediterranean pattern; protein with meals; weight loss if indicated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Inositol, magnesium, omega-3s, 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Fasting glucose/insulin, HbA1c, lipids, testosterone, 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Hypogonadism (Low Estrogen/Testosterone)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anabolic signaling; lean mass &amp; bone loss; fatigue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Adequate energy &amp; protein; resistance training support; bone protection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Protein, vitamin D, zinc, 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Total/free testosterone or estradiol, vitamin D, lipids, DXA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2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Hyperparathyroidism / Calcium Disorders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Altered Ca–P balance; bone resorption; vitamin D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Normalize calcium intake; vitamin D repletion; hydration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calcium,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Serum calcium, PTH, phosphorus, vitamin D, DXA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Growth Hormone Deficiency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lean mass; ↑ fat mass; dyslipidemia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Adequate protein; cardiometabolic risk reduction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Protein, omega-3s, 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IGF-1, lipids, body composition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3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Endocrine-Related Hypoglycemia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insulin vs glucose; impaired counter-regulation; meal skipping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Frequent meals/snacks; pair carbs with protein/fat; avoid fasting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chromium, soluble fiber, 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Fasting glucose, CGM/SMBG patterns, insulin/C-peptide (case-based)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5" name="Shape 1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6" name="Google Shape;1786;p149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87" name="Google Shape;1787;p14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788" name="Google Shape;1788;p14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789" name="Google Shape;1789;p14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790" name="Google Shape;1790;p149"/>
          <p:cNvSpPr txBox="1"/>
          <p:nvPr/>
        </p:nvSpPr>
        <p:spPr>
          <a:xfrm>
            <a:off x="1503946" y="1152818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Obesity</a:t>
            </a:r>
            <a:endParaRPr/>
          </a:p>
        </p:txBody>
      </p:sp>
      <p:sp>
        <p:nvSpPr>
          <p:cNvPr id="1791" name="Google Shape;1791;p14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2" name="Google Shape;1792;p149"/>
          <p:cNvSpPr txBox="1"/>
          <p:nvPr/>
        </p:nvSpPr>
        <p:spPr>
          <a:xfrm>
            <a:off x="1819486" y="3921435"/>
            <a:ext cx="14028004" cy="311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Obesity is a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chronic, relapsing, multifactorial disease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characterized by excess adiposity that impairs health. It reflects dysregulation of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energy balance, appetite signaling, insulin sensitivity, inflammation, and body composition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simply willpower. </a:t>
            </a:r>
            <a:endParaRPr/>
          </a:p>
          <a:p>
            <a:pPr indent="-1029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Nutrition Therapy (MNT)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is foundational for improving metabolic health, reducing cardiometabolic risk, and supporting sustainable weight management.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5"/>
          <p:cNvSpPr txBox="1"/>
          <p:nvPr/>
        </p:nvSpPr>
        <p:spPr>
          <a:xfrm>
            <a:off x="737517" y="289254"/>
            <a:ext cx="17568114" cy="22438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Poppins"/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Lab-driven Personalization for Osteoporosis &amp; Low Bone Density </a:t>
            </a:r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1" name="Google Shape;201;p15"/>
          <p:cNvGraphicFramePr/>
          <p:nvPr/>
        </p:nvGraphicFramePr>
        <p:xfrm>
          <a:off x="2318093" y="337191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578625"/>
                <a:gridCol w="4581375"/>
                <a:gridCol w="5056225"/>
              </a:tblGrid>
              <a:tr h="36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Lab / marker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Action threshold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 focus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25(OH)D &lt;30 ng/mL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Deficient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 repletion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dietary 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&lt;1,000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(food first)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magnesium intake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Common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Elevated PTH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Secondary hyperparathyroidism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+ vitamin D + magnesium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Postmenopausal status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Increased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K2 ± isoflavones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202" name="Google Shape;202;p15"/>
          <p:cNvSpPr txBox="1"/>
          <p:nvPr/>
        </p:nvSpPr>
        <p:spPr>
          <a:xfrm>
            <a:off x="948386" y="6409361"/>
            <a:ext cx="6074142" cy="3503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nutraceutical “stacks” (examples)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Osteopenia prevention: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(diet to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1,200 mg/day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) + Vitamin D3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1,000 IU/day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Magnesium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300 mg/day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labs at 3 months.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Postmenopausal bone loss: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D3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1,000–2,000 IU/day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K2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180 mcg/day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Calcium (food + supplements) → reassess at 6–12 months.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BMD, refuses Rx: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stack above ± boron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 mg/day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DXA at 1–2 years</a:t>
            </a:r>
            <a:endParaRPr/>
          </a:p>
        </p:txBody>
      </p:sp>
      <p:sp>
        <p:nvSpPr>
          <p:cNvPr id="203" name="Google Shape;203;p15"/>
          <p:cNvSpPr txBox="1"/>
          <p:nvPr/>
        </p:nvSpPr>
        <p:spPr>
          <a:xfrm>
            <a:off x="7304671" y="6409363"/>
            <a:ext cx="4433810" cy="3177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Safety &amp; timing notes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absorption: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Split doses; avoid taking with iron, zinc, or levothyroxine (separate by ≥4 hours for thyroid meds).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K2: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Contraindicated with vitamin K antagonists unless managed.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Strontium: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Can falsely elevate DXA BMD; document use.</a:t>
            </a:r>
            <a:endParaRPr/>
          </a:p>
        </p:txBody>
      </p:sp>
      <p:sp>
        <p:nvSpPr>
          <p:cNvPr id="204" name="Google Shape;204;p15"/>
          <p:cNvSpPr txBox="1"/>
          <p:nvPr/>
        </p:nvSpPr>
        <p:spPr>
          <a:xfrm>
            <a:off x="12314083" y="6409363"/>
            <a:ext cx="4433810" cy="3177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Labs (25-OH-D, calcium, PTH):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8–24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after changes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DXA scan: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Every 1–2 years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(not sooner unless clinically indicated)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no stabilization or improvement in BMD or markers within expected windows, reassess strategy and escalate care.</a:t>
            </a:r>
            <a:endParaRPr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6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p150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798" name="Google Shape;1798;p15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799" name="Google Shape;1799;p15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00" name="Google Shape;1800;p15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01" name="Google Shape;1801;p150"/>
          <p:cNvSpPr txBox="1"/>
          <p:nvPr/>
        </p:nvSpPr>
        <p:spPr>
          <a:xfrm>
            <a:off x="1453146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Obesity - Primary Nutrition Mechanisms &amp; Core Nutrition Goals</a:t>
            </a:r>
            <a:endParaRPr/>
          </a:p>
        </p:txBody>
      </p:sp>
      <p:sp>
        <p:nvSpPr>
          <p:cNvPr id="1802" name="Google Shape;1802;p15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3" name="Google Shape;1803;p150"/>
          <p:cNvSpPr txBox="1"/>
          <p:nvPr/>
        </p:nvSpPr>
        <p:spPr>
          <a:xfrm>
            <a:off x="905086" y="3210235"/>
            <a:ext cx="7719279" cy="6961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Mechanisms (Drivers)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Positive energy balance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over time (environment + biology)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 &amp; hyperinsulinemia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fat storage bias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Adipose tissue inflammation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(↑ cytokines, oxidative stress)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Leptin resistance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impaired satiety signaling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gut microbiome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energy harvest, appetite hormones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 debt &amp; stress (↑ cortisol)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appetite dysregulation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Sarcopenic obesity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low muscle mass lowers resting energy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effects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(steroids, antipsychotics, some antidepressants)</a:t>
            </a:r>
            <a:endParaRPr/>
          </a:p>
        </p:txBody>
      </p:sp>
      <p:sp>
        <p:nvSpPr>
          <p:cNvPr id="1804" name="Google Shape;1804;p150"/>
          <p:cNvSpPr txBox="1"/>
          <p:nvPr/>
        </p:nvSpPr>
        <p:spPr>
          <a:xfrm>
            <a:off x="9845886" y="3997635"/>
            <a:ext cx="7719279" cy="5005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Nutrition Goals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AutoNum type="arabicPeriod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Create a sustainable energy deficit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while preserving lean mass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AutoNum type="arabicPeriod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insulin sensitivity and glycemic stability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AutoNum type="arabicPeriod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visceral fat and inflammation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AutoNum type="arabicPeriod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Enhance satiety and appetite regulation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AutoNum type="arabicPeriod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cardiometabolic risk factors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(lipids, BP, glucose)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AutoNum type="arabicPeriod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long-term adherence and quality of life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8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151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10" name="Google Shape;1810;p15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811" name="Google Shape;1811;p15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12" name="Google Shape;1812;p15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13" name="Google Shape;1813;p151"/>
          <p:cNvSpPr txBox="1"/>
          <p:nvPr/>
        </p:nvSpPr>
        <p:spPr>
          <a:xfrm>
            <a:off x="1238209" y="1396084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Obesity - (MNT) Interventions</a:t>
            </a:r>
            <a:endParaRPr/>
          </a:p>
        </p:txBody>
      </p:sp>
      <p:sp>
        <p:nvSpPr>
          <p:cNvPr id="1814" name="Google Shape;1814;p15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5" name="Google Shape;1815;p151"/>
          <p:cNvSpPr txBox="1"/>
          <p:nvPr/>
        </p:nvSpPr>
        <p:spPr>
          <a:xfrm>
            <a:off x="625686" y="3184835"/>
            <a:ext cx="8202672" cy="65958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1) Energy &amp; Portion Strategy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Individualize calorie targets (often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300–750 kcal/day deficit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severe restriction that increases hunger and lean mass loss.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portion frameworks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(plate method, volumetrics).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2) Protein Adequacy (Lean Mass Protection)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~1.0–1.5 g/kg/day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(higher with resistance training/older adults).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Distribute protein across meals to improve satiety and thermogenesis.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3) Carbohydrate Quality &amp; Timing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Prioritize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low–low-glycemic-load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carbs (vegetables, legumes, intact grains).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Pair carbs with protein/fat; limit refined sugars and liquid calories.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4) Fat Quality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MUFAs/PUFAs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(olive oil, nuts, seeds, fatty fish).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industrial trans fats; moderate saturated fat within whole-food patterns.</a:t>
            </a:r>
            <a:endParaRPr/>
          </a:p>
        </p:txBody>
      </p:sp>
      <p:sp>
        <p:nvSpPr>
          <p:cNvPr id="1816" name="Google Shape;1816;p151"/>
          <p:cNvSpPr txBox="1"/>
          <p:nvPr/>
        </p:nvSpPr>
        <p:spPr>
          <a:xfrm>
            <a:off x="9617286" y="3210235"/>
            <a:ext cx="7719279" cy="6620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5) Fiber &amp; Volume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Target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25–38 g/day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fiber; emphasize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soluble/viscous fiber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High-volume, low-energy-density foods (vegetables, soups) for satiety.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6) Dietary Patterns with Evidence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Mediterranean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(strong cardiometabolic outcomes)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Higher-protein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approaches (satiety/lean mass)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Lower-carbohydrate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patterns (glycemia control; nutrient-dense)</a:t>
            </a:r>
            <a:b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1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Pattern choice should fit preferences and be sustainable.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7) Lifestyle Synergy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Resistance + aerobic activity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(muscle preservation, insulin sensitivity)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 7–9 h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; stress management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Address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contributors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when possible (with prescriber)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0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p152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22" name="Google Shape;1822;p15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823" name="Google Shape;1823;p15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24" name="Google Shape;1824;p15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25" name="Google Shape;1825;p152"/>
          <p:cNvSpPr txBox="1"/>
          <p:nvPr/>
        </p:nvSpPr>
        <p:spPr>
          <a:xfrm>
            <a:off x="1238209" y="657497"/>
            <a:ext cx="16800357" cy="28300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Obesity - Key Nutrients &amp; Supplementation (Adjunctive)</a:t>
            </a:r>
            <a:endParaRPr/>
          </a:p>
        </p:txBody>
      </p:sp>
      <p:sp>
        <p:nvSpPr>
          <p:cNvPr id="1826" name="Google Shape;1826;p15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27" name="Google Shape;1827;p152"/>
          <p:cNvGraphicFramePr/>
          <p:nvPr/>
        </p:nvGraphicFramePr>
        <p:xfrm>
          <a:off x="1416706" y="338241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5126750"/>
                <a:gridCol w="4317175"/>
                <a:gridCol w="6464100"/>
              </a:tblGrid>
              <a:tr h="610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/ 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Rationale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 (dietary/supplemental)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 target intake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Satiety, thermogenesis, lean mass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 (psyllium/PHGG)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Satiety, glycemia, LDL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10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 (to labs)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Deficiency common; metabolic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10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Inflammation, TGs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metabolism/bone (context-dependent)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10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 (targeted)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10–20B CFU/day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Gut–appetite signaling (adjunct)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1" name="Shape 1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" name="Google Shape;1832;p153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33" name="Google Shape;1833;p15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834" name="Google Shape;1834;p15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35" name="Google Shape;1835;p15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36" name="Google Shape;1836;p153"/>
          <p:cNvSpPr txBox="1"/>
          <p:nvPr/>
        </p:nvSpPr>
        <p:spPr>
          <a:xfrm>
            <a:off x="1238209" y="657497"/>
            <a:ext cx="16800357" cy="39476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Obesity - Relevant Labs &amp; Monitoring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37" name="Google Shape;1837;p15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8" name="Google Shape;1838;p153"/>
          <p:cNvSpPr txBox="1"/>
          <p:nvPr/>
        </p:nvSpPr>
        <p:spPr>
          <a:xfrm>
            <a:off x="1648058" y="3853181"/>
            <a:ext cx="7012802" cy="547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Anthropometrics: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weight, BMI,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waist circumference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Glycemia: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fasting glucose,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Lipids: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TG, HDL-C, LDL-C (± ApoB)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Inflammation: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hs-CRP (optional)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Nutrients: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25-OH vitamin D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(if fatigue)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Liver: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ALT/AST (NAFLD risk)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 pressure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2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154"/>
          <p:cNvSpPr/>
          <p:nvPr/>
        </p:nvSpPr>
        <p:spPr>
          <a:xfrm rot="10800000">
            <a:off x="-3" y="-465684"/>
            <a:ext cx="18288006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44" name="Google Shape;1844;p15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845" name="Google Shape;1845;p15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46" name="Google Shape;1846;p15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47" name="Google Shape;1847;p154"/>
          <p:cNvSpPr txBox="1"/>
          <p:nvPr/>
        </p:nvSpPr>
        <p:spPr>
          <a:xfrm>
            <a:off x="1238209" y="657497"/>
            <a:ext cx="16800357" cy="4887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Obesity - Special Populations &amp; Considerations</a:t>
            </a:r>
            <a:endParaRPr/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48" name="Google Shape;1848;p15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9" name="Google Shape;1849;p154"/>
          <p:cNvSpPr txBox="1"/>
          <p:nvPr/>
        </p:nvSpPr>
        <p:spPr>
          <a:xfrm>
            <a:off x="1648058" y="3853181"/>
            <a:ext cx="12012804" cy="293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Older adults: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prioritize protein/resistance training to prevent sarcopenia.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Prediabetes/T2D: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emphasize low–glycemic-load patterns and protein at meals.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PCOS: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low–GL, higher protein; consider inositol (case-dependent).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Bariatric candidates: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pre-op nutrition optimization; post-op protocols required.</a:t>
            </a:r>
            <a:endParaRPr/>
          </a:p>
          <a:p>
            <a:pPr indent="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155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55" name="Google Shape;1855;p15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856" name="Google Shape;1856;p15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57" name="Google Shape;1857;p15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58" name="Google Shape;1858;p155"/>
          <p:cNvSpPr txBox="1"/>
          <p:nvPr/>
        </p:nvSpPr>
        <p:spPr>
          <a:xfrm>
            <a:off x="1238209" y="657497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Cognitive and Neurodegenerative Disorders</a:t>
            </a:r>
            <a:endParaRPr/>
          </a:p>
        </p:txBody>
      </p:sp>
      <p:sp>
        <p:nvSpPr>
          <p:cNvPr id="1859" name="Google Shape;1859;p15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0" name="Google Shape;1860;p155"/>
          <p:cNvSpPr txBox="1"/>
          <p:nvPr/>
        </p:nvSpPr>
        <p:spPr>
          <a:xfrm>
            <a:off x="1648058" y="3853181"/>
            <a:ext cx="12717269" cy="4079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Cognitive and neurodegenerative disorders—such as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mild cognitive impairment (MCI), Alzheimer’s disease (AD), vascular dementia, Parkinson’s disease (PD), Lewy body dementia, and amyotrophic lateral sclerosis (ALS)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—share common pathophysiologic drivers that are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nutrition-sensitive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64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While nutrition does not cure these conditions,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can slow progression, reduce symptom burden, support function, and improve quality of life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6015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p156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66" name="Google Shape;1866;p15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867" name="Google Shape;1867;p15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68" name="Google Shape;1868;p15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69" name="Google Shape;1869;p156"/>
          <p:cNvSpPr txBox="1"/>
          <p:nvPr/>
        </p:nvSpPr>
        <p:spPr>
          <a:xfrm>
            <a:off x="1161249" y="213017"/>
            <a:ext cx="16800357" cy="28300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Cognitive and Neurodegenerative Disorders - Primary Nutrition Mechanisms</a:t>
            </a:r>
            <a:endParaRPr/>
          </a:p>
        </p:txBody>
      </p:sp>
      <p:sp>
        <p:nvSpPr>
          <p:cNvPr id="1870" name="Google Shape;1870;p15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1" name="Google Shape;1871;p156"/>
          <p:cNvSpPr txBox="1"/>
          <p:nvPr/>
        </p:nvSpPr>
        <p:spPr>
          <a:xfrm>
            <a:off x="904110" y="3032273"/>
            <a:ext cx="7253203" cy="749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Neuroinflammation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Elevated cytokines (IL-6, TNF-α) impair synaptic signaling and plasticity.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Oxidative Stress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Reactive oxygen species damage neuronal membranes and DNA.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Mitochondrial Dysfunction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ATP production reduces neuronal resilience.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Glucose Utilization (“Brain Insulin Resistance”)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cerebral glucose uptake; ketone utilization may compensate in some contexts.</a:t>
            </a:r>
            <a:endParaRPr/>
          </a:p>
          <a:p>
            <a:pPr indent="-914400" lvl="0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6015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72" name="Google Shape;1872;p156"/>
          <p:cNvSpPr txBox="1"/>
          <p:nvPr/>
        </p:nvSpPr>
        <p:spPr>
          <a:xfrm>
            <a:off x="9445414" y="3570994"/>
            <a:ext cx="7011801" cy="7089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Cerebrovascular Dysfunction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Endothelial dysfunction and atherosclerosis reduce cerebral perfusion.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6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Blood–Brain Barrier (BBB) Disruption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permeability allows inflammatory mediators to enter the brain.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6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Deficiencies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 vitamins, vitamin D, omega-3s, magnesium commonly low.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6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Gut–Brain Axis Dysregulation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Dysbiosis alters neuroactive metabolites and immune signaling.</a:t>
            </a:r>
            <a:endParaRPr/>
          </a:p>
          <a:p>
            <a:pPr indent="-48126" lvl="1" marL="79742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914400" lvl="0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6015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" name="Google Shape;1877;p157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78" name="Google Shape;1878;p15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879" name="Google Shape;1879;p15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80" name="Google Shape;1880;p15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81" name="Google Shape;1881;p157"/>
          <p:cNvSpPr txBox="1"/>
          <p:nvPr/>
        </p:nvSpPr>
        <p:spPr>
          <a:xfrm>
            <a:off x="1186902" y="597921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Cognitive and Neurodegenerative Disorders - Core Nutrition Goals</a:t>
            </a:r>
            <a:endParaRPr/>
          </a:p>
        </p:txBody>
      </p:sp>
      <p:sp>
        <p:nvSpPr>
          <p:cNvPr id="1882" name="Google Shape;1882;p15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3" name="Google Shape;1883;p157"/>
          <p:cNvSpPr txBox="1"/>
          <p:nvPr/>
        </p:nvSpPr>
        <p:spPr>
          <a:xfrm>
            <a:off x="1596751" y="4135368"/>
            <a:ext cx="9998113" cy="5933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neuroinflammation and oxidative stress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mitochondrial energy production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Stabilize glucose and insulin signaling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Preserve neuronal membrane integrity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cerebral blood flow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or correct micronutrient deficiencies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Maintain lean mass and functional status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Optimize swallowing, intake, and safety in later stages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914400" lvl="0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6015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7" name="Shape 1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8" name="Google Shape;1888;p158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889" name="Google Shape;1889;p15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890" name="Google Shape;1890;p15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891" name="Google Shape;1891;p15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892" name="Google Shape;1892;p158"/>
          <p:cNvSpPr txBox="1"/>
          <p:nvPr/>
        </p:nvSpPr>
        <p:spPr>
          <a:xfrm>
            <a:off x="1246502" y="768925"/>
            <a:ext cx="16800357" cy="661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Mild Cognitive Impairment (MCI)</a:t>
            </a:r>
            <a:endParaRPr/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93" name="Google Shape;1893;p15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4" name="Google Shape;1894;p158"/>
          <p:cNvSpPr txBox="1"/>
          <p:nvPr/>
        </p:nvSpPr>
        <p:spPr>
          <a:xfrm>
            <a:off x="1061422" y="3241560"/>
            <a:ext cx="6964877" cy="8228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Early neuroinflammation and oxidative stress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cerebral glucose utilization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insufficiency (B vitamins, vitamin 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Vascular risk factors (BP, lipids, insulin resistance)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MIND or Mediterranean diet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emphasis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Glycemic stability (protein + fiber with carbs)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(~1.0–1.2 g/kg/day)</a:t>
            </a:r>
            <a:endParaRPr/>
          </a:p>
          <a:p>
            <a:pPr indent="-165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895" name="Google Shape;1895;p158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896" name="Google Shape;1896;p158"/>
          <p:cNvSpPr txBox="1"/>
          <p:nvPr/>
        </p:nvSpPr>
        <p:spPr>
          <a:xfrm>
            <a:off x="9774169" y="7901254"/>
            <a:ext cx="7290444" cy="129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B12, folate, Homocysteine, Vitamin D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/ fasting glucose, Lipid panel</a:t>
            </a:r>
            <a:endParaRPr/>
          </a:p>
        </p:txBody>
      </p:sp>
      <p:graphicFrame>
        <p:nvGraphicFramePr>
          <p:cNvPr id="1897" name="Google Shape;1897;p158"/>
          <p:cNvGraphicFramePr/>
          <p:nvPr/>
        </p:nvGraphicFramePr>
        <p:xfrm>
          <a:off x="9698160" y="398902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290275"/>
                <a:gridCol w="2183400"/>
                <a:gridCol w="2604500"/>
              </a:tblGrid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B-complex (B6, folate, B12)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RDA–therapeutic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homocysteine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Neuroimmune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31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Synaptic signaling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Polyphenols (berries, cocoa)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Food-based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Antioxidant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p159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903" name="Google Shape;1903;p15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904" name="Google Shape;1904;p15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05" name="Google Shape;1905;p15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906" name="Google Shape;1906;p159"/>
          <p:cNvSpPr txBox="1"/>
          <p:nvPr/>
        </p:nvSpPr>
        <p:spPr>
          <a:xfrm>
            <a:off x="1246502" y="768925"/>
            <a:ext cx="16800357" cy="5673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Alzheimer’s Disease (AD)</a:t>
            </a:r>
            <a:endParaRPr/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07" name="Google Shape;1907;p15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8" name="Google Shape;1908;p159"/>
          <p:cNvSpPr txBox="1"/>
          <p:nvPr/>
        </p:nvSpPr>
        <p:spPr>
          <a:xfrm>
            <a:off x="1061422" y="3241560"/>
            <a:ext cx="6964877" cy="98158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Amyloid and tau pathology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Neuroinflammation and oxidative stress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“Brain insulin resistance”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loss and reduced intake as disease progresses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MIND/Mediterranean diet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(early stages)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energy and protein to prevent weight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Glycemic control; avoid large glucose spikes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Texture modification and feeding support in later stages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165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909" name="Google Shape;1909;p159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910" name="Google Shape;1910;p159"/>
          <p:cNvSpPr txBox="1"/>
          <p:nvPr/>
        </p:nvSpPr>
        <p:spPr>
          <a:xfrm>
            <a:off x="9594595" y="8414574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B12, folate, Vitamin D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Homocysteine, HbA1c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trends</a:t>
            </a:r>
            <a:endParaRPr/>
          </a:p>
        </p:txBody>
      </p:sp>
      <p:graphicFrame>
        <p:nvGraphicFramePr>
          <p:cNvPr id="1911" name="Google Shape;1911;p159"/>
          <p:cNvGraphicFramePr/>
          <p:nvPr/>
        </p:nvGraphicFramePr>
        <p:xfrm>
          <a:off x="9603163" y="388950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653450"/>
                <a:gridCol w="2126700"/>
                <a:gridCol w="2388225"/>
              </a:tblGrid>
              <a:tr h="431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1–3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Membrane integrity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B-complex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RDA–therapeutic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Methylation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&amp; cognition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(threonate/glycinate)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Synaptic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MCT oil*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mL 1–3×/day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Alternative brain fuel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6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6"/>
          <p:cNvSpPr txBox="1"/>
          <p:nvPr/>
        </p:nvSpPr>
        <p:spPr>
          <a:xfrm>
            <a:off x="737519" y="444501"/>
            <a:ext cx="17428278" cy="21970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Osteoarthritis</a:t>
            </a:r>
            <a:r>
              <a:rPr b="0" i="0" lang="en-US" sz="4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(adjunct to weight management, physical therapy/exercise, and analgesic/Rx care when needed)</a:t>
            </a:r>
            <a:endParaRPr/>
          </a:p>
        </p:txBody>
      </p:sp>
      <p:sp>
        <p:nvSpPr>
          <p:cNvPr id="212" name="Google Shape;212;p1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6"/>
          <p:cNvSpPr txBox="1"/>
          <p:nvPr/>
        </p:nvSpPr>
        <p:spPr>
          <a:xfrm>
            <a:off x="5722887" y="3412773"/>
            <a:ext cx="6546548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  <p:graphicFrame>
        <p:nvGraphicFramePr>
          <p:cNvPr id="214" name="Google Shape;214;p16"/>
          <p:cNvGraphicFramePr/>
          <p:nvPr/>
        </p:nvGraphicFramePr>
        <p:xfrm>
          <a:off x="1366428" y="444635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579400"/>
                <a:gridCol w="2793100"/>
                <a:gridCol w="2877475"/>
                <a:gridCol w="4532500"/>
                <a:gridCol w="3173650"/>
              </a:tblGrid>
              <a:tr h="96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before reassessment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benefit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6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Curcumin (bioavailable extract)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500–1,000 mg/day</a:t>
                      </a:r>
                      <a:r>
                        <a:rPr b="0" lang="en-US" sz="2400" u="none" cap="none" strike="noStrike"/>
                        <a:t> (often divided)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pain &amp; stiffness; similar effect size to NSAIDs in some trials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Anticoagulant/antiplatelet caution; GI upset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6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Glucosamine sulfate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1,500 mg/day</a:t>
                      </a:r>
                      <a:r>
                        <a:rPr b="0" lang="en-US" sz="2400" u="none" cap="none" strike="noStrike"/>
                        <a:t> (single or divided dose)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r>
                        <a:rPr b="0" lang="en-US" sz="2400" u="none" cap="none" strike="noStrike"/>
                        <a:t> (up to 6 mo in studies)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pain, ↑ function (best for knee OA)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Discontinue if no benefit by 12 weeks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6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Chondroitin sulfate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800–1,200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pain, ↑ joint space preservation (subset responders)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Additive bleeding risk (rare)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6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fatty acids (EPA+DHA)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1–3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12–24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inflammation, ↓ pain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Bleeding risk at high doses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5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Google Shape;1916;p160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917" name="Google Shape;1917;p16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918" name="Google Shape;1918;p16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19" name="Google Shape;1919;p16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920" name="Google Shape;1920;p160"/>
          <p:cNvSpPr txBox="1"/>
          <p:nvPr/>
        </p:nvSpPr>
        <p:spPr>
          <a:xfrm>
            <a:off x="1297809" y="1230686"/>
            <a:ext cx="16800357" cy="5673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Vascular Dementia</a:t>
            </a:r>
            <a:endParaRPr/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21" name="Google Shape;1921;p16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2" name="Google Shape;1922;p160"/>
          <p:cNvSpPr txBox="1"/>
          <p:nvPr/>
        </p:nvSpPr>
        <p:spPr>
          <a:xfrm>
            <a:off x="1061422" y="3241560"/>
            <a:ext cx="6964877" cy="8903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Cerebrovascular disease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Hypertension, dyslipidemia, diabetes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Endothelial dysfunction and inflammation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DASH–Mediterranean hybrid diet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reduction if hypertensive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and glycemic management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omega-3s and fiber</a:t>
            </a:r>
            <a:endParaRPr/>
          </a:p>
          <a:p>
            <a:pPr indent="-6350" lvl="0" marL="298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165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923" name="Google Shape;1923;p160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924" name="Google Shape;1924;p160"/>
          <p:cNvSpPr txBox="1"/>
          <p:nvPr/>
        </p:nvSpPr>
        <p:spPr>
          <a:xfrm>
            <a:off x="9902436" y="7850200"/>
            <a:ext cx="7290443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 pressure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 panel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/ fasting glucose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CMP (Na, K, Cr)</a:t>
            </a:r>
            <a:endParaRPr/>
          </a:p>
        </p:txBody>
      </p:sp>
      <p:graphicFrame>
        <p:nvGraphicFramePr>
          <p:cNvPr id="1925" name="Google Shape;1925;p160"/>
          <p:cNvGraphicFramePr/>
          <p:nvPr/>
        </p:nvGraphicFramePr>
        <p:xfrm>
          <a:off x="9899079" y="393370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265625"/>
                <a:gridCol w="2351450"/>
                <a:gridCol w="2145450"/>
              </a:tblGrid>
              <a:tr h="498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"/>
                        <a:buNone/>
                      </a:pPr>
                      <a:r>
                        <a:rPr b="1" lang="en-US" sz="1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"/>
                        <a:buNone/>
                      </a:pPr>
                      <a:r>
                        <a:rPr b="1" lang="en-US" sz="1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"/>
                        <a:buNone/>
                      </a:pPr>
                      <a:r>
                        <a:rPr b="1" lang="en-US" sz="1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Vascular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Lipids, glucose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Vascular tone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Potassium (food-based)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Times"/>
                        <a:buNone/>
                      </a:pPr>
                      <a:r>
                        <a:rPr lang="en-US" sz="2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2400-3600 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BP control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9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0" name="Google Shape;1930;p161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931" name="Google Shape;1931;p16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932" name="Google Shape;1932;p16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33" name="Google Shape;1933;p16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934" name="Google Shape;1934;p161"/>
          <p:cNvSpPr txBox="1"/>
          <p:nvPr/>
        </p:nvSpPr>
        <p:spPr>
          <a:xfrm>
            <a:off x="1246502" y="1179379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Parkinson’s Disease (PD)</a:t>
            </a:r>
            <a:endParaRPr/>
          </a:p>
        </p:txBody>
      </p:sp>
      <p:sp>
        <p:nvSpPr>
          <p:cNvPr id="1935" name="Google Shape;1935;p16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6" name="Google Shape;1936;p161"/>
          <p:cNvSpPr txBox="1"/>
          <p:nvPr/>
        </p:nvSpPr>
        <p:spPr>
          <a:xfrm>
            <a:off x="1471876" y="3369827"/>
            <a:ext cx="6964877" cy="6667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Dopaminergic neuron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Mitochondrial dysfunction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Oxidative stress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Constipation and dysphagia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Protein–Levodopa interaction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energy and protein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redistribution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(larger protein intake later in the day if needed)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High-fiber foods and fluids for constipation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Antioxidant-rich diet</a:t>
            </a:r>
            <a:endParaRPr/>
          </a:p>
        </p:txBody>
      </p:sp>
      <p:sp>
        <p:nvSpPr>
          <p:cNvPr id="1937" name="Google Shape;1937;p161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938" name="Google Shape;1938;p161"/>
          <p:cNvSpPr txBox="1"/>
          <p:nvPr/>
        </p:nvSpPr>
        <p:spPr>
          <a:xfrm>
            <a:off x="10055866" y="7518903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B12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Weight/BMI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density (DXA if risk)</a:t>
            </a:r>
            <a:endParaRPr/>
          </a:p>
        </p:txBody>
      </p:sp>
      <p:graphicFrame>
        <p:nvGraphicFramePr>
          <p:cNvPr id="1939" name="Google Shape;1939;p161"/>
          <p:cNvGraphicFramePr/>
          <p:nvPr/>
        </p:nvGraphicFramePr>
        <p:xfrm>
          <a:off x="10142406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797750"/>
                <a:gridCol w="2651850"/>
                <a:gridCol w="3078225"/>
              </a:tblGrid>
              <a:tr h="412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12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9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&amp; neuro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9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Neurologic function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9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CoQ10*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100–300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Mitochondrial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12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Constipation, muscle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3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p162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945" name="Google Shape;1945;p16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946" name="Google Shape;1946;p16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47" name="Google Shape;1947;p16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948" name="Google Shape;1948;p162"/>
          <p:cNvSpPr txBox="1"/>
          <p:nvPr/>
        </p:nvSpPr>
        <p:spPr>
          <a:xfrm>
            <a:off x="1246502" y="1179379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Lewy Body Dementia</a:t>
            </a:r>
            <a:endParaRPr/>
          </a:p>
        </p:txBody>
      </p:sp>
      <p:sp>
        <p:nvSpPr>
          <p:cNvPr id="1949" name="Google Shape;1949;p16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0" name="Google Shape;1950;p162"/>
          <p:cNvSpPr txBox="1"/>
          <p:nvPr/>
        </p:nvSpPr>
        <p:spPr>
          <a:xfrm>
            <a:off x="1471876" y="3369827"/>
            <a:ext cx="6964876" cy="6147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Mixed neurodegeneration and autonomic dysfunction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Glycemic instability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loss and swallowing difficulty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Regular meals for glycemic stability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energy and protein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Texture modification as needed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Hydration and electrolyte balance</a:t>
            </a:r>
            <a:endParaRPr/>
          </a:p>
        </p:txBody>
      </p:sp>
      <p:sp>
        <p:nvSpPr>
          <p:cNvPr id="1951" name="Google Shape;1951;p162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952" name="Google Shape;1952;p162"/>
          <p:cNvSpPr txBox="1"/>
          <p:nvPr/>
        </p:nvSpPr>
        <p:spPr>
          <a:xfrm>
            <a:off x="10030213" y="7672823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/ fasting glucose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trends</a:t>
            </a:r>
            <a:endParaRPr/>
          </a:p>
        </p:txBody>
      </p:sp>
      <p:graphicFrame>
        <p:nvGraphicFramePr>
          <p:cNvPr id="1953" name="Google Shape;1953;p162"/>
          <p:cNvGraphicFramePr/>
          <p:nvPr/>
        </p:nvGraphicFramePr>
        <p:xfrm>
          <a:off x="10025573" y="397931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829925"/>
                <a:gridCol w="2862025"/>
                <a:gridCol w="2943975"/>
              </a:tblGrid>
              <a:tr h="6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20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Autonomic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20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&amp; bone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163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959" name="Google Shape;1959;p16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960" name="Google Shape;1960;p16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61" name="Google Shape;1961;p16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962" name="Google Shape;1962;p163"/>
          <p:cNvSpPr txBox="1"/>
          <p:nvPr/>
        </p:nvSpPr>
        <p:spPr>
          <a:xfrm>
            <a:off x="1272155" y="813524"/>
            <a:ext cx="16800357" cy="28300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Myotrophic Lateral Sclerosis (ALS)</a:t>
            </a:r>
            <a:endParaRPr/>
          </a:p>
        </p:txBody>
      </p:sp>
      <p:sp>
        <p:nvSpPr>
          <p:cNvPr id="1963" name="Google Shape;1963;p16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4" name="Google Shape;1964;p163"/>
          <p:cNvSpPr txBox="1"/>
          <p:nvPr/>
        </p:nvSpPr>
        <p:spPr>
          <a:xfrm>
            <a:off x="1471876" y="3369827"/>
            <a:ext cx="6964876" cy="72018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Severe hypermetabolism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Progressive muscle wasting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Dysphagia and aspiration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oxidative stress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High-energy, high-protein nutrition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Early nutrition support planning (oral → enteral)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Texture modification and swallowing safety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weight loss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965" name="Google Shape;1965;p163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966" name="Google Shape;1966;p163"/>
          <p:cNvSpPr txBox="1"/>
          <p:nvPr/>
        </p:nvSpPr>
        <p:spPr>
          <a:xfrm>
            <a:off x="10030213" y="7672823"/>
            <a:ext cx="7290443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Weight/BMI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CMP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Swallow evaluation (clinical)</a:t>
            </a:r>
            <a:endParaRPr/>
          </a:p>
        </p:txBody>
      </p:sp>
      <p:graphicFrame>
        <p:nvGraphicFramePr>
          <p:cNvPr id="1967" name="Google Shape;1967;p163"/>
          <p:cNvGraphicFramePr/>
          <p:nvPr/>
        </p:nvGraphicFramePr>
        <p:xfrm>
          <a:off x="10115486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921425"/>
                <a:gridCol w="2758825"/>
                <a:gridCol w="2749125"/>
              </a:tblGrid>
              <a:tr h="46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1.2–1.5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Preserve muscle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2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2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Antioxidants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Food-based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Oxidative stress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2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&amp; immune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2" name="Google Shape;1972;p164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973" name="Google Shape;1973;p16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974" name="Google Shape;1974;p16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75" name="Google Shape;1975;p16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976" name="Google Shape;1976;p164"/>
          <p:cNvSpPr txBox="1"/>
          <p:nvPr/>
        </p:nvSpPr>
        <p:spPr>
          <a:xfrm>
            <a:off x="1272155" y="813524"/>
            <a:ext cx="16800357" cy="28300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Cross-Cutting Labs for Cognitive &amp; Neurodegenerative Disorders</a:t>
            </a:r>
            <a:endParaRPr/>
          </a:p>
        </p:txBody>
      </p:sp>
      <p:sp>
        <p:nvSpPr>
          <p:cNvPr id="1977" name="Google Shape;1977;p16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8" name="Google Shape;1978;p164"/>
          <p:cNvSpPr txBox="1"/>
          <p:nvPr/>
        </p:nvSpPr>
        <p:spPr>
          <a:xfrm>
            <a:off x="1589047" y="3952550"/>
            <a:ext cx="7290444" cy="4612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B12, folate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Homocysteine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25-OH vitamin D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/ fasting glucose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 panel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and muscle mass trends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p165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984" name="Google Shape;1984;p16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985" name="Google Shape;1985;p16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86" name="Google Shape;1986;p16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987" name="Google Shape;1987;p165"/>
          <p:cNvSpPr txBox="1"/>
          <p:nvPr/>
        </p:nvSpPr>
        <p:spPr>
          <a:xfrm>
            <a:off x="1272155" y="813524"/>
            <a:ext cx="16800357" cy="28300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Cognitive &amp; Neurodegenerative Disorders</a:t>
            </a:r>
            <a:endParaRPr/>
          </a:p>
        </p:txBody>
      </p:sp>
      <p:sp>
        <p:nvSpPr>
          <p:cNvPr id="1988" name="Google Shape;1988;p16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89" name="Google Shape;1989;p165"/>
          <p:cNvGraphicFramePr/>
          <p:nvPr/>
        </p:nvGraphicFramePr>
        <p:xfrm>
          <a:off x="429437" y="289004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649975"/>
                <a:gridCol w="4103900"/>
                <a:gridCol w="4069900"/>
                <a:gridCol w="5098500"/>
                <a:gridCol w="2506850"/>
              </a:tblGrid>
              <a:tr h="354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Drivers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Core MNT Interventions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Nutrients / Supplement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Relevant Labs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4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Mild Cognitive Impairment (MCI)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Early neuroinflammation; oxidative stress; vascular risk; micronutrient insufficiency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MIND/Mediterranean diet; glycemic stability; adequate protein (≈1.0–1.2 g/kg); CV risk reduction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Omega-3s; B-complex (B6/folate/B12); vitamin D; magnesium; polyphenols; </a:t>
                      </a:r>
                      <a:r>
                        <a:rPr b="1" lang="en-US" sz="1900" u="none" cap="none" strike="noStrike"/>
                        <a:t>potassium (food-based 2,600–3,400 mg/day)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B12, folate, homocysteine, vitamin D, HbA1c, lipids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4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Alzheimer’s Disease (AD)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Amyloid/tau pathology; neuroinflammation; “brain insulin resistance”; weight loss with progression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MIND/Mediterranean (early); adequate energy/protein; glycemic control; texture modification later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Omega-3s; B-complex; vitamin D; magnesium (threonate/glycinate); MCTs*; </a:t>
                      </a:r>
                      <a:r>
                        <a:rPr b="1" lang="en-US" sz="1900" u="none" cap="none" strike="noStrike"/>
                        <a:t>potassium (food-based)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B12, folate, homocysteine, vitamin D, HbA1c, weight trends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6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Vascular Dementia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Cerebrovascular disease; HTN; dyslipidemia; insulin resistance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DASH–Mediterranean hybrid; sodium moderation; weight &amp; glucose control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Omega-3s; soluble fiber; magnesium; </a:t>
                      </a:r>
                      <a:r>
                        <a:rPr b="1" lang="en-US" sz="1900" u="none" cap="none" strike="noStrike"/>
                        <a:t>potassium (food-based)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BP, lipids, HbA1c, CMP (Na/K/Cr)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2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Parkinson’s Disease (PD)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Dopaminergic loss; mitochondrial dysfunction; constipation; protein–levodopa interaction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Adequate energy/protein; protein redistribution if needed; fiber &amp; fluids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Omega-3s; vitamin D; B12; CoQ10*; magnesium; </a:t>
                      </a:r>
                      <a:r>
                        <a:rPr b="1" lang="en-US" sz="1900" u="none" cap="none" strike="noStrike"/>
                        <a:t>potassium (food-based)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B12, weight/BMI, DXA (if risk)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6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Lewy Body Dementia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Autonomic dysfunction; glycemic instability; weight loss; dysphagia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Regular meals; adequate energy/protein; hydration; texture modification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Omega-3s; magnesium; vitamin D; </a:t>
                      </a:r>
                      <a:r>
                        <a:rPr b="1" lang="en-US" sz="1900" u="none" cap="none" strike="noStrike"/>
                        <a:t>potassium (food-based)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HbA1c, vitamin D, weight trends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44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Amyotrophic Lateral Sclerosis (ALS)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Hypermetabolism; muscle wasting; dysphagia/aspiration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/>
                        <a:t>High-energy, high-protein</a:t>
                      </a: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early nutrition support planning; texture safety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 (1.2–1.5 g/kg); omega-3s; antioxidants (food-based); vitamin D; </a:t>
                      </a:r>
                      <a:r>
                        <a:rPr b="1" lang="en-US" sz="1900" u="none" cap="none" strike="noStrike"/>
                        <a:t>potassium (food-based)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Weight/BMI, CMP, vitamin D, swallow eval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4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General Cognitive Decline (Aging)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Sarcopenia; low intake; vascular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 adequacy; Mediterranean/MIND; resistance exercise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Protein; omega-3s; vitamin D; magnesium; </a:t>
                      </a:r>
                      <a:r>
                        <a:rPr b="1" lang="en-US" sz="1900" u="none" cap="none" strike="noStrike"/>
                        <a:t>potassium (food-based)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B12, HbA1c, lipids, body composition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3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p166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995" name="Google Shape;1995;p16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996" name="Google Shape;1996;p16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997" name="Google Shape;1997;p16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998" name="Google Shape;1998;p166"/>
          <p:cNvSpPr txBox="1"/>
          <p:nvPr/>
        </p:nvSpPr>
        <p:spPr>
          <a:xfrm>
            <a:off x="1392129" y="1152818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Hepatic Disorders</a:t>
            </a:r>
            <a:endParaRPr/>
          </a:p>
        </p:txBody>
      </p:sp>
      <p:sp>
        <p:nvSpPr>
          <p:cNvPr id="1999" name="Google Shape;1999;p16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0" name="Google Shape;2000;p166"/>
          <p:cNvSpPr txBox="1"/>
          <p:nvPr/>
        </p:nvSpPr>
        <p:spPr>
          <a:xfrm>
            <a:off x="1648058" y="3853181"/>
            <a:ext cx="12717269" cy="6009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liver is central to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macronutrient metabolism, detoxification, bile production, nutrient storage, and protein synthesis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Hepatic disorders disrupt these functions, leading to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malnutrition, altered glucose and lipid metabolism, inflammation, and impaired detoxification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64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Nutrition Therapy (MNT)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is essential for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preventing disease progression, managing complications, and improving survival and quality of life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664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therapy does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not replace medical treatment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but it is a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cornerstone of care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across the full spectrum of liver disease.</a:t>
            </a:r>
            <a:endParaRPr/>
          </a:p>
          <a:p>
            <a:pPr indent="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6015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4" name="Shape 2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5" name="Google Shape;2005;p167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006" name="Google Shape;2006;p16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007" name="Google Shape;2007;p16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008" name="Google Shape;2008;p16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009" name="Google Shape;2009;p167"/>
          <p:cNvSpPr txBox="1"/>
          <p:nvPr/>
        </p:nvSpPr>
        <p:spPr>
          <a:xfrm>
            <a:off x="1417783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Hepatic Disorders -Primary Nutrition Mechanisms</a:t>
            </a:r>
            <a:endParaRPr/>
          </a:p>
        </p:txBody>
      </p:sp>
      <p:sp>
        <p:nvSpPr>
          <p:cNvPr id="2010" name="Google Shape;2010;p16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1" name="Google Shape;2011;p167"/>
          <p:cNvSpPr txBox="1"/>
          <p:nvPr/>
        </p:nvSpPr>
        <p:spPr>
          <a:xfrm>
            <a:off x="1442831" y="3527573"/>
            <a:ext cx="6589221" cy="6035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Impaired carbohydrate metabolism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glycogen storage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Fasting hypoglycemia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 (especially NAFLD)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Altered protein metabolism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hepatic protein synthesis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muscle catabolism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Sarcopenia common even with obesity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Disordered lipid metabolism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Hepatic fat accumulation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VLDL secretion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Dyslipidemia</a:t>
            </a:r>
            <a:endParaRPr/>
          </a:p>
        </p:txBody>
      </p:sp>
      <p:sp>
        <p:nvSpPr>
          <p:cNvPr id="2012" name="Google Shape;2012;p167"/>
          <p:cNvSpPr txBox="1"/>
          <p:nvPr/>
        </p:nvSpPr>
        <p:spPr>
          <a:xfrm>
            <a:off x="8983654" y="3349773"/>
            <a:ext cx="6589221" cy="6390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Chronic inflammation and oxidative stress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Cytokine-mediated tissue injury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Progression to fibrosis and cirrhosis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Micronutrient deficiencies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Fat-soluble vitamins (A, D, E, K)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Zinc, magnesium, selenium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 vitamins (esp. thiamine in alcohol-related disease)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6. Bile acid and fat malabsorption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Cholestasis reduces fat and fat-soluble vitamin absorption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7. Portal hypertension and ascites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and fluid imbalance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Early satiety and reduced intake</a:t>
            </a:r>
            <a:endParaRPr/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6" name="Shape 2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" name="Google Shape;2017;p168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018" name="Google Shape;2018;p16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019" name="Google Shape;2019;p16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020" name="Google Shape;2020;p16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021" name="Google Shape;2021;p168"/>
          <p:cNvSpPr txBox="1"/>
          <p:nvPr/>
        </p:nvSpPr>
        <p:spPr>
          <a:xfrm>
            <a:off x="1417783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Hepatic Disorders - Core Nutrition Goals</a:t>
            </a:r>
            <a:endParaRPr/>
          </a:p>
        </p:txBody>
      </p:sp>
      <p:sp>
        <p:nvSpPr>
          <p:cNvPr id="2022" name="Google Shape;2022;p16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3" name="Google Shape;2023;p168"/>
          <p:cNvSpPr txBox="1"/>
          <p:nvPr/>
        </p:nvSpPr>
        <p:spPr>
          <a:xfrm>
            <a:off x="1519791" y="3963681"/>
            <a:ext cx="8213901" cy="527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50657" lvl="0" marL="25065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and treat malnutrition and sarcopenia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50657" lvl="0" marL="25065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Preserve lean body mass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50657" lvl="0" marL="25065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Optimize glucose regulation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50657" lvl="0" marL="25065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hepatic fat accumulation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50657" lvl="0" marL="25065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inflammation and oxidative stress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50657" lvl="0" marL="25065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detoxification and liver regeneration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50657" lvl="0" marL="25065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Manage complications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(ascites, encephalopathy, varices)</a:t>
            </a:r>
            <a:endParaRPr/>
          </a:p>
          <a:p>
            <a:pPr indent="-250657" lvl="0" marL="25065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micronutrient deficiencies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50657" lvl="0" marL="25065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survival and quality of life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7" name="Shape 2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8" name="Google Shape;2028;p169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029" name="Google Shape;2029;p16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030" name="Google Shape;2030;p16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031" name="Google Shape;2031;p16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032" name="Google Shape;2032;p169"/>
          <p:cNvSpPr txBox="1"/>
          <p:nvPr/>
        </p:nvSpPr>
        <p:spPr>
          <a:xfrm>
            <a:off x="1272155" y="813524"/>
            <a:ext cx="16800357" cy="28300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Nonalcoholic Fatty Liver Disease (NAFLD / MASLD)</a:t>
            </a:r>
            <a:endParaRPr/>
          </a:p>
        </p:txBody>
      </p:sp>
      <p:sp>
        <p:nvSpPr>
          <p:cNvPr id="2033" name="Google Shape;2033;p16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4" name="Google Shape;2034;p169"/>
          <p:cNvSpPr txBox="1"/>
          <p:nvPr/>
        </p:nvSpPr>
        <p:spPr>
          <a:xfrm>
            <a:off x="1292302" y="3061987"/>
            <a:ext cx="7635873" cy="7163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Insulin resistance and hyperinsulinemia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energy intake and visceral adiposity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Hepatic triglyceride accumulation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low-grade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 fructose and refined carbohydrate intake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loss 7–10%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(most effective intervention)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Mediterranean or low–low-glycemic-load pattern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refined carbs, sugar-sweetened beverages, fructose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(≈1.0–1.2 g/kg/day)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Physical activity (aerobic + resistance)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Alcohol minimization or avoidance</a:t>
            </a:r>
            <a:endParaRPr/>
          </a:p>
        </p:txBody>
      </p:sp>
      <p:sp>
        <p:nvSpPr>
          <p:cNvPr id="2035" name="Google Shape;2035;p169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036" name="Google Shape;2036;p169"/>
          <p:cNvSpPr txBox="1"/>
          <p:nvPr/>
        </p:nvSpPr>
        <p:spPr>
          <a:xfrm>
            <a:off x="9748026" y="8071382"/>
            <a:ext cx="7290443" cy="129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ALT, AST, Triglycerides, HbA1c / fasting glucose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 (iron overload risk), Vitamin D</a:t>
            </a:r>
            <a:endParaRPr/>
          </a:p>
        </p:txBody>
      </p:sp>
      <p:graphicFrame>
        <p:nvGraphicFramePr>
          <p:cNvPr id="2037" name="Google Shape;2037;p169"/>
          <p:cNvGraphicFramePr/>
          <p:nvPr/>
        </p:nvGraphicFramePr>
        <p:xfrm>
          <a:off x="9763180" y="388925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552775"/>
                <a:gridCol w="2085875"/>
                <a:gridCol w="3374125"/>
              </a:tblGrid>
              <a:tr h="418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1–4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hepatic fat, TGs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E*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400–800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Oxidative stress (non-diabetic)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Metabolic &amp; immune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18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Glycemic &amp; lipid control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7"/>
          <p:cNvSpPr txBox="1"/>
          <p:nvPr/>
        </p:nvSpPr>
        <p:spPr>
          <a:xfrm>
            <a:off x="737519" y="444504"/>
            <a:ext cx="17428278" cy="22642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Osteoarthritis</a:t>
            </a:r>
            <a:r>
              <a:rPr b="0" i="0" lang="en-US" sz="4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(Secondary / supportive options)</a:t>
            </a:r>
            <a:endParaRPr/>
          </a:p>
        </p:txBody>
      </p:sp>
      <p:sp>
        <p:nvSpPr>
          <p:cNvPr id="222" name="Google Shape;222;p1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3" name="Google Shape;223;p17"/>
          <p:cNvGraphicFramePr/>
          <p:nvPr/>
        </p:nvGraphicFramePr>
        <p:xfrm>
          <a:off x="1267885" y="344900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273350"/>
                <a:gridCol w="3345875"/>
                <a:gridCol w="2155350"/>
                <a:gridCol w="3752175"/>
                <a:gridCol w="3840775"/>
              </a:tblGrid>
              <a:tr h="58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When to consider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5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400–1,200 mg/day</a:t>
                      </a:r>
                      <a:r>
                        <a:rPr b="0" lang="en-US" sz="2400" u="none" cap="none" strike="noStrike"/>
                        <a:t> (divided)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Pain relief comparable to NSAIDs in some trials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upset; mood effects in bipolar disorder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5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MSM (methylsulfonylmethane)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1.5–3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Pain &amp; function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Generally well tolerated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5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Boswellia serrata (AKBA standardized)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100–250 mg AKBA/day</a:t>
                      </a:r>
                      <a:r>
                        <a:rPr b="0" lang="en-US" sz="2400" u="none" cap="none" strike="noStrike"/>
                        <a:t> (or 300–500 mg extract BID)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pain, ↓ stiffness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upset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71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Avocado–soybean unsaponifiables (ASU)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pain; may slow joint space narrowing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Well tolerated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5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 (if deficient)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1,000–2,000 IU/day</a:t>
                      </a:r>
                      <a:r>
                        <a:rPr b="0" lang="en-US" sz="2400" u="none" cap="none" strike="noStrike"/>
                        <a:t> (or dose to target)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8–24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strength &amp; pain modulation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 calcium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170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043" name="Google Shape;2043;p17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044" name="Google Shape;2044;p17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045" name="Google Shape;2045;p17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046" name="Google Shape;2046;p170"/>
          <p:cNvSpPr txBox="1"/>
          <p:nvPr/>
        </p:nvSpPr>
        <p:spPr>
          <a:xfrm>
            <a:off x="1272155" y="813524"/>
            <a:ext cx="16800357" cy="28300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Alcohol-Associated Liver Disease (ALD)</a:t>
            </a:r>
            <a:endParaRPr/>
          </a:p>
        </p:txBody>
      </p:sp>
      <p:sp>
        <p:nvSpPr>
          <p:cNvPr id="2047" name="Google Shape;2047;p17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8" name="Google Shape;2048;p170"/>
          <p:cNvSpPr txBox="1"/>
          <p:nvPr/>
        </p:nvSpPr>
        <p:spPr>
          <a:xfrm>
            <a:off x="1240996" y="3267214"/>
            <a:ext cx="7635872" cy="77613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alcohol intake displacing nutrients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Protein-calorie malnutrition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Oxidative stress and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Thiamine and B-vitamin depletion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Sarcopenia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Absolute alcohol abstinence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energy intake (often ↑ needs)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High-protein diet (1.2–1.5 g/kg/day)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Frequent meals/snacks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repletion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049" name="Google Shape;2049;p170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050" name="Google Shape;2050;p170"/>
          <p:cNvSpPr txBox="1"/>
          <p:nvPr/>
        </p:nvSpPr>
        <p:spPr>
          <a:xfrm>
            <a:off x="9748026" y="8071382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AST/ALT (AST&gt;ALT common), INR, albumin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Magnesium, Thiamine (clinical)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&amp; muscle mass</a:t>
            </a:r>
            <a:endParaRPr/>
          </a:p>
        </p:txBody>
      </p:sp>
      <p:graphicFrame>
        <p:nvGraphicFramePr>
          <p:cNvPr id="2051" name="Google Shape;2051;p170"/>
          <p:cNvGraphicFramePr/>
          <p:nvPr/>
        </p:nvGraphicFramePr>
        <p:xfrm>
          <a:off x="9823133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334300"/>
                <a:gridCol w="2281800"/>
                <a:gridCol w="3019775"/>
              </a:tblGrid>
              <a:tr h="52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Thiamine (B1)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100–300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 Wernicke’s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1.2–1.5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 muscle loss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25–50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Ammonia metabolism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0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Neuromuscular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0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Folate/B-complex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RDA–therapeutic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Deficiency correction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5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p171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057" name="Google Shape;2057;p17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058" name="Google Shape;2058;p17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059" name="Google Shape;2059;p17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060" name="Google Shape;2060;p171"/>
          <p:cNvSpPr txBox="1"/>
          <p:nvPr/>
        </p:nvSpPr>
        <p:spPr>
          <a:xfrm>
            <a:off x="1272155" y="813524"/>
            <a:ext cx="16800357" cy="3311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Chronic Viral Hepatitis </a:t>
            </a:r>
            <a:endParaRPr/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(B &amp; C)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61" name="Google Shape;2061;p17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2" name="Google Shape;2062;p171"/>
          <p:cNvSpPr txBox="1"/>
          <p:nvPr/>
        </p:nvSpPr>
        <p:spPr>
          <a:xfrm>
            <a:off x="1240996" y="3267214"/>
            <a:ext cx="7635872" cy="7186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hepatic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resting energy expenditure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appetite and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deficiencies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energy and protein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Anti-inflammatory, nutrient-dense diet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alcohol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immune function</a:t>
            </a:r>
            <a:endParaRPr/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063" name="Google Shape;2063;p171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064" name="Google Shape;2064;p171"/>
          <p:cNvSpPr txBox="1"/>
          <p:nvPr/>
        </p:nvSpPr>
        <p:spPr>
          <a:xfrm>
            <a:off x="9748026" y="8071382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ALT, AST, Bilirubin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Albumin, Vitamin D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Viral load (medical)</a:t>
            </a:r>
            <a:endParaRPr/>
          </a:p>
        </p:txBody>
      </p:sp>
      <p:graphicFrame>
        <p:nvGraphicFramePr>
          <p:cNvPr id="2065" name="Google Shape;2065;p171"/>
          <p:cNvGraphicFramePr/>
          <p:nvPr/>
        </p:nvGraphicFramePr>
        <p:xfrm>
          <a:off x="9706806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549575"/>
                <a:gridCol w="2714250"/>
                <a:gridCol w="3838475"/>
              </a:tblGrid>
              <a:tr h="49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1.0–1.2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Maintain lean mass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1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modulation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1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&amp; hepatic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1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9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p172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071" name="Google Shape;2071;p17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072" name="Google Shape;2072;p17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073" name="Google Shape;2073;p17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074" name="Google Shape;2074;p172"/>
          <p:cNvSpPr txBox="1"/>
          <p:nvPr/>
        </p:nvSpPr>
        <p:spPr>
          <a:xfrm>
            <a:off x="1272155" y="813524"/>
            <a:ext cx="16800357" cy="4733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Cirrhosis (Compensated &amp; Decompensated)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75" name="Google Shape;2075;p17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6" name="Google Shape;2076;p172"/>
          <p:cNvSpPr txBox="1"/>
          <p:nvPr/>
        </p:nvSpPr>
        <p:spPr>
          <a:xfrm>
            <a:off x="1240996" y="3267214"/>
            <a:ext cx="7635872" cy="8715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glycogen storage → fasting hypoglycemia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catabolism and sarcopenia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Portal hypertension → early satiety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Ascites → sodium/fluid imbalance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High-protein intake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(1.2–1.5 g/kg/day)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Frequent meals +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late-evening carb snack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Energy intake ≈30–35 kcal/kg/day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restriction (≤2 g/day) if ascites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prolonged fasting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077" name="Google Shape;2077;p172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078" name="Google Shape;2078;p172"/>
          <p:cNvSpPr txBox="1"/>
          <p:nvPr/>
        </p:nvSpPr>
        <p:spPr>
          <a:xfrm>
            <a:off x="10238163" y="7625189"/>
            <a:ext cx="7290444" cy="1971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315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NR, albumin,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Sodium</a:t>
            </a:r>
            <a:endParaRPr/>
          </a:p>
          <a:p>
            <a:pPr indent="-15240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Bilirubin, Ammonia (context-dependent)</a:t>
            </a:r>
            <a:endParaRPr/>
          </a:p>
          <a:p>
            <a:pPr indent="-15240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trends, muscle mass</a:t>
            </a:r>
            <a:endParaRPr/>
          </a:p>
        </p:txBody>
      </p:sp>
      <p:graphicFrame>
        <p:nvGraphicFramePr>
          <p:cNvPr id="2079" name="Google Shape;2079;p172"/>
          <p:cNvGraphicFramePr/>
          <p:nvPr/>
        </p:nvGraphicFramePr>
        <p:xfrm>
          <a:off x="10238163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645800"/>
                <a:gridCol w="2647775"/>
                <a:gridCol w="2996850"/>
              </a:tblGrid>
              <a:tr h="458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8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1.2–1.5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Survival benefit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1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BCAAs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0.25–0.45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&amp; HE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8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25–50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Ammonia clearance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8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&amp; immune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1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function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3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173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085" name="Google Shape;2085;p17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086" name="Google Shape;2086;p17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087" name="Google Shape;2087;p17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088" name="Google Shape;2088;p173"/>
          <p:cNvSpPr txBox="1"/>
          <p:nvPr/>
        </p:nvSpPr>
        <p:spPr>
          <a:xfrm>
            <a:off x="1272155" y="813524"/>
            <a:ext cx="16800357" cy="4733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Cirrhosis (Compensated &amp; Decompensated)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89" name="Google Shape;2089;p17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0" name="Google Shape;2090;p173"/>
          <p:cNvSpPr txBox="1"/>
          <p:nvPr/>
        </p:nvSpPr>
        <p:spPr>
          <a:xfrm>
            <a:off x="1240996" y="3267214"/>
            <a:ext cx="7635872" cy="8715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Impaired glycogen storage → fasting hypoglycemia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 catabolism and sarcopenia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Portal hypertension → early satiety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Ascites → sodium/fluid imbalance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High-protein intake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(1.2–1.5 g/kg/day)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Frequent meals +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late-evening carb snack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Energy intake ≈30–35 kcal/kg/day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restriction (≤2 g/day) if ascites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prolonged fasting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091" name="Google Shape;2091;p173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092" name="Google Shape;2092;p173"/>
          <p:cNvSpPr txBox="1"/>
          <p:nvPr/>
        </p:nvSpPr>
        <p:spPr>
          <a:xfrm>
            <a:off x="10238163" y="7625189"/>
            <a:ext cx="7290444" cy="1971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INR,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albumin,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Sodium</a:t>
            </a:r>
            <a:endParaRPr/>
          </a:p>
          <a:p>
            <a:pPr indent="-15240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Bilirubin, Ammonia (context-dependent)</a:t>
            </a:r>
            <a:endParaRPr/>
          </a:p>
          <a:p>
            <a:pPr indent="-15240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trends, muscle mass</a:t>
            </a:r>
            <a:endParaRPr/>
          </a:p>
        </p:txBody>
      </p:sp>
      <p:graphicFrame>
        <p:nvGraphicFramePr>
          <p:cNvPr id="2093" name="Google Shape;2093;p173"/>
          <p:cNvGraphicFramePr/>
          <p:nvPr/>
        </p:nvGraphicFramePr>
        <p:xfrm>
          <a:off x="10238163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645800"/>
                <a:gridCol w="2647775"/>
                <a:gridCol w="2996850"/>
              </a:tblGrid>
              <a:tr h="458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8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1.2–1.5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Survival benefit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1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BCAAs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0.25–0.45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&amp; HE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8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25–50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Ammonia clearance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8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&amp; immune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1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function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7" name="Shape 2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8" name="Google Shape;2098;p174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099" name="Google Shape;2099;p17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100" name="Google Shape;2100;p17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01" name="Google Shape;2101;p17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102" name="Google Shape;2102;p174"/>
          <p:cNvSpPr txBox="1"/>
          <p:nvPr/>
        </p:nvSpPr>
        <p:spPr>
          <a:xfrm>
            <a:off x="1272155" y="813524"/>
            <a:ext cx="16800357" cy="4733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Hepatic Encephalopathy (HE)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03" name="Google Shape;2103;p17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4" name="Google Shape;2104;p174"/>
          <p:cNvSpPr txBox="1"/>
          <p:nvPr/>
        </p:nvSpPr>
        <p:spPr>
          <a:xfrm>
            <a:off x="1240996" y="3267214"/>
            <a:ext cx="7635872" cy="7960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Hyperammonemia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amino acid metabolism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Muscle loss reduces ammonia clearance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 NOT restrict protein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plant and dairy proteins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Frequent meals/snacks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Optimize zinc and fiber intake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05" name="Google Shape;2105;p174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106" name="Google Shape;2106;p174"/>
          <p:cNvSpPr txBox="1"/>
          <p:nvPr/>
        </p:nvSpPr>
        <p:spPr>
          <a:xfrm>
            <a:off x="10238163" y="7618568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Ammonia (trend-based)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Albumin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&amp; muscle mass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Electrolytes</a:t>
            </a:r>
            <a:endParaRPr/>
          </a:p>
        </p:txBody>
      </p:sp>
      <p:graphicFrame>
        <p:nvGraphicFramePr>
          <p:cNvPr id="2107" name="Google Shape;2107;p174"/>
          <p:cNvGraphicFramePr/>
          <p:nvPr/>
        </p:nvGraphicFramePr>
        <p:xfrm>
          <a:off x="10263563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342775"/>
                <a:gridCol w="2742675"/>
                <a:gridCol w="3332825"/>
              </a:tblGrid>
              <a:tr h="753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85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1.2–1.5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 catabolism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3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BCAAs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0.25–0.45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Neurocognitive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85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25–50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Urea cycle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85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25–38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ammonia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175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113" name="Google Shape;2113;p17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114" name="Google Shape;2114;p17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15" name="Google Shape;2115;p17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116" name="Google Shape;2116;p175"/>
          <p:cNvSpPr txBox="1"/>
          <p:nvPr/>
        </p:nvSpPr>
        <p:spPr>
          <a:xfrm>
            <a:off x="1272155" y="813524"/>
            <a:ext cx="16800357" cy="4733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Cholestatic Liver Disease (PBC, PSC)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17" name="Google Shape;2117;p17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8" name="Google Shape;2118;p175"/>
          <p:cNvSpPr txBox="1"/>
          <p:nvPr/>
        </p:nvSpPr>
        <p:spPr>
          <a:xfrm>
            <a:off x="1240996" y="3267214"/>
            <a:ext cx="7635872" cy="79749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bile flow → fat malabsorption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Deficiency of fat-soluble vitamins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Pruritus affecting intake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Moderate fat intake; consider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MCTs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Supplement fat-soluble vitamins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and energy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Manage pruritus nutrition triggers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85725" lvl="0" marL="377825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19" name="Google Shape;2119;p175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120" name="Google Shape;2120;p175"/>
          <p:cNvSpPr txBox="1"/>
          <p:nvPr/>
        </p:nvSpPr>
        <p:spPr>
          <a:xfrm>
            <a:off x="10238163" y="7618569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Ammonia (trend-based)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Albumin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&amp; muscle mass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Electrolytes</a:t>
            </a:r>
            <a:endParaRPr/>
          </a:p>
        </p:txBody>
      </p:sp>
      <p:graphicFrame>
        <p:nvGraphicFramePr>
          <p:cNvPr id="2121" name="Google Shape;2121;p175"/>
          <p:cNvGraphicFramePr/>
          <p:nvPr/>
        </p:nvGraphicFramePr>
        <p:xfrm>
          <a:off x="9983150" y="397922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727950"/>
                <a:gridCol w="2602550"/>
                <a:gridCol w="2469975"/>
              </a:tblGrid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Vitamins A, D, E, 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 indicated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Malabsorption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MCT oil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mL 1–3×/day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1000–1500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&amp; immune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5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6" name="Google Shape;2126;p176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127" name="Google Shape;2127;p17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128" name="Google Shape;2128;p17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29" name="Google Shape;2129;p17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130" name="Google Shape;2130;p176"/>
          <p:cNvSpPr txBox="1"/>
          <p:nvPr/>
        </p:nvSpPr>
        <p:spPr>
          <a:xfrm>
            <a:off x="1323462" y="892904"/>
            <a:ext cx="16800357" cy="3311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Cholesystectomy- Primary Nutrition Drivers &amp; Core Nutrition Goals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31" name="Google Shape;2131;p17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2" name="Google Shape;2132;p176"/>
          <p:cNvSpPr txBox="1"/>
          <p:nvPr/>
        </p:nvSpPr>
        <p:spPr>
          <a:xfrm>
            <a:off x="1369262" y="3299448"/>
            <a:ext cx="7635873" cy="65940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Loss of bile storage/concentration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◦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Less bile available during high-fat meals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bile acid delivery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◦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Continuous bile flow → rapid intestinal transit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 malabsorption (variable)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◦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Steatorrhea, bloating, urgency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Bile acid–induced diarrhea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◦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bile acids reaching the colon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Gut microbiome changes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◦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Bile acids alter microbial composition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Risk of fat-soluble vitamin insufficiency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◦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Vitamins A, D, E, K (subset of patients)</a:t>
            </a:r>
            <a:endParaRPr/>
          </a:p>
        </p:txBody>
      </p:sp>
      <p:sp>
        <p:nvSpPr>
          <p:cNvPr id="2133" name="Google Shape;2133;p176"/>
          <p:cNvSpPr txBox="1"/>
          <p:nvPr/>
        </p:nvSpPr>
        <p:spPr>
          <a:xfrm>
            <a:off x="9474459" y="3263013"/>
            <a:ext cx="7635873" cy="3760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Nutrition Goals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GI symptoms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(diarrhea, bloating, pain)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efficient fat digestion and absorption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nutrient deficiencies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Gradually restore dietary fat tolerance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gut and bile acid balance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03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7" name="Shape 2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Google Shape;2138;p177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139" name="Google Shape;2139;p17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140" name="Google Shape;2140;p17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41" name="Google Shape;2141;p17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142" name="Google Shape;2142;p177"/>
          <p:cNvSpPr txBox="1"/>
          <p:nvPr/>
        </p:nvSpPr>
        <p:spPr>
          <a:xfrm>
            <a:off x="1349116" y="662024"/>
            <a:ext cx="16800357" cy="28300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Cholecystectomy- MNT Interventions</a:t>
            </a:r>
            <a:endParaRPr/>
          </a:p>
        </p:txBody>
      </p:sp>
      <p:sp>
        <p:nvSpPr>
          <p:cNvPr id="2143" name="Google Shape;2143;p17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4" name="Google Shape;2144;p177"/>
          <p:cNvSpPr txBox="1"/>
          <p:nvPr/>
        </p:nvSpPr>
        <p:spPr>
          <a:xfrm>
            <a:off x="1292302" y="3094221"/>
            <a:ext cx="5760171" cy="7610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1) Immediate Post-Op (First 1–4 Weeks)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Low-fat diet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initially (≈20–30% kcal from fat)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Small, frequent meals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(q3–4 hours)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large, greasy meals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fried foods, heavy sauces, high-fat dairy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2) Fat Reintroduction (Weeks 4–12)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Gradually increase fat as tolerated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Prioritize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 quality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◦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Olive oil, avocado, nuts, seeds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◦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Fatty fish (small portions initially)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Distribute fat evenly across meals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3) Long-Term Adaptation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Most patients tolerate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moderate fat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very large fat boluses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Maintain regular meal timing</a:t>
            </a:r>
            <a:endParaRPr/>
          </a:p>
        </p:txBody>
      </p:sp>
      <p:sp>
        <p:nvSpPr>
          <p:cNvPr id="2145" name="Google Shape;2145;p177"/>
          <p:cNvSpPr txBox="1"/>
          <p:nvPr/>
        </p:nvSpPr>
        <p:spPr>
          <a:xfrm>
            <a:off x="9371846" y="3827387"/>
            <a:ext cx="7635873" cy="50323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Carbohydrates &amp; Fiber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Emphasize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soluble fiber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(oats, psyllium, legumes)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Binds bile acids → reduces diarrhea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excess refined sugars (can worsen diarrhea)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to support healing and satiety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Typical target: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~1.0–1.2 g/kg/day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1651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9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p178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151" name="Google Shape;2151;p17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152" name="Google Shape;2152;p17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53" name="Google Shape;2153;p17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154" name="Google Shape;2154;p178"/>
          <p:cNvSpPr txBox="1"/>
          <p:nvPr/>
        </p:nvSpPr>
        <p:spPr>
          <a:xfrm>
            <a:off x="1272155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Cholecystectomy- Key Nutrients &amp; Supplementation</a:t>
            </a:r>
            <a:endParaRPr/>
          </a:p>
        </p:txBody>
      </p:sp>
      <p:sp>
        <p:nvSpPr>
          <p:cNvPr id="2155" name="Google Shape;2155;p17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56" name="Google Shape;2156;p178"/>
          <p:cNvGraphicFramePr/>
          <p:nvPr/>
        </p:nvGraphicFramePr>
        <p:xfrm>
          <a:off x="2396363" y="367847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5298500"/>
                <a:gridCol w="3707725"/>
                <a:gridCol w="4489050"/>
              </a:tblGrid>
              <a:tr h="62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/ 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 (psyllium/PHGG)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Bile acid binding; ↓ diarrhea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66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Digestive enzymes (lipase-containing)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product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Support fat digestion (short-term)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Ox bile / bile salts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Case-dependent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tolerance in select patients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66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 (to labs)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Commonly low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Fat-soluble vitamins (A, E, K)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 indicated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Malabsorption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motility, cramps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 (targeted)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10–20B CFU/day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Gut adaptation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0" name="Shape 2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1" name="Google Shape;2161;p179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62" name="Google Shape;2162;p179"/>
          <p:cNvSpPr/>
          <p:nvPr/>
        </p:nvSpPr>
        <p:spPr>
          <a:xfrm>
            <a:off x="491107" y="-424918"/>
            <a:ext cx="18125221" cy="1019543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163" name="Google Shape;2163;p17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164" name="Google Shape;2164;p17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65" name="Google Shape;2165;p17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166" name="Google Shape;2166;p179"/>
          <p:cNvSpPr txBox="1"/>
          <p:nvPr/>
        </p:nvSpPr>
        <p:spPr>
          <a:xfrm>
            <a:off x="1297809" y="1152818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Cholecystectomy-Relevant Labs</a:t>
            </a:r>
            <a:endParaRPr/>
          </a:p>
        </p:txBody>
      </p:sp>
      <p:sp>
        <p:nvSpPr>
          <p:cNvPr id="2167" name="Google Shape;2167;p17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8" name="Google Shape;2168;p179"/>
          <p:cNvSpPr txBox="1"/>
          <p:nvPr/>
        </p:nvSpPr>
        <p:spPr>
          <a:xfrm>
            <a:off x="2263739" y="3954186"/>
            <a:ext cx="7763400" cy="4028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 (25-OH)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Fat-soluble vitamins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(A, E, K) if symptoms persist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CMP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(liver enzymes, electrolytes)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 panel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(dietary fat changes)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Stool fat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(if steatorrhea suspected)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trends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and symptom diary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"/>
          <p:cNvSpPr/>
          <p:nvPr/>
        </p:nvSpPr>
        <p:spPr>
          <a:xfrm rot="10800000">
            <a:off x="-2" y="-360460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8"/>
          <p:cNvSpPr txBox="1"/>
          <p:nvPr/>
        </p:nvSpPr>
        <p:spPr>
          <a:xfrm>
            <a:off x="737519" y="444504"/>
            <a:ext cx="17428278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 &amp; Phenotype-Driven Personalization for Osteoarthritis</a:t>
            </a:r>
            <a:endParaRPr/>
          </a:p>
        </p:txBody>
      </p:sp>
      <p:sp>
        <p:nvSpPr>
          <p:cNvPr id="231" name="Google Shape;231;p1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2" name="Google Shape;232;p18"/>
          <p:cNvGraphicFramePr/>
          <p:nvPr/>
        </p:nvGraphicFramePr>
        <p:xfrm>
          <a:off x="2049715" y="348411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6720000"/>
                <a:gridCol w="7675775"/>
              </a:tblGrid>
              <a:tr h="36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Patient 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Prioritize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Inflammatory pain dominant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Curcumin ± omega-3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Mechanical knee OA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Glucosamine sulfate ± chondroitin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NSAID intolerance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Curcumin, SAMe, ASU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Obesity-related OA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+ weight-centric nutrition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65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 repletion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233" name="Google Shape;233;p18"/>
          <p:cNvSpPr txBox="1"/>
          <p:nvPr/>
        </p:nvSpPr>
        <p:spPr>
          <a:xfrm>
            <a:off x="1200923" y="6641672"/>
            <a:ext cx="5846035" cy="3212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nutraceutical “stacks” (examples)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First-line OA pain support: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Curcumin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1,000 mg/day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Knee OA, structural support: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Glucosamine sulfate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1,500 mg/day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± chondroitin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1,200 mg/day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12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Inflammatory OA with metabolic risk: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Curcumin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1,000 mg/day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omega-3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 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8–12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  <p:sp>
        <p:nvSpPr>
          <p:cNvPr id="234" name="Google Shape;234;p18"/>
          <p:cNvSpPr txBox="1"/>
          <p:nvPr/>
        </p:nvSpPr>
        <p:spPr>
          <a:xfrm>
            <a:off x="6872471" y="6641672"/>
            <a:ext cx="5158374" cy="3469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Safety, timing &amp; stop rules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overlap: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Monitor when combined with NSAIDs or anticoagulants.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meaningful pain or function improvement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after the expected window with good adherence, discontinue rather than stacking indefinitely.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Exercise synergy: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Resistance training and low-impact aerobic activity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enhance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nutraceutical benefit.</a:t>
            </a:r>
            <a:endParaRPr/>
          </a:p>
        </p:txBody>
      </p:sp>
      <p:sp>
        <p:nvSpPr>
          <p:cNvPr id="235" name="Google Shape;235;p18"/>
          <p:cNvSpPr txBox="1"/>
          <p:nvPr/>
        </p:nvSpPr>
        <p:spPr>
          <a:xfrm>
            <a:off x="12482441" y="6641672"/>
            <a:ext cx="5158374" cy="2593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Pain/function scales (WOMAC, VAS):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8–12 weeks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NSAID use: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Track reduction as a clinical success marker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Imaging: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Not required for short-term response; structural change takes months to years</a:t>
            </a:r>
            <a:endParaRPr/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2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Google Shape;2173;p180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74" name="Google Shape;2174;p180"/>
          <p:cNvSpPr/>
          <p:nvPr/>
        </p:nvSpPr>
        <p:spPr>
          <a:xfrm>
            <a:off x="491107" y="-424918"/>
            <a:ext cx="18125221" cy="1019543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175" name="Google Shape;2175;p18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176" name="Google Shape;2176;p18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77" name="Google Shape;2177;p18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178" name="Google Shape;2178;p180"/>
          <p:cNvSpPr txBox="1"/>
          <p:nvPr/>
        </p:nvSpPr>
        <p:spPr>
          <a:xfrm>
            <a:off x="1297809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Cholecystectomy-Common Symptoms &amp; Nutrition Responses</a:t>
            </a:r>
            <a:endParaRPr/>
          </a:p>
        </p:txBody>
      </p:sp>
      <p:sp>
        <p:nvSpPr>
          <p:cNvPr id="2179" name="Google Shape;2179;p18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80" name="Google Shape;2180;p180"/>
          <p:cNvGraphicFramePr/>
          <p:nvPr/>
        </p:nvGraphicFramePr>
        <p:xfrm>
          <a:off x="2786112" y="378373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740250"/>
                <a:gridCol w="3606150"/>
                <a:gridCol w="4369350"/>
              </a:tblGrid>
              <a:tr h="670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Likely Driver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Nutrition Strategy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3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Post-meal diarrhea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Bile acid excess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fiber; smaller meals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2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Bloating/cramping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maldigestion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 fat bolus; enzymes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32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intolerance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Inadequate bile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Gradual fat reintroduction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3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Steatorrhea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malabsorption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Enzymes; MCTs short-term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3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Fat-soluble vitamin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Chronic malabsorption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Targeted supplementation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4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5" name="Google Shape;2185;p181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186" name="Google Shape;2186;p18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187" name="Google Shape;2187;p18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88" name="Google Shape;2188;p18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189" name="Google Shape;2189;p181"/>
          <p:cNvSpPr txBox="1"/>
          <p:nvPr/>
        </p:nvSpPr>
        <p:spPr>
          <a:xfrm>
            <a:off x="1297809" y="1152818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Hepatic Disorders</a:t>
            </a:r>
            <a:endParaRPr/>
          </a:p>
        </p:txBody>
      </p:sp>
      <p:sp>
        <p:nvSpPr>
          <p:cNvPr id="2190" name="Google Shape;2190;p18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91" name="Google Shape;2191;p181"/>
          <p:cNvGraphicFramePr/>
          <p:nvPr/>
        </p:nvGraphicFramePr>
        <p:xfrm>
          <a:off x="207420" y="312725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672400"/>
                <a:gridCol w="3650100"/>
                <a:gridCol w="4156150"/>
                <a:gridCol w="3534025"/>
                <a:gridCol w="2860500"/>
              </a:tblGrid>
              <a:tr h="430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"/>
                        <a:buNone/>
                      </a:pPr>
                      <a:r>
                        <a:rPr b="1" lang="en-US" sz="1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"/>
                        <a:buNone/>
                      </a:pPr>
                      <a:r>
                        <a:rPr b="1" lang="en-US" sz="1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Drivers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"/>
                        <a:buNone/>
                      </a:pPr>
                      <a:r>
                        <a:rPr b="1" lang="en-US" sz="1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Core MNT Interventions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"/>
                        <a:buNone/>
                      </a:pPr>
                      <a:r>
                        <a:rPr b="1" lang="en-US" sz="1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Nutrients / Supplement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Times"/>
                        <a:buNone/>
                      </a:pPr>
                      <a:r>
                        <a:rPr b="1" lang="en-US" sz="1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Relevant Labs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9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NAFLD / MASLD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 resistance; visceral adiposity; hepatic fat accumulation; inflammation; high fructose intake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Weight loss </a:t>
                      </a:r>
                      <a:r>
                        <a:rPr b="1" lang="en-US" sz="1700" u="none" cap="none" strike="noStrike"/>
                        <a:t>7–10%</a:t>
                      </a: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Mediterranean/low-GL pattern; reduce refined carbs/fructose; adequate protein; physical activity; avoid alcohol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Omega-3s; soluble fiber; magnesium; vitamin D; vitamin E* (select cases)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ALT, AST, TG, HbA1c/fasting glucose, ferritin, 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9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Alcohol-Associated Liver Disease (ALD)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Alcohol displacing nutrients; protein-calorie malnutrition; oxidative stress; thiamine deficiency; sarcopenia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/>
                        <a:t>Absolute alcohol abstinence</a:t>
                      </a: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high-protein (1.2–1.5 g/kg); adequate energy; frequent meals; micronutrient repletion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Thiamine (B1); protein; zinc; magnesium; folate/B-complex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AST/ALT (AST&gt;ALT), INR, albumin, Mg, weight/muscle mass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2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Chronic Viral Hepatitis (B/C)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Chronic inflammation; ↑ energy needs; reduced intake; micronutrient deficits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Adequate energy/protein; anti-inflammatory pattern; avoid alcohol; support immunity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Protein; vitamin D; zinc; 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ALT, AST, bilirubin, albumin, vitamin D, viral load (medical)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5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Cirrhosis (compensated/decompensated)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Impaired glycogen storage; sarcopenia; portal HTN → early satiety; ascites → Na imbalance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/>
                        <a:t>High protein (1.2–1.5 g/kg)</a:t>
                      </a: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frequent meals + </a:t>
                      </a:r>
                      <a:r>
                        <a:rPr b="1" lang="en-US" sz="1700" u="none" cap="none" strike="noStrike"/>
                        <a:t>late-evening carb snack</a:t>
                      </a: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energy 30–35 kcal/kg; Na ≤2 g/day if ascites; avoid fasting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Protein; BCAAs; zinc; vitamin D;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INR, albumin, Na, bilirubin, ammonia†, weight/muscle mass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9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Hepatic Encephalopathy (HE)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Hyperammonemia; altered AA metabolism; muscle loss ↓ ammonia clearance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/>
                        <a:t>Do NOT restrict protein</a:t>
                      </a: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emphasize plant/dairy protein; frequent meals; fiber; manage constipation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Protein; BCAAs; zinc; soluble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Ammonia†, albumin, electrolytes, weight/muscle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2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Cholestatic Liver Disease (PBC/PSC)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Reduced bile flow → fat malabsorption; fat-soluble vitamin loss; pruritus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 fat; consider </a:t>
                      </a:r>
                      <a:r>
                        <a:rPr b="1" lang="en-US" sz="1700" u="none" cap="none" strike="noStrike"/>
                        <a:t>MCTs</a:t>
                      </a: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supplement fat-soluble vitamins; adequate protein/energy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Vitamins </a:t>
                      </a:r>
                      <a:r>
                        <a:rPr b="1" lang="en-US" sz="1700" u="none" cap="none" strike="noStrike"/>
                        <a:t>A, D, E, K</a:t>
                      </a: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calcium; vitamin D; MCT oil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ALP, bilirubin, fat-soluble vitamin levels, Ca, DXA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9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Acute Liver Failure (nutrition support)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Hypermetabolism; rapid muscle breakdown; hypoglycemia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Early enteral nutrition if possible; adequate protein unless contraindicated; tight glucose monitoring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 (individualized); thiamine; electrolytes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CMP, INR, glucose, electrolytes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13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b="1"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Cholecystectomy (post-op)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Continuous bile flow; reduced bile concentration; fat intolerance; bile-acid diarrhea; fat-soluble vitamin risk (subset)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Short-term low-fat; small frequent meals; </a:t>
                      </a:r>
                      <a:r>
                        <a:rPr b="1" lang="en-US" sz="1700" u="none" cap="none" strike="noStrike"/>
                        <a:t>gradual fat reintroduction</a:t>
                      </a: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soluble fiber for bile binding; distribute fat evenly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 (psyllium/PHGG); digestive enzymes (short-term); ox bile (select); vitamins D ± A/E/K; probiotics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"/>
                        <a:buNone/>
                      </a:pPr>
                      <a:r>
                        <a:rPr lang="en-US" sz="17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D; fat-soluble vitamins if symptoms; CMP; stool fat (if steatorrhea); weight trends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5" name="Shape 2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" name="Google Shape;2196;p182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197" name="Google Shape;2197;p18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198" name="Google Shape;2198;p18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199" name="Google Shape;2199;p18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200" name="Google Shape;2200;p182"/>
          <p:cNvSpPr txBox="1"/>
          <p:nvPr/>
        </p:nvSpPr>
        <p:spPr>
          <a:xfrm>
            <a:off x="1392129" y="1152818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Neurodivergence</a:t>
            </a:r>
            <a:endParaRPr/>
          </a:p>
        </p:txBody>
      </p:sp>
      <p:sp>
        <p:nvSpPr>
          <p:cNvPr id="2201" name="Google Shape;2201;p18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2" name="Google Shape;2202;p182"/>
          <p:cNvSpPr txBox="1"/>
          <p:nvPr/>
        </p:nvSpPr>
        <p:spPr>
          <a:xfrm>
            <a:off x="1648058" y="3853181"/>
            <a:ext cx="12717269" cy="4434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Neurodivergence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refers to natural variations in neurodevelopment and cognition, including (but not limited to)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autism spectrum condition, ADHD, dyslexia, dyspraxia, Tourette syndrome, and sensory processing differences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Neurodivergence is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not a disease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but nutrition-related challenges can arise from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sensory processing, executive function differences, gut–brain interactions, medication effects, and co-occurring medical conditions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Nutrition Therapy (MNT)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aims to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health, function, and quality of life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—not to “treat” neurodivergence.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6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7" name="Google Shape;2207;p183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208" name="Google Shape;2208;p18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209" name="Google Shape;2209;p18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210" name="Google Shape;2210;p18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211" name="Google Shape;2211;p183"/>
          <p:cNvSpPr txBox="1"/>
          <p:nvPr/>
        </p:nvSpPr>
        <p:spPr>
          <a:xfrm>
            <a:off x="1263862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Neurodivergence- Primary Nutrition Mechanisms</a:t>
            </a:r>
            <a:endParaRPr/>
          </a:p>
        </p:txBody>
      </p:sp>
      <p:sp>
        <p:nvSpPr>
          <p:cNvPr id="2212" name="Google Shape;2212;p18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3" name="Google Shape;2213;p183"/>
          <p:cNvSpPr txBox="1"/>
          <p:nvPr/>
        </p:nvSpPr>
        <p:spPr>
          <a:xfrm>
            <a:off x="1211950" y="3288807"/>
            <a:ext cx="5756590" cy="6390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Across neurodivergent individuals, nutrition is influenced by: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Sensory processing differences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Texture, smell, color, temperature sensitivity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Strong food preferences or aversions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Interoception differences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hunger/fullness awareness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Irregular meal timing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Executive function challenges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Difficulty with planning, shopping, cooking, or remembering meals</a:t>
            </a:r>
            <a:endParaRPr/>
          </a:p>
          <a:p>
            <a:pPr indent="-914400" lvl="0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214" name="Google Shape;2214;p183"/>
          <p:cNvSpPr txBox="1"/>
          <p:nvPr/>
        </p:nvSpPr>
        <p:spPr>
          <a:xfrm>
            <a:off x="8632054" y="4182542"/>
            <a:ext cx="9338922" cy="5821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4.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Restricted dietary patterns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Limited food variety → micronutrient risk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5.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Gut–brain axis differences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Higher prevalence of constipation, diarrhea, and IBS-like symptoms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6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effects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Appetite suppression (stimulants)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gain or metabolic effects (antipsychotics)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depletions (e.g., magnesium, zinc, iron)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6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 and autonomic dysregulation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Affects digestion, appetite, and glucose stability</a:t>
            </a:r>
            <a:endParaRPr/>
          </a:p>
          <a:p>
            <a:pPr indent="-914400" lvl="0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8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p184"/>
          <p:cNvSpPr/>
          <p:nvPr/>
        </p:nvSpPr>
        <p:spPr>
          <a:xfrm rot="10800000">
            <a:off x="2267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220" name="Google Shape;2220;p18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221" name="Google Shape;2221;p18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222" name="Google Shape;2222;p18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223" name="Google Shape;2223;p184"/>
          <p:cNvSpPr txBox="1"/>
          <p:nvPr/>
        </p:nvSpPr>
        <p:spPr>
          <a:xfrm>
            <a:off x="1263862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Neurodivergence-Core Nutrition Goals</a:t>
            </a:r>
            <a:endParaRPr/>
          </a:p>
        </p:txBody>
      </p:sp>
      <p:sp>
        <p:nvSpPr>
          <p:cNvPr id="2224" name="Google Shape;2224;p18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5" name="Google Shape;2225;p184"/>
          <p:cNvSpPr txBox="1"/>
          <p:nvPr/>
        </p:nvSpPr>
        <p:spPr>
          <a:xfrm>
            <a:off x="1442831" y="3853181"/>
            <a:ext cx="9522423" cy="527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Ensuring nutrition adequacy and safety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Respecting sensory preferences and autonomy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Preventing and correcting nutrient deficiencies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Supporting energy, focus, and emotional regulation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Stabilizing blood glucose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Supporting gut comfort and regularity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Reducing food-related stress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Building sustainable, realistic routines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9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185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231" name="Google Shape;2231;p18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232" name="Google Shape;2232;p18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233" name="Google Shape;2233;p18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234" name="Google Shape;2234;p185"/>
          <p:cNvSpPr txBox="1"/>
          <p:nvPr/>
        </p:nvSpPr>
        <p:spPr>
          <a:xfrm>
            <a:off x="1272155" y="813524"/>
            <a:ext cx="16800357" cy="4251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Autism Spectrum Condition (ASC)</a:t>
            </a:r>
            <a:endParaRPr/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35" name="Google Shape;2235;p18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6" name="Google Shape;2236;p185"/>
          <p:cNvSpPr txBox="1"/>
          <p:nvPr/>
        </p:nvSpPr>
        <p:spPr>
          <a:xfrm>
            <a:off x="1394916" y="3288100"/>
            <a:ext cx="7813170" cy="6592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Sensory sensitivities (texture, smell, temperature)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Restricted food variety (“safe foods”)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Interoception differences (hunger/fullness awareness)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 issues (constipation, diarrhea, reflux)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Higher risk of micronutrient inadequacy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Caregiver feeding stress or prior feeding trauma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Adequacy before variety</a:t>
            </a: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(ensure enough calories/protein first)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Sensory-safe foods and predictable textures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chaining (small, related expansions)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Structured but flexible meal/snack timing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Gradual fiber and fluid support for constipation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unnecessary elimination diets</a:t>
            </a:r>
            <a:endParaRPr/>
          </a:p>
        </p:txBody>
      </p:sp>
      <p:sp>
        <p:nvSpPr>
          <p:cNvPr id="2237" name="Google Shape;2237;p185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238" name="Google Shape;2238;p185"/>
          <p:cNvSpPr txBox="1"/>
          <p:nvPr/>
        </p:nvSpPr>
        <p:spPr>
          <a:xfrm>
            <a:off x="9904669" y="7621066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CBC, ferritin, Vitamin D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B12, folate, Magnesium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 (interpret cautiously)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Growth/weight trends (children)</a:t>
            </a:r>
            <a:endParaRPr/>
          </a:p>
        </p:txBody>
      </p:sp>
      <p:graphicFrame>
        <p:nvGraphicFramePr>
          <p:cNvPr id="2239" name="Google Shape;2239;p185"/>
          <p:cNvGraphicFramePr/>
          <p:nvPr/>
        </p:nvGraphicFramePr>
        <p:xfrm>
          <a:off x="9858683" y="398779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643125"/>
                <a:gridCol w="2159700"/>
                <a:gridCol w="3246600"/>
              </a:tblGrid>
              <a:tr h="35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~1.0–1.2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Growth, neurotransmitters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Neuronal membrane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&amp; neuro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Sensory regulation, stool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Taste, appetite, immunity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8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 needed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Cognitive &amp; energy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4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Times"/>
                        <a:buNone/>
                      </a:pPr>
                      <a:r>
                        <a:rPr lang="en-US" sz="21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Constipation relief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3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Google Shape;2244;p186"/>
          <p:cNvSpPr/>
          <p:nvPr/>
        </p:nvSpPr>
        <p:spPr>
          <a:xfrm rot="10800000">
            <a:off x="328322" y="-516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245" name="Google Shape;2245;p18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246" name="Google Shape;2246;p18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247" name="Google Shape;2247;p18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248" name="Google Shape;2248;p186"/>
          <p:cNvSpPr txBox="1"/>
          <p:nvPr/>
        </p:nvSpPr>
        <p:spPr>
          <a:xfrm>
            <a:off x="1272155" y="813524"/>
            <a:ext cx="16800357" cy="47335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Attention-Deficit/Hyperactivity Disorder (ADHD)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49" name="Google Shape;2249;p18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0" name="Google Shape;2250;p186"/>
          <p:cNvSpPr txBox="1"/>
          <p:nvPr/>
        </p:nvSpPr>
        <p:spPr>
          <a:xfrm>
            <a:off x="1394916" y="3288100"/>
            <a:ext cx="7813170" cy="7340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Dopamine/norepinephrine pathway nutrient needs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Meal skipping and appetite suppression (stimulants)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 glucose instability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 disruption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Executive function challenges affecting meal planning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Protein-forward breakfast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Regular meals/snacks (especially mid-day)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Pair carbs with protein/fat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Simple meal templates and reminders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Nutrient-dense snacks when appetite is low</a:t>
            </a:r>
            <a:endParaRPr/>
          </a:p>
        </p:txBody>
      </p:sp>
      <p:sp>
        <p:nvSpPr>
          <p:cNvPr id="2251" name="Google Shape;2251;p186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252" name="Google Shape;2252;p186"/>
          <p:cNvSpPr txBox="1"/>
          <p:nvPr/>
        </p:nvSpPr>
        <p:spPr>
          <a:xfrm>
            <a:off x="9904669" y="7621065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Ferritin/iron studies, Vitamin D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Magnesium, Zinc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trends (esp. on stimulants)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if intake is irregular</a:t>
            </a:r>
            <a:endParaRPr/>
          </a:p>
        </p:txBody>
      </p:sp>
      <p:graphicFrame>
        <p:nvGraphicFramePr>
          <p:cNvPr id="2253" name="Google Shape;2253;p186"/>
          <p:cNvGraphicFramePr/>
          <p:nvPr/>
        </p:nvGraphicFramePr>
        <p:xfrm>
          <a:off x="9725345" y="393129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773350"/>
                <a:gridCol w="2266100"/>
                <a:gridCol w="3349650"/>
              </a:tblGrid>
              <a:tr h="39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5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~1.0–1.2 g/kg/day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Neurotransmitter precursors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5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Attention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9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 needed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Dopamine synthesis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9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Executive function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95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Sleep, regulation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5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Neuroimmune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7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p187"/>
          <p:cNvSpPr/>
          <p:nvPr/>
        </p:nvSpPr>
        <p:spPr>
          <a:xfrm rot="10800000">
            <a:off x="328322" y="-77301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259" name="Google Shape;2259;p18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260" name="Google Shape;2260;p18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261" name="Google Shape;2261;p18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262" name="Google Shape;2262;p187"/>
          <p:cNvSpPr txBox="1"/>
          <p:nvPr/>
        </p:nvSpPr>
        <p:spPr>
          <a:xfrm>
            <a:off x="613091" y="597921"/>
            <a:ext cx="1771846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Sensory Processing Differences (Standalone or Comorbid)</a:t>
            </a:r>
            <a:endParaRPr/>
          </a:p>
        </p:txBody>
      </p:sp>
      <p:sp>
        <p:nvSpPr>
          <p:cNvPr id="2263" name="Google Shape;2263;p18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4" name="Google Shape;2264;p187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265" name="Google Shape;2265;p187"/>
          <p:cNvSpPr txBox="1"/>
          <p:nvPr/>
        </p:nvSpPr>
        <p:spPr>
          <a:xfrm>
            <a:off x="10084243" y="7547978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CBC, Ferritin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B12/folate</a:t>
            </a:r>
            <a:endParaRPr/>
          </a:p>
          <a:p>
            <a:pPr indent="-120650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trends</a:t>
            </a:r>
            <a:endParaRPr/>
          </a:p>
        </p:txBody>
      </p:sp>
      <p:sp>
        <p:nvSpPr>
          <p:cNvPr id="2266" name="Google Shape;2266;p187"/>
          <p:cNvSpPr txBox="1"/>
          <p:nvPr/>
        </p:nvSpPr>
        <p:spPr>
          <a:xfrm>
            <a:off x="1211950" y="3598453"/>
            <a:ext cx="6274700" cy="5741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Strong texture, smell, or temperature aversions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Mixed-texture intolerance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Anxiety-driven food avoidance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Limited food repertoire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Respect sensory boundaries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Offer consistent food presentation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Separate foods rather than mixed dishes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preferred foods as nutrient “vehicles.”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Gentle exposure without pressure</a:t>
            </a:r>
            <a:endParaRPr/>
          </a:p>
        </p:txBody>
      </p:sp>
      <p:graphicFrame>
        <p:nvGraphicFramePr>
          <p:cNvPr id="2267" name="Google Shape;2267;p187"/>
          <p:cNvGraphicFramePr/>
          <p:nvPr/>
        </p:nvGraphicFramePr>
        <p:xfrm>
          <a:off x="10162977" y="41338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775975"/>
                <a:gridCol w="2498325"/>
                <a:gridCol w="3211475"/>
              </a:tblGrid>
              <a:tr h="413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10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needs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Satiety, stability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10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Sensory modulation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Nervous system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General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5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Multivitamin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 indicated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Safety net for restriction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p188"/>
          <p:cNvSpPr/>
          <p:nvPr/>
        </p:nvSpPr>
        <p:spPr>
          <a:xfrm rot="10800000">
            <a:off x="328322" y="-77301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273" name="Google Shape;2273;p18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274" name="Google Shape;2274;p18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275" name="Google Shape;2275;p18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276" name="Google Shape;2276;p188"/>
          <p:cNvSpPr txBox="1"/>
          <p:nvPr/>
        </p:nvSpPr>
        <p:spPr>
          <a:xfrm>
            <a:off x="946585" y="1067821"/>
            <a:ext cx="17718466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Dyslexia / Dyspraxia (DCD)</a:t>
            </a:r>
            <a:endParaRPr/>
          </a:p>
        </p:txBody>
      </p:sp>
      <p:sp>
        <p:nvSpPr>
          <p:cNvPr id="2277" name="Google Shape;2277;p18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8" name="Google Shape;2278;p188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279" name="Google Shape;2279;p188"/>
          <p:cNvSpPr txBox="1"/>
          <p:nvPr/>
        </p:nvSpPr>
        <p:spPr>
          <a:xfrm>
            <a:off x="10262296" y="7599284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 (if fatigue)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B12/folate</a:t>
            </a:r>
            <a:endParaRPr/>
          </a:p>
        </p:txBody>
      </p:sp>
      <p:sp>
        <p:nvSpPr>
          <p:cNvPr id="2280" name="Google Shape;2280;p188"/>
          <p:cNvSpPr txBox="1"/>
          <p:nvPr/>
        </p:nvSpPr>
        <p:spPr>
          <a:xfrm>
            <a:off x="1211951" y="3598453"/>
            <a:ext cx="6409687" cy="5778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intrinsic metabolic disorder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Secondary issues: stress, fatigue, meal skipping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Executive function challenges around food prep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Simple, repeatable meals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Visual aids and routine building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Ensure regular intake during school/work days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Address stress-related under-eating</a:t>
            </a:r>
            <a:endParaRPr/>
          </a:p>
        </p:txBody>
      </p:sp>
      <p:graphicFrame>
        <p:nvGraphicFramePr>
          <p:cNvPr id="2281" name="Google Shape;2281;p188"/>
          <p:cNvGraphicFramePr/>
          <p:nvPr/>
        </p:nvGraphicFramePr>
        <p:xfrm>
          <a:off x="10262296" y="400842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811825"/>
                <a:gridCol w="2550500"/>
                <a:gridCol w="2928125"/>
              </a:tblGrid>
              <a:tr h="53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needs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 &amp; focus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Cognitive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 tolerance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7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B-complex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RDA–moderate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 metabolism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5" name="Shape 2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6" name="Google Shape;2286;p189"/>
          <p:cNvSpPr/>
          <p:nvPr/>
        </p:nvSpPr>
        <p:spPr>
          <a:xfrm rot="10800000">
            <a:off x="328322" y="-77301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287" name="Google Shape;2287;p18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288" name="Google Shape;2288;p18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289" name="Google Shape;2289;p18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290" name="Google Shape;2290;p189"/>
          <p:cNvSpPr txBox="1"/>
          <p:nvPr/>
        </p:nvSpPr>
        <p:spPr>
          <a:xfrm>
            <a:off x="946585" y="785634"/>
            <a:ext cx="17718466" cy="3311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Tourette Syndrome / Tic Disorders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800"/>
              <a:buFont typeface="Times"/>
              <a:buNone/>
            </a:pPr>
            <a:r>
              <a:t/>
            </a:r>
            <a:endParaRPr b="0" i="0" sz="6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91" name="Google Shape;2291;p18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2" name="Google Shape;2292;p189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2293" name="Google Shape;2293;p189"/>
          <p:cNvSpPr txBox="1"/>
          <p:nvPr/>
        </p:nvSpPr>
        <p:spPr>
          <a:xfrm>
            <a:off x="10262296" y="7599284"/>
            <a:ext cx="7290444" cy="2187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 (if irregular intake)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 and symptom logs</a:t>
            </a:r>
            <a:endParaRPr/>
          </a:p>
        </p:txBody>
      </p:sp>
      <p:sp>
        <p:nvSpPr>
          <p:cNvPr id="2294" name="Google Shape;2294;p189"/>
          <p:cNvSpPr txBox="1"/>
          <p:nvPr/>
        </p:nvSpPr>
        <p:spPr>
          <a:xfrm>
            <a:off x="1211951" y="3598453"/>
            <a:ext cx="5126044" cy="62994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Neuromotor excitability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Stress-sensitive symptom expression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 disruption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Possible magnesium insufficiency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Regular meals to stabilize glucose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caffeine and stimulant excess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sleep-friendly nutrition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 dietary pattern</a:t>
            </a:r>
            <a:endParaRPr/>
          </a:p>
        </p:txBody>
      </p:sp>
      <p:graphicFrame>
        <p:nvGraphicFramePr>
          <p:cNvPr id="2295" name="Google Shape;2295;p189"/>
          <p:cNvGraphicFramePr/>
          <p:nvPr/>
        </p:nvGraphicFramePr>
        <p:xfrm>
          <a:off x="10252130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580625"/>
                <a:gridCol w="2472150"/>
                <a:gridCol w="3407100"/>
              </a:tblGrid>
              <a:tr h="50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Neuromuscular regulation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0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Neuroinflammation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Neuroimmune balance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0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needs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Stability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9"/>
          <p:cNvSpPr txBox="1"/>
          <p:nvPr/>
        </p:nvSpPr>
        <p:spPr>
          <a:xfrm>
            <a:off x="737519" y="444504"/>
            <a:ext cx="17428278" cy="2226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Iron Deficient Anemia </a:t>
            </a:r>
            <a:r>
              <a:rPr b="0" i="0" lang="en-US" sz="5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(adjunct to medical evaluation and treatment of the underlying cause)</a:t>
            </a:r>
            <a:endParaRPr/>
          </a:p>
        </p:txBody>
      </p:sp>
      <p:sp>
        <p:nvSpPr>
          <p:cNvPr id="243" name="Google Shape;243;p1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9"/>
          <p:cNvSpPr txBox="1"/>
          <p:nvPr/>
        </p:nvSpPr>
        <p:spPr>
          <a:xfrm>
            <a:off x="5722887" y="3330037"/>
            <a:ext cx="6546548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  <p:graphicFrame>
        <p:nvGraphicFramePr>
          <p:cNvPr id="245" name="Google Shape;245;p19"/>
          <p:cNvGraphicFramePr/>
          <p:nvPr/>
        </p:nvGraphicFramePr>
        <p:xfrm>
          <a:off x="1913227" y="391415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096500"/>
                <a:gridCol w="2839450"/>
                <a:gridCol w="3550100"/>
                <a:gridCol w="3677325"/>
                <a:gridCol w="2675025"/>
              </a:tblGrid>
              <a:tr h="104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Expected response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Oral iron (elemental)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40–65 mg elemental iron</a:t>
                      </a:r>
                      <a:r>
                        <a:rPr b="0" lang="en-US" sz="2400" u="none" cap="none" strike="noStrike"/>
                        <a:t> per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 to correct Hb</a:t>
                      </a:r>
                      <a:r>
                        <a:rPr b="0" lang="en-US" sz="2400" u="none" cap="none" strike="noStrike"/>
                        <a:t>, then </a:t>
                      </a: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r>
                        <a:rPr b="0" lang="en-US" sz="2400" u="none" cap="none" strike="noStrike"/>
                        <a:t> to replete ferritin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Hb ↑ ~1–2 g/dL over 3–4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upset, constipation, nausea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4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Alternate-day dosing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40–65 mg elemental every other 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Same as above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Similar or better absorption, fewer GI effects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Improves adherence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4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 (with iron)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250–500 mg</a:t>
                      </a:r>
                      <a:r>
                        <a:rPr b="0" lang="en-US" sz="2400" u="none" cap="none" strike="noStrike"/>
                        <a:t> taken with 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With each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non-heme iron 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very high doses if GI sensitive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246" name="Google Shape;246;p19"/>
          <p:cNvSpPr txBox="1"/>
          <p:nvPr/>
        </p:nvSpPr>
        <p:spPr>
          <a:xfrm>
            <a:off x="2042721" y="8409440"/>
            <a:ext cx="4905274" cy="1717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elemental iron equivalents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Ferrous sulfate 325 mg ≈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65 mg elemental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Ferrous gluconate 325 mg ≈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35 mg elemental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Ferrous fumarate 325 mg ≈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108 mg elemental</a:t>
            </a:r>
            <a:endParaRPr/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9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p190"/>
          <p:cNvSpPr/>
          <p:nvPr/>
        </p:nvSpPr>
        <p:spPr>
          <a:xfrm rot="10800000">
            <a:off x="328322" y="-77301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301" name="Google Shape;2301;p19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2302" name="Google Shape;2302;p19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303" name="Google Shape;2303;p19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304" name="Google Shape;2304;p190"/>
          <p:cNvSpPr txBox="1"/>
          <p:nvPr/>
        </p:nvSpPr>
        <p:spPr>
          <a:xfrm>
            <a:off x="946585" y="785634"/>
            <a:ext cx="17718466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Neurodivergence</a:t>
            </a:r>
            <a:endParaRPr/>
          </a:p>
        </p:txBody>
      </p:sp>
      <p:sp>
        <p:nvSpPr>
          <p:cNvPr id="2305" name="Google Shape;2305;p19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06" name="Google Shape;2306;p190"/>
          <p:cNvGraphicFramePr/>
          <p:nvPr/>
        </p:nvGraphicFramePr>
        <p:xfrm>
          <a:off x="458222" y="284087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014125"/>
                <a:gridCol w="4301750"/>
                <a:gridCol w="4662250"/>
                <a:gridCol w="2937350"/>
                <a:gridCol w="3456075"/>
              </a:tblGrid>
              <a:tr h="57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Drivers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Core MNT Interventions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Nutrients / Supplement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Relevant Labs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Autism Spectrum Condition (ASC)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Sensory sensitivities; restricted food variety; GI issues (constipation/diarrhea); interoception differences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Adequacy before variety; sensory-safe foods; food chaining; structured but flexible meals; gradual fiber/hydration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Protein; omega-3s; vitamin D; magnesium; zinc; iron*; soluble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CBC, ferritin, vitamin D, B12/folate, Mg, Zn†, growth/weight trends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3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ADHD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Dopamine pathway nutrient needs; appetite suppression (stimulants); meal skipping; glycemic instability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Protein-forward breakfast; regular meals/snacks; pair carbs with protein/fat; simple meal templates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Protein; omega-3s; iron*; zinc; magnesium; 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Ferritin/iron studies, vitamin D, Mg, Zn†, weight trends, HbA1c (if irregular intake)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Sensory Processing Differences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Texture/smell/temperature aversions; anxiety-linked avoidance; limited repertoire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Respect sensory boundaries; consistent presentation; separate foods; preferred foods as nutrient vehicles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Protein; omega-3s; magnesium; vitamin D; multivitamin (as safety net)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CBC, ferritin, vitamin D, B12/folate, weight trends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3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Dyslexia / Dyspraxia (DCD)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intrinsic metabolic issue; stress/fatigue; executive-function challenges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Simple, repeatable meals; visual cues; routine building; prevent under-eating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Protein; omega-3s; magnesium; B-complex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ferritin (if fatigue), B12/folate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3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Tourette Syndrome / Tic Disorders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Neuromotor excitability; stress sensitivity; sleep disruption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Regular meals; limit caffeine; sleep-supportive nutrition; anti-inflammatory 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Magnesium; omega-3s; vitamin D; 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Mg, vitamin D, HbA1c (if irregular intake), symptom logs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3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Neurodivergence + GI Comorbidity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Gut–brain axis dysregulation; constipation/diarrhea; food avoidance due to symptoms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Gradual fiber titration; hydration; identify triggers (avoid blanket elimination); regular timing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fiber; magnesium; targeted probiotics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CMP, Mg, iron studies, 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3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Neurodivergence (General/Aging)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Irregular intake; low variety; medication effects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Nutrition safety; routine meals; blood sugar stability; realistic expansion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Protein; omega-3s; vitamin D;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B12, HbA1c, weight trends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0" name="Shape 2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1" name="Google Shape;2311;p191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312" name="Google Shape;2312;p191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2313" name="Google Shape;2313;p191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314" name="Google Shape;2314;p191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315" name="Google Shape;2315;p191"/>
          <p:cNvSpPr txBox="1"/>
          <p:nvPr/>
        </p:nvSpPr>
        <p:spPr>
          <a:xfrm>
            <a:off x="1474894" y="1057695"/>
            <a:ext cx="17367796" cy="11406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2316" name="Google Shape;2316;p19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7" name="Google Shape;2317;p191"/>
          <p:cNvSpPr txBox="1"/>
          <p:nvPr/>
        </p:nvSpPr>
        <p:spPr>
          <a:xfrm>
            <a:off x="864710" y="3418387"/>
            <a:ext cx="16558580" cy="7190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A 62-year-old male with decompensated cirrhosis and hepatic encephalopathy is referred for nutrition therapy. His physician suggests reducing dietary protein to prevent worsening confusion. Which is the most appropriate nutritional response?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Restrict protein to &lt;0.6 g/kg/day and emphasize carbohydrates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Provide high-protein intake with emphasis on plant and dairy proteins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Eliminate animal protein entirely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Delay nutrition intervention until ammonia normalizes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A 45-year-old woman reports urgent diarrhea and bloating after fatty meals following cholecystectomy. Which nutrition intervention is first-line?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Long-term very-low-fat diet (&lt;10% kcal)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Increase insoluble fiber intake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Distribute moderate fat intake across meals and add soluble fiber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Eliminate carbohydrates to reduce bile secretion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Which statement best explains the relationship between hypoglycemia and insulin resistance?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Hypoglycemia only occurs in individuals with type 1 diabetes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Insulin resistance always prevents hypoglycemia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Reactive hypoglycemia may occur due to exaggerated insulin response in insulin resistance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Hypoglycemia is caused by insufficient carbohydrate intake only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Google Shape;2322;p192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323" name="Google Shape;2323;p192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2324" name="Google Shape;2324;p192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325" name="Google Shape;2325;p192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326" name="Google Shape;2326;p192"/>
          <p:cNvSpPr txBox="1"/>
          <p:nvPr/>
        </p:nvSpPr>
        <p:spPr>
          <a:xfrm>
            <a:off x="1474894" y="1057695"/>
            <a:ext cx="17367796" cy="11406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2327" name="Google Shape;2327;p19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8" name="Google Shape;2328;p192"/>
          <p:cNvSpPr txBox="1"/>
          <p:nvPr/>
        </p:nvSpPr>
        <p:spPr>
          <a:xfrm>
            <a:off x="864710" y="3418387"/>
            <a:ext cx="16558580" cy="7343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A patient with early Alzheimer’s disease has unintentionally lost 8% of body weight in 6 months. Which nutrition priority is most critical?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Strict ketogenic diet to improve cognition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Aggressive calorie restriction to reduce amyloid burden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Adequate energy and protein intake to prevent further weight loss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Elimination of all saturated fat immediately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Which nutrition strategy best reflects a neurodiversity-affirming MNT approach for an autistic client with restricted intake?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Force exposure to new foods at every meal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Remove preferred foods to increase motivation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Ensure nutrition adequacy using preferred foods before expanding variety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Eliminate processed foods regardless of sensory impact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6. Which statement best reflects evidence-based MNT for obesity?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Severe caloric restriction is required for sustained weight loss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Weight loss without resistance training preserves lean mass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A 5–10% weight loss can significantly improve cardiometabolic markers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BMI is the strongest predictor of obesity-related mortality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2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3" name="Google Shape;2333;p193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334" name="Google Shape;2334;p193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2335" name="Google Shape;2335;p193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336" name="Google Shape;2336;p193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337" name="Google Shape;2337;p193"/>
          <p:cNvSpPr txBox="1"/>
          <p:nvPr/>
        </p:nvSpPr>
        <p:spPr>
          <a:xfrm>
            <a:off x="1474894" y="1057695"/>
            <a:ext cx="17367796" cy="11406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2338" name="Google Shape;2338;p19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9" name="Google Shape;2339;p193"/>
          <p:cNvSpPr txBox="1"/>
          <p:nvPr/>
        </p:nvSpPr>
        <p:spPr>
          <a:xfrm>
            <a:off x="1148671" y="3207733"/>
            <a:ext cx="16558582" cy="8675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Academy of Nutrition and Dietetics.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Care Manual.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*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Academy of Nutrition and Dietetics Evidence Analysis Library (EAL).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Department of Health and Human Services &amp; USDA.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Guidelines for Americans 2020–2025.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of Medicine (National Academies).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Lacy BE,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ACG Clinical Guideline: Management of Irritable Bowel Syndrome.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Am J Gastroenterol.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Bharucha AE,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Gastroenterological Association Technical Review on Constipation.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Gastroenterology.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Ford AC,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Efficacy of dietary interventions in functional GI disorders.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Gut.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Gibson PR, Shepherd SJ.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Evidence-based dietary management of functional GI symptoms.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J Gastroenterol Hepatol.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ESPEN.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ESPEN guideline on clinical nutrition in liver disease.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Clin Nutr.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Plauth M,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ESPEN guidelines for nutrition in chronic liver disease.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Clin Nutr.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Chalasani N,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AASLD Practice Guidance on NAFLD/MASLD.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Hepatology.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European Association for the Study of the Liver (EASL).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Practice Guidelines: NAFLD.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Cordain L,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Bile acid diarrhea after cholecystectomy.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Curr Gastroenterol Rep.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Wedlake L,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Systematic review: bile acid malabsorption and diarrhea.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Aliment Pharmacol Ther.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Thyroid Association.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for the Treatment of Hypothyroidism.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Thyroid.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Endocrine Society.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Practice Guidelines for Adrenal Insufficiency.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Teede HJ,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International Evidence-Based Guideline for the Assessment and Management of PCOS.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Melmed S,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Williams Textbook of Endocrinology.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Diabetes Association.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Standards of Care in Diabetes—2024.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Diabetes Care.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Evert AB,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Therapy for Adults With Diabetes or Prediabetes.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Diabetes Care.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Kraft JR.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Diabetes Epidemic &amp; You.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(Historical insulin response context)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3" name="Shape 2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" name="Google Shape;2344;p194"/>
          <p:cNvSpPr/>
          <p:nvPr/>
        </p:nvSpPr>
        <p:spPr>
          <a:xfrm rot="10800000">
            <a:off x="-2" y="-3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345" name="Google Shape;2345;p194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2346" name="Google Shape;2346;p194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347" name="Google Shape;2347;p194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2348" name="Google Shape;2348;p194"/>
          <p:cNvSpPr txBox="1"/>
          <p:nvPr/>
        </p:nvSpPr>
        <p:spPr>
          <a:xfrm>
            <a:off x="1474894" y="1057695"/>
            <a:ext cx="17367796" cy="11406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297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oppins"/>
              <a:buNone/>
            </a:pPr>
            <a:r>
              <a:rPr b="0" i="0" lang="en-US" sz="7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2349" name="Google Shape;2349;p19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0" name="Google Shape;2350;p194"/>
          <p:cNvSpPr txBox="1"/>
          <p:nvPr/>
        </p:nvSpPr>
        <p:spPr>
          <a:xfrm>
            <a:off x="1148671" y="3207733"/>
            <a:ext cx="16558582" cy="7355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Heart Association.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Recommendations for Cardiovascular Health.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Grundy SM,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2018 AHA/ACC Guideline on the Management of Blood Cholesterol.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Whelton PK,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2017 ACC/AHA Guideline for High Blood Pressure in Adults.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Jenkins DJA,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Effects of a Portfolio Diet on LDL-C.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JAMA.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Endocrine Society.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Pharmacological Management of Obesity Guidelines.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Jensen MD,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AHA/ACC/TOS Guideline for the Management of Overweight and Obesity.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Hall KD,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Energy balance and obesity pathophysiology.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Am J Clin Nutr.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Morris MC,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MIND diet associated with reduced incidence of Alzheimer’s disease.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Alzheimers Dement.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Livingston G,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Dementia prevention, intervention, and care.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Lancet.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Gomez-Pinilla F.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Brain foods: the effects of nutrients on brain function.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Nat Rev Neurosci.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BarichellaM,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and Parkinson’s disease.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Nutr Neurosci.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 for Health and Care Excellence (NICE).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Autism spectrum disorder guidelines.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Sharp WG,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Feeding problems and nutrient intake in autism spectrum disorders.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J Autism Dev Disord.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Cortese S,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interventions and ADHD.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Am J Psychiatry.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Taylor MJ,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fatty acids for ADHD.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J Am Acad Child Adolesc Psychiatry.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Kuschner ES,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Feeding and eating problems in autism.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Child Adolesc Psychiatr Clin N Am.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B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2"/>
          <p:cNvGrpSpPr/>
          <p:nvPr/>
        </p:nvGrpSpPr>
        <p:grpSpPr>
          <a:xfrm>
            <a:off x="1999655" y="1603512"/>
            <a:ext cx="1493855" cy="6325037"/>
            <a:chOff x="-1" y="-1"/>
            <a:chExt cx="1493853" cy="6325035"/>
          </a:xfrm>
        </p:grpSpPr>
        <p:sp>
          <p:nvSpPr>
            <p:cNvPr id="66" name="Google Shape;66;p2"/>
            <p:cNvSpPr/>
            <p:nvPr/>
          </p:nvSpPr>
          <p:spPr>
            <a:xfrm>
              <a:off x="4" y="-1"/>
              <a:ext cx="1493848" cy="6325035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13664" y="0"/>
                    <a:pt x="16411" y="269"/>
                    <a:pt x="18437" y="747"/>
                  </a:cubicBezTo>
                  <a:cubicBezTo>
                    <a:pt x="20462" y="1225"/>
                    <a:pt x="21600" y="1874"/>
                    <a:pt x="21600" y="2551"/>
                  </a:cubicBezTo>
                  <a:lnTo>
                    <a:pt x="21600" y="19049"/>
                  </a:lnTo>
                  <a:cubicBezTo>
                    <a:pt x="21600" y="19726"/>
                    <a:pt x="20462" y="20375"/>
                    <a:pt x="18437" y="20853"/>
                  </a:cubicBezTo>
                  <a:cubicBezTo>
                    <a:pt x="16411" y="21331"/>
                    <a:pt x="13664" y="21600"/>
                    <a:pt x="10800" y="21600"/>
                  </a:cubicBezTo>
                  <a:cubicBezTo>
                    <a:pt x="7936" y="21600"/>
                    <a:pt x="5189" y="21331"/>
                    <a:pt x="3163" y="20853"/>
                  </a:cubicBezTo>
                  <a:cubicBezTo>
                    <a:pt x="1138" y="20375"/>
                    <a:pt x="0" y="19726"/>
                    <a:pt x="0" y="19049"/>
                  </a:cubicBezTo>
                  <a:lnTo>
                    <a:pt x="0" y="2551"/>
                  </a:lnTo>
                  <a:cubicBezTo>
                    <a:pt x="0" y="1874"/>
                    <a:pt x="1138" y="1225"/>
                    <a:pt x="3163" y="747"/>
                  </a:cubicBezTo>
                  <a:cubicBezTo>
                    <a:pt x="5189" y="269"/>
                    <a:pt x="7936" y="0"/>
                    <a:pt x="10800" y="0"/>
                  </a:cubicBezTo>
                  <a:close/>
                </a:path>
              </a:pathLst>
            </a:cu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 txBox="1"/>
            <p:nvPr/>
          </p:nvSpPr>
          <p:spPr>
            <a:xfrm>
              <a:off x="-1" y="1037287"/>
              <a:ext cx="1493849" cy="42504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1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</a:t>
              </a:r>
              <a:endParaRPr/>
            </a:p>
          </p:txBody>
        </p:sp>
      </p:grpSp>
      <p:sp>
        <p:nvSpPr>
          <p:cNvPr id="68" name="Google Shape;68;p2"/>
          <p:cNvSpPr/>
          <p:nvPr/>
        </p:nvSpPr>
        <p:spPr>
          <a:xfrm>
            <a:off x="-1543050" y="-558221"/>
            <a:ext cx="3086100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 txBox="1"/>
          <p:nvPr/>
        </p:nvSpPr>
        <p:spPr>
          <a:xfrm>
            <a:off x="3800675" y="1452830"/>
            <a:ext cx="7880795" cy="7407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Clinical Intervention &amp; Monitoring - Nutrition &amp; Herbal Therapies</a:t>
            </a:r>
            <a:endParaRPr/>
          </a:p>
          <a:p>
            <a:pPr indent="-270710" lvl="0" marL="27071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Evidence-based dose and duration of nutraceutical use for common conditions</a:t>
            </a:r>
            <a:endParaRPr/>
          </a:p>
          <a:p>
            <a:pPr indent="-270710" lvl="0" marL="27071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Synergistic effects and antagonistic interactions of nutrients in foods and supplements</a:t>
            </a:r>
            <a:endParaRPr/>
          </a:p>
          <a:p>
            <a:pPr indent="-270710" lvl="0" marL="27071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Drug/herb action, duration of action, purpose, and dose of a client's current therapeutic regimen</a:t>
            </a:r>
            <a:endParaRPr/>
          </a:p>
          <a:p>
            <a:pPr indent="-270710" lvl="0" marL="27071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Evidence-based use of common botanical supplements for health promotion and common conditions</a:t>
            </a:r>
            <a:endParaRPr/>
          </a:p>
          <a:p>
            <a:pPr indent="-270710" lvl="0" marL="27071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Safety, toxicity, and interactions of botanical supplements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433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433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**Headings on slides highlighted in blue represent a new topic within the domain</a:t>
            </a:r>
            <a:endParaRPr/>
          </a:p>
        </p:txBody>
      </p:sp>
      <p:sp>
        <p:nvSpPr>
          <p:cNvPr id="70" name="Google Shape;70;p2"/>
          <p:cNvSpPr txBox="1"/>
          <p:nvPr/>
        </p:nvSpPr>
        <p:spPr>
          <a:xfrm>
            <a:off x="17258506" y="9210674"/>
            <a:ext cx="153963" cy="34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pic>
        <p:nvPicPr>
          <p:cNvPr descr="herbal-tea-4830888_1280.jpg" id="71" name="Google Shape;71;p2"/>
          <p:cNvPicPr preferRelativeResize="0"/>
          <p:nvPr/>
        </p:nvPicPr>
        <p:blipFill rotWithShape="1">
          <a:blip r:embed="rId3">
            <a:alphaModFix/>
          </a:blip>
          <a:srcRect b="0" l="22172" r="22172" t="0"/>
          <a:stretch/>
        </p:blipFill>
        <p:spPr>
          <a:xfrm>
            <a:off x="12158313" y="878389"/>
            <a:ext cx="6246645" cy="8426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0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0"/>
          <p:cNvSpPr txBox="1"/>
          <p:nvPr/>
        </p:nvSpPr>
        <p:spPr>
          <a:xfrm>
            <a:off x="737519" y="444504"/>
            <a:ext cx="17428278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When to Choose Specific Iron Forms for Iron Deficient Anemia</a:t>
            </a:r>
            <a:endParaRPr/>
          </a:p>
        </p:txBody>
      </p:sp>
      <p:sp>
        <p:nvSpPr>
          <p:cNvPr id="254" name="Google Shape;254;p2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55" name="Google Shape;255;p20"/>
          <p:cNvGraphicFramePr/>
          <p:nvPr/>
        </p:nvGraphicFramePr>
        <p:xfrm>
          <a:off x="2519320" y="378103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209825"/>
                <a:gridCol w="5147050"/>
                <a:gridCol w="4507775"/>
              </a:tblGrid>
              <a:tr h="81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Situation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Preferred form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Rationale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intolerance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Ferrous gluconate, iron bisglycinate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Better tolerated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57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Poor absorption /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Lower dose, alternate-day 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Avoids hepcidin-mediated blockade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Vegetarian / low heme intake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bisglycinate + 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Improved non-heme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57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Pregnancy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30–60 mg elemental/day (per guidelines)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Increased iron requirements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1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1"/>
          <p:cNvSpPr txBox="1"/>
          <p:nvPr/>
        </p:nvSpPr>
        <p:spPr>
          <a:xfrm>
            <a:off x="737519" y="444504"/>
            <a:ext cx="17428278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Supportive Nutrients/Adjunct for Iron Deficient Anemia</a:t>
            </a:r>
            <a:endParaRPr/>
          </a:p>
        </p:txBody>
      </p:sp>
      <p:sp>
        <p:nvSpPr>
          <p:cNvPr id="263" name="Google Shape;263;p2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64" name="Google Shape;264;p21"/>
          <p:cNvGraphicFramePr/>
          <p:nvPr/>
        </p:nvGraphicFramePr>
        <p:xfrm>
          <a:off x="2116371" y="356190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010075"/>
                <a:gridCol w="4822350"/>
                <a:gridCol w="3402725"/>
                <a:gridCol w="4435425"/>
              </a:tblGrid>
              <a:tr h="838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 in anemia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Notes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00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 mcg/day oral</a:t>
                      </a:r>
                      <a:r>
                        <a:rPr b="0" lang="en-US" sz="2400" u="none" cap="none" strike="noStrike"/>
                        <a:t> (or IM if malabsorption)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RBC maturation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Check MMA if borderline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00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 (5-MTHF)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400–800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DNA synthesis, RBC formation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masking B12 deficiency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00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Copper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mg/day</a:t>
                      </a:r>
                      <a:r>
                        <a:rPr b="0" lang="en-US" sz="2400" u="none" cap="none" strike="noStrike"/>
                        <a:t> (if deficient)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transport (ceruloplasmin)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Rare, but consider with refractory anemia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38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RDA-level intake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Mobilizes iron from stores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high-dose supplementation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"/>
          <p:cNvSpPr/>
          <p:nvPr/>
        </p:nvSpPr>
        <p:spPr>
          <a:xfrm rot="10800000">
            <a:off x="-2" y="-360460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2"/>
          <p:cNvSpPr txBox="1"/>
          <p:nvPr/>
        </p:nvSpPr>
        <p:spPr>
          <a:xfrm>
            <a:off x="820008" y="490068"/>
            <a:ext cx="17263300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Lab-Driven Personalization for Iron Deficient Anemia</a:t>
            </a:r>
            <a:endParaRPr/>
          </a:p>
        </p:txBody>
      </p:sp>
      <p:grpSp>
        <p:nvGrpSpPr>
          <p:cNvPr id="272" name="Google Shape;272;p22"/>
          <p:cNvGrpSpPr/>
          <p:nvPr/>
        </p:nvGrpSpPr>
        <p:grpSpPr>
          <a:xfrm>
            <a:off x="-2602382" y="-4"/>
            <a:ext cx="3256094" cy="3256092"/>
            <a:chOff x="-2" y="-2"/>
            <a:chExt cx="3256093" cy="3256091"/>
          </a:xfrm>
        </p:grpSpPr>
        <p:sp>
          <p:nvSpPr>
            <p:cNvPr id="273" name="Google Shape;273;p22"/>
            <p:cNvSpPr/>
            <p:nvPr/>
          </p:nvSpPr>
          <p:spPr>
            <a:xfrm>
              <a:off x="-2" y="-2"/>
              <a:ext cx="3256093" cy="325609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274" name="Google Shape;274;p22"/>
            <p:cNvSpPr txBox="1"/>
            <p:nvPr/>
          </p:nvSpPr>
          <p:spPr>
            <a:xfrm>
              <a:off x="-2" y="-2"/>
              <a:ext cx="3256093" cy="2692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"/>
                <a:buNone/>
              </a:pPr>
              <a:r>
                <a:rPr b="0" i="0" lang="en-US" sz="1200" u="none" cap="none" strike="noStrike">
                  <a:solidFill>
                    <a:srgbClr val="000000"/>
                  </a:solidFill>
                  <a:latin typeface="Times"/>
                  <a:ea typeface="Times"/>
                  <a:cs typeface="Times"/>
                  <a:sym typeface="Times"/>
                </a:rPr>
                <a:t>LlLab-driven personalization</a:t>
              </a:r>
              <a:endParaRPr/>
            </a:p>
          </p:txBody>
        </p:sp>
      </p:grpSp>
      <p:sp>
        <p:nvSpPr>
          <p:cNvPr id="275" name="Google Shape;275;p22"/>
          <p:cNvSpPr txBox="1"/>
          <p:nvPr/>
        </p:nvSpPr>
        <p:spPr>
          <a:xfrm>
            <a:off x="1200926" y="6641672"/>
            <a:ext cx="4924119" cy="3493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dosing strategies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Standard approach: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Ferrous sulfate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65 mg elemental every other 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vitamin C → reassess labs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4–6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GI-sensitive patient: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bisglycinate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25–30 mg elemental daily or QOD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slower but better tolerated.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Severe deficiency (oral failure):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Refer for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IV iron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(medical management).</a:t>
            </a:r>
            <a:endParaRPr/>
          </a:p>
        </p:txBody>
      </p:sp>
      <p:sp>
        <p:nvSpPr>
          <p:cNvPr id="276" name="Google Shape;276;p22"/>
          <p:cNvSpPr txBox="1"/>
          <p:nvPr/>
        </p:nvSpPr>
        <p:spPr>
          <a:xfrm>
            <a:off x="6872472" y="6641672"/>
            <a:ext cx="5158372" cy="2301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Timing &amp; absorption rules (high-yield)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Take iron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away from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 calcium, magnesium, zinc, fiber, coffee, tea, dairy (≥2 hours).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Levothyroxine: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separate iron by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≥4 hours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Best absorbed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on an empty stomach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but may be taken with food if GI upset (trade-off).</a:t>
            </a:r>
            <a:endParaRPr/>
          </a:p>
        </p:txBody>
      </p:sp>
      <p:sp>
        <p:nvSpPr>
          <p:cNvPr id="277" name="Google Shape;277;p22"/>
          <p:cNvSpPr txBox="1"/>
          <p:nvPr/>
        </p:nvSpPr>
        <p:spPr>
          <a:xfrm>
            <a:off x="12482441" y="6641672"/>
            <a:ext cx="4821488" cy="2593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Hemoglobin: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4–6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(expect rise)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8–12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then continue iron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 months after normalization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Stop iron once ferritin is repleted and cause corrected (avoid overload)</a:t>
            </a:r>
            <a:endParaRPr/>
          </a:p>
        </p:txBody>
      </p:sp>
      <p:graphicFrame>
        <p:nvGraphicFramePr>
          <p:cNvPr id="278" name="Google Shape;278;p22"/>
          <p:cNvGraphicFramePr/>
          <p:nvPr/>
        </p:nvGraphicFramePr>
        <p:xfrm>
          <a:off x="2139438" y="324016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591125"/>
                <a:gridCol w="5400925"/>
                <a:gridCol w="5632400"/>
              </a:tblGrid>
              <a:tr h="37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Lab marker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Action threshold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Intervention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Hemoglobin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&lt;12 g/dL (women), &lt;13 g/dL (men)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Start oral iron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7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Ferritin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&lt;30 ng/mL (or &lt;50–70 ng/mL if symptomatic)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Continue iron until repleted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Transferrin saturation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&lt;20%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Confirms deficiency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7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CRP elevated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Inflammation present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Lower, alternate-day dosing; consider IV iron referral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7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 Hb rise after 4–6 wks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Non-response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Check adherence, bleeding, malabsorption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3"/>
          <p:cNvSpPr/>
          <p:nvPr/>
        </p:nvSpPr>
        <p:spPr>
          <a:xfrm rot="10800000">
            <a:off x="-2" y="-360460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3"/>
          <p:cNvSpPr txBox="1"/>
          <p:nvPr/>
        </p:nvSpPr>
        <p:spPr>
          <a:xfrm>
            <a:off x="918684" y="1067916"/>
            <a:ext cx="17263300" cy="112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 Flags  - Iron Deficient Anemia</a:t>
            </a:r>
            <a:endParaRPr/>
          </a:p>
        </p:txBody>
      </p:sp>
      <p:grpSp>
        <p:nvGrpSpPr>
          <p:cNvPr id="286" name="Google Shape;286;p23"/>
          <p:cNvGrpSpPr/>
          <p:nvPr/>
        </p:nvGrpSpPr>
        <p:grpSpPr>
          <a:xfrm>
            <a:off x="-2602382" y="-4"/>
            <a:ext cx="3256094" cy="3256092"/>
            <a:chOff x="-2" y="-2"/>
            <a:chExt cx="3256093" cy="3256091"/>
          </a:xfrm>
        </p:grpSpPr>
        <p:sp>
          <p:nvSpPr>
            <p:cNvPr id="287" name="Google Shape;287;p23"/>
            <p:cNvSpPr/>
            <p:nvPr/>
          </p:nvSpPr>
          <p:spPr>
            <a:xfrm>
              <a:off x="-2" y="-2"/>
              <a:ext cx="3256093" cy="325609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endParaRPr>
            </a:p>
          </p:txBody>
        </p:sp>
        <p:sp>
          <p:nvSpPr>
            <p:cNvPr id="288" name="Google Shape;288;p23"/>
            <p:cNvSpPr txBox="1"/>
            <p:nvPr/>
          </p:nvSpPr>
          <p:spPr>
            <a:xfrm>
              <a:off x="-2" y="-2"/>
              <a:ext cx="3256093" cy="2692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Times"/>
                <a:buNone/>
              </a:pPr>
              <a:r>
                <a:rPr b="0" i="0" lang="en-US" sz="1200" u="none" cap="none" strike="noStrike">
                  <a:solidFill>
                    <a:srgbClr val="000000"/>
                  </a:solidFill>
                  <a:latin typeface="Times"/>
                  <a:ea typeface="Times"/>
                  <a:cs typeface="Times"/>
                  <a:sym typeface="Times"/>
                </a:rPr>
                <a:t>LlLab-driven personalization</a:t>
              </a:r>
              <a:endParaRPr/>
            </a:p>
          </p:txBody>
        </p:sp>
      </p:grpSp>
      <p:sp>
        <p:nvSpPr>
          <p:cNvPr id="289" name="Google Shape;289;p23"/>
          <p:cNvSpPr txBox="1"/>
          <p:nvPr/>
        </p:nvSpPr>
        <p:spPr>
          <a:xfrm>
            <a:off x="1126917" y="3730721"/>
            <a:ext cx="13001122" cy="3845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Times"/>
              <a:buNone/>
            </a:pPr>
            <a:r>
              <a:rPr b="1" i="0" lang="en-US" sz="3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 flags → medical referral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Times"/>
              <a:buChar char="•"/>
            </a:pPr>
            <a:r>
              <a:rPr b="0" i="0" lang="en-US" sz="3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Hb response after 6–8 weeks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Times"/>
              <a:buChar char="•"/>
            </a:pPr>
            <a:r>
              <a:rPr b="0" i="0" lang="en-US" sz="3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 very low (&lt;15 ng/mL) with symptoms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"/>
              <a:buChar char="•"/>
            </a:pPr>
            <a:r>
              <a:rPr b="0" i="0" lang="en-US" sz="3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Suspected GI bleeding, celiac disease, IBD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"/>
              <a:buChar char="•"/>
            </a:pPr>
            <a:r>
              <a:rPr b="0" i="0" lang="en-US" sz="3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Anemia in adult men or postmenopausal women (until source identified)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4"/>
          <p:cNvSpPr txBox="1"/>
          <p:nvPr/>
        </p:nvSpPr>
        <p:spPr>
          <a:xfrm>
            <a:off x="737519" y="444501"/>
            <a:ext cx="17428278" cy="22321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Vitamin D Deficient </a:t>
            </a:r>
            <a:r>
              <a:rPr b="0" i="0" lang="en-US" sz="5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(adjunct to nutrition, sun exposure, and medical care when indicated)</a:t>
            </a:r>
            <a:endParaRPr/>
          </a:p>
        </p:txBody>
      </p:sp>
      <p:sp>
        <p:nvSpPr>
          <p:cNvPr id="297" name="Google Shape;297;p2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4"/>
          <p:cNvSpPr txBox="1"/>
          <p:nvPr/>
        </p:nvSpPr>
        <p:spPr>
          <a:xfrm>
            <a:off x="6206040" y="3417403"/>
            <a:ext cx="6491237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Diagnostic Thresholds (commonly used)</a:t>
            </a:r>
            <a:endParaRPr/>
          </a:p>
        </p:txBody>
      </p:sp>
      <p:graphicFrame>
        <p:nvGraphicFramePr>
          <p:cNvPr id="299" name="Google Shape;299;p24"/>
          <p:cNvGraphicFramePr/>
          <p:nvPr/>
        </p:nvGraphicFramePr>
        <p:xfrm>
          <a:off x="2961143" y="427829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5140625"/>
                <a:gridCol w="6583675"/>
              </a:tblGrid>
              <a:tr h="974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Status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25(OH)D level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4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&lt;20 ng/mL (50 nmol/L)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4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Insufficiency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20–29 ng/mL (50–75 nmol/L)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510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Adequate (most adults)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30–50 ng/mL (75–125 nmol/L)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74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Potential excess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&gt;100 ng/mL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2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5"/>
          <p:cNvSpPr txBox="1"/>
          <p:nvPr/>
        </p:nvSpPr>
        <p:spPr>
          <a:xfrm>
            <a:off x="737519" y="444501"/>
            <a:ext cx="17428278" cy="22321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Vitamin D Deficient </a:t>
            </a:r>
            <a:r>
              <a:rPr b="0" i="0" lang="en-US" sz="5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(adjunct to nutrition, sun exposure, and medical care when indicated)</a:t>
            </a:r>
            <a:endParaRPr/>
          </a:p>
        </p:txBody>
      </p:sp>
      <p:sp>
        <p:nvSpPr>
          <p:cNvPr id="307" name="Google Shape;307;p2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5"/>
          <p:cNvSpPr txBox="1"/>
          <p:nvPr/>
        </p:nvSpPr>
        <p:spPr>
          <a:xfrm>
            <a:off x="5722887" y="3330037"/>
            <a:ext cx="6546548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  <p:graphicFrame>
        <p:nvGraphicFramePr>
          <p:cNvPr id="309" name="Google Shape;309;p25"/>
          <p:cNvGraphicFramePr/>
          <p:nvPr/>
        </p:nvGraphicFramePr>
        <p:xfrm>
          <a:off x="1913414" y="409721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436225"/>
                <a:gridCol w="2971425"/>
                <a:gridCol w="1925375"/>
                <a:gridCol w="2100650"/>
                <a:gridCol w="4027500"/>
              </a:tblGrid>
              <a:tr h="1337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 form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Expected response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Notes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62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D3 (cholecalciferol)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2,000–4,000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25(OH)D ~10–20 ng/mL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Preferred over D2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62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High-dose repletion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50,000 IU weekly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Rapid normalization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Medical supervision recommended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37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Maintenance after repletion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800–2,000 IU/day</a:t>
                      </a:r>
                      <a:r>
                        <a:rPr b="0" lang="en-US" sz="2400" u="none" cap="none" strike="noStrike"/>
                        <a:t> (often 1,000–2,000 IU)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Ongoing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Maintain target range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Individualize by body weight &amp; sun exposure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10" name="Google Shape;310;p25"/>
          <p:cNvSpPr txBox="1"/>
          <p:nvPr/>
        </p:nvSpPr>
        <p:spPr>
          <a:xfrm>
            <a:off x="3545634" y="9470094"/>
            <a:ext cx="11812048" cy="4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Rule of thumb: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~</a:t>
            </a: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100 IU/day raises 25(OH)D by ~1 ng/mL</a:t>
            </a: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(variable by individual).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6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6"/>
          <p:cNvSpPr txBox="1"/>
          <p:nvPr/>
        </p:nvSpPr>
        <p:spPr>
          <a:xfrm>
            <a:off x="737519" y="444501"/>
            <a:ext cx="17428278" cy="22321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Vitamin D Deficient </a:t>
            </a:r>
            <a:r>
              <a:rPr b="0" i="0" lang="en-US" sz="5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(adjunct to nutrition, sun exposure, and medical care when indicated)</a:t>
            </a:r>
            <a:endParaRPr/>
          </a:p>
        </p:txBody>
      </p:sp>
      <p:sp>
        <p:nvSpPr>
          <p:cNvPr id="318" name="Google Shape;318;p2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6"/>
          <p:cNvSpPr txBox="1"/>
          <p:nvPr/>
        </p:nvSpPr>
        <p:spPr>
          <a:xfrm>
            <a:off x="4612777" y="3326862"/>
            <a:ext cx="10054281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for Special Populations of Higher Need</a:t>
            </a:r>
            <a:endParaRPr/>
          </a:p>
        </p:txBody>
      </p:sp>
      <p:graphicFrame>
        <p:nvGraphicFramePr>
          <p:cNvPr id="320" name="Google Shape;320;p26"/>
          <p:cNvGraphicFramePr/>
          <p:nvPr/>
        </p:nvGraphicFramePr>
        <p:xfrm>
          <a:off x="2722733" y="409086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5342800"/>
                <a:gridCol w="7580450"/>
              </a:tblGrid>
              <a:tr h="635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Population / 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dosing considerations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5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Obesity (BMI ≥30)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Often </a:t>
                      </a:r>
                      <a:r>
                        <a:rPr b="1" lang="en-US" sz="2400" u="none" cap="none" strike="noStrike"/>
                        <a:t>2–3× higher dose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needed to achieve target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5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Older adults (&gt;65 yr)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1,000–2,000 IU/day</a:t>
                      </a:r>
                      <a:r>
                        <a:rPr b="0" lang="en-US" sz="2400" u="none" cap="none" strike="noStrike"/>
                        <a:t> maintenance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Malabsorption (IBD, celiac, bariatric surgery)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Higher oral doses or medical therapy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5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Osteoporosis / fracture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 </a:t>
                      </a:r>
                      <a:r>
                        <a:rPr b="1" lang="en-US" sz="2400" u="none" cap="none" strike="noStrike"/>
                        <a:t>+ calcium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(food-first calcium)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Pregnancy/lactation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Commonly </a:t>
                      </a:r>
                      <a:r>
                        <a:rPr b="1" lang="en-US" sz="2400" u="none" cap="none" strike="noStrike"/>
                        <a:t>1,000–2,000 IU/day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(some require more with monitoring)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2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7"/>
          <p:cNvSpPr txBox="1"/>
          <p:nvPr/>
        </p:nvSpPr>
        <p:spPr>
          <a:xfrm>
            <a:off x="737519" y="444504"/>
            <a:ext cx="17428278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Supportive Co-Nutrients for Vitamin D Deficiency</a:t>
            </a:r>
            <a:endParaRPr/>
          </a:p>
        </p:txBody>
      </p:sp>
      <p:sp>
        <p:nvSpPr>
          <p:cNvPr id="328" name="Google Shape;328;p2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29" name="Google Shape;329;p27"/>
          <p:cNvGraphicFramePr/>
          <p:nvPr/>
        </p:nvGraphicFramePr>
        <p:xfrm>
          <a:off x="2601252" y="388911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704400"/>
                <a:gridCol w="2509950"/>
                <a:gridCol w="7486475"/>
              </a:tblGrid>
              <a:tr h="1077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67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(diet + supplements)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1,000–1,200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Works synergistically with vitamin D for bone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77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Required for vitamin D activation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67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K2 (MK-7)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90–180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Directs calcium to bone (avoid with warfarin unless supervised)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8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8"/>
          <p:cNvSpPr txBox="1"/>
          <p:nvPr/>
        </p:nvSpPr>
        <p:spPr>
          <a:xfrm>
            <a:off x="737519" y="444504"/>
            <a:ext cx="17428278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Lab-Driven Personalization for Vitamin D Deficiency</a:t>
            </a:r>
            <a:endParaRPr/>
          </a:p>
        </p:txBody>
      </p:sp>
      <p:sp>
        <p:nvSpPr>
          <p:cNvPr id="337" name="Google Shape;337;p2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38" name="Google Shape;338;p28"/>
          <p:cNvGraphicFramePr/>
          <p:nvPr/>
        </p:nvGraphicFramePr>
        <p:xfrm>
          <a:off x="2121810" y="337645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076175"/>
                <a:gridCol w="9968175"/>
              </a:tblGrid>
              <a:tr h="42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Lab finding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1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25(OH)D &lt;20 ng/mL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Repletion dosing (2,000–4,000 IU/day or 50,000 IU weekly)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1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25(OH)D 20–29 ng/mL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 repletion (1,000–2,000 IU/day)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Elevated PTH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Ensure vitamin D </a:t>
                      </a:r>
                      <a:r>
                        <a:rPr b="1" lang="en-US" sz="2400" u="none" cap="none" strike="noStrike"/>
                        <a:t>and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calcium/magnesium adequacy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6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Hypercalcemia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Stop vitamin D; evaluate medically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39" name="Google Shape;339;p28"/>
          <p:cNvSpPr txBox="1"/>
          <p:nvPr/>
        </p:nvSpPr>
        <p:spPr>
          <a:xfrm>
            <a:off x="1654268" y="6635180"/>
            <a:ext cx="4535639" cy="2593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Timing &amp; absorption tips (high-yield)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Take vitamin D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with a fat-containing meal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for better 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Daily dosing provides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more stable levels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than large intermittent doses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 upper intake for most adults: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4,000 IU/day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without supervision</a:t>
            </a:r>
            <a:endParaRPr/>
          </a:p>
        </p:txBody>
      </p:sp>
      <p:sp>
        <p:nvSpPr>
          <p:cNvPr id="340" name="Google Shape;340;p28"/>
          <p:cNvSpPr txBox="1"/>
          <p:nvPr/>
        </p:nvSpPr>
        <p:spPr>
          <a:xfrm>
            <a:off x="6876183" y="6635180"/>
            <a:ext cx="4535637" cy="2593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25(OH)D: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8–12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after starting or changing dose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(± PTH):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using higher-dose therapy or at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Reduce to maintenance once target range is achieved</a:t>
            </a:r>
            <a:endParaRPr/>
          </a:p>
        </p:txBody>
      </p:sp>
      <p:sp>
        <p:nvSpPr>
          <p:cNvPr id="341" name="Google Shape;341;p28"/>
          <p:cNvSpPr txBox="1"/>
          <p:nvPr/>
        </p:nvSpPr>
        <p:spPr>
          <a:xfrm>
            <a:off x="12553722" y="6635180"/>
            <a:ext cx="4535637" cy="2465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 flags → medical referral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Persistent deficiency despite adherence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Hypercalcemia or kidney stones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Granulomatous disease (sarcoidosis), lymphoma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Severe malabsorption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9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9"/>
          <p:cNvSpPr txBox="1"/>
          <p:nvPr/>
        </p:nvSpPr>
        <p:spPr>
          <a:xfrm>
            <a:off x="955822" y="405072"/>
            <a:ext cx="17402422" cy="2275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Poppins"/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Hypothyroidism- Primary &amp; Subclinical</a:t>
            </a: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; (</a:t>
            </a:r>
            <a:r>
              <a:rPr b="0" i="0" lang="en-US" sz="5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adjunct to medical therapy when indicated)</a:t>
            </a:r>
            <a:endParaRPr/>
          </a:p>
        </p:txBody>
      </p:sp>
      <p:sp>
        <p:nvSpPr>
          <p:cNvPr id="349" name="Google Shape;349;p2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9"/>
          <p:cNvSpPr txBox="1"/>
          <p:nvPr/>
        </p:nvSpPr>
        <p:spPr>
          <a:xfrm>
            <a:off x="5567376" y="3242485"/>
            <a:ext cx="6520141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  <p:graphicFrame>
        <p:nvGraphicFramePr>
          <p:cNvPr id="351" name="Google Shape;351;p29"/>
          <p:cNvGraphicFramePr/>
          <p:nvPr/>
        </p:nvGraphicFramePr>
        <p:xfrm>
          <a:off x="1216564" y="392210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474200"/>
                <a:gridCol w="2588025"/>
                <a:gridCol w="2952500"/>
                <a:gridCol w="3263150"/>
                <a:gridCol w="4577025"/>
              </a:tblGrid>
              <a:tr h="956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before reassessment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role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1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 (selenomethionine)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100–200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Supports T4→T3 conversion; may reduce antibodies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&gt;400 mcg/day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56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 (elemental)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hormone synthesis &amp; receptor activity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Add </a:t>
                      </a:r>
                      <a:r>
                        <a:rPr b="1" lang="en-US" sz="2200" u="none" cap="none" strike="noStrike"/>
                        <a:t>1–2 mg copper</a:t>
                      </a: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if &gt;8–12 weeks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04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 (ONLY if deficient)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150 mcg/day</a:t>
                      </a:r>
                      <a:r>
                        <a:rPr b="0" lang="en-US" sz="2200" u="none" cap="none" strike="noStrike"/>
                        <a:t> (RDA level)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Hormone synthesis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routine supplementation</a:t>
                      </a:r>
                      <a:r>
                        <a:rPr b="0" lang="en-US" sz="2200" u="none" cap="none" strike="noStrike"/>
                        <a:t>—excess worsens hypothyroidism/autoimmunity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04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(if deficient)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 to replete (often </a:t>
                      </a:r>
                      <a:r>
                        <a:rPr b="1" lang="en-US" sz="2200" u="none" cap="none" strike="noStrike"/>
                        <a:t>18–45 mg/day elemental</a:t>
                      </a: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Until ferritin normalized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Required for thyroid peroxidase (TPO)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Separate from thyroid meds by ≥4 hrs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49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D3 (if deficient)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2,000–4,000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8–24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&amp; thyroid receptor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 calcium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 txBox="1"/>
          <p:nvPr/>
        </p:nvSpPr>
        <p:spPr>
          <a:xfrm>
            <a:off x="687996" y="265920"/>
            <a:ext cx="17204930" cy="2252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4237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900"/>
              <a:buFont typeface="Poppins"/>
              <a:buNone/>
            </a:pPr>
            <a:r>
              <a:rPr b="0" i="0" lang="en-US" sz="59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Evidence-Based Dose and Duration of Nutraceutical Use for Common Conditions</a:t>
            </a:r>
            <a:endParaRPr/>
          </a:p>
        </p:txBody>
      </p:sp>
      <p:sp>
        <p:nvSpPr>
          <p:cNvPr id="79" name="Google Shape;79;p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 txBox="1"/>
          <p:nvPr/>
        </p:nvSpPr>
        <p:spPr>
          <a:xfrm>
            <a:off x="1089527" y="4084718"/>
            <a:ext cx="14755177" cy="2504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20841" lvl="0" marL="3208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Below is a practical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evidence-based “dose + duration” quick guide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for common nutraceuticals used in the clinic</a:t>
            </a:r>
            <a:endParaRPr/>
          </a:p>
          <a:p>
            <a:pPr indent="-117641" lvl="0" marL="3208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t/>
            </a:r>
            <a:endParaRPr b="0" i="0" sz="3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20841" lvl="0" marL="32084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Doses are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adult oral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unless noted, and reflect what’s been used most often in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RCTs/meta-analyses or major professional resources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0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3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30"/>
          <p:cNvSpPr txBox="1"/>
          <p:nvPr/>
        </p:nvSpPr>
        <p:spPr>
          <a:xfrm>
            <a:off x="955822" y="405074"/>
            <a:ext cx="17402422" cy="2267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218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Poppins"/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Hypothyroidism(secondary / supportive options)</a:t>
            </a:r>
            <a:endParaRPr/>
          </a:p>
        </p:txBody>
      </p:sp>
      <p:sp>
        <p:nvSpPr>
          <p:cNvPr id="359" name="Google Shape;359;p3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60" name="Google Shape;360;p30"/>
          <p:cNvGraphicFramePr/>
          <p:nvPr/>
        </p:nvGraphicFramePr>
        <p:xfrm>
          <a:off x="2123912" y="365755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001475"/>
                <a:gridCol w="2705725"/>
                <a:gridCol w="2300850"/>
                <a:gridCol w="2722950"/>
                <a:gridCol w="4545750"/>
              </a:tblGrid>
              <a:tr h="796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When to consider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34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Fatigue, constipation, muscle cramps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Diarrhea; CKD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6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1,000 mcg/day oral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Fatigue, neuropathy, anemia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Check MMA if borderline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34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Ashwagandha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300–600 mg/day (standardized)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Subclinical hypothyroid symptoms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in autoimmune flares unless supervised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34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(EPA+DHA)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12–24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Inflammation, metabolic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Bleeding risk at high doses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1"/>
          <p:cNvSpPr/>
          <p:nvPr/>
        </p:nvSpPr>
        <p:spPr>
          <a:xfrm rot="10800000">
            <a:off x="-2" y="-317670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3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31"/>
          <p:cNvSpPr txBox="1"/>
          <p:nvPr/>
        </p:nvSpPr>
        <p:spPr>
          <a:xfrm>
            <a:off x="955822" y="405074"/>
            <a:ext cx="17402422" cy="2267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Lab-driven Personalization for </a:t>
            </a: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Hypothyroidism</a:t>
            </a:r>
            <a:endParaRPr/>
          </a:p>
        </p:txBody>
      </p:sp>
      <p:sp>
        <p:nvSpPr>
          <p:cNvPr id="368" name="Google Shape;368;p3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69" name="Google Shape;369;p31"/>
          <p:cNvGraphicFramePr/>
          <p:nvPr/>
        </p:nvGraphicFramePr>
        <p:xfrm>
          <a:off x="1523665" y="341970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801900"/>
                <a:gridCol w="4250225"/>
                <a:gridCol w="6188550"/>
              </a:tblGrid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Lab 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Threshold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 priority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TSH &gt;4.5 mIU/L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Persistent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Selenium, zinc; consider Rx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1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Low-normal Free T3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Symptomatic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Selenium, zinc, iron sufficiency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1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Ferritin &lt;40–70 ng/mL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repletion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25(OH)D &lt;30 ng/mL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Deficient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1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Urinary iodine low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Confirmed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 at RDA only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70" name="Google Shape;370;p31"/>
          <p:cNvSpPr txBox="1"/>
          <p:nvPr/>
        </p:nvSpPr>
        <p:spPr>
          <a:xfrm>
            <a:off x="396147" y="6656509"/>
            <a:ext cx="3256093" cy="331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timing rules (critical)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Levothyroxine: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take on empty stomach;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separate iron, calcium, magnesium, zinc, fiber by ≥4 hours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Selenium, vitamin D, omega-3: take later with meals</a:t>
            </a:r>
            <a:endParaRPr/>
          </a:p>
        </p:txBody>
      </p:sp>
      <p:sp>
        <p:nvSpPr>
          <p:cNvPr id="371" name="Google Shape;371;p31"/>
          <p:cNvSpPr txBox="1"/>
          <p:nvPr/>
        </p:nvSpPr>
        <p:spPr>
          <a:xfrm>
            <a:off x="4069707" y="6565565"/>
            <a:ext cx="5329783" cy="35031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nutraceutical “stacks”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Subclinical hypothyroidism: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Selenium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200 mcg/day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zinc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25 mg/day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TSH at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8–12 weeks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Symptomatic primary hypothyroidism (on Rx):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Selenium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100–200 mcg/day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vitamin D repletion ± magnesium → reassess symptoms &amp;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Fatigue-dominant pattern:</a:t>
            </a:r>
            <a:b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1,000 mcg/day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magnesium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400 mg/day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 weeks</a:t>
            </a:r>
            <a:endParaRPr/>
          </a:p>
        </p:txBody>
      </p:sp>
      <p:sp>
        <p:nvSpPr>
          <p:cNvPr id="372" name="Google Shape;372;p31"/>
          <p:cNvSpPr txBox="1"/>
          <p:nvPr/>
        </p:nvSpPr>
        <p:spPr>
          <a:xfrm>
            <a:off x="9816958" y="6565565"/>
            <a:ext cx="3810508" cy="2593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 / Free T4 (± Free T3):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6–12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after changes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Ferritin / 25(OH)D: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8–12 weeks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discontinue nutrients with no clinical or lab response after the expected window</a:t>
            </a:r>
            <a:endParaRPr/>
          </a:p>
        </p:txBody>
      </p:sp>
      <p:sp>
        <p:nvSpPr>
          <p:cNvPr id="373" name="Google Shape;373;p31"/>
          <p:cNvSpPr txBox="1"/>
          <p:nvPr/>
        </p:nvSpPr>
        <p:spPr>
          <a:xfrm>
            <a:off x="14217617" y="6565565"/>
            <a:ext cx="3810504" cy="246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 flags → medical referral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 ≥10 mIU/L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Pregnancy or planning pregnancy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Worsening symptoms despite adherence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Goiter or nodules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2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32"/>
          <p:cNvSpPr txBox="1"/>
          <p:nvPr/>
        </p:nvSpPr>
        <p:spPr>
          <a:xfrm>
            <a:off x="1121960" y="393665"/>
            <a:ext cx="16812962" cy="22584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Hashimoto’s Thyroiditis</a:t>
            </a:r>
            <a:r>
              <a:rPr b="0" i="0" lang="en-US" sz="6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(adjunct to medical care)</a:t>
            </a:r>
            <a:endParaRPr/>
          </a:p>
        </p:txBody>
      </p:sp>
      <p:sp>
        <p:nvSpPr>
          <p:cNvPr id="381" name="Google Shape;381;p3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82" name="Google Shape;382;p32"/>
          <p:cNvGraphicFramePr/>
          <p:nvPr/>
        </p:nvGraphicFramePr>
        <p:xfrm>
          <a:off x="1637850" y="392486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462225"/>
                <a:gridCol w="2818575"/>
                <a:gridCol w="2344200"/>
                <a:gridCol w="3126050"/>
                <a:gridCol w="5030100"/>
              </a:tblGrid>
              <a:tr h="7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used in trials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outcomes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 / notes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5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 (selenomethionine preferred)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r>
                        <a:rPr b="0" lang="en-US" sz="2400" u="none" cap="none" strike="noStrike"/>
                        <a:t> (some up to 12 mo)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TPOAb, ↓ TgAb; modest symptom/QOL improvement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&gt;400 mcg/day (toxicity); reassess antibodies at 3–6 mo; benefit greatest if deficient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54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Myo-inositol + 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Myo-inositol 600 mg + Selenium 83–200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TSH (subclinical hypo), ↓ TPOAb; improved thyroid function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Best in subclinical hypothyroidism; avoid duplicating selenium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89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D3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2,000–4,000 IU/day</a:t>
                      </a:r>
                      <a:r>
                        <a:rPr b="0" lang="en-US" sz="2400" u="none" cap="none" strike="noStrike"/>
                        <a:t> (or dose to target)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8–24 weeks</a:t>
                      </a:r>
                      <a:r>
                        <a:rPr b="0" lang="en-US" sz="2400" u="none" cap="none" strike="noStrike"/>
                        <a:t>, then reassess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TPOAb/TgAb; immune modulation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Target </a:t>
                      </a:r>
                      <a:r>
                        <a:rPr b="1" lang="en-US" sz="2400" u="none" cap="none" strike="noStrike"/>
                        <a:t>25(OH)D ~40–60 ng/mL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; avoid hypercalcemia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(EPA+DHA)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12–24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inflammatory markers; symptom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Bleeding risk at high doses; separate from levothyroxine if GI upset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5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25–30 mg/day</a:t>
                      </a:r>
                      <a:r>
                        <a:rPr b="0" lang="en-US" sz="2400" u="none" cap="none" strike="noStrike"/>
                        <a:t> (elemental)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Supports T4→T3 conversion; immune balance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Add </a:t>
                      </a:r>
                      <a:r>
                        <a:rPr b="1" lang="en-US" sz="2400" u="none" cap="none" strike="noStrike"/>
                        <a:t>1–2 mg copper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if &gt;8–12 weeks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83" name="Google Shape;383;p32"/>
          <p:cNvSpPr txBox="1"/>
          <p:nvPr/>
        </p:nvSpPr>
        <p:spPr>
          <a:xfrm>
            <a:off x="5567376" y="3242485"/>
            <a:ext cx="6520141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3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3"/>
          <p:cNvSpPr txBox="1"/>
          <p:nvPr/>
        </p:nvSpPr>
        <p:spPr>
          <a:xfrm>
            <a:off x="1099922" y="405072"/>
            <a:ext cx="16812962" cy="2275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Lab-Driven Personalization for</a:t>
            </a:r>
            <a:endParaRPr/>
          </a:p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Hashimoto’s Thyroiditis</a:t>
            </a:r>
            <a:endParaRPr/>
          </a:p>
        </p:txBody>
      </p:sp>
      <p:sp>
        <p:nvSpPr>
          <p:cNvPr id="391" name="Google Shape;391;p3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92" name="Google Shape;392;p33"/>
          <p:cNvGraphicFramePr/>
          <p:nvPr/>
        </p:nvGraphicFramePr>
        <p:xfrm>
          <a:off x="1804734" y="324072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848325"/>
                <a:gridCol w="2588525"/>
                <a:gridCol w="7628400"/>
              </a:tblGrid>
              <a:tr h="539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Lab marker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Action threshold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 focus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TPOAb/TgAb elevated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Any elevation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 ± myo-inositol; vitamin 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9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TSH 2.5–10 mIU/L (subclinical)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Persistent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Myo-inositol + selenium; ensure iron/zinc sufficiency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25(OH)D &lt;30 ng/mL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Deficient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D3 repletion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Ferritin &lt;40–70 ng/mL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repletion (coordinate with Rx timing)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Low-normal T3 / symptoms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Persistent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Zinc; address iron, selenium status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393" name="Google Shape;393;p33"/>
          <p:cNvSpPr txBox="1"/>
          <p:nvPr/>
        </p:nvSpPr>
        <p:spPr>
          <a:xfrm>
            <a:off x="7147848" y="6259450"/>
            <a:ext cx="4379042" cy="3040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Timing with thyroid medication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Levothyroxine: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Take on an empty stomach;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separate minerals (iron, calcium, magnesium, zinc) by ≥4 hours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Selenium, vitamin D, and omega-3: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Can be taken later in the day with food.</a:t>
            </a:r>
            <a:endParaRPr/>
          </a:p>
        </p:txBody>
      </p:sp>
      <p:sp>
        <p:nvSpPr>
          <p:cNvPr id="394" name="Google Shape;394;p33"/>
          <p:cNvSpPr txBox="1"/>
          <p:nvPr/>
        </p:nvSpPr>
        <p:spPr>
          <a:xfrm>
            <a:off x="12526857" y="6309614"/>
            <a:ext cx="4379042" cy="2940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Antibodies: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3–6 months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 / Free T4 (± Free T3):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6–12 weeks after any change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Symptoms/QOL: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every visit; discontinue agents with no benefit after the expected window</a:t>
            </a:r>
            <a:endParaRPr/>
          </a:p>
        </p:txBody>
      </p:sp>
      <p:sp>
        <p:nvSpPr>
          <p:cNvPr id="395" name="Google Shape;395;p33"/>
          <p:cNvSpPr txBox="1"/>
          <p:nvPr/>
        </p:nvSpPr>
        <p:spPr>
          <a:xfrm>
            <a:off x="2197812" y="6406770"/>
            <a:ext cx="4379039" cy="2745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Iodine — clinical guidance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Iodine: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 not supplement routinely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in Hashimoto’s. Excess iodine can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worsen autoimmunity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Use only if deficiency is documented and under supervision.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3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34"/>
          <p:cNvSpPr txBox="1"/>
          <p:nvPr/>
        </p:nvSpPr>
        <p:spPr>
          <a:xfrm>
            <a:off x="1164904" y="425518"/>
            <a:ext cx="17402422" cy="2249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218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Poppins"/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IBS—C </a:t>
            </a:r>
            <a:r>
              <a:rPr b="0" i="0" lang="en-US" sz="5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(adjunct to diet therapy, stress management, and Rx when indicated)</a:t>
            </a:r>
            <a:endParaRPr/>
          </a:p>
        </p:txBody>
      </p:sp>
      <p:sp>
        <p:nvSpPr>
          <p:cNvPr id="403" name="Google Shape;403;p3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34"/>
          <p:cNvSpPr txBox="1"/>
          <p:nvPr/>
        </p:nvSpPr>
        <p:spPr>
          <a:xfrm>
            <a:off x="5567376" y="3242485"/>
            <a:ext cx="6520141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  <p:graphicFrame>
        <p:nvGraphicFramePr>
          <p:cNvPr id="405" name="Google Shape;405;p34"/>
          <p:cNvGraphicFramePr/>
          <p:nvPr/>
        </p:nvGraphicFramePr>
        <p:xfrm>
          <a:off x="2230097" y="392210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837775"/>
                <a:gridCol w="2073925"/>
                <a:gridCol w="3336300"/>
                <a:gridCol w="2374575"/>
                <a:gridCol w="2446450"/>
                <a:gridCol w="2561625"/>
              </a:tblGrid>
              <a:tr h="114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Target symptom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before reassessment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Expected benefit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64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Constipation, stool form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Psyllium husk (soluble fiber)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r>
                        <a:rPr b="0" lang="en-US" sz="2400" u="none" cap="none" strike="noStrike"/>
                        <a:t> (often </a:t>
                      </a: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 g BID</a:t>
                      </a:r>
                      <a:r>
                        <a:rPr b="0" lang="en-US" sz="2400" u="none" cap="none" strike="noStrike"/>
                        <a:t>, titrate)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stool frequency; improved Bristol type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Gas/bloating early—titrate slowly; hydrate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Constipation, pain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(osmotic)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 elemental</a:t>
                      </a:r>
                      <a:r>
                        <a:rPr b="0" lang="en-US" sz="2400" u="none" cap="none" strike="noStrike"/>
                        <a:t> (citrate or oxide for laxation)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Softer stools; ↓ straining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 at higher doses; avoid in CKD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3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Global IBS-C symptoms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Peppermint oil (enteric-coated)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180–225 mg, 2–3×/day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pain, bloating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May worsen reflux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7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Motility + pain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 (strain-specific)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i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Example:</a:t>
                      </a:r>
                      <a:r>
                        <a:rPr i="0" lang="en-US" sz="2400" u="none" cap="none" strike="noStrike"/>
                        <a:t> </a:t>
                      </a:r>
                      <a:r>
                        <a:rPr b="1" i="0" lang="en-US" sz="2400" u="none" cap="none" strike="noStrike"/>
                        <a:t>Bifidobacterium infantis 35624 ~1×10⁸ CFU/day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pain, bloating; modest stool benefit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Effects are strain-specific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3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35"/>
          <p:cNvSpPr txBox="1"/>
          <p:nvPr/>
        </p:nvSpPr>
        <p:spPr>
          <a:xfrm>
            <a:off x="1061079" y="987305"/>
            <a:ext cx="17402422" cy="11114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218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Poppins"/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IBS-C(secondary / supportive options)</a:t>
            </a:r>
            <a:endParaRPr/>
          </a:p>
        </p:txBody>
      </p:sp>
      <p:sp>
        <p:nvSpPr>
          <p:cNvPr id="413" name="Google Shape;413;p3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14" name="Google Shape;414;p35"/>
          <p:cNvGraphicFramePr/>
          <p:nvPr/>
        </p:nvGraphicFramePr>
        <p:xfrm>
          <a:off x="2967358" y="377505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328450"/>
                <a:gridCol w="3136175"/>
                <a:gridCol w="2303000"/>
                <a:gridCol w="1695050"/>
                <a:gridCol w="1989450"/>
                <a:gridCol w="2137750"/>
              </a:tblGrid>
              <a:tr h="703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Slow transit constipation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Partially hydrolyzed guar gum (PHGG)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5–6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Gentle stool normalization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Less gas than psyllium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Refractory constipation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Aloe vera (inner fillet)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50–200 mg/day</a:t>
                      </a:r>
                      <a:r>
                        <a:rPr b="0" lang="en-US" sz="2400" u="none" cap="none" strike="noStrike"/>
                        <a:t> (standardized)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Short-term (≤4 weeks)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Laxative effect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long-term use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03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Bloating-dominant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Digestive enzymes (targeted)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product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gas with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selectively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9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Stress-linked symptoms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L-glutamine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Gut barrier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in severe liver disease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Pain/visceral hypersensitivity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Curcumin (bioavailable)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inflammation &amp; pain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Anticoagulant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6"/>
          <p:cNvSpPr/>
          <p:nvPr/>
        </p:nvSpPr>
        <p:spPr>
          <a:xfrm rot="10800000">
            <a:off x="-2" y="-317670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36"/>
          <p:cNvSpPr txBox="1"/>
          <p:nvPr/>
        </p:nvSpPr>
        <p:spPr>
          <a:xfrm>
            <a:off x="955822" y="405072"/>
            <a:ext cx="17402422" cy="2275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Lab-driven Personalization </a:t>
            </a:r>
            <a:endParaRPr/>
          </a:p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IBS-C</a:t>
            </a:r>
            <a:endParaRPr/>
          </a:p>
        </p:txBody>
      </p:sp>
      <p:sp>
        <p:nvSpPr>
          <p:cNvPr id="422" name="Google Shape;422;p3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36"/>
          <p:cNvSpPr txBox="1"/>
          <p:nvPr/>
        </p:nvSpPr>
        <p:spPr>
          <a:xfrm>
            <a:off x="1652139" y="6417550"/>
            <a:ext cx="5329783" cy="3212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nutraceutical “stacks.”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First-line IBS-C: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Psyllium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 g BID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2–3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IBS-C with pain/bloating: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Psyllium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 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peppermint oil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180 mg TID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Refractory constipation: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PHGG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 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magnesium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300 mg/day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  <p:sp>
        <p:nvSpPr>
          <p:cNvPr id="424" name="Google Shape;424;p36"/>
          <p:cNvSpPr txBox="1"/>
          <p:nvPr/>
        </p:nvSpPr>
        <p:spPr>
          <a:xfrm>
            <a:off x="7695420" y="6451958"/>
            <a:ext cx="4998859" cy="3469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Safety, timing &amp; stop rules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Titration: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Increase fiber every 3–5 days to limit gas.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spacing: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Fiber and magnesium can impair absorption—separate by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~2 hours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(thyroid meds by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≥4 hours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meaningful improvement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by the expected window with good adherence, discontinue and reassess the approach.</a:t>
            </a:r>
            <a:endParaRPr/>
          </a:p>
        </p:txBody>
      </p:sp>
      <p:sp>
        <p:nvSpPr>
          <p:cNvPr id="425" name="Google Shape;425;p36"/>
          <p:cNvSpPr txBox="1"/>
          <p:nvPr/>
        </p:nvSpPr>
        <p:spPr>
          <a:xfrm>
            <a:off x="13822911" y="6466887"/>
            <a:ext cx="3810508" cy="2897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Stool diary (frequency, Bristol):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weekly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Pain/bloating scales: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4–8 weeks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 flags → referral: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anemia, nocturnal symptoms, unintentional weight loss, onset after age 50, blood in stool</a:t>
            </a:r>
            <a:endParaRPr/>
          </a:p>
        </p:txBody>
      </p:sp>
      <p:graphicFrame>
        <p:nvGraphicFramePr>
          <p:cNvPr id="426" name="Google Shape;426;p36"/>
          <p:cNvGraphicFramePr/>
          <p:nvPr/>
        </p:nvGraphicFramePr>
        <p:xfrm>
          <a:off x="2275171" y="335920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558050"/>
                <a:gridCol w="9720000"/>
              </a:tblGrid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Finding / phenotype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Prioritize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Bristol 1–2 stools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Psyllium or PHGG; magnesium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Pain &gt; constipation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Peppermint oil; probiotic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Bloating predominant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Peppermint oil; low-FODMAP trial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6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Stress/anxiety overlap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 (Bifidobacterium-dominant); magnesium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or thyroid meds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Separate fiber/minerals by </a:t>
                      </a:r>
                      <a:r>
                        <a:rPr b="1" lang="en-US" sz="2400" u="none" cap="none" strike="noStrike"/>
                        <a:t>≥2–4 hours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3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37"/>
          <p:cNvSpPr txBox="1"/>
          <p:nvPr/>
        </p:nvSpPr>
        <p:spPr>
          <a:xfrm>
            <a:off x="1079169" y="455569"/>
            <a:ext cx="17402420" cy="22350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218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Poppins"/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IBS—D </a:t>
            </a:r>
            <a:r>
              <a:rPr b="0" i="0" lang="en-US" sz="5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(adjunct to diet therapy, stress management, and Rx when indicated)</a:t>
            </a:r>
            <a:endParaRPr/>
          </a:p>
        </p:txBody>
      </p:sp>
      <p:sp>
        <p:nvSpPr>
          <p:cNvPr id="434" name="Google Shape;434;p3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37"/>
          <p:cNvSpPr txBox="1"/>
          <p:nvPr/>
        </p:nvSpPr>
        <p:spPr>
          <a:xfrm>
            <a:off x="5567376" y="3242485"/>
            <a:ext cx="6520141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  <p:graphicFrame>
        <p:nvGraphicFramePr>
          <p:cNvPr id="436" name="Google Shape;436;p37"/>
          <p:cNvGraphicFramePr/>
          <p:nvPr/>
        </p:nvGraphicFramePr>
        <p:xfrm>
          <a:off x="894891" y="404298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091075"/>
                <a:gridCol w="2202175"/>
                <a:gridCol w="4815975"/>
                <a:gridCol w="2185400"/>
                <a:gridCol w="2506500"/>
                <a:gridCol w="2697075"/>
              </a:tblGrid>
              <a:tr h="1143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Target symptom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before reassessment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Expected benefit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43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Diarrhea, urgency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Psyllium husk (soluble fiber)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r>
                        <a:rPr b="0" lang="en-US" sz="2400" u="none" cap="none" strike="noStrike"/>
                        <a:t> (start </a:t>
                      </a: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3–5 g/day</a:t>
                      </a:r>
                      <a:r>
                        <a:rPr b="0" lang="en-US" sz="2400" u="none" cap="none" strike="noStrike"/>
                        <a:t>, titrate)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stool form, ↓ urgency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Start low; excess can worsen gas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43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Pain, bloating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Peppermint oil (enteric-coated)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180–225 mg, 2–3×/day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pain, ↓ bloating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May worsen reflux/heartburn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511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Global IBS-D symptoms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 (strain-specific)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i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Examples:</a:t>
                      </a:r>
                      <a:r>
                        <a:rPr i="0" lang="en-US" sz="2400" u="none" cap="none" strike="noStrike"/>
                        <a:t> </a:t>
                      </a:r>
                      <a:r>
                        <a:rPr b="1" i="0" lang="en-US" sz="2400" u="none" cap="none" strike="noStrike"/>
                        <a:t>Bifidobacterium infantis 35624 ~1×10⁸ CFU/day</a:t>
                      </a:r>
                      <a:r>
                        <a:rPr i="0" lang="en-US" sz="2400" u="none" cap="none" strike="noStrike"/>
                        <a:t> or </a:t>
                      </a:r>
                      <a:r>
                        <a:rPr b="1" i="0" lang="en-US" sz="2400" u="none" cap="none" strike="noStrike"/>
                        <a:t>multi-strain Bifidobacterium-dominant products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pain, bloating; modest stool benefit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Effects are strain-specific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 control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(carbonate or citrate)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500–1,000 mg/day</a:t>
                      </a:r>
                      <a:r>
                        <a:rPr b="0" lang="en-US" sz="2400" u="none" cap="none" strike="noStrike"/>
                        <a:t> (divided)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stool frequency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excess; kidney stone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8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3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38"/>
          <p:cNvSpPr txBox="1"/>
          <p:nvPr/>
        </p:nvSpPr>
        <p:spPr>
          <a:xfrm>
            <a:off x="1061079" y="987305"/>
            <a:ext cx="17402422" cy="11114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218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Poppins"/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IBS-D(secondary / supportive options)</a:t>
            </a:r>
            <a:endParaRPr/>
          </a:p>
        </p:txBody>
      </p:sp>
      <p:sp>
        <p:nvSpPr>
          <p:cNvPr id="444" name="Google Shape;444;p3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45" name="Google Shape;445;p38"/>
          <p:cNvGraphicFramePr/>
          <p:nvPr/>
        </p:nvGraphicFramePr>
        <p:xfrm>
          <a:off x="2168867" y="335933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947350"/>
                <a:gridCol w="2642550"/>
                <a:gridCol w="2046450"/>
                <a:gridCol w="1855700"/>
                <a:gridCol w="2518375"/>
                <a:gridCol w="2947125"/>
              </a:tblGrid>
              <a:tr h="90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2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Post-infectious IBS-D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L-glutamine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r>
                        <a:rPr b="0" lang="en-US" sz="2400" u="none" cap="none" strike="noStrike"/>
                        <a:t> (divided)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Gut barrier repair; ↓ stool frequency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in severe liver disease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9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Inflammatory pain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Curcumin (bioavailable)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inflammation, pain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Anticoagulant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9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Stress-linked flares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glycinate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200–300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Gut–brain calming (not laxative)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citrate/oxide forms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9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Bile-acid diarrhea (suspected)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Dietary soluble fiber</a:t>
                      </a:r>
                      <a:r>
                        <a:rPr b="0" lang="en-US" sz="2400" u="none" cap="none" strike="noStrike"/>
                        <a:t> (psyllium/PHGG)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See above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Binds bile acids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Consider medical eval if refractory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9"/>
          <p:cNvSpPr/>
          <p:nvPr/>
        </p:nvSpPr>
        <p:spPr>
          <a:xfrm rot="10800000">
            <a:off x="-2" y="-317670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3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39"/>
          <p:cNvSpPr txBox="1"/>
          <p:nvPr/>
        </p:nvSpPr>
        <p:spPr>
          <a:xfrm>
            <a:off x="955822" y="405072"/>
            <a:ext cx="17402422" cy="2275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Lab-Driven Personalization </a:t>
            </a:r>
            <a:endParaRPr/>
          </a:p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IBS-D</a:t>
            </a:r>
            <a:endParaRPr/>
          </a:p>
        </p:txBody>
      </p:sp>
      <p:sp>
        <p:nvSpPr>
          <p:cNvPr id="453" name="Google Shape;453;p3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39"/>
          <p:cNvSpPr txBox="1"/>
          <p:nvPr/>
        </p:nvSpPr>
        <p:spPr>
          <a:xfrm>
            <a:off x="1652139" y="6417550"/>
            <a:ext cx="5329783" cy="35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nutraceutical “stacks.”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First-line IBS-D: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Psyllium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3–5 g/day → titrate to 5–10 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2–3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IBS-D with pain/bloating: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Psyllium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 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peppermint oil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180 mg TID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Post-infectious IBS-D: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L-glutamine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 g BID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probiotic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6–8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  <p:sp>
        <p:nvSpPr>
          <p:cNvPr id="455" name="Google Shape;455;p39"/>
          <p:cNvSpPr txBox="1"/>
          <p:nvPr/>
        </p:nvSpPr>
        <p:spPr>
          <a:xfrm>
            <a:off x="7695420" y="6451958"/>
            <a:ext cx="4998863" cy="3469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Safety, timing &amp; stop rules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Titration: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Increase fiber every 3–5 days to avoid gas.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spacing: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Fiber and calcium can impair absorption—separate by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~2 hours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(thyroid meds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≥4 hours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meaningful improvement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by the expected window with good adherence, discontinue and reassess the strategy.</a:t>
            </a:r>
            <a:endParaRPr/>
          </a:p>
        </p:txBody>
      </p:sp>
      <p:sp>
        <p:nvSpPr>
          <p:cNvPr id="456" name="Google Shape;456;p39"/>
          <p:cNvSpPr txBox="1"/>
          <p:nvPr/>
        </p:nvSpPr>
        <p:spPr>
          <a:xfrm>
            <a:off x="13822911" y="6466887"/>
            <a:ext cx="3810508" cy="2897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Stool diary (frequency, Bristol):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weekly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Pain/bloating scales: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4–8 weeks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 flags → referral: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anemia, nocturnal diarrhea, fever, unintentional weight loss, blood in stool, onset after age 50</a:t>
            </a:r>
            <a:endParaRPr/>
          </a:p>
        </p:txBody>
      </p:sp>
      <p:graphicFrame>
        <p:nvGraphicFramePr>
          <p:cNvPr id="457" name="Google Shape;457;p39"/>
          <p:cNvGraphicFramePr/>
          <p:nvPr/>
        </p:nvGraphicFramePr>
        <p:xfrm>
          <a:off x="2965880" y="324238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510800"/>
                <a:gridCol w="7845450"/>
              </a:tblGrid>
              <a:tr h="37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Phenotype / finding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Prioritize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8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Frequent loose stools (Bristol 6–7)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Psyllium (low-start), calcium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Pain/bloating predominant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Peppermint oil; probiotic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Post-infectious onset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L-glutamine + probiotic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Stress/anxiety overlap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Bifidobacterium-dominant probiotic; magnesium glycinate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78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On thyroid/iron meds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Separate fiber/calcium by </a:t>
                      </a:r>
                      <a:r>
                        <a:rPr b="1" lang="en-US" sz="2400" u="none" cap="none" strike="noStrike"/>
                        <a:t>≥2–4 hours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(thyroid meds </a:t>
                      </a:r>
                      <a:r>
                        <a:rPr b="1" lang="en-US" sz="2400" u="none" cap="none" strike="noStrike"/>
                        <a:t>≥4 hours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 txBox="1"/>
          <p:nvPr/>
        </p:nvSpPr>
        <p:spPr>
          <a:xfrm>
            <a:off x="1024716" y="457613"/>
            <a:ext cx="16812962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Dyslipidemia (especially elevated triglycerides / LDL)</a:t>
            </a:r>
            <a:endParaRPr/>
          </a:p>
        </p:txBody>
      </p:sp>
      <p:sp>
        <p:nvSpPr>
          <p:cNvPr id="88" name="Google Shape;88;p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9" name="Google Shape;89;p4"/>
          <p:cNvGraphicFramePr/>
          <p:nvPr/>
        </p:nvGraphicFramePr>
        <p:xfrm>
          <a:off x="737518" y="414855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965275"/>
                <a:gridCol w="2838800"/>
                <a:gridCol w="3727700"/>
                <a:gridCol w="2260100"/>
                <a:gridCol w="2348700"/>
                <a:gridCol w="4246775"/>
              </a:tblGrid>
              <a:tr h="1180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Lipid target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before reassessment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Expected effect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Triglycerides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fatty acids (EPA+DHA)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g/day EPA+DHA</a:t>
                      </a:r>
                      <a:r>
                        <a:rPr b="0" lang="en-US" sz="2400" u="none" cap="none" strike="noStrike"/>
                        <a:t> (TG lowering is dose-dependent; 4 g/day most effective)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TG ~15–35%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Bleeding risk at high doses; GI upset; monitor if on anticoagulants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04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LDL-C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Plant sterols/stanols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1.6–2.5 g/day</a:t>
                      </a:r>
                      <a:r>
                        <a:rPr b="0" lang="en-US" sz="2400" u="none" cap="none" strike="noStrike"/>
                        <a:t> with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LDL-C ~5–15%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May slightly lower carotenoids → emphasize fruits/vegetables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04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LDL-C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 (psyllium)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7–10 g/day</a:t>
                      </a:r>
                      <a:r>
                        <a:rPr b="0" lang="en-US" sz="2400" u="none" cap="none" strike="noStrike"/>
                        <a:t> (often </a:t>
                      </a: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 g BID</a:t>
                      </a:r>
                      <a:r>
                        <a:rPr b="0" lang="en-US" sz="2400" u="none" cap="none" strike="noStrike"/>
                        <a:t>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LDL-C ~5–10%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Separate from meds by ~2 hrs; bloating early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511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LDL-C (statin-like effect)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 yeast rice (RYR)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Standardized products providing </a:t>
                      </a:r>
                      <a:r>
                        <a:rPr b="1" lang="en-US" sz="2400" u="none" cap="none" strike="noStrike"/>
                        <a:t>~3–10 mg monacolin K/day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(dose varies by brand)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r>
                        <a:rPr b="0" lang="en-US" sz="2400" u="none" cap="none" strike="noStrike"/>
                        <a:t>, then reassess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LDL-C ~15–25%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Same cautions as statins (myalgias, LFTs); quality/contamination variability; avoid in pregnancy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90" name="Google Shape;90;p4"/>
          <p:cNvSpPr txBox="1"/>
          <p:nvPr/>
        </p:nvSpPr>
        <p:spPr>
          <a:xfrm>
            <a:off x="7093490" y="3352534"/>
            <a:ext cx="618458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0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4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40"/>
          <p:cNvSpPr txBox="1"/>
          <p:nvPr/>
        </p:nvSpPr>
        <p:spPr>
          <a:xfrm>
            <a:off x="1121958" y="393668"/>
            <a:ext cx="17034410" cy="2194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Recurrent UTI Prevention </a:t>
            </a:r>
            <a:r>
              <a:rPr b="0" i="0" lang="en-US" sz="39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(adjunct to medical evaluation and urologic/gynecologic care when indicated)</a:t>
            </a:r>
            <a:endParaRPr/>
          </a:p>
        </p:txBody>
      </p:sp>
      <p:sp>
        <p:nvSpPr>
          <p:cNvPr id="465" name="Google Shape;465;p4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66" name="Google Shape;466;p40"/>
          <p:cNvGraphicFramePr/>
          <p:nvPr/>
        </p:nvGraphicFramePr>
        <p:xfrm>
          <a:off x="2314187" y="386355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392350"/>
                <a:gridCol w="3457125"/>
                <a:gridCol w="2378975"/>
                <a:gridCol w="2956575"/>
                <a:gridCol w="3067600"/>
              </a:tblGrid>
              <a:tr h="119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used in studies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mechanism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Cranberry extract (standardized PACs)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≥36 mg proanthocyanidins (PACs)/day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6–12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Prevents </a:t>
                      </a:r>
                      <a:r>
                        <a:rPr i="1" lang="en-US" sz="2400" u="none" cap="none" strike="noStrike"/>
                        <a:t>E. coli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adhesion to bladder wall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upset; monitor INR if on warfarin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D-mannose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r>
                        <a:rPr b="0" lang="en-US" sz="2400" u="none" cap="none" strike="noStrike"/>
                        <a:t> (often </a:t>
                      </a: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 mg–1 g BID</a:t>
                      </a:r>
                      <a:r>
                        <a:rPr b="0" lang="en-US" sz="2400" u="none" cap="none" strike="noStrike"/>
                        <a:t>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Competitive inhibition of </a:t>
                      </a:r>
                      <a:r>
                        <a:rPr i="1" lang="en-US" sz="2400" u="none" cap="none" strike="noStrike"/>
                        <a:t>E. coli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fimbriae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Osmotic diarrhea at high doses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16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 (Lactobacillus strains)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i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Examples:</a:t>
                      </a:r>
                      <a:r>
                        <a:rPr i="0" lang="en-US" sz="2400" u="none" cap="none" strike="noStrike"/>
                        <a:t> </a:t>
                      </a:r>
                      <a:r>
                        <a:rPr b="1" i="0" lang="en-US" sz="2400" u="none" cap="none" strike="noStrike"/>
                        <a:t>L. rhamnosus GR-1 + L. reuteri RC-14</a:t>
                      </a:r>
                      <a:r>
                        <a:rPr i="0" lang="en-US" sz="2400" u="none" cap="none" strike="noStrike"/>
                        <a:t> (oral or vaginal)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3–12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Restores vaginal flora, ↓ uropathogen colonization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Strain-specific effects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93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Methenamine hippurate (medical)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 g BID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Long-term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Converts to formaldehyde in acidic urine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Not a nutraceutical; Rx-only but evidence-based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467" name="Google Shape;467;p40"/>
          <p:cNvSpPr txBox="1"/>
          <p:nvPr/>
        </p:nvSpPr>
        <p:spPr>
          <a:xfrm>
            <a:off x="5567376" y="3242485"/>
            <a:ext cx="6520141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1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4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41"/>
          <p:cNvSpPr txBox="1"/>
          <p:nvPr/>
        </p:nvSpPr>
        <p:spPr>
          <a:xfrm>
            <a:off x="946430" y="494449"/>
            <a:ext cx="17402420" cy="22671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Recurrent UTI Prevention</a:t>
            </a: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(secondary / supportive options)</a:t>
            </a:r>
            <a:endParaRPr/>
          </a:p>
        </p:txBody>
      </p:sp>
      <p:sp>
        <p:nvSpPr>
          <p:cNvPr id="475" name="Google Shape;475;p4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76" name="Google Shape;476;p41"/>
          <p:cNvGraphicFramePr/>
          <p:nvPr/>
        </p:nvGraphicFramePr>
        <p:xfrm>
          <a:off x="2474765" y="402758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137750"/>
                <a:gridCol w="3938525"/>
                <a:gridCol w="2042750"/>
                <a:gridCol w="3223925"/>
                <a:gridCol w="3002800"/>
              </a:tblGrid>
              <a:tr h="775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When to consider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Notes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01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500–1,000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Urine acidification (limited evidence)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 doses may cause GI upset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01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Hibiscus extract/tea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Standardized extract or </a:t>
                      </a:r>
                      <a:r>
                        <a:rPr b="1" lang="en-US" sz="2400" u="none" cap="none" strike="noStrike"/>
                        <a:t>1–2 cups tea/day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Anti-adhesion &amp; mild antimicrobial effects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Adjunct only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01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Garlic (aged extract)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600–1,200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Antimicrobial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Anticoagulant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5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defense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Add copper if prolonged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2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4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42"/>
          <p:cNvSpPr txBox="1"/>
          <p:nvPr/>
        </p:nvSpPr>
        <p:spPr>
          <a:xfrm>
            <a:off x="946430" y="494448"/>
            <a:ext cx="17402420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Population Specific Guidance for Recurrent UTI Prevention</a:t>
            </a:r>
            <a:endParaRPr/>
          </a:p>
        </p:txBody>
      </p:sp>
      <p:sp>
        <p:nvSpPr>
          <p:cNvPr id="484" name="Google Shape;484;p4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85" name="Google Shape;485;p42"/>
          <p:cNvGraphicFramePr/>
          <p:nvPr/>
        </p:nvGraphicFramePr>
        <p:xfrm>
          <a:off x="2680279" y="393144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006075"/>
                <a:gridCol w="8921375"/>
              </a:tblGrid>
              <a:tr h="79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Population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Priority interventions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Premenopausal women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Cranberry PACs + D-mannose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37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Postmenopausal women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Cranberry + </a:t>
                      </a:r>
                      <a:r>
                        <a:rPr b="1" lang="en-US" sz="2400" u="none" cap="none" strike="noStrike"/>
                        <a:t>vaginal Lactobacillus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(± topical estrogen via MD)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8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Post-coital UTIs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D-mannose </a:t>
                      </a:r>
                      <a:r>
                        <a:rPr b="1" lang="en-US" sz="2400" u="none" cap="none" strike="noStrike"/>
                        <a:t>1 g after intercourse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± cranberry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37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Antibiotic-associated UTIs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 (oral ± vaginal)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3"/>
          <p:cNvSpPr/>
          <p:nvPr/>
        </p:nvSpPr>
        <p:spPr>
          <a:xfrm rot="10800000">
            <a:off x="-2" y="-317670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4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43"/>
          <p:cNvSpPr txBox="1"/>
          <p:nvPr/>
        </p:nvSpPr>
        <p:spPr>
          <a:xfrm>
            <a:off x="955822" y="405072"/>
            <a:ext cx="17402422" cy="2275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Lab-driven Personalization </a:t>
            </a:r>
            <a:endParaRPr/>
          </a:p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Recurrent UTI Prevention</a:t>
            </a:r>
            <a:endParaRPr/>
          </a:p>
        </p:txBody>
      </p:sp>
      <p:sp>
        <p:nvSpPr>
          <p:cNvPr id="493" name="Google Shape;493;p4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43"/>
          <p:cNvSpPr txBox="1"/>
          <p:nvPr/>
        </p:nvSpPr>
        <p:spPr>
          <a:xfrm>
            <a:off x="1652139" y="6417550"/>
            <a:ext cx="5329783" cy="35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prevention “stacks.”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First-line prevention: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Cranberry extract (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≥36 mg PAC/day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)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 months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 recurrence (&gt;3/year):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Cranberry + D-mannose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 g BID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3–6 months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Postmenopausal pattern: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Cranberry + Lactobacillus probiotic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 months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  <p:sp>
        <p:nvSpPr>
          <p:cNvPr id="495" name="Google Shape;495;p43"/>
          <p:cNvSpPr txBox="1"/>
          <p:nvPr/>
        </p:nvSpPr>
        <p:spPr>
          <a:xfrm>
            <a:off x="7695420" y="6451958"/>
            <a:ext cx="4998863" cy="2885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Safety &amp; stop rules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Active UTI: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nutraceuticals are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not a treatment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—seek medical care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no reduction in recurrence after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6–12 months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reassess diagnosis (stones, IC, diabetes, pelvic floor dysfunction)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Refer: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febrile UTIs, hematuria, UTIs in pregnancy, UTIs in men</a:t>
            </a:r>
            <a:endParaRPr/>
          </a:p>
        </p:txBody>
      </p:sp>
      <p:sp>
        <p:nvSpPr>
          <p:cNvPr id="496" name="Google Shape;496;p43"/>
          <p:cNvSpPr txBox="1"/>
          <p:nvPr/>
        </p:nvSpPr>
        <p:spPr>
          <a:xfrm>
            <a:off x="13822911" y="6466887"/>
            <a:ext cx="3810508" cy="185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UTI frequency: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track episodes every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3–6 months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Antibiotic use: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reduction is a meaningful success marker</a:t>
            </a:r>
            <a:endParaRPr/>
          </a:p>
        </p:txBody>
      </p:sp>
      <p:graphicFrame>
        <p:nvGraphicFramePr>
          <p:cNvPr id="497" name="Google Shape;497;p43"/>
          <p:cNvGraphicFramePr/>
          <p:nvPr/>
        </p:nvGraphicFramePr>
        <p:xfrm>
          <a:off x="2452846" y="317556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945450"/>
                <a:gridCol w="8601425"/>
              </a:tblGrid>
              <a:tr h="428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Phenotype / finding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Prioritize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9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Frequent loose stools (Bristol 6–7)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Psyllium (low-start), calcium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8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Pain/bloating predominant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Peppermint oil; probiotic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8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Post-infectious onset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L-glutamine + probiotic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8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Stress/anxiety overlap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Bifidobacterium-dominant probiotic; magnesium glycinate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09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On thyroid/iron meds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Separate fiber/calcium by </a:t>
                      </a:r>
                      <a:r>
                        <a:rPr b="1" lang="en-US" sz="2400" u="none" cap="none" strike="noStrike"/>
                        <a:t>≥2–4 hours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(thyroid meds </a:t>
                      </a:r>
                      <a:r>
                        <a:rPr b="1" lang="en-US" sz="2400" u="none" cap="none" strike="noStrike"/>
                        <a:t>≥4 hours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4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44"/>
          <p:cNvSpPr txBox="1"/>
          <p:nvPr/>
        </p:nvSpPr>
        <p:spPr>
          <a:xfrm>
            <a:off x="1234429" y="500287"/>
            <a:ext cx="16812967" cy="22555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Insomnia</a:t>
            </a:r>
            <a:r>
              <a:rPr b="0" i="0" lang="en-US" sz="6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(difficulty falling asleep, staying asleep, or non-restorative seep)</a:t>
            </a:r>
            <a:endParaRPr/>
          </a:p>
        </p:txBody>
      </p:sp>
      <p:sp>
        <p:nvSpPr>
          <p:cNvPr id="505" name="Google Shape;505;p4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44"/>
          <p:cNvSpPr txBox="1"/>
          <p:nvPr/>
        </p:nvSpPr>
        <p:spPr>
          <a:xfrm>
            <a:off x="5567376" y="3242485"/>
            <a:ext cx="6520141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  <p:graphicFrame>
        <p:nvGraphicFramePr>
          <p:cNvPr id="507" name="Google Shape;507;p44"/>
          <p:cNvGraphicFramePr/>
          <p:nvPr/>
        </p:nvGraphicFramePr>
        <p:xfrm>
          <a:off x="1515479" y="401977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109250"/>
                <a:gridCol w="2249450"/>
                <a:gridCol w="3394525"/>
                <a:gridCol w="2159325"/>
                <a:gridCol w="2356800"/>
                <a:gridCol w="3300725"/>
              </a:tblGrid>
              <a:tr h="1149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Target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before reassessment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Expected benefit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511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 onset / circadian shift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Melatonin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0.5–3 mg</a:t>
                      </a:r>
                      <a:r>
                        <a:rPr b="0" lang="en-US" sz="2400" u="none" cap="none" strike="noStrike"/>
                        <a:t> (IR) </a:t>
                      </a: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h before bed</a:t>
                      </a:r>
                      <a:r>
                        <a:rPr b="0" lang="en-US" sz="2400" u="none" cap="none" strike="noStrike"/>
                        <a:t>; </a:t>
                      </a: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 mg prolonged-release</a:t>
                      </a:r>
                      <a:r>
                        <a:rPr b="0" lang="en-US" sz="2400" u="none" cap="none" strike="noStrike"/>
                        <a:t> for maintenance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sleep latency; ↑ total sleep time (modest)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Next-day grogginess/vivid dreams in some; avoid high doses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5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Sleep quality, anxiety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(glycinate or threonate)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 elemental</a:t>
                      </a:r>
                      <a:r>
                        <a:rPr b="0" lang="en-US" sz="2400" u="none" cap="none" strike="noStrike"/>
                        <a:t> in evening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sleep quality; ↓ nocturnal awakenings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 with some forms; CKD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89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Stress-related insomnia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L-theanine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</a:t>
                      </a:r>
                      <a:r>
                        <a:rPr b="0" lang="en-US" sz="2400" u="none" cap="none" strike="noStrike"/>
                        <a:t> 30–60 min pre-bed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Calming; ↓ sleep latency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Generally well tolerated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1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Maintenance insomnia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Glycine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 g</a:t>
                      </a:r>
                      <a:r>
                        <a:rPr b="0" lang="en-US" sz="2400" u="none" cap="none" strike="noStrike"/>
                        <a:t> at bedtime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sleep efficiency; ↓ daytime fatigue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Mild GI upset (rare)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4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45"/>
          <p:cNvSpPr txBox="1"/>
          <p:nvPr/>
        </p:nvSpPr>
        <p:spPr>
          <a:xfrm>
            <a:off x="1282725" y="982924"/>
            <a:ext cx="16812967" cy="1120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Insomnia</a:t>
            </a:r>
            <a:r>
              <a:rPr b="0" i="0" lang="en-US" sz="6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(secondary/supportive options)</a:t>
            </a:r>
            <a:endParaRPr/>
          </a:p>
        </p:txBody>
      </p:sp>
      <p:sp>
        <p:nvSpPr>
          <p:cNvPr id="515" name="Google Shape;515;p4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16" name="Google Shape;516;p45"/>
          <p:cNvGraphicFramePr/>
          <p:nvPr/>
        </p:nvGraphicFramePr>
        <p:xfrm>
          <a:off x="1975972" y="410752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651600"/>
                <a:gridCol w="2578875"/>
                <a:gridCol w="2057000"/>
                <a:gridCol w="1854175"/>
                <a:gridCol w="2174525"/>
                <a:gridCol w="3546625"/>
              </a:tblGrid>
              <a:tr h="58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0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Hyperarousal / anxiety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Ashwagandha (standardized)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300–600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cortisol; sleep quality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in pregnancy; autoimmune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0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Early awakenings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Phosphatidylserine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100–200 mg evening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evening cortisol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Generally well tolerated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0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mood + insomnia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5-HTP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50–100 mg</a:t>
                      </a:r>
                      <a:r>
                        <a:rPr b="0" lang="en-US" sz="2400" u="none" cap="none" strike="noStrike"/>
                        <a:t> at bedtime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serotonin/melatonin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with SSRIs/SNRIs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Poor sleep architecture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Valerian root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400–600 mg</a:t>
                      </a:r>
                      <a:r>
                        <a:rPr b="0" lang="en-US" sz="2400" u="none" cap="none" strike="noStrike"/>
                        <a:t> at bedtime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slow-wave sleep (mixed evidence)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Odor/GI upset; next-day sedation in some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04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Menopausal sleep disturbance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Black cohosh or isoflavones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standardized product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night sweats → better sleep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Estrogen-sensitive conditions—use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46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4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46"/>
          <p:cNvSpPr txBox="1"/>
          <p:nvPr/>
        </p:nvSpPr>
        <p:spPr>
          <a:xfrm>
            <a:off x="1282725" y="490066"/>
            <a:ext cx="16812967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 &amp; Phenotype Driven Personalization</a:t>
            </a:r>
            <a:endParaRPr/>
          </a:p>
        </p:txBody>
      </p:sp>
      <p:sp>
        <p:nvSpPr>
          <p:cNvPr id="524" name="Google Shape;524;p4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25" name="Google Shape;525;p46"/>
          <p:cNvGraphicFramePr/>
          <p:nvPr/>
        </p:nvGraphicFramePr>
        <p:xfrm>
          <a:off x="3225350" y="350387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5214900"/>
                <a:gridCol w="7217825"/>
              </a:tblGrid>
              <a:tr h="28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Finding / phenotype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Prioritize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39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Difficulty falling asleep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Melatonin (low dose), L-theanine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28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Frequent awakenings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glycine, PR melatonin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28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Stress/cortisol pattern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Ashwagandha, phosphatidylserine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39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Restless sleep / cramps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39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Jet lag / shift work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Melatonin timed to destination schedule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526" name="Google Shape;526;p46"/>
          <p:cNvSpPr txBox="1"/>
          <p:nvPr/>
        </p:nvSpPr>
        <p:spPr>
          <a:xfrm>
            <a:off x="1348163" y="6510718"/>
            <a:ext cx="5747498" cy="35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nutraceutical “stacks” (examples)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Sleep-onset insomnia: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Melatonin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0.5–1 mg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L-theanine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200 mg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Maintenance insomnia: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300 mg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glycine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 g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2–3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Stress-driven insomnia: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300 mg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ashwagandha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300 mg/day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  <p:sp>
        <p:nvSpPr>
          <p:cNvPr id="527" name="Google Shape;527;p46"/>
          <p:cNvSpPr txBox="1"/>
          <p:nvPr/>
        </p:nvSpPr>
        <p:spPr>
          <a:xfrm>
            <a:off x="7463842" y="6510718"/>
            <a:ext cx="4667822" cy="3622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Timing, safety &amp; stop rules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Start low, go slow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(especially melatonin).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combining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multiple sedative agents initially.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Alcohol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worsens sleep architecture—avoid near bedtime.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meaningful improvement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after the expected window with good adherence, discontinue and reassess.</a:t>
            </a:r>
            <a:endParaRPr/>
          </a:p>
        </p:txBody>
      </p:sp>
      <p:sp>
        <p:nvSpPr>
          <p:cNvPr id="528" name="Google Shape;528;p46"/>
          <p:cNvSpPr txBox="1"/>
          <p:nvPr/>
        </p:nvSpPr>
        <p:spPr>
          <a:xfrm>
            <a:off x="12710193" y="6452191"/>
            <a:ext cx="4667822" cy="2885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 diary / wearable metrics: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weekly (latency, awakenings, total sleep time)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Daytime function: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energy, concentration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Refer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insomnia persists &gt;3 months, loud snoring/apneas, restless legs, depression, or medication effects suspected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4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47"/>
          <p:cNvSpPr txBox="1"/>
          <p:nvPr/>
        </p:nvSpPr>
        <p:spPr>
          <a:xfrm>
            <a:off x="1189490" y="982924"/>
            <a:ext cx="16812962" cy="11202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Application Summary</a:t>
            </a:r>
            <a:endParaRPr/>
          </a:p>
        </p:txBody>
      </p:sp>
      <p:sp>
        <p:nvSpPr>
          <p:cNvPr id="536" name="Google Shape;536;p4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47"/>
          <p:cNvSpPr txBox="1"/>
          <p:nvPr/>
        </p:nvSpPr>
        <p:spPr>
          <a:xfrm>
            <a:off x="1351418" y="3938894"/>
            <a:ext cx="16489107" cy="5476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 at the earliest biologically plausible checkpoint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◦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Lipids: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8–12 weeks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◦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A1c-focused: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~12 weeks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◦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Pain/IBS/migraine: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4–12 weeks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depending on intervention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If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meaningful improvement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by the expected window (and adherence is good),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rather than stacking indefinitely.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Prefer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standardized products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(clear active constituent, third-party testing), especially for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RYR, curcumin, and probiotics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8"/>
          <p:cNvSpPr/>
          <p:nvPr/>
        </p:nvSpPr>
        <p:spPr>
          <a:xfrm rot="10800000">
            <a:off x="97232" y="-53812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4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48"/>
          <p:cNvSpPr txBox="1"/>
          <p:nvPr/>
        </p:nvSpPr>
        <p:spPr>
          <a:xfrm>
            <a:off x="758712" y="288740"/>
            <a:ext cx="17440528" cy="22292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8431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100"/>
              <a:buFont typeface="Poppins"/>
              <a:buNone/>
            </a:pPr>
            <a:r>
              <a:rPr b="0" i="0" lang="en-US" sz="51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Synergistic Effects and Antagonistic Interactions of Nutrients in Foods and Supplements</a:t>
            </a:r>
            <a:endParaRPr/>
          </a:p>
        </p:txBody>
      </p:sp>
      <p:sp>
        <p:nvSpPr>
          <p:cNvPr id="545" name="Google Shape;545;p4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48"/>
          <p:cNvSpPr txBox="1"/>
          <p:nvPr/>
        </p:nvSpPr>
        <p:spPr>
          <a:xfrm>
            <a:off x="1599435" y="3977630"/>
            <a:ext cx="14793451" cy="3808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High-Yield Exam &amp; Clinical Pearls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Most deficiencies are functional, not isolated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always assess </a:t>
            </a:r>
            <a:r>
              <a:rPr b="0" i="1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co-nutrients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Minerals compete at absorption sites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separate dosing when supplementing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Fat-soluble vitamins (A, D, E, K)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require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fat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Antioxidants work in networks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alone (e.g., E ↔ C ↔ selenium)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Excess supplementation increases antagonism risk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more than food sources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49"/>
          <p:cNvSpPr/>
          <p:nvPr/>
        </p:nvSpPr>
        <p:spPr>
          <a:xfrm rot="10800000">
            <a:off x="97232" y="-53812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4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49"/>
          <p:cNvSpPr txBox="1"/>
          <p:nvPr/>
        </p:nvSpPr>
        <p:spPr>
          <a:xfrm>
            <a:off x="758712" y="288740"/>
            <a:ext cx="17440528" cy="22642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Practical Application Summary: Nutrient–Nutrient–Drug Interactions</a:t>
            </a:r>
            <a:endParaRPr/>
          </a:p>
        </p:txBody>
      </p:sp>
      <p:sp>
        <p:nvSpPr>
          <p:cNvPr id="554" name="Google Shape;554;p4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49"/>
          <p:cNvSpPr txBox="1"/>
          <p:nvPr/>
        </p:nvSpPr>
        <p:spPr>
          <a:xfrm>
            <a:off x="427908" y="3540869"/>
            <a:ext cx="4599907" cy="6745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How to Dose &amp; Time Nutrients (Clinical Rules)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Separate competing minerals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◦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Iron, calcium, magnesium, zinc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compete for absorption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separate by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2–4 hours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Levothyroxine rule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◦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Separate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iron, calcium, magnesium, zinc, fiber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≥4 hours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Take fat-soluble vitamins (A, D, E, K)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◦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Always with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fat-containing meals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Pair synergists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◦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+ vitamin C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◦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+ vitamin D + magnesium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◦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 + magnesium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◦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 + protein</a:t>
            </a:r>
            <a:endParaRPr/>
          </a:p>
        </p:txBody>
      </p:sp>
      <p:sp>
        <p:nvSpPr>
          <p:cNvPr id="556" name="Google Shape;556;p49"/>
          <p:cNvSpPr txBox="1"/>
          <p:nvPr/>
        </p:nvSpPr>
        <p:spPr>
          <a:xfrm>
            <a:off x="5686190" y="3598524"/>
            <a:ext cx="3438579" cy="4545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When Supplements “Fail” (Think Co-Nutrient Deficiency)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vitamin D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despite supplementation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check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therapy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not correcting anemia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check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C, copper, inflammation, PPIs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 long-term →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add copper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Folate therapy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without symptom relief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rule out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B12 deficiency</a:t>
            </a:r>
            <a:endParaRPr/>
          </a:p>
        </p:txBody>
      </p:sp>
      <p:sp>
        <p:nvSpPr>
          <p:cNvPr id="557" name="Google Shape;557;p49"/>
          <p:cNvSpPr txBox="1"/>
          <p:nvPr/>
        </p:nvSpPr>
        <p:spPr>
          <a:xfrm>
            <a:off x="9783143" y="3598524"/>
            <a:ext cx="3707363" cy="54580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Medication-Driven Nutrient Risks (High-Yield)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PPIs / H2 blockers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↓ iron, B12, magnesium, calcium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Metformin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↓ vitamin B12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Diuretics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↓ magnesium, potassium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Statins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↑ CoQ10 need; oxidative stress nutrients (selenium)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Warfarin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antagonizes vitamin K (avoid K2 unless supervised)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Orlistat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↓ fat-soluble vitamins (A, D, E, K)</a:t>
            </a:r>
            <a:endParaRPr/>
          </a:p>
        </p:txBody>
      </p:sp>
      <p:sp>
        <p:nvSpPr>
          <p:cNvPr id="558" name="Google Shape;558;p49"/>
          <p:cNvSpPr txBox="1"/>
          <p:nvPr/>
        </p:nvSpPr>
        <p:spPr>
          <a:xfrm>
            <a:off x="14148877" y="3598524"/>
            <a:ext cx="3707363" cy="3914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Food-First vs Supplement Strategy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sources reduce antagonism risk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◦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Minerals from food compete less than high-dose supplements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supplements when labs, symptoms, or medications justify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megadoses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unless clinically indicated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 txBox="1"/>
          <p:nvPr/>
        </p:nvSpPr>
        <p:spPr>
          <a:xfrm>
            <a:off x="1024716" y="457613"/>
            <a:ext cx="16812962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Dyslipidemia (secondary/supportive options)</a:t>
            </a:r>
            <a:endParaRPr/>
          </a:p>
        </p:txBody>
      </p:sp>
      <p:sp>
        <p:nvSpPr>
          <p:cNvPr id="98" name="Google Shape;98;p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 txBox="1"/>
          <p:nvPr/>
        </p:nvSpPr>
        <p:spPr>
          <a:xfrm>
            <a:off x="1518282" y="3870585"/>
            <a:ext cx="14726252" cy="5322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152400" lvl="0" marL="12031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Mixed dyslipidemia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Niacin (nicotinic acid)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500–2,000 mg/day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(titrated, extended-release) | 12–24 weeks | ↑ HDL, ↓ TG | Flushing, hepatotoxicity, ↑ glucose/uric acid;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not routine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unless supervised |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152400" lvl="0" marL="12031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LDL-C, ↑ ApoB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Berberine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500 mg 2–3×/day with meals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~12 weeks | ↓ LDL-C, TG; improves insulin resistance | GI upset; drug interactions |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152400" lvl="0" marL="12031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↑ LDL-C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Artichoke leaf extract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600–1,800 mg/day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6–12 weeks | Modest LDL reduction | GI effects; gallstone caution |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152400" lvl="0" marL="12031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Inflammatory risk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Curcumin (bioavailable)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500–1,000 mg/day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8–12 weeks | ↓ CRP; supportive | Anticoagulant caution |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40631" lvl="0" marL="240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Oxidative stress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CoQ10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100–200 mg/day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| 8–12 weeks | Symptom support (esp. statin myalgias) | Generally well tolerated |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50"/>
          <p:cNvSpPr/>
          <p:nvPr/>
        </p:nvSpPr>
        <p:spPr>
          <a:xfrm rot="10800000">
            <a:off x="97232" y="-53812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5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50"/>
          <p:cNvSpPr txBox="1"/>
          <p:nvPr/>
        </p:nvSpPr>
        <p:spPr>
          <a:xfrm>
            <a:off x="758712" y="288740"/>
            <a:ext cx="17440528" cy="22642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Condition-Specific Application (Quick Reference)</a:t>
            </a:r>
            <a:endParaRPr/>
          </a:p>
        </p:txBody>
      </p:sp>
      <p:sp>
        <p:nvSpPr>
          <p:cNvPr id="566" name="Google Shape;566;p5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67" name="Google Shape;567;p50"/>
          <p:cNvGraphicFramePr/>
          <p:nvPr/>
        </p:nvGraphicFramePr>
        <p:xfrm>
          <a:off x="3124942" y="354971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028900"/>
                <a:gridCol w="5036625"/>
                <a:gridCol w="4642550"/>
              </a:tblGrid>
              <a:tr h="68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Priority Synergies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Avoidances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58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Iron-deficiency anemia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+ 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Calcium, tea/coffee near dosing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58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Osteoporosis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+ vitamin D + magnesium + K2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 alone; excess sodium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8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Hypothyroidism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 + zinc + iron (if low)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iodine; mineral–Rx overlap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8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Prediabetes / T2DM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+ vitamin D +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 with meds (timing matters)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82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IBS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 + probiotics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 with minerals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58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Cardiovascular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+ antioxidants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omega-6, high-dose vitamin 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51"/>
          <p:cNvSpPr/>
          <p:nvPr/>
        </p:nvSpPr>
        <p:spPr>
          <a:xfrm rot="10800000">
            <a:off x="97232" y="-53812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5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51"/>
          <p:cNvSpPr txBox="1"/>
          <p:nvPr/>
        </p:nvSpPr>
        <p:spPr>
          <a:xfrm>
            <a:off x="758712" y="288740"/>
            <a:ext cx="17440528" cy="3384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843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Poppins"/>
              <a:buNone/>
            </a:pPr>
            <a:r>
              <a:rPr b="0" i="0" lang="en-US" sz="5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Synergistic Effects and Antagonistic Interactions of Nutrients in Foods </a:t>
            </a:r>
            <a:r>
              <a:rPr b="0" i="0" lang="en-US" sz="51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and Supplements</a:t>
            </a:r>
            <a:endParaRPr/>
          </a:p>
        </p:txBody>
      </p:sp>
      <p:sp>
        <p:nvSpPr>
          <p:cNvPr id="575" name="Google Shape;575;p5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76" name="Google Shape;576;p51"/>
          <p:cNvGraphicFramePr/>
          <p:nvPr/>
        </p:nvGraphicFramePr>
        <p:xfrm>
          <a:off x="359641" y="2906759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442050"/>
                <a:gridCol w="2394850"/>
                <a:gridCol w="2992475"/>
                <a:gridCol w="3310075"/>
                <a:gridCol w="2589775"/>
                <a:gridCol w="5033975"/>
              </a:tblGrid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Synergistic Nutrient(s)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Benefit of Synergy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Antagonistic Nutrient / Factor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Impact of Antagonism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Practical Application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06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(non-heme)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absorption (reduces Fe³⁺ → Fe²⁺)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Calcium, polyphenols (tea/coffee), phytates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iron 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Pair iron foods/supplements with vitamin C; avoid Ca, tea/coffee within 2 hrs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43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Vitamin K2,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absorption &amp; bone mineralization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Iron, zinc (when co-supplemented), excess sodium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mineral absorption; ↑ urinary Ca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Split mineral dosing; ensure Mg &amp; K2 with Ca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81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calcium absorption; activation of 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Functional vitamin D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Always assess Mg when vitamin D is low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81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K2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Directs Ca to bone (↓ vascular calcification)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Warfarin (vit K antagonist)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Medication antagonism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K2 unless medically supervised with anticoagulants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81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D, Vitamin B6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activation &amp; cellular uptake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High-dose 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Mg 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Maintain Ca:Mg balance (~2:1)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A, 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&amp; epithelial synergy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Iron, copper (high dose)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zinc status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Separate zinc from iron; add copper if long-term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Copper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transport (ceruloplasmin)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Copper deficiency anemia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Balance Zn:Cu (~8–15:1)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 (B9), B6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RBC formation, methylation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 excess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Masks B12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Check B12 before high-dose folate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 (B9)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B12, B6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DNA synthesis, homocysteine reduction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Neurologic damage masked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balanced B-complex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Zinc, Fat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Transport &amp; 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Impaired vitamin A mobilization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Ensure zinc sufficiency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C, 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Antioxidant recycling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K (high-dose 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bleeding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excessive vitamin 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fatty acids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Antioxidants (Vit E, polyphenols)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lipid oxidation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omega-6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Pro-inflammatory balance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 omega-6:omega-3 ratio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B6, 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Neurotransmitter &amp; enzyme synthesis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Inadequate energy intake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 catabolism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Pair protein with adequate calories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81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 (soluble)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 (prebiotic effect)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gut health, SCFA production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Minerals (iron, zinc, Ca)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mineral 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Separate fiber supplements from minerals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hormone synthesis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iodine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Worsens autoimmune thyroid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iodine unless deficiency confirmed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7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b="1"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Iodine, Vitamin 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&amp; antioxidant synergy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selenium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Toxicity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Times"/>
                        <a:buNone/>
                      </a:pPr>
                      <a:r>
                        <a:rPr lang="en-US" sz="1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Keep &lt;400 mcg/day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52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5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52"/>
          <p:cNvSpPr txBox="1"/>
          <p:nvPr/>
        </p:nvSpPr>
        <p:spPr>
          <a:xfrm>
            <a:off x="615344" y="429900"/>
            <a:ext cx="17721534" cy="2226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2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5000"/>
              <a:buFont typeface="Poppins"/>
              <a:buNone/>
            </a:pPr>
            <a:r>
              <a:rPr b="0" i="0" lang="en-US" sz="50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Drug/Herb Action, Duration of Action, Purpose, and Dose of a Client's Current Therapeutic Regimen</a:t>
            </a:r>
            <a:endParaRPr/>
          </a:p>
        </p:txBody>
      </p:sp>
      <p:sp>
        <p:nvSpPr>
          <p:cNvPr id="584" name="Google Shape;584;p5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52"/>
          <p:cNvSpPr txBox="1"/>
          <p:nvPr/>
        </p:nvSpPr>
        <p:spPr>
          <a:xfrm>
            <a:off x="1104935" y="3737989"/>
            <a:ext cx="7060694" cy="5493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Herbs most likely to cause harm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act on: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CYP450 enzymes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(↑ or ↓ drug levels)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Platelet aggregation/coagulation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 pressure, blood glucose, or CNS sedation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Greatest risk populations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Polypharmacy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Narrow therapeutic index drugs (warfarin, thyroid meds, digoxin)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Older adults, pregnancy</a:t>
            </a:r>
            <a:endParaRPr/>
          </a:p>
        </p:txBody>
      </p:sp>
      <p:sp>
        <p:nvSpPr>
          <p:cNvPr id="586" name="Google Shape;586;p52"/>
          <p:cNvSpPr txBox="1"/>
          <p:nvPr/>
        </p:nvSpPr>
        <p:spPr>
          <a:xfrm>
            <a:off x="9417552" y="3913861"/>
            <a:ext cx="7060696" cy="3723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≠ supplement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Culinary doses are usually safe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Concentrated extracts increase interaction risk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Timing does NOT always fix interactions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Enzyme induction/inhibition is systemic (not spacing-dependent)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53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5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53"/>
          <p:cNvSpPr txBox="1"/>
          <p:nvPr/>
        </p:nvSpPr>
        <p:spPr>
          <a:xfrm>
            <a:off x="810822" y="1072297"/>
            <a:ext cx="17721534" cy="1111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218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Poppins"/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Drug–Herb Interaction Summary Table</a:t>
            </a:r>
            <a:endParaRPr/>
          </a:p>
        </p:txBody>
      </p:sp>
      <p:sp>
        <p:nvSpPr>
          <p:cNvPr id="594" name="Google Shape;594;p5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95" name="Google Shape;595;p53"/>
          <p:cNvGraphicFramePr/>
          <p:nvPr/>
        </p:nvGraphicFramePr>
        <p:xfrm>
          <a:off x="927243" y="317896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043675"/>
                <a:gridCol w="2622375"/>
                <a:gridCol w="4485200"/>
                <a:gridCol w="4007675"/>
                <a:gridCol w="1362450"/>
                <a:gridCol w="2395875"/>
              </a:tblGrid>
              <a:tr h="334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Herb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Action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Interacting Drug Classes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Interaction Effect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Practical Guidance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3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St. John’s Wort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CYP3A4 &amp; P-gp </a:t>
                      </a:r>
                      <a:r>
                        <a:rPr b="1" lang="en-US" sz="1800" u="none" cap="none" strike="noStrike"/>
                        <a:t>inducer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SSRIs, OCPs, statins, anticoagulants, transplant meds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drug levels; serotonin syndrome (with SSRIs)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with most Rx meds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Ginkgo biloba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Antiplatelet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Anticoagulants, NSAIDs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bleeding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Moderate–High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Stop before surgery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Garlic (high-dose)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Antiplatelet, antihypertensive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Anticoagulants, BP meds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bleeding, hypotension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 doses usually safe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34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Ginseng (Panax)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Hypoglycemic, stimulant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Insulin, sulfonylureas, stimulants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Hypoglycemia; overstimulation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 glucose closely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Turmeric / Curcumin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Antiplatelet, anti-inflammatory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Anticoagulants, antiplatelets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bleeding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caution at &gt;1 g/day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Ashwagandha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Sedative, thyroid-stimulating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Sedatives, thyroid meds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Excess sedation; ↑ thyroid hormones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in hyperthyroid states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41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Valerian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CNS depressant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Benzodiazepines, opioids, alcohol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sedation, respiratory depression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stacking sedatives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Kava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CNS depressant, hepatotoxic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Sedatives, hepatotoxic drugs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Liver injury, sedation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with meds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Licorice (glycyrrhizin)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Mineralocorticoid-like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Diuretics, antihypertensives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Hypokalemia, hypertension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DGL if needed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Echinacea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modulation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Immunosuppressants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drug effectiveness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Low–Moderate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Short-term use only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Milk thistle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CYP modulation (mild)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Statins, chemo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Altered drug metabolism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Usually safe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2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b="1"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Peppermint oil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Antispasmodic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Antacids, PPIs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Altered 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"/>
                        <a:buNone/>
                      </a:pPr>
                      <a:r>
                        <a:rPr lang="en-US" sz="18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Separate timing if needed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54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5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54"/>
          <p:cNvSpPr txBox="1"/>
          <p:nvPr/>
        </p:nvSpPr>
        <p:spPr>
          <a:xfrm>
            <a:off x="542040" y="-83229"/>
            <a:ext cx="17721534" cy="2226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Poppins"/>
              <a:buNone/>
            </a:pPr>
            <a:r>
              <a:rPr b="0" i="0" lang="en-US" sz="5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Duration of Action, Purpose, and Dose of a Client's Current Therapeutic Regimen Summary Table</a:t>
            </a:r>
            <a:endParaRPr/>
          </a:p>
        </p:txBody>
      </p:sp>
      <p:sp>
        <p:nvSpPr>
          <p:cNvPr id="603" name="Google Shape;603;p5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04" name="Google Shape;604;p54"/>
          <p:cNvGraphicFramePr/>
          <p:nvPr/>
        </p:nvGraphicFramePr>
        <p:xfrm>
          <a:off x="230734" y="236652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254900"/>
                <a:gridCol w="1566675"/>
                <a:gridCol w="2925450"/>
                <a:gridCol w="1883400"/>
                <a:gridCol w="1545775"/>
                <a:gridCol w="1867550"/>
                <a:gridCol w="1883750"/>
                <a:gridCol w="2231475"/>
                <a:gridCol w="1667575"/>
              </a:tblGrid>
              <a:tr h="110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Agent (Drug / Herb / Supplement)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Class / Type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Mechanism of Action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 / Indication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 of Action / Half-Life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Timing &amp; Administration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Nutrient Depletions / Interactions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b="1"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Monitoring / Notes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34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Example: Metformin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Biguanide (Drug)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hepatic gluconeogenesis; ↑ insulin sensitivity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Type 2 diabetes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500–2000 mg/day divided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~6–17 hrs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With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 A1c, B12 annually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2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Example: Lisinopril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ACE inhibitor (Drug)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angiotensin II → vasodilation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Hypertension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10–40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~12 hrs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Same time daily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Zinc; ↑ potassium retention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 BP, K⁺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2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Example: Levothyroxine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Thyroid hormone (Drug)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Replaces T4 → T3 conversion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Hypothyroidism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25–150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~7 days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Empty stomach AM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absorption with iron, Ca, fiber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Check TSH q6–8 wks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0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Example: St. John’s Wort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Botanical (Herb)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serotonin, CYP450 induction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Mild depression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 mg TID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~24 hrs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With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drug levels (OCPs, SSRIs)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polypharmacy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0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Example: Turmeric (curcumin)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Botanical extract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NF-κB, COX-2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Inflammation, OA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~6–8 hrs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With fat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bleeding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w/ anticoagulants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10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Example: Magnesium glycinate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Mineral 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NMDA modulation, muscle relaxation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Constipation, sleep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~24 hrs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Evening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Competes w/ Ca, Fe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Times"/>
                        <a:buNone/>
                      </a:pPr>
                      <a:r>
                        <a:rPr lang="en-US" sz="22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 stool tolerance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55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55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55"/>
          <p:cNvSpPr txBox="1"/>
          <p:nvPr/>
        </p:nvSpPr>
        <p:spPr>
          <a:xfrm>
            <a:off x="737519" y="281439"/>
            <a:ext cx="17433566" cy="22116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2222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4500"/>
              <a:buFont typeface="Poppins"/>
              <a:buNone/>
            </a:pPr>
            <a:r>
              <a:rPr b="0" i="0" lang="en-US" sz="45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Evidence-Based Use of Common Botanical Supplements for Health Promotion and Common Condition</a:t>
            </a:r>
            <a:endParaRPr/>
          </a:p>
        </p:txBody>
      </p:sp>
      <p:sp>
        <p:nvSpPr>
          <p:cNvPr id="612" name="Google Shape;612;p5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55"/>
          <p:cNvSpPr txBox="1"/>
          <p:nvPr/>
        </p:nvSpPr>
        <p:spPr>
          <a:xfrm>
            <a:off x="1085676" y="3785215"/>
            <a:ext cx="16493685" cy="555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40631" lvl="0" marL="24063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From a clinical nutrition perspective, botanicals are most appropriately used as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adjunctive therapies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—supporting physiological function, symptom management, and health promotion rather than replacing standard medical care. Many botanicals exert measurable biological effects through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anti-inflammatory, antioxidant, antimicrobial, endocrine-modulating, or neuromodulatory mechanisms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making them relevant for common conditions such as osteoarthritis, irritable bowel syndrome, insomnia, cardiometabolic risk, and recurrent infections.</a:t>
            </a:r>
            <a:endParaRPr/>
          </a:p>
          <a:p>
            <a:pPr indent="-240631" lvl="0" marL="24063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 and effective botanical use requires attention to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standardization and dosing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as therapeutic outcomes depend on the presence and amount of specific active constituents (e.g., curcuminoids, proanthocyanidins, EGCG). Unlike foods, concentrated botanical extracts can produce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drug-like effects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including clinically significant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drug–herb and nutrient–herb interactions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particularly in individuals with chronic disease or polypharmacy. Therefore, time-limited trials, appropriate monitoring, and clear stop rules are essential.</a:t>
            </a:r>
            <a:endParaRPr/>
          </a:p>
          <a:p>
            <a:pPr indent="-240631" lvl="0" marL="24063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 advanced nutrition practice and CNS exam preparation, botanicals should be evaluated using the same framework applied to pharmaceuticals: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mechanism of action, indication, dose, duration, safety profile, and potential for interaction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When applied judiciously and personalized to laboratory findings, symptoms, and lifestyle factors, evidence-based botanical supplements can be valuable tools for improving health outcomes while maintaining patient safety and professional accountability.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56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5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56"/>
          <p:cNvSpPr txBox="1"/>
          <p:nvPr/>
        </p:nvSpPr>
        <p:spPr>
          <a:xfrm>
            <a:off x="1171797" y="1054773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Application Rules </a:t>
            </a:r>
            <a:endParaRPr/>
          </a:p>
        </p:txBody>
      </p:sp>
      <p:sp>
        <p:nvSpPr>
          <p:cNvPr id="621" name="Google Shape;621;p5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56"/>
          <p:cNvSpPr txBox="1"/>
          <p:nvPr/>
        </p:nvSpPr>
        <p:spPr>
          <a:xfrm>
            <a:off x="1282768" y="3478383"/>
            <a:ext cx="6190865" cy="6149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Match the herb to the mechanism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Pain/inflammation: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Curcumin, Boswellia, Ginger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 functional disorders: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Peppermint oil (IBS), Ginger (nausea)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Stress/sleep: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Ashwagandha, Valerian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Cardiometabolic: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Garlic (BP), Green tea (metabolic support)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Prevention: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Cranberry (UTI)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Use standardized extracts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Look for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named actives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(e.g., curcuminoids %, AKBA, PACs, EGCG)</a:t>
            </a:r>
            <a:endParaRPr/>
          </a:p>
        </p:txBody>
      </p:sp>
      <p:sp>
        <p:nvSpPr>
          <p:cNvPr id="623" name="Google Shape;623;p56"/>
          <p:cNvSpPr txBox="1"/>
          <p:nvPr/>
        </p:nvSpPr>
        <p:spPr>
          <a:xfrm>
            <a:off x="9057822" y="3478381"/>
            <a:ext cx="6190865" cy="4921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Time-limited trials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Pain/IBS: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reassess at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4–8 weeks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Metabolic/cognitive: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8–12 weeks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Prevention (UTI/BPH):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≥6 months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Stop rules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benefit within expected window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discontinue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Adverse effects or interactions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stop and reassess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5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57"/>
          <p:cNvSpPr txBox="1"/>
          <p:nvPr/>
        </p:nvSpPr>
        <p:spPr>
          <a:xfrm>
            <a:off x="1147362" y="969781"/>
            <a:ext cx="16812962" cy="11465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600"/>
              <a:buFont typeface="Poppins"/>
              <a:buNone/>
            </a:pPr>
            <a:r>
              <a:rPr b="0" i="0" lang="en-US" sz="7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Common Safety Triggers</a:t>
            </a:r>
            <a:endParaRPr/>
          </a:p>
        </p:txBody>
      </p:sp>
      <p:sp>
        <p:nvSpPr>
          <p:cNvPr id="631" name="Google Shape;631;p5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57"/>
          <p:cNvSpPr txBox="1"/>
          <p:nvPr/>
        </p:nvSpPr>
        <p:spPr>
          <a:xfrm>
            <a:off x="1258394" y="4087805"/>
            <a:ext cx="7797535" cy="3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Bleeding risk: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Ginkgo, Garlic (high-dose), Curcumin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Sedation stacking: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Valerian + CNS depressants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CYP induction: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St. John’s wort (↓ drug levels)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Autoimmune caution: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Echinacea, Ashwagandha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GERD: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Peppermint oil may worsen symptoms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58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5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58"/>
          <p:cNvSpPr txBox="1"/>
          <p:nvPr/>
        </p:nvSpPr>
        <p:spPr>
          <a:xfrm>
            <a:off x="1098606" y="399231"/>
            <a:ext cx="16812968" cy="2287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16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100"/>
              <a:buFont typeface="Poppins"/>
              <a:buNone/>
            </a:pPr>
            <a:r>
              <a:rPr b="0" i="0" lang="en-US" sz="7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Evidence-Based Botanical Supplements Summary Table</a:t>
            </a:r>
            <a:endParaRPr/>
          </a:p>
        </p:txBody>
      </p:sp>
      <p:sp>
        <p:nvSpPr>
          <p:cNvPr id="640" name="Google Shape;640;p5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41" name="Google Shape;641;p58"/>
          <p:cNvGraphicFramePr/>
          <p:nvPr/>
        </p:nvGraphicFramePr>
        <p:xfrm>
          <a:off x="233430" y="281827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195850"/>
                <a:gridCol w="2552600"/>
                <a:gridCol w="3805725"/>
                <a:gridCol w="2696675"/>
                <a:gridCol w="1772275"/>
                <a:gridCol w="1567475"/>
                <a:gridCol w="3230550"/>
              </a:tblGrid>
              <a:tr h="67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Botanical (Common Name)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Action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Use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 (Standardized)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 Used in Studies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Strength of Evidence*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Safety Notes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82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Turmeric (Curcumin)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 (↓ NF-κB, COX-2)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Osteoarthritis, inflammatory pain, metabolic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500–1,000 mg/day</a:t>
                      </a:r>
                      <a:r>
                        <a:rPr b="0" lang="en-US" sz="1500" u="none" cap="none" strike="noStrike"/>
                        <a:t> (bioavailable extract)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Strong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bleeding risk with anticoagulants; take with fat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Ginger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Prokinetic, antiemetic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Nausea (pregnancy, chemo), dyspepsia, OA pain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1–2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Strong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Caution with anticoagulants at high doses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Garlic (aged extract)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Antiplatelet, antihypertensive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Mild HTN, lipid support, immune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600–1,200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Moderate–Strong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Bleeding risk; food doses safest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Peppermint oil (enteric-coated)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Antispasmodic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IBS pain, bloating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180–225 mg 2–3×/day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Strong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May worsen GERD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3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Ashwagandha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Adaptogenic; ↓ cortisol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Stress, anxiety, sleep, subclinical hypo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300–600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in pregnancy; autoimmune/thyroid caution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7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Ginkgo biloba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cerebral blood flow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Cognitive decline, claudication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120–240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≥12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bleeding risk; stop before surgery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Milk thistle (silymarin)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Hepatoprotective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NAFLD, elevated LFTs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140–210 mg 2–3×/day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8–24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Generally safe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Echinacea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Immunomodulatory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URI prevention (short-term)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300–500 mg 2–3×/day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≤8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Mixed–Moderate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in autoimmune disease long-term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29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Saw palmetto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Anti-androgenic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BPH symptoms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320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≥6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Mixed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Minimal drug interactions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St. John’s wort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Serotonergic; CYP induction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Mild depression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 mg TID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Strong (efficacy)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 interaction risk</a:t>
                      </a:r>
                      <a:r>
                        <a:rPr b="0" lang="en-US" sz="1500" u="none" cap="none" strike="noStrike"/>
                        <a:t> (avoid with many meds)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Boswellia serrata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5-LOX inhibition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OA, IBD adjunct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300–500 mg BID</a:t>
                      </a:r>
                      <a:r>
                        <a:rPr b="0" lang="en-US" sz="1500" u="none" cap="none" strike="noStrike"/>
                        <a:t> (AKBA std.)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upset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Green tea extract (EGCG)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Antioxidant, metabolic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Weight/metabolic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300–500 mg EGCG/day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Moderate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high-dose fasting (liver risk)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Cranberry (PAC-std.)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Anti-adhesion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Recurrent UTI prevention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≥36 mg PAC/day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6–12 months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Strong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 INR if on warfarin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29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Valerian root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GABAergic sedative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Insomnia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400–600 mg HS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b="1"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Mixed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Times"/>
                        <a:buNone/>
                      </a:pPr>
                      <a:r>
                        <a:rPr lang="en-US" sz="1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Additive sedation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59"/>
          <p:cNvSpPr/>
          <p:nvPr/>
        </p:nvSpPr>
        <p:spPr>
          <a:xfrm rot="10800000">
            <a:off x="-147842" y="-50777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5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59"/>
          <p:cNvSpPr txBox="1"/>
          <p:nvPr/>
        </p:nvSpPr>
        <p:spPr>
          <a:xfrm>
            <a:off x="1216184" y="488607"/>
            <a:ext cx="17419322" cy="22788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3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Safety, Toxicity, and Interactions of Botanical Supplements</a:t>
            </a:r>
            <a:endParaRPr/>
          </a:p>
        </p:txBody>
      </p:sp>
      <p:sp>
        <p:nvSpPr>
          <p:cNvPr id="649" name="Google Shape;649;p5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59"/>
          <p:cNvSpPr txBox="1"/>
          <p:nvPr/>
        </p:nvSpPr>
        <p:spPr>
          <a:xfrm>
            <a:off x="1208842" y="4332999"/>
            <a:ext cx="15166977" cy="3190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Times"/>
              <a:buNone/>
            </a:pPr>
            <a:r>
              <a:rPr b="1" i="0" lang="en-US" sz="3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Why safety matters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Botanical supplements are often perceived as “natural” and therefore harmless; however, many contain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pharmacologically active compounds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that can exert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drug-like effects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accumulate with chronic use, or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interact with medications and nutrients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Risk increases with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use of standardized extracts, high doses, prolonged duration, polypharmacy, pregnancy, liver/kidney disease, and advanced age</a:t>
            </a:r>
            <a:r>
              <a:rPr b="0" i="0" lang="en-US" sz="3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6"/>
          <p:cNvSpPr txBox="1"/>
          <p:nvPr/>
        </p:nvSpPr>
        <p:spPr>
          <a:xfrm>
            <a:off x="1024716" y="457613"/>
            <a:ext cx="16812962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Lab-Driven Personalization for Dyslipidemia</a:t>
            </a:r>
            <a:endParaRPr/>
          </a:p>
        </p:txBody>
      </p:sp>
      <p:sp>
        <p:nvSpPr>
          <p:cNvPr id="107" name="Google Shape;107;p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8" name="Google Shape;108;p6"/>
          <p:cNvGraphicFramePr/>
          <p:nvPr/>
        </p:nvGraphicFramePr>
        <p:xfrm>
          <a:off x="882528" y="326345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818200"/>
                <a:gridCol w="12279125"/>
              </a:tblGrid>
              <a:tr h="51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Lab / phenotype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Prioritize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1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TG ≥150 mg/dL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(≥2 g EPA+DHA), reduce refined carbs/alcohol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1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LDL-C ≥130 mg/dL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Plant sterols + soluble fiber ± RYR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1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 non-HDL-C / ApoB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RYR or berberine + fiber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14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Metabolic syndrome / IR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Berberine, omega-3, weight-focused nutrition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6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Statin intolerance (myalgias)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Lower-dose statin + CoQ10 </a:t>
                      </a:r>
                      <a:r>
                        <a:rPr b="1" lang="en-US" sz="2400" u="none" cap="none" strike="noStrike"/>
                        <a:t>or</a:t>
                      </a: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 non-statin nutraceutical stack under supervision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9" name="Google Shape;109;p6"/>
          <p:cNvSpPr txBox="1"/>
          <p:nvPr/>
        </p:nvSpPr>
        <p:spPr>
          <a:xfrm>
            <a:off x="1348237" y="6808688"/>
            <a:ext cx="4739190" cy="3201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stacks (examples)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LDL-focused: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Plant sterols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 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psyllium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10 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6–8 weeks.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TG-focused: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Omega-3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 g/day EPA+DHA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8–12 weeks.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Mixed pattern: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Psyllium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10 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omega-3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2–4 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± berberine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500 mg BID–TID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  <p:sp>
        <p:nvSpPr>
          <p:cNvPr id="110" name="Google Shape;110;p6"/>
          <p:cNvSpPr txBox="1"/>
          <p:nvPr/>
        </p:nvSpPr>
        <p:spPr>
          <a:xfrm>
            <a:off x="6774408" y="6808689"/>
            <a:ext cx="5426846" cy="3329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Safety &amp; timing notes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separation: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Fiber and minerals can impair absorption of some drugs—separate by ~2 hours.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Liver enzymes: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Check baseline and follow-up if using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RYR or niacin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Pregnancy: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Avoid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RYR and high-dose niacin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rules: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meaningful lipid change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after the expected window with good adherence, discontinue.</a:t>
            </a:r>
            <a:endParaRPr/>
          </a:p>
        </p:txBody>
      </p:sp>
      <p:sp>
        <p:nvSpPr>
          <p:cNvPr id="111" name="Google Shape;111;p6"/>
          <p:cNvSpPr txBox="1"/>
          <p:nvPr/>
        </p:nvSpPr>
        <p:spPr>
          <a:xfrm>
            <a:off x="12646659" y="6926980"/>
            <a:ext cx="5426846" cy="18567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Lipids (fasting or non-fasting):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8–12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after initiation/change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TG ≥500 mg/dL: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prioritize medical management to reduce pancreatitis risk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0"/>
          <p:cNvSpPr/>
          <p:nvPr/>
        </p:nvSpPr>
        <p:spPr>
          <a:xfrm rot="10800000">
            <a:off x="-147842" y="-62994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60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60"/>
          <p:cNvSpPr txBox="1"/>
          <p:nvPr/>
        </p:nvSpPr>
        <p:spPr>
          <a:xfrm>
            <a:off x="856300" y="1069378"/>
            <a:ext cx="1741932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General Safety Principles</a:t>
            </a:r>
            <a:endParaRPr/>
          </a:p>
        </p:txBody>
      </p:sp>
      <p:sp>
        <p:nvSpPr>
          <p:cNvPr id="658" name="Google Shape;658;p6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60"/>
          <p:cNvSpPr txBox="1"/>
          <p:nvPr/>
        </p:nvSpPr>
        <p:spPr>
          <a:xfrm>
            <a:off x="2063069" y="4105361"/>
            <a:ext cx="6336779" cy="4815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Dose matters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Culinary use ≠ concentrated extract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Toxicity is far more likely with </a:t>
            </a: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capsules, tinctures, and standardized products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t/>
            </a:r>
            <a:endParaRPr b="1" i="0" sz="25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Time-limited trials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Most botanicals should be reassessed after </a:t>
            </a: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4–12 weeks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Long-term use requires justification and monitoring</a:t>
            </a:r>
            <a:endParaRPr/>
          </a:p>
        </p:txBody>
      </p:sp>
      <p:sp>
        <p:nvSpPr>
          <p:cNvPr id="660" name="Google Shape;660;p60"/>
          <p:cNvSpPr txBox="1"/>
          <p:nvPr/>
        </p:nvSpPr>
        <p:spPr>
          <a:xfrm>
            <a:off x="9691516" y="4088836"/>
            <a:ext cx="6336776" cy="44813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Mechanism predicts risk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◦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Antiplatelet → bleeding risk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◦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Sedative → additive CNS depression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◦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Enzyme induction/inhibition → altered drug levels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Food-first when possible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◦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Whole foods have lower interaction and toxicity risk than supplements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61"/>
          <p:cNvSpPr/>
          <p:nvPr/>
        </p:nvSpPr>
        <p:spPr>
          <a:xfrm rot="10800000">
            <a:off x="-147842" y="-62994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61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61"/>
          <p:cNvSpPr txBox="1"/>
          <p:nvPr/>
        </p:nvSpPr>
        <p:spPr>
          <a:xfrm>
            <a:off x="660823" y="984383"/>
            <a:ext cx="17419322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Common Safety Concerns by Category</a:t>
            </a:r>
            <a:endParaRPr/>
          </a:p>
        </p:txBody>
      </p:sp>
      <p:sp>
        <p:nvSpPr>
          <p:cNvPr id="668" name="Google Shape;668;p6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61"/>
          <p:cNvSpPr txBox="1"/>
          <p:nvPr/>
        </p:nvSpPr>
        <p:spPr>
          <a:xfrm>
            <a:off x="345886" y="3333272"/>
            <a:ext cx="7705305" cy="4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Bleeding Risk (Antiplatelet / Anticoagulant Effects)</a:t>
            </a:r>
            <a:endParaRPr/>
          </a:p>
        </p:txBody>
      </p:sp>
      <p:graphicFrame>
        <p:nvGraphicFramePr>
          <p:cNvPr id="670" name="Google Shape;670;p61"/>
          <p:cNvGraphicFramePr/>
          <p:nvPr/>
        </p:nvGraphicFramePr>
        <p:xfrm>
          <a:off x="345568" y="3844266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4055000"/>
                <a:gridCol w="1725275"/>
                <a:gridCol w="2721950"/>
              </a:tblGrid>
              <a:tr h="643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Botanicals of Concern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b="1"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Implication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16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Garlic (high-dose), Ginkgo, Turmeric/Curcumin, Ginger (high-dose), Dong quai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Bleeding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"/>
                        <a:buNone/>
                      </a:pPr>
                      <a:r>
                        <a:rPr lang="en-US" sz="16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or monitor closely with anticoagulants, antiplatelet drugs, pre-surgery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71" name="Google Shape;671;p61"/>
          <p:cNvSpPr txBox="1"/>
          <p:nvPr/>
        </p:nvSpPr>
        <p:spPr>
          <a:xfrm>
            <a:off x="328208" y="5733810"/>
            <a:ext cx="5121150" cy="4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Sedation &amp; CNS Depression</a:t>
            </a:r>
            <a:endParaRPr/>
          </a:p>
        </p:txBody>
      </p:sp>
      <p:graphicFrame>
        <p:nvGraphicFramePr>
          <p:cNvPr id="672" name="Google Shape;672;p61"/>
          <p:cNvGraphicFramePr/>
          <p:nvPr/>
        </p:nvGraphicFramePr>
        <p:xfrm>
          <a:off x="299780" y="624867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004700"/>
                <a:gridCol w="1195375"/>
                <a:gridCol w="4393700"/>
              </a:tblGrid>
              <a:tr h="608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Botanicals of Concern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Implication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3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Valerian, Kava, Passionflower, Ashwagandha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Additive sedation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stacking with benzodiazepines, opioids, alcohol, sleep meds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73" name="Google Shape;673;p61"/>
          <p:cNvSpPr txBox="1"/>
          <p:nvPr/>
        </p:nvSpPr>
        <p:spPr>
          <a:xfrm>
            <a:off x="239899" y="8134349"/>
            <a:ext cx="8502202" cy="4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Liver Toxicity (Hepatotoxicity)</a:t>
            </a:r>
            <a:endParaRPr/>
          </a:p>
        </p:txBody>
      </p:sp>
      <p:graphicFrame>
        <p:nvGraphicFramePr>
          <p:cNvPr id="674" name="Google Shape;674;p61"/>
          <p:cNvGraphicFramePr/>
          <p:nvPr/>
        </p:nvGraphicFramePr>
        <p:xfrm>
          <a:off x="274252" y="868397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847325"/>
                <a:gridCol w="1110800"/>
                <a:gridCol w="3781475"/>
              </a:tblGrid>
              <a:tr h="596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Botanicals of Concern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Implication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2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Kava, Green tea extract (high-dose, fasting), Black cohosh (rare)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Liver injury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in liver disease; stop if ↑ LFTs or symptoms (fatigue, jaundice)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75" name="Google Shape;675;p61"/>
          <p:cNvSpPr txBox="1"/>
          <p:nvPr/>
        </p:nvSpPr>
        <p:spPr>
          <a:xfrm>
            <a:off x="11063720" y="3410062"/>
            <a:ext cx="5121150" cy="4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Endocrine &amp; Hormonal Effects</a:t>
            </a:r>
            <a:endParaRPr/>
          </a:p>
        </p:txBody>
      </p:sp>
      <p:graphicFrame>
        <p:nvGraphicFramePr>
          <p:cNvPr id="676" name="Google Shape;676;p61"/>
          <p:cNvGraphicFramePr/>
          <p:nvPr/>
        </p:nvGraphicFramePr>
        <p:xfrm>
          <a:off x="10094634" y="394380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197100"/>
                <a:gridCol w="1519825"/>
                <a:gridCol w="2988375"/>
              </a:tblGrid>
              <a:tr h="335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Botanicals of Concern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Implication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4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Ashwagandha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thyroid hormones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in hyperthyroidism; monitor TSH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Licorice (glycyrrhizin)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Pseudo-aldosteronism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Hypertension, hypokalemia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32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Phytoestrogens (soy isoflavones, black cohosh)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Hormonal modulation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Use caution in estrogen-sensitive conditions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677" name="Google Shape;677;p61"/>
          <p:cNvSpPr txBox="1"/>
          <p:nvPr/>
        </p:nvSpPr>
        <p:spPr>
          <a:xfrm>
            <a:off x="10431040" y="6965790"/>
            <a:ext cx="7549630" cy="47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Enzyme Induction / Inhibition (Drug Metabolism)</a:t>
            </a:r>
            <a:endParaRPr/>
          </a:p>
        </p:txBody>
      </p:sp>
      <p:graphicFrame>
        <p:nvGraphicFramePr>
          <p:cNvPr id="678" name="Google Shape;678;p61"/>
          <p:cNvGraphicFramePr/>
          <p:nvPr/>
        </p:nvGraphicFramePr>
        <p:xfrm>
          <a:off x="10362179" y="747149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618800"/>
                <a:gridCol w="2149625"/>
                <a:gridCol w="3674500"/>
              </a:tblGrid>
              <a:tr h="538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Botanical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Effect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0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St. John’s wort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b="1"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CYP3A4 &amp; P-gp induction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effectiveness of SSRIs, OCPs, statins, immunosuppressants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8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Goldenseal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CYP inhibition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drug levels/toxicity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38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Milk thistle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Mild CYP modulation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Times"/>
                        <a:buNone/>
                      </a:pPr>
                      <a:r>
                        <a:rPr lang="en-US" sz="19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Usually low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62"/>
          <p:cNvSpPr/>
          <p:nvPr/>
        </p:nvSpPr>
        <p:spPr>
          <a:xfrm rot="10800000">
            <a:off x="-147842" y="-62994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62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62"/>
          <p:cNvSpPr txBox="1"/>
          <p:nvPr/>
        </p:nvSpPr>
        <p:spPr>
          <a:xfrm>
            <a:off x="1051778" y="1069378"/>
            <a:ext cx="17419320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Botanical–Nutrient Interactions</a:t>
            </a:r>
            <a:endParaRPr/>
          </a:p>
        </p:txBody>
      </p:sp>
      <p:sp>
        <p:nvSpPr>
          <p:cNvPr id="686" name="Google Shape;686;p6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87" name="Google Shape;687;p62"/>
          <p:cNvGraphicFramePr/>
          <p:nvPr/>
        </p:nvGraphicFramePr>
        <p:xfrm>
          <a:off x="2697531" y="3735134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065850"/>
                <a:gridCol w="5203875"/>
                <a:gridCol w="5076175"/>
              </a:tblGrid>
              <a:tr h="943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Botanical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Impact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Clinical Relevance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3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Licorice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Potassium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Risk of arrhythmia, HTN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9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St. John’s wort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Iron, B12 (indirect via gut effects)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Fatigue, anemia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43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Green tea (extract)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Iron 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with iron deficiency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62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High-fiber botanicals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Mineral 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Separate from mineral supplements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63"/>
          <p:cNvSpPr/>
          <p:nvPr/>
        </p:nvSpPr>
        <p:spPr>
          <a:xfrm rot="10800000">
            <a:off x="-147842" y="-62994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63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63"/>
          <p:cNvSpPr txBox="1"/>
          <p:nvPr/>
        </p:nvSpPr>
        <p:spPr>
          <a:xfrm>
            <a:off x="1051778" y="1069378"/>
            <a:ext cx="17419320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Populations at Higher Risk</a:t>
            </a:r>
            <a:endParaRPr/>
          </a:p>
        </p:txBody>
      </p:sp>
      <p:sp>
        <p:nvSpPr>
          <p:cNvPr id="695" name="Google Shape;695;p6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96" name="Google Shape;696;p63"/>
          <p:cNvGraphicFramePr/>
          <p:nvPr/>
        </p:nvGraphicFramePr>
        <p:xfrm>
          <a:off x="1994011" y="325015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7326125"/>
                <a:gridCol w="7363825"/>
              </a:tblGrid>
              <a:tr h="928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Population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Reason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8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Pregnancy &amp; lactation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Teratogenicity, hormonal effects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8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Older adults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Polypharmacy, altered metabolism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8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Liver or kidney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Reduced clearance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3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Autoimmune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Immune-stimulating herbs may worsen disease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43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Patients on narrow-therapeutic-index drugs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Small changes → toxicity or treatment failure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64"/>
          <p:cNvSpPr/>
          <p:nvPr/>
        </p:nvSpPr>
        <p:spPr>
          <a:xfrm rot="10800000">
            <a:off x="-147842" y="-629948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64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64"/>
          <p:cNvSpPr txBox="1"/>
          <p:nvPr/>
        </p:nvSpPr>
        <p:spPr>
          <a:xfrm>
            <a:off x="1051778" y="1069378"/>
            <a:ext cx="17419320" cy="1117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87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Poppins"/>
              <a:buNone/>
            </a:pPr>
            <a:r>
              <a:rPr b="0" i="0" lang="en-US" sz="6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Clinical Red Flags</a:t>
            </a:r>
            <a:endParaRPr/>
          </a:p>
        </p:txBody>
      </p:sp>
      <p:sp>
        <p:nvSpPr>
          <p:cNvPr id="704" name="Google Shape;704;p6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64"/>
          <p:cNvSpPr txBox="1"/>
          <p:nvPr/>
        </p:nvSpPr>
        <p:spPr>
          <a:xfrm>
            <a:off x="1527469" y="4322779"/>
            <a:ext cx="7759632" cy="3500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Red Flags → Stop &amp; Refer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Unexplained bruising or bleeding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Jaundice, dark urine, persistent fatigue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New neurologic symptoms or confusion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Worsening labs (LFTs, INR, thyroid labs)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symptom benefit after the expected trial period</a:t>
            </a:r>
            <a:endParaRPr/>
          </a:p>
        </p:txBody>
      </p:sp>
      <p:sp>
        <p:nvSpPr>
          <p:cNvPr id="706" name="Google Shape;706;p64"/>
          <p:cNvSpPr txBox="1"/>
          <p:nvPr/>
        </p:nvSpPr>
        <p:spPr>
          <a:xfrm>
            <a:off x="10157737" y="4200604"/>
            <a:ext cx="6397807" cy="4602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Times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Safety Triggers 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St. John’s wort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↓ drug levels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Antiplatelet herbs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bleeding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Sedative herbs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CNS depression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Licorice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hypokalemia, hypertension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Green tea extract (high dose)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hepatotoxicity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Ashwagandha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thyroid stimulation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65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712" name="Google Shape;712;p65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713" name="Google Shape;713;p65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14" name="Google Shape;714;p65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15" name="Google Shape;715;p65"/>
          <p:cNvSpPr txBox="1"/>
          <p:nvPr/>
        </p:nvSpPr>
        <p:spPr>
          <a:xfrm>
            <a:off x="1270920" y="1230773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716" name="Google Shape;716;p6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65"/>
          <p:cNvSpPr txBox="1"/>
          <p:nvPr/>
        </p:nvSpPr>
        <p:spPr>
          <a:xfrm>
            <a:off x="1053483" y="3246151"/>
            <a:ext cx="17298636" cy="7546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A 42-year-old woman with iron-deficiency anemia takes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ferrous sulfate 65 mg elemental daily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carbonate 600 mg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and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levothyroxine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each morning. After 8 weeks, hemoglobin has not improved.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Which factor most likely explains the lack of response?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Inadequate iron dose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Calcium and levothyroxine impairing iron absorption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Excess vitamin C intake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Iron-induced oxidative stress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A  client with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IBS-D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reports frequent loose stools, urgency, and abdominal pain. They also have mild GERD.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Which botanical is MOST appropriate as first-line therapy?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Aloe vera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Peppermint oil (enteric-coated)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Senna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Slippery elm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A postmenopausal woman with osteopenia is taking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1,200 mg calcium daily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but bone density continues to decline.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Which combination would MOST improve calcium utilization and bone health?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Calcium + iron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Calcium + vitamin D + magnesium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Calcium + zinc</a:t>
            </a:r>
            <a:b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Calcium + vitamin 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66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723" name="Google Shape;723;p66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724" name="Google Shape;724;p66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25" name="Google Shape;725;p66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26" name="Google Shape;726;p66"/>
          <p:cNvSpPr txBox="1"/>
          <p:nvPr/>
        </p:nvSpPr>
        <p:spPr>
          <a:xfrm>
            <a:off x="1270920" y="1230773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Sample Quiz Questions</a:t>
            </a:r>
            <a:endParaRPr/>
          </a:p>
        </p:txBody>
      </p:sp>
      <p:sp>
        <p:nvSpPr>
          <p:cNvPr id="727" name="Google Shape;727;p6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66"/>
          <p:cNvSpPr txBox="1"/>
          <p:nvPr/>
        </p:nvSpPr>
        <p:spPr>
          <a:xfrm>
            <a:off x="954615" y="3266511"/>
            <a:ext cx="14853483" cy="8295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A 60-year-old man on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warfarin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asks about using botanicals for joint pain.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Which supplement presents the GREATEST safety concern?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Boswellia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Turmeric (high-dose curcumin)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Ginger (food dose)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Milk thistle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A client has difficulty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falling asleep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due to racing thoughts and stress but does not want next-day sedation.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Which nutraceutical is MOST appropriate?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Valerian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Melatonin 10 mg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L-theanine 200 mg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Kava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6. A woman taking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oral contraceptives and an SSRI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begins using an herbal supplement for mood support.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Which botanical poses the HIGHEST interaction risk?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A. Ashwagandha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B. St. John’s wort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C. Rhodiola</a:t>
            </a:r>
            <a:b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D. Chamomile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67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734" name="Google Shape;734;p67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735" name="Google Shape;735;p67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36" name="Google Shape;736;p67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37" name="Google Shape;737;p67"/>
          <p:cNvSpPr txBox="1"/>
          <p:nvPr/>
        </p:nvSpPr>
        <p:spPr>
          <a:xfrm>
            <a:off x="1270920" y="1230773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738" name="Google Shape;738;p6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67"/>
          <p:cNvSpPr txBox="1"/>
          <p:nvPr/>
        </p:nvSpPr>
        <p:spPr>
          <a:xfrm>
            <a:off x="954617" y="3501899"/>
            <a:ext cx="14853478" cy="5882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Institute of Medicine (IOM).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Reference Intakes (DRIs): Calcium, Vitamin D, Iron, Magnesium, Zinc, Iodine, Selenium.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National Academies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Department of Agriculture &amp; U.S. Department of Health and Human Services.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Guidelines for Americans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(current edition).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National Institutes of Health, Office of Dietary Supplements (ODS).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Supplement Fact Sheets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(individual nutrients &amp; botanicals).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Gropper SS, Smith JL.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Advanced Nutrition and Human Metabolism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Cengage Learning.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Ross AC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Modern Nutrition in Health and Disease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Wolters Kluwer.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Boullata JI, Armenti VT.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Handbook of Drug–Nutrient Interactions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Springer.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DiPiro JT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Pharmacotherapy: A Pathophysiologic Approach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McGraw-Hill.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Natural Medicines Database.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Herbal Medicines Monographs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World Health Organization (WHO).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WHO Monographs on Selected Medicinal Plants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European Medicines Agency (EMA).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Assessment Reports on Herbal Medicinal Products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Barnes J, Anderson LA, Phillipson JD.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Herbal Medicines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Pharmaceutical Press.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Izzo AA, Ernst 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Interactions between herbal medicines and prescribed drugs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Drugs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Gurley BJ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pharmacokinetics of herbal supplements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Clinical Pharmacokinetics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Fugh-Berman A.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Herb–drug interactions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Lancet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1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Siscovick DS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fatty acids and cardiovascular disease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Circulation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Cicero AFG, Baggioni A.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Berberine and metabolic disorders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Phytomedicine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Grundy SM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2018 AHA/ACC Guideline on the Management of Blood Cholesterol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Whelton PK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ACC/AHA Hypertension Guidelines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68"/>
          <p:cNvSpPr/>
          <p:nvPr/>
        </p:nvSpPr>
        <p:spPr>
          <a:xfrm rot="10800000">
            <a:off x="302922" y="-3894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745" name="Google Shape;745;p68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746" name="Google Shape;746;p68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47" name="Google Shape;747;p68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48" name="Google Shape;748;p68"/>
          <p:cNvSpPr txBox="1"/>
          <p:nvPr/>
        </p:nvSpPr>
        <p:spPr>
          <a:xfrm>
            <a:off x="1270920" y="1230773"/>
            <a:ext cx="14220872" cy="1137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6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300"/>
              <a:buFont typeface="Poppins"/>
              <a:buNone/>
            </a:pPr>
            <a:r>
              <a:rPr b="0" i="0" lang="en-US" sz="7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References</a:t>
            </a:r>
            <a:endParaRPr/>
          </a:p>
        </p:txBody>
      </p:sp>
      <p:sp>
        <p:nvSpPr>
          <p:cNvPr id="749" name="Google Shape;749;p6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68"/>
          <p:cNvSpPr txBox="1"/>
          <p:nvPr/>
        </p:nvSpPr>
        <p:spPr>
          <a:xfrm>
            <a:off x="751417" y="3146299"/>
            <a:ext cx="14853478" cy="687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Diabetes Association.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Standards of Medical Care in Diabetes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Veronese N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and glucose metabolism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Diabetes Care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Pittas AG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 and diabetes risk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New England Journal of Medicine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Ford AC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Efficacy of fiber, probiotics, and peppermint oil in IBS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BMJ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McKenzie YA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British Dietetic Association guidelines for IBS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Human Nutrition and Dietetics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Cash BD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Peppermint oil for IBS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Digestive Diseases and Sciences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Weaver CM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plus vitamin D and fracture risk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New England Journal of Medicine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Kanellakis S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K and bone metabolism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Osteoporosis International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NIH Consensus Development Panel.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Osteoporosis prevention, diagnosis, and therapy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Camaschella C.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Iron-deficiency anemia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New England Journal of Medicine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Stoffel NU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Alternate-day oral iron dosing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Lancet Haematology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World Health Organization.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on Iron Supplementation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Winther KH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Selenium supplementation in thyroid disease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European Thyroid Journal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American Thyroid Association.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Guidelines for Hypothyroidism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Zimmermann MB, Boelaert K.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Iodine deficiency and thyroid disorders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Lancet Diabetes &amp; Endocrinology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Brzezinski A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Melatonin in sleep disorders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Sleep Medicine Reviews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Abbasi B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supplementation and insomnia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Journal of Research in Medical Sciences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Sarris J et al.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Herbal medicines for psychiatric disorders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 American Journal of Psychiatry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U.S. Food and Drug Administration (FDA).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Supplement Health and Education Act (DSHEA)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LiverTox Database.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Herb-induced liver injury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National Institute of Diabetes and Digestive and Kidney Diseases.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Ernst E. </a:t>
            </a:r>
            <a:r>
              <a:rPr b="0" i="1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Toxic heavy metals and undeclared drugs in herbal products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r>
              <a:rPr b="1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British Journal of Clinical Pharmacology</a:t>
            </a: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BFB"/>
        </a:solidFill>
      </p:bgPr>
    </p:bg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5" name="Google Shape;755;p69"/>
          <p:cNvGrpSpPr/>
          <p:nvPr/>
        </p:nvGrpSpPr>
        <p:grpSpPr>
          <a:xfrm>
            <a:off x="1999655" y="1603512"/>
            <a:ext cx="1493855" cy="6325037"/>
            <a:chOff x="-1" y="-1"/>
            <a:chExt cx="1493853" cy="6325035"/>
          </a:xfrm>
        </p:grpSpPr>
        <p:sp>
          <p:nvSpPr>
            <p:cNvPr id="756" name="Google Shape;756;p69"/>
            <p:cNvSpPr/>
            <p:nvPr/>
          </p:nvSpPr>
          <p:spPr>
            <a:xfrm>
              <a:off x="4" y="-1"/>
              <a:ext cx="1493848" cy="6325035"/>
            </a:xfrm>
            <a:custGeom>
              <a:rect b="b" l="l" r="r" t="t"/>
              <a:pathLst>
                <a:path extrusionOk="0" h="21600" w="21600">
                  <a:moveTo>
                    <a:pt x="10800" y="0"/>
                  </a:moveTo>
                  <a:cubicBezTo>
                    <a:pt x="13664" y="0"/>
                    <a:pt x="16411" y="269"/>
                    <a:pt x="18437" y="747"/>
                  </a:cubicBezTo>
                  <a:cubicBezTo>
                    <a:pt x="20462" y="1225"/>
                    <a:pt x="21600" y="1874"/>
                    <a:pt x="21600" y="2551"/>
                  </a:cubicBezTo>
                  <a:lnTo>
                    <a:pt x="21600" y="19049"/>
                  </a:lnTo>
                  <a:cubicBezTo>
                    <a:pt x="21600" y="19726"/>
                    <a:pt x="20462" y="20375"/>
                    <a:pt x="18437" y="20853"/>
                  </a:cubicBezTo>
                  <a:cubicBezTo>
                    <a:pt x="16411" y="21331"/>
                    <a:pt x="13664" y="21600"/>
                    <a:pt x="10800" y="21600"/>
                  </a:cubicBezTo>
                  <a:cubicBezTo>
                    <a:pt x="7936" y="21600"/>
                    <a:pt x="5189" y="21331"/>
                    <a:pt x="3163" y="20853"/>
                  </a:cubicBezTo>
                  <a:cubicBezTo>
                    <a:pt x="1138" y="20375"/>
                    <a:pt x="0" y="19726"/>
                    <a:pt x="0" y="19049"/>
                  </a:cubicBezTo>
                  <a:lnTo>
                    <a:pt x="0" y="2551"/>
                  </a:lnTo>
                  <a:cubicBezTo>
                    <a:pt x="0" y="1874"/>
                    <a:pt x="1138" y="1225"/>
                    <a:pt x="3163" y="747"/>
                  </a:cubicBezTo>
                  <a:cubicBezTo>
                    <a:pt x="5189" y="269"/>
                    <a:pt x="7936" y="0"/>
                    <a:pt x="10800" y="0"/>
                  </a:cubicBezTo>
                  <a:close/>
                </a:path>
              </a:pathLst>
            </a:cu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69"/>
            <p:cNvSpPr txBox="1"/>
            <p:nvPr/>
          </p:nvSpPr>
          <p:spPr>
            <a:xfrm>
              <a:off x="-1" y="1037287"/>
              <a:ext cx="1493849" cy="42504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indent="0" lvl="0" marL="0" marR="0" rtl="0" algn="ctr">
                <a:lnSpc>
                  <a:spcPct val="1333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1" i="0" lang="en-US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VI</a:t>
              </a:r>
              <a:endParaRPr/>
            </a:p>
          </p:txBody>
        </p:sp>
      </p:grpSp>
      <p:sp>
        <p:nvSpPr>
          <p:cNvPr id="758" name="Google Shape;758;p69"/>
          <p:cNvSpPr/>
          <p:nvPr/>
        </p:nvSpPr>
        <p:spPr>
          <a:xfrm>
            <a:off x="-1543050" y="-558221"/>
            <a:ext cx="3086100" cy="11299906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69"/>
          <p:cNvSpPr txBox="1"/>
          <p:nvPr/>
        </p:nvSpPr>
        <p:spPr>
          <a:xfrm>
            <a:off x="3896194" y="797351"/>
            <a:ext cx="7880796" cy="874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rgbClr val="0433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Medical Nutrition Therapy (MNT)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gastrointestinal disorders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food allergies and intolerances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autoimmune disorders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mental health/mood disorders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insulin resistance and type 2 diabetes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cardiovascular disease, dyslipidemias, and hypertension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endocrine disorders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obesity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cognitive and neurodegenerative disorders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hepatic disorders</a:t>
            </a:r>
            <a:endParaRPr/>
          </a:p>
          <a:p>
            <a:pPr indent="-230603" lvl="0" marL="230603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MNT for neurodivergence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433FF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0433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433FF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0433FF"/>
                </a:solidFill>
                <a:latin typeface="Arial"/>
                <a:ea typeface="Arial"/>
                <a:cs typeface="Arial"/>
                <a:sym typeface="Arial"/>
              </a:rPr>
              <a:t>**Headings on slides highlighted in blue represent a new topic within the domain</a:t>
            </a:r>
            <a:endParaRPr/>
          </a:p>
        </p:txBody>
      </p:sp>
      <p:sp>
        <p:nvSpPr>
          <p:cNvPr id="760" name="Google Shape;760;p69"/>
          <p:cNvSpPr txBox="1"/>
          <p:nvPr/>
        </p:nvSpPr>
        <p:spPr>
          <a:xfrm>
            <a:off x="17258506" y="9210674"/>
            <a:ext cx="153963" cy="34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pic>
        <p:nvPicPr>
          <p:cNvPr descr="doctor-5710152_1280.jpg" id="761" name="Google Shape;761;p69"/>
          <p:cNvPicPr preferRelativeResize="0"/>
          <p:nvPr/>
        </p:nvPicPr>
        <p:blipFill rotWithShape="1">
          <a:blip r:embed="rId3">
            <a:alphaModFix/>
          </a:blip>
          <a:srcRect b="0" l="8993" r="37774" t="0"/>
          <a:stretch/>
        </p:blipFill>
        <p:spPr>
          <a:xfrm>
            <a:off x="12179675" y="1351283"/>
            <a:ext cx="5975659" cy="7480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7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7"/>
          <p:cNvSpPr txBox="1"/>
          <p:nvPr/>
        </p:nvSpPr>
        <p:spPr>
          <a:xfrm>
            <a:off x="1037778" y="490066"/>
            <a:ext cx="16812967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Hypertension(adjunct to lifestyle and Rx when indicated)</a:t>
            </a:r>
            <a:endParaRPr/>
          </a:p>
        </p:txBody>
      </p:sp>
      <p:sp>
        <p:nvSpPr>
          <p:cNvPr id="119" name="Google Shape;119;p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0" name="Google Shape;120;p7"/>
          <p:cNvGraphicFramePr/>
          <p:nvPr/>
        </p:nvGraphicFramePr>
        <p:xfrm>
          <a:off x="2039865" y="410052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199650"/>
                <a:gridCol w="3479750"/>
                <a:gridCol w="2443525"/>
                <a:gridCol w="2543575"/>
                <a:gridCol w="4142300"/>
              </a:tblGrid>
              <a:tr h="1278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Evidence-based dose (adult)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duration before reassessment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Expected BP effect*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02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(elemental)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300–500 mg/day</a:t>
                      </a:r>
                      <a:r>
                        <a:rPr b="0" lang="en-US" sz="2300" u="none" cap="none" strike="noStrike"/>
                        <a:t> (glycinate, citrate, or taurate preferred)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SBP ~2–5 mmHg; ↓ DBP ~2–4 mmHg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 (dose/form related); caution in CKD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78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Potassium (from foods preferred)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3,500–4,700 mg/day total intake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SBP ~3–7 mmHg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supplements</a:t>
                      </a:r>
                      <a:r>
                        <a:rPr b="0" lang="en-US" sz="2300" u="none" cap="none" strike="noStrike"/>
                        <a:t> in CKD or with ACEi/ARBs unless supervised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278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 fatty acids (EPA+DHA)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2–3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SBP ~2–4 mmHg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Bleeding risk at high doses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4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Garlic (aged extract)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600–1,200 mg/day</a:t>
                      </a:r>
                      <a:r>
                        <a:rPr b="0" lang="en-US" sz="2300" u="none" cap="none" strike="noStrike"/>
                        <a:t> (standardized)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↓ SBP ~5–8 mmHg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Anticoagulant caution; odor/GI upset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21" name="Google Shape;121;p7"/>
          <p:cNvSpPr txBox="1"/>
          <p:nvPr/>
        </p:nvSpPr>
        <p:spPr>
          <a:xfrm>
            <a:off x="6204653" y="3328520"/>
            <a:ext cx="618458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nutraceuticals (strongest evidence)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70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767" name="Google Shape;767;p7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768" name="Google Shape;768;p7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69" name="Google Shape;769;p7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70" name="Google Shape;770;p70"/>
          <p:cNvSpPr txBox="1"/>
          <p:nvPr/>
        </p:nvSpPr>
        <p:spPr>
          <a:xfrm>
            <a:off x="1072147" y="1152817"/>
            <a:ext cx="16800356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GI Disorders</a:t>
            </a:r>
            <a:endParaRPr/>
          </a:p>
        </p:txBody>
      </p:sp>
      <p:sp>
        <p:nvSpPr>
          <p:cNvPr id="771" name="Google Shape;771;p7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70"/>
          <p:cNvSpPr txBox="1"/>
          <p:nvPr/>
        </p:nvSpPr>
        <p:spPr>
          <a:xfrm>
            <a:off x="1581445" y="3739981"/>
            <a:ext cx="14728328" cy="5882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Gastrointestinal (GI) disorders encompass a broad group of conditions affecting the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structure and function of the digestive tract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including the esophagus, stomach, small intestine, colon, liver, gallbladder, and pancreas. 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These disorders range from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functional conditions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(e.g., irritable bowel syndrome) to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inflammatory, autoimmune, infectious, and malabsorptive diseases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and they commonly disrupt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digestion, absorption, motility, immune regulation, and nutrient status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Because the GI tract is the primary interface between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dietary intake and systemic health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dysfunction in this system frequently leads to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deficiencies, altered energy balance, inflammation, and impaired quality of life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As a result,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Medical Nutrition Therapy (MNT)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plays a central role in both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symptom management and disease modification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across GI conditions.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71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778" name="Google Shape;778;p7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779" name="Google Shape;779;p7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80" name="Google Shape;780;p7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81" name="Google Shape;781;p71"/>
          <p:cNvSpPr txBox="1"/>
          <p:nvPr/>
        </p:nvSpPr>
        <p:spPr>
          <a:xfrm>
            <a:off x="1254303" y="597922"/>
            <a:ext cx="16800356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Primary Nutrition Mechanisms for All GI Disorders</a:t>
            </a:r>
            <a:endParaRPr/>
          </a:p>
        </p:txBody>
      </p:sp>
      <p:sp>
        <p:nvSpPr>
          <p:cNvPr id="782" name="Google Shape;782;p7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83" name="Google Shape;783;p71"/>
          <p:cNvGraphicFramePr/>
          <p:nvPr/>
        </p:nvGraphicFramePr>
        <p:xfrm>
          <a:off x="1815465" y="334743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978775"/>
                <a:gridCol w="4894325"/>
                <a:gridCol w="5418300"/>
              </a:tblGrid>
              <a:tr h="421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Mechanism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What Is Impaired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Nutrition Consequences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6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Altered motility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Gastric emptying, intestinal transit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Diarrhea, constipation, early satiety, poor intake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6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Impaired digestion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Enzyme secretion (gastric, pancreatic, bile)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Fat, protein, carb maldigestion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1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Malabsorption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 uptake at intestinal mucosa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Micronutrient deficiencies, weight loss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6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Mucosal injury / villous atrophy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Surface area &amp; brush-border enzymes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Iron, B12, fat-soluble vitamin deficiency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1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Intestinal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Barrier integrity, transporters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 loss, anemia, catabolism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6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Increased intestinal permeability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Tight junction integrity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activation, food sensitivities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1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Dysbiosis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Microbial balance &amp; fermentation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Gas, bloating, toxin production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1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Protein-losing enteropathy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Plasma protein retention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Hypoalbuminemia, edema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96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Fluid &amp; electrolyte loss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Water and mineral 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Dehydration, hypokalemia, hypomagnesemia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21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Reduced intake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Appetite, tolerance, fear of food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 and protein insufficiency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72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789" name="Google Shape;789;p7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790" name="Google Shape;790;p7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91" name="Google Shape;791;p7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792" name="Google Shape;792;p72"/>
          <p:cNvSpPr txBox="1"/>
          <p:nvPr/>
        </p:nvSpPr>
        <p:spPr>
          <a:xfrm>
            <a:off x="1254303" y="597922"/>
            <a:ext cx="16800356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Core Nutrition Goals for All </a:t>
            </a:r>
            <a:endParaRPr/>
          </a:p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GI Disorders</a:t>
            </a:r>
            <a:endParaRPr/>
          </a:p>
        </p:txBody>
      </p:sp>
      <p:sp>
        <p:nvSpPr>
          <p:cNvPr id="793" name="Google Shape;793;p7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72"/>
          <p:cNvSpPr txBox="1"/>
          <p:nvPr/>
        </p:nvSpPr>
        <p:spPr>
          <a:xfrm>
            <a:off x="420817" y="3253247"/>
            <a:ext cx="6435063" cy="67640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Preserve Nutritional Adequacy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energy, protein, and micronutrient deficiencies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Maintain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lean body mass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Adjust texture, volume, and timing to support intake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Restore Digestion &amp; Absorption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Optimize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enzyme activity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(acid, bile, pancreatic enzymes)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bioavailability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Match food form to digestive capacity (liquid, soft, elemental if needed)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Reduce Inflammation &amp; Mucosal Injury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Lower antigenic, irritant, and inflammatory load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enterocyte repair and regeneration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oxidative stress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Normalize Bowel Function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Regulate stool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frequency, form, and urgency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Balance soluble vs insoluble fiber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motility without irritation</a:t>
            </a:r>
            <a:endParaRPr/>
          </a:p>
        </p:txBody>
      </p:sp>
      <p:sp>
        <p:nvSpPr>
          <p:cNvPr id="795" name="Google Shape;795;p72"/>
          <p:cNvSpPr txBox="1"/>
          <p:nvPr/>
        </p:nvSpPr>
        <p:spPr>
          <a:xfrm>
            <a:off x="7149413" y="2836542"/>
            <a:ext cx="5010135" cy="6154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19050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Support Intestinal Barrier Integrity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Strengthen tight junctions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permeability (“leaky gut” physiology)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immune tolerance at the gut interface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6. Modulate the Gut Microbiome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pathogenic overgrowth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Promote beneficial microbial diversity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fermentation patterns and SCFA production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7. Maintain Fluid &amp; Electrolyte Balance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dehydration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Replace potassium, sodium, magnesium, zinc losses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acid–base balance</a:t>
            </a:r>
            <a:endParaRPr/>
          </a:p>
        </p:txBody>
      </p:sp>
      <p:sp>
        <p:nvSpPr>
          <p:cNvPr id="796" name="Google Shape;796;p72"/>
          <p:cNvSpPr txBox="1"/>
          <p:nvPr/>
        </p:nvSpPr>
        <p:spPr>
          <a:xfrm>
            <a:off x="13119146" y="2786317"/>
            <a:ext cx="4804205" cy="6857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196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8. Minimize Symptom Burden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pain, bloating, reflux, nausea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quality of life and dietary compliance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unnecessary dietary restriction long term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9. Support Healing During Catabolic Stress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 protein needs during inflammation, infection, or surgery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sarcopenia</a:t>
            </a:r>
            <a:endParaRPr/>
          </a:p>
          <a:p>
            <a:pPr indent="-317500" lvl="0" marL="4572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immune response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10. Enable Long-Term Diet Individualization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Use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phased nutrition therapy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:</a:t>
            </a:r>
            <a:endParaRPr/>
          </a:p>
          <a:p>
            <a:pPr indent="-317500" lvl="1" marL="9144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AutoNum type="arabicPeriod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Symptom control</a:t>
            </a:r>
            <a:endParaRPr/>
          </a:p>
          <a:p>
            <a:pPr indent="-317500" lvl="1" marL="9144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AutoNum type="arabicPeriod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Healing &amp; repletion</a:t>
            </a:r>
            <a:endParaRPr/>
          </a:p>
          <a:p>
            <a:pPr indent="-317500" lvl="1" marL="9144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AutoNum type="arabicPeriod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reintroduction</a:t>
            </a:r>
            <a:endParaRPr/>
          </a:p>
          <a:p>
            <a:pPr indent="-317500" lvl="1" marL="91440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AutoNum type="arabicPeriod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Personalization &amp; maintenance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73"/>
          <p:cNvSpPr/>
          <p:nvPr/>
        </p:nvSpPr>
        <p:spPr>
          <a:xfrm rot="10800000">
            <a:off x="2104486" y="126998"/>
            <a:ext cx="18288005" cy="102870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02" name="Google Shape;802;p73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803" name="Google Shape;803;p73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04" name="Google Shape;804;p73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05" name="Google Shape;805;p73"/>
          <p:cNvSpPr txBox="1"/>
          <p:nvPr/>
        </p:nvSpPr>
        <p:spPr>
          <a:xfrm>
            <a:off x="1292155" y="1073759"/>
            <a:ext cx="16981341" cy="1108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GERD / LPR (Reflux)</a:t>
            </a:r>
            <a:endParaRPr/>
          </a:p>
        </p:txBody>
      </p:sp>
      <p:sp>
        <p:nvSpPr>
          <p:cNvPr id="806" name="Google Shape;806;p7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73"/>
          <p:cNvSpPr txBox="1"/>
          <p:nvPr/>
        </p:nvSpPr>
        <p:spPr>
          <a:xfrm>
            <a:off x="1018150" y="3280090"/>
            <a:ext cx="7211167" cy="6837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Lower esophageal sphincter (LES) relaxation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Delayed gastric emptying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High-fat meals, alcohol, chocolate, peppermint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Late evening intake, abdominal pressure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Long-term acid suppression (PPI/H2) → nutrient depletion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Small, frequent meals; avoid meals ≥3 hours before lying down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high-fat and fried foods; individual trigger elimination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loss if indicated; elevate head of bed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tight clothing; chew thoroughly</a:t>
            </a:r>
            <a:endParaRPr/>
          </a:p>
        </p:txBody>
      </p:sp>
      <p:sp>
        <p:nvSpPr>
          <p:cNvPr id="808" name="Google Shape;808;p73"/>
          <p:cNvSpPr txBox="1"/>
          <p:nvPr/>
        </p:nvSpPr>
        <p:spPr>
          <a:xfrm>
            <a:off x="10203105" y="3265847"/>
            <a:ext cx="467762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Supplements</a:t>
            </a:r>
            <a:endParaRPr/>
          </a:p>
        </p:txBody>
      </p:sp>
      <p:sp>
        <p:nvSpPr>
          <p:cNvPr id="809" name="Google Shape;809;p73"/>
          <p:cNvSpPr txBox="1"/>
          <p:nvPr/>
        </p:nvSpPr>
        <p:spPr>
          <a:xfrm>
            <a:off x="9125795" y="8021925"/>
            <a:ext cx="8126705" cy="129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 b="0" i="0" sz="1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502708" lvl="0" marL="642408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B12, magnesium</a:t>
            </a:r>
            <a:endParaRPr b="1" i="0" sz="19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502708" lvl="0" marL="642408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studies if chronic gastritis is suspected</a:t>
            </a:r>
            <a:endParaRPr/>
          </a:p>
        </p:txBody>
      </p:sp>
      <p:graphicFrame>
        <p:nvGraphicFramePr>
          <p:cNvPr id="810" name="Google Shape;810;p73"/>
          <p:cNvGraphicFramePr/>
          <p:nvPr/>
        </p:nvGraphicFramePr>
        <p:xfrm>
          <a:off x="9126605" y="396882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775925"/>
                <a:gridCol w="3171375"/>
                <a:gridCol w="2861550"/>
              </a:tblGrid>
              <a:tr h="48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500–1000 mcg/day (oral or sublingual)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PPI-associated depletion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(glycinate)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PPI-associated depletion, LES tone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8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Alginate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After meals &amp; bedtime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Forms reflux barrier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51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DGL (deglycyrrhizinated licorice)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380 mg before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Mucosal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85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Melatonin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3–6 mg at bedtime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LES support, symptom reduction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74"/>
          <p:cNvSpPr/>
          <p:nvPr/>
        </p:nvSpPr>
        <p:spPr>
          <a:xfrm rot="10800000">
            <a:off x="2104486" y="126998"/>
            <a:ext cx="18288005" cy="102870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16" name="Google Shape;816;p74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817" name="Google Shape;817;p74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18" name="Google Shape;818;p74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19" name="Google Shape;819;p74"/>
          <p:cNvSpPr txBox="1"/>
          <p:nvPr/>
        </p:nvSpPr>
        <p:spPr>
          <a:xfrm>
            <a:off x="1313200" y="495909"/>
            <a:ext cx="16981341" cy="22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Functional Dyspepsia / Gastritis</a:t>
            </a:r>
            <a:endParaRPr/>
          </a:p>
        </p:txBody>
      </p:sp>
      <p:sp>
        <p:nvSpPr>
          <p:cNvPr id="820" name="Google Shape;820;p7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74"/>
          <p:cNvSpPr txBox="1"/>
          <p:nvPr/>
        </p:nvSpPr>
        <p:spPr>
          <a:xfrm>
            <a:off x="1102329" y="3511583"/>
            <a:ext cx="6272862" cy="6481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Gastric mucosal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H. pylori infection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NSAID use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Stress-related acid dysregulation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Small meals; avoid irritants (alcohol, spicy foods, coffee if symptomatic)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Lower fat intake; avoid NSAIDs when possible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stress reduction</a:t>
            </a:r>
            <a:endParaRPr/>
          </a:p>
        </p:txBody>
      </p:sp>
      <p:sp>
        <p:nvSpPr>
          <p:cNvPr id="822" name="Google Shape;822;p74"/>
          <p:cNvSpPr txBox="1"/>
          <p:nvPr/>
        </p:nvSpPr>
        <p:spPr>
          <a:xfrm>
            <a:off x="10203105" y="3265847"/>
            <a:ext cx="467762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Supplements</a:t>
            </a:r>
            <a:endParaRPr/>
          </a:p>
        </p:txBody>
      </p:sp>
      <p:sp>
        <p:nvSpPr>
          <p:cNvPr id="823" name="Google Shape;823;p74"/>
          <p:cNvSpPr txBox="1"/>
          <p:nvPr/>
        </p:nvSpPr>
        <p:spPr>
          <a:xfrm>
            <a:off x="9566056" y="7958378"/>
            <a:ext cx="8126705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CBC, iron studies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B12 (chronic gastritis)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H. pylori testing (medical)</a:t>
            </a:r>
            <a:endParaRPr/>
          </a:p>
        </p:txBody>
      </p:sp>
      <p:graphicFrame>
        <p:nvGraphicFramePr>
          <p:cNvPr id="824" name="Google Shape;824;p74"/>
          <p:cNvGraphicFramePr/>
          <p:nvPr/>
        </p:nvGraphicFramePr>
        <p:xfrm>
          <a:off x="9425109" y="396882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538200"/>
                <a:gridCol w="2598575"/>
                <a:gridCol w="3271825"/>
              </a:tblGrid>
              <a:tr h="912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 carnosine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75 mg twice daily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Gastric mucosal repair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L-glutamine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Enterocyte fuel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88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DGL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380 mg before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Mucosal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12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10–20 billion CFU/day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Adjunct for H. pylori therapy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75"/>
          <p:cNvSpPr/>
          <p:nvPr/>
        </p:nvSpPr>
        <p:spPr>
          <a:xfrm rot="10800000">
            <a:off x="2104486" y="126998"/>
            <a:ext cx="18288005" cy="102870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30" name="Google Shape;830;p75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831" name="Google Shape;831;p75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32" name="Google Shape;832;p75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33" name="Google Shape;833;p75"/>
          <p:cNvSpPr txBox="1"/>
          <p:nvPr/>
        </p:nvSpPr>
        <p:spPr>
          <a:xfrm>
            <a:off x="1313200" y="495909"/>
            <a:ext cx="16981341" cy="22642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IBS – Diarrhea-Predominant (IBS-D)</a:t>
            </a:r>
            <a:endParaRPr/>
          </a:p>
        </p:txBody>
      </p:sp>
      <p:sp>
        <p:nvSpPr>
          <p:cNvPr id="834" name="Google Shape;834;p7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75"/>
          <p:cNvSpPr txBox="1"/>
          <p:nvPr/>
        </p:nvSpPr>
        <p:spPr>
          <a:xfrm>
            <a:off x="1102329" y="3511583"/>
            <a:ext cx="6272862" cy="6648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Visceral hypersensitivity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FODMAP fermentation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Dysbiosis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Stress-gut axis dysregulation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Low-FODMAP elimination (2–6 weeks) → reintroduction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Soluble fiber emphasis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Limit caffeine and alcohol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 and sleep support</a:t>
            </a:r>
            <a:endParaRPr/>
          </a:p>
        </p:txBody>
      </p:sp>
      <p:sp>
        <p:nvSpPr>
          <p:cNvPr id="836" name="Google Shape;836;p75"/>
          <p:cNvSpPr txBox="1"/>
          <p:nvPr/>
        </p:nvSpPr>
        <p:spPr>
          <a:xfrm>
            <a:off x="10203105" y="3265847"/>
            <a:ext cx="467762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Supplements</a:t>
            </a:r>
            <a:endParaRPr/>
          </a:p>
        </p:txBody>
      </p:sp>
      <p:sp>
        <p:nvSpPr>
          <p:cNvPr id="837" name="Google Shape;837;p75"/>
          <p:cNvSpPr txBox="1"/>
          <p:nvPr/>
        </p:nvSpPr>
        <p:spPr>
          <a:xfrm>
            <a:off x="9713370" y="7979423"/>
            <a:ext cx="8126705" cy="129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CBC, CRP (rule-out)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Celiac serology if indicated</a:t>
            </a:r>
            <a:endParaRPr/>
          </a:p>
        </p:txBody>
      </p:sp>
      <p:graphicFrame>
        <p:nvGraphicFramePr>
          <p:cNvPr id="838" name="Google Shape;838;p75"/>
          <p:cNvGraphicFramePr/>
          <p:nvPr/>
        </p:nvGraphicFramePr>
        <p:xfrm>
          <a:off x="9730721" y="396882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937225"/>
                <a:gridCol w="2146500"/>
                <a:gridCol w="2713650"/>
              </a:tblGrid>
              <a:tr h="565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5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Psyllium husk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Stool normalization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6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Peppermint oil (enteric-coated)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180–225 mg 2–3×/day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Antispasmodic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65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PHGG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Soluble fiber, microbiome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76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Losses with chronic diarrhea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76"/>
          <p:cNvSpPr/>
          <p:nvPr/>
        </p:nvSpPr>
        <p:spPr>
          <a:xfrm rot="10800000">
            <a:off x="2104486" y="126998"/>
            <a:ext cx="18288005" cy="102870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44" name="Google Shape;844;p76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845" name="Google Shape;845;p76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46" name="Google Shape;846;p76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47" name="Google Shape;847;p76"/>
          <p:cNvSpPr txBox="1"/>
          <p:nvPr/>
        </p:nvSpPr>
        <p:spPr>
          <a:xfrm>
            <a:off x="1313200" y="495909"/>
            <a:ext cx="16981341" cy="38268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IBS – Constipation-Predominant (IBS-C)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imes"/>
              <a:buNone/>
            </a:pPr>
            <a:r>
              <a:t/>
            </a:r>
            <a:endParaRPr b="0" i="0" sz="63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48" name="Google Shape;848;p7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76"/>
          <p:cNvSpPr txBox="1"/>
          <p:nvPr/>
        </p:nvSpPr>
        <p:spPr>
          <a:xfrm>
            <a:off x="1102329" y="3511583"/>
            <a:ext cx="6272862" cy="5477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Slow colonic transit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fiber/fluid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Pelvic floor dysfunction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Gradual fiber titration + fluids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Regular meals and movement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Kiwi, prunes as tolerated</a:t>
            </a:r>
            <a:endParaRPr/>
          </a:p>
          <a:p>
            <a:pPr indent="0" lvl="0" marL="298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Times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850" name="Google Shape;850;p76"/>
          <p:cNvSpPr txBox="1"/>
          <p:nvPr/>
        </p:nvSpPr>
        <p:spPr>
          <a:xfrm>
            <a:off x="10203105" y="3265847"/>
            <a:ext cx="467762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Supplements</a:t>
            </a:r>
            <a:endParaRPr/>
          </a:p>
        </p:txBody>
      </p:sp>
      <p:sp>
        <p:nvSpPr>
          <p:cNvPr id="851" name="Google Shape;851;p76"/>
          <p:cNvSpPr txBox="1"/>
          <p:nvPr/>
        </p:nvSpPr>
        <p:spPr>
          <a:xfrm>
            <a:off x="9713370" y="7979423"/>
            <a:ext cx="8126705" cy="129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TSH, CBC, CMP if refractory</a:t>
            </a:r>
            <a:endParaRPr/>
          </a:p>
        </p:txBody>
      </p:sp>
      <p:graphicFrame>
        <p:nvGraphicFramePr>
          <p:cNvPr id="852" name="Google Shape;852;p76"/>
          <p:cNvGraphicFramePr/>
          <p:nvPr/>
        </p:nvGraphicFramePr>
        <p:xfrm>
          <a:off x="9698159" y="418941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556600"/>
                <a:gridCol w="2617400"/>
                <a:gridCol w="2304450"/>
              </a:tblGrid>
              <a:tr h="929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9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Psyllium or PHGG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Stool bulk/softening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99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citrate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Osmotic laxative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29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10–20 billion CFU/day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Transit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77"/>
          <p:cNvSpPr/>
          <p:nvPr/>
        </p:nvSpPr>
        <p:spPr>
          <a:xfrm rot="10800000">
            <a:off x="2104486" y="126998"/>
            <a:ext cx="18288005" cy="102870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58" name="Google Shape;858;p77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859" name="Google Shape;859;p77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60" name="Google Shape;860;p77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61" name="Google Shape;861;p77"/>
          <p:cNvSpPr txBox="1"/>
          <p:nvPr/>
        </p:nvSpPr>
        <p:spPr>
          <a:xfrm>
            <a:off x="1313200" y="495909"/>
            <a:ext cx="16981341" cy="38268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Inflammatory Bowel Disease (Crohn’s &amp; UC)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imes"/>
              <a:buNone/>
            </a:pPr>
            <a:r>
              <a:t/>
            </a:r>
            <a:endParaRPr b="0" i="0" sz="63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62" name="Google Shape;862;p7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77"/>
          <p:cNvSpPr txBox="1"/>
          <p:nvPr/>
        </p:nvSpPr>
        <p:spPr>
          <a:xfrm>
            <a:off x="1102329" y="3511583"/>
            <a:ext cx="6272862" cy="6419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inflammation → catabolism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Malabsorption (ileal disease)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Blood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Steroid-related bone loss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energy and protein (1.2–1.5 g/kg)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Low-residue during flares if strictures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Mediterranean-style pattern during remission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Lactose reduction if secondary intolerance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864" name="Google Shape;864;p77"/>
          <p:cNvSpPr txBox="1"/>
          <p:nvPr/>
        </p:nvSpPr>
        <p:spPr>
          <a:xfrm>
            <a:off x="10203105" y="3265847"/>
            <a:ext cx="467762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Supplements</a:t>
            </a:r>
            <a:endParaRPr/>
          </a:p>
        </p:txBody>
      </p:sp>
      <p:sp>
        <p:nvSpPr>
          <p:cNvPr id="865" name="Google Shape;865;p77"/>
          <p:cNvSpPr txBox="1"/>
          <p:nvPr/>
        </p:nvSpPr>
        <p:spPr>
          <a:xfrm>
            <a:off x="9713370" y="7979423"/>
            <a:ext cx="8126705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CBC, ferritin, CRP/ESR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D, B12, zinc, magnesium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Albumin (trend)</a:t>
            </a:r>
            <a:endParaRPr/>
          </a:p>
        </p:txBody>
      </p:sp>
      <p:graphicFrame>
        <p:nvGraphicFramePr>
          <p:cNvPr id="866" name="Google Shape;866;p77"/>
          <p:cNvGraphicFramePr/>
          <p:nvPr/>
        </p:nvGraphicFramePr>
        <p:xfrm>
          <a:off x="9488240" y="3800461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333950"/>
                <a:gridCol w="3407400"/>
                <a:gridCol w="2663150"/>
              </a:tblGrid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Oral 18–45 mg/day or IV if active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Anemia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4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Ileal disease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1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&amp; bone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42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1000–1500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Steroid use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51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Losses, wound healing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Anti-inflammatory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7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Curcumin (UC)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1–3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Adjunct remission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78"/>
          <p:cNvSpPr/>
          <p:nvPr/>
        </p:nvSpPr>
        <p:spPr>
          <a:xfrm rot="10800000">
            <a:off x="2104486" y="126998"/>
            <a:ext cx="18288005" cy="102870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72" name="Google Shape;872;p78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873" name="Google Shape;873;p78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74" name="Google Shape;874;p78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75" name="Google Shape;875;p78"/>
          <p:cNvSpPr txBox="1"/>
          <p:nvPr/>
        </p:nvSpPr>
        <p:spPr>
          <a:xfrm>
            <a:off x="1460514" y="930513"/>
            <a:ext cx="16981341" cy="26711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Celiac Disease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imes"/>
              <a:buNone/>
            </a:pPr>
            <a:r>
              <a:t/>
            </a:r>
            <a:endParaRPr b="0" i="0" sz="63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76" name="Google Shape;876;p7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78"/>
          <p:cNvSpPr txBox="1"/>
          <p:nvPr/>
        </p:nvSpPr>
        <p:spPr>
          <a:xfrm>
            <a:off x="1102329" y="3511583"/>
            <a:ext cx="6272862" cy="5211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Autoimmune villous atrophy from gluten exposure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Global malabsorption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Lifelong strict gluten-free diet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cross-contamination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repletion during healing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878" name="Google Shape;878;p78"/>
          <p:cNvSpPr txBox="1"/>
          <p:nvPr/>
        </p:nvSpPr>
        <p:spPr>
          <a:xfrm>
            <a:off x="10203105" y="3265847"/>
            <a:ext cx="467762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Supplements</a:t>
            </a:r>
            <a:endParaRPr/>
          </a:p>
        </p:txBody>
      </p:sp>
      <p:sp>
        <p:nvSpPr>
          <p:cNvPr id="879" name="Google Shape;879;p78"/>
          <p:cNvSpPr txBox="1"/>
          <p:nvPr/>
        </p:nvSpPr>
        <p:spPr>
          <a:xfrm>
            <a:off x="9713370" y="7979423"/>
            <a:ext cx="8126705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tTG-IgA, total IgA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CBC, ferritin, 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density if long-standing disease</a:t>
            </a:r>
            <a:endParaRPr/>
          </a:p>
        </p:txBody>
      </p:sp>
      <p:graphicFrame>
        <p:nvGraphicFramePr>
          <p:cNvPr id="880" name="Google Shape;880;p78"/>
          <p:cNvGraphicFramePr/>
          <p:nvPr/>
        </p:nvGraphicFramePr>
        <p:xfrm>
          <a:off x="9797765" y="39075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852825"/>
                <a:gridCol w="2452125"/>
                <a:gridCol w="2553900"/>
              </a:tblGrid>
              <a:tr h="66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b="1"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18–45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Common deficiency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93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Folate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400–800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Mucosal recovery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64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Malabsorption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93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64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1000–1500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health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393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00"/>
                        <a:buFont typeface="Times"/>
                        <a:buNone/>
                      </a:pPr>
                      <a:r>
                        <a:rPr lang="en-US" sz="23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Healing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79"/>
          <p:cNvSpPr/>
          <p:nvPr/>
        </p:nvSpPr>
        <p:spPr>
          <a:xfrm rot="10800000">
            <a:off x="2104486" y="126998"/>
            <a:ext cx="18288005" cy="102870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886" name="Google Shape;886;p79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887" name="Google Shape;887;p79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88" name="Google Shape;888;p79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889" name="Google Shape;889;p79"/>
          <p:cNvSpPr txBox="1"/>
          <p:nvPr/>
        </p:nvSpPr>
        <p:spPr>
          <a:xfrm>
            <a:off x="1397379" y="530661"/>
            <a:ext cx="16981342" cy="5389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Pancreatitis / Pancreatic Insufficiency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imes"/>
              <a:buNone/>
            </a:pPr>
            <a:r>
              <a:t/>
            </a:r>
            <a:endParaRPr b="0" i="0" sz="63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t/>
            </a:r>
            <a:endParaRPr b="0" i="0" sz="63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imes"/>
              <a:buNone/>
            </a:pPr>
            <a:r>
              <a:t/>
            </a:r>
            <a:endParaRPr b="0" i="0" sz="63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90" name="Google Shape;890;p7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79"/>
          <p:cNvSpPr txBox="1"/>
          <p:nvPr/>
        </p:nvSpPr>
        <p:spPr>
          <a:xfrm>
            <a:off x="1102329" y="3511583"/>
            <a:ext cx="6272862" cy="58978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Pancreatic enzyme deficiency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 malabsorption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Poor intake due to pain/nausea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Pancreatic enzyme replacement with meals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Small frequent meals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Moderate fat with enzymes; alcohol avoidance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892" name="Google Shape;892;p79"/>
          <p:cNvSpPr txBox="1"/>
          <p:nvPr/>
        </p:nvSpPr>
        <p:spPr>
          <a:xfrm>
            <a:off x="10203105" y="3265847"/>
            <a:ext cx="467762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Supplements</a:t>
            </a:r>
            <a:endParaRPr/>
          </a:p>
        </p:txBody>
      </p:sp>
      <p:sp>
        <p:nvSpPr>
          <p:cNvPr id="893" name="Google Shape;893;p79"/>
          <p:cNvSpPr txBox="1"/>
          <p:nvPr/>
        </p:nvSpPr>
        <p:spPr>
          <a:xfrm>
            <a:off x="9713370" y="7979423"/>
            <a:ext cx="8126705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Fecal elastase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Fat-soluble vitamins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HbA1c/glucose</a:t>
            </a:r>
            <a:endParaRPr/>
          </a:p>
        </p:txBody>
      </p:sp>
      <p:graphicFrame>
        <p:nvGraphicFramePr>
          <p:cNvPr id="894" name="Google Shape;894;p79"/>
          <p:cNvGraphicFramePr/>
          <p:nvPr/>
        </p:nvGraphicFramePr>
        <p:xfrm>
          <a:off x="9697794" y="396882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3200225"/>
                <a:gridCol w="2364275"/>
                <a:gridCol w="2282125"/>
              </a:tblGrid>
              <a:tr h="512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4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Pancreatic enzymes (PERT)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meal (Rx-based)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Digestion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0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Vitamins A, D, E, 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Per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 malabsorption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4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MCT oil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mL 2–3×/day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Energy without bile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24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500–1000 mcg/day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Malabsorption risk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8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8"/>
          <p:cNvSpPr txBox="1"/>
          <p:nvPr/>
        </p:nvSpPr>
        <p:spPr>
          <a:xfrm>
            <a:off x="1037778" y="490068"/>
            <a:ext cx="16812967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Hypertension(secondary / supportive options)</a:t>
            </a:r>
            <a:endParaRPr/>
          </a:p>
        </p:txBody>
      </p:sp>
      <p:sp>
        <p:nvSpPr>
          <p:cNvPr id="129" name="Google Shape;129;p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0" name="Google Shape;130;p8"/>
          <p:cNvGraphicFramePr/>
          <p:nvPr/>
        </p:nvGraphicFramePr>
        <p:xfrm>
          <a:off x="2264846" y="395551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246025"/>
                <a:gridCol w="4324875"/>
                <a:gridCol w="1414200"/>
                <a:gridCol w="2576625"/>
                <a:gridCol w="3797075"/>
              </a:tblGrid>
              <a:tr h="8420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Nutraceutical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Duration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Role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Cautions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0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Beetroot / dietary nitrates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~250–500 mL beet juice</a:t>
                      </a:r>
                      <a:r>
                        <a:rPr b="0" lang="en-US" sz="2400" u="none" cap="none" strike="noStrike"/>
                        <a:t> or </a:t>
                      </a: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300–600 mg nitrate/day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2–6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↑ nitric oxide → vasodilation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Avoid with PDE-5 inhibitors unless supervised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0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CoQ10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100–200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8–12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Endothelial &amp; mitochondrial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Generally well tolerated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0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Hibiscus (tea or extract)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2–3 cups tea/day</a:t>
                      </a:r>
                      <a:r>
                        <a:rPr b="0" lang="en-US" sz="2400" u="none" cap="none" strike="noStrike"/>
                        <a:t> or standardized extract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4–8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Mild BP reduction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Additive effects with Rx meds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305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 (if deficient)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2,000–4,000 IU/day</a:t>
                      </a:r>
                      <a:r>
                        <a:rPr b="0" lang="en-US" sz="2400" u="none" cap="none" strike="noStrike"/>
                        <a:t> or dose to target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8–24 weeks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Small BP effect if deficient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Monitor calcium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80"/>
          <p:cNvSpPr/>
          <p:nvPr/>
        </p:nvSpPr>
        <p:spPr>
          <a:xfrm rot="10800000">
            <a:off x="2104486" y="126998"/>
            <a:ext cx="18288005" cy="102870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00" name="Google Shape;900;p80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901" name="Google Shape;901;p80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02" name="Google Shape;902;p80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03" name="Google Shape;903;p80"/>
          <p:cNvSpPr txBox="1"/>
          <p:nvPr/>
        </p:nvSpPr>
        <p:spPr>
          <a:xfrm>
            <a:off x="1397379" y="846334"/>
            <a:ext cx="16981342" cy="26711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Chronic Diarrhea (General)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imes"/>
              <a:buNone/>
            </a:pPr>
            <a:r>
              <a:t/>
            </a:r>
            <a:endParaRPr b="0" i="0" sz="63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04" name="Google Shape;904;p8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80"/>
          <p:cNvSpPr txBox="1"/>
          <p:nvPr/>
        </p:nvSpPr>
        <p:spPr>
          <a:xfrm>
            <a:off x="1102329" y="3511583"/>
            <a:ext cx="6272862" cy="6228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Electrolyte loss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Malabsorption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effects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Oral rehydration solutions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Soluble fiber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Identify and remove triggers</a:t>
            </a:r>
            <a:endParaRPr/>
          </a:p>
          <a:p>
            <a:pPr indent="-6350" lvl="0" marL="298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906" name="Google Shape;906;p80"/>
          <p:cNvSpPr txBox="1"/>
          <p:nvPr/>
        </p:nvSpPr>
        <p:spPr>
          <a:xfrm>
            <a:off x="10203105" y="3265847"/>
            <a:ext cx="467762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Supplements</a:t>
            </a:r>
            <a:endParaRPr/>
          </a:p>
        </p:txBody>
      </p:sp>
      <p:sp>
        <p:nvSpPr>
          <p:cNvPr id="907" name="Google Shape;907;p80"/>
          <p:cNvSpPr txBox="1"/>
          <p:nvPr/>
        </p:nvSpPr>
        <p:spPr>
          <a:xfrm>
            <a:off x="9713370" y="7979423"/>
            <a:ext cx="8126705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CMP/electrolytes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Magnesium, zinc</a:t>
            </a:r>
            <a:endParaRPr/>
          </a:p>
        </p:txBody>
      </p:sp>
      <p:graphicFrame>
        <p:nvGraphicFramePr>
          <p:cNvPr id="908" name="Google Shape;908;p80"/>
          <p:cNvGraphicFramePr/>
          <p:nvPr/>
        </p:nvGraphicFramePr>
        <p:xfrm>
          <a:off x="9733899" y="396882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705375"/>
                <a:gridCol w="2769725"/>
                <a:gridCol w="2462775"/>
              </a:tblGrid>
              <a:tr h="816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6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15–30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Reduces stool losses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6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26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Potassium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Food-based or Rx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Electrolyte balance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16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10–20 billion CFU/day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Gut balance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81"/>
          <p:cNvSpPr/>
          <p:nvPr/>
        </p:nvSpPr>
        <p:spPr>
          <a:xfrm rot="10800000">
            <a:off x="2104486" y="126998"/>
            <a:ext cx="18288005" cy="102870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14" name="Google Shape;914;p81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915" name="Google Shape;915;p81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16" name="Google Shape;916;p81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17" name="Google Shape;917;p81"/>
          <p:cNvSpPr txBox="1"/>
          <p:nvPr/>
        </p:nvSpPr>
        <p:spPr>
          <a:xfrm>
            <a:off x="1397379" y="846334"/>
            <a:ext cx="16981342" cy="42337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Constipation (General)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imes"/>
              <a:buNone/>
            </a:pPr>
            <a:r>
              <a:t/>
            </a:r>
            <a:endParaRPr b="0" i="0" sz="63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t/>
            </a:r>
            <a:endParaRPr b="0" i="0" sz="63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Times"/>
              <a:buNone/>
            </a:pPr>
            <a:r>
              <a:t/>
            </a:r>
            <a:endParaRPr b="0" i="0" sz="63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18" name="Google Shape;918;p8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81"/>
          <p:cNvSpPr txBox="1"/>
          <p:nvPr/>
        </p:nvSpPr>
        <p:spPr>
          <a:xfrm>
            <a:off x="1102329" y="3511583"/>
            <a:ext cx="6272862" cy="6228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 fiber/fluid intake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Sedentary lifestyle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Fiber titration + hydration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Physical activity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Scheduled toileting</a:t>
            </a:r>
            <a:endParaRPr/>
          </a:p>
          <a:p>
            <a:pPr indent="-6350" lvl="0" marL="298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920" name="Google Shape;920;p81"/>
          <p:cNvSpPr txBox="1"/>
          <p:nvPr/>
        </p:nvSpPr>
        <p:spPr>
          <a:xfrm>
            <a:off x="10203105" y="3265847"/>
            <a:ext cx="4677625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Supplements</a:t>
            </a:r>
            <a:endParaRPr/>
          </a:p>
        </p:txBody>
      </p:sp>
      <p:sp>
        <p:nvSpPr>
          <p:cNvPr id="921" name="Google Shape;921;p81"/>
          <p:cNvSpPr txBox="1"/>
          <p:nvPr/>
        </p:nvSpPr>
        <p:spPr>
          <a:xfrm>
            <a:off x="9713370" y="7979423"/>
            <a:ext cx="8126705" cy="1298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TSH, CBC if persistent</a:t>
            </a:r>
            <a:endParaRPr/>
          </a:p>
        </p:txBody>
      </p:sp>
      <p:graphicFrame>
        <p:nvGraphicFramePr>
          <p:cNvPr id="922" name="Google Shape;922;p81"/>
          <p:cNvGraphicFramePr/>
          <p:nvPr/>
        </p:nvGraphicFramePr>
        <p:xfrm>
          <a:off x="9926029" y="388350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717475"/>
                <a:gridCol w="2782100"/>
                <a:gridCol w="2059775"/>
              </a:tblGrid>
              <a:tr h="1002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Nutrient/Supplement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6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Psyllium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5–15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Stool bulk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02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 citrate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Osmotic laxative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02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10–20 billion CFU/day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Motility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82"/>
          <p:cNvSpPr/>
          <p:nvPr/>
        </p:nvSpPr>
        <p:spPr>
          <a:xfrm rot="10800000">
            <a:off x="2104486" y="126998"/>
            <a:ext cx="18288005" cy="1028700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28" name="Google Shape;928;p82"/>
          <p:cNvGrpSpPr/>
          <p:nvPr/>
        </p:nvGrpSpPr>
        <p:grpSpPr>
          <a:xfrm>
            <a:off x="-528020" y="-13"/>
            <a:ext cx="19048363" cy="3086124"/>
            <a:chOff x="-3" y="-2"/>
            <a:chExt cx="19048361" cy="3086123"/>
          </a:xfrm>
        </p:grpSpPr>
        <p:sp>
          <p:nvSpPr>
            <p:cNvPr id="929" name="Google Shape;929;p82"/>
            <p:cNvSpPr/>
            <p:nvPr/>
          </p:nvSpPr>
          <p:spPr>
            <a:xfrm>
              <a:off x="-3" y="-2"/>
              <a:ext cx="19048361" cy="3086123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30" name="Google Shape;930;p82"/>
            <p:cNvSpPr txBox="1"/>
            <p:nvPr/>
          </p:nvSpPr>
          <p:spPr>
            <a:xfrm>
              <a:off x="-3" y="1"/>
              <a:ext cx="19048361" cy="1211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31" name="Google Shape;931;p82"/>
          <p:cNvSpPr txBox="1"/>
          <p:nvPr/>
        </p:nvSpPr>
        <p:spPr>
          <a:xfrm>
            <a:off x="1397379" y="846334"/>
            <a:ext cx="16981342" cy="22642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Poppins"/>
              <a:buNone/>
            </a:pPr>
            <a:r>
              <a:rPr b="0" i="0" lang="en-US" sz="6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GI Disorders</a:t>
            </a:r>
            <a:endParaRPr/>
          </a:p>
        </p:txBody>
      </p:sp>
      <p:sp>
        <p:nvSpPr>
          <p:cNvPr id="932" name="Google Shape;932;p8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33" name="Google Shape;933;p82"/>
          <p:cNvGraphicFramePr/>
          <p:nvPr/>
        </p:nvGraphicFramePr>
        <p:xfrm>
          <a:off x="791615" y="3135713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706650"/>
                <a:gridCol w="5291625"/>
                <a:gridCol w="4557050"/>
                <a:gridCol w="2500200"/>
                <a:gridCol w="2285625"/>
              </a:tblGrid>
              <a:tr h="101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Nutrition Drivers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Core MNT Focus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Key Nutrients </a:t>
                      </a:r>
                      <a:b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</a:b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at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Relevant Labs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1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GERD / LPR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LES relaxation, delayed emptying, high-fat meals, acid suppression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Meal timing, fat reduction, trigger avoidance, weight management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B12, Mg, Ca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B12, Mg, iron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1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Functional Dyspepsia / Gastritis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Gastric inflammation, H. pylori, NSAIDs, stress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Mucosal protection, gentle meals, irritant avoidance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B12, iron, 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CBC, ferritin, B12, H. pylori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5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Peptic Ulcer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H. pylori, NSAIDs, mucosal erosion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Acid control, mucosal healing, avoid irritants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Iron, B12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CBC, ferritin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1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IBS-D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Visceral hypersensitivity, FODMAP fermentation, dysbiosis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Low-FODMAP, soluble fiber, stress modulation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Mg, zinc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CBC, CRP (rule-out)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101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IBS-C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Slow transit, low fiber/fluid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 titration, hydration, motility support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TSH, CMP if refractory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54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IBD – Crohn’s Disease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Inflammation, ileal malabsor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t/>
                      </a:r>
                      <a:endParaRPr sz="2400" u="none" cap="none" strike="noStrike"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83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39" name="Google Shape;939;p8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940" name="Google Shape;940;p8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41" name="Google Shape;941;p8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42" name="Google Shape;942;p83"/>
          <p:cNvSpPr txBox="1"/>
          <p:nvPr/>
        </p:nvSpPr>
        <p:spPr>
          <a:xfrm>
            <a:off x="1072146" y="710874"/>
            <a:ext cx="16800357" cy="26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Food Allergies and Intolerances</a:t>
            </a:r>
            <a:endParaRPr b="0" i="0" sz="2200" u="none" cap="none" strike="noStrike">
              <a:solidFill>
                <a:srgbClr val="043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8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83"/>
          <p:cNvSpPr txBox="1"/>
          <p:nvPr/>
        </p:nvSpPr>
        <p:spPr>
          <a:xfrm>
            <a:off x="1413086" y="3235635"/>
            <a:ext cx="7652317" cy="69005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Mechanisms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Allergies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Immune activation (IgE or non-IgE)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Mast cell degranulation and histamine release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Intestinal inflammation (especially in non-IgE conditions)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Risk of acute anaphylaxis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avoidance → nutrient gaps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Intolerances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Enzyme deficiencies (e.g., lactase)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Malabsorption (e.g., fructose)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Fermentation of poorly absorbed carbohydrates (FODMAPs)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Sensitivity to bioactive food chemicals (histamine, sulfites)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Gut-brain and microbiome interactions</a:t>
            </a:r>
            <a:endParaRPr/>
          </a:p>
        </p:txBody>
      </p:sp>
      <p:sp>
        <p:nvSpPr>
          <p:cNvPr id="945" name="Google Shape;945;p83"/>
          <p:cNvSpPr txBox="1"/>
          <p:nvPr/>
        </p:nvSpPr>
        <p:spPr>
          <a:xfrm>
            <a:off x="10336845" y="3336869"/>
            <a:ext cx="7290444" cy="4447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Core Nutrition Goals (Allergy &amp; Intolerance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40631" lvl="0" marL="24063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adverse reactions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and ensure safety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40631" lvl="0" marL="24063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Maintain nutritional adequacy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despite food exclusions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40631" lvl="0" marL="24063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Minimize symptom burden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(GI and systemic)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40631" lvl="0" marL="24063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 unnecessary long-term restriction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40631" lvl="0" marL="24063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gut integrity and tolerance when possible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40631" lvl="0" marL="24063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Promote dietary variety and quality of life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84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51" name="Google Shape;951;p8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952" name="Google Shape;952;p8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53" name="Google Shape;953;p8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54" name="Google Shape;954;p84"/>
          <p:cNvSpPr txBox="1"/>
          <p:nvPr/>
        </p:nvSpPr>
        <p:spPr>
          <a:xfrm>
            <a:off x="1345426" y="801457"/>
            <a:ext cx="16800357" cy="26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Food Allergies - Nutrition Drivers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8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84"/>
          <p:cNvSpPr txBox="1"/>
          <p:nvPr/>
        </p:nvSpPr>
        <p:spPr>
          <a:xfrm>
            <a:off x="792407" y="3700781"/>
            <a:ext cx="5490921" cy="64336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Immune-Mediated Hypersensitivity to Food Proteins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Triggered by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IgE-mediated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non-IgE-mediated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mixed immune responses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Even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trace exposures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can provoke symptoms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Reactions are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not dose-dependent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once sensitized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Requires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complete elimination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of the allergenic food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No tolerance testing unless medically supervised</a:t>
            </a:r>
            <a:endParaRPr/>
          </a:p>
        </p:txBody>
      </p:sp>
      <p:sp>
        <p:nvSpPr>
          <p:cNvPr id="957" name="Google Shape;957;p84"/>
          <p:cNvSpPr txBox="1"/>
          <p:nvPr/>
        </p:nvSpPr>
        <p:spPr>
          <a:xfrm>
            <a:off x="6769965" y="3738882"/>
            <a:ext cx="4748070" cy="56970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Risk of Acute, Life-Threatening Reactions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Potential for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anaphylaxis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Cross-contact during food prep is a major risk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Ingestion is not the only exposure risk (e.g., shared surfaces)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Strict label reading and food safety education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Avoidance of hidden ingredients and cross-contamination</a:t>
            </a:r>
            <a:endParaRPr/>
          </a:p>
        </p:txBody>
      </p:sp>
      <p:sp>
        <p:nvSpPr>
          <p:cNvPr id="958" name="Google Shape;958;p84"/>
          <p:cNvSpPr txBox="1"/>
          <p:nvPr/>
        </p:nvSpPr>
        <p:spPr>
          <a:xfrm>
            <a:off x="12004672" y="3738881"/>
            <a:ext cx="5490921" cy="58342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Chronic Elimination of Major Food Groups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allergens are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nutrient-dense staples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(milk, eggs, wheat, nuts, fish)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Long-term avoidance increases risk for: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◦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and vitamin D deficiency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◦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Inadequate protein intake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◦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gaps (iron, zinc, B vitamins)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Planned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nutrient substitution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is essential</a:t>
            </a:r>
            <a:b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Routine nutrition assessment and repletion</a:t>
            </a:r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85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64" name="Google Shape;964;p8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965" name="Google Shape;965;p8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66" name="Google Shape;966;p8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67" name="Google Shape;967;p85"/>
          <p:cNvSpPr txBox="1"/>
          <p:nvPr/>
        </p:nvSpPr>
        <p:spPr>
          <a:xfrm>
            <a:off x="1345426" y="801457"/>
            <a:ext cx="16800357" cy="26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Food Allergies - Nutrition Drivers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8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85"/>
          <p:cNvSpPr txBox="1"/>
          <p:nvPr/>
        </p:nvSpPr>
        <p:spPr>
          <a:xfrm>
            <a:off x="792407" y="3700781"/>
            <a:ext cx="5490921" cy="63701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Impaired Growth and Development (Pediatric Risk)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allergies often present in infancy or childhood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Elimination diets during growth phases increase risk for: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Poor weight gain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bone mineralization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Delayed development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Growth monitoring is a nutrition priority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Energy density and nutrient adequacy must be protected</a:t>
            </a:r>
            <a:endParaRPr/>
          </a:p>
        </p:txBody>
      </p:sp>
      <p:sp>
        <p:nvSpPr>
          <p:cNvPr id="970" name="Google Shape;970;p85"/>
          <p:cNvSpPr txBox="1"/>
          <p:nvPr/>
        </p:nvSpPr>
        <p:spPr>
          <a:xfrm>
            <a:off x="6769965" y="3738881"/>
            <a:ext cx="4748070" cy="6764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Intestinal Inflammation and Barrier Dysfunction (Non-IgE Allergies)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Conditions such as: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Food protein–induced enterocolitis syndrome (FPIES)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◦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Eosinophilic gastrointestinal disorders (EGIDs)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Cause mucosal inflammation, vomiting, diarrhea, protein loss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Times"/>
              <a:buNone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Increased nutrient needs</a:t>
            </a:r>
            <a:b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Risk of protein-energy malnutrition</a:t>
            </a:r>
            <a:b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3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May require elemental or hypoallergenic formulas</a:t>
            </a:r>
            <a:endParaRPr/>
          </a:p>
        </p:txBody>
      </p:sp>
      <p:sp>
        <p:nvSpPr>
          <p:cNvPr id="971" name="Google Shape;971;p85"/>
          <p:cNvSpPr txBox="1"/>
          <p:nvPr/>
        </p:nvSpPr>
        <p:spPr>
          <a:xfrm>
            <a:off x="12004671" y="3738881"/>
            <a:ext cx="5490922" cy="51128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6. Limited Food Variety and Food Fear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Fear of reactions leads to: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Over-restriction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Avoidance of social eating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dietary diversity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Increased risk of micronutrient deficiencies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Negative psychosocial effects influencing intake</a:t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86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77" name="Google Shape;977;p8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978" name="Google Shape;978;p8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79" name="Google Shape;979;p8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80" name="Google Shape;980;p86"/>
          <p:cNvSpPr txBox="1"/>
          <p:nvPr/>
        </p:nvSpPr>
        <p:spPr>
          <a:xfrm>
            <a:off x="1345426" y="801457"/>
            <a:ext cx="16800357" cy="26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Food Allergies - Nutrition Drivers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8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86"/>
          <p:cNvSpPr txBox="1"/>
          <p:nvPr/>
        </p:nvSpPr>
        <p:spPr>
          <a:xfrm>
            <a:off x="792407" y="3700781"/>
            <a:ext cx="5490921" cy="6662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7. Micronutrient Depletion from Recurrent Reactions or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Vomiting, diarrhea, and inflammation increase losses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nutrients affected: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Zinc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Periodic laboratory monitoring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Targeted supplementation when indicated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983" name="Google Shape;983;p86"/>
          <p:cNvSpPr txBox="1"/>
          <p:nvPr/>
        </p:nvSpPr>
        <p:spPr>
          <a:xfrm>
            <a:off x="6769965" y="3738881"/>
            <a:ext cx="4748070" cy="54684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8. Dependence on Processed “Free-From” Foods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Allergen-free products may be: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Lower in protein and fiber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Higher in refined carbohydrates and sodium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Emphasis on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whole-food substitutions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Avoid nutritional trade-offs in elimination diets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87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989" name="Google Shape;989;p8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990" name="Google Shape;990;p8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91" name="Google Shape;991;p8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992" name="Google Shape;992;p87"/>
          <p:cNvSpPr txBox="1"/>
          <p:nvPr/>
        </p:nvSpPr>
        <p:spPr>
          <a:xfrm>
            <a:off x="1345426" y="801457"/>
            <a:ext cx="16800357" cy="26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Nutrition Drivers for Food Allergies 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8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94" name="Google Shape;994;p87"/>
          <p:cNvGraphicFramePr/>
          <p:nvPr/>
        </p:nvGraphicFramePr>
        <p:xfrm>
          <a:off x="3056225" y="34798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5604825"/>
                <a:gridCol w="6570725"/>
              </a:tblGrid>
              <a:tr h="64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Driver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Nutrition Implication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Immune-mediated response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Mandatory elimination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Anaphylaxis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Zero tolerance, strict safety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Loss of nutrient-dense foods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Planned nutrient replacement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97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Pediatric growth vulnerability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Close growth monitoring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GI inflammation (non-IgE)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Increased nutrient needs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 fear &amp; restriction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Risk of deficiencies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997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Chronic inflammation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Higher protein/micronutrient needs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4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Processed substitutes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Risk of poor diet quality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88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00" name="Google Shape;1000;p8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001" name="Google Shape;1001;p8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02" name="Google Shape;1002;p8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03" name="Google Shape;1003;p88"/>
          <p:cNvSpPr txBox="1"/>
          <p:nvPr/>
        </p:nvSpPr>
        <p:spPr>
          <a:xfrm>
            <a:off x="1320026" y="1157057"/>
            <a:ext cx="16800357" cy="1750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Food Allergies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8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88"/>
          <p:cNvSpPr txBox="1"/>
          <p:nvPr/>
        </p:nvSpPr>
        <p:spPr>
          <a:xfrm>
            <a:off x="1413086" y="3235635"/>
            <a:ext cx="7467085" cy="7001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Food Allergens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Milk, egg, peanut, tree nuts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Wheat, soy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Fish, shellfish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Sesame (increasing prevalence)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Strict elimination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of confirmed allergens (no “challenge” unless medically supervised)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Label reading and cross-contamination education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Substitute nutritionally equivalent foods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Emergency preparedness education (epinephrine is medical, not nutritional)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Growth and nutrient monitoring (especially in children)</a:t>
            </a:r>
            <a:endParaRPr/>
          </a:p>
        </p:txBody>
      </p:sp>
      <p:sp>
        <p:nvSpPr>
          <p:cNvPr id="1006" name="Google Shape;1006;p88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graphicFrame>
        <p:nvGraphicFramePr>
          <p:cNvPr id="1007" name="Google Shape;1007;p88"/>
          <p:cNvGraphicFramePr/>
          <p:nvPr/>
        </p:nvGraphicFramePr>
        <p:xfrm>
          <a:off x="10093981" y="39965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126325"/>
                <a:gridCol w="1752400"/>
                <a:gridCol w="4897425"/>
              </a:tblGrid>
              <a:tr h="673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Eliminated Food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Nutrients at Risk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Nutrition Strategy / Supplement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673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Dairy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Calcium, vitamin D, protein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Fortified plant milks; Ca citrate 500–600 mg/day; vitamin D 1000–2000 IU/day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3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Egg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Protein, B12, biotin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Adequate protein variety; MVI if intake limited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3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Wheat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Fiber, iron, B vitamins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Whole-food gluten-free grains; GF MVI if needed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3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Healthy fats, 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Seeds, olive oil, avocado; Mg 200–400 mg/day if low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34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Fish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Algae-based DHA/EPA 250–1000 mg/day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008" name="Google Shape;1008;p88"/>
          <p:cNvSpPr txBox="1"/>
          <p:nvPr/>
        </p:nvSpPr>
        <p:spPr>
          <a:xfrm>
            <a:off x="10072129" y="8350248"/>
            <a:ext cx="6412206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Growth parameters (children), Vitamin 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Iron studies if multiple foods are eliminated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Calcium intake assessment (dietary ± labs)</a:t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89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14" name="Google Shape;1014;p8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015" name="Google Shape;1015;p8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16" name="Google Shape;1016;p8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17" name="Google Shape;1017;p89"/>
          <p:cNvSpPr txBox="1"/>
          <p:nvPr/>
        </p:nvSpPr>
        <p:spPr>
          <a:xfrm>
            <a:off x="1345426" y="801457"/>
            <a:ext cx="16800357" cy="26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Food Intolerances - Nutrition Drivers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8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9" name="Google Shape;1019;p89"/>
          <p:cNvSpPr txBox="1"/>
          <p:nvPr/>
        </p:nvSpPr>
        <p:spPr>
          <a:xfrm>
            <a:off x="792407" y="3700781"/>
            <a:ext cx="5490921" cy="49477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1. Enzyme Deficiency or Insufficiency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Most common example: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lactase deficiency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Others include limited DAO activity (histamine degradation)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Incomplete digestion → gas, bloating, diarrhea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Tolerance depends on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dose and food matrix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20" name="Google Shape;1020;p89"/>
          <p:cNvSpPr txBox="1"/>
          <p:nvPr/>
        </p:nvSpPr>
        <p:spPr>
          <a:xfrm>
            <a:off x="6769965" y="3738881"/>
            <a:ext cx="4748070" cy="63701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2. Carbohydrate Malabsorption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Poor absorption of specific carbohydrates: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Lactose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Fructose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Polyols (sorbitol, mannitol)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Leads to osmotic effects and fermentation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Symptoms worsen with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higher loads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Requires portion control and food pairing strategies</a:t>
            </a:r>
            <a:endParaRPr/>
          </a:p>
        </p:txBody>
      </p:sp>
      <p:sp>
        <p:nvSpPr>
          <p:cNvPr id="1021" name="Google Shape;1021;p89"/>
          <p:cNvSpPr txBox="1"/>
          <p:nvPr/>
        </p:nvSpPr>
        <p:spPr>
          <a:xfrm>
            <a:off x="12004671" y="3738881"/>
            <a:ext cx="5490922" cy="5176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3. Fermentation by Gut Microbiota (FODMAP Sensitivity)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Rapid fermentation in the colon produces gas and distension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in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IBS and functional GI disorders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Temporary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low-FODMAP elimination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may reduce symptoms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Long-term restriction can reduce microbiome diversity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"/>
          <p:cNvSpPr/>
          <p:nvPr/>
        </p:nvSpPr>
        <p:spPr>
          <a:xfrm rot="10800000">
            <a:off x="-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9"/>
          <p:cNvSpPr/>
          <p:nvPr/>
        </p:nvSpPr>
        <p:spPr>
          <a:xfrm>
            <a:off x="-528003" y="0"/>
            <a:ext cx="19048326" cy="3086100"/>
          </a:xfrm>
          <a:prstGeom prst="rect">
            <a:avLst/>
          </a:prstGeom>
          <a:solidFill>
            <a:srgbClr val="66BB6A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9"/>
          <p:cNvSpPr txBox="1"/>
          <p:nvPr/>
        </p:nvSpPr>
        <p:spPr>
          <a:xfrm>
            <a:off x="1037778" y="490068"/>
            <a:ext cx="16812967" cy="2275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82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00"/>
              <a:buFont typeface="Poppins"/>
              <a:buNone/>
            </a:pPr>
            <a:r>
              <a:rPr b="0" i="0" lang="en-US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Lab &amp; Phenotype-Driven Personalization for Hypertension</a:t>
            </a:r>
            <a:endParaRPr/>
          </a:p>
        </p:txBody>
      </p:sp>
      <p:sp>
        <p:nvSpPr>
          <p:cNvPr id="138" name="Google Shape;138;p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9" name="Google Shape;139;p9"/>
          <p:cNvGraphicFramePr/>
          <p:nvPr/>
        </p:nvGraphicFramePr>
        <p:xfrm>
          <a:off x="1876281" y="3207055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5741000"/>
                <a:gridCol w="9394975"/>
              </a:tblGrid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b="1"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Pattern / lab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b="1"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Prioritize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b="1"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Salt-sensitive HTN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Magnesium, potassium-rich foods, DASH pattern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b="1"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Low potassium intake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Food-first potassium (beans, greens, squash)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b="1"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Endothelial dysfunction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Omega-3s, beetroot nitrates, CoQ10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b="1"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Metabolic syndrome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+ magnesium; weight-centric nutrition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90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b="1"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Times"/>
                        <a:buNone/>
                      </a:pPr>
                      <a:r>
                        <a:rPr lang="en-US" sz="25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 repletion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40" name="Google Shape;140;p9"/>
          <p:cNvSpPr txBox="1"/>
          <p:nvPr/>
        </p:nvSpPr>
        <p:spPr>
          <a:xfrm>
            <a:off x="1200926" y="6589617"/>
            <a:ext cx="5319430" cy="35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Practical nutraceutical “stacks” (examples)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Stage 1 HTN, lifestyle first: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400 mg/day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garlic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1,000 mg/day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→ reassess at 8 weeks.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Salt-sensitive pattern: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Magnesium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400 mg/day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potassium-rich DASH diet → reassess at 4–6 weeks.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Vascular/endothelial focus:</a:t>
            </a:r>
            <a:b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Omega-3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2 g/day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+ beetroot nitrates → reassess at 6–8 weeks.</a:t>
            </a:r>
            <a:endParaRPr/>
          </a:p>
        </p:txBody>
      </p:sp>
      <p:sp>
        <p:nvSpPr>
          <p:cNvPr id="141" name="Google Shape;141;p9"/>
          <p:cNvSpPr txBox="1"/>
          <p:nvPr/>
        </p:nvSpPr>
        <p:spPr>
          <a:xfrm>
            <a:off x="7346760" y="6589617"/>
            <a:ext cx="5040258" cy="3190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Safety &amp; medication timing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Additive effects: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Monitor BP closely when combining nutraceuticals with antihypertensives (risk of hypotension).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Kidney disease: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Avoid potassium supplements; limit magnesium without supervision.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Pregnancy: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Use food-based strategies; 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supplements only with provider guidance.</a:t>
            </a:r>
            <a:endParaRPr/>
          </a:p>
        </p:txBody>
      </p:sp>
      <p:sp>
        <p:nvSpPr>
          <p:cNvPr id="142" name="Google Shape;142;p9"/>
          <p:cNvSpPr txBox="1"/>
          <p:nvPr/>
        </p:nvSpPr>
        <p:spPr>
          <a:xfrm>
            <a:off x="12798114" y="6589617"/>
            <a:ext cx="5040259" cy="2593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Reassessment checkpoints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Home BP readings: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weekly (average of ≥2 readings/day)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Office BP: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6–12 weeks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after initiation/change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Stop rule: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If </a:t>
            </a: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 meaningful BP reduction</a:t>
            </a: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after the expected window with good adherence, discontinue.</a:t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90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27" name="Google Shape;1027;p90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028" name="Google Shape;1028;p90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29" name="Google Shape;1029;p90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30" name="Google Shape;1030;p90"/>
          <p:cNvSpPr txBox="1"/>
          <p:nvPr/>
        </p:nvSpPr>
        <p:spPr>
          <a:xfrm>
            <a:off x="1345426" y="801457"/>
            <a:ext cx="16800357" cy="26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Food Intolerances - Nutrition Drivers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90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90"/>
          <p:cNvSpPr txBox="1"/>
          <p:nvPr/>
        </p:nvSpPr>
        <p:spPr>
          <a:xfrm>
            <a:off x="792407" y="3700781"/>
            <a:ext cx="5490921" cy="73607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4. Limited Digestive or Absorptive Capacity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gastric acid, bile, or pancreatic enzymes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Often secondary to: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 disease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Surgery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Aging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use (PPIs, metformin)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Larger or higher-fat meals worsen tolerance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Smaller meals and modified food forms improve digestion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33" name="Google Shape;1033;p90"/>
          <p:cNvSpPr txBox="1"/>
          <p:nvPr/>
        </p:nvSpPr>
        <p:spPr>
          <a:xfrm>
            <a:off x="6769965" y="3738881"/>
            <a:ext cx="4748070" cy="56208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5. Sensitivity to Bioactive Food Components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Histamine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Sulfites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Salicylates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Caffeine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Symptoms depend on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cumulative intake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Freshness, processing, and storage matter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34" name="Google Shape;1034;p90"/>
          <p:cNvSpPr txBox="1"/>
          <p:nvPr/>
        </p:nvSpPr>
        <p:spPr>
          <a:xfrm>
            <a:off x="12004671" y="3738881"/>
            <a:ext cx="5490922" cy="49774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6. Altered Gut Motility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Rapid transit → diarrhea-predominant intolerance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Slow transit → bloating and constipation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Meal timing, fiber type, and hydration affect tolerance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Symptom pattern guides nutrition strategy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91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40" name="Google Shape;1040;p91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041" name="Google Shape;1041;p91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42" name="Google Shape;1042;p91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43" name="Google Shape;1043;p91"/>
          <p:cNvSpPr txBox="1"/>
          <p:nvPr/>
        </p:nvSpPr>
        <p:spPr>
          <a:xfrm>
            <a:off x="1345426" y="801457"/>
            <a:ext cx="16800357" cy="26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Food Intolerances - Nutrition Drivers</a:t>
            </a:r>
            <a:endParaRPr b="0" i="0" sz="2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91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5" name="Google Shape;1045;p91"/>
          <p:cNvSpPr txBox="1"/>
          <p:nvPr/>
        </p:nvSpPr>
        <p:spPr>
          <a:xfrm>
            <a:off x="792407" y="3472181"/>
            <a:ext cx="3664007" cy="6713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7. Gut–Brain Axis Dysregulation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Heightened visceral sensitivity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Stress-mediated symptom amplification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Same food tolerated variably based on stress/sleep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Behavioral and lifestyle strategies are nutrition-adjuncts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46" name="Google Shape;1046;p91"/>
          <p:cNvSpPr txBox="1"/>
          <p:nvPr/>
        </p:nvSpPr>
        <p:spPr>
          <a:xfrm>
            <a:off x="4890365" y="3453131"/>
            <a:ext cx="3823649" cy="75766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8. Dysbiosis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microbial composition affects fermentation and tolerance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Can follow: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Antibiotics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GI infections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restriction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Targeted prebiotics/probiotics may improve tolerance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Gradual food reintroduction supports microbial adaptation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47" name="Google Shape;1047;p91"/>
          <p:cNvSpPr txBox="1"/>
          <p:nvPr/>
        </p:nvSpPr>
        <p:spPr>
          <a:xfrm>
            <a:off x="9439271" y="3561081"/>
            <a:ext cx="3256089" cy="71410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9. Secondary Intolerances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Intolerance caused by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underlying GI pathology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Lactose intolerance in celiac disease or IBD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Char char="◦"/>
            </a:pP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Fat intolerance in bile or pancreatic disorders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Intolerance may </a:t>
            </a:r>
            <a:r>
              <a:rPr b="1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resolve when primary condition is treated</a:t>
            </a:r>
            <a:b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1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Avoid labeling as permanent intolerance prematurely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Times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48" name="Google Shape;1048;p91"/>
          <p:cNvSpPr txBox="1"/>
          <p:nvPr/>
        </p:nvSpPr>
        <p:spPr>
          <a:xfrm>
            <a:off x="13655671" y="3561081"/>
            <a:ext cx="3467922" cy="67659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10. Over-Restriction and Loss of Dietary Variety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Self-diagnosis and long-term elimination without reintroduction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in IBS populations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impact: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Micronutrient deficiencies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Reduced microbiome diversity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</a:b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→ Increased food fear and poor diet quality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92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54" name="Google Shape;1054;p92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055" name="Google Shape;1055;p92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56" name="Google Shape;1056;p92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57" name="Google Shape;1057;p92"/>
          <p:cNvSpPr txBox="1"/>
          <p:nvPr/>
        </p:nvSpPr>
        <p:spPr>
          <a:xfrm>
            <a:off x="1345426" y="801457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Summary Table - Nutrition Drivers for Food Intolerances</a:t>
            </a:r>
            <a:endParaRPr/>
          </a:p>
        </p:txBody>
      </p:sp>
      <p:sp>
        <p:nvSpPr>
          <p:cNvPr id="1058" name="Google Shape;1058;p92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59" name="Google Shape;1059;p92"/>
          <p:cNvGraphicFramePr/>
          <p:nvPr/>
        </p:nvGraphicFramePr>
        <p:xfrm>
          <a:off x="1901825" y="382270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6497675"/>
                <a:gridCol w="7611825"/>
              </a:tblGrid>
              <a:tr h="45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Primary Driver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Nutrition Implication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Enzyme deficiency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Dose-dependent symptoms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03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Carbohydrate malabsorption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Portion control required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Fermentation (FODMAPs)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Temporary elimination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03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Reduced digestive capacity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Smaller meals, food form matters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Bioactive compounds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Cumulative load effect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Altered motility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Fiber type &amp; timing critical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Gut–brain axis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Stress affects tolerance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Dysbiosis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Microbiome-targeted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Secondary intolerance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Treat underlying cause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45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Over-restriction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Reintroduction essential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93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65" name="Google Shape;1065;p93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066" name="Google Shape;1066;p93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67" name="Google Shape;1067;p93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68" name="Google Shape;1068;p93"/>
          <p:cNvSpPr txBox="1"/>
          <p:nvPr/>
        </p:nvSpPr>
        <p:spPr>
          <a:xfrm>
            <a:off x="1320026" y="1157057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Food Intolerances</a:t>
            </a:r>
            <a:endParaRPr/>
          </a:p>
        </p:txBody>
      </p:sp>
      <p:sp>
        <p:nvSpPr>
          <p:cNvPr id="1069" name="Google Shape;1069;p93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93"/>
          <p:cNvSpPr txBox="1"/>
          <p:nvPr/>
        </p:nvSpPr>
        <p:spPr>
          <a:xfrm>
            <a:off x="1413086" y="3187131"/>
            <a:ext cx="7467085" cy="69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Intolerances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Lactose intolerance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FODMAP intolerance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Fructose malabsorption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Histamine intolerance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Sulfite sensitivity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Non-celiac gluten sensitivity (NCGS)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Dose-based restriction</a:t>
            </a: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not absolute avoidance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Structured </a:t>
            </a:r>
            <a:r>
              <a:rPr b="1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elimination → reintroduction → personalization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Identify tolerance thresholds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digestive capacity (meal spacing, food form)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"/>
              <a:buChar char="•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Address contributing factors (stress, dysbiosis, motility)</a:t>
            </a:r>
            <a:endParaRPr/>
          </a:p>
        </p:txBody>
      </p:sp>
      <p:sp>
        <p:nvSpPr>
          <p:cNvPr id="1071" name="Google Shape;1071;p93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072" name="Google Shape;1072;p93"/>
          <p:cNvSpPr txBox="1"/>
          <p:nvPr/>
        </p:nvSpPr>
        <p:spPr>
          <a:xfrm>
            <a:off x="10021329" y="8210548"/>
            <a:ext cx="6412206" cy="2213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 &amp; Monitoring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Usually symptom-driven, not lab-diagnosed</a:t>
            </a:r>
            <a:endParaRPr/>
          </a:p>
          <a:p>
            <a:pPr indent="-120315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D, iron, and B12 if dietary restriction is broad</a:t>
            </a:r>
            <a:endParaRPr/>
          </a:p>
          <a:p>
            <a:pPr indent="-120315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Celiac serology before gluten elimination</a:t>
            </a:r>
            <a:endParaRPr/>
          </a:p>
          <a:p>
            <a:pPr indent="-120315" lvl="0" marL="12031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Hydrogen breath tests (medical, selected cases)</a:t>
            </a:r>
            <a:endParaRPr/>
          </a:p>
        </p:txBody>
      </p:sp>
      <p:graphicFrame>
        <p:nvGraphicFramePr>
          <p:cNvPr id="1073" name="Google Shape;1073;p93"/>
          <p:cNvGraphicFramePr/>
          <p:nvPr/>
        </p:nvGraphicFramePr>
        <p:xfrm>
          <a:off x="10033841" y="39965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673425"/>
                <a:gridCol w="1534100"/>
                <a:gridCol w="2323150"/>
                <a:gridCol w="2298125"/>
              </a:tblGrid>
              <a:tr h="46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Condition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Supplement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b="1"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9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Lactose intolerance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Lactase enzyme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3000–9000 FCC units with dairy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Improves lactose digestion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9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FODMAP intolerance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PHGG (soluble fiber)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5–10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Improves tolerance, microbiome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19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Fructose malabsorption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Glucose with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Food-based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Enhances fructose absorption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0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Histamine intolerance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DAO enzyme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With meals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Histamine breakdown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0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Multiple intolerances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Probiotics (targeted)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10–20 billion CFU/day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"/>
                        <a:buNone/>
                      </a:pPr>
                      <a:r>
                        <a:rPr lang="en-US" sz="20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Gut tolerance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94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79" name="Google Shape;1079;p94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080" name="Google Shape;1080;p94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81" name="Google Shape;1081;p94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82" name="Google Shape;1082;p94"/>
          <p:cNvSpPr txBox="1"/>
          <p:nvPr/>
        </p:nvSpPr>
        <p:spPr>
          <a:xfrm>
            <a:off x="1320026" y="1157057"/>
            <a:ext cx="16800357" cy="222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Elimination Diets: Best Practice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83" name="Google Shape;1083;p94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94"/>
          <p:cNvSpPr txBox="1"/>
          <p:nvPr/>
        </p:nvSpPr>
        <p:spPr>
          <a:xfrm>
            <a:off x="1413086" y="3999931"/>
            <a:ext cx="11652628" cy="58079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Elimination diets are diagnostic tools, not permanent diets.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Phases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Elimination (2–6 weeks)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– remove suspected triggers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Reintroduction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– test foods one at a time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Personalization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 – expand diet to tolerance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Risks of Poorly Managed Elimination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Micronutrient deficiencies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Disordered eating patterns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microbiome diversity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Social and psychological burden</a:t>
            </a:r>
            <a:endParaRPr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95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090" name="Google Shape;1090;p95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091" name="Google Shape;1091;p95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92" name="Google Shape;1092;p95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093" name="Google Shape;1093;p95"/>
          <p:cNvSpPr txBox="1"/>
          <p:nvPr/>
        </p:nvSpPr>
        <p:spPr>
          <a:xfrm>
            <a:off x="1072146" y="1152817"/>
            <a:ext cx="16800357" cy="9504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0433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0433FF"/>
                </a:solidFill>
                <a:latin typeface="Poppins"/>
                <a:ea typeface="Poppins"/>
                <a:cs typeface="Poppins"/>
                <a:sym typeface="Poppins"/>
              </a:rPr>
              <a:t>MNT for Autoimmune Disorders</a:t>
            </a:r>
            <a:endParaRPr/>
          </a:p>
        </p:txBody>
      </p:sp>
      <p:sp>
        <p:nvSpPr>
          <p:cNvPr id="1094" name="Google Shape;1094;p95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95"/>
          <p:cNvSpPr txBox="1"/>
          <p:nvPr/>
        </p:nvSpPr>
        <p:spPr>
          <a:xfrm>
            <a:off x="1819486" y="3921435"/>
            <a:ext cx="12811890" cy="428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280736" lvl="0" marL="28073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Autoimmune disorders occur when the immune system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loses tolerance to self-tissues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resulting in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inflammation, tissue damage, and fluctuating disease activity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 Although the target organs differ by condition, autoimmune diseases share common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pathophysiologic and nutritional challenges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making MNT a foundational component of long-term management.</a:t>
            </a:r>
            <a:endParaRPr/>
          </a:p>
          <a:p>
            <a:pPr indent="-280736" lvl="0" marL="28073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Nutrition therapy does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not replace medical treatment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, but it can significantly influence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inflammatory burden, immune regulation, symptom severity, nutrient status, and quality of life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96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01" name="Google Shape;1101;p96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102" name="Google Shape;1102;p96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03" name="Google Shape;1103;p96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04" name="Google Shape;1104;p96"/>
          <p:cNvSpPr txBox="1"/>
          <p:nvPr/>
        </p:nvSpPr>
        <p:spPr>
          <a:xfrm>
            <a:off x="1072146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Autoimmune Disorders - Primary Nutrition Mechanisms</a:t>
            </a:r>
            <a:endParaRPr/>
          </a:p>
        </p:txBody>
      </p:sp>
      <p:sp>
        <p:nvSpPr>
          <p:cNvPr id="1105" name="Google Shape;1105;p96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96"/>
          <p:cNvSpPr txBox="1"/>
          <p:nvPr/>
        </p:nvSpPr>
        <p:spPr>
          <a:xfrm>
            <a:off x="1413086" y="3235635"/>
            <a:ext cx="7652317" cy="6250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Autoimmune disorders affect nutrition through shared mechanisms: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systemic inflammation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Elevated cytokines increase oxidative stress and protein catabolism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Raises energy and protein requirements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Loss of immune tolerance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antigen recognition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Heightened sensitivity to dietary antigens in some individuals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Intestinal barrier dysfunction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permeability allows immune activation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Strong gut–immune axis involvement</a:t>
            </a:r>
            <a:endParaRPr/>
          </a:p>
        </p:txBody>
      </p:sp>
      <p:sp>
        <p:nvSpPr>
          <p:cNvPr id="1107" name="Google Shape;1107;p96"/>
          <p:cNvSpPr txBox="1"/>
          <p:nvPr/>
        </p:nvSpPr>
        <p:spPr>
          <a:xfrm>
            <a:off x="9541086" y="4200835"/>
            <a:ext cx="7652317" cy="3952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4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Gut microbiome dysbiosis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Reduced microbial diversity</a:t>
            </a:r>
            <a:endParaRPr/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Altered short-chain fatty acid production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4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Medication effects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Steroids, immunosuppressants, NSAIDs alter nutrient needs and absorption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 startAt="4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Malabsorption or altered metabolism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◦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Common in autoimmune GI and endocrine conditions</a:t>
            </a:r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97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13" name="Google Shape;1113;p97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114" name="Google Shape;1114;p97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15" name="Google Shape;1115;p97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16" name="Google Shape;1116;p97"/>
          <p:cNvSpPr txBox="1"/>
          <p:nvPr/>
        </p:nvSpPr>
        <p:spPr>
          <a:xfrm>
            <a:off x="1072146" y="682917"/>
            <a:ext cx="16800357" cy="18902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Autoimmune Disorders - Core Nutrition Goals</a:t>
            </a:r>
            <a:endParaRPr/>
          </a:p>
        </p:txBody>
      </p:sp>
      <p:sp>
        <p:nvSpPr>
          <p:cNvPr id="1117" name="Google Shape;1117;p97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97"/>
          <p:cNvSpPr txBox="1"/>
          <p:nvPr/>
        </p:nvSpPr>
        <p:spPr>
          <a:xfrm>
            <a:off x="1362286" y="3972235"/>
            <a:ext cx="7652317" cy="5209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Across autoimmune conditions, MNT aims to: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Reduce inflammatory burden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immune regulation and tolerance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Preserve lean body mass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Prevent micronutrient deficiencies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Support gut barrier integrity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Modulate the gut microbiome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Protect bone and cardiovascular health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Improve fatigue, pain, and functional capacity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98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24" name="Google Shape;1124;p98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125" name="Google Shape;1125;p98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26" name="Google Shape;1126;p98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27" name="Google Shape;1127;p98"/>
          <p:cNvSpPr txBox="1"/>
          <p:nvPr/>
        </p:nvSpPr>
        <p:spPr>
          <a:xfrm>
            <a:off x="1072146" y="1152818"/>
            <a:ext cx="16800357" cy="950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Rheumatoid Arthritis (RA)</a:t>
            </a:r>
            <a:endParaRPr/>
          </a:p>
        </p:txBody>
      </p:sp>
      <p:sp>
        <p:nvSpPr>
          <p:cNvPr id="1128" name="Google Shape;1128;p98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98"/>
          <p:cNvSpPr txBox="1"/>
          <p:nvPr/>
        </p:nvSpPr>
        <p:spPr>
          <a:xfrm>
            <a:off x="1413086" y="3489635"/>
            <a:ext cx="6729483" cy="6267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Chronic systemic inflammation and cytokine activity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Increased oxidative stress and protein catabolism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Steroid and NSAID use → bone and GI risk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 (Mediterranean-style) diet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Adequate protein (≈1.2 g/kg/day)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Weight management to reduce joint load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protection if steroid use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30" name="Google Shape;1130;p98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graphicFrame>
        <p:nvGraphicFramePr>
          <p:cNvPr id="1131" name="Google Shape;1131;p98"/>
          <p:cNvGraphicFramePr/>
          <p:nvPr/>
        </p:nvGraphicFramePr>
        <p:xfrm>
          <a:off x="9509025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2535800"/>
                <a:gridCol w="2547500"/>
                <a:gridCol w="3167325"/>
              </a:tblGrid>
              <a:tr h="50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5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 (EPA/DHA)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 joint inflammation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&amp; bone support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775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1000–1500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Steroid bone loss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0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Muscle &amp; inflammation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0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Curcumin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500–2000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NF-κB inhibition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  <p:sp>
        <p:nvSpPr>
          <p:cNvPr id="1132" name="Google Shape;1132;p98"/>
          <p:cNvSpPr txBox="1"/>
          <p:nvPr/>
        </p:nvSpPr>
        <p:spPr>
          <a:xfrm>
            <a:off x="9625645" y="8190088"/>
            <a:ext cx="7290444" cy="2453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CRP, ESR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CBC</a:t>
            </a:r>
            <a:endParaRPr/>
          </a:p>
          <a:p>
            <a:pPr indent="-190500" lvl="0" marL="1905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density (DXA if steroid exposure)</a:t>
            </a:r>
            <a:endParaRPr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99"/>
          <p:cNvSpPr/>
          <p:nvPr/>
        </p:nvSpPr>
        <p:spPr>
          <a:xfrm rot="10800000">
            <a:off x="328322" y="-465684"/>
            <a:ext cx="18288005" cy="1028700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1138" name="Google Shape;1138;p99"/>
          <p:cNvGrpSpPr/>
          <p:nvPr/>
        </p:nvGrpSpPr>
        <p:grpSpPr>
          <a:xfrm>
            <a:off x="-380180" y="-14"/>
            <a:ext cx="19048357" cy="3086121"/>
            <a:chOff x="-1" y="-1"/>
            <a:chExt cx="19048355" cy="3086120"/>
          </a:xfrm>
        </p:grpSpPr>
        <p:sp>
          <p:nvSpPr>
            <p:cNvPr id="1139" name="Google Shape;1139;p99"/>
            <p:cNvSpPr/>
            <p:nvPr/>
          </p:nvSpPr>
          <p:spPr>
            <a:xfrm>
              <a:off x="-1" y="-1"/>
              <a:ext cx="19048355" cy="3086120"/>
            </a:xfrm>
            <a:prstGeom prst="rect">
              <a:avLst/>
            </a:prstGeom>
            <a:solidFill>
              <a:srgbClr val="66BB6A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t/>
              </a:r>
              <a:endParaRPr b="0" i="0" sz="6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140" name="Google Shape;1140;p99"/>
            <p:cNvSpPr txBox="1"/>
            <p:nvPr/>
          </p:nvSpPr>
          <p:spPr>
            <a:xfrm>
              <a:off x="-1" y="2"/>
              <a:ext cx="19048355" cy="12116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45700" spcFirstLastPara="1" rIns="45700" wrap="square" tIns="45700">
              <a:spAutoFit/>
            </a:bodyPr>
            <a:lstStyle/>
            <a:p>
              <a:pPr indent="0" lvl="0" marL="0" marR="0" rtl="0" algn="l">
                <a:lnSpc>
                  <a:spcPct val="13582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6700"/>
                <a:buFont typeface="Poppins"/>
                <a:buNone/>
              </a:pPr>
              <a:r>
                <a:rPr b="0" i="0" lang="en-US" sz="67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endParaRPr/>
            </a:p>
          </p:txBody>
        </p:sp>
      </p:grpSp>
      <p:sp>
        <p:nvSpPr>
          <p:cNvPr id="1141" name="Google Shape;1141;p99"/>
          <p:cNvSpPr txBox="1"/>
          <p:nvPr/>
        </p:nvSpPr>
        <p:spPr>
          <a:xfrm>
            <a:off x="1072146" y="623146"/>
            <a:ext cx="16800357" cy="1890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823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0"/>
              <a:buFont typeface="Poppins"/>
              <a:buNone/>
            </a:pPr>
            <a:r>
              <a:rPr b="0" i="0" lang="en-US" sz="6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MNT for Systemic Lupus Erythematosus (SLE)</a:t>
            </a:r>
            <a:endParaRPr/>
          </a:p>
        </p:txBody>
      </p:sp>
      <p:sp>
        <p:nvSpPr>
          <p:cNvPr id="1142" name="Google Shape;1142;p99"/>
          <p:cNvSpPr/>
          <p:nvPr/>
        </p:nvSpPr>
        <p:spPr>
          <a:xfrm>
            <a:off x="-2602379" y="0"/>
            <a:ext cx="3256089" cy="32560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99"/>
          <p:cNvSpPr txBox="1"/>
          <p:nvPr/>
        </p:nvSpPr>
        <p:spPr>
          <a:xfrm>
            <a:off x="1260686" y="3591235"/>
            <a:ext cx="6729483" cy="7066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Primary Nutrition Drivers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Immune complex inflammation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Renal involvement (in some patients)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Cardiovascular risk from inflammation and steroids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MNT Interventions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Anti-inflammatory, heart-protective diet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Moderate protein if nephritis is present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Sodium control with steroid use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Bone and CV risk reduction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44" name="Google Shape;1144;p99"/>
          <p:cNvSpPr txBox="1"/>
          <p:nvPr/>
        </p:nvSpPr>
        <p:spPr>
          <a:xfrm>
            <a:off x="10336845" y="3336869"/>
            <a:ext cx="7290444" cy="523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Key Nutrients &amp; Supplementation</a:t>
            </a:r>
            <a:endParaRPr/>
          </a:p>
        </p:txBody>
      </p:sp>
      <p:sp>
        <p:nvSpPr>
          <p:cNvPr id="1145" name="Google Shape;1145;p99"/>
          <p:cNvSpPr txBox="1"/>
          <p:nvPr/>
        </p:nvSpPr>
        <p:spPr>
          <a:xfrm>
            <a:off x="9879645" y="8035994"/>
            <a:ext cx="7290444" cy="1742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Relevant Labs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CRP, ESR, CMP (renal function)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Vitamin D, Lipids</a:t>
            </a:r>
            <a:endParaRPr/>
          </a:p>
          <a:p>
            <a:pPr indent="-3175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Times"/>
              <a:buChar char="•"/>
            </a:pPr>
            <a:r>
              <a:rPr b="0" i="0" lang="en-US" sz="19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Urinalysis (protein)</a:t>
            </a:r>
            <a:endParaRPr/>
          </a:p>
        </p:txBody>
      </p:sp>
      <p:graphicFrame>
        <p:nvGraphicFramePr>
          <p:cNvPr id="1146" name="Google Shape;1146;p99"/>
          <p:cNvGraphicFramePr/>
          <p:nvPr/>
        </p:nvGraphicFramePr>
        <p:xfrm>
          <a:off x="9994900" y="4110868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{7F30BF6C-65AB-4C8E-91F9-F0C0EA6A779F}</a:tableStyleId>
              </a:tblPr>
              <a:tblGrid>
                <a:gridCol w="1798250"/>
                <a:gridCol w="2893025"/>
                <a:gridCol w="3193925"/>
              </a:tblGrid>
              <a:tr h="552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Nutrient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Typical Dose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b="1"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Purpose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6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Omega-3s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2–4 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Reduce inflammation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552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Vitamin D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2000–5000 IU/day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Immune regulation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6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Calcium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1000–1500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Bone protection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  <a:tr h="856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Magnesium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200–400 mg/day</a:t>
                      </a:r>
                      <a:endParaRPr/>
                    </a:p>
                  </a:txBody>
                  <a:tcPr marT="12700" marB="12700" marR="12700" marL="127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"/>
                        <a:buNone/>
                      </a:pPr>
                      <a:r>
                        <a:rPr lang="en-US" sz="2400" u="none" cap="none" strike="noStrike">
                          <a:latin typeface="Times"/>
                          <a:ea typeface="Times"/>
                          <a:cs typeface="Times"/>
                          <a:sym typeface="Times"/>
                        </a:rPr>
                        <a:t>Fatigue, BP</a:t>
                      </a:r>
                      <a:endParaRPr/>
                    </a:p>
                  </a:txBody>
                  <a:tcPr marT="12700" marB="12700" marR="12700" marL="1270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