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</p:sldIdLst>
  <p:sldSz cy="10287000" cx="18288000"/>
  <p:notesSz cx="6858000" cy="9144000"/>
  <p:embeddedFontLst>
    <p:embeddedFont>
      <p:font typeface="Poppins"/>
      <p:regular r:id="rId119"/>
      <p:bold r:id="rId120"/>
      <p:italic r:id="rId121"/>
      <p:boldItalic r:id="rId122"/>
    </p:embeddedFont>
    <p:embeddedFont>
      <p:font typeface="Helvetica Neue"/>
      <p:regular r:id="rId123"/>
      <p:bold r:id="rId124"/>
      <p:italic r:id="rId125"/>
      <p:boldItalic r:id="rId126"/>
    </p:embeddedFont>
    <p:embeddedFont>
      <p:font typeface="Poppins SemiBold"/>
      <p:regular r:id="rId127"/>
      <p:bold r:id="rId128"/>
      <p:italic r:id="rId129"/>
      <p:boldItalic r:id="rId1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1" roundtripDataSignature="AMtx7mhH/PeTxqJHelDKhNouCz1uCCE1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E76608-249C-4292-891A-E2F135EE4A23}">
  <a:tblStyle styleId="{E1E76608-249C-4292-891A-E2F135EE4A2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564E470-7D5C-4089-A646-4BE3F71AEB51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CFD7E7"/>
          </a:solidFill>
        </a:fill>
      </a:tcStyle>
    </a:wholeTbl>
    <a:band1H>
      <a:tcTxStyle/>
    </a:band1H>
    <a:band2H>
      <a:tcTxStyle b="off" i="off"/>
      <a:tcStyle>
        <a:fill>
          <a:solidFill>
            <a:srgbClr val="E8ECF4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font" Target="fonts/PoppinsSemiBold-italic.fntdata"/><Relationship Id="rId128" Type="http://schemas.openxmlformats.org/officeDocument/2006/relationships/font" Target="fonts/PoppinsSemiBold-bold.fntdata"/><Relationship Id="rId127" Type="http://schemas.openxmlformats.org/officeDocument/2006/relationships/font" Target="fonts/PoppinsSemiBold-regular.fntdata"/><Relationship Id="rId126" Type="http://schemas.openxmlformats.org/officeDocument/2006/relationships/font" Target="fonts/HelveticaNeue-boldItalic.fntdata"/><Relationship Id="rId26" Type="http://schemas.openxmlformats.org/officeDocument/2006/relationships/slide" Target="slides/slide21.xml"/><Relationship Id="rId121" Type="http://schemas.openxmlformats.org/officeDocument/2006/relationships/font" Target="fonts/Poppins-italic.fntdata"/><Relationship Id="rId25" Type="http://schemas.openxmlformats.org/officeDocument/2006/relationships/slide" Target="slides/slide20.xml"/><Relationship Id="rId120" Type="http://schemas.openxmlformats.org/officeDocument/2006/relationships/font" Target="fonts/Poppins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font" Target="fonts/HelveticaNeue-italic.fntdata"/><Relationship Id="rId29" Type="http://schemas.openxmlformats.org/officeDocument/2006/relationships/slide" Target="slides/slide24.xml"/><Relationship Id="rId124" Type="http://schemas.openxmlformats.org/officeDocument/2006/relationships/font" Target="fonts/HelveticaNeue-bold.fntdata"/><Relationship Id="rId123" Type="http://schemas.openxmlformats.org/officeDocument/2006/relationships/font" Target="fonts/HelveticaNeue-regular.fntdata"/><Relationship Id="rId122" Type="http://schemas.openxmlformats.org/officeDocument/2006/relationships/font" Target="fonts/Poppins-boldItalic.fntdata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font" Target="fonts/Poppins-regular.fntdata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1" Type="http://customschemas.google.com/relationships/presentationmetadata" Target="metadata"/><Relationship Id="rId130" Type="http://schemas.openxmlformats.org/officeDocument/2006/relationships/font" Target="fonts/PoppinsSemiBold-boldItalic.fntdata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3 programs show measurable public health outcomes, so they're worth more depth: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Folic acid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(flour/pasta/rice) — mandatory since NTDs develop before pregnancy is often confirmed.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25-35% reduction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congenital defects.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Iodized salt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nearly eliminated endemic goiter/hypothyroidism in iodine-poor regions.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(milk, formula, cereal) — addresses rickets, still relevant for infants/children with low sun exposure.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Stability/bioavailability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nutrients degrade differently, so labels may not reflect what survives manufacturing.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Heat-sensitive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(C, B vitamins) lose potency during processing;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light/oxygen-sensitive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(A, D, C) need protective packaging.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 matters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(highly testable topic):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ferrous sulfate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absorbs well,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elemental iron powder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doesn't;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citrate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beats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carbonate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Same theme as supplement forms, applied to fortified foods.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slide is the clinical translation of everything we just covered: 3 lifestyle factors, one consistent process: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assess, intervene, monitor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most practical point here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"regularity over perfection"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given everything we just discussed about fatigue, stress, and poor sleep undermining compliance, an ambitious, complex plan often fails not from lack of knowledge but from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lack of capacity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 consistent, simple plan someone actually follows beats a perfect plan they abandon by day three.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Notice this also loops back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Motivational Interviewing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again — lifestyle-driven barriers (time, fatigue, motivation) are exactly the kind of resistance MI is designed to work with non-judgmentally, rather than prescriptively.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1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1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purpose here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safety and scope of practice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recognizing when something is outside a nutrition intervention's ability to address, and needs medical eyes on 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are triggers for referral: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symptoms that are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severe,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persistent/progressive,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unexplained/rapidly worsening,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outside nutrition scope,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unresponsive to nutrition intervention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principles apply across every body system slide that follows — think of this as the filter you run every red flag through.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1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Constitutional symptoms are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non-specific but serious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unintentional weight loss,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unresolving fatigue,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unexplained fever,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night sweats can all point toward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malignancy, infection, or systemic disease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exam-relevant number to know: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unintentional weight loss of 5-10% in 6 months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a recognized clinical threshold warranting workup, not just a red flag phrase. </a:t>
            </a:r>
            <a:endParaRPr/>
          </a:p>
        </p:txBody>
      </p:sp>
      <p:sp>
        <p:nvSpPr>
          <p:cNvPr id="1203" name="Google Shape;1203;p1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4 symptoms represent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acute, potentially life-threatening presentations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chest pain,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rest-onset shortness of breath,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palpitations with syncope,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sudden edema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not "wait and see" symptoms. If a client reports any of these during a session, referral isn't just recommended, it may be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urgent or emergent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214" name="Google Shape;1214;p1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 red flags separate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 digestive complaints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ones suggesting structural or serious pathology.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in stool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dysphagia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 the two most important to recognize immediately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 bleeding and swallowing difficulty are never something to manage through diet alone.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Persistent reflux with weight loss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together is a classic combination flagging possible esophageal pathology. </a:t>
            </a:r>
            <a:endParaRPr/>
          </a:p>
        </p:txBody>
      </p:sp>
      <p:sp>
        <p:nvSpPr>
          <p:cNvPr id="1225" name="Google Shape;1225;p1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1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4 symptoms often show up initially as diet or lifestyle complaints, but actually point to underlying hormonal dysfunction.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Extreme thirst/frequent urination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suggests undiagnosed diabetes;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heat/cold intolerance with weight change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points to thyroid dysfunction;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amenorrhea over 3 months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(non-pregnant) suggests hormonal or energy deficiency</a:t>
            </a:r>
            <a:endParaRPr/>
          </a:p>
        </p:txBody>
      </p:sp>
      <p:sp>
        <p:nvSpPr>
          <p:cNvPr id="1236" name="Google Shape;1236;p1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highest-urgency category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this section!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New-onset severe headache, sudden numbness/weakness/facial drooping, confusion, and seizures are all classic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stroke and neurological emergency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presentations.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Facial drooping in particular should trigger immediate action, not a follow-up appointment. </a:t>
            </a:r>
            <a:endParaRPr/>
          </a:p>
        </p:txBody>
      </p:sp>
      <p:sp>
        <p:nvSpPr>
          <p:cNvPr id="1247" name="Google Shape;1247;p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1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category ties directly back to our disordered eating section.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Escalating disordered eating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purging behaviors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need referral for medical stability, not just nutrition counseling.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most critical line on this entire list: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suicidal ideation requires immediate emergency referral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this is never something to handle solely within a nutrition consult. </a:t>
            </a:r>
            <a:endParaRPr/>
          </a:p>
        </p:txBody>
      </p:sp>
      <p:sp>
        <p:nvSpPr>
          <p:cNvPr id="1258" name="Google Shape;1258;p1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symptoms here, both pointing toward serious underlying pathology.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pain or fracture with minimal trauma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 fracture from a minor fall or bump) is a classic sign of significantly compromised bone density (osteoporosis) or, less commonly, malignancy, and warrants imaging and medical workup beyond nutrition support.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Progressive muscle weakness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(as opposed to fatigue) suggests a possible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neuromuscular disease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process, not just deconditioning or nutrient insufficiency. </a:t>
            </a:r>
            <a:endParaRPr/>
          </a:p>
        </p:txBody>
      </p:sp>
      <p:sp>
        <p:nvSpPr>
          <p:cNvPr id="1269" name="Google Shape;1269;p1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slide brings it all together with two practical pieces: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refer (suspected eating disorders, severe deficiencies, malabsorption, unresponsive GI symptoms, refeeding syndrome risk)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do it professionally — objective, non-alarming documentation language, like the example shown (read sample).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most important mindset shift here: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referral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collaboration, not abandonment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don't stop supporting the client once you refer out — you continue nutrition support alongside medical care, and communicate findings clearly without diagnosing or causing alarm.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1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has real clinical downsides in some cases.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Folic acid can mask B12 deficiency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corrects the anemia without addressing nerve damage, so labs look "fixed" while damage continues. Classic missed-diagnosis pattern.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carries teratogenic risk in pregnancy;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excess drives oxidative stress.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Displacement effect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 fortified but otherwise poor food (sugary cereal) can look nutrient-dense while staying low in fiber/phytonutrients — ties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"nutritionism,"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marketing based on what's added while ignoring what's missing.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application table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use as a quick checklist during diet history — what fortification already covers, where gaps remain.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3" name="Google Shape;1293;p1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Q1 — A.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Weight loss + fatigue + night sweats is a constitutional red-flag cluster suggestive of possible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malignancy, infection, or systemic disease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refer before attempting dietary correction.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Q2 — C.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Black, tarry stools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(melena) indicate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 bleeding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a medical emergency, not a dietary fix.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Q3 — D.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Dizziness, palpitations, and fainting during restriction suggest possible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cardiac instability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needs medical evaluation before nutrition intervention.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3" name="Google Shape;1303;p1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Q4 — B.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Facial drooping and unilateral weakness are classic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signs — emergency referral, not a follow-up.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Q5 — C.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Amenorrhea + intense exercise + low energy intake suggests possible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Female Athlete Triad/RED-S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refer for medical evaluation, but continue nutrition support alongside it (collaboration, not hand-off).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Q6 — A.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Self-induced vomiting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signals possible medical instability — exceeds nutrition scope, requires referral.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3" name="Google Shape;1313;p1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24" name="Google Shape;1324;p1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 let’s parse f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ortification from supplementation: these are 2 different tools for 2 different goals: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low-dose and passive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it happens automatically through normal eating,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aimed at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preventing deficiency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across a population.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high-dose and active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the person has to take it,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aimed at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treating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deficiency that already exists in that individual. </a:t>
            </a:r>
            <a:endParaRPr/>
          </a:p>
        </p:txBody>
      </p:sp>
      <p:sp>
        <p:nvSpPr>
          <p:cNvPr id="164" name="Google Shape;16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 table</a:t>
            </a:r>
            <a:endParaRPr/>
          </a:p>
        </p:txBody>
      </p:sp>
      <p:sp>
        <p:nvSpPr>
          <p:cNvPr id="173" name="Google Shape;173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go beyond basic nutrition, they contain active compounds (phytochemicals, fiber, probiotics, specific fats) that support disease prevention.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types: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naturally occurring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(berries, fish),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(vitamin D milk),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enhanced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(omega-3 eggs, fermented foods).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work through 6 mechanisms: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 activity,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anti-inflammatory pathways,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 microbiota modulation,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lipid/cardiovascular support,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immunomodulation,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detoxification support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Plants and animal foods each bring their own protective compound class.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838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(berries, green tea, turmeric, crucifers)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polyphenols, carotenoids, flavonoids, glucosinolates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↓oxidative stress, ↓inflammation, ↑detox, ↓cancer risk.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838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(fatty fish, grass-fed dairy, eggs)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omega-3s, CLA, CoQ10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↓triglycerides, anti-inflammatory, supports mitochondria.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then we have foods that impact the gut microbiome!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838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3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Fiber-rich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(oats, legumes, flaxseed, whole grains) → soluble/insoluble fiber, resistant starch, beta-glucans → ↓LDL, better glycemic control, ↑microbiota diversity, ↓CRC risk.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viscous (gel-forming) fiber = best for cholesterol.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838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 startAt="3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Probiotic/fermented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(yogurt, kefir, kimchi, miso) → Lactobacillus, Bifidobacteria, SCFAs → better gut barrier, ↓IBS, ↓inflammation, immune boost (sIgA).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our last section of functional foods -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Prebiotics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(onions, garlic, asparagus, chicory, bananas, inulin, FOS, GOS) → feed bacteria → ↑SCFA, ↓inflammation, ↑Ca/Mg absorption → bone health.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Fortified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(review) → prevents neural tube defects, rickets/osteomalacia, corrects iodine deficiency.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 lipids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(olive oil, avocado oil, walnuts, flaxseed) → ↓CVD risk, ↑HDL, better endothelial function, anti-inflammatory.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Medical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per FDA definition, are formulated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physician-supervised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dietary management of a disease with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distinctive nutritional needs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They're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drugs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but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clinically proven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medically supervised, and designed for patients who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can't metabolize or digest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certain nutrients normally.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work by targeting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 insufficiencies, impaired metabolism, GI dysfunction,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in some cases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neurotransmitter or immune pathways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explore some ex. of medicinal foods: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Inborn errors of metabolism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PKU → phenylalanine-free;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MSUD → low BCAA;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homocystinuria → methionine-free + B6/B12 → prevents toxic metabolite buildup.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GI/malabsorption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elemental formulas,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MCT-based (fat malabsorption),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low-FODMAP (IBS) → better absorption, fewer GI symptoms, prevents deficiencies.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Neurological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ketogenic (epilepsy),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MCT/Alzheimer's formulas → alternative brain fuel when glucose metabolism is impaired.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Immune/inflammation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arginine, omega-3s, nucleotides, glutamine → better wound healing, lower infection risk.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1st ½ of today’s review will wrap up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Domain III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We’ll cover: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agricultural methods,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processing, and storage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affect nutrient value;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its food sources;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functional/medical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and zoochemicals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 quality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(GMP and quality markers);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appropriate supplementation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its sources;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tolerable upper intake levels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 toxicity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(causes, symptoms, treatment);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finally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Dietary Guidelines and DRIs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both preventive and therapeutic use.</a:t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 and medicinal foods often target similar systems but differ in intensity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Cardiometabolic: functional foods support LDL, BP, inflammation; medicinal foods use targeted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GI: functional foods support microbiome; medicinal foods use elemental or low-residue diets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Immune: functional = antioxidants and micronutrients; medicinal = targeted immune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Neurological: functional = omega-3s and polyphenols; medicinal = ketogenic therapies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Detox: functional foods support pathways; medicinal foods address metabolic impairments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Functional = supportive,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Medicinal = therapeutic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6" name="Google Shape;256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</a:t>
            </a:r>
            <a:r>
              <a:rPr lang="en-US"/>
              <a:t>talk about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Phytochemicals and zoochemicals</a:t>
            </a:r>
            <a:r>
              <a:rPr lang="en-US"/>
              <a:t>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plant compounds with protective effects but not essential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Expand nutrition beyond vitamins and minerals by regulating cellular signaling, inflammation, detox, and gene expression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DRIs, benefits come from whole food patterns, not supplements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Zoochemicals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animal-derived bioactives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 fatty acids, peptides, and cofactors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inflammation control, cell signaling, immune function, and brain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talk about the classes and roles of </a:t>
            </a:r>
            <a:r>
              <a:rPr i="1" lang="en-US"/>
              <a:t>phytochemicals</a:t>
            </a:r>
            <a:endParaRPr i="1"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Polyphenols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major phytochemical group with antioxidant and vascular benefits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Flavonoids (tea, berries, cacao) → antioxidant + improve blood flow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Anthocyanins (blue/red berries) → brain protection, anti-inflammatory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Catechins like EGCG (green tea) → support detox enzymes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Resveratrol (grapes, wine) → gene signaling, longevity pathways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Carotenoids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fat-soluble pigments with antioxidant roles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Beta-carotene (carrots, sweet potato) → vitamin A precursor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Lutein and zeaxanthin (zee-uh-ZAN-thin) → protect eyes, macular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Lycopene (tomatoes) → prostate and cardiovascular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also have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Isothiocyanates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sulfur compounds from cruciferous vegetables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Sulforaphane (broccoli sprouts) → activates Phase II detox enzymes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PEITC from watercress → supports carcinogen detox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Organosulfur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= found in garlic and onions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Allicin (garlic) → immune support and lipid lowering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Diallyl sulfides (onions) → antimicrobial effects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Terpenes and phytosterols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support metabolic and cardiovascular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Terpenes like limonene (citrus peel) → detox enzyme support, anticancer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Phytosterols (nuts, seeds) → lower LDL cholesterol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target specific chronic diseases: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flavonoids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cardiovascular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anthocyanins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neuroprotection/cognition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isothiocyanates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cancer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polyphenols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improved insulin sensitivity;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lutein/zeaxanthin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retinal protection.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Okay, let’s jump into </a:t>
            </a:r>
            <a:r>
              <a:rPr i="1" lang="en-US"/>
              <a:t>zoochemicals</a:t>
            </a:r>
            <a:r>
              <a:rPr lang="en-US"/>
              <a:t>, remember these are derived from animals.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EPA/DHA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(fatty fish) — anti-inflammatory, supports neuronal membrane fluidity.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(grass-fed beef/dairy) — insulin sensitivity, fat oxidation.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target disease prevention too, like phytochemicals: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EPA/DHA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cardiovascular (↓ triglycerides);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DHA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neuroprotection (supports synaptic membranes);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sarcopenia prevention (preserves muscle mass);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metabolic syndrome (improves fat oxidation).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How do we pair phytochemicals and zoochemicals together in action?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have 2 layers here.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strategies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build the foundation: rainbow diversity, fatty fish, cruciferous vegetables, and aromatics — covering every mechanism we discussed.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Condition-specific targeting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layers on top for individual patients: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inflammation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omega-3 fish and berries;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cancer risk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nightly broccoli sprouts (sulforaphane);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visual health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lutein-rich greens;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elderly muscle loss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creatine-rich foods plus protein.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Safety considerations - just because it’s “natural” doesn’t mean any dose is safe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Dose matters, more is not always better with bioactives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High-dose beta-carotene → ↑ lung cancer risk in smokers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Resveratrol in high doses → GI upset, possible hormone effects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CLA supplements → may worsen insulin resistance if excessive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High-dose CoQ10 → potential interactions with medications (especially statins)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Nutrients move through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stages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growing, processing, prep/storage — and can be preserved, enhanced, or lost at each.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nutrient class has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weak point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Water-soluble vitamins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(C, B-complex) leach into cooking water and degrade with heat — boiling is their worst enemy.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Fat-soluble vitamins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(A, E) don't leach — they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oxidize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light and air, so storage matters more here.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aren't destroyed by heat — they're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physically stripped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during processing, like polishing or refining grain.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Phytonutrients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 vulnerable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heat and oxygen, across multiple stages.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Clinically, knowing the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specific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mechanism tells you what to actually counsel on — don't blame boiling for a vitamin A loss, that's an oxidation issue, not leaching.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For GMP &amp; quality markers - I’m going to cover a quick summary and there are a few following deep dive slides for you to explore on your own time but I don’t want to spend too much time on these because it will likely be a small portion of the exam.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 quality is verified through the chain: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raw materials → suppliers → SOPs → QC/QA → traceability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Clinician checklist — five things to check: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identity, purity, potency, bioavailability, stability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Strongest signals of trust: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third-party certification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(USP, NSF),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the absence of red flags.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flags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proprietary blends, no testing, mega-doses without rationale, unstandardized extracts, miracle claims.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GMP pillars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raw materials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(identity, purity, potency, rejection criteria)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supplier qualification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(audits, COAs)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SOPs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(blending, encapsulation, labeling, packaging)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QC/QA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(identity testing via HPLC/DNA barcoding, potency assays, microbial and heavy metal testing, stability testing)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record keeping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(batch records, traceability, recall procedures).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step builds on the last — you can't verify potency (QC) without first defining what "correct" looks like (raw material specs), and none of it matters without documentation to prove it happened (record keeping).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Same five checks as GMP (previous page), just from the clinician's lens: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confirming what a manufacturer already verified before it reaches your patient.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clinician quality markers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identity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(HPLC, GC-MS, DNA authentication, microscopy)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purity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(free of microbes, heavy metals, pesticides, solvents; tested via ICP-MS/GC/AOAC)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potency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(assayed pre-release, sometimes with overages to offset degradation)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bioavailability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(form matters — chelated over oxide, methylated B12, liposomal/delayed-release, triglyceride fish oil)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stability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(protected via amber glass, nitrogen flushing, desiccants — supports accurate expiration dating).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Reference table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explore supplementation!</a:t>
            </a:r>
            <a:endParaRPr b="1"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Core principle: supplements are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tools, not substitutes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—&gt; food-first always, supplementation when there's a documented gap.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clinical process always follows the same 5 steps: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(diet, labs, symptoms, meds)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the gap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(intake, needs, absorption, disease)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right nutrient/form/dose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labs and follow-up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discontinue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once the gap is closed.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lenses on "who needs what":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triggers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(documented deficiency, malabsorption)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population-specific needs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(pregnancy, aging, vegan, athlete, chronic illness).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Same underlying logic —&gt; match supplementation to a demonstrated gap, not a guess. </a:t>
            </a:r>
            <a:endParaRPr/>
          </a:p>
        </p:txBody>
      </p:sp>
      <p:sp>
        <p:nvSpPr>
          <p:cNvPr id="405" name="Google Shape;405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this topic of supps, let’s discuss forms, dosing and of course,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Targeted supplementation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(based on labs/symptoms/meds/diet/genetics) is most effective and safest;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broad multivitamins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offer general coverage but must stay within ULs.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 matters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absorption: magnesium glycinate/citrate over oxide, methylcobalamin over cyanocobalamin, triglyceride over ethyl-ester fish oil, chelated minerals over standard forms.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Dosing examples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worth knowing -&gt;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highlighted on screen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side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know the classic UL toxicities: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(liver/teratogenic),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(hypercalcemia),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(oxidative stress),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(copper deficiency),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selenium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(selenosis).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Certain conditions demand caution regardless of dose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(also noted on screen)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Drug interactions</a:t>
            </a:r>
            <a:r>
              <a:rPr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 are high-yield: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↓ B12/Mg/Ca,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metformin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↓ B12,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↓ CoQ10,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warfarin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interacts with vitamin K,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diuretics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alter electrolytes. These come up constantly in practice with patients on long-term medications.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evidence-based payoff = where supplementation has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documented clinical outcome data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not just theoretical rationale.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Worth knowing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AREDS/AREDS2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by name for macular degeneration because it's a specific, testable formula.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I’m not going to spend a ton of time of the supplemental sources of nutrients because this is a lot of review from previous domains which talked about the in depth and specifics for micronutrients including water soluble vits, fat soluble vits, and minerals. </a:t>
            </a:r>
            <a:br>
              <a:rPr lang="en-US"/>
            </a:br>
            <a:br>
              <a:rPr lang="en-US"/>
            </a:br>
            <a:r>
              <a:rPr lang="en-US"/>
              <a:t>I will highlight and star these for you to easily refer back to in your reviews.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It’s important to know the most bioavailable sources and the least - I wouldn’t spend a ton of time on the in-betweens (when applicable).  </a:t>
            </a:r>
            <a:endParaRPr/>
          </a:p>
        </p:txBody>
      </p:sp>
      <p:sp>
        <p:nvSpPr>
          <p:cNvPr id="437" name="Google Shape;437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this slide as a study tool to make flashcards for best forms! </a:t>
            </a:r>
            <a:endParaRPr/>
          </a:p>
        </p:txBody>
      </p:sp>
      <p:sp>
        <p:nvSpPr>
          <p:cNvPr id="451" name="Google Shape;451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agricultural variables set the nutrient ceiling before food is even harvested: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soil quality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determines mineral levels,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fertilizer type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(compost vs. synthetic) affects micronutrient diversity,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crop variety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trades yield for density in hybrids,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ripeness and sunlight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drive antioxidant and vitamin C content,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soil microbes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improve mineral bioavailability.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Organic/regenerative practices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tend to score higher across the board = more polyphenols, vitamin C, carotenoids, better soil cycling, even better omega-3 profiles in grass-fed products.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Industrial practices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trade the opposite way: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monocropping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depletes soil,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hybrids and early harvest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(for shipping) lower vitamin and antioxidant content,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shipping distances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cause oxidative losses before food even reaches the shelf.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Same with this slide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Remember that ‘glycinate’ forms are generally more preferred to oxide forms. </a:t>
            </a:r>
            <a:endParaRPr/>
          </a:p>
        </p:txBody>
      </p:sp>
      <p:sp>
        <p:nvSpPr>
          <p:cNvPr id="463" name="Google Shape;463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 affects absorption: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absorbs best,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ethyl ester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absorbs worse (needs more digestion),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phospholipid/krill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enhanced absorption,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algal oil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vegan DHA/EPA.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TG and phospholipid beat ethyl ester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raising blood levels.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Omega-6/9 (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GLA, oleic acid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— usually emphasized from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not supplements.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⚠️ </a:t>
            </a:r>
            <a:r>
              <a:rPr b="1"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Amino acids are a heavy exam focus — spend real time here.</a:t>
            </a:r>
            <a:endParaRPr b="1" sz="11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powders: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whey isolate = complete, fast;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whey concentrate = has lactose,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whole-food nutrients;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casein = slow-digesting;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pea/rice/soy = plant-based;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collagen =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complete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but supports connective tissue.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Amino acids — know these!!!</a:t>
            </a:r>
            <a:endParaRPr b="1" sz="11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BCAAs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(leucine, isoleucine, valine) → muscle repair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Glutamine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gut healing, immune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Taurine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cardiovascular, bile acid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Carnitine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(L-carnitine, acetyl-L-carnitine) → mitochondrial energy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Tryptophan/5-HTP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serotonin support</a:t>
            </a:r>
            <a:endParaRPr/>
          </a:p>
        </p:txBody>
      </p:sp>
      <p:sp>
        <p:nvSpPr>
          <p:cNvPr id="490" name="Google Shape;490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Botanicals deliver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polyphenols, flavonoids, glucosinolates, terpenes, alkaloids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affect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 capacity, Phase II detox, inflammation, microbiome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(potency scale):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whole herb powder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(lowest)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standardized extracts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(e.g., 95% curcuminoids)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tinctures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CO2 extracts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liposomal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(enhanced delivery).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We can also look at specialized functional formulas for supplementation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Liposomal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phospholipid carriers boost absorption of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C, glutathione, curcumin, B-complex, magnesium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Best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malabsorption, chronic inflammation, GI dysfunction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Delayed-release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(less GI irritation),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probiotics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(intestinal targeting),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(extended absorption).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Medical food forms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this is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our functional/medicinal foods section (elemental, MCT, low-FODMAP, ketogenic, PKU formulas)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⭐ If I could star this slide a hundred times, I would, this is your go-to cheat sheet for best vs. least preferred forms.</a:t>
            </a:r>
            <a:endParaRPr b="1" sz="11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glycinate/citrate/malate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(poor absorption)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citrate/hydroxyapatite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carbonate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in low-acid patients (elderly, PPI users)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bisglycinate/heme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ferrous sulfate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(GI upset)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picolinate/citrate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B12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methylcobalamin/hydroxo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cyanocobalamin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okay but less active, matters most with impaired conversion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5-MTHF/folinic acid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folic acid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in MTHFR variants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Omega-3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TG/phospholipid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ethyl ester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without food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liposomal/buffered ✅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high-dose ascorbic acid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❌ in sensitive GI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Pattern: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"better" form is usually easier to absorb, gentler on the gut, or bypasses an impaired conversion step.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Tolerable upper limits - an important topic. Sometimes shorthand referred to as TUL or UL: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max daily intake unlikely to cause harm in healthy people, set by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National Academies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Applies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food + supplements + fortified foods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but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medically supervised or acute therapeutic dosing.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Toxicity develops in stages: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intake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tissue buildup/saturation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enzyme overload/oxidative conversion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cellular injury and organ toxicity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Here is a great reference list for our top 5 risk factors: </a:t>
            </a:r>
            <a:br>
              <a:rPr lang="en-US"/>
            </a:b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fat-soluble vitamins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(stored in liver/fat — don't clear easily);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high-dose supplements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(bypass normal absorption limits);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renal/liver disease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(impaired excretion);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 intake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(accumulates over time);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 antagonism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(excess of one blocks absorption of others, e.g., zinc/copper). </a:t>
            </a:r>
            <a:endParaRPr/>
          </a:p>
        </p:txBody>
      </p:sp>
      <p:sp>
        <p:nvSpPr>
          <p:cNvPr id="546" name="Google Shape;546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are not going to review all of these together but I </a:t>
            </a:r>
            <a:r>
              <a:rPr lang="en-US"/>
              <a:t>stared</a:t>
            </a:r>
            <a:r>
              <a:rPr lang="en-US"/>
              <a:t> them for your quick reference</a:t>
            </a:r>
            <a:endParaRPr/>
          </a:p>
        </p:txBody>
      </p:sp>
      <p:sp>
        <p:nvSpPr>
          <p:cNvPr id="558" name="Google Shape;558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processing destroys nutrients, some unlocks them — the method matters more than the label.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scales with level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minimal (frozen) preserves best; moderate (pasteurized) small loss; refined (white flour) strips fiber/minerals; ultra-processed dilutes overall.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Reduces nutrients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refining, sugar extraction, high-heat extrusion, hydrogenation, juicing.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Preserves/enhances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freezing (vitamin C, polyphenols), fermentation (B vitamins, mineral absorption), sprouting (zinc/iron), canning (lycopene), grinding flax/chia (releases omega-3s).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"Processed" isn't inherently bad — it depends on the method.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3" name="Google Shape;603;p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that 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inerals can be competitive. Understanding these antagonistic relationships is important in daily practice and the exam. 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 supplementation focuses on appropriate dosing and monitoring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Stay within ~100–200% of RDA unless clinically indicated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stacking multiple products with overlapping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Prioritize food sources when possible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 labs with high-dose or long-term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Toxicity risk is higher with supplements than whole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9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Comprehensive review and reference chart for ULs, risk association, and clinical </a:t>
            </a:r>
            <a:r>
              <a:rPr lang="en-US"/>
              <a:t>manifestations</a:t>
            </a:r>
            <a:endParaRPr/>
          </a:p>
        </p:txBody>
      </p:sp>
      <p:sp>
        <p:nvSpPr>
          <p:cNvPr id="626" name="Google Shape;626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Dietary Guidelines (DGA) and Dietary Reference Intakes (DRIs) serve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complementary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roles. You may not necessarily need to memorize every value within these categories, but you should be able to explain the differences and recall some key values.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Dietary Guidelines for Americans (DGA) → population-based guidance on eating patterns and behaviors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→ quantitative nutrient standards (how much of each nutrient is needed)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Together: DGA = what to eat, DRIs = how much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talk about DGA -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USDA/HHS evidence-based guidelines, updated every 5 years.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Healthy eating patterns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(not isolated nutrients): fruits/veg, whole grains, lean protein, low-fat dairy, healthy fats.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 density over calories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micronutrients per kcal, replace empty calories.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 risk nutrients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added sugars &lt;10% cal,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 fat &lt;10% cal,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sodium &lt;2,300mg/day,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alcohol ≤1 drink/day (women), ≤2 (men).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DRI’s =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Numeric standards, not eating patterns — DRIs tell you exactly how much, by life stage and sex.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National Academies' numeric nutrient standards for healthy individuals, by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 stage and sex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Four components (I want you to be able to know the differences between these):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(meets 50% of population),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(meets ~97-98%),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(used when data is insufficient for RDA),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(tolerable max).</a:t>
            </a:r>
            <a:endParaRPr/>
          </a:p>
        </p:txBody>
      </p:sp>
      <p:sp>
        <p:nvSpPr>
          <p:cNvPr id="666" name="Google Shape;666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Using DGA &amp; DRIs together: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DGA and DRIs are used together in practice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DGA → guides food choices and eating patterns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→ provide specific nutrient targets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DGA recommends dairy or alternatives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specify targets like calcium (1,000–1,200 mg) and vitamin D (15 mcg)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DGA = what to eat, DRIs = how much to get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Preventive nutrition focuses on consistent, balanced eating patterns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Base plate: fruits and vegetables (½ plate), whole grains, lean protein, healthy fats, dairy or alternatives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Key restrictions support disease prevention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Sodium → blood pressure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Saturated fat → LDL cholesterol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Added sugar → metabolic disease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Alcohol → cancer and liver risk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Oxidize, leach, or break down: 3 mechanisms explain nearly every nutrient loss from prep to plate.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Cooking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boiling loses most (leaching), steaming retains best, roasting preserves minerals but may cost vitamin C, frying destroys antioxidants, microwaving is gentler than assumed, pressure cooking reduces phytates. Heat also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carotenoid/protein/mineral absorption.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Storage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light, oxygen, heat, time all degrade nutrients - same logic applies to supplements (amber bottles, cool/dry storage).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Chemistry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oxidation (ROS inactivates C, A, E), leaching (water-soluble nutrients dissolve out), thermal decomposition (denatures vitamins, breaks down phytonutrients).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patterns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ultra-processed diets → fiber/Mg/B gaps; long storage → vitamin C/antioxidant loss; excess boiling → B-complex depletion; low produce → polyphenol/carotenoid gaps.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will feel like review but is a very helpful referral chart for some of the top common DGA Intervention recommendations that you may come across in practice and/or on the exam. </a:t>
            </a:r>
            <a:endParaRPr/>
          </a:p>
        </p:txBody>
      </p:sp>
      <p:sp>
        <p:nvSpPr>
          <p:cNvPr id="707" name="Google Shape;707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Comprehensive</a:t>
            </a:r>
            <a:r>
              <a:rPr lang="en-US"/>
              <a:t> DRI-Driven Prevention table reference chart</a:t>
            </a:r>
            <a:endParaRPr/>
          </a:p>
        </p:txBody>
      </p:sp>
      <p:sp>
        <p:nvSpPr>
          <p:cNvPr id="719" name="Google Shape;719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Therapeutic nutrition is used when disease or deficiency is present. It often requires intake above DRI or targeted restrictions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Goals: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restore function, correct deficiencies, reduce symptoms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process: assess → compare to DRI → apply DGA → add supplements if needed → monitor vs UL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low ferritin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 iron-rich foods + short-term higher-dose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Recheck labs to guide next steps</a:t>
            </a:r>
            <a:endParaRPr/>
          </a:p>
        </p:txBody>
      </p:sp>
      <p:sp>
        <p:nvSpPr>
          <p:cNvPr id="731" name="Google Shape;731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Therapeutic dosing goes well beyond the RDA, but always with a target, a timeline, and a limit.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 where therapeutic &gt; RDA: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30-65mg (restore hemoglobin),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1,000-5,000 IU (rebuild serum 25(OH)D),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400-800mg (correct depletion),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B12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500-5,000mcg (treat neuropathy/anemia),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1mg (restore RBC folate).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therapeutic dosing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time-limited, biomarker-monitored, and UL-aware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this isn't indefinite supplementation.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8" name="Google Shape;758;p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Effective nutrition therapy always begins with dietary patterns (DGA), quantifies adequacy with DRIs, applies therapeutic dosing with clinical precision, and stays anchored to safety via ULs.</a:t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9" name="Google Shape;769;p1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Q1 — A.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PDH complex requires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cofactors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NAD+, FAD, CoA, TPP,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lipoic acid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biotin is not one of them (common distractor, confused with pyruvate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carboxylase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 different enzyme).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Q2 — C.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Iron's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UL (45mg) sits close to its RDA (8-18mg), a narrow margin means overdose risk is high relative to normal intake.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Q3 — D.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Sensory neuropathy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hallmark of B6 toxicity, classically from chronic high-dose supplementation.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9" name="Google Shape;779;p10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Q4 — B.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 citrate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osmotic/laxative effect, ideal for constipation specifically.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Q5 — C.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Algal oil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only vegan-sourced DHA/EPA; flaxseed only provides ALA (must convert, poorly).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Q6 — C.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5-MTHF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MTHFR polymorphism impairs conversion of folic acid to active form; 5-MTHF bypasses that step entirely.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Official end of Domain III</a:t>
            </a:r>
            <a:endParaRPr/>
          </a:p>
        </p:txBody>
      </p:sp>
      <p:sp>
        <p:nvSpPr>
          <p:cNvPr id="789" name="Google Shape;789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Another testing topic if fortification vs enrichment and these get confused all the time.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adds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nutrients that weren't originally present, or raises them above natural levels — like vitamin D in milk.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Enrichment restores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what processing removed — like adding B vitamins and iron back into refined white flour after milling strips them out.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 health logic follows a clear chain: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intake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population deficiency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 disease risk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interrupts that chain at the food supply level rather than relying on individual behavior change, which is what makes it such a powerful tool. It reaches people passively, through foods they're already eating.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populations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share a common thread: either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nutrient needs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(infants, children, pregnant individuals) 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barriers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meeting those needs through diet alone (food-insecure populations, vegans, elderly).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corrects population-scale gaps that would otherwise require individual intervention.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0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/>
              <a:t>Official start of Domain IV!</a:t>
            </a:r>
            <a:endParaRPr b="1"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We’re going to dive into Nutritional Assessment and all that it entails. </a:t>
            </a:r>
            <a:endParaRPr/>
          </a:p>
        </p:txBody>
      </p:sp>
      <p:sp>
        <p:nvSpPr>
          <p:cNvPr id="833" name="Google Shape;833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your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master intake template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16 domains covering the full picture for guiding initial consultations: medical status, meds/supplements, diet, GI function, labs, lifestyle, and social context. Not every intake needs all 16 in full depth, but this is the complete framework to pull from.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Structure moves logically: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they are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they're here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medical/med history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 and GI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and body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synthesis and plan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844" name="Google Shape;844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Now let’s explore the use of behavior change strategies using MI and the stages of change theory.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are two complementary tools.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Motivational interviewing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about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 talk to a client = client-centered, explores ambivalence, builds their own motivation rather than imposing advice.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of Change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about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client is - it tells you how much intervention intensity is appropriate right now.</a:t>
            </a:r>
            <a:endParaRPr/>
          </a:p>
        </p:txBody>
      </p:sp>
      <p:sp>
        <p:nvSpPr>
          <p:cNvPr id="857" name="Google Shape;857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MI is guided by four core principles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Express empathy → validate the client’s experience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Develop discrepancy → connect current habits to future goals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Roll with resistance → avoid arguing or forcing change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Support self-efficacy → build confidence and autonomy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Key techniques (OARS)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Open-ended questions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Reflective listening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Affirmations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Summarizing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Elicit “change talk”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table is the exam-relevant core of Stages of Change: I want you to be able to match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intervention type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common exam trap: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pushing action-stage strategies (meal plans, specific goals) onto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precontemplation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client -&gt; that mismatch causes resistance, which is exactly what the model warns against. </a:t>
            </a:r>
            <a:endParaRPr/>
          </a:p>
        </p:txBody>
      </p:sp>
      <p:sp>
        <p:nvSpPr>
          <p:cNvPr id="881" name="Google Shape;881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full clinical loop in one place, from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identifying stage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setting an MI-consistent goal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to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non-judgmental follow-up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(read example)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Notice the goal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behavior-based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("increase protein") not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outcome-based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("lose weight") and that's intentional and worth remembering, it's a common exam distinction. </a:t>
            </a:r>
            <a:endParaRPr/>
          </a:p>
        </p:txBody>
      </p:sp>
      <p:sp>
        <p:nvSpPr>
          <p:cNvPr id="893" name="Google Shape;893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Computerized dietary analysis is exactly what it sounds like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software that takes reported food intake and compares it against established references like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quantify what someone is actually eating versus what they need.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serves 5 core purposes: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estimating nutrient intake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flagging inadequacies or excesses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assessing overall dietary pattern and quality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objective assessment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(as opposed to relying purely on subjective symptom report),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tracking change over time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which matters for showing whether an intervention is actually working.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CNS practice specifically, this tool is most valuable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connecting the dots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correlating a client's symptoms with actual intake trends, and supporting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food-first philosophy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before jumping to supplementation.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full reference table that breaks down data sources, outputs, and (importantly) its limitations. Keep in mind as we move forward: this tool measures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intake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not what the body actually absorbs or uses.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composition looks past the number on the scale to what that weight is actually made of —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fat, muscle, bone, water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matters because two people at the same weight (or even the same BMI) can have very different metabolic risk depending on that composition — someone can be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normal-weight with low muscle mass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(sarcopenia) just as easily as someone can carry excess weight with relatively low metabolic risk. </a:t>
            </a:r>
            <a:endParaRPr/>
          </a:p>
        </p:txBody>
      </p:sp>
      <p:sp>
        <p:nvSpPr>
          <p:cNvPr id="927" name="Google Shape;927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Common fortified vitamins and why: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(milk, margarine)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vision/immunity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(milk, plant milks)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health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(juices)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 support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B1/B2/B3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(grains, cereals)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 metabolism and redox reactions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folate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(grains, flour) specifically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neural tube defect prevention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B12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(cereals, plant milks) targeting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vegan deficiency risk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things are actually being measured under the umbrella of "body composition" and each tells you something different clinically.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 fat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one to flag fastest, since it's the strongest driver of metabolic disease risk.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Lean mass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matters just as much, since low muscle mass (sarcopenia) can hide inside a completely normal BMI.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interpretation: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biggest mistake is trusting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measurement, one time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These tools are far more valuable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tracking trends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a consistent method than for a single snapshot value.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**And always contextualize — a body composition number means little without diet, activity, and symptom context alongside 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where body composition earns its clinical value because it directly informs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and energy needs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helps catch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sarcopenic obesity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 combination that's easy to miss with BMI alone), and gives you an objective way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 whether an intervention is working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it has real limits: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hydration status alone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can meaningfully shift a BIA reading, and no body composition method replaces labs or functional testing — it's one more data point, not a diagnosis.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table is your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method-by-method reference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what each one measures, its strengths, limitations, and where it fits in CNS practice.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few exam-relevant callouts: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BMI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doesn't distinguish fat from lean mass — it's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screening tool, not a diagnostic one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sensitive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hydration status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a heavily tested point, since a dehydrated or recently-exercised client can get a skewed reading.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DEXA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gold standard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detailed composition, though cost and access limit its routine use.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Waist circumference and WHR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are your best quick clinical tools for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 fat risk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advanced imaging isn't available.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Childhood isn't just a precursor to adult health — it's an active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programming window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Behaviors established early shape how the body regulates energy, appetite, and stress for decades afterward.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domains drive this: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diet, activity, sleep, stress/ACEs, and family environment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the biological mechanism underlying all of them is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 and epigenetic programming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that can persist into adulthood.</a:t>
            </a:r>
            <a:endParaRPr/>
          </a:p>
        </p:txBody>
      </p:sp>
      <p:sp>
        <p:nvSpPr>
          <p:cNvPr id="973" name="Google Shape;973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domains, same underlying theme: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 patterns become adult defaults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 shapes appetite regulation;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inactivity shapes metabolic rate;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sleep dysregulates hunger hormones directly (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leptin/ghrelin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worth naming specifically);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 stress reprograms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HPA axis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long-term;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family environment transmits patterns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intergenerationally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often before a child has any independent food choices at all.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ACEs connection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(#D) is worth nothing — this isn't just "stressed kids eat poorly," it's a measurable biological pathway through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cortisol and HPA axis dysregulation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that directly drives central adiposity risk later in life.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mechanisms explain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childhood behavior has such lasting power: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 programming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(literally shaping insulin sensitivity and fat cell development early on)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epigenetic changes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gene expression shifts from childhood exposures that can persist for life, without changing the underlying DNA sequence itself.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Clinically, this means early-life history belongs in your intake, but the goal isn't to assign blame, it's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modifiable patterns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kind of brings up back to those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techniques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earlier in today’s talk where reframing deeply ingrained habits requires the same non-judgmental, client-centered approach we covered there.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Disordered eating is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spectrum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Someone doesn't need a formal diagnosis for these patterns to cause real physiological harm.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effects touch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major areas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nutrition status,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composition,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function,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long-term disease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interconnected, since nutrient inadequacy drives the metabolic and hormonal disruption that follows. </a:t>
            </a:r>
            <a:endParaRPr/>
          </a:p>
        </p:txBody>
      </p:sp>
      <p:sp>
        <p:nvSpPr>
          <p:cNvPr id="1007" name="Google Shape;1007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mechanism tying all of this together: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 restriction reduces dietary diversity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which reduces total nutrient intake across the board, not just calories.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That's why disordered eating causes such a broad deficiency pattern rather than one isolated nutrient gap.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body composition: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where the "weight cycling" concept matters most clinically.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round of restriction and regain tends to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shift the ratio toward more fat, less muscle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meaning someone can end up at the same weight after a diet cycle, but with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worse metabolic health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than before they started.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1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systems affected, all downstream of the same root cause: chronic energy/nutrient inadequacy.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hormonal disruption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worth noting - remember that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leptin/ghrelin dysregulation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literally alters hunger and satiety signaling, which is part of why disordered patterns can become self-perpetuating rather than self-correcting.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left unaddressed, these acute effects compound into serious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long-term risk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bone density loss, sarcopenic obesity, cardiometabolic disease, and reproductive dysfunction are not rare outcomes, they're the expected trajectory of sustained disordered patterns.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slide is the clinical payoff of everything we just covered in regards to disordered eating.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single most important point is that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size is not a proxy for nutritional status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Someone at a higher BMI can be significantly undernourished, and assuming otherwise is one of the most common clinical blind spots.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Practically, this ties directly back to our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and Stages of Change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section from earlier — behavior change work here has to be shame-free and client-centered, since disordered eating patterns are often deeply tied to identity and control.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a gentle reminder -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your scope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When there's genuine eating disorder risk, referral to mental health professionals isn't optional, it's the appropriate, ethical response.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Minerals in fortification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added to grains and formulas to prevent anemia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Iodine → added to salt to prevent goiter and support thyroid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→ added to plant milks and juices for bone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Fluoride → added to water to prevent dental caries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 → added to cereals for immune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symptoms often indicate multiple nutrient insufficiencies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Fatigue → possible iron, B vitamins, magnesium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wound healing → vitamin C, zinc, protein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Frequent infections → immune nutrients (zinc, vitamin D, protein)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Hair loss, brittle nails → protein, iron, biotin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Dry skin/mucosa → essential fats, vitamin 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 or appetite changes → energy imbalance or deficiency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Cognitive changes → B vitamins, iron, omega-3s</a:t>
            </a:r>
            <a:endParaRPr/>
          </a:p>
        </p:txBody>
      </p:sp>
      <p:sp>
        <p:nvSpPr>
          <p:cNvPr id="1055" name="Google Shape;1055;p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patterns to recognize quickly: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 insufficiency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shows up through dry skin/hair and fat-soluble vitamin deficiency (A, D, E, K)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(review!) 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Carbohydrate imbalance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presents as classic hypoglycemic symptoms (shakiness, irritability, cravings)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insufficiency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hits structural and functional tissue hardest (muscle loss, poor wound healing, edema (from low albumin), and immune impairment) </a:t>
            </a:r>
            <a:endParaRPr/>
          </a:p>
        </p:txBody>
      </p:sp>
      <p:sp>
        <p:nvSpPr>
          <p:cNvPr id="1066" name="Google Shape;1066;p1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Here’s your micronutrient-nutrient status cheat sheet - each with a fairly distinct symptom cluster.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few pairings worth locking in because they're commonly tested: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B12 → peripheral neuropathy and glossitis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(the neuro symptom is what separates B12 from folate deficiency, since both cause megaloblastic anemia but only B12 causes neuropathy);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pallor and cold intolerance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 → cramps, anxiety, and insomnia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together;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iodine → goiter, weight gain, cold intolerance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078" name="Google Shape;1078;p1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table flips the lens a bit.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Instead of "nutrient → symptom," it's "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system → likely nutrient culprits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."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genuinely useful in practice because clients present with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 complaint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("my skin is bad," "I keep getting sick"), not a nutrient complaint, this table helps you reason backward from presentation to probable cause. </a:t>
            </a:r>
            <a:endParaRPr/>
          </a:p>
        </p:txBody>
      </p:sp>
      <p:sp>
        <p:nvSpPr>
          <p:cNvPr id="1090" name="Google Shape;1090;p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the most important clinical caveat in this whole section: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symptoms </a:t>
            </a:r>
            <a:r>
              <a:rPr b="1" lang="en-US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precede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abnormal labs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Subclinical deficiency is real and worth screening for even when bloodwork looks "normal."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the flip side matters just as much: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never diagnose a deficiency on symptoms alone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always correlate with labs when available before making a clinical call. </a:t>
            </a:r>
            <a:endParaRPr/>
          </a:p>
        </p:txBody>
      </p:sp>
      <p:sp>
        <p:nvSpPr>
          <p:cNvPr id="1102" name="Google Shape;1102;p1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factors directly influence nutrient needs and outcomes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Exercise, stress, and sleep affect metabolism, nutrient demand, and losses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impact appetite regulation and energy balance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factors influence adherence to nutrition recommendations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Ignoring them can limit results even with a good diet plan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" name="Google Shape;1113;p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1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 doesn't just raise calorie needs, it raises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specific micronutrient turnover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especially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in endurance athletes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electrolytes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sweat losses.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compliance side is just as important clinically: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underfueling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extremely common in active individuals, often not from lack of knowledge but from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fatigue undermining meal prep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124" name="Google Shape;1124;p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 works through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cortisol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(an energy liberator!).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Chronically elevated cortisol drives magnesium excretion specifically, which is why magnesium shows up as a common thread across exercise, stress,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sleep in the summary table coming up.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 is also unique in that it directly disrupts the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(permeability and microbiome balance) linking back to everything we covered earlier on GI function and detox. </a:t>
            </a:r>
            <a:endParaRPr/>
          </a:p>
        </p:txBody>
      </p:sp>
      <p:sp>
        <p:nvSpPr>
          <p:cNvPr id="1138" name="Google Shape;1138;p1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Sleep's effect on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leptin and ghrelin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the mechanism worth knowing for the exam, in everyday practice, and even for yourself.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sleep directly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lowers leptin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(satiety signal) and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raises ghrelin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(hunger signal), which is a biological, not willpower-based, explanation for why poor sleep drives cravings and overeating.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connects directly back to appetite regulation concepts from earlier in this review!</a:t>
            </a:r>
            <a:endParaRPr/>
          </a:p>
        </p:txBody>
      </p:sp>
      <p:sp>
        <p:nvSpPr>
          <p:cNvPr id="1152" name="Google Shape;1152;p1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7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8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168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68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9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16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69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0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170"/>
          <p:cNvSpPr txBox="1"/>
          <p:nvPr>
            <p:ph idx="1" type="body"/>
          </p:nvPr>
        </p:nvSpPr>
        <p:spPr>
          <a:xfrm>
            <a:off x="722312" y="2906713"/>
            <a:ext cx="7772401" cy="15002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70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1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17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1pPr>
            <a:lvl2pPr indent="-4064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2pPr>
            <a:lvl3pPr indent="-4064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3pPr>
            <a:lvl4pPr indent="-4064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4pPr>
            <a:lvl5pPr indent="-4064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»"/>
              <a:defRPr sz="28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71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2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172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72"/>
          <p:cNvSpPr txBox="1"/>
          <p:nvPr>
            <p:ph idx="2" type="body"/>
          </p:nvPr>
        </p:nvSpPr>
        <p:spPr>
          <a:xfrm>
            <a:off x="4645025" y="1535111"/>
            <a:ext cx="4041775" cy="6397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72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3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173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4"/>
          <p:cNvSpPr txBox="1"/>
          <p:nvPr>
            <p:ph type="title"/>
          </p:nvPr>
        </p:nvSpPr>
        <p:spPr>
          <a:xfrm>
            <a:off x="457200" y="273050"/>
            <a:ext cx="300831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17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74"/>
          <p:cNvSpPr txBox="1"/>
          <p:nvPr>
            <p:ph idx="2" type="body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74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5"/>
          <p:cNvSpPr txBox="1"/>
          <p:nvPr>
            <p:ph type="title"/>
          </p:nvPr>
        </p:nvSpPr>
        <p:spPr>
          <a:xfrm>
            <a:off x="1792288" y="4800600"/>
            <a:ext cx="548640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175"/>
          <p:cNvSpPr/>
          <p:nvPr>
            <p:ph idx="2" type="pic"/>
          </p:nvPr>
        </p:nvSpPr>
        <p:spPr>
          <a:xfrm>
            <a:off x="1792288" y="612775"/>
            <a:ext cx="5486404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75"/>
          <p:cNvSpPr txBox="1"/>
          <p:nvPr>
            <p:ph idx="1" type="body"/>
          </p:nvPr>
        </p:nvSpPr>
        <p:spPr>
          <a:xfrm>
            <a:off x="1792288" y="5367337"/>
            <a:ext cx="5486404" cy="804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75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6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66"/>
          <p:cNvSpPr txBox="1"/>
          <p:nvPr>
            <p:ph idx="1" type="body"/>
          </p:nvPr>
        </p:nvSpPr>
        <p:spPr>
          <a:xfrm>
            <a:off x="10207625" y="3657600"/>
            <a:ext cx="7162800" cy="66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6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4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4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4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4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4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4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4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4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4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4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4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hyperlink" Target="https://ods.od.nih.gov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4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.png"/><Relationship Id="rId4" Type="http://schemas.openxmlformats.org/officeDocument/2006/relationships/hyperlink" Target="https://www.youtube.com/watch?v=yfKapQH_Ue8" TargetMode="External"/><Relationship Id="rId5" Type="http://schemas.openxmlformats.org/officeDocument/2006/relationships/hyperlink" Target="https://www.youtube.com/watch?v=-2OI6LRpRto" TargetMode="Externa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4.png"/><Relationship Id="rId4" Type="http://schemas.openxmlformats.org/officeDocument/2006/relationships/hyperlink" Target="https://www.youtube.com/watch?v=gceYqz1Ztus" TargetMode="Externa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4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4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4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4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4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4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4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4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4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4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4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4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4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4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4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4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4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4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4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4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1227773" y="4163619"/>
            <a:ext cx="110239" cy="28190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-2777871" y="-207073"/>
            <a:ext cx="3806574" cy="20832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1543050" y="-1"/>
            <a:ext cx="3515334" cy="31947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 txBox="1"/>
          <p:nvPr/>
        </p:nvSpPr>
        <p:spPr>
          <a:xfrm>
            <a:off x="1848442" y="8986256"/>
            <a:ext cx="14601579" cy="607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CNS EXAM PREP COURSE</a:t>
            </a:r>
            <a:endParaRPr/>
          </a:p>
        </p:txBody>
      </p:sp>
      <p:sp>
        <p:nvSpPr>
          <p:cNvPr id="54" name="Google Shape;54;p1"/>
          <p:cNvSpPr txBox="1"/>
          <p:nvPr/>
        </p:nvSpPr>
        <p:spPr>
          <a:xfrm>
            <a:off x="17258513" y="9210674"/>
            <a:ext cx="153964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14240805" y="-207074"/>
            <a:ext cx="3086116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1848443" y="3792182"/>
            <a:ext cx="9853147" cy="3609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3283"/>
              </a:lnSpc>
              <a:spcBef>
                <a:spcPts val="0"/>
              </a:spcBef>
              <a:spcAft>
                <a:spcPts val="0"/>
              </a:spcAft>
              <a:buClr>
                <a:srgbClr val="1C5739"/>
              </a:buClr>
              <a:buSzPts val="6700"/>
              <a:buFont typeface="Poppins SemiBold"/>
              <a:buNone/>
            </a:pPr>
            <a:r>
              <a:rPr b="1" i="0" lang="en-US" sz="6700" u="none" cap="none" strike="noStrike">
                <a:solidFill>
                  <a:srgbClr val="1C573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Domain III-Nutrients &amp; Human Health and IV- Nutrition Assessment</a:t>
            </a:r>
            <a:endParaRPr/>
          </a:p>
        </p:txBody>
      </p:sp>
      <p:grpSp>
        <p:nvGrpSpPr>
          <p:cNvPr id="57" name="Google Shape;57;p1"/>
          <p:cNvGrpSpPr/>
          <p:nvPr/>
        </p:nvGrpSpPr>
        <p:grpSpPr>
          <a:xfrm>
            <a:off x="11608615" y="-86297"/>
            <a:ext cx="6670087" cy="10975068"/>
            <a:chOff x="-2" y="-2"/>
            <a:chExt cx="6670085" cy="10975067"/>
          </a:xfrm>
        </p:grpSpPr>
        <p:pic>
          <p:nvPicPr>
            <p:cNvPr descr="student-849828_1280.jpg" id="58" name="Google Shape;58;p1"/>
            <p:cNvPicPr preferRelativeResize="0"/>
            <p:nvPr/>
          </p:nvPicPr>
          <p:blipFill rotWithShape="1">
            <a:blip r:embed="rId5">
              <a:alphaModFix/>
            </a:blip>
            <a:srcRect b="0" l="28766" r="28766" t="0"/>
            <a:stretch/>
          </p:blipFill>
          <p:spPr>
            <a:xfrm>
              <a:off x="-1" y="-2"/>
              <a:ext cx="6670084" cy="104670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p1"/>
            <p:cNvSpPr txBox="1"/>
            <p:nvPr/>
          </p:nvSpPr>
          <p:spPr>
            <a:xfrm>
              <a:off x="-2" y="10543264"/>
              <a:ext cx="6670082" cy="4318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Caption</a:t>
              </a:r>
              <a:endParaRPr/>
            </a:p>
          </p:txBody>
        </p:sp>
      </p:grpSp>
      <p:sp>
        <p:nvSpPr>
          <p:cNvPr id="60" name="Google Shape;60;p1"/>
          <p:cNvSpPr txBox="1"/>
          <p:nvPr>
            <p:ph idx="4294967295" type="sldNum"/>
          </p:nvPr>
        </p:nvSpPr>
        <p:spPr>
          <a:xfrm>
            <a:off x="8505421" y="6414761"/>
            <a:ext cx="181378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1128642" y="342839"/>
            <a:ext cx="168129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lang="en-US" sz="7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Regulatory Examples &amp; Stability Challenges </a:t>
            </a:r>
            <a:endParaRPr/>
          </a:p>
        </p:txBody>
      </p:sp>
      <p:sp>
        <p:nvSpPr>
          <p:cNvPr id="148" name="Google Shape;148;p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907201" y="3256075"/>
            <a:ext cx="15386700" cy="69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Mandatory Fortification Examples (US)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Folic acid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enriched flour/pasta/rice → prevents neural tube defects →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25-35% reduction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congenital defects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Iodized salt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prevents goiter → nearly eliminated endemic hypothyroidism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Vitamin D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milk, formula, cereal → prevents rickets, supports bone density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Stability Challenges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Heat-sensitive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vitamin C, B vitamins (vulnerable during baking, extrusion, pasteurization)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Light/oxygen-sensitive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vitamins A, D, C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Iron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catalyzes fat oxidation (can degrade other nutrients in the same product)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Bioavailability by Form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Ferrous sulfate (iron) = high vs Elemental iron powder = low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Calcium carbonate = moderate vs Calcium citrate = higher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Folic acid = high (synthetic) 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Iodized salt = highly bioavailable</a:t>
            </a:r>
            <a:endParaRPr b="1"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16265349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151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182" name="Google Shape;1182;p15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83" name="Google Shape;1183;p15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84" name="Google Shape;1184;p151"/>
          <p:cNvSpPr txBox="1"/>
          <p:nvPr/>
        </p:nvSpPr>
        <p:spPr>
          <a:xfrm>
            <a:off x="1053996" y="849353"/>
            <a:ext cx="17367795" cy="26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CNS Clinical Implications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Times"/>
              <a:buNone/>
            </a:pPr>
            <a:r>
              <a:t/>
            </a:r>
            <a:endParaRPr b="0" i="0" sz="72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85" name="Google Shape;1185;p15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6" name="Google Shape;1186;p151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151"/>
          <p:cNvSpPr txBox="1"/>
          <p:nvPr/>
        </p:nvSpPr>
        <p:spPr>
          <a:xfrm>
            <a:off x="1600549" y="3356500"/>
            <a:ext cx="15435600" cy="62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Always assess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exercise load, stress level, and sleep patterns</a:t>
            </a:r>
            <a:endParaRPr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lifestyle-driven nutrient depletion risks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Screen for barriers to compliance (time, fatigue, motivation)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Intervention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Adjust nutrient recommendations based on lifestyle demands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Emphasize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simple, low-effort nutrition strategies</a:t>
            </a:r>
            <a:endParaRPr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Prioritize </a:t>
            </a:r>
            <a:r>
              <a:rPr b="1" i="0" lang="en-US" sz="2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meal regularity over perfection</a:t>
            </a:r>
            <a:endParaRPr i="0" sz="1800" u="none" cap="none" strike="noStrike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b="1" i="0" lang="en-US" sz="2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Motivational Interviewing</a:t>
            </a:r>
            <a:r>
              <a:rPr i="0" lang="en-US" sz="2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to address readiness and barriers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Track energy, recovery, cravings, and adherence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Reassess nutrient needs as lifestyle factors change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15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94" name="Google Shape;1194;p15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95" name="Google Shape;1195;p15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96" name="Google Shape;1196;p152"/>
          <p:cNvSpPr txBox="1"/>
          <p:nvPr/>
        </p:nvSpPr>
        <p:spPr>
          <a:xfrm>
            <a:off x="843547" y="300584"/>
            <a:ext cx="173679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Identification of symptoms that require medical referral 🚩</a:t>
            </a:r>
            <a:endParaRPr/>
          </a:p>
        </p:txBody>
      </p:sp>
      <p:sp>
        <p:nvSpPr>
          <p:cNvPr id="1197" name="Google Shape;1197;p15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152"/>
          <p:cNvSpPr txBox="1"/>
          <p:nvPr/>
        </p:nvSpPr>
        <p:spPr>
          <a:xfrm>
            <a:off x="1020040" y="4246561"/>
            <a:ext cx="67182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Purpose: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ensure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client safety</a:t>
            </a: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maintain the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scope of practice</a:t>
            </a: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support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interdisciplinary care</a:t>
            </a: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by recognizing signs and symptoms that may indicate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underlying pathology requiring medical evaluation</a:t>
            </a: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152"/>
          <p:cNvSpPr txBox="1"/>
          <p:nvPr/>
        </p:nvSpPr>
        <p:spPr>
          <a:xfrm>
            <a:off x="8792327" y="4246540"/>
            <a:ext cx="84108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Principles for Referral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Medical referral is warranted when symptoms are: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Severe, persistent, or progressive</a:t>
            </a:r>
            <a:endParaRPr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Unexplained or rapidly worsening</a:t>
            </a:r>
            <a:endParaRPr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Outside the nutrition scope</a:t>
            </a:r>
            <a:endParaRPr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Suggestive of acute or serious pathology</a:t>
            </a:r>
            <a:endParaRPr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Unresponsive to nutrition intervention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5" name="Google Shape;1205;p15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06" name="Google Shape;1206;p15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07" name="Google Shape;1207;p15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08" name="Google Shape;1208;p154"/>
          <p:cNvSpPr txBox="1"/>
          <p:nvPr/>
        </p:nvSpPr>
        <p:spPr>
          <a:xfrm>
            <a:off x="1152422" y="1089247"/>
            <a:ext cx="17367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 </a:t>
            </a:r>
            <a:r>
              <a:rPr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Constitutional / General</a:t>
            </a:r>
            <a:endParaRPr i="0" sz="7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09" name="Google Shape;1209;p1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10" name="Google Shape;1210;p154"/>
          <p:cNvGraphicFramePr/>
          <p:nvPr/>
        </p:nvGraphicFramePr>
        <p:xfrm>
          <a:off x="1843639" y="386560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7468950"/>
                <a:gridCol w="7349175"/>
              </a:tblGrid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Unintentional weight loss (&gt;5–10% in 6 months)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Possible malignancy, endocrine, GI disease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Persistent fatigue with no improvement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Anemia, endocrine disorders, systemic illness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Fever of unknown origin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Infection, inflammatory or malignant conditions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Night sweats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Infection, malignancy, endocrine disorders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11" name="Google Shape;1211;p15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6" name="Google Shape;1216;p15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17" name="Google Shape;1217;p15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18" name="Google Shape;1218;p15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19" name="Google Shape;1219;p155"/>
          <p:cNvSpPr txBox="1"/>
          <p:nvPr/>
        </p:nvSpPr>
        <p:spPr>
          <a:xfrm>
            <a:off x="1152422" y="1073947"/>
            <a:ext cx="173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Red-Flags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Cardiovascular</a:t>
            </a:r>
            <a:endParaRPr i="0" sz="72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0" name="Google Shape;1220;p1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21" name="Google Shape;1221;p155"/>
          <p:cNvGraphicFramePr/>
          <p:nvPr/>
        </p:nvGraphicFramePr>
        <p:xfrm>
          <a:off x="2479565" y="379575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6794475"/>
                <a:gridCol w="5719100"/>
              </a:tblGrid>
              <a:tr h="83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3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Chest pain or pressure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Possible cardiac event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Shortness of breath at rest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Cardiac or pulmonary disease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Palpitations with dizziness/syncope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Arrhythmia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Sudden edema (legs, face)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Heart, kidney, or liver disease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22" name="Google Shape;1222;p15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7" name="Google Shape;1227;p15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28" name="Google Shape;1228;p15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29" name="Google Shape;1229;p15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30" name="Google Shape;1230;p156"/>
          <p:cNvSpPr txBox="1"/>
          <p:nvPr/>
        </p:nvSpPr>
        <p:spPr>
          <a:xfrm>
            <a:off x="920097" y="988959"/>
            <a:ext cx="173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</a:t>
            </a:r>
            <a:r>
              <a:rPr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Gastrointestinal</a:t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31" name="Google Shape;1231;p1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32" name="Google Shape;1232;p156"/>
          <p:cNvGraphicFramePr/>
          <p:nvPr/>
        </p:nvGraphicFramePr>
        <p:xfrm>
          <a:off x="2539917" y="361045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6337600"/>
                <a:gridCol w="6870575"/>
              </a:tblGrid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4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Blood in stool or black/tarry stools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GI bleeding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Persistent vomiting or diarrhea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Dehydration, infection, IBD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4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Severe abdominal pain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Appendicitis, obstruction, gallbladder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Dysphagia (difficulty swallowing)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Neurologic or structural disease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Persistent reflux with weight loss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Esophageal pathology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33" name="Google Shape;1233;p15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15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39" name="Google Shape;1239;p15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40" name="Google Shape;1240;p15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41" name="Google Shape;1241;p157"/>
          <p:cNvSpPr txBox="1"/>
          <p:nvPr/>
        </p:nvSpPr>
        <p:spPr>
          <a:xfrm>
            <a:off x="1152422" y="1216359"/>
            <a:ext cx="173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</a:t>
            </a:r>
            <a:r>
              <a:rPr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Endocrine &amp; Metabolic</a:t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2" name="Google Shape;1242;p15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43" name="Google Shape;1243;p157"/>
          <p:cNvGraphicFramePr/>
          <p:nvPr/>
        </p:nvGraphicFramePr>
        <p:xfrm>
          <a:off x="2355203" y="396411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7921175"/>
                <a:gridCol w="5656425"/>
              </a:tblGrid>
              <a:tr h="80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Extreme thirst and frequent urination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Diabetes, electrolyte imbalance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Heat or cold intolerance with weight change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Thyroid dysfunction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0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Hypoglycemia with loss of consciousness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Glucose regulation disorders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Amenorrhea &gt;3 months (non-pregnant)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Hormonal or energy deficiency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44" name="Google Shape;1244;p15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" name="Google Shape;1249;p15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50" name="Google Shape;1250;p15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51" name="Google Shape;1251;p15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52" name="Google Shape;1252;p158"/>
          <p:cNvSpPr txBox="1"/>
          <p:nvPr/>
        </p:nvSpPr>
        <p:spPr>
          <a:xfrm>
            <a:off x="1301422" y="988959"/>
            <a:ext cx="173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</a:t>
            </a:r>
            <a:r>
              <a:rPr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Neurological</a:t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53" name="Google Shape;1253;p15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54" name="Google Shape;1254;p158"/>
          <p:cNvGraphicFramePr/>
          <p:nvPr/>
        </p:nvGraphicFramePr>
        <p:xfrm>
          <a:off x="2986473" y="350669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6702925"/>
                <a:gridCol w="6379025"/>
              </a:tblGrid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New-onset severe headache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Stroke, hemorrhage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55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Numbness, weakness, facial drooping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Stroke or neuropathy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55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Confusion or altered mental status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Neurologic or metabolic emergency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Seizures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Neurologic disorder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55" name="Google Shape;1255;p15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" name="Google Shape;1260;p15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61" name="Google Shape;1261;p15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62" name="Google Shape;1262;p15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63" name="Google Shape;1263;p159"/>
          <p:cNvSpPr txBox="1"/>
          <p:nvPr/>
        </p:nvSpPr>
        <p:spPr>
          <a:xfrm>
            <a:off x="843547" y="300584"/>
            <a:ext cx="173679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 </a:t>
            </a:r>
            <a:r>
              <a:rPr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Psychological / Eating Behaviors</a:t>
            </a:r>
            <a:endParaRPr i="0" sz="72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64" name="Google Shape;1264;p15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65" name="Google Shape;1265;p159"/>
          <p:cNvGraphicFramePr/>
          <p:nvPr/>
        </p:nvGraphicFramePr>
        <p:xfrm>
          <a:off x="3757633" y="375599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747775"/>
                <a:gridCol w="6021725"/>
              </a:tblGrid>
              <a:tr h="8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Disordered eating escalating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Eating disorder risk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8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Purging behaviors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Medical instability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Severe anxiety or depression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Mental health evaluation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Suicidal ideation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Immediate emergency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66" name="Google Shape;1266;p15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" name="Google Shape;1271;p16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72" name="Google Shape;1272;p16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73" name="Google Shape;1273;p16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74" name="Google Shape;1274;p160"/>
          <p:cNvSpPr txBox="1"/>
          <p:nvPr/>
        </p:nvSpPr>
        <p:spPr>
          <a:xfrm>
            <a:off x="843497" y="988959"/>
            <a:ext cx="173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</a:t>
            </a:r>
            <a:r>
              <a:rPr b="1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</a:t>
            </a:r>
            <a:r>
              <a:rPr b="1"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s: </a:t>
            </a: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Musculoskeletal &amp; Bon</a:t>
            </a:r>
            <a:r>
              <a:rPr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b="0" i="0" sz="7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16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76" name="Google Shape;1276;p160"/>
          <p:cNvGraphicFramePr/>
          <p:nvPr/>
        </p:nvGraphicFramePr>
        <p:xfrm>
          <a:off x="3288468" y="398133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7810350"/>
                <a:gridCol w="4667600"/>
              </a:tblGrid>
              <a:tr h="132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Symptom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000" u="none" cap="none" strike="noStrike"/>
                        <a:t>Reason for Referral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2055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Bone pain or fractures with minimal trauma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Osteoporosis, malignancy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  <a:tr h="132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Progressive muscle weakness</a:t>
                      </a:r>
                      <a:endParaRPr sz="30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000" u="none" cap="none" strike="noStrike"/>
                        <a:t>Neuromuscular disease</a:t>
                      </a:r>
                      <a:endParaRPr sz="30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77" name="Google Shape;1277;p16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2" name="Google Shape;1282;p16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83" name="Google Shape;1283;p16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84" name="Google Shape;1284;p16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85" name="Google Shape;1285;p161"/>
          <p:cNvSpPr txBox="1"/>
          <p:nvPr/>
        </p:nvSpPr>
        <p:spPr>
          <a:xfrm>
            <a:off x="843550" y="300582"/>
            <a:ext cx="17367900" cy="22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1" lang="en-US" sz="7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🚩Red-Flags: </a:t>
            </a: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Nutrition-Specific Referral Triggers</a:t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1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161"/>
          <p:cNvSpPr txBox="1"/>
          <p:nvPr/>
        </p:nvSpPr>
        <p:spPr>
          <a:xfrm>
            <a:off x="653700" y="3876150"/>
            <a:ext cx="50547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Nutrition-Specific Referral Triggers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 when clients present with: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Suspected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eating disorders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Severe nutrient deficiencies require medical treatment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Malabsorption syndromes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Persistent GI symptoms unresponsive to dietary changes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Signs of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refeeding syndrome risk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161"/>
          <p:cNvSpPr txBox="1"/>
          <p:nvPr/>
        </p:nvSpPr>
        <p:spPr>
          <a:xfrm>
            <a:off x="6552794" y="3876150"/>
            <a:ext cx="50547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CNS Documentation Language (Example)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i="1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Client reports persistent unintentional weight loss and nocturnal sweating. Findings are outside the scope of nutrition intervention alone. Medical referral recommended for further evaluation.</a:t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161"/>
          <p:cNvSpPr txBox="1"/>
          <p:nvPr/>
        </p:nvSpPr>
        <p:spPr>
          <a:xfrm>
            <a:off x="12250860" y="3876150"/>
            <a:ext cx="5054700" cy="48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Collaboration, Not Abandonment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Continue nutrition support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after medical clearance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Communicate findings clearly and objectively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Avoid diagnosing or alarming language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Reinforce referral as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supportive and protective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16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1126317" y="343478"/>
            <a:ext cx="168129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lang="en-US" sz="7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Risks of Fortification in Clinical Application </a:t>
            </a:r>
            <a:endParaRPr/>
          </a:p>
        </p:txBody>
      </p:sp>
      <p:sp>
        <p:nvSpPr>
          <p:cNvPr id="158" name="Google Shape;158;p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374075" y="3661300"/>
            <a:ext cx="83574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Risks:</a:t>
            </a:r>
            <a:b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Overconsumption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folic acid masks B12 deficiency; vitamin A toxicity in pregnancy; iron → oxidative stress</a:t>
            </a:r>
            <a:b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Displacement effect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fortified ultra-processed foods look nutrient-dense but stay low in fiber/phytonutrients</a:t>
            </a:r>
            <a:b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"Nutritionism"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low-quality foods marketed as healthy due to added nutrients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1" name="Google Shape;161;p21"/>
          <p:cNvGraphicFramePr/>
          <p:nvPr/>
        </p:nvGraphicFramePr>
        <p:xfrm>
          <a:off x="9316175" y="40679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762775"/>
                <a:gridCol w="4282000"/>
              </a:tblGrid>
              <a:tr h="1166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Population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Fortified Nutrients Needed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75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Pregnant females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Folate, iron, iodine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75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Children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Vitamin D, iron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75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Older adults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B12, vitamin D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75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Vegans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B12, iron, calcium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166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Low-income populations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Multi-fortified grains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Google Shape;1295;p16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96" name="Google Shape;1296;p16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97" name="Google Shape;1297;p16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98" name="Google Shape;1298;p162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299" name="Google Shape;1299;p1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162"/>
          <p:cNvSpPr txBox="1"/>
          <p:nvPr/>
        </p:nvSpPr>
        <p:spPr>
          <a:xfrm>
            <a:off x="454562" y="3256075"/>
            <a:ext cx="17083200" cy="6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 client reports unintentional weight loss of 12 pounds over 4 months, persistent fatigue, and night sweats. Which action is most appropriate for the CNS practitioner?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Refer the client for medical evaluation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Increase caloric intake and reassess in 8 weeks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Begin iron-rich diet and supplementation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Attribute symptoms to stress and sleep disruption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Which gastrointestinal symptom most clearly warrants immediate medical referral rather than nutrition intervention alone?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Mild bloating after meals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Constipation responsive to fiber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Black, tarry stools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Occasional heartburn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A client reports dizziness, heart palpitations, and fainting episodes during periods of restricted intake. What is the most appropriate CNS response?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Recommend increased electrolyte intake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Suggest smaller, more frequent meals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Provide stress management strategies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Refer for medical evaluation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5" name="Google Shape;1305;p16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06" name="Google Shape;1306;p16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07" name="Google Shape;1307;p16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08" name="Google Shape;1308;p163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309" name="Google Shape;1309;p1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163"/>
          <p:cNvSpPr txBox="1"/>
          <p:nvPr/>
        </p:nvSpPr>
        <p:spPr>
          <a:xfrm>
            <a:off x="528936" y="3256064"/>
            <a:ext cx="16558500" cy="6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Which neurological symptom should prompt immediate medical referral?</a:t>
            </a:r>
            <a:b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Mild brain fog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New-onset facial drooping and unilateral weakness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Chronic tension headaches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Difficulty concentrating during stress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A client reports amenorrhea for 6 months, intense exercise, low energy intake, and fatigue. What is the most appropriate CNS action?</a:t>
            </a:r>
            <a:b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Increase dietary fat intake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Monitor symptoms for several months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Refer for medical evaluation while providing nutrition support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Recommend calcium and vitamin D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Which eating-related behavior most clearly requires referral outside the nutrition scope?</a:t>
            </a:r>
            <a:br>
              <a:rPr b="1"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Self-induced vomiting after meals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Occasional food restriction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Emotional eating during stress</a:t>
            </a:r>
            <a:b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Inconsistent meal timing</a:t>
            </a:r>
            <a:endParaRPr b="1" sz="2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16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16" name="Google Shape;1316;p16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17" name="Google Shape;1317;p16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18" name="Google Shape;1318;p16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19" name="Google Shape;1319;p164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320" name="Google Shape;1320;p1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164"/>
          <p:cNvSpPr txBox="1"/>
          <p:nvPr/>
        </p:nvSpPr>
        <p:spPr>
          <a:xfrm>
            <a:off x="864711" y="3488148"/>
            <a:ext cx="16558578" cy="6212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Ross, A. C., Caballero, B., Cousins, R. J., Tucker, K. L., &amp; Ziegler, T. R.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Modern Nutrition in Health and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12th ed. Wolters Kluwer, 2020.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Smith, J. L., &amp; Carr, T. P.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7th ed. Cengage Learning, 2018.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Mahan, L. K., Raymond, J. L., &amp; Escott-Stump, 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Krause’s Food &amp; the Nutrition Care Process.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15th ed. Elsevier, 2020.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Gibson, R. 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Principles of Nutritional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2nd ed. Oxford University Press, 2005.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Thompson, F. E., &amp; Subar, A. F.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assessment methodology. In Nutrition in the Prevention and Treatment of Disease, 4th ed. Academic Press, 2017.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Intakes: Applications in Dietary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Press, 2000.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Heymsfield, S. B., Lohman, T. G., Wang, Z., &amp; Going, S. B.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Human Body Composition.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2nd ed. Human Kinetics, 2005.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Kyle, U. G.,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Bioelectrical impedance analysis—part I: review of principles and methods.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Nutrition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23(5), 2004.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 Expert Consultation.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Waist circumference and waist–hip ratio: Report of a WHO expert consultation. World Health Organization, 2008.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Eating Disorders Association (NEDA).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Eating disorders and disordered eating overview.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Dulloo, A. G.,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Adaptive thermogenesis in human body weight regulation.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 Reviews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13(Suppl 2), 2012.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Montani, J. P.,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cycling during growth and beyond as a risk factor for later obesity.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International Journal of Obesity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2015.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Miller, W. R., &amp; Rollnick, 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Interviewing: Helping People Change.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3rd ed. Guilford Press, 2013.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Prochaska, J. O., &amp; DiClemente, C. C.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Stages and processes of self-change.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Consulting and Clinical Psychology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51(3), 1983.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Rollnick, S., Miller, W. R., &amp; Butler, C. C.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 in Health Care.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Guilford Press, 2008.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College of Sports Medicine (ACSM).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ACSM’s Nutrition for Exercise Science.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Lippincott Williams &amp; Wilkins, 2018.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McEwen, B. 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Stress, adaptation, and disease.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Annals of the New York Academy of Sciences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840, 1998.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Spiegel, K., Leproult, R., &amp; Van Cauter, E.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of sleep debt on metabolic and endocrine function.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Lancet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354(9188), 1999.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(WHO).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WHO, 2006.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– Office of Dietary Supplements.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fact sheets for health professionals.</a:t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16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27" name="Google Shape;1327;p16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28" name="Google Shape;1328;p16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29" name="Google Shape;1329;p16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30" name="Google Shape;1330;p165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331" name="Google Shape;1331;p1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65"/>
          <p:cNvSpPr txBox="1"/>
          <p:nvPr/>
        </p:nvSpPr>
        <p:spPr>
          <a:xfrm>
            <a:off x="864711" y="3488148"/>
            <a:ext cx="16558578" cy="3318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– Office of Dietary Supplements.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fact sheets for health professionals.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assessment and referral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for Functional Medicine.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Applying Functional Medicine in Clinical Practice.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BCNS / National Board for Nutrition Specialists (NBNS).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Candidate Handbook &amp; Exam Content Outline.</a:t>
            </a:r>
            <a:endParaRPr b="0" i="1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Barker, D. J. P.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Developmental origins of chronic disease.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Public Health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126(3), 2012.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Birch, L. L., &amp; Fisher, J. O.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Development of eating behaviors among children.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Pediatrics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101(3), 1998.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56116" lvl="0" marL="510116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Fortification vs Supplementation</a:t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0" name="Google Shape;170;p23"/>
          <p:cNvGraphicFramePr/>
          <p:nvPr/>
        </p:nvGraphicFramePr>
        <p:xfrm>
          <a:off x="850275" y="3745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{E1E76608-249C-4292-891A-E2F135EE4A23}</a:tableStyleId>
              </a:tblPr>
              <a:tblGrid>
                <a:gridCol w="2760875"/>
                <a:gridCol w="7139100"/>
                <a:gridCol w="6408450"/>
              </a:tblGrid>
              <a:tr h="95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Fortification</a:t>
                      </a:r>
                      <a:endParaRPr b="1"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Supplementation</a:t>
                      </a:r>
                      <a:endParaRPr b="1"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2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Dose</a:t>
                      </a:r>
                      <a:endParaRPr b="1"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Low-dose, population-wide reach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High-dose, targeted therapy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4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Compliance</a:t>
                      </a:r>
                      <a:endParaRPr b="1"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Passive = happens automatically through normal eating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Active = requires the person to take it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4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Purpose</a:t>
                      </a:r>
                      <a:endParaRPr b="1"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Prevents deficiency at a population level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Treats an existing deficiency in an individual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6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Fortification Map</a:t>
            </a:r>
            <a:endParaRPr/>
          </a:p>
        </p:txBody>
      </p:sp>
      <p:sp>
        <p:nvSpPr>
          <p:cNvPr id="177" name="Google Shape;177;p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8" name="Google Shape;178;p26"/>
          <p:cNvGraphicFramePr/>
          <p:nvPr/>
        </p:nvGraphicFramePr>
        <p:xfrm>
          <a:off x="1676400" y="35052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149750"/>
                <a:gridCol w="10172500"/>
              </a:tblGrid>
              <a:tr h="75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Primary Fortified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Milk, margarines, cereals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Milk, plant milks, cereal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Juices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B1, B2, B3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Enriched grains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Enriched grains &amp; flour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Cereals, plant milks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Grains, baby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Plant milks, beverages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Salt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Cereals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Drinking water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79" name="Google Shape;179;p26"/>
          <p:cNvSpPr/>
          <p:nvPr/>
        </p:nvSpPr>
        <p:spPr>
          <a:xfrm>
            <a:off x="16491874" y="7855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1147362" y="476923"/>
            <a:ext cx="168129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600"/>
              <a:buFont typeface="Poppins"/>
              <a:buNone/>
            </a:pP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Functional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76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Foods </a:t>
            </a:r>
            <a:r>
              <a:rPr lang="en-US" sz="76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&amp;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Their Impact on Health</a:t>
            </a:r>
            <a:endParaRPr/>
          </a:p>
        </p:txBody>
      </p:sp>
      <p:sp>
        <p:nvSpPr>
          <p:cNvPr id="186" name="Google Shape;186;p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7"/>
          <p:cNvSpPr txBox="1"/>
          <p:nvPr/>
        </p:nvSpPr>
        <p:spPr>
          <a:xfrm>
            <a:off x="885024" y="3566950"/>
            <a:ext cx="7225200" cy="59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What Are Functional Foods?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Foods that offer benefits beyond basic nutrition through physiologically active compounds (i.e., phytochemicals, zoochemicals, fiber, probiotics, prebiotics, or specific fatty acids)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Three categories: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Naturally occurring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berries, oily fish, cruciferous vegetables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Fortified/enriched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vitamin D milk, calcium-fortified juice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Enhanced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omega-3 eggs, fermented foods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7"/>
          <p:cNvSpPr txBox="1"/>
          <p:nvPr/>
        </p:nvSpPr>
        <p:spPr>
          <a:xfrm>
            <a:off x="9956099" y="3609771"/>
            <a:ext cx="6900900" cy="57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Mechanisms of Action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Functional foods work through: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Antioxidant activity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neutralizes ROS, reduces oxidative stress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Anti-inflammatory pathways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Gut microbiota modulation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via fiber, probiotics, polyphenols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Lipid metabolism &amp; cardiovascular support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Immunomodulation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Detoxification support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via phytochemicals &amp; sulfur compounds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9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196" name="Google Shape;196;p2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9"/>
          <p:cNvSpPr txBox="1"/>
          <p:nvPr/>
        </p:nvSpPr>
        <p:spPr>
          <a:xfrm>
            <a:off x="990250" y="3356502"/>
            <a:ext cx="7797600" cy="6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Phytochemical-Rich Foods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berries, grapes, green tea, turmeric, cruciferous vegetables, tomatoes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Bioactive compounds: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polyphenols, carotenoids, flavonoids, glucosinolates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Impact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Oxidative stress (quercetin, anthocyanins)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Inflammation (curcumin, EGCG)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Detoxification via Phase II enzymes (sulforaphane)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Cancer risk (induction of apoptosis and anti-proliferative pathways)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vascular function (polyphenols ↑ NO)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relevance: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cardiometabolic disease, cancer prevention, and cognitive health.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9611620" y="3356512"/>
            <a:ext cx="8119500" cy="39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Zoochemical-Rich Foods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salmon, sardines, grass-fed dairy, eggs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Compounds: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omega-3 EPA/DHA, CLA, carnosine, CoQ10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Impact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Triglycerides, ↓ arrhythmia risk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Anti-inflammatory effects (EPA competes with AA)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Cognitive and visual development support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Mitochondrial function (CoQ10)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0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206" name="Google Shape;206;p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0"/>
          <p:cNvSpPr txBox="1"/>
          <p:nvPr/>
        </p:nvSpPr>
        <p:spPr>
          <a:xfrm>
            <a:off x="653700" y="3356500"/>
            <a:ext cx="9660000" cy="67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Fiber-Rich Functional Foods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oats, legumes, nuts, flaxseed, whole grains, fruits, vegetables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Functional components: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soluble/insoluble fiber, resistant starch, beta-glucans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Impact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LDL cholesterol (beta-glucans increase bile excretion)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glycemic control (slower glucose absorption)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Enhanced gut microbiota diversity (prebiotic effects)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Bowel regularity and reduced CRC risk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 tip: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Viscous (gel-forming) fibers are best for cholesterol-lowering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, i.e.,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examples of viscous (gel-forming) fiber include: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Psyllium husk, Oats / oat bran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(beta-glucan),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Beans and legumes, Barley, Apples and citrus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(pectin),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Flaxseed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0"/>
          <p:cNvSpPr txBox="1"/>
          <p:nvPr/>
        </p:nvSpPr>
        <p:spPr>
          <a:xfrm>
            <a:off x="10704749" y="3356500"/>
            <a:ext cx="6923100" cy="47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Probiotic and Fermented Foods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yogurt, kefir, kimchi, sauerkraut, miso, tempeh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Bioactive components: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Lactobacillus, Bifidobacteria, SCFA production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Impact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barrier function (“leaky gut” reduction)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IBS symptoms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inflammation through SCFAs, especially butyrate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Immune enhancement via sIgA stimulation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216" name="Google Shape;216;p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1206150" y="3356502"/>
            <a:ext cx="4441783" cy="6524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Prebiotics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onions, garlic, asparagus, chicory root, bananas, inulin, FOS, GOS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selectively feed beneficial bacteria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SCFA production (butyrate → colonocyte fuel)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mineral absorption (Ca, Mg)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for bone health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8" name="Google Shape;218;p31"/>
          <p:cNvSpPr txBox="1"/>
          <p:nvPr/>
        </p:nvSpPr>
        <p:spPr>
          <a:xfrm>
            <a:off x="6546828" y="3419637"/>
            <a:ext cx="5057536" cy="527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Fortified Functional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vitamin D milk, B12-fortified plant milks, iodine in salt, folic acid in grains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 of neural tube defects (folate fortification)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 of rickets and osteomalacia (vitamin 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Correction of widespread deficiency risks (iodine)</a:t>
            </a:r>
            <a:endParaRPr/>
          </a:p>
        </p:txBody>
      </p:sp>
      <p:sp>
        <p:nvSpPr>
          <p:cNvPr id="219" name="Google Shape;219;p31"/>
          <p:cNvSpPr txBox="1"/>
          <p:nvPr/>
        </p:nvSpPr>
        <p:spPr>
          <a:xfrm>
            <a:off x="12630260" y="3419637"/>
            <a:ext cx="4441783" cy="47186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Functional Lipids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olive oil (oleic acid, polyphenols), avocado oil, walnuts, flaxseed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CVD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HDL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endothelial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</a:t>
            </a:r>
            <a:endParaRPr/>
          </a:p>
        </p:txBody>
      </p:sp>
      <p:sp>
        <p:nvSpPr>
          <p:cNvPr id="220" name="Google Shape;220;p3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1147362" y="476923"/>
            <a:ext cx="168129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600"/>
              <a:buFont typeface="Poppins"/>
              <a:buNone/>
            </a:pP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Med</a:t>
            </a:r>
            <a:r>
              <a:rPr b="1" lang="en-US" sz="76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icinal</a:t>
            </a: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Foods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and Their Impact on Health</a:t>
            </a:r>
            <a:endParaRPr/>
          </a:p>
        </p:txBody>
      </p:sp>
      <p:sp>
        <p:nvSpPr>
          <p:cNvPr id="227" name="Google Shape;227;p2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8"/>
          <p:cNvSpPr txBox="1"/>
          <p:nvPr/>
        </p:nvSpPr>
        <p:spPr>
          <a:xfrm>
            <a:off x="653700" y="3396250"/>
            <a:ext cx="9971700" cy="6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Definition (per FDA):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Foods formulated to be consumed or administered under physician supervision for the dietary management of a disease or condition with distinctive nutritional requirements.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drugs, but must be: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Clinically proven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manage a specific condition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Used under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medical supervision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Designed for patients with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impaired ability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metabolize or digest certain nutrients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Examples:</a:t>
            </a:r>
            <a:endParaRPr b="1" sz="24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Phenylalanine-free formulas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PKU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Medium-chain triglyceride formulas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fat-malabsorption disorders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Ketogenic medical formulas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epilepsy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Low-FODMAP enteral formulas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IBS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Oral rehydration solutions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diarrheal illness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11349227" y="3396250"/>
            <a:ext cx="6241200" cy="41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Mechanisms of Action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Medical foods target: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Nutrient insufficiencies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due to disease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Impaired metabolic pathways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 dysfunction or malabsorption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Specialized therapeutic diets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(ketogenic, elemental, low-FODMAP)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Neurotransmitter or immune-modulating pathways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Medicinal Foods &amp; Their Health Impact</a:t>
            </a:r>
            <a:endParaRPr/>
          </a:p>
        </p:txBody>
      </p:sp>
      <p:sp>
        <p:nvSpPr>
          <p:cNvPr id="237" name="Google Shape;237;p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743162" y="3416363"/>
            <a:ext cx="3902700" cy="6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Foods for Inborn Errors of Metabolism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PKU → phenylalanine-free formulas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Maple Syrup Urine Disease → low BCAA formulas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Homocystinuria → methionine-free, B6/B12 formulas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Prevent toxic metabolite accumulation; support normal development.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2"/>
          <p:cNvSpPr txBox="1"/>
          <p:nvPr/>
        </p:nvSpPr>
        <p:spPr>
          <a:xfrm>
            <a:off x="5202821" y="3440681"/>
            <a:ext cx="3757500" cy="64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GI and Malabsorption Conditions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Elemental formulas (fully hydrolyzed amino acids)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MCT-based formulas for fat malabsorption (pancreatitis, short bowel)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Low-FODMAP medical shakes for IBS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 nutrient absorption, reduce GI symptoms, prevent weight loss and deficiencies.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2"/>
          <p:cNvSpPr txBox="1"/>
          <p:nvPr/>
        </p:nvSpPr>
        <p:spPr>
          <a:xfrm>
            <a:off x="9655685" y="3448661"/>
            <a:ext cx="39027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Neurological Uses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Ketogenic medical formulas for refractory epilepsy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Alzheimer’s formulas containing MCTs (ketone precursor fuels)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Provide alternative energy substrates for brain metabolism.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2"/>
          <p:cNvSpPr txBox="1"/>
          <p:nvPr/>
        </p:nvSpPr>
        <p:spPr>
          <a:xfrm>
            <a:off x="13835637" y="3448661"/>
            <a:ext cx="39027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Immune &amp; Inflammation Modulation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Medical foods containing: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Arginine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Omega-3 fatty acids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Nucleotides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Glutamine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wound healing, reduced infection risk, enhanced immune resistance.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2"/>
          <p:cNvSpPr/>
          <p:nvPr/>
        </p:nvSpPr>
        <p:spPr>
          <a:xfrm>
            <a:off x="16724924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2"/>
          <p:cNvGrpSpPr/>
          <p:nvPr/>
        </p:nvGrpSpPr>
        <p:grpSpPr>
          <a:xfrm>
            <a:off x="1999666" y="1603519"/>
            <a:ext cx="1493836" cy="6325023"/>
            <a:chOff x="-2" y="-2"/>
            <a:chExt cx="1493834" cy="6325021"/>
          </a:xfrm>
        </p:grpSpPr>
        <p:sp>
          <p:nvSpPr>
            <p:cNvPr id="66" name="Google Shape;66;p2"/>
            <p:cNvSpPr/>
            <p:nvPr/>
          </p:nvSpPr>
          <p:spPr>
            <a:xfrm>
              <a:off x="2" y="-2"/>
              <a:ext cx="1493830" cy="6325021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-2" y="1037284"/>
              <a:ext cx="1493831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III</a:t>
              </a: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3950120" y="1382982"/>
            <a:ext cx="7880700" cy="82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Food Processing/Functional Foods/ Supplements/Upper Intake Levels/DRI's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433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Impact of agricultural methods and food processing, preparation, and storage on nutrient value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Nutrients used in fortification and applicable   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   food sources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5" lvl="0" marL="2807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Functional and medical foods and their impact on health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Role of key phytochemicals and zoochemicals in health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Good manufacturing practices and other quality markers for nutritional supplements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Appropriate use of nutrient supplementation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Supplemental sources of nutrients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• Tolerable upper intake levels of nutrients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Nutrient toxicity: causes, symptoms, and      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   treatment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Calibri"/>
              <a:buChar char="•"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Dietary Guidelines and Dietary Reference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   Intakes for preventive and therapeutic  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i="0" lang="en-US" sz="23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   interventions</a:t>
            </a:r>
            <a:endParaRPr i="0" sz="2800" u="none" cap="none" strike="noStrike">
              <a:solidFill>
                <a:srgbClr val="7A81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i="0" sz="2800" u="none" cap="none" strike="noStrike">
              <a:solidFill>
                <a:srgbClr val="7A81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**Headings on slides highlighted in blue represent a new topic within the domain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oduce-1996262_1280.jpg" id="70" name="Google Shape;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88640" y="1888052"/>
            <a:ext cx="8987231" cy="6740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3"/>
          <p:cNvSpPr txBox="1"/>
          <p:nvPr/>
        </p:nvSpPr>
        <p:spPr>
          <a:xfrm>
            <a:off x="1147362" y="476923"/>
            <a:ext cx="168129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1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Shared Health Impacts: </a:t>
            </a: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Functional vs. Medical Foods</a:t>
            </a:r>
            <a:endParaRPr/>
          </a:p>
        </p:txBody>
      </p:sp>
      <p:sp>
        <p:nvSpPr>
          <p:cNvPr id="250" name="Google Shape;250;p3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1" name="Google Shape;251;p33"/>
          <p:cNvGraphicFramePr/>
          <p:nvPr/>
        </p:nvGraphicFramePr>
        <p:xfrm>
          <a:off x="1893479" y="349881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036000"/>
                <a:gridCol w="5678700"/>
                <a:gridCol w="7094375"/>
              </a:tblGrid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Health Domain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Functional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Medical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69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Cardio-</a:t>
                      </a:r>
                      <a:endParaRPr b="1" sz="2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metabolic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Lower LDL, improved blood pressure, ↓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Very-low-fat or specialized formulas for heart failure, lipid disorders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43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GI &amp; Microbiome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Prebiotics/probiotics improve bowel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Elemental diets for IBD, low-residue formulas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Immune System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Antioxidants, vitamins C/E, zinc, polyphenols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Immune-enhancing formulas (arginine, glutamine)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Neurological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Polyphenols, omega-3s, MCT-rich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Ketogenic formulas for epilepsy,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Detoxification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Cruciferous vegetables (sulforaphane), alliums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Formulas supporting metabolic impairments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52" name="Google Shape;252;p3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3"/>
          <p:cNvSpPr/>
          <p:nvPr/>
        </p:nvSpPr>
        <p:spPr>
          <a:xfrm>
            <a:off x="16724924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1253317" y="495908"/>
            <a:ext cx="16812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Role of Key </a:t>
            </a:r>
            <a:r>
              <a:rPr b="1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Phytochemicals</a:t>
            </a:r>
            <a:r>
              <a:rPr b="0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b="1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Zoochemicals</a:t>
            </a:r>
            <a:r>
              <a:rPr b="0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in Health</a:t>
            </a: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653700" y="3737800"/>
            <a:ext cx="66384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Phytochemicals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Bioactive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plant compounds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that are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essential nutrients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but confer substantial health protection through antioxidant, anti-inflammatory, detoxification, and gene-regulatory actions.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25,000 phytochemicals identified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DRIs established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effects are obtained primarily through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dietary patterns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not supplementation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9779924" y="3684175"/>
            <a:ext cx="7643400" cy="5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Zoochemicals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Bioactive compounds found in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animal-derived foods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that exert protective biological effects beyond basic nutrition.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Include fatty acids, peptides, cofactors, and lipid mediators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 as: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Anti-inflammatories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Cell signaling molecules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Immune modulators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Neuroprotectants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6"/>
          <p:cNvSpPr txBox="1"/>
          <p:nvPr/>
        </p:nvSpPr>
        <p:spPr>
          <a:xfrm>
            <a:off x="12533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Phytochemical Classes &amp; Roles</a:t>
            </a:r>
            <a:endParaRPr/>
          </a:p>
        </p:txBody>
      </p:sp>
      <p:sp>
        <p:nvSpPr>
          <p:cNvPr id="270" name="Google Shape;270;p3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6"/>
          <p:cNvSpPr txBox="1"/>
          <p:nvPr/>
        </p:nvSpPr>
        <p:spPr>
          <a:xfrm>
            <a:off x="3339452" y="3756771"/>
            <a:ext cx="214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Polyphenols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6"/>
          <p:cNvSpPr txBox="1"/>
          <p:nvPr/>
        </p:nvSpPr>
        <p:spPr>
          <a:xfrm>
            <a:off x="12102452" y="3705716"/>
            <a:ext cx="2146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Carotenoids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3" name="Google Shape;273;p36"/>
          <p:cNvGraphicFramePr/>
          <p:nvPr/>
        </p:nvGraphicFramePr>
        <p:xfrm>
          <a:off x="1327658" y="443647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949875"/>
                <a:gridCol w="2010600"/>
                <a:gridCol w="3065400"/>
              </a:tblGrid>
              <a:tr h="62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Subgroup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Health Roles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Flavonoids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Tea, citrus, berries, cacao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Antioxidant, vascular dilation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Anthocyanins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Blue/red berries, grapes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Brain protection, 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Catechins (EGCG)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Green tea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Detox enzyme activation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Resveratrol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Red grapes, wine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Gene signaling (sirtuins), longevity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274" name="Google Shape;274;p36"/>
          <p:cNvGraphicFramePr/>
          <p:nvPr/>
        </p:nvGraphicFramePr>
        <p:xfrm>
          <a:off x="10148900" y="437854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874425"/>
                <a:gridCol w="1799475"/>
                <a:gridCol w="2841875"/>
              </a:tblGrid>
              <a:tr h="91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Potent Compounds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Roles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1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β-carotene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Carrots, sweet potato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A precursor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1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Lutein &amp; zeaxanthin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Leafy greens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Eye protection (macular pigment)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Lycopene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Tomatoes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Prostate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75" name="Google Shape;275;p3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6"/>
          <p:cNvSpPr/>
          <p:nvPr/>
        </p:nvSpPr>
        <p:spPr>
          <a:xfrm>
            <a:off x="16601349" y="1022188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7"/>
          <p:cNvSpPr txBox="1"/>
          <p:nvPr/>
        </p:nvSpPr>
        <p:spPr>
          <a:xfrm>
            <a:off x="12533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Phytochemical Classes &amp; Roles</a:t>
            </a:r>
            <a:endParaRPr/>
          </a:p>
        </p:txBody>
      </p:sp>
      <p:sp>
        <p:nvSpPr>
          <p:cNvPr id="283" name="Google Shape;283;p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7"/>
          <p:cNvSpPr txBox="1"/>
          <p:nvPr/>
        </p:nvSpPr>
        <p:spPr>
          <a:xfrm>
            <a:off x="6979253" y="3862957"/>
            <a:ext cx="4130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Organosulfur Compounds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7"/>
          <p:cNvSpPr txBox="1"/>
          <p:nvPr/>
        </p:nvSpPr>
        <p:spPr>
          <a:xfrm>
            <a:off x="1988376" y="3862957"/>
            <a:ext cx="294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Isothiocyanates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7"/>
          <p:cNvSpPr txBox="1"/>
          <p:nvPr/>
        </p:nvSpPr>
        <p:spPr>
          <a:xfrm>
            <a:off x="12982457" y="3862957"/>
            <a:ext cx="366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Terpenes &amp; Phytosterols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87" name="Google Shape;287;p37"/>
          <p:cNvGraphicFramePr/>
          <p:nvPr/>
        </p:nvGraphicFramePr>
        <p:xfrm>
          <a:off x="741154" y="470505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254625"/>
                <a:gridCol w="1036650"/>
                <a:gridCol w="2026475"/>
              </a:tblGrid>
              <a:tr h="85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Compound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Sulforaphane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Broccoli sprouts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Phase II detox enzyme induction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2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Phenethyl isothiocyanate (PEITC)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Watercress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Carcinogen detoxification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288" name="Google Shape;288;p37"/>
          <p:cNvGraphicFramePr/>
          <p:nvPr/>
        </p:nvGraphicFramePr>
        <p:xfrm>
          <a:off x="6532336" y="469870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375975"/>
                <a:gridCol w="1028425"/>
                <a:gridCol w="2670550"/>
              </a:tblGrid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Example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Allicin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Garlic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Immune activation, lipid lowering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Diallyl sulfides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Onions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Antimicrobial effects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289" name="Google Shape;289;p37"/>
          <p:cNvGraphicFramePr/>
          <p:nvPr/>
        </p:nvGraphicFramePr>
        <p:xfrm>
          <a:off x="12459189" y="459785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751350"/>
                <a:gridCol w="1205575"/>
                <a:gridCol w="2130725"/>
              </a:tblGrid>
              <a:tr h="88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Subgroup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Health 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5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Terpenes (limonene)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Citrus peel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Enzyme induction, anticancer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5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/>
                        <a:t>Phytosterols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Nuts, seeds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/>
                        <a:t>LDL cholesterol lowering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90" name="Google Shape;290;p3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16601349" y="1022188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0"/>
          <p:cNvSpPr txBox="1"/>
          <p:nvPr/>
        </p:nvSpPr>
        <p:spPr>
          <a:xfrm>
            <a:off x="1253317" y="584333"/>
            <a:ext cx="168129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1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Phytochemicals </a:t>
            </a: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&amp; Chronic </a:t>
            </a:r>
            <a:endParaRPr/>
          </a:p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Disease Prevention</a:t>
            </a:r>
            <a:endParaRPr/>
          </a:p>
        </p:txBody>
      </p:sp>
      <p:sp>
        <p:nvSpPr>
          <p:cNvPr id="298" name="Google Shape;298;p4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99" name="Google Shape;299;p40"/>
          <p:cNvGraphicFramePr/>
          <p:nvPr/>
        </p:nvGraphicFramePr>
        <p:xfrm>
          <a:off x="2193475" y="33767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340750"/>
                <a:gridCol w="9227825"/>
              </a:tblGrid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Disease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Phytochemical Role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23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Cardiovascular disease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Flavonoids ↓ platelet aggregation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Neurodegeneration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Anthocyanins protect neurons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23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Cancer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Isothiocyanates upregulate detox pathways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Type 2 diabetes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Polyphenols ↑ insulin sensitivity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Macular degeneration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Lutein/zeaxanthin protect retina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00" name="Google Shape;300;p4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0"/>
          <p:cNvSpPr txBox="1"/>
          <p:nvPr/>
        </p:nvSpPr>
        <p:spPr>
          <a:xfrm>
            <a:off x="2193475" y="9310350"/>
            <a:ext cx="14568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 tip:</a:t>
            </a:r>
            <a:r>
              <a:rPr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match compound to condition, i.e.  </a:t>
            </a:r>
            <a:r>
              <a:rPr b="1"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lutein = eyes, flavonoids = heart</a:t>
            </a:r>
            <a:r>
              <a:rPr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.</a:t>
            </a:r>
            <a:endParaRPr sz="27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8"/>
          <p:cNvSpPr txBox="1"/>
          <p:nvPr/>
        </p:nvSpPr>
        <p:spPr>
          <a:xfrm>
            <a:off x="1253317" y="406533"/>
            <a:ext cx="168129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Zoochemicals Classes</a:t>
            </a:r>
            <a:r>
              <a:rPr lang="en-US" sz="6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Roles &amp; Me</a:t>
            </a:r>
            <a:r>
              <a:rPr lang="en-US" sz="6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chanisms of Action</a:t>
            </a:r>
            <a:endParaRPr/>
          </a:p>
        </p:txBody>
      </p:sp>
      <p:sp>
        <p:nvSpPr>
          <p:cNvPr id="308" name="Google Shape;308;p38"/>
          <p:cNvSpPr/>
          <p:nvPr/>
        </p:nvSpPr>
        <p:spPr>
          <a:xfrm>
            <a:off x="-2602379" y="0"/>
            <a:ext cx="3256200" cy="3256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8"/>
          <p:cNvSpPr txBox="1"/>
          <p:nvPr/>
        </p:nvSpPr>
        <p:spPr>
          <a:xfrm>
            <a:off x="401824" y="4235063"/>
            <a:ext cx="492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Omega-3 Fatty Acids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8"/>
          <p:cNvSpPr txBox="1"/>
          <p:nvPr/>
        </p:nvSpPr>
        <p:spPr>
          <a:xfrm>
            <a:off x="9540402" y="4235084"/>
            <a:ext cx="492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Conjugated Linoleic Acid (CLA)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11" name="Google Shape;311;p38"/>
          <p:cNvGraphicFramePr/>
          <p:nvPr/>
        </p:nvGraphicFramePr>
        <p:xfrm>
          <a:off x="401832" y="50031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056300"/>
                <a:gridCol w="1687650"/>
                <a:gridCol w="3871375"/>
              </a:tblGrid>
              <a:tr h="7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Compound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Sources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Roles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115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EPA &amp; DHA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400" u="none" cap="none" strike="noStrike"/>
                        <a:t>Fatty fish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400" u="none" cap="none" strike="noStrike"/>
                        <a:t>Anti-inflammatory, neuronal membrane fluidity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312" name="Google Shape;312;p38"/>
          <p:cNvGraphicFramePr/>
          <p:nvPr/>
        </p:nvGraphicFramePr>
        <p:xfrm>
          <a:off x="9540394" y="500319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058550"/>
                <a:gridCol w="4556775"/>
              </a:tblGrid>
              <a:tr h="71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Sources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Role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1103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400" u="none" cap="none" strike="noStrike"/>
                        <a:t>Grass-fed beef, dairy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400" u="none" cap="none" strike="noStrike"/>
                        <a:t>Insulin sensitivity, fat oxidation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13" name="Google Shape;313;p3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8"/>
          <p:cNvSpPr/>
          <p:nvPr/>
        </p:nvSpPr>
        <p:spPr>
          <a:xfrm>
            <a:off x="16601349" y="1022188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1"/>
          <p:cNvSpPr txBox="1"/>
          <p:nvPr/>
        </p:nvSpPr>
        <p:spPr>
          <a:xfrm>
            <a:off x="1253317" y="58433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Zoochemicals in Disease Prevention</a:t>
            </a:r>
            <a:endParaRPr/>
          </a:p>
        </p:txBody>
      </p:sp>
      <p:sp>
        <p:nvSpPr>
          <p:cNvPr id="321" name="Google Shape;321;p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2" name="Google Shape;322;p41"/>
          <p:cNvGraphicFramePr/>
          <p:nvPr/>
        </p:nvGraphicFramePr>
        <p:xfrm>
          <a:off x="1965325" y="39177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6162975"/>
                <a:gridCol w="8819150"/>
              </a:tblGrid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Disease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Zoochemical Benefit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44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>
                          <a:highlight>
                            <a:srgbClr val="FFFF00"/>
                          </a:highlight>
                        </a:rPr>
                        <a:t>Cardiovascular disease</a:t>
                      </a:r>
                      <a:endParaRPr sz="32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>
                          <a:highlight>
                            <a:srgbClr val="FFFF00"/>
                          </a:highlight>
                        </a:rPr>
                        <a:t>EPA/DHA ↓ triglycerides</a:t>
                      </a:r>
                      <a:endParaRPr sz="32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  <a:tr h="144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Neurodegeneration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DHA supports synaptic membranes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Sarcopenia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Creatine preserves muscle mass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Metabolic syndrome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CLA improves fat oxidation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23" name="Google Shape;323;p4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3"/>
          <p:cNvSpPr/>
          <p:nvPr/>
        </p:nvSpPr>
        <p:spPr>
          <a:xfrm>
            <a:off x="-527878" y="-474300"/>
            <a:ext cx="19048200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3"/>
          <p:cNvSpPr txBox="1"/>
          <p:nvPr/>
        </p:nvSpPr>
        <p:spPr>
          <a:xfrm>
            <a:off x="927425" y="145188"/>
            <a:ext cx="175929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1" lang="en-US" sz="6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Phytochemicals &amp; Zoochemicals: </a:t>
            </a:r>
            <a:r>
              <a:rPr b="0" i="0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Preventive &amp; Therapeutic Strategies </a:t>
            </a:r>
            <a:r>
              <a:rPr lang="en-US" sz="6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Used </a:t>
            </a:r>
            <a:r>
              <a:rPr i="1" lang="en-US" sz="6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b="0" i="1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ogether</a:t>
            </a:r>
            <a:endParaRPr i="1" sz="6000"/>
          </a:p>
        </p:txBody>
      </p:sp>
      <p:sp>
        <p:nvSpPr>
          <p:cNvPr id="330" name="Google Shape;330;p43"/>
          <p:cNvSpPr/>
          <p:nvPr/>
        </p:nvSpPr>
        <p:spPr>
          <a:xfrm>
            <a:off x="-2550829" y="-345075"/>
            <a:ext cx="3256200" cy="3256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1" name="Google Shape;331;p43"/>
          <p:cNvGraphicFramePr/>
          <p:nvPr/>
        </p:nvGraphicFramePr>
        <p:xfrm>
          <a:off x="354875" y="3331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{E1E76608-249C-4292-891A-E2F135EE4A23}</a:tableStyleId>
              </a:tblPr>
              <a:tblGrid>
                <a:gridCol w="7237000"/>
                <a:gridCol w="4141300"/>
                <a:gridCol w="5904400"/>
              </a:tblGrid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Strategy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Delivers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Targets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C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Rainbow food diversity</a:t>
                      </a: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(≥30 plant compounds/week)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Broad phytochemical spectrum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Cardiovascular, cognitive, cancer prevention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Fatty fish</a:t>
                      </a: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≥2 servings/week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EPA/DHA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Cardiovascular, neuroprotection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Cruciferous vegetables</a:t>
                      </a: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daily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Isothiocyanates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Detox pathways, cancer prevention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Garlic, onions, herbs</a:t>
                      </a: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regularly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Allicin, polyphenols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Anti-inflammatory, antioxidant support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32" name="Google Shape;332;p43"/>
          <p:cNvGraphicFramePr/>
          <p:nvPr/>
        </p:nvGraphicFramePr>
        <p:xfrm>
          <a:off x="354875" y="696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{E1E76608-249C-4292-891A-E2F135EE4A23}</a:tableStyleId>
              </a:tblPr>
              <a:tblGrid>
                <a:gridCol w="6782000"/>
                <a:gridCol w="10500700"/>
              </a:tblGrid>
              <a:tr h="778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Condition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Dietary Focus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Inflammation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Omega-3 fish + berries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13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Cancer risk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Broccoli sprouts nightly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7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Visual health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Lutein-rich greens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13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Elderly muscle loss</a:t>
                      </a:r>
                      <a:endParaRPr b="1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Creatine-rich foods + protein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3" name="Google Shape;333;p43"/>
          <p:cNvSpPr txBox="1"/>
          <p:nvPr/>
        </p:nvSpPr>
        <p:spPr>
          <a:xfrm>
            <a:off x="505925" y="27908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General Strategies</a:t>
            </a:r>
            <a:endParaRPr b="1" sz="24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3"/>
          <p:cNvSpPr txBox="1"/>
          <p:nvPr/>
        </p:nvSpPr>
        <p:spPr>
          <a:xfrm>
            <a:off x="354875" y="6377900"/>
            <a:ext cx="6504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4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Condition-Specific Targeting</a:t>
            </a:r>
            <a:endParaRPr b="1" sz="24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3"/>
          <p:cNvSpPr/>
          <p:nvPr/>
        </p:nvSpPr>
        <p:spPr>
          <a:xfrm>
            <a:off x="16601349" y="1699438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3"/>
          <p:cNvSpPr/>
          <p:nvPr/>
        </p:nvSpPr>
        <p:spPr>
          <a:xfrm>
            <a:off x="0" y="96685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45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Considerations</a:t>
            </a:r>
            <a:endParaRPr/>
          </a:p>
        </p:txBody>
      </p:sp>
      <p:sp>
        <p:nvSpPr>
          <p:cNvPr id="343" name="Google Shape;343;p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44" name="Google Shape;344;p45"/>
          <p:cNvGraphicFramePr/>
          <p:nvPr/>
        </p:nvGraphicFramePr>
        <p:xfrm>
          <a:off x="1294550" y="376589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7361425"/>
                <a:gridCol w="8041800"/>
              </a:tblGrid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Compounds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Risk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63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High-dose β-carotene supplements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Increased lung cancer risk in smokers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Resveratrol megadoses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GI upset, hormone interference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CLA supplements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Insulin resistance if excessive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3200" u="none" cap="none" strike="noStrike"/>
                        <a:t>CoQ10 high doses</a:t>
                      </a:r>
                      <a:endParaRPr sz="32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3200" u="none" cap="none" strike="noStrike"/>
                        <a:t>Drug interactions (statins)</a:t>
                      </a:r>
                      <a:endParaRPr sz="32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45" name="Google Shape;345;p45"/>
          <p:cNvSpPr/>
          <p:nvPr/>
        </p:nvSpPr>
        <p:spPr>
          <a:xfrm>
            <a:off x="16601349" y="1022188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47"/>
          <p:cNvSpPr txBox="1"/>
          <p:nvPr/>
        </p:nvSpPr>
        <p:spPr>
          <a:xfrm>
            <a:off x="1096892" y="527109"/>
            <a:ext cx="16812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 Chart for </a:t>
            </a:r>
            <a:r>
              <a:rPr b="1" lang="en-US" sz="6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Phytochemicals &amp; Zoochemicals</a:t>
            </a:r>
            <a:endParaRPr b="1"/>
          </a:p>
        </p:txBody>
      </p:sp>
      <p:sp>
        <p:nvSpPr>
          <p:cNvPr id="353" name="Google Shape;353;p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54" name="Google Shape;354;p47"/>
          <p:cNvGraphicFramePr/>
          <p:nvPr/>
        </p:nvGraphicFramePr>
        <p:xfrm>
          <a:off x="1838325" y="38608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4802200"/>
                <a:gridCol w="4535000"/>
                <a:gridCol w="5574875"/>
              </a:tblGrid>
              <a:tr h="87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Compound Class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Key Sources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Health Role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Flavonoids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Tea, berries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Vascular protection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Anthocyanins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/>
                        <a:t>Blueberries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brain health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87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Carotenoids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Greens &amp; tomato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eye &amp; prostate health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Sulforaphane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Broccoli sprouts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Detoxification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EPA/DHA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Fatty fish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inflamatory control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Creatine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Red meat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muscle protection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CoQ10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Organ meats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mitochondrial health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Taurine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Seafood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bile acid metabolism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55" name="Google Shape;355;p47"/>
          <p:cNvSpPr/>
          <p:nvPr/>
        </p:nvSpPr>
        <p:spPr>
          <a:xfrm>
            <a:off x="16523799" y="1539113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995450" y="619500"/>
            <a:ext cx="168039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Poppins"/>
              <a:buNone/>
            </a:pPr>
            <a:r>
              <a:rPr lang="en-US" sz="60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Impact of Agricultural Methods, Processing, &amp; Storage on Nutrient Value</a:t>
            </a:r>
            <a:endParaRPr b="1" sz="6000"/>
          </a:p>
        </p:txBody>
      </p:sp>
      <p:sp>
        <p:nvSpPr>
          <p:cNvPr id="77" name="Google Shape;77;p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9" name="Google Shape;79;p3"/>
          <p:cNvGraphicFramePr/>
          <p:nvPr/>
        </p:nvGraphicFramePr>
        <p:xfrm>
          <a:off x="746288" y="4945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{E1E76608-249C-4292-891A-E2F135EE4A23}</a:tableStyleId>
              </a:tblPr>
              <a:tblGrid>
                <a:gridCol w="7777125"/>
                <a:gridCol w="8722600"/>
              </a:tblGrid>
              <a:tr h="200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Nutrient Type</a:t>
                      </a:r>
                      <a:endParaRPr b="1"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Vulnerability</a:t>
                      </a:r>
                      <a:endParaRPr b="1"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Water-soluble vitamins (C, B-complex)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Leach into cooking water, degrade with heat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Fat-soluble vitamins (A, E)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Degrade with oxidation, light exposure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Minerals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Lost via polishing, refining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Phytonutrients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Sensitive to heat &amp; oxygen</a:t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0" name="Google Shape;80;p3"/>
          <p:cNvSpPr txBox="1"/>
          <p:nvPr/>
        </p:nvSpPr>
        <p:spPr>
          <a:xfrm>
            <a:off x="653825" y="3384175"/>
            <a:ext cx="157614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Nutrient content moves through three stages (preserved, enhanced, or lost at each):</a:t>
            </a:r>
            <a:b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Agricultural Production → Food Processing → Preparation &amp; Storage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8"/>
          <p:cNvSpPr txBox="1"/>
          <p:nvPr/>
        </p:nvSpPr>
        <p:spPr>
          <a:xfrm>
            <a:off x="868788" y="273140"/>
            <a:ext cx="174192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300"/>
              <a:buFont typeface="Poppins"/>
              <a:buNone/>
            </a:pPr>
            <a:r>
              <a:rPr b="0" i="0" lang="en-US" sz="5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Good Manufacturing Practices (GMP) </a:t>
            </a:r>
            <a:r>
              <a:rPr lang="en-US" sz="55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&amp; </a:t>
            </a:r>
            <a:r>
              <a:rPr b="0" i="0" lang="en-US" sz="5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Other Quality Markers for Nutritional Supplements</a:t>
            </a:r>
            <a:endParaRPr b="0" i="0" sz="5500" u="none" cap="none" strike="noStrike">
              <a:solidFill>
                <a:srgbClr val="0433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300"/>
              <a:buFont typeface="Poppins"/>
              <a:buNone/>
            </a:pPr>
            <a:r>
              <a:rPr b="1" lang="en-US" sz="55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Main Summary: </a:t>
            </a:r>
            <a:r>
              <a:rPr b="1" i="0" lang="en-US" sz="5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5500">
              <a:solidFill>
                <a:srgbClr val="0433FF"/>
              </a:solidFill>
            </a:endParaRPr>
          </a:p>
        </p:txBody>
      </p:sp>
      <p:sp>
        <p:nvSpPr>
          <p:cNvPr id="362" name="Google Shape;362;p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48"/>
          <p:cNvSpPr txBox="1"/>
          <p:nvPr/>
        </p:nvSpPr>
        <p:spPr>
          <a:xfrm>
            <a:off x="989825" y="3256075"/>
            <a:ext cx="16635900" cy="66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Supplement quality varies widely, here's what verifies a trustworthy product: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Manufacturing (GMP):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raw materials → suppliers → SOPs → QC/QA testing → traceability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Clinician Checklist: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○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Identity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○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Purity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○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Potency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○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Bioavailability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○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Stability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b="1" lang="en-US" sz="29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Strongest Signals:</a:t>
            </a:r>
            <a:r>
              <a:rPr lang="en-US" sz="29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third-party certification (USP, NSF), a COA, and no red flags</a:t>
            </a:r>
            <a:endParaRPr sz="29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🚩 Red Flags:</a:t>
            </a:r>
            <a:r>
              <a:rPr lang="en-US" sz="2900">
                <a:solidFill>
                  <a:schemeClr val="dk1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 proprietary blends • no testing • mega-doses w/o rationale • unstandardized extracts • miracle claims</a:t>
            </a:r>
            <a:endParaRPr sz="2900">
              <a:highlight>
                <a:srgbClr val="F4CCCC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4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48"/>
          <p:cNvSpPr/>
          <p:nvPr/>
        </p:nvSpPr>
        <p:spPr>
          <a:xfrm>
            <a:off x="16523799" y="1539113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9"/>
          <p:cNvSpPr/>
          <p:nvPr/>
        </p:nvSpPr>
        <p:spPr>
          <a:xfrm>
            <a:off x="-528003" y="0"/>
            <a:ext cx="19048200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9"/>
          <p:cNvSpPr txBox="1"/>
          <p:nvPr/>
        </p:nvSpPr>
        <p:spPr>
          <a:xfrm>
            <a:off x="1100988" y="527103"/>
            <a:ext cx="17419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lang="en-US" sz="6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GMP Process &amp; Clinician Testing Standards </a:t>
            </a:r>
            <a:endParaRPr/>
          </a:p>
        </p:txBody>
      </p:sp>
      <p:sp>
        <p:nvSpPr>
          <p:cNvPr id="372" name="Google Shape;372;p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9"/>
          <p:cNvSpPr txBox="1"/>
          <p:nvPr/>
        </p:nvSpPr>
        <p:spPr>
          <a:xfrm>
            <a:off x="758576" y="3657600"/>
            <a:ext cx="7244100" cy="6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Raw Material Specifications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Identity — correct species/chemical form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Purity — microbial limits, heavy metals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Potency — active constituents within spec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Rejection criteria for adulterated ingredients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Supplier Qualification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Audit suppliers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Obtain Certificates of Analysis (COA)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Confirm authenticity, rule out adulterants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Standard Operating Procedures (SOPs)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Blending/mixing uniformity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Encapsulation/tableting parameters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Labeling accuracy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Packaging integrity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49"/>
          <p:cNvSpPr txBox="1"/>
          <p:nvPr/>
        </p:nvSpPr>
        <p:spPr>
          <a:xfrm>
            <a:off x="9029700" y="3657600"/>
            <a:ext cx="84219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Quality Control &amp; Quality Assurance (QC/QA)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Identity testing — DNA barcoding, HPLC, mass spec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Potency testing — vitamin/mineral/active assays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Microbial testing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Heavy metal quantification (ICP-MS)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Stability testing — determines shelf life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Record Keeping &amp; Traceability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Batch production records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Test results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Ingredient origin history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Recall procedures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4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0"/>
          <p:cNvSpPr txBox="1"/>
          <p:nvPr/>
        </p:nvSpPr>
        <p:spPr>
          <a:xfrm>
            <a:off x="1101113" y="908377"/>
            <a:ext cx="17419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lang="en-US" sz="6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Clinician Quality Markers </a:t>
            </a:r>
            <a:endParaRPr b="1" sz="6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2" name="Google Shape;382;p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50"/>
          <p:cNvSpPr txBox="1"/>
          <p:nvPr/>
        </p:nvSpPr>
        <p:spPr>
          <a:xfrm>
            <a:off x="758568" y="3493850"/>
            <a:ext cx="7587000" cy="5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Identity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is it what it claims to be?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Methods: HPLC, GC-MS, DNA authentication, microscopy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 Purity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absence of contaminants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Microbial, heavy metals (Pb, As, Cd, Hg), pesticides, solvent residues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Testing: ICP-MS (metals), GC (solvents), AOAC (microbes)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Potency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matches label through shelf life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Assay testing pre-release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Overages sometimes added (e.g., vitamin C, probiotics)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50"/>
          <p:cNvSpPr txBox="1"/>
          <p:nvPr/>
        </p:nvSpPr>
        <p:spPr>
          <a:xfrm>
            <a:off x="8943595" y="3493850"/>
            <a:ext cx="9344400" cy="43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D. Bioavailability / Form Matters</a:t>
            </a:r>
            <a:b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Chelated minerals — bisglycinate &gt; oxide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Methylated B vitamins — methylcobalamin vs. cyanocobalamin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Liposomal forms, delayed-release coatings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Triglyceride vs. ethyl-ester fish oil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 Stability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protection from degradation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Light (amber bottles), heat, oxygen (N2 flushing), moisture (desiccants)</a:t>
            </a:r>
            <a:b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Stability testing supports expiration dating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53"/>
          <p:cNvSpPr txBox="1"/>
          <p:nvPr/>
        </p:nvSpPr>
        <p:spPr>
          <a:xfrm>
            <a:off x="834763" y="358178"/>
            <a:ext cx="17419318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GMP vs. Third-Party Testing — What’s the Difference?</a:t>
            </a:r>
            <a:endParaRPr/>
          </a:p>
        </p:txBody>
      </p:sp>
      <p:sp>
        <p:nvSpPr>
          <p:cNvPr id="391" name="Google Shape;391;p5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92" name="Google Shape;392;p53"/>
          <p:cNvGraphicFramePr/>
          <p:nvPr/>
        </p:nvGraphicFramePr>
        <p:xfrm>
          <a:off x="2498725" y="40701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564500"/>
                <a:gridCol w="4625175"/>
                <a:gridCol w="5901725"/>
              </a:tblGrid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GMP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Third-Party Testing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Required by law?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Yes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(voluntary but highly valuable)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Who performs testing?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The manufacturer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Independent lab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Manufacturing processes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Finished product quality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Ensures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Consistency and safety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Purity, potency, and lack of adulterants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Best practice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Use GMP-compliant companies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Choose supplements with 3rd-party seals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93" name="Google Shape;393;p53"/>
          <p:cNvSpPr/>
          <p:nvPr/>
        </p:nvSpPr>
        <p:spPr>
          <a:xfrm>
            <a:off x="16504749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4"/>
          <p:cNvSpPr txBox="1"/>
          <p:nvPr/>
        </p:nvSpPr>
        <p:spPr>
          <a:xfrm>
            <a:off x="1202517" y="419675"/>
            <a:ext cx="16812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Appropriate Use of Nutrient Supplementation</a:t>
            </a:r>
            <a:endParaRPr b="1"/>
          </a:p>
        </p:txBody>
      </p:sp>
      <p:sp>
        <p:nvSpPr>
          <p:cNvPr id="400" name="Google Shape;400;p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4"/>
          <p:cNvSpPr txBox="1"/>
          <p:nvPr/>
        </p:nvSpPr>
        <p:spPr>
          <a:xfrm>
            <a:off x="1088300" y="3604300"/>
            <a:ext cx="16042800" cy="6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Supplementation is most effective when targeted, evidence-based, and used to fill a real gap,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not a substitute for diet.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Fills gaps from: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inadequate intake 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needs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impaired absorption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defects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disease progression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5-Step Clinical Framework:</a:t>
            </a:r>
            <a:b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Assess → Identify Gap → Select (nutrient/form/dose) → Monitor → Discontinue when appropriate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(Full clinical reasons, forms/dosing, safety, and outcomes detail in the following slides for your in-depth review!)</a:t>
            </a:r>
            <a:endParaRPr i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Times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55"/>
          <p:cNvSpPr txBox="1"/>
          <p:nvPr/>
        </p:nvSpPr>
        <p:spPr>
          <a:xfrm>
            <a:off x="1202517" y="419676"/>
            <a:ext cx="168129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lang="en-US" sz="7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Reasons &amp; Population-Specific Guidelines</a:t>
            </a:r>
            <a:endParaRPr/>
          </a:p>
        </p:txBody>
      </p:sp>
      <p:sp>
        <p:nvSpPr>
          <p:cNvPr id="409" name="Google Shape;409;p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55"/>
          <p:cNvSpPr txBox="1"/>
          <p:nvPr/>
        </p:nvSpPr>
        <p:spPr>
          <a:xfrm>
            <a:off x="475650" y="3256075"/>
            <a:ext cx="7028100" cy="54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Documented Deficiency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Iron deficiency anemia → iron bisglycinate, iron sulfate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Vitamin D insufficiency → D3 with K2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B12 deficiency → methylcobalamin, hydroxocobalamin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Iodine deficiency → potassium iodide (monitor thyroid)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Best practice: dose based on labs, symptoms, root cause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Malabsorption/Digestive Disorders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Conditions: celiac, Crohn's, UC, bariatric surgery, chronic PPI/metformin use, exocrine pancreatic insufficiency, SIBO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Key supplements: B12, iron, folate • fat-soluble vitamins (A,D,E,K) • calcium, magnesium • pancreatic enzymes • MCTs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55"/>
          <p:cNvSpPr txBox="1"/>
          <p:nvPr/>
        </p:nvSpPr>
        <p:spPr>
          <a:xfrm>
            <a:off x="8016925" y="3256075"/>
            <a:ext cx="10271100" cy="68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Pregnancy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Folate/folinic acid or 5-MTHF, iron, iodine, DHA (300–600mg/day), choline, vitamin D (1,000–4,000 IU)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 Older Adults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Vitamin D, B12, calcium + magnesium, omega-3s, protein (sarcopenia prevention)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Vegans/Vegetarians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B12, iron (if low ferritin), zinc, iodine, algal DHA/EPA, vitamin D, possibly taurine/carnitine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D. Athletes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Iron (menstruating females), electrolytes, magnesium, omega-3s, creatine monohydrate, protein, vitamin D, B vitamins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 Chronic Illness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Diabetes → magnesium, chromium, alpha-lipoic acid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CVD → omega-3s, CoQ10, niacin (as indicated)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GI disorders → A/D/E/K, B12, iron, zinc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Autoimmunity → vitamin D, omega-3s, curcumin (adjunctive)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55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5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56"/>
          <p:cNvSpPr txBox="1"/>
          <p:nvPr/>
        </p:nvSpPr>
        <p:spPr>
          <a:xfrm>
            <a:off x="1202524" y="419675"/>
            <a:ext cx="146091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lang="en-US" sz="7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Forms, Dosing &amp; Safety</a:t>
            </a:r>
            <a:endParaRPr/>
          </a:p>
        </p:txBody>
      </p:sp>
      <p:sp>
        <p:nvSpPr>
          <p:cNvPr id="420" name="Google Shape;420;p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56"/>
          <p:cNvSpPr txBox="1"/>
          <p:nvPr/>
        </p:nvSpPr>
        <p:spPr>
          <a:xfrm>
            <a:off x="842206" y="3317400"/>
            <a:ext cx="7956600" cy="61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Targeted vs. Broad Supplementation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Targeted → based on labs/symptoms/meds/diet/genetics — most effective &amp; safest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Broad (multivitamins) → general coverage; must not exceed ULs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Bioavailable Forms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Magnesium glycinate/citrate (vs. oxide)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Methylcobalamin/adenosylcobalamin (vs. cyanocobalamin)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Omega-3 triglyceride form (vs. ethyl ester)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Chelated minerals (bisglycinate, picolinate)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Clinically Effective Doses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Vitamin D3: 1,000–4,000 IU/day (maintenance)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Omega-3 EPA+DHA: 1–2g/day (inflammation), 2–4g/day (triglycerides)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Iron: 30–60mg elemental/day (deficiency)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Folate: 400–800mcg/day; 4mg/day (high-risk NTD pregnancy)</a:t>
            </a:r>
            <a:endParaRPr sz="22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56"/>
          <p:cNvSpPr txBox="1"/>
          <p:nvPr/>
        </p:nvSpPr>
        <p:spPr>
          <a:xfrm>
            <a:off x="9312000" y="3317400"/>
            <a:ext cx="8371200" cy="6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Tolerable Upper Intake Levels (Toxicity Risks)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Vitamin A → liver toxicity, teratogenicity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Vitamin D → hypercalcemia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Iron → oxidative stress, GI distress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Zinc → copper deficiency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Selenium → selenosis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Conditions Requiring Caution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Hemochromatosis → avoid iron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Sarcoidosis/hyperparathyroidism → avoid high-dose vitamin D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Kidney disease → caution with minerals, fat-solubles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Pregnancy → limit retinol, uterotonic herbs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Drug–Nutrient Interactions</a:t>
            </a:r>
            <a:b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PPIs → ↓ B12, Mg, Ca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Metformin → ↓ B12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Statins → ↓ CoQ10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Warfarin ↔ vitamin K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Diuretics → alter Mg, K, Na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56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5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61"/>
          <p:cNvSpPr txBox="1"/>
          <p:nvPr/>
        </p:nvSpPr>
        <p:spPr>
          <a:xfrm>
            <a:off x="1126317" y="394276"/>
            <a:ext cx="168129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When Supplements Improve Clinical Outcome</a:t>
            </a:r>
            <a:r>
              <a:rPr lang="en-US" sz="7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endParaRPr/>
          </a:p>
        </p:txBody>
      </p:sp>
      <p:sp>
        <p:nvSpPr>
          <p:cNvPr id="431" name="Google Shape;431;p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32" name="Google Shape;432;p61"/>
          <p:cNvGraphicFramePr/>
          <p:nvPr/>
        </p:nvGraphicFramePr>
        <p:xfrm>
          <a:off x="2612538" y="34351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769375"/>
                <a:gridCol w="8071150"/>
              </a:tblGrid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Condition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Effective Supplements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Iron deficiency anemia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Iron + vitamin C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Osteoporosis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Calcium + vitamin D + K2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Hypertriglyceridemia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High-dose EPA/DHA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Depression (adjunct)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Omega-3s, methylfolate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97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Age-related macular degeneration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AREDS/AREDS2 formula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Pregnancy NTD prevention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Folate or 5-MTHF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Pernicious anemia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B12 injections/oral high-dose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97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IBD remission support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Vitamin D, omega-3, probiotics (strain specific)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433" name="Google Shape;433;p61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2"/>
          <p:cNvSpPr txBox="1"/>
          <p:nvPr/>
        </p:nvSpPr>
        <p:spPr>
          <a:xfrm>
            <a:off x="1118336" y="388890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endParaRPr b="1" i="0" sz="7000" u="none" cap="none" strike="noStrike">
              <a:solidFill>
                <a:srgbClr val="0433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lang="en-US" sz="70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Fat Soluble Vitamins</a:t>
            </a:r>
            <a:endParaRPr sz="7000">
              <a:solidFill>
                <a:srgbClr val="0433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1" name="Google Shape;441;p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2"/>
          <p:cNvSpPr txBox="1"/>
          <p:nvPr/>
        </p:nvSpPr>
        <p:spPr>
          <a:xfrm>
            <a:off x="2172123" y="3469876"/>
            <a:ext cx="12591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Fat-Soluble Vitamins: Supplemental Forms &amp; Clinical Notes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2"/>
          <p:cNvSpPr txBox="1"/>
          <p:nvPr/>
        </p:nvSpPr>
        <p:spPr>
          <a:xfrm>
            <a:off x="800350" y="4376875"/>
            <a:ext cx="4061100" cy="52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A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Retinol / Retinyl palmitate or acetate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animal-derived, active form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Beta-carotene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plant form, provitamin A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notes: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Retinol is more potent; excessive intake risks toxicity.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Beta-carotene is safer but poorly converted in smokers or those with hypothyroidism.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2"/>
          <p:cNvSpPr txBox="1"/>
          <p:nvPr/>
        </p:nvSpPr>
        <p:spPr>
          <a:xfrm>
            <a:off x="5512225" y="4425900"/>
            <a:ext cx="4061100" cy="4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D3 (cholecalciferol)</a:t>
            </a:r>
            <a:r>
              <a:rPr i="0" lang="en-US" sz="21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higher bioavailability; preferred</a:t>
            </a:r>
            <a:endParaRPr sz="16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D2 (ergocalciferol)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used pharmaceutically but less effective in raising 25(OH)D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Special forms: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Calcitriol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active form used ONLY in renal disease or hypoparathyroidism..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2"/>
          <p:cNvSpPr txBox="1"/>
          <p:nvPr/>
        </p:nvSpPr>
        <p:spPr>
          <a:xfrm>
            <a:off x="9995325" y="4456250"/>
            <a:ext cx="3771900" cy="3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d-alpha-tocopherol</a:t>
            </a:r>
            <a:r>
              <a:rPr i="0" lang="en-US" sz="21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natural, preferred</a:t>
            </a:r>
            <a:endParaRPr sz="16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dl-alpha-tocopherol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synthetic, less bioactive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Mixed tocopherols/tocotrienols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better antioxidant profile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2"/>
          <p:cNvSpPr txBox="1"/>
          <p:nvPr/>
        </p:nvSpPr>
        <p:spPr>
          <a:xfrm>
            <a:off x="14135523" y="4430398"/>
            <a:ext cx="3027300" cy="36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K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K1 (phylloquinone)</a:t>
            </a: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clotting factor support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K2 (MK-4, MK-7)</a:t>
            </a:r>
            <a:r>
              <a:rPr i="0" lang="en-US" sz="21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→ bone/vascular health</a:t>
            </a:r>
            <a:endParaRPr sz="160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MK-7 has a longer half-life and superior activation of osteocalcin.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62"/>
          <p:cNvSpPr/>
          <p:nvPr/>
        </p:nvSpPr>
        <p:spPr>
          <a:xfrm>
            <a:off x="16928925" y="12982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6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3"/>
          <p:cNvSpPr txBox="1"/>
          <p:nvPr/>
        </p:nvSpPr>
        <p:spPr>
          <a:xfrm>
            <a:off x="1118336" y="303902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Water Soluble Vitamins</a:t>
            </a:r>
            <a:endParaRPr/>
          </a:p>
        </p:txBody>
      </p:sp>
      <p:sp>
        <p:nvSpPr>
          <p:cNvPr id="455" name="Google Shape;455;p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3"/>
          <p:cNvSpPr txBox="1"/>
          <p:nvPr/>
        </p:nvSpPr>
        <p:spPr>
          <a:xfrm>
            <a:off x="2172123" y="3469876"/>
            <a:ext cx="1259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Water-Soluble Vitamins: Supplemental Forms &amp; Clinical Notes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3"/>
          <p:cNvSpPr txBox="1"/>
          <p:nvPr/>
        </p:nvSpPr>
        <p:spPr>
          <a:xfrm>
            <a:off x="653700" y="4284450"/>
            <a:ext cx="57918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C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Ascorbic acid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standard form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Buffered forms (calcium/magnesium ascorbate)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gentler on GI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Liposomal vitamin C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higher absorption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3"/>
          <p:cNvSpPr txBox="1"/>
          <p:nvPr/>
        </p:nvSpPr>
        <p:spPr>
          <a:xfrm>
            <a:off x="7304751" y="4284450"/>
            <a:ext cx="10451100" cy="55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B-Complex Vitamins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B1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Thiamine HCl,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Benfotiamine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(high-bioavailability fat-soluble form)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B2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Riboflavin-5’-phosphate (active form)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B3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Nicotinic acid (lipids), Niacinamide (non-flushing), Inositol hexanicotinate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B5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Pantothenic acid, Pantethine (cholesterol support)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B6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Pyridoxine HCl,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P5P (active form)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B7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Biotin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B9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Folic acid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Folinic acid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5-MTHF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(preferred for MTHFR variants)</a:t>
            </a:r>
            <a:b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B12</a:t>
            </a: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Cyanocobalamin, Methylcobalamin, Hydroxocobalamin, Adenosylcobalamin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notes: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neurological conditions and MTHFR polymorphisms → methylcobalamin + 5-MTHF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smokers → avoid high-dose niacinamide due to methylation burden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3"/>
          <p:cNvSpPr/>
          <p:nvPr/>
        </p:nvSpPr>
        <p:spPr>
          <a:xfrm>
            <a:off x="16952625" y="76725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 txBox="1"/>
          <p:nvPr/>
        </p:nvSpPr>
        <p:spPr>
          <a:xfrm>
            <a:off x="1024717" y="1067916"/>
            <a:ext cx="168129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lang="en-US" sz="6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Agricultural Impact on Nutrient Density </a:t>
            </a: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653825" y="3397825"/>
            <a:ext cx="7797300" cy="5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Variables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Soil mineral content → determines crop Se/Zn/Mg levels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Fertilizer type → compost improves micronutrient diversity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Crop variety → hybrids prioritize yield over density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Ripeness/sunlight → ↑ antioxidants, vitamin C, carotenoids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Soil microbes (mycorrhizae) → improve mineral bioavailability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 txBox="1"/>
          <p:nvPr/>
        </p:nvSpPr>
        <p:spPr>
          <a:xfrm>
            <a:off x="9036650" y="3397825"/>
            <a:ext cx="8423100" cy="48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Organic/Regenerative Benefits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Higher polyphenols, vitamin C, carotenoids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Better soil micronutrient cycling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Enhanced omega-3 in grass-fed animal products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Industrial Agriculture Downsides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Monocropping → soil depletion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Hybrids/early harvest → lower vitamins, antioxidants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Long shipping → oxidative vitamin loss</a:t>
            </a:r>
            <a:endParaRPr sz="28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64"/>
          <p:cNvSpPr txBox="1"/>
          <p:nvPr/>
        </p:nvSpPr>
        <p:spPr>
          <a:xfrm>
            <a:off x="1070936" y="550590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Minerals</a:t>
            </a:r>
            <a:endParaRPr/>
          </a:p>
        </p:txBody>
      </p:sp>
      <p:sp>
        <p:nvSpPr>
          <p:cNvPr id="467" name="Google Shape;467;p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64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Minerals: Supplemental Forms &amp; Clinical Notes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64"/>
          <p:cNvSpPr txBox="1"/>
          <p:nvPr/>
        </p:nvSpPr>
        <p:spPr>
          <a:xfrm>
            <a:off x="238399" y="3993137"/>
            <a:ext cx="2930100" cy="3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Calcium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Calcium carbonate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requires stomach acid; 40% elemental Ca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Calcium citrate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best for low-acid users, elderly; 21% elemental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Calcium hydroxyapatite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bone-supporting matrix form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64"/>
          <p:cNvSpPr txBox="1"/>
          <p:nvPr/>
        </p:nvSpPr>
        <p:spPr>
          <a:xfrm>
            <a:off x="3336912" y="4147997"/>
            <a:ext cx="3543600" cy="40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Magnesium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 glycinate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relaxation, anxiety, sleep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 citrate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constipation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 malate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energy, fibromyalgia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 oxide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poor absorption; laxative benefits only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4"/>
          <p:cNvSpPr txBox="1"/>
          <p:nvPr/>
        </p:nvSpPr>
        <p:spPr>
          <a:xfrm>
            <a:off x="6839724" y="4208537"/>
            <a:ext cx="32562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Iron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Ferrous sulfate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standard, more GI upset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Ferrous bisglycinate</a:t>
            </a:r>
            <a:r>
              <a:rPr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gentle, highly absorbed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Heme iron polypeptide</a:t>
            </a:r>
            <a:r>
              <a:rPr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highest bioavailability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64"/>
          <p:cNvSpPr txBox="1"/>
          <p:nvPr/>
        </p:nvSpPr>
        <p:spPr>
          <a:xfrm>
            <a:off x="10095925" y="4096325"/>
            <a:ext cx="3819900" cy="60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D. Zinc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Zinc picolinate</a:t>
            </a:r>
            <a:r>
              <a:rPr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best absorption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Zinc gluconate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common cold lozenges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Zinc oxide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poor absorption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 Selenium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Selenomethionine</a:t>
            </a:r>
            <a:r>
              <a:rPr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most bioavailable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Sodium selenite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used therapeutically in cancer trials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64"/>
          <p:cNvSpPr txBox="1"/>
          <p:nvPr/>
        </p:nvSpPr>
        <p:spPr>
          <a:xfrm>
            <a:off x="14343823" y="3993137"/>
            <a:ext cx="3256200" cy="58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F. Chromium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Chromium picolinate</a:t>
            </a:r>
            <a:r>
              <a:rPr i="0" lang="en-US" sz="19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glucose control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Chromium polynicotinate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alternative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G. Iodine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Potassium iodide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Kelp extracts</a:t>
            </a:r>
            <a:r>
              <a:rPr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(variable content; not preferred clinically)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6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64"/>
          <p:cNvSpPr/>
          <p:nvPr/>
        </p:nvSpPr>
        <p:spPr>
          <a:xfrm>
            <a:off x="16928925" y="12982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5"/>
          <p:cNvSpPr txBox="1"/>
          <p:nvPr/>
        </p:nvSpPr>
        <p:spPr>
          <a:xfrm>
            <a:off x="999811" y="665702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Fatty Acids</a:t>
            </a:r>
            <a:endParaRPr/>
          </a:p>
        </p:txBody>
      </p:sp>
      <p:sp>
        <p:nvSpPr>
          <p:cNvPr id="482" name="Google Shape;482;p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5"/>
          <p:cNvSpPr txBox="1"/>
          <p:nvPr/>
        </p:nvSpPr>
        <p:spPr>
          <a:xfrm>
            <a:off x="2172123" y="3469876"/>
            <a:ext cx="1259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Fatty Acids: Supplemental Forms &amp; Clinical Notes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5"/>
          <p:cNvSpPr txBox="1"/>
          <p:nvPr/>
        </p:nvSpPr>
        <p:spPr>
          <a:xfrm>
            <a:off x="1118325" y="4376875"/>
            <a:ext cx="78672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Omega-3 Fatty Acids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Triglyceride form (TG)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best absorbed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Ethyl ester (EE)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requires digestion; lower bioavailability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Phospholipid form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(krill oil) → enhanced absorption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Algal oil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vegan DHA/EPA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notes: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Triglyceride and phospholipid forms consistently outperform ethyl esters in plasma EPA/DHA levels.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5"/>
          <p:cNvSpPr txBox="1"/>
          <p:nvPr/>
        </p:nvSpPr>
        <p:spPr>
          <a:xfrm>
            <a:off x="10017375" y="4376900"/>
            <a:ext cx="71457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Omega-6 &amp; Omega-9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GLA from borage or evening primrose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Oleic acid from olive oil (usually food-based)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5"/>
          <p:cNvSpPr/>
          <p:nvPr/>
        </p:nvSpPr>
        <p:spPr>
          <a:xfrm>
            <a:off x="16928925" y="12982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66"/>
          <p:cNvSpPr txBox="1"/>
          <p:nvPr/>
        </p:nvSpPr>
        <p:spPr>
          <a:xfrm>
            <a:off x="1142036" y="550590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Proteins &amp; Amino Acids</a:t>
            </a:r>
            <a:endParaRPr/>
          </a:p>
        </p:txBody>
      </p:sp>
      <p:sp>
        <p:nvSpPr>
          <p:cNvPr id="494" name="Google Shape;494;p6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66"/>
          <p:cNvSpPr txBox="1"/>
          <p:nvPr/>
        </p:nvSpPr>
        <p:spPr>
          <a:xfrm>
            <a:off x="2172123" y="3469876"/>
            <a:ext cx="1259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 &amp; Amino Acids: Supplemental Forms &amp; Clinical Notes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66"/>
          <p:cNvSpPr txBox="1"/>
          <p:nvPr/>
        </p:nvSpPr>
        <p:spPr>
          <a:xfrm>
            <a:off x="950472" y="4376875"/>
            <a:ext cx="8035200" cy="43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 Powders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Whey protein isolate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complete protein; fast absorption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Whey concentrate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contains lactose; more whole-food nutrients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Casein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slow-digesting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Pea, rice, soy protein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→ plant-based alternatives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Collagen peptides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 → not a complete protein, but supports connective tissue</a:t>
            </a:r>
            <a:endParaRPr sz="2500">
              <a:highlight>
                <a:srgbClr val="F4CCCC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66"/>
          <p:cNvSpPr txBox="1"/>
          <p:nvPr/>
        </p:nvSpPr>
        <p:spPr>
          <a:xfrm>
            <a:off x="9767900" y="4542450"/>
            <a:ext cx="7490100" cy="3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Amino Acids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BCAAs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leucine, isoleucine, valine (muscle repair)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Glutamine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gut healing, immune support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Taurine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cardiovascular &amp; bile acid support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Carnitine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(L-carnitine, acetyl-L-carnitine) → mitochondrial energy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Tryptophan / 5-HTP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→ serotonin support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66"/>
          <p:cNvSpPr/>
          <p:nvPr/>
        </p:nvSpPr>
        <p:spPr>
          <a:xfrm>
            <a:off x="16928925" y="12982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6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67"/>
          <p:cNvSpPr txBox="1"/>
          <p:nvPr/>
        </p:nvSpPr>
        <p:spPr>
          <a:xfrm>
            <a:off x="1023536" y="550590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Phytonutrients &amp; Botanicals</a:t>
            </a:r>
            <a:endParaRPr/>
          </a:p>
        </p:txBody>
      </p:sp>
      <p:sp>
        <p:nvSpPr>
          <p:cNvPr id="506" name="Google Shape;506;p6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67"/>
          <p:cNvSpPr txBox="1"/>
          <p:nvPr/>
        </p:nvSpPr>
        <p:spPr>
          <a:xfrm>
            <a:off x="2172123" y="3469876"/>
            <a:ext cx="1259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lang="en-US" sz="2500">
                <a:latin typeface="Calibri"/>
                <a:ea typeface="Calibri"/>
                <a:cs typeface="Calibri"/>
                <a:sym typeface="Calibri"/>
              </a:rPr>
              <a:t>Phytonutrients</a:t>
            </a: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&amp; Botanicals: Supplemental Forms &amp; Clinical Notes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67"/>
          <p:cNvSpPr txBox="1"/>
          <p:nvPr/>
        </p:nvSpPr>
        <p:spPr>
          <a:xfrm>
            <a:off x="523700" y="4376900"/>
            <a:ext cx="74901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Whole herb powder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 (lowest potency)</a:t>
            </a:r>
            <a:endParaRPr sz="2500">
              <a:highlight>
                <a:srgbClr val="F4CCCC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Standardized extracts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(e.g., 95% curcuminoids)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Tinctures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CO2 extracts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Liposomal botanicals</a:t>
            </a: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(enhanced delivery)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67"/>
          <p:cNvSpPr txBox="1"/>
          <p:nvPr/>
        </p:nvSpPr>
        <p:spPr>
          <a:xfrm>
            <a:off x="9088350" y="4276700"/>
            <a:ext cx="81222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Mechanisms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Botanicals supply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polyphenols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flavonoids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glucosinolates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terpenes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and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alkaloids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affecting: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•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antioxidant capacity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•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II detoxification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•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inflammatory pathways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•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microbiome modulation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/>
          <p:nvPr/>
        </p:nvSpPr>
        <p:spPr>
          <a:xfrm>
            <a:off x="16928925" y="12982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6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8"/>
          <p:cNvSpPr txBox="1"/>
          <p:nvPr/>
        </p:nvSpPr>
        <p:spPr>
          <a:xfrm>
            <a:off x="1118374" y="550590"/>
            <a:ext cx="168129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1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Nutrients:</a:t>
            </a:r>
            <a:b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70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Specialized Formulas</a:t>
            </a:r>
            <a:endParaRPr/>
          </a:p>
        </p:txBody>
      </p:sp>
      <p:sp>
        <p:nvSpPr>
          <p:cNvPr id="518" name="Google Shape;518;p6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8"/>
          <p:cNvSpPr txBox="1"/>
          <p:nvPr/>
        </p:nvSpPr>
        <p:spPr>
          <a:xfrm>
            <a:off x="2172123" y="3469876"/>
            <a:ext cx="1259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Specialized </a:t>
            </a:r>
            <a:r>
              <a:rPr b="1" lang="en-US" sz="2500">
                <a:latin typeface="Calibri"/>
                <a:ea typeface="Calibri"/>
                <a:cs typeface="Calibri"/>
                <a:sym typeface="Calibri"/>
              </a:rPr>
              <a:t>Functional</a:t>
            </a: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Formulations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8"/>
          <p:cNvSpPr txBox="1"/>
          <p:nvPr/>
        </p:nvSpPr>
        <p:spPr>
          <a:xfrm>
            <a:off x="784545" y="4572125"/>
            <a:ext cx="58065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Liposomal Nutrients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Uses phospholipid carriers to enhance absorption of: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C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Glutathione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Curcumin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B-complex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Useful in malabsorption, chronic inflammation, and GI dysfunction.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8"/>
          <p:cNvSpPr txBox="1"/>
          <p:nvPr/>
        </p:nvSpPr>
        <p:spPr>
          <a:xfrm>
            <a:off x="6876150" y="4572125"/>
            <a:ext cx="5232300" cy="3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Time-Release or Delayed-Release Coatings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Used for: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Iron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(reduces GI irritation)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Probiotics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(target delivery to the intestine)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</a:t>
            </a: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(extended absorption)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8"/>
          <p:cNvSpPr txBox="1"/>
          <p:nvPr/>
        </p:nvSpPr>
        <p:spPr>
          <a:xfrm>
            <a:off x="12458650" y="4572125"/>
            <a:ext cx="52323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Medical Food Forms (Review</a:t>
            </a:r>
            <a:r>
              <a:rPr b="1" lang="en-US" sz="2500">
                <a:latin typeface="Calibri"/>
                <a:ea typeface="Calibri"/>
                <a:cs typeface="Calibri"/>
                <a:sym typeface="Calibri"/>
              </a:rPr>
              <a:t>!)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specific clinical conditions: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Elemental amino acid formulas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MCT-based formulas for fat malabsorption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Low-FODMAP medical shakes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Ketogenic medical formulas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Phenylalanine-free formulas (PKU)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69"/>
          <p:cNvSpPr txBox="1"/>
          <p:nvPr/>
        </p:nvSpPr>
        <p:spPr>
          <a:xfrm>
            <a:off x="1169136" y="400692"/>
            <a:ext cx="16812900" cy="25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1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Comparative Table: </a:t>
            </a: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Supplemental Forms by Category</a:t>
            </a:r>
            <a:endParaRPr/>
          </a:p>
        </p:txBody>
      </p:sp>
      <p:sp>
        <p:nvSpPr>
          <p:cNvPr id="530" name="Google Shape;530;p6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1" name="Google Shape;531;p69"/>
          <p:cNvGraphicFramePr/>
          <p:nvPr/>
        </p:nvGraphicFramePr>
        <p:xfrm>
          <a:off x="1660525" y="35875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198500"/>
                <a:gridCol w="5071125"/>
                <a:gridCol w="7697350"/>
              </a:tblGrid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Better-Absorbed Forms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Forms to Avoid or Use with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Glycinate, citrate, malate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Oxide (poor absorption)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Citrate, hydroxyapatite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Carbonate in low-acid patients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Bisglycinate, heme 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Ferrous sulfate (GI upset)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Picolinate, citrate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Oxide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Methylcobalamin, hydroxo-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Cyanocobalamin (adequate but less active)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5-MTHF, folinic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Folic acid in MTHFR variants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Omega-3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TG or phospholipid forms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Ethyl ester without food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Liposomal, buffered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High-dose ascorbic acid in sensitive GI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32" name="Google Shape;532;p69"/>
          <p:cNvSpPr/>
          <p:nvPr/>
        </p:nvSpPr>
        <p:spPr>
          <a:xfrm>
            <a:off x="16627500" y="15278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6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7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70"/>
          <p:cNvSpPr txBox="1"/>
          <p:nvPr/>
        </p:nvSpPr>
        <p:spPr>
          <a:xfrm>
            <a:off x="1106967" y="226938"/>
            <a:ext cx="168129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700"/>
              <a:buFont typeface="Poppins"/>
              <a:buNone/>
            </a:pPr>
            <a:r>
              <a:rPr b="0" i="0" lang="en-US" sz="57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Tolerable upper intake levels (</a:t>
            </a:r>
            <a:r>
              <a:rPr lang="en-US" sz="57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‘UL’)</a:t>
            </a:r>
            <a:r>
              <a:rPr b="0" i="0" lang="en-US" sz="57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of nutrients, toxicity, causes, symptoms, and treatmen</a:t>
            </a:r>
            <a:r>
              <a:rPr lang="en-US" sz="57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t: </a:t>
            </a:r>
            <a:r>
              <a:rPr b="1" lang="en-US" sz="57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Main Summary</a:t>
            </a:r>
            <a:endParaRPr b="1"/>
          </a:p>
        </p:txBody>
      </p:sp>
      <p:sp>
        <p:nvSpPr>
          <p:cNvPr id="540" name="Google Shape;540;p7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70"/>
          <p:cNvSpPr txBox="1"/>
          <p:nvPr/>
        </p:nvSpPr>
        <p:spPr>
          <a:xfrm>
            <a:off x="760849" y="3977875"/>
            <a:ext cx="7035900" cy="32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a UL? =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maximum daily intake unlikely to cause adverse effects in almost all healthy individuals.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Established by the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Academies of Sciences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(DRI system)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Applies to: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food + supplements + fortified foods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Does NOT apply to:</a:t>
            </a:r>
            <a:r>
              <a:rPr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medically supervised dosing, acute therapeutic use</a:t>
            </a:r>
            <a:endParaRPr b="1"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70"/>
          <p:cNvSpPr txBox="1"/>
          <p:nvPr/>
        </p:nvSpPr>
        <p:spPr>
          <a:xfrm>
            <a:off x="9639725" y="3977875"/>
            <a:ext cx="66939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Toxicity Risk Occurs Because:</a:t>
            </a:r>
            <a:endParaRPr sz="25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Excess Intake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↓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Tissue Accumulation or Metabolic Saturation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↓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Enzyme Overload or Oxidative Conversion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↓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Cellular Injury → Organ Toxicity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7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" name="Google Shape;548;p7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549" name="Google Shape;549;p7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50" name="Google Shape;550;p7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551" name="Google Shape;551;p71"/>
          <p:cNvSpPr txBox="1"/>
          <p:nvPr/>
        </p:nvSpPr>
        <p:spPr>
          <a:xfrm>
            <a:off x="1507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Risk Factors</a:t>
            </a:r>
            <a:endParaRPr/>
          </a:p>
        </p:txBody>
      </p:sp>
      <p:sp>
        <p:nvSpPr>
          <p:cNvPr id="552" name="Google Shape;552;p7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53" name="Google Shape;553;p71"/>
          <p:cNvGraphicFramePr/>
          <p:nvPr/>
        </p:nvGraphicFramePr>
        <p:xfrm>
          <a:off x="2562225" y="35621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507425"/>
                <a:gridCol w="7656125"/>
              </a:tblGrid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Risk Factor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Explanation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Fat-soluble vitamins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Stored in liver/adipose tissue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1277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High-dose supplements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Bypass normal absorption limits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Renal or liver disease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Impaired excretion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Chronic intakes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Accumulation over time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  <a:tr h="1277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Mineral antagonism</a:t>
                      </a:r>
                      <a:endParaRPr sz="1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Excess blocks absorption of others</a:t>
                      </a:r>
                      <a:endParaRPr sz="15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54" name="Google Shape;554;p71"/>
          <p:cNvSpPr/>
          <p:nvPr/>
        </p:nvSpPr>
        <p:spPr>
          <a:xfrm>
            <a:off x="16627500" y="15278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7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7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561" name="Google Shape;561;p7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62" name="Google Shape;562;p7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563" name="Google Shape;563;p72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Water-Soluble Vitamins (Adults ≥19)</a:t>
            </a:r>
            <a:endParaRPr/>
          </a:p>
        </p:txBody>
      </p:sp>
      <p:sp>
        <p:nvSpPr>
          <p:cNvPr id="564" name="Google Shape;564;p7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65" name="Google Shape;565;p72"/>
          <p:cNvGraphicFramePr/>
          <p:nvPr/>
        </p:nvGraphicFramePr>
        <p:xfrm>
          <a:off x="2406650" y="38417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019425"/>
                <a:gridCol w="3661200"/>
                <a:gridCol w="7320050"/>
              </a:tblGrid>
              <a:tr h="76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Vitamin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UL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Toxicity Signs</a:t>
                      </a:r>
                      <a:endParaRPr sz="2500"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Vitamin A (retinol)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highlight>
                            <a:srgbClr val="FFFF00"/>
                          </a:highlight>
                        </a:rPr>
                        <a:t>3,000 mcg RAE/day</a:t>
                      </a:r>
                      <a:endParaRPr sz="25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Liver injury, bone loss, teratogenicity</a:t>
                      </a:r>
                      <a:endParaRPr sz="2500"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Vitamin D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100 mcg/day (4,000 IU)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Hypercalcemia, kidney damage</a:t>
                      </a:r>
                      <a:endParaRPr sz="2500"/>
                    </a:p>
                  </a:txBody>
                  <a:tcPr marT="12700" marB="12700" marR="12700" marL="12700" anchor="ctr"/>
                </a:tc>
              </a:tr>
              <a:tr h="76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Vitamin E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1,000 mg/day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Bleeding risk, anticoagulant effects</a:t>
                      </a:r>
                      <a:endParaRPr sz="2500"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Vitamin K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500" u="none" cap="none" strike="noStrike"/>
                        <a:t>No UL established</a:t>
                      </a:r>
                      <a:endParaRPr sz="25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500" u="none" cap="none" strike="noStrike"/>
                        <a:t>Synthetic forms may interfere with anticoagulants</a:t>
                      </a:r>
                      <a:endParaRPr sz="25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66" name="Google Shape;566;p72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7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2" name="Google Shape;572;p7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573" name="Google Shape;573;p7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74" name="Google Shape;574;p7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575" name="Google Shape;575;p73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Fat-Soluble Vitamins (Adults ≥19)</a:t>
            </a:r>
            <a:endParaRPr/>
          </a:p>
        </p:txBody>
      </p:sp>
      <p:sp>
        <p:nvSpPr>
          <p:cNvPr id="576" name="Google Shape;576;p7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7" name="Google Shape;577;p73"/>
          <p:cNvGraphicFramePr/>
          <p:nvPr/>
        </p:nvGraphicFramePr>
        <p:xfrm>
          <a:off x="2552700" y="35623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4175950"/>
                <a:gridCol w="4812550"/>
                <a:gridCol w="5203450"/>
              </a:tblGrid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2,000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Diarrhea, kidney stones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Niacin (B3)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35 mg/day</a:t>
                      </a:r>
                      <a:r>
                        <a:rPr lang="en-US" sz="2400" u="none" cap="none" strike="noStrike"/>
                        <a:t> </a:t>
                      </a:r>
                      <a:r>
                        <a:rPr i="1" lang="en-US" sz="2400" u="none" cap="none" strike="noStrike"/>
                        <a:t>(supplemental)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Flushing, hepatotoxicity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Sensory neuropathy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Folate (synthetic)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1,000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Masks B12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Riboflavin (B2)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Harmless urine discoloration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Biotin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Interferes with lab tests only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Pantothenic acid (B5)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Mild GI distress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documented toxicity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78" name="Google Shape;578;p73"/>
          <p:cNvSpPr/>
          <p:nvPr/>
        </p:nvSpPr>
        <p:spPr>
          <a:xfrm>
            <a:off x="16443025" y="141986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 txBox="1"/>
          <p:nvPr/>
        </p:nvSpPr>
        <p:spPr>
          <a:xfrm>
            <a:off x="1100917" y="490068"/>
            <a:ext cx="168129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1" lang="en-US" sz="6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Processing: </a:t>
            </a:r>
            <a:endParaRPr b="1" sz="6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lang="en-US" sz="6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 Preserves vs. Destroys </a:t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 txBox="1"/>
          <p:nvPr/>
        </p:nvSpPr>
        <p:spPr>
          <a:xfrm>
            <a:off x="653825" y="3256075"/>
            <a:ext cx="8015400" cy="59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Processing Level &amp; Impact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Minimal (frozen veg) → excellent preservation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Moderate (pasteurized milk) → small vitamin loss but important for public safety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Refined (white flour) → severe fiber/mineral loss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Ultra-processed (snacks) → nutrient dilution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Processes That Reduce Nutrients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Refining/milling → fiber, B vitamins, magnesium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Sugar extraction → all nutrients removed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High-heat extrusion → vitamin A/C/E degradation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Hydrogenation → trans-fat creation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Juicing → fiber loss, polyphenol oxidation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 txBox="1"/>
          <p:nvPr/>
        </p:nvSpPr>
        <p:spPr>
          <a:xfrm>
            <a:off x="9136800" y="3256075"/>
            <a:ext cx="85413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800">
                <a:solidFill>
                  <a:schemeClr val="dk1"/>
                </a:solidFill>
                <a:highlight>
                  <a:srgbClr val="D9EAD3"/>
                </a:highlight>
                <a:latin typeface="Calibri"/>
                <a:ea typeface="Calibri"/>
                <a:cs typeface="Calibri"/>
                <a:sym typeface="Calibri"/>
              </a:rPr>
              <a:t>Processes That Preserve/Enhance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Freezing → preserves vitamin C, polyphenols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Fermentation → ↑ B vitamins, mineral absorption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Sprouting → ↑ zinc/iron bioavailability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Canning → ↑ lycopene bioavailability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Grinding flax/chia → releases omega-3s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7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584" name="Google Shape;584;p7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85" name="Google Shape;585;p7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586" name="Google Shape;586;p74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Major Minerals </a:t>
            </a:r>
            <a:endParaRPr/>
          </a:p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(Adults ≥19)</a:t>
            </a:r>
            <a:endParaRPr/>
          </a:p>
        </p:txBody>
      </p:sp>
      <p:sp>
        <p:nvSpPr>
          <p:cNvPr id="587" name="Google Shape;587;p7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88" name="Google Shape;588;p74"/>
          <p:cNvGraphicFramePr/>
          <p:nvPr/>
        </p:nvGraphicFramePr>
        <p:xfrm>
          <a:off x="2241550" y="40047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4329750"/>
                <a:gridCol w="5495700"/>
                <a:gridCol w="4620625"/>
              </a:tblGrid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2,500 mg/day (19–50)</a:t>
                      </a:r>
                      <a:r>
                        <a:rPr lang="en-US" sz="2400" u="none" cap="none" strike="noStrike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2,000 mg/day (51+)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Kidney stones, vascular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Magnesium (supplemental only)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350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Diarrhea, hypotension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Phosphorus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4,000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Soft tissue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2,300 mg/day (Upper guidance)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r>
                        <a:rPr lang="en-US" sz="2400" u="none" cap="none" strike="noStrike"/>
                        <a:t> </a:t>
                      </a:r>
                      <a:r>
                        <a:rPr i="1" lang="en-US" sz="2400" u="none" cap="none" strike="noStrike"/>
                        <a:t>(dietary)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highlight>
                            <a:srgbClr val="FFFF00"/>
                          </a:highlight>
                        </a:rPr>
                        <a:t>Hyperkalemia from supplements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89" name="Google Shape;589;p74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7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595" name="Google Shape;595;p7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96" name="Google Shape;596;p7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597" name="Google Shape;597;p75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Trace Minerals </a:t>
            </a:r>
            <a:endParaRPr/>
          </a:p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(Adults ≥19)</a:t>
            </a:r>
            <a:endParaRPr/>
          </a:p>
        </p:txBody>
      </p:sp>
      <p:sp>
        <p:nvSpPr>
          <p:cNvPr id="598" name="Google Shape;598;p7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99" name="Google Shape;599;p75"/>
          <p:cNvGraphicFramePr/>
          <p:nvPr/>
        </p:nvGraphicFramePr>
        <p:xfrm>
          <a:off x="2230239" y="38671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539050"/>
                <a:gridCol w="3177700"/>
                <a:gridCol w="8110775"/>
              </a:tblGrid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45 mg/day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GI bleeding, organ failure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40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Copper deficiency, immune suppression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Copper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Liver damage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400 mcg/day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Hair loss, nail brittleness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1,100 mcg/day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Thyroid dysfunction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Manganese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11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Neurologic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Skeletal fluorosis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00" name="Google Shape;600;p7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7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06" name="Google Shape;606;p7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07" name="Google Shape;607;p7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08" name="Google Shape;608;p77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Interactions &amp; Nutrient Antagonism</a:t>
            </a:r>
            <a:endParaRPr/>
          </a:p>
        </p:txBody>
      </p:sp>
      <p:sp>
        <p:nvSpPr>
          <p:cNvPr id="609" name="Google Shape;609;p7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10" name="Google Shape;610;p77"/>
          <p:cNvGraphicFramePr/>
          <p:nvPr/>
        </p:nvGraphicFramePr>
        <p:xfrm>
          <a:off x="3340100" y="40491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5122675"/>
                <a:gridCol w="7177075"/>
              </a:tblGrid>
              <a:tr h="125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Excess Nutrient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Impairs Absorption of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Zinc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Copper, iron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Iron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Zinc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Calcium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Iron, magnesium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Selenium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Iodine activity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Vitamin A</a:t>
                      </a:r>
                      <a:endParaRPr sz="1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Vitamin D</a:t>
                      </a:r>
                      <a:endParaRPr sz="16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11" name="Google Shape;611;p77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7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8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18" name="Google Shape;618;p8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19" name="Google Shape;619;p8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20" name="Google Shape;620;p81"/>
          <p:cNvSpPr txBox="1"/>
          <p:nvPr/>
        </p:nvSpPr>
        <p:spPr>
          <a:xfrm>
            <a:off x="1481917" y="90872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 Supplement Strategy</a:t>
            </a:r>
            <a:endParaRPr/>
          </a:p>
        </p:txBody>
      </p:sp>
      <p:sp>
        <p:nvSpPr>
          <p:cNvPr id="621" name="Google Shape;621;p8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81"/>
          <p:cNvSpPr txBox="1"/>
          <p:nvPr/>
        </p:nvSpPr>
        <p:spPr>
          <a:xfrm>
            <a:off x="1638725" y="3870100"/>
            <a:ext cx="14244600" cy="46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Protocol:</a:t>
            </a:r>
            <a:b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✅ Don't exceed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100–200% of RDA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unless medically indicated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✅ Avoid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stacking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multi + single-nutrient products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✅ Prioritize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 sources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over supplements</a:t>
            </a:r>
            <a:b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✅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 labs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during high-dose therapy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Food Is Safer: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ULs apply mainly to supplements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not whole foods.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AutoNum type="alphaLcPeriod"/>
            </a:pPr>
            <a:r>
              <a:rPr lang="en-US" sz="27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Exceptions: excess vitamin A (liver), certain selenium-rich foods</a:t>
            </a:r>
            <a:endParaRPr sz="27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 matrices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contain fiber, water, and competing compounds that naturally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 toxicity risk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8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9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29" name="Google Shape;629;p9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30" name="Google Shape;630;p9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31" name="Google Shape;631;p95"/>
          <p:cNvSpPr txBox="1"/>
          <p:nvPr/>
        </p:nvSpPr>
        <p:spPr>
          <a:xfrm>
            <a:off x="1677320" y="500521"/>
            <a:ext cx="142209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1" lang="en-US" sz="7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Reference Chart: </a:t>
            </a:r>
            <a:r>
              <a:rPr lang="en-US" sz="7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ULs, Risk Association &amp; Clinical Manifestations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9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33" name="Google Shape;633;p95"/>
          <p:cNvGraphicFramePr/>
          <p:nvPr/>
        </p:nvGraphicFramePr>
        <p:xfrm>
          <a:off x="240156" y="31496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809850"/>
                <a:gridCol w="3373150"/>
                <a:gridCol w="5018175"/>
                <a:gridCol w="5606525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Nutrient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highlight>
                            <a:srgbClr val="FFFF00"/>
                          </a:highlight>
                        </a:rPr>
                        <a:t>UL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Primary Risks If UL Is Exceeded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Clinical Manifestations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A (preformed retinol)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3,000 mcg RAE/day (10,000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Hepatic accumulation, teratogenicity,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Liver toxicity, headache, hair loss, fetal malformations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100 mcg/day (4,000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Hypercalcemia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Kidney stones, vascular calcification, confusion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1,000 mg/day (1,500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Anticoagulant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Bleeding risk, stroke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None established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Drug interactions possible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↓ Effect of warfarin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1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2,000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Osmotic diarrhea, oxalate kidney stones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GI distress, renal stones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Niacin (B3)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35 mg/day (supplemental form only)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Hepatotoxicity,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Flushing, nausea, liver injury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B6 (Pyridoxine)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Neurotoxicity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Sensory neuropathy, paresthesia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Folate (synthetic)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1,000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Masks vitamin B12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Neurologic injury despite anemia resolution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Riboflavin (B2)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Benign urine discoloration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toxicity documented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None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Biotin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Lab interference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False thyroid &amp; cardiac lab tests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Pantothenic Acid (B5)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Mild GI upset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Diarrhea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34" name="Google Shape;634;p9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8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40" name="Google Shape;640;p8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41" name="Google Shape;641;p8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42" name="Google Shape;642;p83"/>
          <p:cNvSpPr txBox="1"/>
          <p:nvPr/>
        </p:nvSpPr>
        <p:spPr>
          <a:xfrm>
            <a:off x="1481917" y="248321"/>
            <a:ext cx="168129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900"/>
              <a:buFont typeface="Poppins"/>
              <a:buNone/>
            </a:pPr>
            <a:r>
              <a:rPr b="1" i="0" lang="en-US" sz="62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Dietary Guidelines</a:t>
            </a:r>
            <a:r>
              <a:rPr b="0" i="0" lang="en-US" sz="62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b="1" i="0" lang="en-US" sz="62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Dietary Reference Intakes</a:t>
            </a:r>
            <a:r>
              <a:rPr b="0" i="0" lang="en-US" sz="62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for Preventive and Therapeutic Intervention</a:t>
            </a:r>
            <a:endParaRPr sz="6200"/>
          </a:p>
        </p:txBody>
      </p:sp>
      <p:sp>
        <p:nvSpPr>
          <p:cNvPr id="643" name="Google Shape;643;p8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83"/>
          <p:cNvSpPr txBox="1"/>
          <p:nvPr/>
        </p:nvSpPr>
        <p:spPr>
          <a:xfrm>
            <a:off x="9493471" y="3915300"/>
            <a:ext cx="71649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Relationship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1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DGA → FOOD-BASED GUIDELINES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(What to eat)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DRIs → NUTRIENT TARGETS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(How much you need)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5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Prevent disease</a:t>
            </a:r>
            <a:b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Correct deficiencies</a:t>
            </a:r>
            <a:b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Guide therapeutic diets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45" name="Google Shape;645;p83"/>
          <p:cNvGraphicFramePr/>
          <p:nvPr/>
        </p:nvGraphicFramePr>
        <p:xfrm>
          <a:off x="653694" y="487638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807875"/>
                <a:gridCol w="3168975"/>
              </a:tblGrid>
              <a:tr h="86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Framework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Purpose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13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Dietary Guidelines for AmericanRelationships (DGA)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Population-based behavior guidance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86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Dietary Reference Intakes (DRIs)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Quantitative nutrient standards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46" name="Google Shape;646;p83"/>
          <p:cNvSpPr txBox="1"/>
          <p:nvPr/>
        </p:nvSpPr>
        <p:spPr>
          <a:xfrm>
            <a:off x="2324526" y="3719648"/>
            <a:ext cx="5898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DGA &amp; DRIs Matter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8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8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53" name="Google Shape;653;p8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54" name="Google Shape;654;p8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55" name="Google Shape;655;p84"/>
          <p:cNvSpPr txBox="1"/>
          <p:nvPr/>
        </p:nvSpPr>
        <p:spPr>
          <a:xfrm>
            <a:off x="1405717" y="1094205"/>
            <a:ext cx="16812962" cy="1102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18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100"/>
              <a:buFont typeface="Poppins"/>
              <a:buNone/>
            </a:pPr>
            <a:r>
              <a:rPr b="0" i="0" lang="en-US" sz="6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Dietary Guidelines for Americans (DGA)</a:t>
            </a:r>
            <a:endParaRPr/>
          </a:p>
        </p:txBody>
      </p:sp>
      <p:sp>
        <p:nvSpPr>
          <p:cNvPr id="656" name="Google Shape;656;p8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84"/>
          <p:cNvSpPr txBox="1"/>
          <p:nvPr/>
        </p:nvSpPr>
        <p:spPr>
          <a:xfrm>
            <a:off x="755888" y="5384451"/>
            <a:ext cx="50316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20840" lvl="0" marL="320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Healthy Eating Patterns (over isolated nutrients)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Fruits + Vegetables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Whole Grains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Lean Proteins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Low-fat or fortified dairy/alternatives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Healthy fats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84"/>
          <p:cNvSpPr txBox="1"/>
          <p:nvPr/>
        </p:nvSpPr>
        <p:spPr>
          <a:xfrm>
            <a:off x="866708" y="3452872"/>
            <a:ext cx="16554600" cy="16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Evidence-based dietary recommendations updated every </a:t>
            </a:r>
            <a:r>
              <a:rPr b="1"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 years </a:t>
            </a:r>
            <a:r>
              <a:rPr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(USDA &amp; HHS) to guide health promotion and disease prevention for the general population.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Core DGA Principles: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84"/>
          <p:cNvSpPr txBox="1"/>
          <p:nvPr/>
        </p:nvSpPr>
        <p:spPr>
          <a:xfrm>
            <a:off x="5480290" y="5384451"/>
            <a:ext cx="5342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Nutrient Density Over Calories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Focus on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micronutrients per kcal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Replace empty calories with whole foods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84"/>
          <p:cNvSpPr txBox="1"/>
          <p:nvPr/>
        </p:nvSpPr>
        <p:spPr>
          <a:xfrm>
            <a:off x="11038062" y="5384451"/>
            <a:ext cx="534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Limit Specific Risk Nutrients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1" name="Google Shape;661;p84"/>
          <p:cNvGraphicFramePr/>
          <p:nvPr/>
        </p:nvGraphicFramePr>
        <p:xfrm>
          <a:off x="11038045" y="605693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835975"/>
                <a:gridCol w="4549575"/>
              </a:tblGrid>
              <a:tr h="94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Nutrient to Limit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DGA Recommendation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Added sugars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&lt;10% of daily calories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Saturated fats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&lt;10% of daily calories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Sodium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&lt;2,300 mg/day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  <a:tr h="94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Alcohol</a:t>
                      </a:r>
                      <a:endParaRPr sz="24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If consumed: ≤1 drink/day (women), ≤2 (men)</a:t>
                      </a:r>
                      <a:endParaRPr sz="24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62" name="Google Shape;662;p8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84"/>
          <p:cNvSpPr/>
          <p:nvPr/>
        </p:nvSpPr>
        <p:spPr>
          <a:xfrm>
            <a:off x="16700525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8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69" name="Google Shape;669;p8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70" name="Google Shape;670;p8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71" name="Google Shape;671;p85"/>
          <p:cNvSpPr txBox="1"/>
          <p:nvPr/>
        </p:nvSpPr>
        <p:spPr>
          <a:xfrm>
            <a:off x="1278717" y="433805"/>
            <a:ext cx="16812900" cy="18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100"/>
              <a:buFont typeface="Poppins"/>
              <a:buNone/>
            </a:pPr>
            <a:r>
              <a:rPr b="0" i="0" lang="en-US" sz="6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Dietary Guidelines for Dietary Reference Intakes (DRIs)</a:t>
            </a:r>
            <a:endParaRPr/>
          </a:p>
        </p:txBody>
      </p:sp>
      <p:sp>
        <p:nvSpPr>
          <p:cNvPr id="672" name="Google Shape;672;p8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85"/>
          <p:cNvSpPr txBox="1"/>
          <p:nvPr/>
        </p:nvSpPr>
        <p:spPr>
          <a:xfrm>
            <a:off x="866683" y="3275072"/>
            <a:ext cx="16554600" cy="21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Numeric nutrient standards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developed by the National Academies to meet the needs of healthy individuals by life stage and sex.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            Components of the DRI Framework</a:t>
            </a:r>
            <a:endParaRPr sz="26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85"/>
          <p:cNvSpPr txBox="1"/>
          <p:nvPr/>
        </p:nvSpPr>
        <p:spPr>
          <a:xfrm>
            <a:off x="12703553" y="4716781"/>
            <a:ext cx="398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Example DRI Reference</a:t>
            </a:r>
            <a:endParaRPr sz="26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75" name="Google Shape;675;p85"/>
          <p:cNvGraphicFramePr/>
          <p:nvPr/>
        </p:nvGraphicFramePr>
        <p:xfrm>
          <a:off x="1317625" y="557495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684950"/>
                <a:gridCol w="3632850"/>
              </a:tblGrid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Standard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Description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113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EAR (Estimated Average Requirement)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Intake meeting needs of 50% of population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113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RDA (Recommended Dietary Allowance)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Intake covering ~97–98%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AI (Adequate Intake)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When insufficient data exist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UL (Upper Intake Level)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Tolerable max intake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676" name="Google Shape;676;p85"/>
          <p:cNvGraphicFramePr/>
          <p:nvPr/>
        </p:nvGraphicFramePr>
        <p:xfrm>
          <a:off x="11328400" y="546099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985275"/>
                <a:gridCol w="2107450"/>
                <a:gridCol w="2428725"/>
              </a:tblGrid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Nutrient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RDA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UL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Vitamin C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75–90 mg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2,000 mg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Vitamin D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15 mcg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100 mcg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1051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Magnesium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320–420 mg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350 mg (supp)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Iron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8–18 mg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45 mg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Zinc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8–11 mg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40 mg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77" name="Google Shape;677;p8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8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" name="Google Shape;683;p8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84" name="Google Shape;684;p8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85" name="Google Shape;685;p8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686" name="Google Shape;686;p86"/>
          <p:cNvSpPr txBox="1"/>
          <p:nvPr/>
        </p:nvSpPr>
        <p:spPr>
          <a:xfrm>
            <a:off x="1278717" y="992605"/>
            <a:ext cx="1681296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Using DGA &amp; DRI Together</a:t>
            </a:r>
            <a:endParaRPr/>
          </a:p>
        </p:txBody>
      </p:sp>
      <p:sp>
        <p:nvSpPr>
          <p:cNvPr id="687" name="Google Shape;687;p8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86"/>
          <p:cNvSpPr txBox="1"/>
          <p:nvPr/>
        </p:nvSpPr>
        <p:spPr>
          <a:xfrm>
            <a:off x="2244427" y="4086700"/>
            <a:ext cx="74406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Integrated Application Model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DGA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→ Recommend Whole-Food Patterns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t/>
            </a:r>
            <a:endParaRPr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→ Quantify Nutrient Targets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86"/>
          <p:cNvSpPr txBox="1"/>
          <p:nvPr/>
        </p:nvSpPr>
        <p:spPr>
          <a:xfrm>
            <a:off x="11230353" y="4215126"/>
            <a:ext cx="61395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Example:</a:t>
            </a:r>
            <a:endParaRPr sz="30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DGA</a:t>
            </a:r>
            <a:r>
              <a:rPr b="1" lang="en-US" sz="300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"Eat fortified dairy or alternatives daily."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 application:</a:t>
            </a:r>
            <a:b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Target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1,000–1,200 mg calcium/day</a:t>
            </a:r>
            <a:b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Target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 mcg vitamin D/day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86"/>
          <p:cNvSpPr txBox="1"/>
          <p:nvPr/>
        </p:nvSpPr>
        <p:spPr>
          <a:xfrm>
            <a:off x="4851903" y="8240275"/>
            <a:ext cx="858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0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 Tip: </a:t>
            </a:r>
            <a:r>
              <a:rPr lang="en-US" sz="30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DGA = what to eat, DRIs = how much to get</a:t>
            </a:r>
            <a:endParaRPr sz="30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8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" name="Google Shape;696;p8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697" name="Google Shape;697;p8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i="0" sz="6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87"/>
            <p:cNvSpPr txBox="1"/>
            <p:nvPr/>
          </p:nvSpPr>
          <p:spPr>
            <a:xfrm>
              <a:off x="-1" y="0"/>
              <a:ext cx="190482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i="0" lang="en-US" sz="67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9" name="Google Shape;699;p87"/>
          <p:cNvSpPr txBox="1"/>
          <p:nvPr/>
        </p:nvSpPr>
        <p:spPr>
          <a:xfrm>
            <a:off x="1074545" y="365792"/>
            <a:ext cx="15206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1" i="0" lang="en-US" sz="7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Preventive</a:t>
            </a:r>
            <a:r>
              <a:rPr i="0" lang="en-US" sz="7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Nutrition Strategy </a:t>
            </a:r>
            <a:endParaRPr i="0" sz="7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i="0" lang="en-US" sz="7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(Based on DRI &amp; DGAs)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8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87"/>
          <p:cNvSpPr txBox="1"/>
          <p:nvPr/>
        </p:nvSpPr>
        <p:spPr>
          <a:xfrm>
            <a:off x="1242407" y="4714295"/>
            <a:ext cx="74364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Vegetables + Fruits (½ plate)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Whole grains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Lean proteins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Low-fat dairy or fortified alternatives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Calibri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Healthy fats (olive oil, nuts)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02" name="Google Shape;702;p87"/>
          <p:cNvGraphicFramePr/>
          <p:nvPr/>
        </p:nvGraphicFramePr>
        <p:xfrm>
          <a:off x="9718675" y="45781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521625"/>
                <a:gridCol w="4272100"/>
              </a:tblGrid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Preventive 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Sodium (&lt;2,300 mg/day)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Blood pressure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Saturated fat (&lt;10% kcal)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LDL cholesterol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Added sugars (&lt;10% kcal)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Metabolic disease prevention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Alcohol limits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Reduce cancer &amp; liver disease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03" name="Google Shape;703;p87"/>
          <p:cNvSpPr txBox="1"/>
          <p:nvPr/>
        </p:nvSpPr>
        <p:spPr>
          <a:xfrm>
            <a:off x="1232327" y="3897450"/>
            <a:ext cx="5745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Core Dietary Pattern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87"/>
          <p:cNvSpPr txBox="1"/>
          <p:nvPr/>
        </p:nvSpPr>
        <p:spPr>
          <a:xfrm>
            <a:off x="9741327" y="3833950"/>
            <a:ext cx="3711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Restrictions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 txBox="1"/>
          <p:nvPr/>
        </p:nvSpPr>
        <p:spPr>
          <a:xfrm>
            <a:off x="1069742" y="411979"/>
            <a:ext cx="168129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lang="en-US" sz="6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Preparation, Storage &amp; the Chemistry Behind It </a:t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6"/>
          <p:cNvSpPr txBox="1"/>
          <p:nvPr/>
        </p:nvSpPr>
        <p:spPr>
          <a:xfrm>
            <a:off x="342900" y="3256075"/>
            <a:ext cx="8014500" cy="6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Cooking Method Effects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Boiling → major vitamin C/B loss (leaches into water)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Steaming → best retention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Roasting → preserves minerals, may lose vitamin C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Frying → destroys antioxidants, adds oxidized fats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Microwaving → minimal loss (low water)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Pressure cooking → ↓ phytates, retains minerals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Note: heat actually </a:t>
            </a: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absorption of carotenoids, protein digestibility, some minerals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Storage Factors - (</a:t>
            </a:r>
            <a:r>
              <a:rPr b="1"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*important for supplements, too)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Light → loses riboflavin, vitamin A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Oxygen → oxidizes vitamin C, fats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Heat → destroys fat-soluble vitamins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Time → gradual decay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Fresh &gt; frozen &gt; canned &gt; shelf-stable, in nutrient retention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 txBox="1"/>
          <p:nvPr/>
        </p:nvSpPr>
        <p:spPr>
          <a:xfrm>
            <a:off x="9040075" y="3397825"/>
            <a:ext cx="8482200" cy="59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Chemistry (why this all happens)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Oxidative damage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O₂+light+heat → ROS → nutrient oxidation (vitamin C → inactive dehydroascorbate; A/E → inactive peroxides)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Leaching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water-soluble vitamins/minerals dissolve into cooking/soaking liquid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Thermal decomposition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vitamins denature, phytonutrient rings break down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 Patterns You'll See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Ultra-processed diet → fiber/Mg/B-vitamin insufficiency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Long storage → vitamin C/antioxidant loss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Excess boiling → B-complex depletion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Low produce intake → polyphenol/carotenoid insufficiency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8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10" name="Google Shape;710;p8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i="0" sz="6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88"/>
            <p:cNvSpPr txBox="1"/>
            <p:nvPr/>
          </p:nvSpPr>
          <p:spPr>
            <a:xfrm>
              <a:off x="-1" y="0"/>
              <a:ext cx="190482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i="0" lang="en-US" sz="67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2" name="Google Shape;712;p88"/>
          <p:cNvSpPr txBox="1"/>
          <p:nvPr/>
        </p:nvSpPr>
        <p:spPr>
          <a:xfrm>
            <a:off x="737545" y="504392"/>
            <a:ext cx="168129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1" i="0" lang="en-US" sz="7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Preventive</a:t>
            </a:r>
            <a:r>
              <a:rPr i="0" lang="en-US" sz="7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Nutrition Interventions</a:t>
            </a:r>
            <a:endParaRPr i="0" sz="7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Poppins"/>
              <a:buNone/>
            </a:pPr>
            <a:r>
              <a:rPr lang="en-US" sz="7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(Based on DRI &amp; DGAs)</a:t>
            </a:r>
            <a:endParaRPr sz="7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8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14" name="Google Shape;714;p88"/>
          <p:cNvGraphicFramePr/>
          <p:nvPr/>
        </p:nvGraphicFramePr>
        <p:xfrm>
          <a:off x="737559" y="304864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4697550"/>
                <a:gridCol w="12115350"/>
              </a:tblGrid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Disease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DGA Intervention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DASH pattern → ↑ potassium, calcium, magnesium + ↓ sodium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Cardiovascular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Mediterranean/DASH → ↑ fiber &amp; omega-3 fats; ↓ saturated fat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Type 2 diabetes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Whole-food, low glycemic pattern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Calcium + vitamin D fortified foods with resistance exercise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Cancer risk</a:t>
                      </a:r>
                      <a:endParaRPr/>
                    </a:p>
                  </a:txBody>
                  <a:tcPr marT="12700" marB="12700" marR="12700" marL="12700" anchor="ctr"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High fruit/veg, phytonutrient-rich pattern; low processed meat</a:t>
                      </a:r>
                      <a:endParaRPr/>
                    </a:p>
                  </a:txBody>
                  <a:tcPr marT="12700" marB="12700" marR="12700" marL="12700" anchor="ctr"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Celiac disease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Gluten-free whole-food pattern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Kidney disease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Protein &amp; potassium restriction patterns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Hemochromatosis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Avoid iron supplementation &amp; fortified foods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Hypercalcemia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Vitamin D &amp; calcium restriction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Gout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Reduced purine intake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Food intolerance/allergy</a:t>
                      </a:r>
                      <a:endParaRPr b="1"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Elimination diets</a:t>
                      </a:r>
                      <a:endParaRPr sz="2400" u="none" cap="none" strike="noStrike"/>
                    </a:p>
                  </a:txBody>
                  <a:tcPr marT="12700" marB="12700" marR="12700" marL="1270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15" name="Google Shape;715;p88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8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" name="Google Shape;721;p90"/>
          <p:cNvGrpSpPr/>
          <p:nvPr/>
        </p:nvGrpSpPr>
        <p:grpSpPr>
          <a:xfrm>
            <a:off x="-528007" y="-5"/>
            <a:ext cx="19048335" cy="1978629"/>
            <a:chOff x="-1" y="-2"/>
            <a:chExt cx="19048333" cy="1978627"/>
          </a:xfrm>
        </p:grpSpPr>
        <p:sp>
          <p:nvSpPr>
            <p:cNvPr id="722" name="Google Shape;722;p90"/>
            <p:cNvSpPr/>
            <p:nvPr/>
          </p:nvSpPr>
          <p:spPr>
            <a:xfrm>
              <a:off x="-1" y="0"/>
              <a:ext cx="19048333" cy="1978625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23" name="Google Shape;723;p90"/>
            <p:cNvSpPr txBox="1"/>
            <p:nvPr/>
          </p:nvSpPr>
          <p:spPr>
            <a:xfrm>
              <a:off x="-1" y="-2"/>
              <a:ext cx="19048333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24" name="Google Shape;724;p90"/>
          <p:cNvSpPr txBox="1"/>
          <p:nvPr/>
        </p:nvSpPr>
        <p:spPr>
          <a:xfrm>
            <a:off x="737520" y="500355"/>
            <a:ext cx="16812960" cy="11260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8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900"/>
              <a:buFont typeface="Poppins"/>
              <a:buNone/>
            </a:pPr>
            <a:r>
              <a:rPr b="0" i="0" lang="en-US" sz="6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DRI-Driven Prevention</a:t>
            </a:r>
            <a:endParaRPr/>
          </a:p>
        </p:txBody>
      </p:sp>
      <p:sp>
        <p:nvSpPr>
          <p:cNvPr id="725" name="Google Shape;725;p9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26" name="Google Shape;726;p90"/>
          <p:cNvGraphicFramePr/>
          <p:nvPr/>
        </p:nvGraphicFramePr>
        <p:xfrm>
          <a:off x="841321" y="21778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308900"/>
                <a:gridCol w="4677525"/>
                <a:gridCol w="9618925"/>
              </a:tblGrid>
              <a:tr h="305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DRI Target (Adults)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Preventive Effect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Folate (B9)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400 µg/day</a:t>
                      </a:r>
                      <a:r>
                        <a:rPr lang="en-US" sz="1600" u="none" cap="none" strike="noStrike"/>
                        <a:t> (600 µg during pregnancy)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neural tube defects</a:t>
                      </a:r>
                      <a:r>
                        <a:rPr lang="en-US" sz="1600" u="none" cap="none" strike="noStrike"/>
                        <a:t> in pregnancy; supports DNA synthesis and red blood cell formation; lowers risk of megaloblastic 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8 mg/day (men)18 mg/day (premenopausal women)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iron-deficiency anemia</a:t>
                      </a:r>
                      <a:r>
                        <a:rPr lang="en-US" sz="1600" u="none" cap="none" strike="noStrike"/>
                        <a:t>, fatigue, impaired immunity, and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15 µg/day (600 IU)20 µg/day (800 IU) &gt;70 yrs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Maintains </a:t>
                      </a:r>
                      <a:r>
                        <a:rPr b="1" lang="en-US" sz="1600" u="none" cap="none" strike="noStrike"/>
                        <a:t>bone mineral density</a:t>
                      </a:r>
                      <a:r>
                        <a:rPr lang="en-US" sz="1600" u="none" cap="none" strike="noStrike"/>
                        <a:t>, prevents rickets and osteomalacia, supports immune and neuromuscular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1,000 mg/day (19–50)1,200 mg/day (51+)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osteopenia/osteoporosis</a:t>
                      </a:r>
                      <a:r>
                        <a:rPr lang="en-US" sz="1600" u="none" cap="none" strike="noStrike"/>
                        <a:t>, supports skeletal development, nerve function, and muscle contraction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1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25 g/day (women)38 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Reduces risk of </a:t>
                      </a:r>
                      <a:r>
                        <a:rPr b="1" lang="en-US" sz="1600" u="none" cap="none" strike="noStrike"/>
                        <a:t>cardiovascular disease, colon cancer, type 2 diabetes</a:t>
                      </a:r>
                      <a:r>
                        <a:rPr lang="en-US" sz="1600" u="none" cap="none" strike="noStrike"/>
                        <a:t>; improves gut health and lipid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2,600 mg/day (women)3,400 mg/day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Supports </a:t>
                      </a:r>
                      <a:r>
                        <a:rPr b="1" lang="en-US" sz="1600" u="none" cap="none" strike="noStrike"/>
                        <a:t>blood pressure regulation</a:t>
                      </a:r>
                      <a:r>
                        <a:rPr lang="en-US" sz="1600" u="none" cap="none" strike="noStrike"/>
                        <a:t>, lowers stroke risk, balances sodium intake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320 mg/day (women)420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Maintains </a:t>
                      </a:r>
                      <a:r>
                        <a:rPr b="1" lang="en-US" sz="1600" u="none" cap="none" strike="noStrike"/>
                        <a:t>glucose metabolism</a:t>
                      </a:r>
                      <a:r>
                        <a:rPr lang="en-US" sz="1600" u="none" cap="none" strike="noStrike"/>
                        <a:t>, prevents muscle cramps, cardiac rhythm disturbances, and supports 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700 µg RAE/day (women)900 µg RAE/day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Preserves </a:t>
                      </a:r>
                      <a:r>
                        <a:rPr b="1" lang="en-US" sz="1600" u="none" cap="none" strike="noStrike"/>
                        <a:t>vision (night blindness prevention)</a:t>
                      </a:r>
                      <a:r>
                        <a:rPr lang="en-US" sz="1600" u="none" cap="none" strike="noStrike"/>
                        <a:t>, immune defense, skin and epithelial tissue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1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75 mg/day (women)90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Supports </a:t>
                      </a:r>
                      <a:r>
                        <a:rPr b="1" lang="en-US" sz="1600" u="none" cap="none" strike="noStrike"/>
                        <a:t>immune defense</a:t>
                      </a:r>
                      <a:r>
                        <a:rPr lang="en-US" sz="1600" u="none" cap="none" strike="noStrike"/>
                        <a:t>, antioxidant protection, collagen synthesis, and improved iron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2.4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megaloblastic anemia</a:t>
                      </a:r>
                      <a:r>
                        <a:rPr lang="en-US" sz="1600" u="none" cap="none" strike="noStrike"/>
                        <a:t>, neuropathy, and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8 mg/day (women)11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Maintains </a:t>
                      </a:r>
                      <a:r>
                        <a:rPr b="1" lang="en-US" sz="1600" u="none" cap="none" strike="noStrike"/>
                        <a:t>immune competence</a:t>
                      </a:r>
                      <a:r>
                        <a:rPr lang="en-US" sz="1600" u="none" cap="none" strike="noStrike"/>
                        <a:t>, wound healing, reproductive health, taste acuity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150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goiter and hypothyroidism</a:t>
                      </a:r>
                      <a:r>
                        <a:rPr lang="en-US" sz="1600" u="none" cap="none" strike="noStrike"/>
                        <a:t>, supports fetal brain development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55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Antioxidant protection via glutathione peroxidase activity; supports thyroid hormone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Omega-3 fatty acids (ALA)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1.1 g/day (women)1.6 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Reduces risk of </a:t>
                      </a:r>
                      <a:r>
                        <a:rPr b="1" lang="en-US" sz="1600" u="none" cap="none" strike="noStrike"/>
                        <a:t>cardiovascular inflammation and thrombosis</a:t>
                      </a:r>
                      <a:r>
                        <a:rPr lang="en-US" sz="1600" u="none" cap="none" strike="noStrike"/>
                        <a:t>; supports brain and retinal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Vitamin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90 µg/day (women)120 µg/day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Supports </a:t>
                      </a:r>
                      <a:r>
                        <a:rPr b="1" lang="en-US" sz="1600" u="none" cap="none" strike="noStrike"/>
                        <a:t>normal blood coagulation</a:t>
                      </a:r>
                      <a:r>
                        <a:rPr lang="en-US" sz="1600" u="none" cap="none" strike="noStrike"/>
                        <a:t> and protects against abnormal arterial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Choline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/>
                        <a:t>425 mg/day (women)550 mg/day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/>
                        <a:t>Prevents </a:t>
                      </a:r>
                      <a:r>
                        <a:rPr b="1" lang="en-US" sz="1600" u="none" cap="none" strike="noStrike"/>
                        <a:t>fatty liver disease</a:t>
                      </a:r>
                      <a:r>
                        <a:rPr lang="en-US" sz="1600" u="none" cap="none" strike="noStrike"/>
                        <a:t>, supports neurotransmitter synthesis (acetylcholine) and fetal neural development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27" name="Google Shape;727;p90"/>
          <p:cNvSpPr/>
          <p:nvPr/>
        </p:nvSpPr>
        <p:spPr>
          <a:xfrm>
            <a:off x="16417675" y="1470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9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91"/>
          <p:cNvGrpSpPr/>
          <p:nvPr/>
        </p:nvGrpSpPr>
        <p:grpSpPr>
          <a:xfrm>
            <a:off x="-528007" y="-6"/>
            <a:ext cx="19048335" cy="2746683"/>
            <a:chOff x="-1" y="-2"/>
            <a:chExt cx="19048333" cy="2746681"/>
          </a:xfrm>
        </p:grpSpPr>
        <p:sp>
          <p:nvSpPr>
            <p:cNvPr id="734" name="Google Shape;734;p91"/>
            <p:cNvSpPr/>
            <p:nvPr/>
          </p:nvSpPr>
          <p:spPr>
            <a:xfrm>
              <a:off x="-1" y="-2"/>
              <a:ext cx="19048333" cy="2746681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35" name="Google Shape;735;p91"/>
            <p:cNvSpPr txBox="1"/>
            <p:nvPr/>
          </p:nvSpPr>
          <p:spPr>
            <a:xfrm>
              <a:off x="-1" y="-1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36" name="Google Shape;736;p91"/>
          <p:cNvSpPr txBox="1"/>
          <p:nvPr/>
        </p:nvSpPr>
        <p:spPr>
          <a:xfrm>
            <a:off x="1072280" y="232437"/>
            <a:ext cx="16812900" cy="21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1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</a:t>
            </a: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Nutrition </a:t>
            </a:r>
            <a:r>
              <a:rPr b="0" i="0" lang="en-US" sz="6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Intervention Strategy</a:t>
            </a:r>
            <a:endParaRPr/>
          </a:p>
        </p:txBody>
      </p:sp>
      <p:sp>
        <p:nvSpPr>
          <p:cNvPr id="737" name="Google Shape;737;p91"/>
          <p:cNvSpPr/>
          <p:nvPr/>
        </p:nvSpPr>
        <p:spPr>
          <a:xfrm>
            <a:off x="-2602379" y="0"/>
            <a:ext cx="3256200" cy="3256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91"/>
          <p:cNvSpPr txBox="1"/>
          <p:nvPr/>
        </p:nvSpPr>
        <p:spPr>
          <a:xfrm>
            <a:off x="977185" y="3142788"/>
            <a:ext cx="15479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Therapeutic nutrition occurs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after a deficiency or disease process is present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requiring adjustments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above baseline DRIs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strict restrictions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91"/>
          <p:cNvSpPr txBox="1"/>
          <p:nvPr/>
        </p:nvSpPr>
        <p:spPr>
          <a:xfrm>
            <a:off x="927524" y="4573985"/>
            <a:ext cx="5105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Therapeutic Purpose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Restore biochemical function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Correct nutrient deficiencies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Reduce disease symptoms or progression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91"/>
          <p:cNvSpPr txBox="1"/>
          <p:nvPr/>
        </p:nvSpPr>
        <p:spPr>
          <a:xfrm>
            <a:off x="6259379" y="4573880"/>
            <a:ext cx="63027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Stepwise Clinical Process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Assess intake &amp; labs →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Compare intake to DRI →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Apply DGA eating pattern →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Prescribe supplements only if needed →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Monitor against ULs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91"/>
          <p:cNvSpPr txBox="1"/>
          <p:nvPr/>
        </p:nvSpPr>
        <p:spPr>
          <a:xfrm>
            <a:off x="13043323" y="4493943"/>
            <a:ext cx="49050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Example Clinical Case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Client: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Fatigue, low ferritin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Intervention: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DGA: Increase red meat, beans, leafy greens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DRI: Goal iron = 18 mg/day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Therapeutic: 35 mg/day iron for 3–4 months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Recheck labs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91"/>
          <p:cNvSpPr txBox="1"/>
          <p:nvPr/>
        </p:nvSpPr>
        <p:spPr>
          <a:xfrm>
            <a:off x="977175" y="9193250"/>
            <a:ext cx="10900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Summary</a:t>
            </a:r>
            <a:r>
              <a:rPr b="1"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Therapeutic nutrition = short-term, targeted, and monitored</a:t>
            </a:r>
            <a:endParaRPr sz="25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9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9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49" name="Google Shape;749;p9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50" name="Google Shape;750;p9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51" name="Google Shape;751;p94"/>
          <p:cNvSpPr txBox="1"/>
          <p:nvPr/>
        </p:nvSpPr>
        <p:spPr>
          <a:xfrm>
            <a:off x="1321720" y="481303"/>
            <a:ext cx="142209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1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</a:t>
            </a: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Supplementing </a:t>
            </a:r>
            <a:r>
              <a:rPr b="0" i="1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Beyond</a:t>
            </a: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DRIs</a:t>
            </a:r>
            <a:endParaRPr/>
          </a:p>
        </p:txBody>
      </p:sp>
      <p:sp>
        <p:nvSpPr>
          <p:cNvPr id="752" name="Google Shape;752;p9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94"/>
          <p:cNvSpPr txBox="1"/>
          <p:nvPr/>
        </p:nvSpPr>
        <p:spPr>
          <a:xfrm>
            <a:off x="13302918" y="4656370"/>
            <a:ext cx="37308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FF2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800"/>
              <a:buFont typeface="Times"/>
              <a:buNone/>
            </a:pPr>
            <a:r>
              <a:rPr i="0" lang="en-US" sz="2800" u="none" cap="none" strike="noStrike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rPr>
              <a:t>All therapeutic dosing is: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Calibri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rPr>
              <a:t>Time-limited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Calibri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rPr>
              <a:t>Biomarker-monitored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Calibri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Calibri"/>
                <a:ea typeface="Calibri"/>
                <a:cs typeface="Calibri"/>
                <a:sym typeface="Calibri"/>
              </a:rPr>
              <a:t>UL-aware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54" name="Google Shape;754;p94"/>
          <p:cNvGraphicFramePr/>
          <p:nvPr/>
        </p:nvGraphicFramePr>
        <p:xfrm>
          <a:off x="529083" y="378315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038325"/>
                <a:gridCol w="2059375"/>
                <a:gridCol w="3450750"/>
                <a:gridCol w="3984600"/>
              </a:tblGrid>
              <a:tr h="97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RDA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Therapeutic Range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Clinical Goal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18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30–65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Restore hemoglobin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600 IU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1,000–5,000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Rebuild serum 25(OH)D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320–420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400–800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Correct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2.4 mcg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500–5,000 mcg/day oral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Treat neuropathy/anemia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400 mcg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1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Restore RBC folate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55" name="Google Shape;755;p9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9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61" name="Google Shape;761;p9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62" name="Google Shape;762;p9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63" name="Google Shape;763;p99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</a:t>
            </a:r>
            <a:endParaRPr/>
          </a:p>
        </p:txBody>
      </p:sp>
      <p:sp>
        <p:nvSpPr>
          <p:cNvPr id="764" name="Google Shape;764;p9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65" name="Google Shape;765;p99"/>
          <p:cNvGraphicFramePr/>
          <p:nvPr/>
        </p:nvGraphicFramePr>
        <p:xfrm>
          <a:off x="2207267" y="35919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655650"/>
                <a:gridCol w="3748325"/>
                <a:gridCol w="6469475"/>
              </a:tblGrid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Category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Therapy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Target population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Healthy individuals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Symptomatic/deficient individuals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Primary tool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DGA patterns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DRIs +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Dose range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RDA/AI sufficient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Exceed RDA under supervision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Timeline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Lifelong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Temporary correction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/>
                        <a:t>Safety bound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UL reference only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/>
                        <a:t>Active UL monitoring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66" name="Google Shape;766;p99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" name="Google Shape;771;p10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72" name="Google Shape;772;p10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73" name="Google Shape;773;p10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74" name="Google Shape;774;p100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775" name="Google Shape;775;p10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00"/>
          <p:cNvSpPr txBox="1"/>
          <p:nvPr/>
        </p:nvSpPr>
        <p:spPr>
          <a:xfrm>
            <a:off x="480926" y="3256075"/>
            <a:ext cx="17529900" cy="6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Which combination of cofactors is required for the conversion of pyruvate to acetyl-CoA by the pyruvate dehydrogenase complex?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NAD+, FAD, CoA, TPP, lipoic acid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NAD⁺, FAD, CoA, TPP, biotin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NAD+, FMN, vitamin B6, biotin, CoA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NADP+, iron, magnesium, folate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Which nutrient has the lowest UL threshold relative to its RDA?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Vitamin C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Vitamin D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Iron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Zinc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Which symptom is most characteristic of vitamin B6 toxicity?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A. Megaloblastic anemia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B. Renal calcification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C. Tremors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D. Sensory neuropathy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1" name="Google Shape;781;p101"/>
          <p:cNvGrpSpPr/>
          <p:nvPr/>
        </p:nvGrpSpPr>
        <p:grpSpPr>
          <a:xfrm>
            <a:off x="-424994" y="-488703"/>
            <a:ext cx="19048333" cy="3086104"/>
            <a:chOff x="-1" y="-1"/>
            <a:chExt cx="19048333" cy="3086104"/>
          </a:xfrm>
        </p:grpSpPr>
        <p:sp>
          <p:nvSpPr>
            <p:cNvPr id="782" name="Google Shape;782;p10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3" name="Google Shape;783;p101"/>
            <p:cNvSpPr txBox="1"/>
            <p:nvPr/>
          </p:nvSpPr>
          <p:spPr>
            <a:xfrm>
              <a:off x="-1" y="0"/>
              <a:ext cx="190482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84" name="Google Shape;784;p101"/>
          <p:cNvSpPr txBox="1"/>
          <p:nvPr/>
        </p:nvSpPr>
        <p:spPr>
          <a:xfrm>
            <a:off x="1700770" y="984499"/>
            <a:ext cx="142209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785" name="Google Shape;785;p101"/>
          <p:cNvSpPr/>
          <p:nvPr/>
        </p:nvSpPr>
        <p:spPr>
          <a:xfrm>
            <a:off x="-2553529" y="-195475"/>
            <a:ext cx="3256200" cy="3256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01"/>
          <p:cNvSpPr txBox="1"/>
          <p:nvPr/>
        </p:nvSpPr>
        <p:spPr>
          <a:xfrm>
            <a:off x="461775" y="2761150"/>
            <a:ext cx="17353500" cy="71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Which magnesium supplement form is MOST appropriate for a patient with chronic constipation and no other identified GI pathology?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Magnesium glycinate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Magnesium citrate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Magnesium oxide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D. Magnesium malate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A vegan patient presents with low DHA levels. Which supplemental source is MOST appropriate?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Krill oil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Cod liver oil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Algal oil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D. Flaxseed oil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A patient with MTHFR C677T polymorphism and elevated homocysteine would benefit MOST from which supplemental form of folate?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Folic acid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Folinic acid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5-Methyltetrahydrofolate (5-MTHF)</a:t>
            </a:r>
            <a:b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0" lang="en-US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D. Tetrahydrofolate (THF)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2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92" name="Google Shape;792;p10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93" name="Google Shape;793;p10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94" name="Google Shape;794;p10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95" name="Google Shape;795;p102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796" name="Google Shape;796;p10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02"/>
          <p:cNvSpPr txBox="1"/>
          <p:nvPr/>
        </p:nvSpPr>
        <p:spPr>
          <a:xfrm>
            <a:off x="622723" y="3621416"/>
            <a:ext cx="14853478" cy="4892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Berg, J. M., Tymoczko, J. L., Gatto, G. J., &amp; Stryer, L.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(9th ed.). W. H. Freeman &amp; Company.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Nelson, D. L., &amp; Cox, M. M. (2021).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Lehninger Principles of 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(8th ed.). W. H. Freeman.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Murray, R. K., Bender, D., Botham, K., Kennelly, P., Rodwell, V., &amp; Weil, P. (2018).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Harper’s Illustrated 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(31st ed.). McGraw-Hill Education.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Smith, J. L., &amp; Carr, T. P.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(7th ed.). Cengage Learning.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Sharma, P., &amp; Hays, N. P. (2022). “Organic acids as metabolic biomarkers.”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Biochemistry, 102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45–57.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Rickman, J. C., Barrett, D. M., &amp; Bruhn, C. M. (2007). Nutritional comparison of fresh, frozen, and canned fruits and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the Science of Food and Agriculture, 87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(6), 930–944.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Miglio, C., Chiavaro, E., Visconti, A., Fogliano, V., &amp; Pellegrini, N. (2008). Effects of different cooking methods on nutritional and functional characteristics of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Agricultural and Food Chemistry, 56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139–147.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Slavin, J. L., &amp; Lloyd, B. (2012). Health benefits of fruits and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Advances in Nutrition, 3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(4), 506–516.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Organization. (2015).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Healthy Diet – Fact Sheet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WHO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FAO. (2017).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Influence of agricultural practices on food nutritional quality.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Food and Agriculture Organization of the United Nations.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&amp; Food and Agriculture Organization. (2006).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Centers for Disease Control and Prevention (CDC). (2022).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Folic Acid Fortification – Public Health History &amp;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Food &amp; Drug Administration. (2021).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Fortification Policy Guidance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Allen, L., de Benoist, B., Dary, O., &amp; Hurrell, R. (2006).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 (ODS).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Fact Sheets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(various nutrients).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03" name="Google Shape;803;p10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04" name="Google Shape;804;p10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05" name="Google Shape;805;p10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06" name="Google Shape;806;p103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807" name="Google Shape;807;p10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03"/>
          <p:cNvSpPr txBox="1"/>
          <p:nvPr/>
        </p:nvSpPr>
        <p:spPr>
          <a:xfrm>
            <a:off x="954617" y="3501899"/>
            <a:ext cx="14853478" cy="55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(2001).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Intakes: Applications in Dietary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Academies of Sciences, Engineering, and Medicine (NASEM). (2019).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Summary Tables.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&amp; Upper Intake Level Fact Sheets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Ross, A. C., Taylor, C. L., Yaktine, A. L., &amp; Del Valle, H. B. (2011).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for Calcium and Vitamin D.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et al.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Cengage Learning.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Erdman, J. W., MacDonald, I. A., &amp; Zeisel, S. H. (2012).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Present Knowledge in Nutrition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(10th ed.). Wiley-Blackwell.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Toxicity &amp; UL Safety Profiles.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Centers for Disease Control and Prevention. (2022).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Poisoning – Clinical Toxicology Review.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Association of Poison Control Centers. (2023).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Nutritional Supplement Toxicity Surveillance Report.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Department of Health and Human Services &amp; U.S. Department of Agriculture. (2020–2025).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Guidelines for Americans, 9th Edition.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Appel, L. J., et al. (1997). A clinical trial of the DASH diet.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New England Journal of Medicine, 336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(16), 1117–1124.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(1997–2001).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series.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Academies of Sciences, Engineering, and Medicine (2019).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Tables and Application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Fact Sheets for Health Professionals.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(2023).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Evidence Analysis Library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– Nutrition guidelines &amp; clinical protocols.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Hark, L., &amp; Deen, D.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for Life.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Wiley.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Mahan, L. K., &amp; Raymond, J. L.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Krause’s Food &amp; the Nutrition Care Process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(16th ed.). Elsevier.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14" name="Google Shape;814;p10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15" name="Google Shape;815;p10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6" name="Google Shape;816;p10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17" name="Google Shape;817;p104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818" name="Google Shape;818;p10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04"/>
          <p:cNvSpPr txBox="1"/>
          <p:nvPr/>
        </p:nvSpPr>
        <p:spPr>
          <a:xfrm>
            <a:off x="954617" y="3501899"/>
            <a:ext cx="14853478" cy="5882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Position of the AND: Functional Foods.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 Acad Nutr Diet.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Office of Dietary Supplements. Fact Sheets on Functional Foods and Nutrients. </a:t>
            </a:r>
            <a:r>
              <a:rPr b="0" i="0" lang="en-US" sz="1200" u="sng" cap="none" strike="noStrike">
                <a:solidFill>
                  <a:srgbClr val="0000FF"/>
                </a:solidFill>
                <a:latin typeface="Times"/>
                <a:ea typeface="Times"/>
                <a:cs typeface="Times"/>
                <a:sym typeface="Time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https://ods.od.nih.gov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Martirosyan, D., &amp; Singh, J. "Functional Foods for Health: A Review."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Foods in Health &amp; Disease.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Aruoma, O. "Functional Foods: Biochemical &amp; Clinical Aspects."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&amp; Health.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Scientific concepts of medical foods. U.S. Food and Drug Administration (FDA). 21 U.S.C. 360ee &amp; Guidance on Medical Foods.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Food and Drug Administration.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Current Good Manufacturing Practices (21 CFR Part 111).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Pharmacopeia (USP).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USP Verified Supplements Program Standards.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International.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Certification Guidelines for Dietary Supplements.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ConsumerLab.com.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Testing Standards and Quality Reviews of Supplements.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Herbal Products Association (AHPA).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Botanical Identity &amp; Adulteration Prevention Resources.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United States Government Accountability Office (GAO).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Supplements: FDA Oversight and Industry Practices.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(DRIs)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Series (Vitamins, Minerals, Macronutrients).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NIH Office of Dietary Supplements.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&amp; Mineral Fact Sheets.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(WHO).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Micronutrient Supplementation.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Supplementation Guidance for Clinicians.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Holick, M. "Vitamin D Deficiency."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New England Journal of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Allen, L. "Causes of Vitamin B12 and Folate Deficiency."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and Nutrition Bulletin.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Mozaffarian, D. "Omega-3 Fatty Acids and Cardiovascular Disease."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Circulation.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1202517" y="419675"/>
            <a:ext cx="16812900" cy="22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Nutrients Used in Fortification and Applicable Food Sources</a:t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653825" y="3256075"/>
            <a:ext cx="16993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Fortification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the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intentional addition of essential nutrients to foods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prevent or correct population-wide deficiencies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differs from enrichment: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9" name="Google Shape;119;p17"/>
          <p:cNvGraphicFramePr/>
          <p:nvPr/>
        </p:nvGraphicFramePr>
        <p:xfrm>
          <a:off x="2781125" y="466644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324375"/>
                <a:gridCol w="10414200"/>
              </a:tblGrid>
              <a:tr h="64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Term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Definition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00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Fortification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/>
                        <a:t>Addition to replace or elevate levels above natural occurrence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64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Enrichment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/>
                        <a:t>Restoration of nutrients lost during processing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0" name="Google Shape;120;p1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589700" y="7132025"/>
            <a:ext cx="16812900" cy="22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 health logic: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low intake → population deficiency → chronic disease risk →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fortification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improved status &amp; prevention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populations served: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infants/children, pregnant individuals, food-insecure populations, vegetarians/vegans, elderly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5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25" name="Google Shape;825;p10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26" name="Google Shape;826;p10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27" name="Google Shape;827;p10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28" name="Google Shape;828;p105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829" name="Google Shape;829;p10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05"/>
          <p:cNvSpPr txBox="1"/>
          <p:nvPr/>
        </p:nvSpPr>
        <p:spPr>
          <a:xfrm>
            <a:off x="954617" y="3501899"/>
            <a:ext cx="14853478" cy="52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S., Smith, J., Carr, T.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Cengage.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Janice Thompson &amp; Melinda Manore.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Nutrition: An Applied Approach.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Lukaski, H. "Micronutrients in Health and Disease: Mineral Bioavailability."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Schuette &amp; Linkswiler. “Calcium and Magnesium Metabolism.”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Annual Review of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EFSA Panel on Dietetic Products.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Scientific Opinions on Vitamin and Mineral Forms.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Hathcock, J.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Safety.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Council for Responsible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Bailey, R. et al. "Vitamin Supplementation and Nutrient Bioavailability."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Harris, W. &amp; von Schacky, C. "The Omega-3 Index."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Preventive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Shahidi, F. &amp; Ambigaipalan, P. “Omega-3 Lipid Forms: Bioavailability Differences.”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Critical Reviews in Food Science and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International Society for the Study of Fatty Acids and Lipids (ISSFAL)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Wolfe, R. "Protein Supplements and Clinical Applications."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Clinics in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Kerksick, C. &amp; Wilborn, C. "Amino Acids and Muscle Metabolism."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the International Society of Sports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Upton, R. (ed).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Herbal Pharmacopoeia Monographs.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Bent, S. "Herbal Medicine Quality and Standardization."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Journal of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European Medicines Agency (EMA).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Herbal Medicine Scientific Monographs.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106"/>
          <p:cNvGrpSpPr/>
          <p:nvPr/>
        </p:nvGrpSpPr>
        <p:grpSpPr>
          <a:xfrm>
            <a:off x="1999666" y="1603519"/>
            <a:ext cx="1493836" cy="6325023"/>
            <a:chOff x="-2" y="-2"/>
            <a:chExt cx="1493834" cy="6325021"/>
          </a:xfrm>
        </p:grpSpPr>
        <p:sp>
          <p:nvSpPr>
            <p:cNvPr id="836" name="Google Shape;836;p106"/>
            <p:cNvSpPr/>
            <p:nvPr/>
          </p:nvSpPr>
          <p:spPr>
            <a:xfrm>
              <a:off x="2" y="-2"/>
              <a:ext cx="1493830" cy="6325021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06"/>
            <p:cNvSpPr txBox="1"/>
            <p:nvPr/>
          </p:nvSpPr>
          <p:spPr>
            <a:xfrm>
              <a:off x="-2" y="1037284"/>
              <a:ext cx="1493831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IV</a:t>
              </a:r>
              <a:endParaRPr/>
            </a:p>
          </p:txBody>
        </p:sp>
      </p:grpSp>
      <p:sp>
        <p:nvSpPr>
          <p:cNvPr id="838" name="Google Shape;838;p106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06"/>
          <p:cNvSpPr txBox="1"/>
          <p:nvPr/>
        </p:nvSpPr>
        <p:spPr>
          <a:xfrm>
            <a:off x="3800671" y="1033733"/>
            <a:ext cx="7880796" cy="8639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Nutrition Assessment 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Comprehensive medical nutrition health history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Use of behavior change strategies such as Motivational Interviewing and Stages of Change Theory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Computerized analysis of food intake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Body composition analysis (skin fold, bioelectrical impedance, waist-to-hip, BMI, other)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Linking childhood behaviors to obesity and other chronic health issues in adults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Effects of disordered eating patterns on nutrition status, body composition, and body functions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Identify signs and symptoms of nutrient status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Lifestyle factors that impact nutrient needs and compliance, such as exercise, stress, and sleep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Identification of symptoms that require medical referral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**Headings on slides highlighted in blue represent a new topic within the domain</a:t>
            </a:r>
            <a:endParaRPr/>
          </a:p>
        </p:txBody>
      </p:sp>
      <p:sp>
        <p:nvSpPr>
          <p:cNvPr id="840" name="Google Shape;840;p106"/>
          <p:cNvSpPr txBox="1"/>
          <p:nvPr/>
        </p:nvSpPr>
        <p:spPr>
          <a:xfrm>
            <a:off x="17258507" y="9210674"/>
            <a:ext cx="153963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descr="arrows-1262403_1280.png" id="841" name="Google Shape;841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9465" y="2696516"/>
            <a:ext cx="7729335" cy="545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108"/>
          <p:cNvGrpSpPr/>
          <p:nvPr/>
        </p:nvGrpSpPr>
        <p:grpSpPr>
          <a:xfrm>
            <a:off x="-550557" y="-1037728"/>
            <a:ext cx="19048333" cy="3086104"/>
            <a:chOff x="-1" y="-1"/>
            <a:chExt cx="19048333" cy="3086104"/>
          </a:xfrm>
        </p:grpSpPr>
        <p:sp>
          <p:nvSpPr>
            <p:cNvPr id="847" name="Google Shape;847;p10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48" name="Google Shape;848;p108"/>
            <p:cNvSpPr txBox="1"/>
            <p:nvPr/>
          </p:nvSpPr>
          <p:spPr>
            <a:xfrm>
              <a:off x="-1" y="0"/>
              <a:ext cx="190482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49" name="Google Shape;849;p108"/>
          <p:cNvSpPr txBox="1"/>
          <p:nvPr/>
        </p:nvSpPr>
        <p:spPr>
          <a:xfrm>
            <a:off x="1046750" y="483525"/>
            <a:ext cx="170931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1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00"/>
              <a:buFont typeface="Poppins"/>
              <a:buNone/>
            </a:pPr>
            <a:r>
              <a:rPr b="0" i="0" lang="en-US" sz="79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CNS® Nutrition Health History</a:t>
            </a:r>
            <a:endParaRPr>
              <a:solidFill>
                <a:srgbClr val="0433FF"/>
              </a:solidFill>
            </a:endParaRPr>
          </a:p>
        </p:txBody>
      </p:sp>
      <p:sp>
        <p:nvSpPr>
          <p:cNvPr id="850" name="Google Shape;850;p10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1" name="Google Shape;851;p108"/>
          <p:cNvGraphicFramePr/>
          <p:nvPr/>
        </p:nvGraphicFramePr>
        <p:xfrm>
          <a:off x="438150" y="32258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308075"/>
                <a:gridCol w="3889400"/>
                <a:gridCol w="11214225"/>
              </a:tblGrid>
              <a:tr h="260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Assessment Elements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Practitioner Notes (Example)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Snapshot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Name/ID; Age; Sex; Anthropometrics; Reason for visit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45-year-old female presenting for nutrition support related to fatigue, GI discomfort, and weight gain. BMI elevated with central adiposity noted.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Concerns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Top symptoms; onset; triggers; relief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Reports chronic fatigue (5+ years), </a:t>
                      </a:r>
                      <a:r>
                        <a:rPr lang="en-US" sz="1500">
                          <a:latin typeface="Times"/>
                          <a:ea typeface="Times"/>
                          <a:cs typeface="Times"/>
                          <a:sym typeface="Times"/>
                        </a:rPr>
                        <a:t>postprandial</a:t>
                      </a: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bloating, and afternoon energy crashes. Symptoms worsen with skipped meals and refined carbohydrates.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Goals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and QOL goals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goals include improved energy, digestive comfort, and sustainable weight regulation without restrictive dieting.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Medical Overview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Diagnoses and relevant history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History of hypothyroidism and IBS-C. Multiple antibiotic courses in early adulthood. No recent hospitalizations.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Medications &amp;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Rx/OTC and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Levothyroxine daily. Occasional PPI use. Supplements include multivitamin and magnesium glycinate (inconsistent use).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Allergies / Intolerances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reactions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IgE-mediated allergies. Reports bloating with dairy and wheat; likely intolerance vs allergy.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Meals, quality, fiber, UPFs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Irregular meal timing; protein intake inconsistent, especially at breakfast. Low vegetable and fiber intake. Moderate reliance on packaged convenience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Digestive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Appetite, symptoms, bowel habits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Appetite variable. Bloating and gas common after meals. Bowel movements every 2–3 days; Bristol type 1–2, consistent with constipation pattern.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Lifestyle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Activity, sleep, stress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Sedentary occupation. Light walking 1–2x/week. Sleep averages 6 hours/night with difficulty staying asleep. Reports moderate to high perceived stress.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Indicators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Glycemic, energy,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Symptoms suggest blood sugar dysregulation (energy crashes, cravings). Low morning energy and afternoon fatigue may indicate impaired metabolic flexibility.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Imbalances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Patterns of insufficiency/excess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Likely inadequate protein, fiber, magnesium, and phytonutrient intake contributing to GI motility issues and low energy.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Contributing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Root causes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Irregular meals, low dietary diversity, stress burden, disrupted gut function, and medication-related nutrient depletion risk.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60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Protective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Motivated, open to dietary changes, enjoys home cooking, and has stable access to whole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Initial Nutrition Strategy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 + lifestyle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Emphasize meal regularity, protein at each meal, gradual fiber repletion, gut-supportive foods, and hydration. Reduce ultra-processed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Monitoring &amp; Follow-Up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Metrics and timeline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Track bowel frequency, bloating severity, energy stability, and meal consistency. Reassess in 4–6 weeks; consider labs if symptoms persist.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52" name="Google Shape;852;p108"/>
          <p:cNvSpPr/>
          <p:nvPr/>
        </p:nvSpPr>
        <p:spPr>
          <a:xfrm>
            <a:off x="16407325" y="411825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08"/>
          <p:cNvSpPr txBox="1"/>
          <p:nvPr/>
        </p:nvSpPr>
        <p:spPr>
          <a:xfrm>
            <a:off x="219150" y="2236888"/>
            <a:ext cx="1784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Below is 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Comprehensive Medical Nutrition Health History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template that can be used in clinical practice, internships, or patient intakes. It is organized in the style of professional nutrition assessment frameworks (AND/Academy of Nutrition and Dietetics, functional nutrition, integrative medicine, and medical history best practices).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0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9" name="Google Shape;859;p10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60" name="Google Shape;860;p10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61" name="Google Shape;861;p10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62" name="Google Shape;862;p109"/>
          <p:cNvSpPr txBox="1"/>
          <p:nvPr/>
        </p:nvSpPr>
        <p:spPr>
          <a:xfrm>
            <a:off x="1111598" y="335035"/>
            <a:ext cx="169812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500"/>
              <a:buFont typeface="Poppins"/>
              <a:buNone/>
            </a:pPr>
            <a:r>
              <a:rPr b="0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Use of </a:t>
            </a:r>
            <a:r>
              <a:rPr b="1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Behavior Change Strategies </a:t>
            </a:r>
            <a:r>
              <a:rPr b="0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Such as </a:t>
            </a:r>
            <a:r>
              <a:rPr b="1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Motivational Interviewing </a:t>
            </a:r>
            <a:r>
              <a:rPr b="0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b="1" i="0" lang="en-US" sz="5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Stages of Change Theory</a:t>
            </a:r>
            <a:endParaRPr b="1" sz="5600"/>
          </a:p>
        </p:txBody>
      </p:sp>
      <p:sp>
        <p:nvSpPr>
          <p:cNvPr id="863" name="Google Shape;863;p10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09"/>
          <p:cNvSpPr txBox="1"/>
          <p:nvPr/>
        </p:nvSpPr>
        <p:spPr>
          <a:xfrm>
            <a:off x="1591325" y="3554550"/>
            <a:ext cx="15556200" cy="54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Motivational Interviewing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client-centered counseling that builds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intrinsic motivation by resolving ambivalence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helpful video resource here!</a:t>
            </a:r>
            <a:b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focus: how ready and willing is the client to change?</a:t>
            </a:r>
            <a:endParaRPr i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Stages of Change (Transtheoretical Model)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identifies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a client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in the change process, so interventions match readiness - </a:t>
            </a:r>
            <a:r>
              <a:rPr lang="en-US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helpful video resource here!</a:t>
            </a:r>
            <a:b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focus: what support does the client need right now?</a:t>
            </a:r>
            <a:endParaRPr i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Used together: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 uncovers motivation; Stage of Change determines how much/how fast to push.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10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" name="Google Shape;870;p11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71" name="Google Shape;871;p11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72" name="Google Shape;872;p11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73" name="Google Shape;873;p110"/>
          <p:cNvSpPr txBox="1"/>
          <p:nvPr/>
        </p:nvSpPr>
        <p:spPr>
          <a:xfrm>
            <a:off x="976223" y="1004248"/>
            <a:ext cx="169812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 Techniques &amp; Core Principles </a:t>
            </a:r>
            <a:endParaRPr/>
          </a:p>
        </p:txBody>
      </p:sp>
      <p:sp>
        <p:nvSpPr>
          <p:cNvPr id="874" name="Google Shape;874;p11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110"/>
          <p:cNvSpPr txBox="1"/>
          <p:nvPr/>
        </p:nvSpPr>
        <p:spPr>
          <a:xfrm>
            <a:off x="650768" y="3391625"/>
            <a:ext cx="6903600" cy="34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Techniques ‘OARS’ 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video resource here!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Char char="●"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Open-ended questions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Char char="●"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Reflective listening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Char char="●"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Affirmations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Char char="●"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Summarizing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Char char="●"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Elicit “change talk”</a:t>
            </a:r>
            <a:endParaRPr b="1" sz="3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110"/>
          <p:cNvSpPr/>
          <p:nvPr/>
        </p:nvSpPr>
        <p:spPr>
          <a:xfrm>
            <a:off x="16430650" y="72255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11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10"/>
          <p:cNvSpPr txBox="1"/>
          <p:nvPr/>
        </p:nvSpPr>
        <p:spPr>
          <a:xfrm>
            <a:off x="7773275" y="3391625"/>
            <a:ext cx="9790200" cy="3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Principles</a:t>
            </a:r>
            <a:b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Express empathy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validate experiences/challenges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discrepancy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link current behavior to health goals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Roll with resistance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avoid confrontation/persuasion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 self-efficacy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reinforce autonomy and strengths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11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84" name="Google Shape;884;p11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85" name="Google Shape;885;p11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86" name="Google Shape;886;p112"/>
          <p:cNvSpPr txBox="1"/>
          <p:nvPr/>
        </p:nvSpPr>
        <p:spPr>
          <a:xfrm>
            <a:off x="1021348" y="266898"/>
            <a:ext cx="16981200" cy="24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Poppins"/>
              <a:buNone/>
            </a:pPr>
            <a:r>
              <a:rPr lang="en-US" sz="7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Stages of Change (Transtheoretical Model) &amp; Matched Interventions</a:t>
            </a:r>
            <a:endParaRPr sz="7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87" name="Google Shape;887;p11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88" name="Google Shape;888;p112"/>
          <p:cNvGraphicFramePr/>
          <p:nvPr/>
        </p:nvGraphicFramePr>
        <p:xfrm>
          <a:off x="2697127" y="367012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718400"/>
                <a:gridCol w="4723525"/>
                <a:gridCol w="6187875"/>
              </a:tblGrid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Stage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Primary Practitioner Focus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700" u="none" cap="none" strike="noStrike"/>
                        <a:t>Nutrition Strategy Example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Precontemplation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Awareness &amp; rapport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Provide education without pressure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Contemplation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Resolve ambivalence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Discuss pros/cons of dietary change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Preparation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Planning &amp; confidence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Identify 1–2 achievable nutrition goals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Action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Skill-building &amp; reinforcement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Meal planning, label reading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Maintenance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Relapse prevention</a:t>
                      </a:r>
                      <a:endParaRPr sz="27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700" u="none" cap="none" strike="noStrike"/>
                        <a:t>Troubleshooting and habit reinforcement</a:t>
                      </a:r>
                      <a:endParaRPr sz="27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89" name="Google Shape;889;p112"/>
          <p:cNvSpPr/>
          <p:nvPr/>
        </p:nvSpPr>
        <p:spPr>
          <a:xfrm>
            <a:off x="16326925" y="147966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1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" name="Google Shape;895;p11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96" name="Google Shape;896;p11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97" name="Google Shape;897;p11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98" name="Google Shape;898;p114"/>
          <p:cNvSpPr txBox="1"/>
          <p:nvPr/>
        </p:nvSpPr>
        <p:spPr>
          <a:xfrm>
            <a:off x="1071773" y="550586"/>
            <a:ext cx="169812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1"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Applied Case Flow: </a:t>
            </a:r>
            <a:endParaRPr b="1" sz="7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Assess → Goal → Follow-Up </a:t>
            </a:r>
            <a:endParaRPr/>
          </a:p>
        </p:txBody>
      </p:sp>
      <p:sp>
        <p:nvSpPr>
          <p:cNvPr id="899" name="Google Shape;899;p11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14"/>
          <p:cNvSpPr txBox="1"/>
          <p:nvPr/>
        </p:nvSpPr>
        <p:spPr>
          <a:xfrm>
            <a:off x="910050" y="3681550"/>
            <a:ext cx="8295300" cy="56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Identify Stage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(via MI-guided conversation)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Example: client acknowledges diet's role in symptoms, expresses willingness, asks for strategies → </a:t>
            </a: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Set a Goal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(SMART + flexible)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Client-selected, specific but non-restrictive, behavior-focused (not outcome-focused)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Example: </a:t>
            </a:r>
            <a:r>
              <a:rPr i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"increase protein at breakfast 3–4x/week"</a:t>
            </a:r>
            <a:endParaRPr i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Follow Up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Review progress without judgment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Normalize lapses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Reinforce autonomy and successes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Adjust goal based on readiness/response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14"/>
          <p:cNvSpPr txBox="1"/>
          <p:nvPr/>
        </p:nvSpPr>
        <p:spPr>
          <a:xfrm>
            <a:off x="9782750" y="3681550"/>
            <a:ext cx="80202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documentation (full chart note):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"Client appears to be in the Preparation stage. MI was used to collaboratively identify one nutrition-focused goal aligned with client's values and readiness. Client selected increasing protein at breakfast 3–4 days/week. Follow-up: partial adherence, improved awareness of hunger cues - MI used to reinforce progress and adjust goals collaboratively."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1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7" name="Google Shape;907;p11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08" name="Google Shape;908;p11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09" name="Google Shape;909;p11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10" name="Google Shape;910;p116"/>
          <p:cNvSpPr txBox="1"/>
          <p:nvPr/>
        </p:nvSpPr>
        <p:spPr>
          <a:xfrm>
            <a:off x="1199148" y="485686"/>
            <a:ext cx="16981200" cy="24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Computerized Analysis of Food Intake</a:t>
            </a:r>
            <a:endParaRPr b="0" i="0" sz="7000" u="none" cap="none" strike="noStrike">
              <a:solidFill>
                <a:srgbClr val="0433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lang="en-US" sz="7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&amp; Use Cases</a:t>
            </a:r>
            <a:endParaRPr sz="7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11" name="Google Shape;911;p11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16"/>
          <p:cNvSpPr txBox="1"/>
          <p:nvPr/>
        </p:nvSpPr>
        <p:spPr>
          <a:xfrm>
            <a:off x="1422200" y="3681550"/>
            <a:ext cx="158013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Nutrition analysis software quantitatively evaluates dietary intake by comparing reported food consumption against DRIs, dietary guidelines, or therapeutic targets.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it does: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Estimates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macro- and micronutrient intake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Identifies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nutrient inadequacies or excesses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Assesses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dietary patterns, food quality, energy balance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Supports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 assessment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intervention planning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Monitors change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over time and response to intervention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CNS practice: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corroborates symptoms with intake data, supports food-first strategies, and documents supervised practice.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1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11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19" name="Google Shape;919;p11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20" name="Google Shape;920;p11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21" name="Google Shape;921;p118"/>
          <p:cNvSpPr txBox="1"/>
          <p:nvPr/>
        </p:nvSpPr>
        <p:spPr>
          <a:xfrm>
            <a:off x="1199148" y="485686"/>
            <a:ext cx="169812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Computerized Analysis of Food Intake — Table Format</a:t>
            </a:r>
            <a:endParaRPr/>
          </a:p>
        </p:txBody>
      </p:sp>
      <p:sp>
        <p:nvSpPr>
          <p:cNvPr id="922" name="Google Shape;922;p1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23" name="Google Shape;923;p118"/>
          <p:cNvGraphicFramePr/>
          <p:nvPr/>
        </p:nvGraphicFramePr>
        <p:xfrm>
          <a:off x="502340" y="321507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443575"/>
                <a:gridCol w="14839750"/>
              </a:tblGrid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Category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Description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Definition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of nutrition analysis software to quantitatively assess dietary intake by comparing reported food consumption to DRIs, dietary guidelines, or therapeutic targets.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Purpose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 estimate macro- and micronutrient intake and identify potential nutrient inadequacies, excesses, and dietary patterns.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Applications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individualized nutrition assessment, intervention planning, monitoring progress, and client education.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Data 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24-hour dietary recalls, multi-day food records (3–7 days), food frequency questionnaires (FFQs).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Outputs Generated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intake; macronutrient distribution; vitamin and mineral intake; fiber intake; food group analysis; nutrient density.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in CNS Practice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Correlates nutrient intake with symptoms and functional imbalances; supports food-first strategies; documents case studies and supervised practice hours.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Educational Value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Enhances client understanding through visual and quantitative feedback; improves adherence by clarifying nutrient gaps.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Objective, standardized, reproducible; useful for baseline and follow-up comparisons.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Limitations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Dependent on accuracy of self-reported intake; does not account for bioavailability, digestion, absorption, or metabolic individuality.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Interpretation Approach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Should be interpreted in conjunction with clinical symptoms, laboratory data, lifestyle factors, and functional assessment.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Documentation Example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“Computerized dietary analysis revealed inadequate fiber, magnesium, and potassium intake relative to DRIs, informing targeted dietary intervention.”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Exam-Ready Summary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Objective tool used to quantify dietary intake and identify nutrient trends to guide individualized nutrition interventions.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24" name="Google Shape;924;p118"/>
          <p:cNvSpPr/>
          <p:nvPr/>
        </p:nvSpPr>
        <p:spPr>
          <a:xfrm>
            <a:off x="16326925" y="147966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9" name="Google Shape;929;p11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30" name="Google Shape;930;p11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31" name="Google Shape;931;p11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32" name="Google Shape;932;p119"/>
          <p:cNvSpPr txBox="1"/>
          <p:nvPr/>
        </p:nvSpPr>
        <p:spPr>
          <a:xfrm>
            <a:off x="1104373" y="704499"/>
            <a:ext cx="16981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Poppins"/>
              <a:buNone/>
            </a:pPr>
            <a:r>
              <a:rPr b="1" i="0" lang="en-US" sz="6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Body Composition Analysis:</a:t>
            </a:r>
            <a:r>
              <a:rPr b="1" lang="en-US" sz="60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6000">
              <a:solidFill>
                <a:srgbClr val="0433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Poppins"/>
              <a:buNone/>
            </a:pPr>
            <a:r>
              <a:rPr lang="en-US" sz="60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(Skin Fold, BIA, Waist-to-Hip, BMI, Other) </a:t>
            </a:r>
            <a:endParaRPr sz="6000"/>
          </a:p>
        </p:txBody>
      </p:sp>
      <p:sp>
        <p:nvSpPr>
          <p:cNvPr id="933" name="Google Shape;933;p1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119"/>
          <p:cNvSpPr txBox="1"/>
          <p:nvPr/>
        </p:nvSpPr>
        <p:spPr>
          <a:xfrm>
            <a:off x="1104375" y="3494350"/>
            <a:ext cx="159738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composition evaluates fat mass, lean mass, bone mass, and body water,  not just scale weight.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it matters: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Identifies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visceral fat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sarcopenia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(even at normal weight)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Assesses cardiometabolic risk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accurately than BMI alone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Monitors intervention response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Shifts focus from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weight-centric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health-centric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outcomes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1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1126317" y="1080076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Vitamins Used in Fortification</a:t>
            </a:r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9" name="Google Shape;129;p19"/>
          <p:cNvGraphicFramePr/>
          <p:nvPr/>
        </p:nvGraphicFramePr>
        <p:xfrm>
          <a:off x="2488214" y="36701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049150"/>
                <a:gridCol w="5570675"/>
                <a:gridCol w="5469350"/>
              </a:tblGrid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Nutrient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Fortified Food Sources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Purpose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Vitamin A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Milk, margarine, cereals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Vision, immunity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Vitamin D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Milk, plant milks, fats, cereals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Bone health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Vitamin C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Juices, beverages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Antioxidant support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Thiamine (B1)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Enriched grains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Energy metabolism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Riboflavin (B2)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Grains, cereals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Redox reactions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Niacin (B3)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Grains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NAD+/ATP production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Folate (B9)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Grains, flour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Neural tube defect prevention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Vitamin B12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Cereals, plant milks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Vegan deficiency prevention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30" name="Google Shape;130;p19"/>
          <p:cNvSpPr/>
          <p:nvPr/>
        </p:nvSpPr>
        <p:spPr>
          <a:xfrm>
            <a:off x="16265349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12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41" name="Google Shape;941;p12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42" name="Google Shape;942;p12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43" name="Google Shape;943;p120"/>
          <p:cNvSpPr txBox="1"/>
          <p:nvPr/>
        </p:nvSpPr>
        <p:spPr>
          <a:xfrm>
            <a:off x="1306798" y="488933"/>
            <a:ext cx="16981200" cy="22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lang="en-US" sz="7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What's Measured &amp; Interpretation Principles </a:t>
            </a:r>
            <a:endParaRPr/>
          </a:p>
        </p:txBody>
      </p:sp>
      <p:sp>
        <p:nvSpPr>
          <p:cNvPr id="944" name="Google Shape;944;p1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20"/>
          <p:cNvSpPr txBox="1"/>
          <p:nvPr/>
        </p:nvSpPr>
        <p:spPr>
          <a:xfrm>
            <a:off x="1306800" y="4103950"/>
            <a:ext cx="6540300" cy="52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 Components Assessed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 mass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subcutaneous + visceral; visceral fat drives insulin resistance, inflammation, CVD risk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Lean mass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skeletal muscle, organs, connective tissue; drives glucose disposal, metabolic rate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Bone mass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skeletal health, fracture risk; critical in aging/menopause/undernutrition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water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total water and distribution; affects accuracy of methods like BIA </a:t>
            </a:r>
            <a:endParaRPr b="1"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20"/>
          <p:cNvSpPr txBox="1"/>
          <p:nvPr/>
        </p:nvSpPr>
        <p:spPr>
          <a:xfrm>
            <a:off x="9003775" y="4148650"/>
            <a:ext cx="8253900" cy="44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CNS Interpretation Principles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multiple measures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no single method gives the full picture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 on trends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not single values — consistency of method matters more than one number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Contextualize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diet, activity, hormones, inflammation, symptoms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weight bias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identical BMI ≠ identical composition; emphasize function over scale weight </a:t>
            </a:r>
            <a:endParaRPr b="1"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2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121"/>
          <p:cNvGrpSpPr/>
          <p:nvPr/>
        </p:nvGrpSpPr>
        <p:grpSpPr>
          <a:xfrm>
            <a:off x="-528007" y="-3"/>
            <a:ext cx="19048333" cy="3086104"/>
            <a:chOff x="-1" y="-1"/>
            <a:chExt cx="19048333" cy="3086104"/>
          </a:xfrm>
        </p:grpSpPr>
        <p:sp>
          <p:nvSpPr>
            <p:cNvPr id="953" name="Google Shape;953;p12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54" name="Google Shape;954;p121"/>
            <p:cNvSpPr txBox="1"/>
            <p:nvPr/>
          </p:nvSpPr>
          <p:spPr>
            <a:xfrm>
              <a:off x="-1" y="0"/>
              <a:ext cx="19048200" cy="121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55" name="Google Shape;955;p121"/>
          <p:cNvSpPr txBox="1"/>
          <p:nvPr/>
        </p:nvSpPr>
        <p:spPr>
          <a:xfrm>
            <a:off x="1332973" y="973500"/>
            <a:ext cx="16981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lang="en-US" sz="7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Applications &amp; Limitations </a:t>
            </a:r>
            <a:endParaRPr/>
          </a:p>
        </p:txBody>
      </p:sp>
      <p:sp>
        <p:nvSpPr>
          <p:cNvPr id="956" name="Google Shape;956;p1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121"/>
          <p:cNvSpPr txBox="1"/>
          <p:nvPr/>
        </p:nvSpPr>
        <p:spPr>
          <a:xfrm>
            <a:off x="1332974" y="3818200"/>
            <a:ext cx="15625500" cy="57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 Applications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Cardiometabolic risk assessment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Sarcopenic obesity identification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Nutrition intervention planning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Protein/energy needs assessment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Monitoring diet, exercise, lifestyle outcomes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highlight>
                  <a:srgbClr val="F4CCCC"/>
                </a:highlight>
                <a:latin typeface="Calibri"/>
                <a:ea typeface="Calibri"/>
                <a:cs typeface="Calibri"/>
                <a:sym typeface="Calibri"/>
              </a:rPr>
              <a:t>Limitations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Measurement error, operator variability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Hydration/recent activity skew some methods (esp. BIA)</a:t>
            </a:r>
            <a:b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Doesn't replace biochemical or functional assessment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2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12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64" name="Google Shape;964;p12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65" name="Google Shape;965;p12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66" name="Google Shape;966;p124"/>
          <p:cNvSpPr txBox="1"/>
          <p:nvPr/>
        </p:nvSpPr>
        <p:spPr>
          <a:xfrm>
            <a:off x="1012475" y="482775"/>
            <a:ext cx="172440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Body Composition Analysis</a:t>
            </a:r>
            <a:r>
              <a:rPr lang="en-US" sz="72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Examples, Use Cases &amp; Limitations</a:t>
            </a:r>
            <a:endParaRPr/>
          </a:p>
        </p:txBody>
      </p:sp>
      <p:sp>
        <p:nvSpPr>
          <p:cNvPr id="967" name="Google Shape;967;p12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68" name="Google Shape;968;p124"/>
          <p:cNvGraphicFramePr/>
          <p:nvPr/>
        </p:nvGraphicFramePr>
        <p:xfrm>
          <a:off x="1012476" y="34353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534675"/>
                <a:gridCol w="1927175"/>
                <a:gridCol w="3229925"/>
                <a:gridCol w="2609900"/>
                <a:gridCol w="3359700"/>
                <a:gridCol w="3166575"/>
              </a:tblGrid>
              <a:tr h="355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Method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What It Measures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Primary Purpose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Limitations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Use in CNS Practice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Body Mass Index (BMI)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Weight relative to height (kg/m²)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Population-level weight classification and health risk screening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Simple, inexpensive, widely used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highlight>
                            <a:srgbClr val="FFFF00"/>
                          </a:highlight>
                        </a:rPr>
                        <a:t>Does not distinguish fat vs lean mass; limited individual accuracy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Initial screening tool; interpreted alongside other measures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Waist Circumference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Abdominal (central) adiposity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Assess cardiometabolic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Strong predictor of metabolic risk; easy to perform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Does not assess total body fat or lean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Key marker for insulin resistance and cardiometabolic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Waist-to-Hip Ratio (WHR)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Fat distribution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Evaluate central vs peripheral fat storage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Reflects visceral fat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Measurement variability; less precise for body fat 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Used to assess metabolic and cardiovascular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Skinfold Thickness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Subcutaneous fat at specific sites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Estimate body fat percentage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Low cost; field-friendly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highlight>
                            <a:srgbClr val="FFFF00"/>
                          </a:highlight>
                        </a:rPr>
                        <a:t>Requires skill; inter-observer variability; limited in obesity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Useful for tracking changes over time when done consistently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Bioelectrical Impedance Analysis (BIA)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Fat mass, lean mass, total body water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Estimate body composition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Quick, non-invasive, repeatable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highlight>
                            <a:srgbClr val="FFFF00"/>
                          </a:highlight>
                        </a:rPr>
                        <a:t>Influenced by hydration, food intake, exercise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Monitoring trends; hydration and lean mass assessment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highlight>
                            <a:srgbClr val="FFFF00"/>
                          </a:highlight>
                        </a:rPr>
                        <a:t>Dual-Energy X-ray Absorptiometry (DEXA)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Fat mass, lean mass, bone density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Gold standard body composition analysis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Highly accurate; regional analysis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Cost, radiation exposure (low), limited access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Detailed assessment in clinical or research settings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Air Displacement Plethysmography (Bod Pod)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Body density → fat vs lean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Body composition estimation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Accurate, non-invasive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Cost, limited availability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Alternative to DEXA when available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/>
                        <a:t>Circumference Measurements (other)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Limb and trunk girths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Track body size changes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Simple, inexpensive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Does not directly measure fat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/>
                        <a:t>Monitoring body composition changes over time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69" name="Google Shape;969;p124"/>
          <p:cNvSpPr/>
          <p:nvPr/>
        </p:nvSpPr>
        <p:spPr>
          <a:xfrm>
            <a:off x="16707625" y="131061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12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5" name="Google Shape;975;p12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76" name="Google Shape;976;p12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77" name="Google Shape;977;p12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78" name="Google Shape;978;p125"/>
          <p:cNvSpPr txBox="1"/>
          <p:nvPr/>
        </p:nvSpPr>
        <p:spPr>
          <a:xfrm>
            <a:off x="1199148" y="432821"/>
            <a:ext cx="16981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900"/>
              <a:buFont typeface="Poppins"/>
              <a:buNone/>
            </a:pPr>
            <a:r>
              <a:rPr b="0" i="0" lang="en-US" sz="59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Linking Childhood Behaviors to Obesity and Other Chronic Health Issues in Adults</a:t>
            </a:r>
            <a:endParaRPr/>
          </a:p>
        </p:txBody>
      </p:sp>
      <p:sp>
        <p:nvSpPr>
          <p:cNvPr id="979" name="Google Shape;979;p12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125"/>
          <p:cNvSpPr txBox="1"/>
          <p:nvPr/>
        </p:nvSpPr>
        <p:spPr>
          <a:xfrm>
            <a:off x="818175" y="3494350"/>
            <a:ext cx="16230000" cy="58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Childhood is a</a:t>
            </a: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critical window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metabolic, behavioral, and neuroendocrine programming where early diet, activity, sleep, and stress patterns shape adult disease risk.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childhood behavior domains: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dietary patterns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physical activity/sedentary behavior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sleep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stress/ACEs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family/environment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Biological link: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metabolic programming + epigenetic modification → effects that persist into adulthood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Chronic conditions linked: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obesity, T2D, CVD, NAFLD, hypertension, depression/anxiety, musculoskeletal disorders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behavior-by-behavior breakdown and clinical application on the following slides.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2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6" name="Google Shape;986;p12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87" name="Google Shape;987;p12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88" name="Google Shape;988;p12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89" name="Google Shape;989;p126"/>
          <p:cNvSpPr txBox="1"/>
          <p:nvPr/>
        </p:nvSpPr>
        <p:spPr>
          <a:xfrm>
            <a:off x="1169248" y="1004246"/>
            <a:ext cx="169812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Childhood Behaviors </a:t>
            </a:r>
            <a:r>
              <a:rPr lang="en-US" sz="7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Domains</a:t>
            </a:r>
            <a:endParaRPr/>
          </a:p>
        </p:txBody>
      </p:sp>
      <p:sp>
        <p:nvSpPr>
          <p:cNvPr id="990" name="Google Shape;990;p1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26"/>
          <p:cNvSpPr txBox="1"/>
          <p:nvPr/>
        </p:nvSpPr>
        <p:spPr>
          <a:xfrm>
            <a:off x="653701" y="3688125"/>
            <a:ext cx="78627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Dietary Patterns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High ultra-processed foods, sugar-sweetened beverages, refined carbs; low fiber/produce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Adult impact: altered appetite regulation, ↑ obesity/T2D/CVD risk, preference for energy-dense foods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 Physical Activity &amp; Sedentary Behavior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Limited activity, excessive screen time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Adult impact: reduced lean mass, lower metabolic rate, ↑ insulin resistance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Sleep Patterns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Chronic sleep deprivation, irregular schedules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Adult impact: dysregulated leptin/ghrelin, ↑ cravings, ↑ obesity/diabetes risk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126"/>
          <p:cNvSpPr txBox="1"/>
          <p:nvPr/>
        </p:nvSpPr>
        <p:spPr>
          <a:xfrm>
            <a:off x="9333050" y="3688125"/>
            <a:ext cx="8313300" cy="37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D. Stress &amp; Adverse Childhood Experiences (ACEs)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Chronic stress, trauma, household instability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Adult impact: altered HPA axis, elevated cortisol, ↑ central adiposity, metabolic syndrome, depression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 Family &amp; Environmental Influences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Parental modeling, food availability, household norms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Adult impact: intergenerational pattern transmission, learned emotional eating/restriction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126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8" name="Google Shape;998;p12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99" name="Google Shape;999;p12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00" name="Google Shape;1000;p12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01" name="Google Shape;1001;p127"/>
          <p:cNvSpPr txBox="1"/>
          <p:nvPr/>
        </p:nvSpPr>
        <p:spPr>
          <a:xfrm>
            <a:off x="1199148" y="432821"/>
            <a:ext cx="16981336" cy="2284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Biological Mechanisms Linking Childhood to Adult Disease</a:t>
            </a:r>
            <a:endParaRPr/>
          </a:p>
        </p:txBody>
      </p:sp>
      <p:sp>
        <p:nvSpPr>
          <p:cNvPr id="1002" name="Google Shape;1002;p1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127"/>
          <p:cNvSpPr txBox="1"/>
          <p:nvPr/>
        </p:nvSpPr>
        <p:spPr>
          <a:xfrm>
            <a:off x="850525" y="3529675"/>
            <a:ext cx="16728600" cy="6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how it becomes biology in practice:</a:t>
            </a:r>
            <a:b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programming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early nutrition/behavior shapes insulin sensitivity, adipocyte number/size, energy expenditure</a:t>
            </a:r>
            <a:b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</a:t>
            </a: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Epigenetic modifications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childhood exposures alter gene expression for inflammation, lipid metabolism, appetite regulation = changes that can persist into adulthood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Implications for CNS Practice</a:t>
            </a:r>
            <a:b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Assess early-life history as part of nutrition assessment</a:t>
            </a:r>
            <a:b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Address learned beliefs/behaviors around food</a:t>
            </a:r>
            <a:b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Use </a:t>
            </a: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Motivational Interviewing</a:t>
            </a: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reframe habits</a:t>
            </a:r>
            <a:b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Emphasize modifiable behaviors, </a:t>
            </a: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blame</a:t>
            </a:r>
            <a:b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Support metabolic and psychological resilience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12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oogle Shape;1009;p13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10" name="Google Shape;1010;p13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11" name="Google Shape;1011;p13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12" name="Google Shape;1012;p130"/>
          <p:cNvSpPr txBox="1"/>
          <p:nvPr/>
        </p:nvSpPr>
        <p:spPr>
          <a:xfrm>
            <a:off x="919748" y="382020"/>
            <a:ext cx="16981200" cy="2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000"/>
              <a:buFont typeface="Poppins"/>
              <a:buNone/>
            </a:pPr>
            <a:r>
              <a:rPr b="0" i="0" lang="en-US" sz="5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Effects of Disordered Eating Patterns on Nutrition Status, Body Composition, and Body Functions</a:t>
            </a:r>
            <a:endParaRPr sz="2200"/>
          </a:p>
        </p:txBody>
      </p:sp>
      <p:sp>
        <p:nvSpPr>
          <p:cNvPr id="1013" name="Google Shape;1013;p1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130"/>
          <p:cNvSpPr txBox="1"/>
          <p:nvPr/>
        </p:nvSpPr>
        <p:spPr>
          <a:xfrm>
            <a:off x="919750" y="3960950"/>
            <a:ext cx="16981200" cy="48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Disordered eating (chronic dieting, restriction, binge-restrict cycles, emotional eating) exists on a spectrum. It doesn't require a diagnosable eating disorder to significantly impair health.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impact areas:</a:t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Nutrition status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macro/micronutrient deficiencies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composition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lean mass loss, fat regain, weight cycling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function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metabolic, hormonal, GI, neurocognitive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5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●"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Long-term risk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osteoporosis, sarcopenic obesity, cardiometabolic disease, reproductive dysfunction</a:t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9" name="Google Shape;1019;p13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20" name="Google Shape;1020;p13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21" name="Google Shape;1021;p13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22" name="Google Shape;1022;p131"/>
          <p:cNvSpPr txBox="1"/>
          <p:nvPr/>
        </p:nvSpPr>
        <p:spPr>
          <a:xfrm>
            <a:off x="1028948" y="535129"/>
            <a:ext cx="169812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lang="en-US" sz="7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Nutrition Status &amp; Body Composition Effects of Disordered Eating</a:t>
            </a:r>
            <a:endParaRPr sz="1000"/>
          </a:p>
        </p:txBody>
      </p:sp>
      <p:sp>
        <p:nvSpPr>
          <p:cNvPr id="1023" name="Google Shape;1023;p1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131"/>
          <p:cNvSpPr txBox="1"/>
          <p:nvPr/>
        </p:nvSpPr>
        <p:spPr>
          <a:xfrm>
            <a:off x="378874" y="3344125"/>
            <a:ext cx="7980000" cy="54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Macronutrient Impacts: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Inadequate protein → lean mass loss, impaired immunity, reduced satiety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Erratic carbs → blood glucose instability, fatigue, cravings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Very low fat → impaired fat-soluble vitamin absorption, hormone synthesis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Micronutrient Deficiencies</a:t>
            </a:r>
            <a:b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Iron → anemia, fatigue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Calcium/vitamin D → bone health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B vitamins → energy metabolism, neurological symptoms</a:t>
            </a:r>
            <a:b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Magnesium/zinc → stress intolerance, immune dysfunction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131"/>
          <p:cNvSpPr txBox="1"/>
          <p:nvPr/>
        </p:nvSpPr>
        <p:spPr>
          <a:xfrm>
            <a:off x="9138524" y="3344125"/>
            <a:ext cx="86121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Body Composition Effects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Lean mass loss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restriction/inadequate protein → muscle catabolism → lower resting energy expenditure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↑ Fat mass (central)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metabolic adaptation, regain favors fat over lean, cortisol promotes visceral storage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• </a:t>
            </a: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 cycling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— ↑ cardiometabolic risk, ↑ body fat % over time, reduced metabolic flexibility 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13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oogle Shape;1031;p13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32" name="Google Shape;1032;p13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33" name="Google Shape;1033;p13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34" name="Google Shape;1034;p132"/>
          <p:cNvSpPr txBox="1"/>
          <p:nvPr/>
        </p:nvSpPr>
        <p:spPr>
          <a:xfrm>
            <a:off x="1148348" y="350479"/>
            <a:ext cx="16981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lang="en-US" sz="7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Effects on Body Function &amp; Long-Term Risk </a:t>
            </a:r>
            <a:endParaRPr/>
          </a:p>
        </p:txBody>
      </p:sp>
      <p:sp>
        <p:nvSpPr>
          <p:cNvPr id="1035" name="Google Shape;1035;p1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132"/>
          <p:cNvSpPr txBox="1"/>
          <p:nvPr/>
        </p:nvSpPr>
        <p:spPr>
          <a:xfrm>
            <a:off x="1148350" y="3256075"/>
            <a:ext cx="16788900" cy="72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Function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Insulin resistance, reactive hypoglycemia, reduced metabolic rate (adaptive thermogenesis)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▸ </a:t>
            </a:r>
            <a:r>
              <a:rPr b="1" lang="en-US" sz="28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Hormonal Regulation</a:t>
            </a:r>
            <a:br>
              <a:rPr b="1" lang="en-US" sz="28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  • Leptin/ghrelin disruption, altered thyroid conversion, sex hormone dysregulation (amenorrhea, low testosterone)</a:t>
            </a:r>
            <a:endParaRPr sz="28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Gastrointestinal Function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Slowed motility, altered microbiota diversity, increased GI sensitivity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Neurocognitive &amp; Psychological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Food preoccupation, eating-related anxiety, impaired concentration/mood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Long-Term Health Risks</a:t>
            </a:r>
            <a:b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• Osteopenia/osteoporosis, sarcopenic obesity, cardiometabolic disease, reproductive dysfunction, ↑ eating disorder risk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13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oogle Shape;1042;p13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43" name="Google Shape;1043;p13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44" name="Google Shape;1044;p13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45" name="Google Shape;1045;p135"/>
          <p:cNvSpPr txBox="1"/>
          <p:nvPr/>
        </p:nvSpPr>
        <p:spPr>
          <a:xfrm>
            <a:off x="1148348" y="971241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Implications for CNS Practice</a:t>
            </a:r>
            <a:endParaRPr/>
          </a:p>
        </p:txBody>
      </p:sp>
      <p:sp>
        <p:nvSpPr>
          <p:cNvPr id="1046" name="Google Shape;1046;p1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135"/>
          <p:cNvSpPr txBox="1"/>
          <p:nvPr/>
        </p:nvSpPr>
        <p:spPr>
          <a:xfrm>
            <a:off x="594404" y="3478357"/>
            <a:ext cx="3399000" cy="59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A. Assessment Considerations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CNS practitioners should: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Screen for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diet history, weight cycling, restrictive behaviors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Assess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nutrient adequacy</a:t>
            </a: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not just caloric intake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Evaluate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body composition trends</a:t>
            </a: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not scale weight alone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Explore early-life food beliefs and dieting history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135"/>
          <p:cNvSpPr txBox="1"/>
          <p:nvPr/>
        </p:nvSpPr>
        <p:spPr>
          <a:xfrm>
            <a:off x="4318517" y="3579957"/>
            <a:ext cx="33990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B. Clinical Interpretation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Avoid assuming excess body weight = excess nutrition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Recognize that individuals with higher BMI may be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undernourished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signs of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metabolic adaptation</a:t>
            </a: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lean mass loss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Interpret labs and symptoms through a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functional lens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135"/>
          <p:cNvSpPr txBox="1"/>
          <p:nvPr/>
        </p:nvSpPr>
        <p:spPr>
          <a:xfrm>
            <a:off x="8144230" y="3605357"/>
            <a:ext cx="3256200" cy="57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C. Intervention Strategy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Emphasize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regular, adequate, and balanced meals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Prioritize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 sufficiency and micronutrient repletion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food-first approaches</a:t>
            </a: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restore dietary diversity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Avoid prescriptive or restrictive meal plans that reinforce disordered patterns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135"/>
          <p:cNvSpPr txBox="1"/>
          <p:nvPr/>
        </p:nvSpPr>
        <p:spPr>
          <a:xfrm>
            <a:off x="11628124" y="3579957"/>
            <a:ext cx="2811300" cy="51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D. Behavior Change &amp; Counseling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Motivational Interviewing</a:t>
            </a: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reduce shame and resistance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Align interventions with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Stages of Change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Normalize hunger and satiety cues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autonomy and body trust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135"/>
          <p:cNvSpPr txBox="1"/>
          <p:nvPr/>
        </p:nvSpPr>
        <p:spPr>
          <a:xfrm>
            <a:off x="14980924" y="3579957"/>
            <a:ext cx="28113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 Scope &amp; Referral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Recognize when behaviors exceed the nutrition scope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 to mental health professionals when an eating disorder risk is present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•"/>
            </a:pPr>
            <a:r>
              <a:rPr i="0" lang="en-U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Collaborate within an interdisciplinary care team when appropriate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13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1126317" y="1105476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Minerals Used in Fortification</a:t>
            </a:r>
            <a:endParaRPr/>
          </a:p>
        </p:txBody>
      </p:sp>
      <p:sp>
        <p:nvSpPr>
          <p:cNvPr id="138" name="Google Shape;138;p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9" name="Google Shape;139;p20"/>
          <p:cNvGraphicFramePr/>
          <p:nvPr/>
        </p:nvGraphicFramePr>
        <p:xfrm>
          <a:off x="2507114" y="37147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1836550"/>
                <a:gridCol w="6238050"/>
                <a:gridCol w="5976750"/>
              </a:tblGrid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Mineral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Fortified Food Sources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Public-Health Role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Iron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Flour, cereal, infant formula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Prevent iron-deficiency anemia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Iodine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Salt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Goiter prevention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Calcium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Plant milks, orange juice, breads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Skeletal health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Zinc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Cereals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Immune support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Fluoride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Drinking water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Dental caries prevention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40" name="Google Shape;140;p2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0"/>
          <p:cNvSpPr/>
          <p:nvPr/>
        </p:nvSpPr>
        <p:spPr>
          <a:xfrm>
            <a:off x="16265349" y="937200"/>
            <a:ext cx="1235400" cy="12117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13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58" name="Google Shape;1058;p13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59" name="Google Shape;1059;p13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60" name="Google Shape;1060;p137"/>
          <p:cNvSpPr txBox="1"/>
          <p:nvPr/>
        </p:nvSpPr>
        <p:spPr>
          <a:xfrm>
            <a:off x="1072148" y="478384"/>
            <a:ext cx="16981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Identify Signs and Symptoms of Nutrient Status</a:t>
            </a:r>
            <a:endParaRPr/>
          </a:p>
        </p:txBody>
      </p:sp>
      <p:sp>
        <p:nvSpPr>
          <p:cNvPr id="1061" name="Google Shape;1061;p1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137"/>
          <p:cNvSpPr txBox="1"/>
          <p:nvPr/>
        </p:nvSpPr>
        <p:spPr>
          <a:xfrm>
            <a:off x="918700" y="3256075"/>
            <a:ext cx="16697400" cy="7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Signs and symptoms provide functional clues to dietary adequacy, but must be interpreted alongside intake data, labs, and clinical context, not on their own.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 indicators of poor status (often multi-nutrient):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chronic fatigue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poor wound healing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frequent infections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hair thinning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brittle nails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dry skin/mucous membranes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unintentional weight change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altered appetite/taste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cognitive changes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13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8" name="Google Shape;1068;p14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69" name="Google Shape;1069;p14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70" name="Google Shape;1070;p14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71" name="Google Shape;1071;p142"/>
          <p:cNvSpPr txBox="1"/>
          <p:nvPr/>
        </p:nvSpPr>
        <p:spPr>
          <a:xfrm>
            <a:off x="1148423" y="965859"/>
            <a:ext cx="16981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1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Nutrient Status -</a:t>
            </a: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Macronutrients</a:t>
            </a:r>
            <a:endParaRPr/>
          </a:p>
        </p:txBody>
      </p:sp>
      <p:sp>
        <p:nvSpPr>
          <p:cNvPr id="1072" name="Google Shape;1072;p14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73" name="Google Shape;1073;p142"/>
          <p:cNvGraphicFramePr/>
          <p:nvPr/>
        </p:nvGraphicFramePr>
        <p:xfrm>
          <a:off x="2997546" y="367692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559025"/>
                <a:gridCol w="9723925"/>
              </a:tblGrid>
              <a:tr h="113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Nutrient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Key Signs &amp; Symptoms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3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Protein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Muscle loss, weakness, edema, poor wound healing, hair thinning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75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Carbohydrate (imbalance)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Hypoglycemia, fatigue, irritability, cravings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75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Fat (insufficient)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Dry skin/hair, hormonal disruption, poor satiety, fat-soluble vitamin deficiency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74" name="Google Shape;1074;p142"/>
          <p:cNvSpPr/>
          <p:nvPr/>
        </p:nvSpPr>
        <p:spPr>
          <a:xfrm>
            <a:off x="16841900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142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0" name="Google Shape;1080;p14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81" name="Google Shape;1081;p14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82" name="Google Shape;1082;p14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83" name="Google Shape;1083;p143"/>
          <p:cNvSpPr txBox="1"/>
          <p:nvPr/>
        </p:nvSpPr>
        <p:spPr>
          <a:xfrm>
            <a:off x="1306798" y="1050847"/>
            <a:ext cx="16981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Poppins"/>
              <a:buNone/>
            </a:pPr>
            <a:r>
              <a:rPr b="1" lang="en-US" sz="7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Nutrient Status -</a:t>
            </a:r>
            <a:r>
              <a:rPr lang="en-US" sz="7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Micronutrients</a:t>
            </a:r>
            <a:endParaRPr sz="75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84" name="Google Shape;1084;p14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85" name="Google Shape;1085;p143"/>
          <p:cNvGraphicFramePr/>
          <p:nvPr/>
        </p:nvGraphicFramePr>
        <p:xfrm>
          <a:off x="2226010" y="325604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437000"/>
                <a:gridCol w="10845150"/>
              </a:tblGrid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Nutrient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Common Signs &amp; Symptoms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>
                          <a:highlight>
                            <a:srgbClr val="FFFF00"/>
                          </a:highlight>
                        </a:rPr>
                        <a:t>Iron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>
                          <a:highlight>
                            <a:srgbClr val="FFFF00"/>
                          </a:highlight>
                        </a:rPr>
                        <a:t>Fatigue, pallor, hair loss, shortness of breath, cold intolerance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>
                          <a:highlight>
                            <a:srgbClr val="FFFF00"/>
                          </a:highlight>
                        </a:rPr>
                        <a:t>Vitamin B12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>
                          <a:highlight>
                            <a:srgbClr val="FFFF00"/>
                          </a:highlight>
                        </a:rPr>
                        <a:t>Numbness/tingling, memory issues, fatigue, glossitis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Folate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Fatigue, mouth sores, anemia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Vitamin D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Bone pain, muscle weakness, low mood, frequent infections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Calcium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Muscle cramps, bone loss, brittle nails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82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>
                          <a:highlight>
                            <a:srgbClr val="FFFF00"/>
                          </a:highlight>
                        </a:rPr>
                        <a:t>Magnesium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>
                          <a:highlight>
                            <a:srgbClr val="FFFF00"/>
                          </a:highlight>
                        </a:rPr>
                        <a:t>Muscle cramps/twitches, headaches, anxiety, insomnia, constipation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Zinc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Poor wound healing, hair loss, altered taste/smell, infections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>
                          <a:highlight>
                            <a:srgbClr val="FFFF00"/>
                          </a:highlight>
                        </a:rPr>
                        <a:t>Iodine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>
                          <a:highlight>
                            <a:srgbClr val="FFFF00"/>
                          </a:highlight>
                        </a:rPr>
                        <a:t>Fatigue, weight gain, cold intolerance, goiter</a:t>
                      </a:r>
                      <a:endParaRPr sz="2600">
                        <a:highlight>
                          <a:srgbClr val="FFFF00"/>
                        </a:highlight>
                      </a:endParaRPr>
                    </a:p>
                  </a:txBody>
                  <a:tcPr marT="12700" marB="12700" marR="12700" marL="12700" anchor="ctr"/>
                </a:tc>
              </a:tr>
              <a:tr h="53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Potassium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Muscle weakness, cramps, irregular heartbeat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  <a:tr h="82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600" u="none" cap="none" strike="noStrike"/>
                        <a:t>Sodium (low)</a:t>
                      </a:r>
                      <a:endParaRPr sz="26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600" u="none" cap="none" strike="noStrike"/>
                        <a:t>Dizziness, fatigue, headaches, nausea</a:t>
                      </a:r>
                      <a:endParaRPr sz="26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86" name="Google Shape;1086;p143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143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2" name="Google Shape;1092;p14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93" name="Google Shape;1093;p14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94" name="Google Shape;1094;p14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95" name="Google Shape;1095;p144"/>
          <p:cNvSpPr txBox="1"/>
          <p:nvPr/>
        </p:nvSpPr>
        <p:spPr>
          <a:xfrm>
            <a:off x="1122948" y="971240"/>
            <a:ext cx="16981336" cy="1143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Functional System-Based Clues</a:t>
            </a:r>
            <a:endParaRPr/>
          </a:p>
        </p:txBody>
      </p:sp>
      <p:sp>
        <p:nvSpPr>
          <p:cNvPr id="1096" name="Google Shape;1096;p14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97" name="Google Shape;1097;p144"/>
          <p:cNvGraphicFramePr/>
          <p:nvPr/>
        </p:nvGraphicFramePr>
        <p:xfrm>
          <a:off x="3222120" y="373860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2941800"/>
                <a:gridCol w="8353800"/>
              </a:tblGrid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System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Possible Nutrient Links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7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Skin/Hair/Nails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Protein, iron, zinc, essential fatty acids, vitamin A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Neurological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B12, B6, folate, iron, omega-3s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117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Musculoskeletal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Protein, vitamin D, calcium, magnesium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Immune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Zinc, vitamin C, vitamin D, protein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800" u="none" cap="none" strike="noStrike"/>
                        <a:t>GI Function</a:t>
                      </a:r>
                      <a:endParaRPr sz="28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800" u="none" cap="none" strike="noStrike"/>
                        <a:t>Magnesium, fiber, B vitamins</a:t>
                      </a:r>
                      <a:endParaRPr sz="28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98" name="Google Shape;1098;p144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144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14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05" name="Google Shape;1105;p14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06" name="Google Shape;1106;p14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07" name="Google Shape;1107;p141"/>
          <p:cNvSpPr txBox="1"/>
          <p:nvPr/>
        </p:nvSpPr>
        <p:spPr>
          <a:xfrm>
            <a:off x="1148348" y="478384"/>
            <a:ext cx="16981336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Interpretation in CNS Practice</a:t>
            </a:r>
            <a:endParaRPr/>
          </a:p>
        </p:txBody>
      </p:sp>
      <p:sp>
        <p:nvSpPr>
          <p:cNvPr id="1108" name="Google Shape;1108;p1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141"/>
          <p:cNvSpPr txBox="1"/>
          <p:nvPr/>
        </p:nvSpPr>
        <p:spPr>
          <a:xfrm>
            <a:off x="1608453" y="3678700"/>
            <a:ext cx="15622800" cy="5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 Interpretation in CNS Practice</a:t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▸ Signs/symptoms often reflect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patterns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not single nutrients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Subclinical deficiencies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may occur before labs turn abnormal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Interpretation integrates: diet, body composition, medical history, meds, lifestyle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Screen for dietary inadequacy/restriction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Use computerized food analysis to support findings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Correlate symptoms with labs when available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Emphasize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food-first repletion</a:t>
            </a:r>
            <a:b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▸ Avoid diagnosing deficiency </a:t>
            </a:r>
            <a:r>
              <a:rPr b="1"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 biochemical confirmation</a:t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141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5" name="Google Shape;1115;p14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16" name="Google Shape;1116;p14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17" name="Google Shape;1117;p14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18" name="Google Shape;1118;p145"/>
          <p:cNvSpPr txBox="1"/>
          <p:nvPr/>
        </p:nvSpPr>
        <p:spPr>
          <a:xfrm>
            <a:off x="843547" y="300585"/>
            <a:ext cx="173679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100"/>
              <a:buFont typeface="Poppins"/>
              <a:buNone/>
            </a:pPr>
            <a:r>
              <a:rPr b="1" i="0" lang="en-US" sz="57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Lifestyle Factors </a:t>
            </a:r>
            <a:r>
              <a:rPr b="0" i="0" lang="en-US" sz="57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that Impact Nutrient Needs and Compliance, Such as Exercise, Stress, </a:t>
            </a:r>
            <a:r>
              <a:rPr lang="en-US" sz="57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&amp; Sleep</a:t>
            </a:r>
            <a:endParaRPr sz="2000"/>
          </a:p>
        </p:txBody>
      </p:sp>
      <p:sp>
        <p:nvSpPr>
          <p:cNvPr id="1119" name="Google Shape;1119;p1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145"/>
          <p:cNvSpPr txBox="1"/>
          <p:nvPr/>
        </p:nvSpPr>
        <p:spPr>
          <a:xfrm>
            <a:off x="918255" y="3820220"/>
            <a:ext cx="16155900" cy="4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Lifestyle behaviors influence nutrient requirements, utilization, losses, appetite regulation, and adherence, even perfect dietary advice underperforms if these factors are ignored.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Exercise, stress, and sleep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all alter: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physiological demand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nutrient losses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appetite regulation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behavioral capacity to follow through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t/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145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147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127" name="Google Shape;1127;p14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28" name="Google Shape;1128;p14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29" name="Google Shape;1129;p147"/>
          <p:cNvSpPr txBox="1"/>
          <p:nvPr/>
        </p:nvSpPr>
        <p:spPr>
          <a:xfrm>
            <a:off x="906682" y="880021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Physical Activity / Exercise</a:t>
            </a:r>
            <a:endParaRPr/>
          </a:p>
        </p:txBody>
      </p:sp>
      <p:sp>
        <p:nvSpPr>
          <p:cNvPr id="1130" name="Google Shape;1130;p1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147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147"/>
          <p:cNvSpPr txBox="1"/>
          <p:nvPr/>
        </p:nvSpPr>
        <p:spPr>
          <a:xfrm>
            <a:off x="1073199" y="4292275"/>
            <a:ext cx="71715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Nutrient Needs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Energy needs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(carbohydrates and fats)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 requirements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muscle repair and lean mass maintenance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Micronutrient turnover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especially:</a:t>
            </a:r>
            <a:endParaRPr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i="0" lang="en-US" sz="28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Iron (especially endurance athletes)</a:t>
            </a:r>
            <a:endParaRPr sz="28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Zinc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 vitamins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◦"/>
            </a:pPr>
            <a:r>
              <a:rPr i="0" lang="en-US" sz="28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Electrolytes (sodium, potassium)</a:t>
            </a:r>
            <a:endParaRPr sz="28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147"/>
          <p:cNvSpPr txBox="1"/>
          <p:nvPr/>
        </p:nvSpPr>
        <p:spPr>
          <a:xfrm>
            <a:off x="9323523" y="4334375"/>
            <a:ext cx="7620900" cy="55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Physiological Mechanisms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mitochondrial activity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sweat and mineral losses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Greater oxidative stress and tissue turnover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Impact on Compliance</a:t>
            </a:r>
            <a:endParaRPr sz="28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Fatigue or soreness may reduce motivation to prepare meals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Underfueling is common in active individuals → energy crashes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Overtraining may suppress appetite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147"/>
          <p:cNvSpPr txBox="1"/>
          <p:nvPr/>
        </p:nvSpPr>
        <p:spPr>
          <a:xfrm>
            <a:off x="3936533" y="3364434"/>
            <a:ext cx="8319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Exercise increases nutrient </a:t>
            </a:r>
            <a:r>
              <a:rPr i="1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</a:t>
            </a:r>
            <a:r>
              <a:rPr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not just calorie needs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147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0" name="Google Shape;1140;p148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141" name="Google Shape;1141;p14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42" name="Google Shape;1142;p14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43" name="Google Shape;1143;p148"/>
          <p:cNvSpPr txBox="1"/>
          <p:nvPr/>
        </p:nvSpPr>
        <p:spPr>
          <a:xfrm>
            <a:off x="990862" y="482766"/>
            <a:ext cx="17367795" cy="2290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Psychological &amp; Physiological Stress</a:t>
            </a:r>
            <a:endParaRPr/>
          </a:p>
        </p:txBody>
      </p:sp>
      <p:sp>
        <p:nvSpPr>
          <p:cNvPr id="1144" name="Google Shape;1144;p1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148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148"/>
          <p:cNvSpPr txBox="1"/>
          <p:nvPr/>
        </p:nvSpPr>
        <p:spPr>
          <a:xfrm>
            <a:off x="1073209" y="4292274"/>
            <a:ext cx="6567900" cy="49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Nutrient Needs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Need for: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◦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◦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C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◦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 vitamins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◦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Protein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◦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Omega-3 fatty acids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Blood sugar instability → altered carbohydrate needs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48"/>
          <p:cNvSpPr txBox="1"/>
          <p:nvPr/>
        </p:nvSpPr>
        <p:spPr>
          <a:xfrm>
            <a:off x="9323524" y="4334375"/>
            <a:ext cx="8353500" cy="55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Physiological Mechanisms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Chronic cortisol elevation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nutrient excretion (especially magnesium)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Impaired digestion and absorption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Altered gut permeability and microbiome balance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Compliance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Emotional eating or appetite suppression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Reduced meal planning and consistency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Char char="•"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reliance on ultra-processed convenience foods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148"/>
          <p:cNvSpPr txBox="1"/>
          <p:nvPr/>
        </p:nvSpPr>
        <p:spPr>
          <a:xfrm>
            <a:off x="5112221" y="3372109"/>
            <a:ext cx="7767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Stress increases nutrient </a:t>
            </a:r>
            <a:r>
              <a:rPr i="1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losses</a:t>
            </a:r>
            <a:r>
              <a:rPr i="0" lang="en-US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impairs utilization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148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4" name="Google Shape;1154;p149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155" name="Google Shape;1155;p14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56" name="Google Shape;1156;p14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57" name="Google Shape;1157;p149"/>
          <p:cNvSpPr txBox="1"/>
          <p:nvPr/>
        </p:nvSpPr>
        <p:spPr>
          <a:xfrm>
            <a:off x="1053996" y="849353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Sleep Quantity &amp; Quality</a:t>
            </a:r>
            <a:endParaRPr/>
          </a:p>
        </p:txBody>
      </p:sp>
      <p:sp>
        <p:nvSpPr>
          <p:cNvPr id="1158" name="Google Shape;1158;p1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49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149"/>
          <p:cNvSpPr txBox="1"/>
          <p:nvPr/>
        </p:nvSpPr>
        <p:spPr>
          <a:xfrm>
            <a:off x="1073209" y="4292274"/>
            <a:ext cx="6567900" cy="59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Nutrient Needs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Poor sleep is associated with: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↑ carbohydrate cravings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↓ insulin sensitivity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Altered appetite hormones (leptin ↓, ghrelin ↑)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Potential increased needs for: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Magnesium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 vitamins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◦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Glycine and other calming amino acids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149"/>
          <p:cNvSpPr txBox="1"/>
          <p:nvPr/>
        </p:nvSpPr>
        <p:spPr>
          <a:xfrm>
            <a:off x="9323532" y="4334364"/>
            <a:ext cx="7049100" cy="53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Physiological Mechanisms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Disrupted circadian regulation of metabolism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Impaired glucose regulation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Reduced muscle recovery and repair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Compliance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Fatigue reduces motivation for meal prep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Skipped meals or irregular eating patterns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Char char="•"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Increased caffeine intake affects nutrient absorption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149"/>
          <p:cNvSpPr txBox="1"/>
          <p:nvPr/>
        </p:nvSpPr>
        <p:spPr>
          <a:xfrm>
            <a:off x="3936533" y="3364434"/>
            <a:ext cx="10303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Poor sleep undermines dietary adherence even when knowledge is high.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49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8" name="Google Shape;1168;p150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169" name="Google Shape;1169;p15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70" name="Google Shape;1170;p15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71" name="Google Shape;1171;p150"/>
          <p:cNvSpPr txBox="1"/>
          <p:nvPr/>
        </p:nvSpPr>
        <p:spPr>
          <a:xfrm>
            <a:off x="1053996" y="849353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Combined Lifestyle Effects</a:t>
            </a:r>
            <a:endParaRPr/>
          </a:p>
        </p:txBody>
      </p:sp>
      <p:sp>
        <p:nvSpPr>
          <p:cNvPr id="1172" name="Google Shape;1172;p1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150"/>
          <p:cNvSpPr txBox="1"/>
          <p:nvPr/>
        </p:nvSpPr>
        <p:spPr>
          <a:xfrm>
            <a:off x="918255" y="3820220"/>
            <a:ext cx="4364400" cy="17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74" name="Google Shape;1174;p150"/>
          <p:cNvGraphicFramePr/>
          <p:nvPr/>
        </p:nvGraphicFramePr>
        <p:xfrm>
          <a:off x="1454694" y="366948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{8564E470-7D5C-4089-A646-4BE3F71AEB51}</a:tableStyleId>
              </a:tblPr>
              <a:tblGrid>
                <a:gridCol w="3828450"/>
                <a:gridCol w="5967200"/>
                <a:gridCol w="5582950"/>
              </a:tblGrid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900" u="none" cap="none" strike="noStrike"/>
                        <a:t>Lifestyle Factor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900" u="none" cap="none" strike="noStrike"/>
                        <a:t>Increased Nutrient Needs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900" u="none" cap="none" strike="noStrike"/>
                        <a:t>Common Compliance Challenges</a:t>
                      </a:r>
                      <a:endParaRPr sz="2900"/>
                    </a:p>
                  </a:txBody>
                  <a:tcPr marT="12700" marB="12700" marR="12700" marL="12700" anchor="ctr"/>
                </a:tc>
              </a:tr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High exercise load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Protein, magnesium, iron, electrolytes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Underfueling, appetite suppression</a:t>
                      </a:r>
                      <a:endParaRPr sz="2900"/>
                    </a:p>
                  </a:txBody>
                  <a:tcPr marT="12700" marB="12700" marR="12700" marL="12700" anchor="ctr"/>
                </a:tc>
              </a:tr>
              <a:tr h="83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Chronic stress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Magnesium, B vitamins, vitamin C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Emotional eating, skipped meals</a:t>
                      </a:r>
                      <a:endParaRPr sz="2900"/>
                    </a:p>
                  </a:txBody>
                  <a:tcPr marT="12700" marB="12700" marR="12700" marL="12700" anchor="ctr"/>
                </a:tc>
              </a:tr>
              <a:tr h="83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Poor sleep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Magnesium, carbs for regulation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Cravings, irregular eating</a:t>
                      </a:r>
                      <a:endParaRPr sz="2900"/>
                    </a:p>
                  </a:txBody>
                  <a:tcPr marT="12700" marB="12700" marR="12700" marL="12700" anchor="ctr"/>
                </a:tc>
              </a:tr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High stress + poor sleep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Multiple micronutrients</a:t>
                      </a:r>
                      <a:endParaRPr sz="2900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900" u="none" cap="none" strike="noStrike"/>
                        <a:t>Low motivation, low consistency</a:t>
                      </a:r>
                      <a:endParaRPr sz="2900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175" name="Google Shape;1175;p150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150"/>
          <p:cNvSpPr/>
          <p:nvPr/>
        </p:nvSpPr>
        <p:spPr>
          <a:xfrm>
            <a:off x="139325" y="9616850"/>
            <a:ext cx="514500" cy="494700"/>
          </a:xfrm>
          <a:prstGeom prst="ellipse">
            <a:avLst/>
          </a:prstGeom>
          <a:solidFill>
            <a:srgbClr val="66BB6A"/>
          </a:solidFill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